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theme/theme3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19.xml" ContentType="application/vnd.openxmlformats-officedocument.theme+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17.xml" ContentType="application/vnd.openxmlformats-officedocument.theme+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79"/>
  </p:notesMasterIdLst>
  <p:sldIdLst>
    <p:sldId id="308" r:id="rId32"/>
    <p:sldId id="431" r:id="rId33"/>
    <p:sldId id="432" r:id="rId34"/>
    <p:sldId id="433" r:id="rId35"/>
    <p:sldId id="434" r:id="rId36"/>
    <p:sldId id="435" r:id="rId37"/>
    <p:sldId id="395" r:id="rId38"/>
    <p:sldId id="396" r:id="rId39"/>
    <p:sldId id="525" r:id="rId40"/>
    <p:sldId id="526" r:id="rId41"/>
    <p:sldId id="453" r:id="rId42"/>
    <p:sldId id="484" r:id="rId43"/>
    <p:sldId id="527" r:id="rId44"/>
    <p:sldId id="532" r:id="rId45"/>
    <p:sldId id="528" r:id="rId46"/>
    <p:sldId id="529" r:id="rId47"/>
    <p:sldId id="530" r:id="rId48"/>
    <p:sldId id="531" r:id="rId49"/>
    <p:sldId id="533" r:id="rId50"/>
    <p:sldId id="456" r:id="rId51"/>
    <p:sldId id="534" r:id="rId52"/>
    <p:sldId id="535" r:id="rId53"/>
    <p:sldId id="536" r:id="rId54"/>
    <p:sldId id="537" r:id="rId55"/>
    <p:sldId id="538" r:id="rId56"/>
    <p:sldId id="436" r:id="rId57"/>
    <p:sldId id="437" r:id="rId58"/>
    <p:sldId id="326" r:id="rId59"/>
    <p:sldId id="539" r:id="rId60"/>
    <p:sldId id="540" r:id="rId61"/>
    <p:sldId id="541" r:id="rId62"/>
    <p:sldId id="542"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296" r:id="rId76"/>
    <p:sldId id="450" r:id="rId77"/>
    <p:sldId id="451" r:id="rId7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1704"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4/25/2013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‹nr.›</a:t>
            </a:fld>
            <a:endParaRPr lang="en-US"/>
          </a:p>
        </p:txBody>
      </p:sp>
    </p:spTree>
    <p:extLst>
      <p:ext uri="{BB962C8B-B14F-4D97-AF65-F5344CB8AC3E}">
        <p14:creationId xmlns:p14="http://schemas.microsoft.com/office/powerpoint/2010/main" xmlns="" val="264400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45</a:t>
            </a:fld>
            <a:endParaRPr lang="en-US"/>
          </a:p>
        </p:txBody>
      </p:sp>
    </p:spTree>
    <p:extLst>
      <p:ext uri="{BB962C8B-B14F-4D97-AF65-F5344CB8AC3E}">
        <p14:creationId xmlns:p14="http://schemas.microsoft.com/office/powerpoint/2010/main" xmlns="" val="331297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E3974-FD23-43D7-BCE7-6F7BABE4D71C}"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CA4B9-922E-44B0-B3B1-9C42B5DDC693}"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73A8B-ACB8-41C0-AB9C-92BFBE23F56B}"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796CD-10F1-4C8F-B154-BE24C5258508}"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83AA6-15D4-493F-932E-44ABF6317A17}" type="datetime1">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7EF09-5A3F-4B7C-B240-9542085F0E47}" type="datetime1">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B64E3-BBF3-49A1-AF2D-F1F9B821D293}" type="datetime1">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5578A-9A55-4D05-AA26-2029795D137E}" type="datetime1">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B5A8C-0CF2-439E-95CE-824BD946B189}" type="datetime1">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85D61-592E-468B-8991-146598EF5819}" type="datetime1">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0E8D3-ABD7-403B-8773-3CBB9521A525}" type="datetime1">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5F6D2-1445-4C9C-A449-19E0ED61C8AD}" type="datetime1">
              <a:rPr lang="en-US" smtClean="0"/>
              <a:pPr/>
              <a:t>4/25/2013</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isportal.cma.gov.cn/tigge" TargetMode="External"/><Relationship Id="rId2" Type="http://schemas.openxmlformats.org/officeDocument/2006/relationships/hyperlink" Target="http://tigge.ecmwf.int/"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tigge.ucar.edu/" TargetMode="External"/><Relationship Id="rId4" Type="http://schemas.openxmlformats.org/officeDocument/2006/relationships/hyperlink" Target="http://tigge-portal.ecmwf.i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eonetcab.e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rap.ucar.edu/general/weathercourse/" TargetMode="External"/><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jpeg"/><Relationship Id="rId4" Type="http://schemas.openxmlformats.org/officeDocument/2006/relationships/hyperlink" Target="http://www.navcanada.ca/NavCanada.asp?Content=contentdefinitionfiles%5Cpublications%5Clak%5Cdefault.x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eonetcab.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9270"/>
            <a:ext cx="7772400" cy="1470025"/>
          </a:xfrm>
        </p:spPr>
        <p:txBody>
          <a:bodyPr>
            <a:normAutofit fontScale="90000"/>
          </a:bodyPr>
          <a:lstStyle/>
          <a:p>
            <a:r>
              <a:rPr lang="en-US" sz="5300" b="1" dirty="0" smtClean="0"/>
              <a:t>Earth Observation for </a:t>
            </a:r>
            <a:br>
              <a:rPr lang="en-US" sz="5300" b="1" dirty="0" smtClean="0"/>
            </a:br>
            <a:r>
              <a:rPr lang="en-US" sz="5300" b="1" dirty="0" smtClean="0"/>
              <a:t>Weather</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lnSpcReduction="10000"/>
          </a:bodyPr>
          <a:lstStyle/>
          <a:p>
            <a:r>
              <a:rPr lang="en-US" sz="2800" dirty="0" smtClean="0"/>
              <a:t>International trends &amp; developments</a:t>
            </a:r>
          </a:p>
          <a:p>
            <a:r>
              <a:rPr lang="en-US" sz="2800" dirty="0" smtClean="0"/>
              <a:t>How to promote earth observation applications?</a:t>
            </a:r>
          </a:p>
          <a:p>
            <a:r>
              <a:rPr lang="en-US" sz="2800" dirty="0" smtClean="0"/>
              <a:t>How to get funding?</a:t>
            </a:r>
          </a:p>
          <a:p>
            <a:r>
              <a:rPr lang="en-US" sz="2800" dirty="0" smtClean="0"/>
              <a:t>Capacity building</a:t>
            </a:r>
          </a:p>
        </p:txBody>
      </p:sp>
      <p:pic>
        <p:nvPicPr>
          <p:cNvPr id="1026" name="Picture 2" descr="5-LOGO-Acouleur"/>
          <p:cNvPicPr>
            <a:picLocks noChangeAspect="1" noChangeArrowheads="1"/>
          </p:cNvPicPr>
          <p:nvPr/>
        </p:nvPicPr>
        <p:blipFill>
          <a:blip r:embed="rId2" cstate="print"/>
          <a:srcRect/>
          <a:stretch>
            <a:fillRect/>
          </a:stretch>
        </p:blipFill>
        <p:spPr bwMode="auto">
          <a:xfrm>
            <a:off x="838200" y="457200"/>
            <a:ext cx="4314825" cy="1314450"/>
          </a:xfrm>
          <a:prstGeom prst="rect">
            <a:avLst/>
          </a:prstGeom>
          <a:noFill/>
          <a:ln w="9525">
            <a:noFill/>
            <a:miter lim="800000"/>
            <a:headEnd/>
            <a:tailEnd/>
          </a:ln>
        </p:spPr>
      </p:pic>
      <p:pic>
        <p:nvPicPr>
          <p:cNvPr id="8" name="Picture 7" descr="European flag"/>
          <p:cNvPicPr/>
          <p:nvPr/>
        </p:nvPicPr>
        <p:blipFill>
          <a:blip r:embed="rId3"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4" cstate="print"/>
          <a:srcRect/>
          <a:stretch>
            <a:fillRect/>
          </a:stretch>
        </p:blipFill>
        <p:spPr bwMode="auto">
          <a:xfrm>
            <a:off x="7315205" y="914400"/>
            <a:ext cx="1019175" cy="762000"/>
          </a:xfrm>
          <a:prstGeom prst="rect">
            <a:avLst/>
          </a:prstGeom>
          <a:noFill/>
          <a:ln w="9525">
            <a:noFill/>
            <a:miter lim="800000"/>
            <a:headEnd/>
            <a:tailEnd/>
          </a:ln>
        </p:spPr>
      </p:pic>
      <p:sp>
        <p:nvSpPr>
          <p:cNvPr id="7" name="Tijdelijke aanduiding voor dianummer 6"/>
          <p:cNvSpPr>
            <a:spLocks noGrp="1"/>
          </p:cNvSpPr>
          <p:nvPr>
            <p:ph type="sldNum" sz="quarter" idx="12"/>
          </p:nvPr>
        </p:nvSpPr>
        <p:spPr/>
        <p:txBody>
          <a:bodyPr/>
          <a:lstStyle/>
          <a:p>
            <a:fld id="{7AE59B96-4131-4DD5-A7F3-9C8969C240CC}" type="slidenum">
              <a:rPr lang="en-US" smtClean="0"/>
              <a:pPr/>
              <a:t>1</a:t>
            </a:fld>
            <a:endParaRPr lang="en-US"/>
          </a:p>
        </p:txBody>
      </p:sp>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641273"/>
          </a:xfrm>
        </p:spPr>
        <p:txBody>
          <a:bodyPr>
            <a:normAutofit/>
          </a:bodyPr>
          <a:lstStyle/>
          <a:p>
            <a:pPr>
              <a:lnSpc>
                <a:spcPct val="80000"/>
              </a:lnSpc>
              <a:spcBef>
                <a:spcPts val="0"/>
              </a:spcBef>
              <a:spcAft>
                <a:spcPts val="600"/>
              </a:spcAft>
            </a:pPr>
            <a:endParaRPr lang="en-US" sz="2000" b="1" dirty="0" smtClean="0">
              <a:ea typeface="Times New Roman"/>
              <a:cs typeface="FrutigerLTStd-Roman"/>
            </a:endParaRPr>
          </a:p>
          <a:p>
            <a:pPr>
              <a:lnSpc>
                <a:spcPct val="80000"/>
              </a:lnSpc>
              <a:spcBef>
                <a:spcPts val="0"/>
              </a:spcBef>
              <a:spcAft>
                <a:spcPts val="1200"/>
              </a:spcAft>
            </a:pPr>
            <a:r>
              <a:rPr lang="en-US" sz="2600" b="1" dirty="0" smtClean="0">
                <a:solidFill>
                  <a:srgbClr val="00B0F0"/>
                </a:solidFill>
                <a:ea typeface="Times New Roman"/>
                <a:cs typeface="FrutigerLTStd-Roman"/>
              </a:rPr>
              <a:t>Improvement </a:t>
            </a:r>
            <a:r>
              <a:rPr lang="en-US" sz="2600" b="1" dirty="0" smtClean="0">
                <a:solidFill>
                  <a:srgbClr val="00B0F0"/>
                </a:solidFill>
                <a:ea typeface="Times New Roman"/>
                <a:cs typeface="FrutigerLTStd-Roman"/>
              </a:rPr>
              <a:t>of weather forecasts </a:t>
            </a:r>
            <a:r>
              <a:rPr lang="en-US" sz="2600" dirty="0" smtClean="0">
                <a:ea typeface="Times New Roman"/>
                <a:cs typeface="FrutigerLTStd-Roman"/>
              </a:rPr>
              <a:t>in the form of the THORPEX and TIGGE </a:t>
            </a:r>
            <a:r>
              <a:rPr lang="en-US" sz="2600" dirty="0" err="1" smtClean="0">
                <a:ea typeface="Times New Roman"/>
                <a:cs typeface="FrutigerLTStd-Roman"/>
              </a:rPr>
              <a:t>programmes</a:t>
            </a:r>
            <a:r>
              <a:rPr lang="en-US" sz="2600" dirty="0" smtClean="0">
                <a:ea typeface="Times New Roman"/>
                <a:cs typeface="FrutigerLTStd-Roman"/>
              </a:rPr>
              <a:t> (as part of THORPEX)</a:t>
            </a:r>
          </a:p>
          <a:p>
            <a:pPr>
              <a:lnSpc>
                <a:spcPct val="80000"/>
              </a:lnSpc>
              <a:spcBef>
                <a:spcPts val="0"/>
              </a:spcBef>
              <a:spcAft>
                <a:spcPts val="1200"/>
              </a:spcAft>
            </a:pPr>
            <a:r>
              <a:rPr lang="en-US" sz="2600" b="1" dirty="0">
                <a:solidFill>
                  <a:srgbClr val="00B0F0"/>
                </a:solidFill>
                <a:ea typeface="Times New Roman"/>
                <a:cs typeface="Times New Roman"/>
              </a:rPr>
              <a:t>THORPEX </a:t>
            </a:r>
            <a:r>
              <a:rPr lang="en-US" sz="2600" dirty="0">
                <a:ea typeface="Times New Roman"/>
                <a:cs typeface="Times New Roman"/>
              </a:rPr>
              <a:t>(</a:t>
            </a:r>
            <a:r>
              <a:rPr lang="en-US" sz="2600" dirty="0" err="1">
                <a:ea typeface="Times New Roman"/>
                <a:cs typeface="Times New Roman"/>
              </a:rPr>
              <a:t>THe</a:t>
            </a:r>
            <a:r>
              <a:rPr lang="en-US" sz="2600" dirty="0">
                <a:ea typeface="Times New Roman"/>
                <a:cs typeface="Times New Roman"/>
              </a:rPr>
              <a:t> Observing system Research and Predictability </a:t>
            </a:r>
            <a:r>
              <a:rPr lang="en-US" sz="2600" dirty="0" smtClean="0">
                <a:ea typeface="Times New Roman"/>
                <a:cs typeface="Times New Roman"/>
              </a:rPr>
              <a:t>Experiment) is </a:t>
            </a:r>
            <a:r>
              <a:rPr lang="en-US" sz="2600" dirty="0">
                <a:ea typeface="Times New Roman"/>
                <a:cs typeface="Times New Roman"/>
              </a:rPr>
              <a:t>an international research </a:t>
            </a:r>
            <a:r>
              <a:rPr lang="en-US" sz="2600" dirty="0" err="1">
                <a:ea typeface="Times New Roman"/>
                <a:cs typeface="Times New Roman"/>
              </a:rPr>
              <a:t>programme</a:t>
            </a:r>
            <a:r>
              <a:rPr lang="en-US" sz="2600" dirty="0">
                <a:ea typeface="Times New Roman"/>
                <a:cs typeface="Times New Roman"/>
              </a:rPr>
              <a:t> to accelerate improvements in the accuracy and utility of high-impact weather forecasts up to two weeks </a:t>
            </a:r>
            <a:r>
              <a:rPr lang="en-US" sz="2600" dirty="0" smtClean="0">
                <a:ea typeface="Times New Roman"/>
                <a:cs typeface="Times New Roman"/>
              </a:rPr>
              <a:t>ahead</a:t>
            </a:r>
          </a:p>
          <a:p>
            <a:pPr>
              <a:lnSpc>
                <a:spcPct val="80000"/>
              </a:lnSpc>
              <a:spcBef>
                <a:spcPts val="0"/>
              </a:spcBef>
              <a:spcAft>
                <a:spcPts val="1200"/>
              </a:spcAft>
            </a:pPr>
            <a:r>
              <a:rPr lang="en-US" sz="2600" b="1" dirty="0" smtClean="0">
                <a:solidFill>
                  <a:srgbClr val="00B0F0"/>
                </a:solidFill>
                <a:ea typeface="Times New Roman"/>
                <a:cs typeface="Times New Roman"/>
              </a:rPr>
              <a:t>TIGGE</a:t>
            </a:r>
            <a:r>
              <a:rPr lang="en-US" sz="2600" dirty="0" smtClean="0">
                <a:ea typeface="Times New Roman"/>
                <a:cs typeface="Times New Roman"/>
              </a:rPr>
              <a:t> (THORPEX </a:t>
            </a:r>
            <a:r>
              <a:rPr lang="en-US" sz="2600" dirty="0">
                <a:ea typeface="Times New Roman"/>
                <a:cs typeface="Times New Roman"/>
              </a:rPr>
              <a:t>Interactive Grand Global </a:t>
            </a:r>
            <a:r>
              <a:rPr lang="en-US" sz="2600" dirty="0" smtClean="0">
                <a:ea typeface="Times New Roman"/>
                <a:cs typeface="Times New Roman"/>
              </a:rPr>
              <a:t>Ensemble) </a:t>
            </a:r>
            <a:r>
              <a:rPr lang="en-US" sz="2600" dirty="0">
                <a:ea typeface="Times New Roman"/>
                <a:cs typeface="Times New Roman"/>
              </a:rPr>
              <a:t>provides a data base of ensemble predictions from the leading global NWP </a:t>
            </a:r>
            <a:r>
              <a:rPr lang="en-US" sz="2600" dirty="0" err="1">
                <a:ea typeface="Times New Roman"/>
                <a:cs typeface="Times New Roman"/>
              </a:rPr>
              <a:t>centres</a:t>
            </a:r>
            <a:r>
              <a:rPr lang="en-US" sz="2600" dirty="0">
                <a:ea typeface="Times New Roman"/>
                <a:cs typeface="Times New Roman"/>
              </a:rPr>
              <a:t>, for scientific research on predictability and development of probabilistic weather forecasting methods</a:t>
            </a:r>
            <a:endParaRPr lang="en-US" sz="2600" dirty="0" smtClean="0">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sp>
        <p:nvSpPr>
          <p:cNvPr id="6" name="TextBox 5"/>
          <p:cNvSpPr txBox="1"/>
          <p:nvPr/>
        </p:nvSpPr>
        <p:spPr>
          <a:xfrm>
            <a:off x="381600" y="1220400"/>
            <a:ext cx="8208000" cy="707886"/>
          </a:xfrm>
          <a:prstGeom prst="rect">
            <a:avLst/>
          </a:prstGeom>
          <a:noFill/>
        </p:spPr>
        <p:txBody>
          <a:bodyPr wrap="square" rtlCol="0" anchor="ctr">
            <a:spAutoFit/>
          </a:bodyPr>
          <a:lstStyle/>
          <a:p>
            <a:r>
              <a:rPr lang="en-US" sz="4000" b="1" i="1" dirty="0" smtClean="0">
                <a:solidFill>
                  <a:srgbClr val="00B0F0"/>
                </a:solidFill>
              </a:rPr>
              <a:t>World Weather Research </a:t>
            </a:r>
            <a:r>
              <a:rPr lang="en-US" sz="4000" b="1" i="1" dirty="0" err="1" smtClean="0">
                <a:solidFill>
                  <a:srgbClr val="00B0F0"/>
                </a:solidFill>
              </a:rPr>
              <a:t>Programme</a:t>
            </a:r>
            <a:r>
              <a:rPr lang="en-US" sz="4000" b="1" i="1" dirty="0" smtClean="0">
                <a:solidFill>
                  <a:srgbClr val="00B0F0"/>
                </a:solidFill>
              </a:rPr>
              <a:t>:</a:t>
            </a:r>
            <a:endParaRPr lang="en-US" sz="4000" b="1" i="1" dirty="0">
              <a:solidFill>
                <a:srgbClr val="00B0F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4000" y="306000"/>
            <a:ext cx="2009775" cy="687942"/>
          </a:xfrm>
          <a:prstGeom prst="rect">
            <a:avLst/>
          </a:prstGeom>
          <a:noFill/>
          <a:ln>
            <a:noFill/>
          </a:ln>
        </p:spPr>
      </p:pic>
      <p:pic>
        <p:nvPicPr>
          <p:cNvPr id="8" name="Picture 2" descr="5-LOGO-Acouleur"/>
          <p:cNvPicPr>
            <a:picLocks noChangeAspect="1" noChangeArrowheads="1"/>
          </p:cNvPicPr>
          <p:nvPr/>
        </p:nvPicPr>
        <p:blipFill>
          <a:blip r:embed="rId3" cstate="print"/>
          <a:srcRect/>
          <a:stretch>
            <a:fillRect/>
          </a:stretch>
        </p:blipFill>
        <p:spPr bwMode="auto">
          <a:xfrm>
            <a:off x="381000" y="304800"/>
            <a:ext cx="2157153" cy="656706"/>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324000"/>
            <a:ext cx="2722200" cy="644194"/>
          </a:xfrm>
          <a:prstGeom prst="rect">
            <a:avLst/>
          </a:prstGeom>
          <a:noFill/>
          <a:ln>
            <a:noFill/>
          </a:ln>
        </p:spPr>
      </p:pic>
    </p:spTree>
    <p:extLst>
      <p:ext uri="{BB962C8B-B14F-4D97-AF65-F5344CB8AC3E}">
        <p14:creationId xmlns:p14="http://schemas.microsoft.com/office/powerpoint/2010/main" xmlns="" val="2645485235"/>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11</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Example hurricane Ike</a:t>
            </a:r>
            <a:endParaRPr lang="en-US" sz="4000" b="1" i="1" dirty="0">
              <a:solidFill>
                <a:srgbClr val="00B0F0"/>
              </a:solidFill>
            </a:endParaRPr>
          </a:p>
        </p:txBody>
      </p:sp>
      <p:sp>
        <p:nvSpPr>
          <p:cNvPr id="10" name="TextBox 9"/>
          <p:cNvSpPr txBox="1"/>
          <p:nvPr/>
        </p:nvSpPr>
        <p:spPr>
          <a:xfrm>
            <a:off x="603409" y="6120000"/>
            <a:ext cx="7668000" cy="646331"/>
          </a:xfrm>
          <a:prstGeom prst="rect">
            <a:avLst/>
          </a:prstGeom>
          <a:noFill/>
        </p:spPr>
        <p:txBody>
          <a:bodyPr wrap="square" rtlCol="0">
            <a:spAutoFit/>
          </a:bodyPr>
          <a:lstStyle/>
          <a:p>
            <a:pPr algn="ctr"/>
            <a:r>
              <a:rPr lang="en-US" sz="1600" i="1" dirty="0"/>
              <a:t>Forecasting strike probabilities for Hurricane Ike by combining two TIGGE </a:t>
            </a:r>
            <a:r>
              <a:rPr lang="en-US" sz="1600" i="1" dirty="0" smtClean="0"/>
              <a:t>ensembles</a:t>
            </a:r>
            <a:endParaRPr lang="en-US" sz="1600" i="1" dirty="0"/>
          </a:p>
          <a:p>
            <a:pPr algn="ctr"/>
            <a:endParaRPr lang="en-US" sz="2000" i="1" dirty="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6901" y="1692000"/>
            <a:ext cx="5410199" cy="3809999"/>
          </a:xfrm>
          <a:prstGeom prst="rect">
            <a:avLst/>
          </a:prstGeom>
          <a:noFill/>
          <a:ln>
            <a:noFill/>
          </a:ln>
        </p:spPr>
      </p:pic>
    </p:spTree>
    <p:extLst>
      <p:ext uri="{BB962C8B-B14F-4D97-AF65-F5344CB8AC3E}">
        <p14:creationId xmlns:p14="http://schemas.microsoft.com/office/powerpoint/2010/main" xmlns="" val="327516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12</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Example flood alerts Romania</a:t>
            </a:r>
            <a:endParaRPr lang="en-US" sz="4000" b="1" i="1" dirty="0">
              <a:solidFill>
                <a:srgbClr val="00B0F0"/>
              </a:solidFill>
            </a:endParaRPr>
          </a:p>
        </p:txBody>
      </p:sp>
      <p:sp>
        <p:nvSpPr>
          <p:cNvPr id="10" name="TextBox 9"/>
          <p:cNvSpPr txBox="1"/>
          <p:nvPr/>
        </p:nvSpPr>
        <p:spPr>
          <a:xfrm>
            <a:off x="603409" y="6120000"/>
            <a:ext cx="7937183" cy="707886"/>
          </a:xfrm>
          <a:prstGeom prst="rect">
            <a:avLst/>
          </a:prstGeom>
          <a:noFill/>
        </p:spPr>
        <p:txBody>
          <a:bodyPr wrap="square" rtlCol="0">
            <a:spAutoFit/>
          </a:bodyPr>
          <a:lstStyle/>
          <a:p>
            <a:pPr algn="ctr"/>
            <a:r>
              <a:rPr lang="en-US" sz="2000" i="1" dirty="0"/>
              <a:t>Predicting flood alerts for Romania using </a:t>
            </a:r>
            <a:r>
              <a:rPr lang="en-US" sz="2000" i="1" dirty="0" smtClean="0"/>
              <a:t>TIGGE</a:t>
            </a:r>
            <a:endParaRPr lang="en-US" sz="2000" i="1" dirty="0"/>
          </a:p>
          <a:p>
            <a:pPr algn="ctr"/>
            <a:endParaRPr lang="en-US" sz="2000" i="1" dirty="0"/>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188000"/>
            <a:ext cx="5638800" cy="4952999"/>
          </a:xfrm>
          <a:prstGeom prst="rect">
            <a:avLst/>
          </a:prstGeom>
          <a:noFill/>
          <a:ln>
            <a:noFill/>
          </a:ln>
        </p:spPr>
      </p:pic>
    </p:spTree>
    <p:extLst>
      <p:ext uri="{BB962C8B-B14F-4D97-AF65-F5344CB8AC3E}">
        <p14:creationId xmlns:p14="http://schemas.microsoft.com/office/powerpoint/2010/main" xmlns="" val="325527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References TIGGE:</a:t>
            </a:r>
            <a:endParaRPr lang="en-US" sz="4000" b="1" i="1" dirty="0">
              <a:solidFill>
                <a:srgbClr val="00B0F0"/>
              </a:solidFill>
            </a:endParaRPr>
          </a:p>
        </p:txBody>
      </p:sp>
      <p:sp>
        <p:nvSpPr>
          <p:cNvPr id="3" name="Content Placeholder 2"/>
          <p:cNvSpPr>
            <a:spLocks noGrp="1"/>
          </p:cNvSpPr>
          <p:nvPr>
            <p:ph idx="1"/>
          </p:nvPr>
        </p:nvSpPr>
        <p:spPr>
          <a:xfrm>
            <a:off x="381600" y="1828800"/>
            <a:ext cx="8533800" cy="4869235"/>
          </a:xfrm>
        </p:spPr>
        <p:txBody>
          <a:bodyPr>
            <a:normAutofit/>
          </a:bodyPr>
          <a:lstStyle/>
          <a:p>
            <a:pPr marL="0" indent="0">
              <a:buNone/>
            </a:pPr>
            <a:endParaRPr lang="en-US" sz="2000" b="1" dirty="0" smtClean="0"/>
          </a:p>
          <a:p>
            <a:pPr marL="0" indent="0">
              <a:lnSpc>
                <a:spcPct val="80000"/>
              </a:lnSpc>
              <a:spcBef>
                <a:spcPts val="0"/>
              </a:spcBef>
              <a:spcAft>
                <a:spcPts val="1200"/>
              </a:spcAft>
              <a:buNone/>
            </a:pPr>
            <a:r>
              <a:rPr lang="en-US" sz="2600" b="1" dirty="0" smtClean="0"/>
              <a:t>TIGGE </a:t>
            </a:r>
            <a:r>
              <a:rPr lang="en-US" sz="2600" b="1" dirty="0" smtClean="0"/>
              <a:t>Brochure </a:t>
            </a:r>
            <a:r>
              <a:rPr lang="en-US" sz="2000" i="1" dirty="0" smtClean="0"/>
              <a:t>Short </a:t>
            </a:r>
            <a:r>
              <a:rPr lang="en-US" sz="2000" i="1" dirty="0" smtClean="0"/>
              <a:t>description of the TIGGE </a:t>
            </a:r>
            <a:r>
              <a:rPr lang="en-US" sz="2000" i="1" dirty="0" err="1" smtClean="0"/>
              <a:t>programme</a:t>
            </a:r>
            <a:endParaRPr lang="en-US" sz="2000" i="1" dirty="0" smtClean="0"/>
          </a:p>
          <a:p>
            <a:pPr marL="0" indent="0">
              <a:lnSpc>
                <a:spcPct val="80000"/>
              </a:lnSpc>
              <a:spcBef>
                <a:spcPts val="0"/>
              </a:spcBef>
              <a:spcAft>
                <a:spcPts val="1200"/>
              </a:spcAft>
              <a:buNone/>
            </a:pPr>
            <a:endParaRPr lang="en-US" sz="1000" b="1" dirty="0" smtClean="0"/>
          </a:p>
          <a:p>
            <a:pPr marL="0" indent="0">
              <a:lnSpc>
                <a:spcPct val="80000"/>
              </a:lnSpc>
              <a:spcBef>
                <a:spcPts val="0"/>
              </a:spcBef>
              <a:spcAft>
                <a:spcPts val="1200"/>
              </a:spcAft>
              <a:buNone/>
            </a:pPr>
            <a:r>
              <a:rPr lang="en-US" sz="2600" b="1" dirty="0"/>
              <a:t>TIGGE Website </a:t>
            </a:r>
            <a:r>
              <a:rPr lang="en-US" sz="2000" dirty="0">
                <a:hlinkClick r:id="rId2"/>
              </a:rPr>
              <a:t>http://</a:t>
            </a:r>
            <a:r>
              <a:rPr lang="en-US" sz="2000" dirty="0" smtClean="0">
                <a:hlinkClick r:id="rId2"/>
              </a:rPr>
              <a:t>tigge.ecmwf.int</a:t>
            </a:r>
            <a:r>
              <a:rPr lang="en-US" sz="2000" dirty="0" smtClean="0"/>
              <a:t> </a:t>
            </a:r>
          </a:p>
          <a:p>
            <a:pPr marL="0" indent="0">
              <a:lnSpc>
                <a:spcPct val="80000"/>
              </a:lnSpc>
              <a:spcBef>
                <a:spcPts val="0"/>
              </a:spcBef>
              <a:spcAft>
                <a:spcPts val="1200"/>
              </a:spcAft>
              <a:buNone/>
            </a:pPr>
            <a:endParaRPr lang="en-US" sz="1000" b="1" dirty="0"/>
          </a:p>
          <a:p>
            <a:pPr marL="0" indent="0">
              <a:lnSpc>
                <a:spcPct val="80000"/>
              </a:lnSpc>
              <a:spcBef>
                <a:spcPts val="0"/>
              </a:spcBef>
              <a:spcAft>
                <a:spcPts val="1200"/>
              </a:spcAft>
              <a:buNone/>
            </a:pPr>
            <a:r>
              <a:rPr lang="en-US" sz="2600" dirty="0"/>
              <a:t>Data are available via the TIGGE data portals: </a:t>
            </a:r>
          </a:p>
          <a:p>
            <a:pPr>
              <a:lnSpc>
                <a:spcPct val="80000"/>
              </a:lnSpc>
              <a:spcBef>
                <a:spcPts val="0"/>
              </a:spcBef>
              <a:spcAft>
                <a:spcPts val="1200"/>
              </a:spcAft>
            </a:pPr>
            <a:r>
              <a:rPr lang="nl-NL" sz="2600" dirty="0"/>
              <a:t>CMA: </a:t>
            </a:r>
            <a:r>
              <a:rPr lang="nl-NL" sz="2000" u="sng" dirty="0">
                <a:hlinkClick r:id="rId3"/>
              </a:rPr>
              <a:t>http://wisportal.cma.gov.cn/tigge</a:t>
            </a:r>
            <a:r>
              <a:rPr lang="nl-NL" sz="2000" dirty="0"/>
              <a:t>  </a:t>
            </a:r>
            <a:endParaRPr lang="en-US" sz="2000" dirty="0"/>
          </a:p>
          <a:p>
            <a:pPr>
              <a:lnSpc>
                <a:spcPct val="80000"/>
              </a:lnSpc>
              <a:spcBef>
                <a:spcPts val="0"/>
              </a:spcBef>
              <a:spcAft>
                <a:spcPts val="1200"/>
              </a:spcAft>
            </a:pPr>
            <a:r>
              <a:rPr lang="nl-NL" sz="2600" dirty="0"/>
              <a:t>ECMWF: </a:t>
            </a:r>
            <a:r>
              <a:rPr lang="nl-NL" sz="2000" u="sng" dirty="0">
                <a:hlinkClick r:id="rId4"/>
              </a:rPr>
              <a:t>http://tigge-portal.ecmwf.int</a:t>
            </a:r>
            <a:r>
              <a:rPr lang="nl-NL" sz="2000" dirty="0"/>
              <a:t>  </a:t>
            </a:r>
            <a:endParaRPr lang="en-US" sz="2000" dirty="0"/>
          </a:p>
          <a:p>
            <a:pPr>
              <a:lnSpc>
                <a:spcPct val="80000"/>
              </a:lnSpc>
              <a:spcBef>
                <a:spcPts val="0"/>
              </a:spcBef>
              <a:spcAft>
                <a:spcPts val="1200"/>
              </a:spcAft>
            </a:pPr>
            <a:r>
              <a:rPr lang="en-US" sz="2600" dirty="0"/>
              <a:t>NCAR: </a:t>
            </a:r>
            <a:r>
              <a:rPr lang="en-US" sz="2000" u="sng" dirty="0">
                <a:hlinkClick r:id="rId5"/>
              </a:rPr>
              <a:t>http://tigge.ucar.edu</a:t>
            </a:r>
            <a:r>
              <a:rPr lang="en-US" sz="2000" dirty="0"/>
              <a:t> </a:t>
            </a:r>
            <a:endParaRPr lang="en-US" sz="2000" dirty="0" smtClean="0"/>
          </a:p>
        </p:txBody>
      </p:sp>
      <p:pic>
        <p:nvPicPr>
          <p:cNvPr id="4" name="Picture 2" descr="5-LOGO-Acouleur"/>
          <p:cNvPicPr>
            <a:picLocks noChangeAspect="1" noChangeArrowheads="1"/>
          </p:cNvPicPr>
          <p:nvPr/>
        </p:nvPicPr>
        <p:blipFill>
          <a:blip r:embed="rId6"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dirty="0"/>
          </a:p>
        </p:txBody>
      </p:sp>
    </p:spTree>
    <p:extLst>
      <p:ext uri="{BB962C8B-B14F-4D97-AF65-F5344CB8AC3E}">
        <p14:creationId xmlns:p14="http://schemas.microsoft.com/office/powerpoint/2010/main" xmlns="" val="153817991"/>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THORPEX</a:t>
            </a:r>
            <a:endParaRPr lang="en-US" sz="4000" b="1" i="1" dirty="0">
              <a:solidFill>
                <a:srgbClr val="00B0F0"/>
              </a:solidFill>
            </a:endParaRPr>
          </a:p>
        </p:txBody>
      </p:sp>
      <p:sp>
        <p:nvSpPr>
          <p:cNvPr id="10" name="TextBox 9"/>
          <p:cNvSpPr txBox="1"/>
          <p:nvPr/>
        </p:nvSpPr>
        <p:spPr>
          <a:xfrm>
            <a:off x="603409" y="6120000"/>
            <a:ext cx="7937183" cy="400110"/>
          </a:xfrm>
          <a:prstGeom prst="rect">
            <a:avLst/>
          </a:prstGeom>
          <a:noFill/>
        </p:spPr>
        <p:txBody>
          <a:bodyPr wrap="square" rtlCol="0">
            <a:spAutoFit/>
          </a:bodyPr>
          <a:lstStyle/>
          <a:p>
            <a:pPr algn="ctr"/>
            <a:r>
              <a:rPr lang="en-US" sz="2000" i="1" dirty="0" smtClean="0"/>
              <a:t>Global observing system</a:t>
            </a:r>
            <a:endParaRPr lang="en-US" sz="2000" i="1" dirty="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3500" y="900000"/>
            <a:ext cx="6477000" cy="5257799"/>
          </a:xfrm>
          <a:prstGeom prst="rect">
            <a:avLst/>
          </a:prstGeom>
          <a:noFill/>
          <a:ln>
            <a:noFill/>
          </a:ln>
        </p:spPr>
      </p:pic>
    </p:spTree>
    <p:extLst>
      <p:ext uri="{BB962C8B-B14F-4D97-AF65-F5344CB8AC3E}">
        <p14:creationId xmlns:p14="http://schemas.microsoft.com/office/powerpoint/2010/main" xmlns="" val="4132897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15</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THORPEX example</a:t>
            </a:r>
            <a:endParaRPr lang="en-US" sz="4000" b="1" i="1" dirty="0">
              <a:solidFill>
                <a:srgbClr val="00B0F0"/>
              </a:solidFill>
            </a:endParaRPr>
          </a:p>
        </p:txBody>
      </p:sp>
      <p:sp>
        <p:nvSpPr>
          <p:cNvPr id="10" name="TextBox 9"/>
          <p:cNvSpPr txBox="1"/>
          <p:nvPr/>
        </p:nvSpPr>
        <p:spPr>
          <a:xfrm>
            <a:off x="603409" y="6120000"/>
            <a:ext cx="7937183" cy="400110"/>
          </a:xfrm>
          <a:prstGeom prst="rect">
            <a:avLst/>
          </a:prstGeom>
          <a:noFill/>
        </p:spPr>
        <p:txBody>
          <a:bodyPr wrap="square" rtlCol="0">
            <a:spAutoFit/>
          </a:bodyPr>
          <a:lstStyle/>
          <a:p>
            <a:pPr algn="ctr"/>
            <a:r>
              <a:rPr lang="en-US" sz="2000" i="1" dirty="0"/>
              <a:t>Tropical cyclone </a:t>
            </a:r>
            <a:r>
              <a:rPr lang="en-US" sz="2000" i="1" dirty="0" err="1"/>
              <a:t>Eline</a:t>
            </a:r>
            <a:r>
              <a:rPr lang="en-US" sz="2000" i="1" dirty="0"/>
              <a:t> provoking flooding in Mozambique and Madagascar</a:t>
            </a: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9700" y="1080000"/>
            <a:ext cx="6324600" cy="4876800"/>
          </a:xfrm>
          <a:prstGeom prst="rect">
            <a:avLst/>
          </a:prstGeom>
          <a:noFill/>
          <a:ln>
            <a:noFill/>
          </a:ln>
        </p:spPr>
      </p:pic>
    </p:spTree>
    <p:extLst>
      <p:ext uri="{BB962C8B-B14F-4D97-AF65-F5344CB8AC3E}">
        <p14:creationId xmlns:p14="http://schemas.microsoft.com/office/powerpoint/2010/main" xmlns="" val="3434913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16</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THORPEX example</a:t>
            </a:r>
            <a:endParaRPr lang="en-US" sz="4000" b="1" i="1" dirty="0">
              <a:solidFill>
                <a:srgbClr val="00B0F0"/>
              </a:solidFill>
            </a:endParaRPr>
          </a:p>
        </p:txBody>
      </p:sp>
      <p:sp>
        <p:nvSpPr>
          <p:cNvPr id="10" name="TextBox 9"/>
          <p:cNvSpPr txBox="1"/>
          <p:nvPr/>
        </p:nvSpPr>
        <p:spPr>
          <a:xfrm>
            <a:off x="468000" y="6120000"/>
            <a:ext cx="8208000" cy="338554"/>
          </a:xfrm>
          <a:prstGeom prst="rect">
            <a:avLst/>
          </a:prstGeom>
          <a:noFill/>
        </p:spPr>
        <p:txBody>
          <a:bodyPr wrap="square" rtlCol="0">
            <a:spAutoFit/>
          </a:bodyPr>
          <a:lstStyle/>
          <a:p>
            <a:pPr algn="ctr"/>
            <a:r>
              <a:rPr lang="en-US" sz="1600" i="1" dirty="0"/>
              <a:t>Massive sandstorm blows off the northwest African </a:t>
            </a:r>
            <a:r>
              <a:rPr lang="en-US" sz="1600" i="1" dirty="0" smtClean="0"/>
              <a:t>desert (</a:t>
            </a:r>
            <a:r>
              <a:rPr lang="en-US" sz="1600" i="1" dirty="0"/>
              <a:t>February 26th, 2000)</a:t>
            </a: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080000"/>
            <a:ext cx="5029200" cy="4953000"/>
          </a:xfrm>
          <a:prstGeom prst="rect">
            <a:avLst/>
          </a:prstGeom>
          <a:noFill/>
          <a:ln>
            <a:noFill/>
          </a:ln>
        </p:spPr>
      </p:pic>
    </p:spTree>
    <p:extLst>
      <p:ext uri="{BB962C8B-B14F-4D97-AF65-F5344CB8AC3E}">
        <p14:creationId xmlns:p14="http://schemas.microsoft.com/office/powerpoint/2010/main" xmlns="" val="343491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4641273"/>
          </a:xfrm>
        </p:spPr>
        <p:txBody>
          <a:bodyPr>
            <a:normAutofit/>
          </a:bodyPr>
          <a:lstStyle/>
          <a:p>
            <a:pPr>
              <a:lnSpc>
                <a:spcPct val="80000"/>
              </a:lnSpc>
              <a:spcBef>
                <a:spcPts val="0"/>
              </a:spcBef>
              <a:spcAft>
                <a:spcPts val="600"/>
              </a:spcAft>
            </a:pPr>
            <a:endParaRPr lang="en-US" sz="2000" b="1" dirty="0" smtClean="0">
              <a:ea typeface="Times New Roman"/>
              <a:cs typeface="FrutigerLTStd-Roman"/>
            </a:endParaRPr>
          </a:p>
          <a:p>
            <a:pPr>
              <a:lnSpc>
                <a:spcPct val="80000"/>
              </a:lnSpc>
              <a:spcBef>
                <a:spcPts val="0"/>
              </a:spcBef>
              <a:spcAft>
                <a:spcPts val="1200"/>
              </a:spcAft>
            </a:pPr>
            <a:r>
              <a:rPr lang="en-US" sz="2600" b="1" dirty="0" smtClean="0">
                <a:solidFill>
                  <a:srgbClr val="00B0F0"/>
                </a:solidFill>
                <a:ea typeface="Times New Roman"/>
                <a:cs typeface="FrutigerLTStd-Roman"/>
              </a:rPr>
              <a:t>High </a:t>
            </a:r>
            <a:r>
              <a:rPr lang="en-US" sz="2600" b="1" dirty="0" smtClean="0">
                <a:solidFill>
                  <a:srgbClr val="00B0F0"/>
                </a:solidFill>
                <a:ea typeface="Times New Roman"/>
                <a:cs typeface="FrutigerLTStd-Roman"/>
              </a:rPr>
              <a:t>impact weather: </a:t>
            </a:r>
            <a:r>
              <a:rPr lang="en-US" sz="2600" dirty="0" smtClean="0">
                <a:ea typeface="Times New Roman"/>
                <a:cs typeface="FrutigerLTStd-Roman"/>
              </a:rPr>
              <a:t>accuracy and timing of forecast should be balanced against size of avoidable loss</a:t>
            </a:r>
          </a:p>
          <a:p>
            <a:pPr>
              <a:lnSpc>
                <a:spcPct val="80000"/>
              </a:lnSpc>
              <a:spcBef>
                <a:spcPts val="0"/>
              </a:spcBef>
              <a:spcAft>
                <a:spcPts val="1200"/>
              </a:spcAft>
            </a:pPr>
            <a:r>
              <a:rPr lang="en-US" sz="2600" b="1" dirty="0" smtClean="0">
                <a:solidFill>
                  <a:srgbClr val="00B0F0"/>
                </a:solidFill>
                <a:ea typeface="Times New Roman"/>
                <a:cs typeface="Times New Roman"/>
              </a:rPr>
              <a:t>Communication of uncertainty:</a:t>
            </a:r>
            <a:r>
              <a:rPr lang="en-US" sz="2600" b="1" dirty="0" smtClean="0">
                <a:ea typeface="Times New Roman"/>
                <a:cs typeface="Times New Roman"/>
              </a:rPr>
              <a:t> </a:t>
            </a:r>
            <a:r>
              <a:rPr lang="en-US" sz="2600" dirty="0" smtClean="0">
                <a:ea typeface="Times New Roman"/>
                <a:cs typeface="Times New Roman"/>
              </a:rPr>
              <a:t>decision makers are very sensitive to false alarms and, at the same time, have a strong need for a high detection rate</a:t>
            </a:r>
          </a:p>
          <a:p>
            <a:pPr>
              <a:lnSpc>
                <a:spcPct val="80000"/>
              </a:lnSpc>
              <a:spcBef>
                <a:spcPts val="0"/>
              </a:spcBef>
              <a:spcAft>
                <a:spcPts val="1200"/>
              </a:spcAft>
            </a:pPr>
            <a:r>
              <a:rPr lang="en-US" sz="2600" b="1" dirty="0" smtClean="0">
                <a:solidFill>
                  <a:srgbClr val="00B0F0"/>
                </a:solidFill>
                <a:ea typeface="Times New Roman"/>
                <a:cs typeface="Times New Roman"/>
              </a:rPr>
              <a:t>Verification:</a:t>
            </a:r>
            <a:r>
              <a:rPr lang="en-US" sz="2600" dirty="0" smtClean="0">
                <a:ea typeface="Times New Roman"/>
                <a:cs typeface="Times New Roman"/>
              </a:rPr>
              <a:t> </a:t>
            </a:r>
            <a:r>
              <a:rPr lang="en-US" sz="2600" dirty="0">
                <a:ea typeface="Times New Roman"/>
                <a:cs typeface="Times New Roman"/>
              </a:rPr>
              <a:t>verification results should be presented alongside the forecasts so that users can readily understand the quality of the forecast they are currently using</a:t>
            </a:r>
            <a:endParaRPr lang="en-US" sz="2600" dirty="0" smtClean="0">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dirty="0"/>
          </a:p>
        </p:txBody>
      </p:sp>
      <p:sp>
        <p:nvSpPr>
          <p:cNvPr id="6" name="TextBox 5"/>
          <p:cNvSpPr txBox="1"/>
          <p:nvPr/>
        </p:nvSpPr>
        <p:spPr>
          <a:xfrm>
            <a:off x="381600" y="1220400"/>
            <a:ext cx="8208000" cy="1080000"/>
          </a:xfrm>
          <a:prstGeom prst="rect">
            <a:avLst/>
          </a:prstGeom>
          <a:noFill/>
        </p:spPr>
        <p:txBody>
          <a:bodyPr wrap="square" rtlCol="0" anchor="ctr">
            <a:spAutoFit/>
          </a:bodyPr>
          <a:lstStyle/>
          <a:p>
            <a:r>
              <a:rPr lang="en-US" sz="4000" b="1" i="1" dirty="0" smtClean="0">
                <a:solidFill>
                  <a:srgbClr val="00B0F0"/>
                </a:solidFill>
              </a:rPr>
              <a:t>THORPEX and decision making</a:t>
            </a:r>
            <a:br>
              <a:rPr lang="en-US" sz="4000" b="1" i="1" dirty="0" smtClean="0">
                <a:solidFill>
                  <a:srgbClr val="00B0F0"/>
                </a:solidFill>
              </a:rPr>
            </a:br>
            <a:r>
              <a:rPr lang="en-US" sz="2600" b="1" i="1" dirty="0" smtClean="0">
                <a:solidFill>
                  <a:srgbClr val="00B0F0"/>
                </a:solidFill>
              </a:rPr>
              <a:t>societal and economic research and applications</a:t>
            </a:r>
            <a:endParaRPr lang="en-US" sz="2600" b="1" i="1" dirty="0">
              <a:solidFill>
                <a:srgbClr val="00B0F0"/>
              </a:solidFill>
            </a:endParaRPr>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24000"/>
            <a:ext cx="2722200" cy="644194"/>
          </a:xfrm>
          <a:prstGeom prst="rect">
            <a:avLst/>
          </a:prstGeom>
          <a:noFill/>
          <a:ln>
            <a:noFill/>
          </a:ln>
        </p:spPr>
      </p:pic>
    </p:spTree>
    <p:extLst>
      <p:ext uri="{BB962C8B-B14F-4D97-AF65-F5344CB8AC3E}">
        <p14:creationId xmlns:p14="http://schemas.microsoft.com/office/powerpoint/2010/main" xmlns="" val="3903103227"/>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46412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spcAft>
                <a:spcPts val="600"/>
              </a:spcAft>
            </a:pPr>
            <a:r>
              <a:rPr lang="en-US" sz="2400" dirty="0" smtClean="0">
                <a:ea typeface="Times New Roman"/>
                <a:cs typeface="FrutigerLTStd-Roman"/>
              </a:rPr>
              <a:t>Better </a:t>
            </a:r>
            <a:r>
              <a:rPr lang="en-US" sz="2400" dirty="0" smtClean="0">
                <a:ea typeface="Times New Roman"/>
                <a:cs typeface="FrutigerLTStd-Roman"/>
              </a:rPr>
              <a:t>dissemination of forecast information to reach end users</a:t>
            </a:r>
          </a:p>
          <a:p>
            <a:pPr>
              <a:lnSpc>
                <a:spcPct val="80000"/>
              </a:lnSpc>
              <a:spcBef>
                <a:spcPts val="0"/>
              </a:spcBef>
              <a:spcAft>
                <a:spcPts val="600"/>
              </a:spcAft>
            </a:pPr>
            <a:r>
              <a:rPr lang="en-US" sz="2400" dirty="0" smtClean="0">
                <a:ea typeface="Times New Roman"/>
                <a:cs typeface="Times New Roman"/>
              </a:rPr>
              <a:t>Improved insight into how users do interpret and apply (or not) forecast information</a:t>
            </a:r>
          </a:p>
          <a:p>
            <a:pPr>
              <a:lnSpc>
                <a:spcPct val="80000"/>
              </a:lnSpc>
              <a:spcBef>
                <a:spcPts val="0"/>
              </a:spcBef>
              <a:spcAft>
                <a:spcPts val="600"/>
              </a:spcAft>
            </a:pPr>
            <a:r>
              <a:rPr lang="en-US" sz="2400" dirty="0" smtClean="0">
                <a:ea typeface="Times New Roman"/>
                <a:cs typeface="Times New Roman"/>
              </a:rPr>
              <a:t>Integrate all stakeholders through interaction to produce suitable information tailored to the user needs</a:t>
            </a:r>
          </a:p>
          <a:p>
            <a:pPr>
              <a:lnSpc>
                <a:spcPct val="80000"/>
              </a:lnSpc>
              <a:spcBef>
                <a:spcPts val="0"/>
              </a:spcBef>
              <a:spcAft>
                <a:spcPts val="600"/>
              </a:spcAft>
            </a:pPr>
            <a:r>
              <a:rPr lang="en-US" sz="2400" dirty="0" smtClean="0">
                <a:ea typeface="Times New Roman"/>
                <a:cs typeface="Times New Roman"/>
              </a:rPr>
              <a:t>Facilitate quantification and evaluation of environmental, societal and economic benefits by the end user</a:t>
            </a:r>
          </a:p>
          <a:p>
            <a:pPr>
              <a:lnSpc>
                <a:spcPct val="80000"/>
              </a:lnSpc>
              <a:spcBef>
                <a:spcPts val="0"/>
              </a:spcBef>
              <a:spcAft>
                <a:spcPts val="600"/>
              </a:spcAft>
            </a:pPr>
            <a:r>
              <a:rPr lang="en-US" sz="2400" dirty="0" smtClean="0">
                <a:ea typeface="Times New Roman"/>
                <a:cs typeface="Times New Roman"/>
              </a:rPr>
              <a:t>Find the </a:t>
            </a:r>
            <a:r>
              <a:rPr lang="en-US" sz="2400" dirty="0">
                <a:ea typeface="Times New Roman"/>
                <a:cs typeface="Times New Roman"/>
              </a:rPr>
              <a:t>most cost effective combination of observing system, data assimilation, forecast and application procedures (Early Warning System) to improve high impact weather forecasts from user perspective</a:t>
            </a:r>
            <a:endParaRPr lang="en-US" sz="2400" dirty="0" smtClean="0">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dirty="0"/>
          </a:p>
        </p:txBody>
      </p:sp>
      <p:sp>
        <p:nvSpPr>
          <p:cNvPr id="6" name="TextBox 5"/>
          <p:cNvSpPr txBox="1"/>
          <p:nvPr/>
        </p:nvSpPr>
        <p:spPr>
          <a:xfrm>
            <a:off x="381600" y="1220400"/>
            <a:ext cx="8208000" cy="1080000"/>
          </a:xfrm>
          <a:prstGeom prst="rect">
            <a:avLst/>
          </a:prstGeom>
          <a:noFill/>
        </p:spPr>
        <p:txBody>
          <a:bodyPr wrap="square" rtlCol="0" anchor="ctr">
            <a:spAutoFit/>
          </a:bodyPr>
          <a:lstStyle/>
          <a:p>
            <a:r>
              <a:rPr lang="en-US" sz="4000" b="1" i="1" dirty="0" smtClean="0">
                <a:solidFill>
                  <a:srgbClr val="00B0F0"/>
                </a:solidFill>
              </a:rPr>
              <a:t>THORPEX and decision making (2)</a:t>
            </a:r>
            <a:br>
              <a:rPr lang="en-US" sz="4000" b="1" i="1" dirty="0" smtClean="0">
                <a:solidFill>
                  <a:srgbClr val="00B0F0"/>
                </a:solidFill>
              </a:rPr>
            </a:br>
            <a:r>
              <a:rPr lang="en-US" sz="2600" b="1" i="1" dirty="0" smtClean="0">
                <a:solidFill>
                  <a:srgbClr val="00B0F0"/>
                </a:solidFill>
              </a:rPr>
              <a:t>needs and recommendations for and from Africa</a:t>
            </a:r>
            <a:endParaRPr lang="en-US" sz="2600" b="1" i="1" dirty="0">
              <a:solidFill>
                <a:srgbClr val="00B0F0"/>
              </a:solidFill>
            </a:endParaRPr>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7"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24000"/>
            <a:ext cx="2722200" cy="644194"/>
          </a:xfrm>
          <a:prstGeom prst="rect">
            <a:avLst/>
          </a:prstGeom>
          <a:noFill/>
          <a:ln>
            <a:noFill/>
          </a:ln>
        </p:spPr>
      </p:pic>
    </p:spTree>
    <p:extLst>
      <p:ext uri="{BB962C8B-B14F-4D97-AF65-F5344CB8AC3E}">
        <p14:creationId xmlns:p14="http://schemas.microsoft.com/office/powerpoint/2010/main" xmlns="" val="2730373149"/>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19</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THORPEX decision support</a:t>
            </a:r>
            <a:endParaRPr lang="en-US" sz="4000" b="1" i="1" dirty="0">
              <a:solidFill>
                <a:srgbClr val="00B0F0"/>
              </a:solidFill>
            </a:endParaRPr>
          </a:p>
        </p:txBody>
      </p:sp>
      <p:sp>
        <p:nvSpPr>
          <p:cNvPr id="10" name="TextBox 9"/>
          <p:cNvSpPr txBox="1"/>
          <p:nvPr/>
        </p:nvSpPr>
        <p:spPr>
          <a:xfrm>
            <a:off x="603409" y="6300000"/>
            <a:ext cx="7937183" cy="400110"/>
          </a:xfrm>
          <a:prstGeom prst="rect">
            <a:avLst/>
          </a:prstGeom>
          <a:noFill/>
        </p:spPr>
        <p:txBody>
          <a:bodyPr wrap="square" rtlCol="0">
            <a:spAutoFit/>
          </a:bodyPr>
          <a:lstStyle/>
          <a:p>
            <a:pPr algn="ctr"/>
            <a:r>
              <a:rPr lang="en-US" sz="2000" i="1" dirty="0"/>
              <a:t>A global interactive end to end forecasting system for the 21st century </a:t>
            </a: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7301" y="900000"/>
            <a:ext cx="6629399" cy="5334000"/>
          </a:xfrm>
          <a:prstGeom prst="rect">
            <a:avLst/>
          </a:prstGeom>
          <a:noFill/>
          <a:ln>
            <a:noFill/>
          </a:ln>
        </p:spPr>
      </p:pic>
    </p:spTree>
    <p:extLst>
      <p:ext uri="{BB962C8B-B14F-4D97-AF65-F5344CB8AC3E}">
        <p14:creationId xmlns:p14="http://schemas.microsoft.com/office/powerpoint/2010/main" xmlns="" val="421344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t>0. Introduction</a:t>
            </a:r>
            <a:endParaRPr lang="en-US" sz="4000" b="1" i="1" dirty="0"/>
          </a:p>
        </p:txBody>
      </p:sp>
      <p:sp>
        <p:nvSpPr>
          <p:cNvPr id="3" name="Content Placeholder 2"/>
          <p:cNvSpPr>
            <a:spLocks noGrp="1"/>
          </p:cNvSpPr>
          <p:nvPr>
            <p:ph idx="1"/>
          </p:nvPr>
        </p:nvSpPr>
        <p:spPr>
          <a:xfrm>
            <a:off x="381000" y="2895600"/>
            <a:ext cx="8208000" cy="3960000"/>
          </a:xfrm>
        </p:spPr>
        <p:txBody>
          <a:bodyPr>
            <a:noAutofit/>
          </a:bodyPr>
          <a:lstStyle/>
          <a:p>
            <a:pPr>
              <a:spcBef>
                <a:spcPts val="0"/>
              </a:spcBef>
              <a:buNone/>
            </a:pPr>
            <a:r>
              <a:rPr lang="en-US" sz="2600" dirty="0" smtClean="0"/>
              <a:t>Mark Noort, consultant, project manager</a:t>
            </a:r>
          </a:p>
          <a:p>
            <a:pPr>
              <a:spcBef>
                <a:spcPts val="0"/>
              </a:spcBef>
              <a:buNone/>
            </a:pPr>
            <a:r>
              <a:rPr lang="en-US" sz="2600" dirty="0" smtClean="0"/>
              <a:t>	</a:t>
            </a:r>
          </a:p>
          <a:p>
            <a:pPr>
              <a:spcBef>
                <a:spcPts val="0"/>
              </a:spcBef>
              <a:buNone/>
            </a:pPr>
            <a:r>
              <a:rPr lang="en-US" sz="2600" dirty="0" smtClean="0"/>
              <a:t>HCP international: </a:t>
            </a:r>
          </a:p>
          <a:p>
            <a:pPr>
              <a:spcBef>
                <a:spcPts val="0"/>
              </a:spcBef>
              <a:buNone/>
            </a:pPr>
            <a:r>
              <a:rPr lang="en-US" sz="2600" dirty="0" smtClean="0"/>
              <a:t>consulting, marketing of earth observation</a:t>
            </a:r>
          </a:p>
          <a:p>
            <a:pPr>
              <a:spcBef>
                <a:spcPts val="0"/>
              </a:spcBef>
              <a:buNone/>
            </a:pPr>
            <a:r>
              <a:rPr lang="en-US" sz="2600" dirty="0" smtClean="0"/>
              <a:t>	</a:t>
            </a:r>
          </a:p>
          <a:p>
            <a:pPr>
              <a:spcBef>
                <a:spcPts val="0"/>
              </a:spcBef>
              <a:buNone/>
            </a:pPr>
            <a:r>
              <a:rPr lang="en-US" sz="2600" dirty="0" smtClean="0"/>
              <a:t>Coordinator </a:t>
            </a:r>
            <a:r>
              <a:rPr lang="en-US" sz="2600" dirty="0" err="1" smtClean="0"/>
              <a:t>GEONetCab</a:t>
            </a:r>
            <a:r>
              <a:rPr lang="en-US" sz="2600" dirty="0" smtClean="0"/>
              <a:t>: </a:t>
            </a:r>
          </a:p>
          <a:p>
            <a:pPr>
              <a:spcBef>
                <a:spcPts val="0"/>
              </a:spcBef>
              <a:buNone/>
            </a:pPr>
            <a:r>
              <a:rPr lang="en-US" sz="2600" dirty="0" smtClean="0"/>
              <a:t>project for promotion &amp; capacity building of </a:t>
            </a:r>
          </a:p>
          <a:p>
            <a:pPr>
              <a:spcBef>
                <a:spcPts val="0"/>
              </a:spcBef>
              <a:buNone/>
            </a:pPr>
            <a:r>
              <a:rPr lang="en-US" sz="2600" dirty="0" smtClean="0"/>
              <a:t>earth observation applications</a:t>
            </a:r>
            <a:br>
              <a:rPr lang="en-US" sz="2600" dirty="0" smtClean="0"/>
            </a:br>
            <a:endParaRPr lang="en-US" sz="26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5600" y="888020"/>
            <a:ext cx="1737360" cy="694944"/>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THORPEX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4869235"/>
          </a:xfrm>
        </p:spPr>
        <p:txBody>
          <a:bodyPr>
            <a:normAutofit/>
          </a:bodyPr>
          <a:lstStyle/>
          <a:p>
            <a:pPr marL="0" indent="0">
              <a:buNone/>
            </a:pPr>
            <a:endParaRPr lang="en-US" sz="2000" b="1" dirty="0" smtClean="0"/>
          </a:p>
          <a:p>
            <a:pPr marL="0" lvl="0" indent="0">
              <a:lnSpc>
                <a:spcPct val="80000"/>
              </a:lnSpc>
              <a:spcBef>
                <a:spcPts val="0"/>
              </a:spcBef>
              <a:spcAft>
                <a:spcPts val="1200"/>
              </a:spcAft>
              <a:buNone/>
            </a:pPr>
            <a:r>
              <a:rPr lang="en-US" sz="2600" b="1" dirty="0" smtClean="0"/>
              <a:t>International research implementation plan (THORPEX)</a:t>
            </a:r>
            <a:r>
              <a:rPr lang="en-US" sz="2800" b="1" dirty="0" smtClean="0"/>
              <a:t> </a:t>
            </a:r>
            <a:br>
              <a:rPr lang="en-US" sz="2800" b="1" dirty="0" smtClean="0"/>
            </a:br>
            <a:r>
              <a:rPr lang="en-US" sz="2000" i="1" dirty="0" smtClean="0">
                <a:solidFill>
                  <a:prstClr val="black"/>
                </a:solidFill>
              </a:rPr>
              <a:t>The complete research plan</a:t>
            </a:r>
            <a:endParaRPr lang="en-US" sz="2000" b="1" dirty="0" smtClean="0"/>
          </a:p>
          <a:p>
            <a:pPr marL="0" indent="0">
              <a:lnSpc>
                <a:spcPct val="80000"/>
              </a:lnSpc>
              <a:spcBef>
                <a:spcPts val="0"/>
              </a:spcBef>
              <a:spcAft>
                <a:spcPts val="1200"/>
              </a:spcAft>
              <a:buNone/>
            </a:pPr>
            <a:r>
              <a:rPr lang="en-US" sz="2600" b="1" dirty="0" err="1" smtClean="0"/>
              <a:t>Subseasonal</a:t>
            </a:r>
            <a:r>
              <a:rPr lang="en-US" sz="2600" b="1" dirty="0" smtClean="0"/>
              <a:t> to seasonal prediction – research implementation plan (THORPEX)</a:t>
            </a:r>
            <a:br>
              <a:rPr lang="en-US" sz="2600" b="1" dirty="0" smtClean="0"/>
            </a:br>
            <a:r>
              <a:rPr lang="en-US" sz="2000" i="1" dirty="0" err="1" smtClean="0"/>
              <a:t>Reseach</a:t>
            </a:r>
            <a:r>
              <a:rPr lang="en-US" sz="2000" i="1" dirty="0" smtClean="0"/>
              <a:t> plan, with attention for climate change, disaster risk management and food security (food supply and markets)</a:t>
            </a:r>
          </a:p>
          <a:p>
            <a:pPr marL="0" indent="0">
              <a:lnSpc>
                <a:spcPct val="80000"/>
              </a:lnSpc>
              <a:spcBef>
                <a:spcPts val="0"/>
              </a:spcBef>
              <a:spcAft>
                <a:spcPts val="1200"/>
              </a:spcAft>
              <a:buNone/>
            </a:pPr>
            <a:r>
              <a:rPr lang="en-US" sz="2600" b="1" dirty="0" smtClean="0"/>
              <a:t>Weather research in Europe – a THORPEX European plan</a:t>
            </a:r>
            <a:br>
              <a:rPr lang="en-US" sz="2600" b="1" dirty="0" smtClean="0"/>
            </a:br>
            <a:r>
              <a:rPr lang="en-US" sz="2000" i="1" dirty="0" smtClean="0"/>
              <a:t>Research plan for Europe and the Mediterranean, including section on decision making</a:t>
            </a:r>
          </a:p>
          <a:p>
            <a:pPr marL="0" lvl="0" indent="0">
              <a:lnSpc>
                <a:spcPct val="80000"/>
              </a:lnSpc>
              <a:spcBef>
                <a:spcPts val="0"/>
              </a:spcBef>
              <a:spcAft>
                <a:spcPts val="1200"/>
              </a:spcAft>
              <a:buNone/>
            </a:pPr>
            <a:r>
              <a:rPr lang="en-US" sz="2600" b="1" dirty="0" smtClean="0">
                <a:solidFill>
                  <a:prstClr val="black"/>
                </a:solidFill>
              </a:rPr>
              <a:t>WWRP/THORPEX African science plan</a:t>
            </a:r>
            <a:br>
              <a:rPr lang="en-US" sz="2600" b="1" dirty="0" smtClean="0">
                <a:solidFill>
                  <a:prstClr val="black"/>
                </a:solidFill>
              </a:rPr>
            </a:br>
            <a:r>
              <a:rPr lang="en-US" sz="2000" i="1" dirty="0" smtClean="0">
                <a:solidFill>
                  <a:prstClr val="black"/>
                </a:solidFill>
              </a:rPr>
              <a:t>Science plan for Africa, involving end-users</a:t>
            </a:r>
            <a:endParaRPr lang="en-US" sz="9200" dirty="0">
              <a:solidFill>
                <a:prstClr val="black"/>
              </a:solidFill>
            </a:endParaRPr>
          </a:p>
          <a:p>
            <a:pPr marL="0" indent="0">
              <a:lnSpc>
                <a:spcPct val="80000"/>
              </a:lnSpc>
              <a:spcBef>
                <a:spcPts val="0"/>
              </a:spcBef>
              <a:spcAft>
                <a:spcPts val="1200"/>
              </a:spcAft>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pic>
        <p:nvPicPr>
          <p:cNvPr id="7"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24000"/>
            <a:ext cx="2722200" cy="644194"/>
          </a:xfrm>
          <a:prstGeom prst="rect">
            <a:avLst/>
          </a:prstGeom>
          <a:noFill/>
          <a:ln>
            <a:noFill/>
          </a:ln>
        </p:spPr>
      </p:pic>
    </p:spTree>
    <p:extLst>
      <p:ext uri="{BB962C8B-B14F-4D97-AF65-F5344CB8AC3E}">
        <p14:creationId xmlns:p14="http://schemas.microsoft.com/office/powerpoint/2010/main" xmlns="" val="2464241805"/>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sz="4000" b="1" i="1" dirty="0" smtClean="0">
                <a:solidFill>
                  <a:srgbClr val="00B0F0"/>
                </a:solidFill>
              </a:rPr>
              <a:t>Climate change &amp; weather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4869235"/>
          </a:xfrm>
        </p:spPr>
        <p:txBody>
          <a:bodyPr>
            <a:normAutofit/>
          </a:bodyPr>
          <a:lstStyle/>
          <a:p>
            <a:pPr marL="0" indent="0">
              <a:buNone/>
            </a:pPr>
            <a:endParaRPr lang="en-US" sz="2000" b="1" dirty="0" smtClean="0"/>
          </a:p>
          <a:p>
            <a:pPr marL="0" lvl="0" indent="0">
              <a:lnSpc>
                <a:spcPct val="80000"/>
              </a:lnSpc>
              <a:spcBef>
                <a:spcPts val="0"/>
              </a:spcBef>
              <a:spcAft>
                <a:spcPts val="1200"/>
              </a:spcAft>
              <a:buNone/>
            </a:pPr>
            <a:r>
              <a:rPr lang="en-US" sz="2600" b="1" dirty="0" smtClean="0"/>
              <a:t>Climate impacts on energy systems (World Bank)</a:t>
            </a:r>
            <a:r>
              <a:rPr lang="en-US" sz="2800" b="1" dirty="0" smtClean="0"/>
              <a:t> </a:t>
            </a:r>
            <a:br>
              <a:rPr lang="en-US" sz="2800" b="1" dirty="0" smtClean="0"/>
            </a:br>
            <a:r>
              <a:rPr lang="en-US" sz="2000" i="1" dirty="0" smtClean="0">
                <a:solidFill>
                  <a:prstClr val="black"/>
                </a:solidFill>
              </a:rPr>
              <a:t>How the changing climate impacts energy systems, including need for improved observation networks in developing countries + case studies from Albania and Mexico</a:t>
            </a:r>
            <a:endParaRPr lang="en-US" sz="2000" b="1" dirty="0" smtClean="0"/>
          </a:p>
          <a:p>
            <a:pPr marL="0" indent="0">
              <a:lnSpc>
                <a:spcPct val="80000"/>
              </a:lnSpc>
              <a:spcBef>
                <a:spcPts val="0"/>
              </a:spcBef>
              <a:spcAft>
                <a:spcPts val="1200"/>
              </a:spcAft>
              <a:buNone/>
            </a:pPr>
            <a:r>
              <a:rPr lang="en-US" sz="2600" b="1" dirty="0" smtClean="0"/>
              <a:t>Frequently asked questions (IPCC)</a:t>
            </a:r>
            <a:br>
              <a:rPr lang="en-US" sz="2600" b="1" dirty="0" smtClean="0"/>
            </a:br>
            <a:r>
              <a:rPr lang="en-US" sz="2000" i="1" dirty="0"/>
              <a:t>Answers on </a:t>
            </a:r>
            <a:r>
              <a:rPr lang="en-US" sz="2000" i="1" dirty="0" err="1"/>
              <a:t>frequenly</a:t>
            </a:r>
            <a:r>
              <a:rPr lang="en-US" sz="2000" i="1" dirty="0"/>
              <a:t> asked questions on climate change, including the relation between weather and climate </a:t>
            </a:r>
            <a:r>
              <a:rPr lang="en-US" sz="2000" i="1" dirty="0" smtClean="0"/>
              <a:t>change</a:t>
            </a:r>
          </a:p>
          <a:p>
            <a:pPr marL="0" indent="0">
              <a:lnSpc>
                <a:spcPct val="80000"/>
              </a:lnSpc>
              <a:spcBef>
                <a:spcPts val="0"/>
              </a:spcBef>
              <a:spcAft>
                <a:spcPts val="1200"/>
              </a:spcAft>
              <a:buNone/>
            </a:pPr>
            <a:r>
              <a:rPr lang="en-US" sz="2600" b="1" dirty="0" smtClean="0"/>
              <a:t>Reviewing weather and climate services in the Pacific</a:t>
            </a:r>
            <a:br>
              <a:rPr lang="en-US" sz="2600" b="1" dirty="0" smtClean="0"/>
            </a:br>
            <a:r>
              <a:rPr lang="en-US" sz="2000" i="1" dirty="0"/>
              <a:t>Review of National Meteorological Services in the Pacific region (mainly small island states)</a:t>
            </a: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4447" y="230400"/>
            <a:ext cx="1395153" cy="8138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40000" y="306000"/>
            <a:ext cx="1485900" cy="646367"/>
          </a:xfrm>
          <a:prstGeom prst="rect">
            <a:avLst/>
          </a:prstGeom>
        </p:spPr>
      </p:pic>
    </p:spTree>
    <p:extLst>
      <p:ext uri="{BB962C8B-B14F-4D97-AF65-F5344CB8AC3E}">
        <p14:creationId xmlns:p14="http://schemas.microsoft.com/office/powerpoint/2010/main" xmlns="" val="2577066976"/>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22</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smtClean="0">
                <a:solidFill>
                  <a:srgbClr val="00B0F0"/>
                </a:solidFill>
              </a:rPr>
              <a:t>Monsoons</a:t>
            </a:r>
            <a:endParaRPr lang="en-US" sz="4000" b="1" i="1" dirty="0">
              <a:solidFill>
                <a:srgbClr val="00B0F0"/>
              </a:solidFill>
            </a:endParaRPr>
          </a:p>
        </p:txBody>
      </p:sp>
      <p:sp>
        <p:nvSpPr>
          <p:cNvPr id="10" name="TextBox 9"/>
          <p:cNvSpPr txBox="1"/>
          <p:nvPr/>
        </p:nvSpPr>
        <p:spPr>
          <a:xfrm>
            <a:off x="603409" y="6120000"/>
            <a:ext cx="7937183" cy="400110"/>
          </a:xfrm>
          <a:prstGeom prst="rect">
            <a:avLst/>
          </a:prstGeom>
          <a:noFill/>
        </p:spPr>
        <p:txBody>
          <a:bodyPr wrap="square" rtlCol="0">
            <a:spAutoFit/>
          </a:bodyPr>
          <a:lstStyle/>
          <a:p>
            <a:pPr algn="ctr"/>
            <a:r>
              <a:rPr lang="en-US" sz="2000" i="1" dirty="0"/>
              <a:t>Approximate location of monsoons across the globe</a:t>
            </a:r>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40000"/>
            <a:ext cx="7315200" cy="4648200"/>
          </a:xfrm>
          <a:prstGeom prst="rect">
            <a:avLst/>
          </a:prstGeom>
          <a:noFill/>
          <a:ln>
            <a:noFill/>
          </a:ln>
        </p:spPr>
      </p:pic>
    </p:spTree>
    <p:extLst>
      <p:ext uri="{BB962C8B-B14F-4D97-AF65-F5344CB8AC3E}">
        <p14:creationId xmlns:p14="http://schemas.microsoft.com/office/powerpoint/2010/main" xmlns="" val="2936945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46412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spcAft>
                <a:spcPts val="600"/>
              </a:spcAft>
            </a:pPr>
            <a:r>
              <a:rPr lang="en-US" sz="2600" dirty="0" smtClean="0">
                <a:ea typeface="Times New Roman"/>
                <a:cs typeface="FrutigerLTStd-Roman"/>
              </a:rPr>
              <a:t>Important </a:t>
            </a:r>
            <a:r>
              <a:rPr lang="en-US" sz="2600" dirty="0" smtClean="0">
                <a:ea typeface="Times New Roman"/>
                <a:cs typeface="FrutigerLTStd-Roman"/>
              </a:rPr>
              <a:t>for arranging cropping strategy and taking preventive action in potential flooding zones</a:t>
            </a:r>
          </a:p>
          <a:p>
            <a:pPr>
              <a:lnSpc>
                <a:spcPct val="80000"/>
              </a:lnSpc>
              <a:spcBef>
                <a:spcPts val="0"/>
              </a:spcBef>
              <a:spcAft>
                <a:spcPts val="600"/>
              </a:spcAft>
            </a:pPr>
            <a:r>
              <a:rPr lang="en-US" sz="2600" dirty="0" smtClean="0">
                <a:ea typeface="Times New Roman"/>
                <a:cs typeface="Times New Roman"/>
              </a:rPr>
              <a:t>Institutional </a:t>
            </a:r>
            <a:r>
              <a:rPr lang="en-US" sz="2600" dirty="0">
                <a:ea typeface="Times New Roman"/>
                <a:cs typeface="Times New Roman"/>
              </a:rPr>
              <a:t>mechanism for communicating climate information to various user departments and </a:t>
            </a:r>
            <a:r>
              <a:rPr lang="en-US" sz="2600" dirty="0" smtClean="0">
                <a:ea typeface="Times New Roman"/>
                <a:cs typeface="Times New Roman"/>
              </a:rPr>
              <a:t>agencies is important</a:t>
            </a:r>
          </a:p>
          <a:p>
            <a:pPr>
              <a:lnSpc>
                <a:spcPct val="80000"/>
              </a:lnSpc>
              <a:spcBef>
                <a:spcPts val="0"/>
              </a:spcBef>
              <a:spcAft>
                <a:spcPts val="600"/>
              </a:spcAft>
            </a:pPr>
            <a:r>
              <a:rPr lang="en-US" sz="2600" dirty="0" smtClean="0">
                <a:ea typeface="Times New Roman"/>
                <a:cs typeface="Times New Roman"/>
              </a:rPr>
              <a:t>Forecasts should be released that match the lead-time requirements that are relevant to the end-users</a:t>
            </a:r>
          </a:p>
          <a:p>
            <a:pPr>
              <a:lnSpc>
                <a:spcPct val="80000"/>
              </a:lnSpc>
              <a:spcBef>
                <a:spcPts val="0"/>
              </a:spcBef>
              <a:spcAft>
                <a:spcPts val="600"/>
              </a:spcAft>
            </a:pPr>
            <a:r>
              <a:rPr lang="en-US" sz="2600" dirty="0" smtClean="0">
                <a:ea typeface="Times New Roman"/>
                <a:cs typeface="Times New Roman"/>
              </a:rPr>
              <a:t>Seasonal forecast products should reflect local climatic zones (rather than administrative regions)</a:t>
            </a:r>
          </a:p>
          <a:p>
            <a:pPr>
              <a:lnSpc>
                <a:spcPct val="80000"/>
              </a:lnSpc>
              <a:spcBef>
                <a:spcPts val="0"/>
              </a:spcBef>
              <a:spcAft>
                <a:spcPts val="600"/>
              </a:spcAft>
            </a:pPr>
            <a:r>
              <a:rPr lang="en-US" sz="2600" dirty="0" smtClean="0">
                <a:ea typeface="Times New Roman"/>
                <a:cs typeface="Times New Roman"/>
              </a:rPr>
              <a:t>Government should rethink </a:t>
            </a:r>
            <a:r>
              <a:rPr lang="en-US" sz="2600" dirty="0">
                <a:ea typeface="Times New Roman"/>
                <a:cs typeface="Times New Roman"/>
              </a:rPr>
              <a:t>the value of climate prediction in societal and economic development</a:t>
            </a:r>
            <a:endParaRPr lang="en-US" sz="2600" dirty="0" smtClean="0">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dirty="0"/>
          </a:p>
        </p:txBody>
      </p:sp>
      <p:sp>
        <p:nvSpPr>
          <p:cNvPr id="6" name="TextBox 5"/>
          <p:cNvSpPr txBox="1"/>
          <p:nvPr/>
        </p:nvSpPr>
        <p:spPr>
          <a:xfrm>
            <a:off x="381600" y="1098681"/>
            <a:ext cx="8208000" cy="1323439"/>
          </a:xfrm>
          <a:prstGeom prst="rect">
            <a:avLst/>
          </a:prstGeom>
          <a:noFill/>
        </p:spPr>
        <p:txBody>
          <a:bodyPr wrap="square" rtlCol="0" anchor="ctr">
            <a:spAutoFit/>
          </a:bodyPr>
          <a:lstStyle/>
          <a:p>
            <a:r>
              <a:rPr lang="en-US" sz="4000" b="1" i="1" dirty="0" smtClean="0">
                <a:solidFill>
                  <a:srgbClr val="00B0F0"/>
                </a:solidFill>
              </a:rPr>
              <a:t>Monsoon prediction and </a:t>
            </a:r>
            <a:r>
              <a:rPr lang="en-US" sz="4000" b="1" i="1" dirty="0" smtClean="0">
                <a:solidFill>
                  <a:srgbClr val="00B0F0"/>
                </a:solidFill>
              </a:rPr>
              <a:t/>
            </a:r>
            <a:br>
              <a:rPr lang="en-US" sz="4000" b="1" i="1" dirty="0" smtClean="0">
                <a:solidFill>
                  <a:srgbClr val="00B0F0"/>
                </a:solidFill>
              </a:rPr>
            </a:br>
            <a:r>
              <a:rPr lang="en-US" sz="4000" b="1" i="1" dirty="0" smtClean="0">
                <a:solidFill>
                  <a:srgbClr val="00B0F0"/>
                </a:solidFill>
              </a:rPr>
              <a:t>decision </a:t>
            </a:r>
            <a:r>
              <a:rPr lang="en-US" sz="4000" b="1" i="1" dirty="0" smtClean="0">
                <a:solidFill>
                  <a:srgbClr val="00B0F0"/>
                </a:solidFill>
              </a:rPr>
              <a:t>making</a:t>
            </a:r>
            <a:endParaRPr lang="en-US" sz="2600" b="1" i="1" dirty="0">
              <a:solidFill>
                <a:srgbClr val="00B0F0"/>
              </a:solidFill>
            </a:endParaRPr>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0882" y="151200"/>
            <a:ext cx="898718" cy="1567884"/>
          </a:xfrm>
          <a:prstGeom prst="rect">
            <a:avLst/>
          </a:prstGeom>
        </p:spPr>
      </p:pic>
    </p:spTree>
    <p:extLst>
      <p:ext uri="{BB962C8B-B14F-4D97-AF65-F5344CB8AC3E}">
        <p14:creationId xmlns:p14="http://schemas.microsoft.com/office/powerpoint/2010/main" xmlns="" val="2541111585"/>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38030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spcAft>
                <a:spcPts val="1200"/>
              </a:spcAft>
            </a:pPr>
            <a:r>
              <a:rPr lang="en-US" sz="2600" dirty="0" smtClean="0">
                <a:ea typeface="Times New Roman"/>
                <a:cs typeface="FrutigerLTStd-Roman"/>
              </a:rPr>
              <a:t>Getting </a:t>
            </a:r>
            <a:r>
              <a:rPr lang="en-US" sz="2600" dirty="0">
                <a:ea typeface="Times New Roman"/>
                <a:cs typeface="FrutigerLTStd-Roman"/>
              </a:rPr>
              <a:t>free warning and hazard information</a:t>
            </a:r>
          </a:p>
          <a:p>
            <a:pPr>
              <a:lnSpc>
                <a:spcPct val="80000"/>
              </a:lnSpc>
              <a:spcBef>
                <a:spcPts val="0"/>
              </a:spcBef>
              <a:spcAft>
                <a:spcPts val="1200"/>
              </a:spcAft>
            </a:pPr>
            <a:r>
              <a:rPr lang="en-US" sz="2600" dirty="0" smtClean="0">
                <a:ea typeface="Times New Roman"/>
                <a:cs typeface="FrutigerLTStd-Roman"/>
              </a:rPr>
              <a:t>Receiving </a:t>
            </a:r>
            <a:r>
              <a:rPr lang="en-US" sz="2600" dirty="0">
                <a:ea typeface="Times New Roman"/>
                <a:cs typeface="FrutigerLTStd-Roman"/>
              </a:rPr>
              <a:t>warning with sufficient lead time</a:t>
            </a:r>
          </a:p>
          <a:p>
            <a:pPr>
              <a:lnSpc>
                <a:spcPct val="80000"/>
              </a:lnSpc>
              <a:spcBef>
                <a:spcPts val="0"/>
              </a:spcBef>
              <a:spcAft>
                <a:spcPts val="1200"/>
              </a:spcAft>
            </a:pPr>
            <a:r>
              <a:rPr lang="en-US" sz="2600" dirty="0" smtClean="0">
                <a:ea typeface="Times New Roman"/>
                <a:cs typeface="FrutigerLTStd-Roman"/>
              </a:rPr>
              <a:t>Understanding </a:t>
            </a:r>
            <a:r>
              <a:rPr lang="en-US" sz="2600" dirty="0">
                <a:ea typeface="Times New Roman"/>
                <a:cs typeface="FrutigerLTStd-Roman"/>
              </a:rPr>
              <a:t>the warning content</a:t>
            </a:r>
          </a:p>
          <a:p>
            <a:pPr>
              <a:lnSpc>
                <a:spcPct val="80000"/>
              </a:lnSpc>
              <a:spcBef>
                <a:spcPts val="0"/>
              </a:spcBef>
              <a:spcAft>
                <a:spcPts val="1200"/>
              </a:spcAft>
            </a:pPr>
            <a:r>
              <a:rPr lang="en-US" sz="2600" dirty="0" smtClean="0">
                <a:ea typeface="Times New Roman"/>
                <a:cs typeface="FrutigerLTStd-Roman"/>
              </a:rPr>
              <a:t>Believing </a:t>
            </a:r>
            <a:r>
              <a:rPr lang="en-US" sz="2600" dirty="0">
                <a:ea typeface="Times New Roman"/>
                <a:cs typeface="FrutigerLTStd-Roman"/>
              </a:rPr>
              <a:t>the warning</a:t>
            </a:r>
          </a:p>
          <a:p>
            <a:pPr>
              <a:lnSpc>
                <a:spcPct val="80000"/>
              </a:lnSpc>
              <a:spcBef>
                <a:spcPts val="0"/>
              </a:spcBef>
              <a:spcAft>
                <a:spcPts val="1200"/>
              </a:spcAft>
            </a:pPr>
            <a:r>
              <a:rPr lang="en-US" sz="2600" dirty="0" smtClean="0">
                <a:ea typeface="Times New Roman"/>
                <a:cs typeface="FrutigerLTStd-Roman"/>
              </a:rPr>
              <a:t>Believing </a:t>
            </a:r>
            <a:r>
              <a:rPr lang="en-US" sz="2600" dirty="0">
                <a:ea typeface="Times New Roman"/>
                <a:cs typeface="FrutigerLTStd-Roman"/>
              </a:rPr>
              <a:t>that the threat is real</a:t>
            </a:r>
          </a:p>
          <a:p>
            <a:pPr>
              <a:lnSpc>
                <a:spcPct val="80000"/>
              </a:lnSpc>
              <a:spcBef>
                <a:spcPts val="0"/>
              </a:spcBef>
              <a:spcAft>
                <a:spcPts val="1200"/>
              </a:spcAft>
            </a:pPr>
            <a:r>
              <a:rPr lang="en-US" sz="2600" dirty="0" smtClean="0">
                <a:ea typeface="Times New Roman"/>
                <a:cs typeface="FrutigerLTStd-Roman"/>
              </a:rPr>
              <a:t>Knowing </a:t>
            </a:r>
            <a:r>
              <a:rPr lang="en-US" sz="2600" dirty="0">
                <a:ea typeface="Times New Roman"/>
                <a:cs typeface="FrutigerLTStd-Roman"/>
              </a:rPr>
              <a:t>when and what appropriate action to take</a:t>
            </a:r>
          </a:p>
          <a:p>
            <a:pPr>
              <a:lnSpc>
                <a:spcPct val="80000"/>
              </a:lnSpc>
              <a:spcBef>
                <a:spcPts val="0"/>
              </a:spcBef>
              <a:spcAft>
                <a:spcPts val="1200"/>
              </a:spcAft>
            </a:pPr>
            <a:r>
              <a:rPr lang="en-US" sz="2600" dirty="0" smtClean="0">
                <a:ea typeface="Times New Roman"/>
                <a:cs typeface="FrutigerLTStd-Roman"/>
              </a:rPr>
              <a:t>Being </a:t>
            </a:r>
            <a:r>
              <a:rPr lang="en-US" sz="2600" dirty="0">
                <a:ea typeface="Times New Roman"/>
                <a:cs typeface="FrutigerLTStd-Roman"/>
              </a:rPr>
              <a:t>in a state of preparedness</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dirty="0"/>
          </a:p>
        </p:txBody>
      </p:sp>
      <p:sp>
        <p:nvSpPr>
          <p:cNvPr id="6" name="TextBox 5"/>
          <p:cNvSpPr txBox="1"/>
          <p:nvPr/>
        </p:nvSpPr>
        <p:spPr>
          <a:xfrm>
            <a:off x="381600" y="1219200"/>
            <a:ext cx="8208000" cy="1080000"/>
          </a:xfrm>
          <a:prstGeom prst="rect">
            <a:avLst/>
          </a:prstGeom>
          <a:noFill/>
        </p:spPr>
        <p:txBody>
          <a:bodyPr wrap="square" rtlCol="0" anchor="ctr">
            <a:spAutoFit/>
          </a:bodyPr>
          <a:lstStyle/>
          <a:p>
            <a:r>
              <a:rPr lang="en-US" sz="4000" b="1" i="1" dirty="0">
                <a:solidFill>
                  <a:srgbClr val="00B0F0"/>
                </a:solidFill>
              </a:rPr>
              <a:t>Requirements for an effective community response to warnings</a:t>
            </a:r>
            <a:endParaRPr lang="en-US" sz="2600" b="1" i="1" dirty="0">
              <a:solidFill>
                <a:srgbClr val="00B0F0"/>
              </a:solidFill>
            </a:endParaRPr>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0882" y="151200"/>
            <a:ext cx="898718" cy="1567884"/>
          </a:xfrm>
          <a:prstGeom prst="rect">
            <a:avLst/>
          </a:prstGeom>
        </p:spPr>
      </p:pic>
    </p:spTree>
    <p:extLst>
      <p:ext uri="{BB962C8B-B14F-4D97-AF65-F5344CB8AC3E}">
        <p14:creationId xmlns:p14="http://schemas.microsoft.com/office/powerpoint/2010/main" xmlns="" val="2195429076"/>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Monsoon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4869235"/>
          </a:xfrm>
        </p:spPr>
        <p:txBody>
          <a:bodyPr>
            <a:normAutofit/>
          </a:bodyPr>
          <a:lstStyle/>
          <a:p>
            <a:pPr marL="0" indent="0">
              <a:buNone/>
            </a:pPr>
            <a:endParaRPr lang="en-US" sz="2000" b="1" dirty="0" smtClean="0"/>
          </a:p>
          <a:p>
            <a:pPr marL="0" lvl="0" indent="0">
              <a:lnSpc>
                <a:spcPct val="80000"/>
              </a:lnSpc>
              <a:spcBef>
                <a:spcPts val="0"/>
              </a:spcBef>
              <a:spcAft>
                <a:spcPts val="1200"/>
              </a:spcAft>
              <a:buNone/>
            </a:pPr>
            <a:r>
              <a:rPr lang="en-US" sz="2600" b="1" dirty="0" smtClean="0"/>
              <a:t>Global monsoon system 2005 (WMO)</a:t>
            </a:r>
            <a:r>
              <a:rPr lang="en-US" sz="2800" b="1" dirty="0" smtClean="0"/>
              <a:t/>
            </a:r>
            <a:br>
              <a:rPr lang="en-US" sz="2800" b="1" dirty="0" smtClean="0"/>
            </a:br>
            <a:r>
              <a:rPr lang="en-US" sz="2000" i="1" dirty="0" smtClean="0">
                <a:solidFill>
                  <a:prstClr val="black"/>
                </a:solidFill>
              </a:rPr>
              <a:t>Series of articles on monsoon system research</a:t>
            </a:r>
            <a:endParaRPr lang="en-US" sz="2000" b="1" dirty="0" smtClean="0"/>
          </a:p>
          <a:p>
            <a:pPr marL="0" indent="0">
              <a:lnSpc>
                <a:spcPct val="80000"/>
              </a:lnSpc>
              <a:spcBef>
                <a:spcPts val="0"/>
              </a:spcBef>
              <a:spcAft>
                <a:spcPts val="1200"/>
              </a:spcAft>
              <a:buNone/>
            </a:pPr>
            <a:r>
              <a:rPr lang="en-US" sz="2600" b="1" dirty="0" smtClean="0"/>
              <a:t>Global monsoon system 2011 (WMO)</a:t>
            </a:r>
            <a:br>
              <a:rPr lang="en-US" sz="2600" b="1" dirty="0" smtClean="0"/>
            </a:br>
            <a:r>
              <a:rPr lang="en-US" sz="2000" i="1" dirty="0">
                <a:solidFill>
                  <a:prstClr val="black"/>
                </a:solidFill>
              </a:rPr>
              <a:t>Series of articles on monsoon system </a:t>
            </a:r>
            <a:r>
              <a:rPr lang="en-US" sz="2000" i="1" dirty="0" smtClean="0">
                <a:solidFill>
                  <a:prstClr val="black"/>
                </a:solidFill>
              </a:rPr>
              <a:t>research, only some chapters are freely available: heaviest precipitation (ch2), </a:t>
            </a:r>
            <a:r>
              <a:rPr lang="en-US" sz="2000" i="1" dirty="0" err="1" smtClean="0">
                <a:solidFill>
                  <a:prstClr val="black"/>
                </a:solidFill>
              </a:rPr>
              <a:t>intraseasonal</a:t>
            </a:r>
            <a:r>
              <a:rPr lang="en-US" sz="2000" i="1" dirty="0" smtClean="0">
                <a:solidFill>
                  <a:prstClr val="black"/>
                </a:solidFill>
              </a:rPr>
              <a:t> variability (ch11), diurnal cycle (ch15), Taiwan monsoon (ch18), </a:t>
            </a:r>
            <a:r>
              <a:rPr lang="en-US" sz="2000" i="1" dirty="0" err="1" smtClean="0">
                <a:solidFill>
                  <a:prstClr val="black"/>
                </a:solidFill>
              </a:rPr>
              <a:t>modelling</a:t>
            </a:r>
            <a:r>
              <a:rPr lang="en-US" sz="2000" i="1" dirty="0" smtClean="0">
                <a:solidFill>
                  <a:prstClr val="black"/>
                </a:solidFill>
              </a:rPr>
              <a:t> monsoons (ch25), atmospheric and oceanic weather (ch29), oceanic processes (ch30)</a:t>
            </a:r>
          </a:p>
          <a:p>
            <a:pPr marL="0" indent="0">
              <a:lnSpc>
                <a:spcPct val="80000"/>
              </a:lnSpc>
              <a:spcBef>
                <a:spcPts val="0"/>
              </a:spcBef>
              <a:spcAft>
                <a:spcPts val="1200"/>
              </a:spcAft>
              <a:buNone/>
            </a:pPr>
            <a:r>
              <a:rPr lang="en-US" sz="2600" b="1" dirty="0" smtClean="0"/>
              <a:t>Global monsoon systems (WCRP)</a:t>
            </a:r>
            <a:br>
              <a:rPr lang="en-US" sz="2600" b="1" dirty="0" smtClean="0"/>
            </a:br>
            <a:r>
              <a:rPr lang="en-US" sz="2000" i="1" dirty="0" smtClean="0"/>
              <a:t>Introduction to monsoon systems and research efforts</a:t>
            </a:r>
          </a:p>
          <a:p>
            <a:pPr marL="0" indent="0">
              <a:lnSpc>
                <a:spcPct val="80000"/>
              </a:lnSpc>
              <a:spcBef>
                <a:spcPts val="0"/>
              </a:spcBef>
              <a:spcAft>
                <a:spcPts val="1200"/>
              </a:spcAft>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0000" y="151200"/>
            <a:ext cx="898718" cy="15678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27463" y="306000"/>
            <a:ext cx="1862137" cy="798058"/>
          </a:xfrm>
          <a:prstGeom prst="rect">
            <a:avLst/>
          </a:prstGeom>
        </p:spPr>
      </p:pic>
    </p:spTree>
    <p:extLst>
      <p:ext uri="{BB962C8B-B14F-4D97-AF65-F5344CB8AC3E}">
        <p14:creationId xmlns:p14="http://schemas.microsoft.com/office/powerpoint/2010/main" xmlns="" val="2683639246"/>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2. Steps to promote earth observation  </a:t>
            </a:r>
            <a:br>
              <a:rPr lang="en-US" b="1" i="1" dirty="0" smtClean="0"/>
            </a:br>
            <a:r>
              <a:rPr lang="en-US" b="1" i="1" dirty="0" smtClean="0"/>
              <a:t>    for weather</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a:p>
        </p:txBody>
      </p:sp>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848000" cy="1080000"/>
          </a:xfrm>
        </p:spPr>
        <p:txBody>
          <a:bodyPr>
            <a:normAutofit/>
          </a:bodyPr>
          <a:lstStyle/>
          <a:p>
            <a:pPr algn="l"/>
            <a:r>
              <a:rPr lang="en-US" sz="4000" b="1" i="1" dirty="0" smtClean="0">
                <a:solidFill>
                  <a:srgbClr val="00B0F0"/>
                </a:solidFill>
              </a:rPr>
              <a:t>State-of-the-art</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60000"/>
          </a:xfrm>
        </p:spPr>
        <p:txBody>
          <a:bodyPr>
            <a:normAutofit/>
          </a:bodyPr>
          <a:lstStyle/>
          <a:p>
            <a:pPr marL="0" indent="0">
              <a:spcBef>
                <a:spcPts val="0"/>
              </a:spcBef>
              <a:buNone/>
            </a:pPr>
            <a:r>
              <a:rPr lang="en-US" sz="2600" dirty="0" smtClean="0"/>
              <a:t>Earth observation is new technology.</a:t>
            </a:r>
          </a:p>
          <a:p>
            <a:pPr marL="0" indent="0">
              <a:spcBef>
                <a:spcPts val="0"/>
              </a:spcBef>
              <a:buNone/>
            </a:pPr>
            <a:r>
              <a:rPr lang="en-US" sz="800" dirty="0" smtClean="0"/>
              <a:t> </a:t>
            </a:r>
          </a:p>
          <a:p>
            <a:pPr marL="0" indent="0">
              <a:lnSpc>
                <a:spcPct val="80000"/>
              </a:lnSpc>
              <a:spcBef>
                <a:spcPts val="0"/>
              </a:spcBef>
              <a:buNone/>
            </a:pPr>
            <a:r>
              <a:rPr lang="en-US" sz="2600" dirty="0" smtClean="0"/>
              <a:t>Learn technical skills, but when back in professional practice, it has to be put to good use. </a:t>
            </a:r>
          </a:p>
          <a:p>
            <a:pPr marL="0" indent="0">
              <a:spcBef>
                <a:spcPts val="0"/>
              </a:spcBef>
              <a:buNone/>
            </a:pPr>
            <a:endParaRPr lang="en-US" sz="800" dirty="0" smtClean="0"/>
          </a:p>
          <a:p>
            <a:pPr marL="0" indent="0">
              <a:spcBef>
                <a:spcPts val="0"/>
              </a:spcBef>
              <a:buNone/>
            </a:pPr>
            <a:r>
              <a:rPr lang="en-US" sz="2600" dirty="0" smtClean="0"/>
              <a:t>That involves ‘selling’ it. </a:t>
            </a:r>
          </a:p>
          <a:p>
            <a:pPr marL="0" indent="0">
              <a:spcBef>
                <a:spcPts val="0"/>
              </a:spcBef>
              <a:buNone/>
            </a:pPr>
            <a:endParaRPr lang="en-US" sz="800" dirty="0" smtClean="0"/>
          </a:p>
          <a:p>
            <a:pPr marL="0" indent="0">
              <a:spcBef>
                <a:spcPts val="0"/>
              </a:spcBef>
              <a:buNone/>
            </a:pPr>
            <a:r>
              <a:rPr lang="en-US" sz="2600" dirty="0" smtClean="0"/>
              <a:t>How to do that?</a:t>
            </a:r>
          </a:p>
          <a:p>
            <a:pPr marL="0" indent="0">
              <a:buNone/>
            </a:pPr>
            <a:endParaRPr lang="en-US" sz="800" dirty="0" smtClean="0"/>
          </a:p>
          <a:p>
            <a:pPr marL="0" indent="0">
              <a:lnSpc>
                <a:spcPct val="80000"/>
              </a:lnSpc>
              <a:spcBef>
                <a:spcPts val="0"/>
              </a:spcBef>
              <a:buNone/>
            </a:pPr>
            <a:r>
              <a:rPr lang="en-US" sz="2600" dirty="0" smtClean="0"/>
              <a:t>To whom? Could be your own boss, local authorities, communities, etc.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spTree>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220400"/>
            <a:ext cx="8208000" cy="709200"/>
          </a:xfrm>
        </p:spPr>
        <p:txBody>
          <a:bodyPr>
            <a:normAutofit fontScale="90000"/>
          </a:bodyPr>
          <a:lstStyle/>
          <a:p>
            <a:pPr algn="l"/>
            <a:r>
              <a:rPr lang="en-US" b="1" i="1" dirty="0" smtClean="0">
                <a:solidFill>
                  <a:srgbClr val="00B0F0"/>
                </a:solidFill>
              </a:rPr>
              <a:t>Categories of products and services</a:t>
            </a:r>
            <a:endParaRPr lang="en-US" b="1" i="1" dirty="0">
              <a:solidFill>
                <a:srgbClr val="00B0F0"/>
              </a:solidFill>
            </a:endParaRPr>
          </a:p>
        </p:txBody>
      </p:sp>
      <p:sp>
        <p:nvSpPr>
          <p:cNvPr id="3" name="Content Placeholder 2"/>
          <p:cNvSpPr>
            <a:spLocks noGrp="1"/>
          </p:cNvSpPr>
          <p:nvPr>
            <p:ph idx="1"/>
          </p:nvPr>
        </p:nvSpPr>
        <p:spPr>
          <a:xfrm>
            <a:off x="380999" y="1828800"/>
            <a:ext cx="8208000" cy="4191000"/>
          </a:xfrm>
        </p:spPr>
        <p:txBody>
          <a:bodyPr>
            <a:normAutofit/>
          </a:bodyPr>
          <a:lstStyle/>
          <a:p>
            <a:pPr marL="342000" indent="-342000">
              <a:spcBef>
                <a:spcPts val="0"/>
              </a:spcBef>
              <a:spcAft>
                <a:spcPts val="1200"/>
              </a:spcAft>
            </a:pPr>
            <a:endParaRPr lang="en-US" sz="2000" b="1" dirty="0" smtClean="0"/>
          </a:p>
          <a:p>
            <a:pPr marL="342000" indent="-342000">
              <a:lnSpc>
                <a:spcPct val="80000"/>
              </a:lnSpc>
              <a:spcBef>
                <a:spcPts val="0"/>
              </a:spcBef>
              <a:spcAft>
                <a:spcPts val="1800"/>
              </a:spcAft>
            </a:pPr>
            <a:r>
              <a:rPr lang="en-US" sz="2600" b="1" dirty="0" smtClean="0">
                <a:solidFill>
                  <a:srgbClr val="00B0F0"/>
                </a:solidFill>
              </a:rPr>
              <a:t>Forecasting global/local</a:t>
            </a:r>
          </a:p>
          <a:p>
            <a:pPr marL="342000" indent="-342000">
              <a:lnSpc>
                <a:spcPct val="80000"/>
              </a:lnSpc>
              <a:spcBef>
                <a:spcPts val="0"/>
              </a:spcBef>
              <a:spcAft>
                <a:spcPts val="1800"/>
              </a:spcAft>
            </a:pPr>
            <a:r>
              <a:rPr lang="en-US" sz="2600" b="1" dirty="0" smtClean="0">
                <a:solidFill>
                  <a:srgbClr val="00B0F0"/>
                </a:solidFill>
              </a:rPr>
              <a:t>Precipitation monitoring / forecasting </a:t>
            </a:r>
            <a:r>
              <a:rPr lang="en-US" sz="2600" dirty="0" smtClean="0"/>
              <a:t/>
            </a:r>
            <a:br>
              <a:rPr lang="en-US" sz="2600" dirty="0" smtClean="0"/>
            </a:br>
            <a:r>
              <a:rPr lang="en-US" sz="2000" dirty="0" smtClean="0"/>
              <a:t>(</a:t>
            </a:r>
            <a:r>
              <a:rPr lang="en-US" sz="2000" dirty="0" smtClean="0"/>
              <a:t>link with crop </a:t>
            </a:r>
            <a:r>
              <a:rPr lang="en-US" sz="2000" dirty="0" err="1" smtClean="0"/>
              <a:t>modelling</a:t>
            </a:r>
            <a:r>
              <a:rPr lang="en-US" sz="2000" dirty="0" smtClean="0"/>
              <a:t>)</a:t>
            </a:r>
            <a:endParaRPr lang="en-US" sz="2000" dirty="0"/>
          </a:p>
          <a:p>
            <a:pPr marL="342000" indent="-342000">
              <a:lnSpc>
                <a:spcPct val="80000"/>
              </a:lnSpc>
              <a:spcBef>
                <a:spcPts val="0"/>
              </a:spcBef>
              <a:spcAft>
                <a:spcPts val="1800"/>
              </a:spcAft>
            </a:pPr>
            <a:r>
              <a:rPr lang="en-US" sz="2600" b="1" dirty="0" smtClean="0">
                <a:solidFill>
                  <a:srgbClr val="00B0F0"/>
                </a:solidFill>
              </a:rPr>
              <a:t>Sand/dust storm forecasting </a:t>
            </a:r>
            <a:r>
              <a:rPr lang="en-US" sz="2600" dirty="0" smtClean="0"/>
              <a:t/>
            </a:r>
            <a:br>
              <a:rPr lang="en-US" sz="2600" dirty="0" smtClean="0"/>
            </a:br>
            <a:r>
              <a:rPr lang="en-US" sz="2000" dirty="0" smtClean="0"/>
              <a:t>(</a:t>
            </a:r>
            <a:r>
              <a:rPr lang="en-US" sz="2000" dirty="0" smtClean="0"/>
              <a:t>link with health)</a:t>
            </a:r>
          </a:p>
          <a:p>
            <a:pPr marL="0" indent="0">
              <a:spcBef>
                <a:spcPts val="0"/>
              </a:spcBef>
              <a:spcAft>
                <a:spcPts val="1200"/>
              </a:spcAft>
              <a:buNone/>
            </a:pPr>
            <a:endParaRPr lang="en-US" sz="1000" dirty="0" smtClean="0"/>
          </a:p>
          <a:p>
            <a:pPr marL="0" indent="0">
              <a:lnSpc>
                <a:spcPct val="80000"/>
              </a:lnSpc>
              <a:spcBef>
                <a:spcPts val="0"/>
              </a:spcBef>
              <a:spcAft>
                <a:spcPts val="1200"/>
              </a:spcAft>
              <a:buNone/>
            </a:pPr>
            <a:r>
              <a:rPr lang="en-US" sz="2600" dirty="0" smtClean="0"/>
              <a:t>Weather </a:t>
            </a:r>
            <a:r>
              <a:rPr lang="en-US" sz="2600" dirty="0" smtClean="0"/>
              <a:t>products and services are linked to all GEO Societal Benefit Areas and provide input to products and services related to these SBAs</a:t>
            </a:r>
            <a:endParaRPr lang="en-US" sz="2600" dirty="0"/>
          </a:p>
          <a:p>
            <a:pPr>
              <a:spcBef>
                <a:spcPts val="0"/>
              </a:spcBef>
              <a:spcAft>
                <a:spcPts val="1200"/>
              </a:spcAft>
            </a:pP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0999" y="3060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spTree>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46412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pPr>
            <a:r>
              <a:rPr lang="en-US" sz="2400" dirty="0" smtClean="0">
                <a:ea typeface="Times New Roman"/>
                <a:cs typeface="FrutigerLTStd-Roman"/>
              </a:rPr>
              <a:t>Mainly </a:t>
            </a:r>
            <a:r>
              <a:rPr lang="en-US" sz="2400" dirty="0">
                <a:ea typeface="Times New Roman"/>
                <a:cs typeface="FrutigerLTStd-Roman"/>
              </a:rPr>
              <a:t>a </a:t>
            </a:r>
            <a:r>
              <a:rPr lang="en-US" sz="2400" b="1" dirty="0">
                <a:ea typeface="Times New Roman"/>
                <a:cs typeface="FrutigerLTStd-Roman"/>
              </a:rPr>
              <a:t>public good</a:t>
            </a:r>
            <a:r>
              <a:rPr lang="en-US" sz="2400" dirty="0">
                <a:ea typeface="Times New Roman"/>
                <a:cs typeface="FrutigerLTStd-Roman"/>
              </a:rPr>
              <a:t>, provided by NMOs and international specialized organizations</a:t>
            </a:r>
          </a:p>
          <a:p>
            <a:pPr>
              <a:lnSpc>
                <a:spcPct val="80000"/>
              </a:lnSpc>
              <a:spcBef>
                <a:spcPts val="0"/>
              </a:spcBef>
            </a:pPr>
            <a:r>
              <a:rPr lang="en-US" sz="2400" dirty="0" smtClean="0">
                <a:ea typeface="Times New Roman"/>
                <a:cs typeface="FrutigerLTStd-Roman"/>
              </a:rPr>
              <a:t>Research </a:t>
            </a:r>
            <a:r>
              <a:rPr lang="en-US" sz="2400" dirty="0">
                <a:ea typeface="Times New Roman"/>
                <a:cs typeface="FrutigerLTStd-Roman"/>
              </a:rPr>
              <a:t>topics in meteorological phenomena require specialization and are best studied in an international context</a:t>
            </a:r>
          </a:p>
          <a:p>
            <a:pPr>
              <a:lnSpc>
                <a:spcPct val="80000"/>
              </a:lnSpc>
              <a:spcBef>
                <a:spcPts val="0"/>
              </a:spcBef>
            </a:pPr>
            <a:r>
              <a:rPr lang="en-US" sz="2400" dirty="0" smtClean="0">
                <a:ea typeface="Times New Roman"/>
                <a:cs typeface="FrutigerLTStd-Roman"/>
              </a:rPr>
              <a:t>Gains </a:t>
            </a:r>
            <a:r>
              <a:rPr lang="en-US" sz="2400" dirty="0">
                <a:ea typeface="Times New Roman"/>
                <a:cs typeface="FrutigerLTStd-Roman"/>
              </a:rPr>
              <a:t>can be </a:t>
            </a:r>
            <a:r>
              <a:rPr lang="en-US" sz="2400" dirty="0" smtClean="0">
                <a:ea typeface="Times New Roman"/>
                <a:cs typeface="FrutigerLTStd-Roman"/>
              </a:rPr>
              <a:t>obtained by </a:t>
            </a:r>
            <a:r>
              <a:rPr lang="en-US" sz="2400" b="1" dirty="0" smtClean="0">
                <a:ea typeface="Times New Roman"/>
                <a:cs typeface="FrutigerLTStd-Roman"/>
              </a:rPr>
              <a:t>improving </a:t>
            </a:r>
            <a:r>
              <a:rPr lang="en-US" sz="2400" b="1" dirty="0">
                <a:ea typeface="Times New Roman"/>
                <a:cs typeface="FrutigerLTStd-Roman"/>
              </a:rPr>
              <a:t>management </a:t>
            </a:r>
            <a:r>
              <a:rPr lang="en-US" sz="2400" dirty="0">
                <a:ea typeface="Times New Roman"/>
                <a:cs typeface="FrutigerLTStd-Roman"/>
              </a:rPr>
              <a:t>of the whole </a:t>
            </a:r>
            <a:r>
              <a:rPr lang="en-US" sz="2400" b="1" dirty="0">
                <a:ea typeface="Times New Roman"/>
                <a:cs typeface="FrutigerLTStd-Roman"/>
              </a:rPr>
              <a:t>communication chain </a:t>
            </a:r>
            <a:r>
              <a:rPr lang="en-US" sz="2400" dirty="0">
                <a:ea typeface="Times New Roman"/>
                <a:cs typeface="FrutigerLTStd-Roman"/>
              </a:rPr>
              <a:t>between specialized meteorological agencies and beneficiary (think of timely warning for flooding or agricultural management)</a:t>
            </a:r>
          </a:p>
          <a:p>
            <a:pPr>
              <a:lnSpc>
                <a:spcPct val="80000"/>
              </a:lnSpc>
              <a:spcBef>
                <a:spcPts val="0"/>
              </a:spcBef>
            </a:pPr>
            <a:r>
              <a:rPr lang="en-US" sz="2400" dirty="0" smtClean="0">
                <a:ea typeface="Times New Roman"/>
                <a:cs typeface="FrutigerLTStd-Roman"/>
              </a:rPr>
              <a:t>The </a:t>
            </a:r>
            <a:r>
              <a:rPr lang="en-US" sz="2400" b="1" dirty="0">
                <a:ea typeface="Times New Roman"/>
                <a:cs typeface="FrutigerLTStd-Roman"/>
              </a:rPr>
              <a:t>envisaged role for business </a:t>
            </a:r>
            <a:r>
              <a:rPr lang="en-US" sz="2400" dirty="0">
                <a:ea typeface="Times New Roman"/>
                <a:cs typeface="FrutigerLTStd-Roman"/>
              </a:rPr>
              <a:t>(SMEs) </a:t>
            </a:r>
            <a:r>
              <a:rPr lang="en-US" sz="2400" dirty="0" smtClean="0">
                <a:ea typeface="Times New Roman"/>
                <a:cs typeface="FrutigerLTStd-Roman"/>
              </a:rPr>
              <a:t>consists primarily of the </a:t>
            </a:r>
            <a:r>
              <a:rPr lang="en-US" sz="2400" dirty="0">
                <a:ea typeface="Times New Roman"/>
                <a:cs typeface="FrutigerLTStd-Roman"/>
              </a:rPr>
              <a:t>delivery of meteorological products and services of specialized agencies to end users and/or using these as input for other products or services (think of agriculture, water management, health, energy, etc.)</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dirty="0"/>
          </a:p>
        </p:txBody>
      </p:sp>
      <p:sp>
        <p:nvSpPr>
          <p:cNvPr id="6" name="TextBox 5"/>
          <p:cNvSpPr txBox="1"/>
          <p:nvPr/>
        </p:nvSpPr>
        <p:spPr>
          <a:xfrm>
            <a:off x="381600" y="1220400"/>
            <a:ext cx="8208000" cy="1080000"/>
          </a:xfrm>
          <a:prstGeom prst="rect">
            <a:avLst/>
          </a:prstGeom>
          <a:noFill/>
        </p:spPr>
        <p:txBody>
          <a:bodyPr wrap="square" rtlCol="0" anchor="ctr">
            <a:spAutoFit/>
          </a:bodyPr>
          <a:lstStyle/>
          <a:p>
            <a:r>
              <a:rPr lang="en-US" sz="4000" b="1" i="1" dirty="0" smtClean="0">
                <a:solidFill>
                  <a:srgbClr val="00B0F0"/>
                </a:solidFill>
              </a:rPr>
              <a:t>Characterization of EO weather products and services</a:t>
            </a:r>
            <a:endParaRPr lang="en-US" sz="2600" b="1" i="1" dirty="0">
              <a:solidFill>
                <a:srgbClr val="00B0F0"/>
              </a:solidFill>
            </a:endParaRPr>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Tree>
    <p:extLst>
      <p:ext uri="{BB962C8B-B14F-4D97-AF65-F5344CB8AC3E}">
        <p14:creationId xmlns:p14="http://schemas.microsoft.com/office/powerpoint/2010/main" xmlns="" val="2951179782"/>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a:p>
        </p:txBody>
      </p:sp>
      <p:sp>
        <p:nvSpPr>
          <p:cNvPr id="8" name="Title 1"/>
          <p:cNvSpPr txBox="1">
            <a:spLocks/>
          </p:cNvSpPr>
          <p:nvPr/>
        </p:nvSpPr>
        <p:spPr>
          <a:xfrm>
            <a:off x="381000" y="1602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0B0F0"/>
                </a:solidFill>
                <a:effectLst/>
                <a:uLnTx/>
                <a:uFillTx/>
                <a:latin typeface="+mj-lt"/>
                <a:ea typeface="+mj-ea"/>
                <a:cs typeface="+mj-cs"/>
              </a:rPr>
              <a:t>Earth observation applications</a:t>
            </a:r>
            <a:endParaRPr kumimoji="0" lang="en-US" sz="4000" b="1" i="1" u="none" strike="noStrike" kern="1200" cap="none" spc="0" normalizeH="0" baseline="0" noProof="0" dirty="0">
              <a:ln>
                <a:noFill/>
              </a:ln>
              <a:solidFill>
                <a:srgbClr val="00B0F0"/>
              </a:solidFill>
              <a:effectLst/>
              <a:uLnTx/>
              <a:uFillTx/>
              <a:latin typeface="+mj-lt"/>
              <a:ea typeface="+mj-ea"/>
              <a:cs typeface="+mj-cs"/>
            </a:endParaRPr>
          </a:p>
        </p:txBody>
      </p:sp>
      <p:sp>
        <p:nvSpPr>
          <p:cNvPr id="9" name="Content Placeholder 2"/>
          <p:cNvSpPr txBox="1">
            <a:spLocks/>
          </p:cNvSpPr>
          <p:nvPr/>
        </p:nvSpPr>
        <p:spPr>
          <a:xfrm>
            <a:off x="381000" y="2898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Autofit/>
          </a:bodyPr>
          <a:lstStyle/>
          <a:p>
            <a:pPr algn="l"/>
            <a:r>
              <a:rPr lang="en-US" sz="4000" b="1" i="1" dirty="0" smtClean="0">
                <a:solidFill>
                  <a:srgbClr val="00B0F0"/>
                </a:solidFill>
              </a:rPr>
              <a:t>Critical earth observations </a:t>
            </a:r>
            <a:r>
              <a:rPr lang="en-US" sz="4000" b="1" i="1" dirty="0" smtClean="0">
                <a:solidFill>
                  <a:srgbClr val="00B0F0"/>
                </a:solidFill>
              </a:rPr>
              <a:t/>
            </a:r>
            <a:br>
              <a:rPr lang="en-US" sz="4000" b="1" i="1" dirty="0" smtClean="0">
                <a:solidFill>
                  <a:srgbClr val="00B0F0"/>
                </a:solidFill>
              </a:rPr>
            </a:br>
            <a:r>
              <a:rPr lang="en-US" sz="4000" b="1" i="1" dirty="0" smtClean="0">
                <a:solidFill>
                  <a:srgbClr val="00B0F0"/>
                </a:solidFill>
              </a:rPr>
              <a:t>priorities</a:t>
            </a:r>
            <a:r>
              <a:rPr lang="en-US" sz="4000" b="1" i="1" dirty="0" smtClean="0">
                <a:solidFill>
                  <a:srgbClr val="00B0F0"/>
                </a:solidFill>
              </a:rPr>
              <a:t>:</a:t>
            </a:r>
            <a:endParaRPr lang="en-US" sz="4000" b="1" i="1" dirty="0">
              <a:solidFill>
                <a:srgbClr val="00B0F0"/>
              </a:solidFill>
            </a:endParaRPr>
          </a:p>
        </p:txBody>
      </p:sp>
      <p:sp>
        <p:nvSpPr>
          <p:cNvPr id="3" name="Content Placeholder 2"/>
          <p:cNvSpPr>
            <a:spLocks noGrp="1"/>
          </p:cNvSpPr>
          <p:nvPr>
            <p:ph idx="1"/>
          </p:nvPr>
        </p:nvSpPr>
        <p:spPr>
          <a:xfrm>
            <a:off x="381600" y="2404800"/>
            <a:ext cx="8208000" cy="4869235"/>
          </a:xfrm>
        </p:spPr>
        <p:txBody>
          <a:bodyPr>
            <a:normAutofit/>
          </a:bodyPr>
          <a:lstStyle/>
          <a:p>
            <a:pPr marL="0" indent="0">
              <a:buNone/>
            </a:pPr>
            <a:endParaRPr lang="en-US" sz="2000" b="1" dirty="0" smtClean="0"/>
          </a:p>
          <a:p>
            <a:pPr marL="0" indent="0">
              <a:lnSpc>
                <a:spcPct val="80000"/>
              </a:lnSpc>
              <a:spcBef>
                <a:spcPts val="0"/>
              </a:spcBef>
              <a:spcAft>
                <a:spcPts val="600"/>
              </a:spcAft>
              <a:buNone/>
            </a:pPr>
            <a:r>
              <a:rPr lang="en-US" sz="2600" b="1" dirty="0" smtClean="0"/>
              <a:t>GEO </a:t>
            </a:r>
            <a:r>
              <a:rPr lang="en-US" sz="2600" b="1" dirty="0" smtClean="0"/>
              <a:t>task </a:t>
            </a:r>
            <a:r>
              <a:rPr lang="en-US" sz="2600" b="1" dirty="0"/>
              <a:t>US-09-01a: Critical </a:t>
            </a:r>
            <a:r>
              <a:rPr lang="en-US" sz="2600" b="1" dirty="0" smtClean="0"/>
              <a:t>earth observations priorities </a:t>
            </a:r>
            <a:r>
              <a:rPr lang="en-US" sz="2600" b="1" dirty="0"/>
              <a:t>- </a:t>
            </a:r>
            <a:r>
              <a:rPr lang="en-US" sz="2600" b="1" dirty="0" smtClean="0"/>
              <a:t>weather societal benefit area</a:t>
            </a:r>
            <a:br>
              <a:rPr lang="en-US" sz="2600" b="1" dirty="0" smtClean="0"/>
            </a:br>
            <a:r>
              <a:rPr lang="en-US" sz="2000" i="1" dirty="0" smtClean="0">
                <a:solidFill>
                  <a:prstClr val="black"/>
                </a:solidFill>
              </a:rPr>
              <a:t>Listing of earth observation priorities, inspired by:</a:t>
            </a:r>
          </a:p>
          <a:p>
            <a:pPr marL="0" indent="0">
              <a:buNone/>
            </a:pPr>
            <a:endParaRPr lang="en-US" sz="2000" b="1" dirty="0" smtClean="0"/>
          </a:p>
          <a:p>
            <a:pPr marL="0" indent="0">
              <a:lnSpc>
                <a:spcPct val="80000"/>
              </a:lnSpc>
              <a:spcBef>
                <a:spcPts val="0"/>
              </a:spcBef>
              <a:spcAft>
                <a:spcPts val="1200"/>
              </a:spcAft>
              <a:buNone/>
            </a:pPr>
            <a:r>
              <a:rPr lang="en-US" sz="2600" b="1" dirty="0" smtClean="0"/>
              <a:t>Statements of guidance (WMO)</a:t>
            </a:r>
            <a:r>
              <a:rPr lang="en-US" sz="9600" i="1" dirty="0" smtClean="0">
                <a:solidFill>
                  <a:prstClr val="black"/>
                </a:solidFill>
              </a:rPr>
              <a:t/>
            </a:r>
            <a:br>
              <a:rPr lang="en-US" sz="9600" i="1" dirty="0" smtClean="0">
                <a:solidFill>
                  <a:prstClr val="black"/>
                </a:solidFill>
              </a:rPr>
            </a:br>
            <a:r>
              <a:rPr lang="en-US" sz="2000" i="1" dirty="0" smtClean="0">
                <a:solidFill>
                  <a:prstClr val="black"/>
                </a:solidFill>
              </a:rPr>
              <a:t>On: global </a:t>
            </a:r>
            <a:r>
              <a:rPr lang="en-US" sz="2000" i="1" dirty="0">
                <a:solidFill>
                  <a:prstClr val="black"/>
                </a:solidFill>
              </a:rPr>
              <a:t>numerical weather </a:t>
            </a:r>
            <a:r>
              <a:rPr lang="en-US" sz="2000" i="1" dirty="0" smtClean="0">
                <a:solidFill>
                  <a:prstClr val="black"/>
                </a:solidFill>
              </a:rPr>
              <a:t>prediction, high-resolution </a:t>
            </a:r>
            <a:r>
              <a:rPr lang="en-US" sz="2000" i="1" dirty="0">
                <a:solidFill>
                  <a:prstClr val="black"/>
                </a:solidFill>
              </a:rPr>
              <a:t>numerical weather </a:t>
            </a:r>
            <a:r>
              <a:rPr lang="en-US" sz="2000" i="1" dirty="0" smtClean="0">
                <a:solidFill>
                  <a:prstClr val="black"/>
                </a:solidFill>
              </a:rPr>
              <a:t>prediction, </a:t>
            </a:r>
            <a:r>
              <a:rPr lang="en-US" sz="2000" i="1" dirty="0" err="1" smtClean="0">
                <a:solidFill>
                  <a:prstClr val="black"/>
                </a:solidFill>
              </a:rPr>
              <a:t>nowcasting</a:t>
            </a:r>
            <a:r>
              <a:rPr lang="en-US" sz="2000" i="1" dirty="0" smtClean="0">
                <a:solidFill>
                  <a:prstClr val="black"/>
                </a:solidFill>
              </a:rPr>
              <a:t> </a:t>
            </a:r>
            <a:r>
              <a:rPr lang="en-US" sz="2000" i="1" dirty="0">
                <a:solidFill>
                  <a:prstClr val="black"/>
                </a:solidFill>
              </a:rPr>
              <a:t>and very short range </a:t>
            </a:r>
            <a:r>
              <a:rPr lang="en-US" sz="2000" i="1" dirty="0" smtClean="0">
                <a:solidFill>
                  <a:prstClr val="black"/>
                </a:solidFill>
              </a:rPr>
              <a:t>forecasting, seasonal </a:t>
            </a:r>
            <a:r>
              <a:rPr lang="en-US" sz="2000" i="1" dirty="0">
                <a:solidFill>
                  <a:prstClr val="black"/>
                </a:solidFill>
              </a:rPr>
              <a:t>to inter-annual </a:t>
            </a:r>
            <a:r>
              <a:rPr lang="en-US" sz="2000" i="1" dirty="0" smtClean="0">
                <a:solidFill>
                  <a:prstClr val="black"/>
                </a:solidFill>
              </a:rPr>
              <a:t>forecasts, aeronautical meteorology, atmospheric chemistry, ocean applications, agricultural meteorology, hydrology, climate monitoring, climate applications and space </a:t>
            </a:r>
            <a:r>
              <a:rPr lang="en-US" sz="2000" i="1" dirty="0">
                <a:solidFill>
                  <a:prstClr val="black"/>
                </a:solidFill>
              </a:rPr>
              <a:t>weather</a:t>
            </a:r>
          </a:p>
          <a:p>
            <a:pPr marL="0" indent="0">
              <a:lnSpc>
                <a:spcPct val="80000"/>
              </a:lnSpc>
              <a:spcBef>
                <a:spcPts val="0"/>
              </a:spcBef>
              <a:spcAft>
                <a:spcPts val="1200"/>
              </a:spcAft>
              <a:buNone/>
            </a:pPr>
            <a:endParaRPr lang="en-US" sz="2000" i="1" dirty="0">
              <a:solidFill>
                <a:prstClr val="black"/>
              </a:solidFill>
            </a:endParaRPr>
          </a:p>
          <a:p>
            <a:pPr marL="0" indent="0">
              <a:lnSpc>
                <a:spcPct val="80000"/>
              </a:lnSpc>
              <a:spcBef>
                <a:spcPts val="0"/>
              </a:spcBef>
              <a:spcAft>
                <a:spcPts val="1200"/>
              </a:spcAft>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2000" y="306000"/>
            <a:ext cx="1200150" cy="695325"/>
          </a:xfrm>
          <a:prstGeom prst="rect">
            <a:avLst/>
          </a:prstGeom>
        </p:spPr>
      </p:pic>
      <p:pic>
        <p:nvPicPr>
          <p:cNvPr id="9"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90882" y="151200"/>
            <a:ext cx="898718" cy="1567884"/>
          </a:xfrm>
          <a:prstGeom prst="rect">
            <a:avLst/>
          </a:prstGeom>
        </p:spPr>
      </p:pic>
    </p:spTree>
    <p:extLst>
      <p:ext uri="{BB962C8B-B14F-4D97-AF65-F5344CB8AC3E}">
        <p14:creationId xmlns:p14="http://schemas.microsoft.com/office/powerpoint/2010/main" xmlns="" val="1382101584"/>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31</a:t>
            </a:fld>
            <a:endParaRPr lang="en-US"/>
          </a:p>
        </p:txBody>
      </p:sp>
      <p:sp>
        <p:nvSpPr>
          <p:cNvPr id="2" name="Content Placeholder 1"/>
          <p:cNvSpPr>
            <a:spLocks noGrp="1"/>
          </p:cNvSpPr>
          <p:nvPr>
            <p:ph idx="1"/>
          </p:nvPr>
        </p:nvSpPr>
        <p:spPr>
          <a:xfrm>
            <a:off x="0" y="151200"/>
            <a:ext cx="9144000" cy="1296600"/>
          </a:xfrm>
        </p:spPr>
        <p:txBody>
          <a:bodyPr anchor="ctr">
            <a:noAutofit/>
          </a:bodyPr>
          <a:lstStyle/>
          <a:p>
            <a:pPr marL="0" indent="0" algn="ctr">
              <a:buNone/>
            </a:pPr>
            <a:r>
              <a:rPr lang="en-US" sz="4000" b="1" i="1" dirty="0" smtClean="0">
                <a:solidFill>
                  <a:srgbClr val="00B0F0"/>
                </a:solidFill>
              </a:rPr>
              <a:t>Example </a:t>
            </a:r>
            <a:r>
              <a:rPr lang="en-US" sz="4000" b="1" i="1" dirty="0" err="1" smtClean="0">
                <a:solidFill>
                  <a:srgbClr val="00B0F0"/>
                </a:solidFill>
              </a:rPr>
              <a:t>GEONETCast</a:t>
            </a:r>
            <a:r>
              <a:rPr lang="en-US" sz="3800" b="1" i="1" dirty="0">
                <a:solidFill>
                  <a:srgbClr val="00B0F0"/>
                </a:solidFill>
              </a:rPr>
              <a:t/>
            </a:r>
            <a:br>
              <a:rPr lang="en-US" sz="3800" b="1" i="1" dirty="0">
                <a:solidFill>
                  <a:srgbClr val="00B0F0"/>
                </a:solidFill>
              </a:rPr>
            </a:br>
            <a:r>
              <a:rPr lang="en-US" sz="2400" b="1" i="1" dirty="0">
                <a:solidFill>
                  <a:srgbClr val="00B0F0"/>
                </a:solidFill>
              </a:rPr>
              <a:t>service that delivers meteorological products and services to end-users (among other services)</a:t>
            </a:r>
            <a:endParaRPr lang="en-US" sz="2400" b="1" i="1" dirty="0" smtClean="0">
              <a:solidFill>
                <a:srgbClr val="00B0F0"/>
              </a:solidFill>
            </a:endParaRPr>
          </a:p>
        </p:txBody>
      </p:sp>
      <p:sp>
        <p:nvSpPr>
          <p:cNvPr id="10" name="TextBox 9"/>
          <p:cNvSpPr txBox="1"/>
          <p:nvPr/>
        </p:nvSpPr>
        <p:spPr>
          <a:xfrm>
            <a:off x="603409" y="6120000"/>
            <a:ext cx="7937183" cy="707886"/>
          </a:xfrm>
          <a:prstGeom prst="rect">
            <a:avLst/>
          </a:prstGeom>
          <a:noFill/>
        </p:spPr>
        <p:txBody>
          <a:bodyPr wrap="square" rtlCol="0">
            <a:spAutoFit/>
          </a:bodyPr>
          <a:lstStyle/>
          <a:p>
            <a:pPr algn="ctr"/>
            <a:r>
              <a:rPr lang="en-US" sz="2000" i="1" dirty="0" err="1" smtClean="0"/>
              <a:t>GEONETCast</a:t>
            </a:r>
            <a:r>
              <a:rPr lang="en-US" sz="2000" i="1" dirty="0" smtClean="0"/>
              <a:t> coverage</a:t>
            </a:r>
            <a:endParaRPr lang="en-US" sz="2000" i="1" dirty="0"/>
          </a:p>
          <a:p>
            <a:pPr algn="ctr"/>
            <a:endParaRPr lang="en-US" sz="2000" i="1"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3500" y="1836000"/>
            <a:ext cx="6477000" cy="4190999"/>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8196" y="306000"/>
            <a:ext cx="1855304" cy="304800"/>
          </a:xfrm>
          <a:prstGeom prst="rect">
            <a:avLst/>
          </a:prstGeom>
        </p:spPr>
      </p:pic>
    </p:spTree>
    <p:extLst>
      <p:ext uri="{BB962C8B-B14F-4D97-AF65-F5344CB8AC3E}">
        <p14:creationId xmlns:p14="http://schemas.microsoft.com/office/powerpoint/2010/main" xmlns="" val="3062556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0400"/>
            <a:ext cx="8208000" cy="709200"/>
          </a:xfrm>
        </p:spPr>
        <p:txBody>
          <a:bodyPr>
            <a:normAutofit/>
          </a:bodyPr>
          <a:lstStyle/>
          <a:p>
            <a:pPr algn="l"/>
            <a:r>
              <a:rPr lang="en-US" sz="4000" b="1" i="1" dirty="0" err="1" smtClean="0">
                <a:solidFill>
                  <a:srgbClr val="00B0F0"/>
                </a:solidFill>
              </a:rPr>
              <a:t>GEONETCast</a:t>
            </a:r>
            <a:r>
              <a:rPr lang="en-US" sz="4000" b="1" i="1" dirty="0" smtClean="0">
                <a:solidFill>
                  <a:srgbClr val="00B0F0"/>
                </a:solidFill>
              </a:rPr>
              <a:t>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4869235"/>
          </a:xfrm>
        </p:spPr>
        <p:txBody>
          <a:bodyPr>
            <a:normAutofit fontScale="92500" lnSpcReduction="20000"/>
          </a:bodyPr>
          <a:lstStyle/>
          <a:p>
            <a:pPr marL="0" lvl="0" indent="0">
              <a:lnSpc>
                <a:spcPct val="80000"/>
              </a:lnSpc>
              <a:spcBef>
                <a:spcPts val="0"/>
              </a:spcBef>
              <a:spcAft>
                <a:spcPts val="1200"/>
              </a:spcAft>
              <a:buNone/>
            </a:pPr>
            <a:endParaRPr lang="en-US" sz="2200" b="1" dirty="0" smtClean="0"/>
          </a:p>
          <a:p>
            <a:pPr marL="0" lvl="0" indent="0">
              <a:lnSpc>
                <a:spcPct val="90000"/>
              </a:lnSpc>
              <a:spcBef>
                <a:spcPts val="0"/>
              </a:spcBef>
              <a:spcAft>
                <a:spcPts val="1200"/>
              </a:spcAft>
              <a:buNone/>
            </a:pPr>
            <a:r>
              <a:rPr lang="en-US" sz="2600" b="1" dirty="0" err="1" smtClean="0"/>
              <a:t>GEONETCast</a:t>
            </a:r>
            <a:r>
              <a:rPr lang="en-US" sz="2600" b="1" dirty="0" smtClean="0"/>
              <a:t> </a:t>
            </a:r>
            <a:r>
              <a:rPr lang="en-US" sz="2600" b="1" dirty="0" smtClean="0"/>
              <a:t>– </a:t>
            </a:r>
            <a:r>
              <a:rPr lang="en-US" sz="2600" b="1" dirty="0" err="1" smtClean="0"/>
              <a:t>DevCoCast</a:t>
            </a:r>
            <a:r>
              <a:rPr lang="en-US" sz="2600" b="1" dirty="0" smtClean="0"/>
              <a:t> application </a:t>
            </a:r>
            <a:r>
              <a:rPr lang="en-US" sz="2600" b="1" dirty="0" smtClean="0"/>
              <a:t>manual </a:t>
            </a:r>
            <a:r>
              <a:rPr lang="en-US" sz="2200" i="1" dirty="0" smtClean="0">
                <a:solidFill>
                  <a:prstClr val="black"/>
                </a:solidFill>
              </a:rPr>
              <a:t>Description </a:t>
            </a:r>
            <a:r>
              <a:rPr lang="en-US" sz="2200" i="1" dirty="0">
                <a:solidFill>
                  <a:prstClr val="black"/>
                </a:solidFill>
              </a:rPr>
              <a:t>of how to use the system and software with application examples on biomass quantification, crop monitoring, estimation of evaporation, assessing vegetation coverage and sugar cane production, crop growth and yield </a:t>
            </a:r>
            <a:r>
              <a:rPr lang="en-US" sz="2200" i="1" dirty="0" err="1">
                <a:solidFill>
                  <a:prstClr val="black"/>
                </a:solidFill>
              </a:rPr>
              <a:t>modelling</a:t>
            </a:r>
            <a:r>
              <a:rPr lang="en-US" sz="2200" i="1" dirty="0">
                <a:solidFill>
                  <a:prstClr val="black"/>
                </a:solidFill>
              </a:rPr>
              <a:t>, net primary production of grassland, rainfall estimates, ocean </a:t>
            </a:r>
            <a:r>
              <a:rPr lang="en-US" sz="2200" i="1" dirty="0" err="1">
                <a:solidFill>
                  <a:prstClr val="black"/>
                </a:solidFill>
              </a:rPr>
              <a:t>colour</a:t>
            </a:r>
            <a:r>
              <a:rPr lang="en-US" sz="2200" i="1" dirty="0">
                <a:solidFill>
                  <a:prstClr val="black"/>
                </a:solidFill>
              </a:rPr>
              <a:t> monitoring and coral bleaching risk (sea surface temperature</a:t>
            </a:r>
            <a:r>
              <a:rPr lang="en-US" sz="2200" i="1" dirty="0" smtClean="0">
                <a:solidFill>
                  <a:prstClr val="black"/>
                </a:solidFill>
              </a:rPr>
              <a:t>)</a:t>
            </a:r>
          </a:p>
          <a:p>
            <a:pPr marL="0" lvl="0" indent="0">
              <a:lnSpc>
                <a:spcPct val="90000"/>
              </a:lnSpc>
              <a:spcBef>
                <a:spcPts val="0"/>
              </a:spcBef>
              <a:spcAft>
                <a:spcPts val="1200"/>
              </a:spcAft>
              <a:buNone/>
            </a:pPr>
            <a:r>
              <a:rPr lang="en-US" sz="2600" b="1" dirty="0" err="1" smtClean="0"/>
              <a:t>GEONETCast</a:t>
            </a:r>
            <a:r>
              <a:rPr lang="en-US" sz="2600" b="1" dirty="0" smtClean="0"/>
              <a:t> toolbox – installation, configuration and user guide of the </a:t>
            </a:r>
            <a:r>
              <a:rPr lang="en-US" sz="2600" b="1" dirty="0" err="1" smtClean="0"/>
              <a:t>GEONETCast</a:t>
            </a:r>
            <a:r>
              <a:rPr lang="en-US" sz="2600" b="1" dirty="0" smtClean="0"/>
              <a:t> toolbox plug-in for ILWIS 3.7</a:t>
            </a:r>
            <a:endParaRPr lang="en-US" sz="2600" b="1" dirty="0"/>
          </a:p>
          <a:p>
            <a:pPr marL="0" lvl="0" indent="0">
              <a:lnSpc>
                <a:spcPct val="90000"/>
              </a:lnSpc>
              <a:spcBef>
                <a:spcPts val="0"/>
              </a:spcBef>
              <a:spcAft>
                <a:spcPts val="1200"/>
              </a:spcAft>
              <a:buNone/>
            </a:pPr>
            <a:r>
              <a:rPr lang="en-US" sz="2600" b="1" dirty="0" err="1"/>
              <a:t>GEONETCast</a:t>
            </a:r>
            <a:r>
              <a:rPr lang="en-US" sz="2600" b="1" dirty="0"/>
              <a:t> </a:t>
            </a:r>
            <a:r>
              <a:rPr lang="en-US" sz="2600" b="1" dirty="0" smtClean="0"/>
              <a:t>toolbox factsheet </a:t>
            </a:r>
            <a:r>
              <a:rPr lang="en-US" sz="2600" b="1" dirty="0"/>
              <a:t>XML version </a:t>
            </a:r>
            <a:r>
              <a:rPr lang="en-US" sz="2600" b="1" dirty="0" smtClean="0"/>
              <a:t>1.2 </a:t>
            </a:r>
            <a:r>
              <a:rPr lang="en-US" sz="2200" i="1" dirty="0" smtClean="0"/>
              <a:t>Description </a:t>
            </a:r>
            <a:r>
              <a:rPr lang="en-US" sz="2200" i="1" dirty="0"/>
              <a:t>of all the products and data that can be received and of the features of the </a:t>
            </a:r>
            <a:r>
              <a:rPr lang="en-US" sz="2200" i="1" dirty="0" err="1"/>
              <a:t>GEONETCast</a:t>
            </a:r>
            <a:r>
              <a:rPr lang="en-US" sz="2200" i="1" dirty="0"/>
              <a:t> </a:t>
            </a:r>
            <a:r>
              <a:rPr lang="en-US" sz="2200" i="1" dirty="0" smtClean="0"/>
              <a:t>toolbox</a:t>
            </a:r>
          </a:p>
          <a:p>
            <a:pPr marL="0" indent="0">
              <a:spcBef>
                <a:spcPts val="0"/>
              </a:spcBef>
              <a:spcAft>
                <a:spcPts val="1200"/>
              </a:spcAft>
              <a:buNone/>
            </a:pPr>
            <a:r>
              <a:rPr lang="en-US" sz="2600" b="1" dirty="0"/>
              <a:t>Use of </a:t>
            </a:r>
            <a:r>
              <a:rPr lang="en-US" sz="2600" b="1" dirty="0" err="1"/>
              <a:t>GEONETCast</a:t>
            </a:r>
            <a:r>
              <a:rPr lang="en-US" sz="2600" b="1" dirty="0"/>
              <a:t> for </a:t>
            </a:r>
            <a:r>
              <a:rPr lang="en-US" sz="2600" b="1" dirty="0" smtClean="0"/>
              <a:t>water </a:t>
            </a:r>
            <a:r>
              <a:rPr lang="en-US" sz="2600" b="1" dirty="0"/>
              <a:t>and </a:t>
            </a:r>
            <a:r>
              <a:rPr lang="en-US" sz="2600" b="1" dirty="0" smtClean="0"/>
              <a:t>food security analysis </a:t>
            </a:r>
            <a:r>
              <a:rPr lang="en-US" sz="2600" b="1" dirty="0"/>
              <a:t>in </a:t>
            </a:r>
            <a:r>
              <a:rPr lang="en-US" sz="2600" b="1" dirty="0" smtClean="0"/>
              <a:t>Africa </a:t>
            </a:r>
            <a:r>
              <a:rPr lang="en-US" sz="2200" i="1" dirty="0" smtClean="0"/>
              <a:t>Presentation </a:t>
            </a:r>
            <a:r>
              <a:rPr lang="en-US" sz="2200" i="1" dirty="0"/>
              <a:t>on </a:t>
            </a:r>
            <a:r>
              <a:rPr lang="en-US" sz="2200" i="1" dirty="0" err="1"/>
              <a:t>GEONETCast</a:t>
            </a:r>
            <a:r>
              <a:rPr lang="en-US" sz="2200" i="1" dirty="0"/>
              <a:t> applications for water </a:t>
            </a:r>
            <a:r>
              <a:rPr lang="en-US" sz="2200" b="1" i="1" dirty="0"/>
              <a:t>and</a:t>
            </a:r>
            <a:r>
              <a:rPr lang="en-US" sz="2200" i="1" dirty="0"/>
              <a:t> food security with examples from </a:t>
            </a:r>
            <a:r>
              <a:rPr lang="en-US" sz="2200" i="1" dirty="0" smtClean="0"/>
              <a:t>Ethiopia</a:t>
            </a:r>
          </a:p>
          <a:p>
            <a:pPr marL="0" indent="0">
              <a:spcBef>
                <a:spcPts val="0"/>
              </a:spcBef>
              <a:spcAft>
                <a:spcPts val="1200"/>
              </a:spcAft>
              <a:buNone/>
            </a:pPr>
            <a:r>
              <a:rPr lang="en-US" sz="2600" b="1" dirty="0"/>
              <a:t>Product list </a:t>
            </a:r>
            <a:r>
              <a:rPr lang="en-US" sz="2600" b="1" dirty="0" err="1"/>
              <a:t>GEONETCast</a:t>
            </a:r>
            <a:r>
              <a:rPr lang="en-US" sz="2600" b="1" dirty="0"/>
              <a:t> Americas</a:t>
            </a:r>
            <a:endParaRPr lang="en-US" sz="2600" b="1"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4000" y="457200"/>
            <a:ext cx="2667000" cy="4381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89775" y="360000"/>
            <a:ext cx="2699825" cy="541047"/>
          </a:xfrm>
          <a:prstGeom prst="rect">
            <a:avLst/>
          </a:prstGeom>
        </p:spPr>
      </p:pic>
    </p:spTree>
    <p:extLst>
      <p:ext uri="{BB962C8B-B14F-4D97-AF65-F5344CB8AC3E}">
        <p14:creationId xmlns:p14="http://schemas.microsoft.com/office/powerpoint/2010/main" xmlns="" val="3321111444"/>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Marketing of earth observation</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marL="0" indent="0">
              <a:lnSpc>
                <a:spcPct val="80000"/>
              </a:lnSpc>
              <a:spcBef>
                <a:spcPts val="0"/>
              </a:spcBef>
              <a:buNone/>
            </a:pPr>
            <a:r>
              <a:rPr lang="en-US" sz="2600" dirty="0" smtClean="0"/>
              <a:t>Marketing of earth observation is difficult.</a:t>
            </a:r>
          </a:p>
          <a:p>
            <a:pPr marL="0" indent="0">
              <a:lnSpc>
                <a:spcPct val="80000"/>
              </a:lnSpc>
              <a:spcBef>
                <a:spcPts val="0"/>
              </a:spcBef>
              <a:buNone/>
            </a:pPr>
            <a:r>
              <a:rPr lang="en-US" sz="1000" dirty="0" smtClean="0"/>
              <a:t> </a:t>
            </a:r>
          </a:p>
          <a:p>
            <a:pPr marL="0" indent="0">
              <a:lnSpc>
                <a:spcPct val="80000"/>
              </a:lnSpc>
              <a:spcBef>
                <a:spcPts val="0"/>
              </a:spcBef>
              <a:buNone/>
            </a:pPr>
            <a:r>
              <a:rPr lang="en-US" sz="2600" dirty="0" smtClean="0"/>
              <a:t>New technology, few big companies, lots of small ones.</a:t>
            </a:r>
          </a:p>
          <a:p>
            <a:pPr marL="0" indent="0">
              <a:lnSpc>
                <a:spcPct val="80000"/>
              </a:lnSpc>
              <a:spcBef>
                <a:spcPts val="0"/>
              </a:spcBef>
              <a:buNone/>
            </a:pPr>
            <a:r>
              <a:rPr lang="en-US" sz="800" dirty="0" smtClean="0"/>
              <a:t> </a:t>
            </a:r>
            <a:endParaRPr lang="en-US" sz="1000" dirty="0" smtClean="0"/>
          </a:p>
          <a:p>
            <a:pPr marL="0" indent="0">
              <a:lnSpc>
                <a:spcPct val="80000"/>
              </a:lnSpc>
              <a:spcBef>
                <a:spcPts val="0"/>
              </a:spcBef>
              <a:buNone/>
            </a:pPr>
            <a:r>
              <a:rPr lang="en-US" sz="2600" dirty="0" smtClean="0"/>
              <a:t>Lots of reports describing the bottlenecks, like reliability, </a:t>
            </a:r>
          </a:p>
          <a:p>
            <a:pPr marL="0" indent="0">
              <a:lnSpc>
                <a:spcPct val="80000"/>
              </a:lnSpc>
              <a:spcBef>
                <a:spcPts val="0"/>
              </a:spcBef>
              <a:buNone/>
            </a:pPr>
            <a:r>
              <a:rPr lang="en-US" sz="2600" dirty="0" smtClean="0"/>
              <a:t>data access, data continuity, etc. </a:t>
            </a:r>
          </a:p>
          <a:p>
            <a:pPr marL="0" indent="0">
              <a:lnSpc>
                <a:spcPct val="80000"/>
              </a:lnSpc>
              <a:spcBef>
                <a:spcPts val="0"/>
              </a:spcBef>
              <a:buNone/>
            </a:pPr>
            <a:endParaRPr lang="en-US" sz="1000" dirty="0" smtClean="0"/>
          </a:p>
          <a:p>
            <a:pPr marL="0" indent="0">
              <a:lnSpc>
                <a:spcPct val="80000"/>
              </a:lnSpc>
              <a:spcBef>
                <a:spcPts val="0"/>
              </a:spcBef>
              <a:buNone/>
            </a:pPr>
            <a:r>
              <a:rPr lang="en-US" sz="2600" dirty="0" smtClean="0"/>
              <a:t>Means that relatively a lot of effort is needed to promote </a:t>
            </a:r>
          </a:p>
          <a:p>
            <a:pPr marL="0" indent="0">
              <a:lnSpc>
                <a:spcPct val="80000"/>
              </a:lnSpc>
              <a:spcBef>
                <a:spcPts val="0"/>
              </a:spcBef>
              <a:buNone/>
            </a:pPr>
            <a:r>
              <a:rPr lang="en-US" sz="2600" dirty="0" smtClean="0"/>
              <a:t>EO.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Tree>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Points to keep in mind:</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a:ln>
            <a:noFill/>
          </a:ln>
        </p:spPr>
        <p:txBody>
          <a:bodyPr>
            <a:normAutofit fontScale="25000" lnSpcReduction="20000"/>
          </a:bodyPr>
          <a:lstStyle/>
          <a:p>
            <a:pPr lvl="0"/>
            <a:endParaRPr lang="en-US" sz="8000" dirty="0" smtClean="0"/>
          </a:p>
          <a:p>
            <a:pPr lvl="0"/>
            <a:r>
              <a:rPr lang="en-US" sz="10400" dirty="0" smtClean="0"/>
              <a:t>Look for opportunities, where can you have most success in a short time: quick-wins.</a:t>
            </a:r>
          </a:p>
          <a:p>
            <a:pPr lvl="0"/>
            <a:r>
              <a:rPr lang="en-US" sz="10400" dirty="0" smtClean="0"/>
              <a:t>Target the right audience to start with: who would be interested and listen to you? </a:t>
            </a:r>
          </a:p>
          <a:p>
            <a:pPr lvl="0"/>
            <a:r>
              <a:rPr lang="en-US" sz="10400" dirty="0" smtClean="0"/>
              <a:t>Identify the problem that they are trying to solve: is it the same as yours?</a:t>
            </a:r>
          </a:p>
          <a:p>
            <a:pPr lvl="0"/>
            <a:r>
              <a:rPr lang="en-US" sz="10400" dirty="0" smtClean="0"/>
              <a:t>Learn to speak the same language. Example ‘adiabatic’: this is a term most politicians do not understand and do not care about. Use terms related to profits and losses.</a:t>
            </a:r>
          </a:p>
          <a:p>
            <a:r>
              <a:rPr lang="en-US" sz="10400" dirty="0" smtClean="0"/>
              <a:t>Look for examples from elsewhere (success stories): solutions that work and are affordable.</a:t>
            </a:r>
          </a:p>
          <a:p>
            <a:pPr>
              <a:buNone/>
            </a:pPr>
            <a:r>
              <a:rPr lang="en-US" sz="10400" dirty="0" smtClean="0"/>
              <a:t>	</a:t>
            </a:r>
            <a:endParaRPr lang="en-US" sz="10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Tree>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696200" cy="2057400"/>
          </a:xfrm>
        </p:spPr>
        <p:txBody>
          <a:bodyPr>
            <a:normAutofit fontScale="90000"/>
          </a:bodyPr>
          <a:lstStyle/>
          <a:p>
            <a:r>
              <a:rPr lang="en-US" b="1" i="1" dirty="0" smtClean="0">
                <a:solidFill>
                  <a:srgbClr val="00B0F0"/>
                </a:solidFill>
              </a:rPr>
              <a:t>Be patient: </a:t>
            </a:r>
            <a:br>
              <a:rPr lang="en-US" b="1" i="1" dirty="0" smtClean="0">
                <a:solidFill>
                  <a:srgbClr val="00B0F0"/>
                </a:solidFill>
              </a:rPr>
            </a:br>
            <a:r>
              <a:rPr lang="en-US" b="1" i="1" dirty="0" smtClean="0">
                <a:solidFill>
                  <a:srgbClr val="00B0F0"/>
                </a:solidFill>
              </a:rPr>
              <a:t>introduction of new technology and / or applications takes time</a:t>
            </a:r>
            <a:endParaRPr lang="en-US" b="1" i="1" dirty="0">
              <a:solidFill>
                <a:srgbClr val="00B0F0"/>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Tree>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3. How to get funding for your </a:t>
            </a:r>
            <a:br>
              <a:rPr lang="en-US" b="1" i="1" dirty="0" smtClean="0"/>
            </a:br>
            <a:r>
              <a:rPr lang="en-US" b="1" i="1" dirty="0" smtClean="0"/>
              <a:t>    activities</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36</a:t>
            </a:fld>
            <a:endParaRPr lang="en-US"/>
          </a:p>
        </p:txBody>
      </p:sp>
    </p:spTree>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b="1" i="1" dirty="0" smtClean="0">
                <a:solidFill>
                  <a:srgbClr val="00B0F0"/>
                </a:solidFill>
              </a:rPr>
              <a:t>Approach</a:t>
            </a:r>
            <a:endParaRPr lang="en-US"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a:lnSpc>
                <a:spcPct val="80000"/>
              </a:lnSpc>
              <a:spcBef>
                <a:spcPts val="0"/>
              </a:spcBef>
            </a:pPr>
            <a:r>
              <a:rPr lang="en-US" sz="2600" dirty="0" smtClean="0"/>
              <a:t>Share information on your subject (a thing you are doing) and think that is interesting for your contact, then look for the link. Could this solve a problem for your partner? Are adjustments necessary? Need other parties be involved? Take it from there.</a:t>
            </a:r>
          </a:p>
          <a:p>
            <a:r>
              <a:rPr lang="en-US" sz="2600" dirty="0" smtClean="0"/>
              <a:t>LEADS, LEADS, LEADS</a:t>
            </a:r>
          </a:p>
          <a:p>
            <a:pPr>
              <a:buNone/>
            </a:pP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Tree>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How?</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lvl="0"/>
            <a:r>
              <a:rPr lang="en-US" sz="2600" dirty="0" smtClean="0"/>
              <a:t>Establish your network.</a:t>
            </a:r>
          </a:p>
          <a:p>
            <a:pPr lvl="0">
              <a:buNone/>
            </a:pPr>
            <a:endParaRPr lang="en-US" sz="800" dirty="0" smtClean="0"/>
          </a:p>
          <a:p>
            <a:pPr lvl="0"/>
            <a:r>
              <a:rPr lang="en-US" sz="2600" dirty="0" smtClean="0"/>
              <a:t>Look for opportunities.</a:t>
            </a:r>
          </a:p>
          <a:p>
            <a:pPr lvl="0">
              <a:buNone/>
            </a:pPr>
            <a:endParaRPr lang="en-US" sz="800" dirty="0" smtClean="0"/>
          </a:p>
          <a:p>
            <a:r>
              <a:rPr lang="en-US" sz="2600" dirty="0" smtClean="0"/>
              <a:t>Write a good proposal. </a:t>
            </a:r>
          </a:p>
          <a:p>
            <a:pPr>
              <a:buNone/>
            </a:pPr>
            <a:endParaRPr lang="en-US" sz="800" dirty="0" smtClean="0"/>
          </a:p>
          <a:p>
            <a:r>
              <a:rPr lang="en-US" sz="2600" dirty="0" smtClean="0"/>
              <a:t>Promise much, but not too much.</a:t>
            </a:r>
          </a:p>
          <a:p>
            <a:pPr>
              <a:buNone/>
            </a:pPr>
            <a:r>
              <a:rPr lang="en-US" sz="2800" dirty="0" smtClean="0"/>
              <a:t>	</a:t>
            </a:r>
            <a:endParaRPr lang="en-US" sz="28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Tree>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260000"/>
          </a:xfrm>
        </p:spPr>
        <p:txBody>
          <a:bodyPr>
            <a:normAutofit/>
          </a:bodyPr>
          <a:lstStyle/>
          <a:p>
            <a:pPr algn="l"/>
            <a:r>
              <a:rPr lang="en-US" sz="4000" b="1" i="1" dirty="0" smtClean="0">
                <a:solidFill>
                  <a:srgbClr val="00B0F0"/>
                </a:solidFill>
              </a:rPr>
              <a:t>Proposal outline</a:t>
            </a:r>
            <a:r>
              <a:rPr lang="en-US" i="1" dirty="0" smtClean="0"/>
              <a:t/>
            </a:r>
            <a:br>
              <a:rPr lang="en-US" i="1" dirty="0" smtClean="0"/>
            </a:br>
            <a:r>
              <a:rPr lang="en-US" sz="2000" i="1" dirty="0" smtClean="0"/>
              <a:t>(more detailed version in separate document, see also </a:t>
            </a:r>
            <a:r>
              <a:rPr lang="en-US" sz="2000" i="1" dirty="0" smtClean="0">
                <a:hlinkClick r:id="rId2"/>
              </a:rPr>
              <a:t>www.geonetcab.eu</a:t>
            </a:r>
            <a:r>
              <a:rPr lang="en-US" sz="2000" i="1" dirty="0" smtClean="0"/>
              <a:t> )</a:t>
            </a:r>
            <a:endParaRPr lang="en-US" sz="2000" dirty="0"/>
          </a:p>
        </p:txBody>
      </p:sp>
      <p:sp>
        <p:nvSpPr>
          <p:cNvPr id="3" name="Content Placeholder 2"/>
          <p:cNvSpPr>
            <a:spLocks noGrp="1"/>
          </p:cNvSpPr>
          <p:nvPr>
            <p:ph sz="half" idx="1"/>
          </p:nvPr>
        </p:nvSpPr>
        <p:spPr>
          <a:xfrm>
            <a:off x="381600" y="2898000"/>
            <a:ext cx="4876800" cy="3960000"/>
          </a:xfrm>
        </p:spPr>
        <p:txBody>
          <a:bodyPr>
            <a:normAutofit/>
          </a:bodyPr>
          <a:lstStyle/>
          <a:p>
            <a:pPr>
              <a:buNone/>
            </a:pPr>
            <a:r>
              <a:rPr lang="en-US" sz="2600" dirty="0" smtClean="0"/>
              <a:t>1. Introduction / relevance</a:t>
            </a:r>
          </a:p>
          <a:p>
            <a:pPr>
              <a:buNone/>
            </a:pPr>
            <a:r>
              <a:rPr lang="en-US" sz="2600" dirty="0" smtClean="0"/>
              <a:t>2. Objective(s)</a:t>
            </a:r>
          </a:p>
          <a:p>
            <a:pPr>
              <a:buNone/>
            </a:pPr>
            <a:r>
              <a:rPr lang="en-US" sz="2600" dirty="0" smtClean="0"/>
              <a:t>3. Activities</a:t>
            </a:r>
          </a:p>
          <a:p>
            <a:pPr>
              <a:buNone/>
            </a:pPr>
            <a:r>
              <a:rPr lang="en-US" sz="2600" dirty="0" smtClean="0"/>
              <a:t>4. Output</a:t>
            </a:r>
          </a:p>
          <a:p>
            <a:pPr>
              <a:buNone/>
            </a:pPr>
            <a:r>
              <a:rPr lang="en-US" sz="2600" dirty="0" smtClean="0"/>
              <a:t>5. Management &amp; evaluation</a:t>
            </a:r>
          </a:p>
          <a:p>
            <a:endParaRPr lang="en-US" dirty="0"/>
          </a:p>
        </p:txBody>
      </p:sp>
      <p:sp>
        <p:nvSpPr>
          <p:cNvPr id="4" name="Content Placeholder 3"/>
          <p:cNvSpPr>
            <a:spLocks noGrp="1"/>
          </p:cNvSpPr>
          <p:nvPr>
            <p:ph sz="half" idx="2"/>
          </p:nvPr>
        </p:nvSpPr>
        <p:spPr>
          <a:xfrm>
            <a:off x="5257800" y="2898000"/>
            <a:ext cx="3429000" cy="3960000"/>
          </a:xfrm>
        </p:spPr>
        <p:txBody>
          <a:bodyPr>
            <a:normAutofit/>
          </a:bodyPr>
          <a:lstStyle/>
          <a:p>
            <a:pPr>
              <a:buNone/>
            </a:pPr>
            <a:r>
              <a:rPr lang="en-US" sz="2600" dirty="0" smtClean="0"/>
              <a:t>6. Risk assessment</a:t>
            </a:r>
          </a:p>
          <a:p>
            <a:pPr>
              <a:buNone/>
            </a:pPr>
            <a:r>
              <a:rPr lang="en-US" sz="2600" dirty="0" smtClean="0"/>
              <a:t>7. Time schedule</a:t>
            </a:r>
          </a:p>
          <a:p>
            <a:pPr>
              <a:buNone/>
            </a:pPr>
            <a:r>
              <a:rPr lang="en-US" sz="2600" dirty="0" smtClean="0"/>
              <a:t>8. Budget</a:t>
            </a:r>
          </a:p>
          <a:p>
            <a:pPr>
              <a:buNone/>
            </a:pPr>
            <a:r>
              <a:rPr lang="en-US" sz="2600" dirty="0" smtClean="0"/>
              <a:t>	Annexes</a:t>
            </a:r>
          </a:p>
          <a:p>
            <a:endParaRPr lang="en-US" dirty="0"/>
          </a:p>
        </p:txBody>
      </p:sp>
      <p:pic>
        <p:nvPicPr>
          <p:cNvPr id="5"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solidFill>
                  <a:srgbClr val="00B0F0"/>
                </a:solidFill>
              </a:rPr>
              <a:t>Life cycle of products &amp; services</a:t>
            </a:r>
            <a:endParaRPr lang="en-US" sz="4000" b="1" i="1" dirty="0">
              <a:solidFill>
                <a:srgbClr val="00B0F0"/>
              </a:solidFill>
            </a:endParaRPr>
          </a:p>
        </p:txBody>
      </p:sp>
      <p:sp>
        <p:nvSpPr>
          <p:cNvPr id="3" name="Content Placeholder 2"/>
          <p:cNvSpPr>
            <a:spLocks noGrp="1"/>
          </p:cNvSpPr>
          <p:nvPr>
            <p:ph idx="1"/>
          </p:nvPr>
        </p:nvSpPr>
        <p:spPr>
          <a:xfrm>
            <a:off x="381000" y="2898000"/>
            <a:ext cx="8208000" cy="3960000"/>
          </a:xfrm>
        </p:spPr>
        <p:txBody>
          <a:bodyPr>
            <a:normAutofit/>
          </a:bodyPr>
          <a:lstStyle/>
          <a:p>
            <a:pPr>
              <a:buNone/>
            </a:pPr>
            <a:r>
              <a:rPr lang="en-US" sz="2600" dirty="0" smtClean="0"/>
              <a:t>Initialization</a:t>
            </a:r>
          </a:p>
          <a:p>
            <a:pPr>
              <a:buNone/>
            </a:pPr>
            <a:r>
              <a:rPr lang="en-US" sz="2600" dirty="0" smtClean="0"/>
              <a:t>System analysis &amp; design</a:t>
            </a:r>
          </a:p>
          <a:p>
            <a:pPr>
              <a:buNone/>
            </a:pPr>
            <a:r>
              <a:rPr lang="en-US" sz="2600" dirty="0" smtClean="0"/>
              <a:t>Rapid prototyping</a:t>
            </a:r>
          </a:p>
          <a:p>
            <a:pPr>
              <a:buNone/>
            </a:pPr>
            <a:r>
              <a:rPr lang="en-US" sz="2600" dirty="0" smtClean="0"/>
              <a:t>System development</a:t>
            </a:r>
          </a:p>
          <a:p>
            <a:pPr>
              <a:buNone/>
            </a:pPr>
            <a:r>
              <a:rPr lang="en-US" sz="2600" dirty="0" smtClean="0"/>
              <a:t>Implementation</a:t>
            </a:r>
          </a:p>
          <a:p>
            <a:pPr>
              <a:buNone/>
            </a:pPr>
            <a:r>
              <a:rPr lang="en-US" sz="2600" dirty="0" smtClean="0"/>
              <a:t>Post-implementation</a:t>
            </a:r>
          </a:p>
          <a:p>
            <a:pPr>
              <a:buNone/>
            </a:pPr>
            <a:r>
              <a:rPr lang="en-US" sz="3600" dirty="0" smtClean="0"/>
              <a:t>	</a:t>
            </a:r>
            <a:endParaRPr lang="en-US" sz="3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a:p>
        </p:txBody>
      </p:sp>
      <p:pic>
        <p:nvPicPr>
          <p:cNvPr id="6" name="Picture 5" descr="marketing EO products &amp; services title page.jpg"/>
          <p:cNvPicPr>
            <a:picLocks noChangeAspect="1"/>
          </p:cNvPicPr>
          <p:nvPr/>
        </p:nvPicPr>
        <p:blipFill>
          <a:blip r:embed="rId3" cstate="print"/>
          <a:stretch>
            <a:fillRect/>
          </a:stretch>
        </p:blipFill>
        <p:spPr>
          <a:xfrm>
            <a:off x="6074400" y="2667000"/>
            <a:ext cx="2590800" cy="3662709"/>
          </a:xfrm>
          <a:prstGeom prst="rect">
            <a:avLst/>
          </a:prstGeom>
        </p:spPr>
      </p:pic>
    </p:spTree>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650850"/>
            <a:ext cx="2364799" cy="968400"/>
          </a:xfrm>
          <a:prstGeom prst="rect">
            <a:avLst/>
          </a:prstGeom>
          <a:noFill/>
          <a:ln w="9525">
            <a:noFill/>
            <a:miter lim="800000"/>
            <a:headEnd/>
            <a:tailEnd/>
          </a:ln>
        </p:spPr>
      </p:pic>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Other references</a:t>
            </a:r>
            <a:endParaRPr lang="en-US" sz="4000" b="1" i="1" dirty="0">
              <a:solidFill>
                <a:srgbClr val="00B0F0"/>
              </a:solidFill>
            </a:endParaRPr>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7621200" y="650850"/>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40</a:t>
            </a:fld>
            <a:endParaRPr lang="en-US"/>
          </a:p>
        </p:txBody>
      </p:sp>
      <p:sp>
        <p:nvSpPr>
          <p:cNvPr id="3" name="Content Placeholder 2"/>
          <p:cNvSpPr>
            <a:spLocks noGrp="1"/>
          </p:cNvSpPr>
          <p:nvPr>
            <p:ph idx="1"/>
          </p:nvPr>
        </p:nvSpPr>
        <p:spPr>
          <a:xfrm>
            <a:off x="381600" y="2898000"/>
            <a:ext cx="8208000" cy="3960000"/>
          </a:xfrm>
          <a:ln>
            <a:noFill/>
          </a:ln>
        </p:spPr>
        <p:txBody>
          <a:bodyPr>
            <a:normAutofit/>
          </a:bodyPr>
          <a:lstStyle/>
          <a:p>
            <a:pPr lvl="0"/>
            <a:r>
              <a:rPr lang="en-US" sz="2600" dirty="0" err="1" smtClean="0"/>
              <a:t>Civicus</a:t>
            </a:r>
            <a:r>
              <a:rPr lang="en-US" sz="2600" dirty="0" smtClean="0"/>
              <a:t>: writing a funding proposal</a:t>
            </a:r>
          </a:p>
          <a:p>
            <a:pPr lvl="0">
              <a:buNone/>
            </a:pPr>
            <a:endParaRPr lang="en-US" sz="800" dirty="0" smtClean="0"/>
          </a:p>
          <a:p>
            <a:pPr lvl="0"/>
            <a:r>
              <a:rPr lang="en-US" sz="2600" dirty="0" smtClean="0"/>
              <a:t>Michigan State University: guide for writing a funding proposal</a:t>
            </a:r>
          </a:p>
          <a:p>
            <a:pPr lvl="0">
              <a:buNone/>
            </a:pPr>
            <a:endParaRPr lang="en-US" sz="800" dirty="0" smtClean="0"/>
          </a:p>
          <a:p>
            <a:pPr lvl="0"/>
            <a:r>
              <a:rPr lang="en-US" sz="2600" dirty="0" smtClean="0"/>
              <a:t>ESRI: writing a competitive GRANT application</a:t>
            </a:r>
          </a:p>
          <a:p>
            <a:pPr lvl="0">
              <a:buNone/>
            </a:pPr>
            <a:endParaRPr lang="en-US" sz="800" dirty="0" smtClean="0"/>
          </a:p>
          <a:p>
            <a:r>
              <a:rPr lang="en-US" sz="2600" dirty="0" smtClean="0"/>
              <a:t>REC: project proposal writing</a:t>
            </a:r>
            <a:endParaRPr lang="en-US" sz="2600" dirty="0"/>
          </a:p>
        </p:txBody>
      </p:sp>
    </p:spTree>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696200" cy="1080000"/>
          </a:xfrm>
        </p:spPr>
        <p:txBody>
          <a:bodyPr>
            <a:normAutofit/>
          </a:bodyPr>
          <a:lstStyle/>
          <a:p>
            <a:pPr algn="l"/>
            <a:r>
              <a:rPr lang="en-US" sz="4000" b="1" i="1" dirty="0" smtClean="0">
                <a:solidFill>
                  <a:srgbClr val="00B0F0"/>
                </a:solidFill>
              </a:rPr>
              <a:t>Again:</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fontScale="25000" lnSpcReduction="20000"/>
          </a:bodyPr>
          <a:lstStyle/>
          <a:p>
            <a:r>
              <a:rPr lang="en-US" sz="10400" i="1" dirty="0" smtClean="0"/>
              <a:t>SHARED PROBLEM</a:t>
            </a:r>
            <a:endParaRPr lang="en-US" sz="10400" dirty="0" smtClean="0"/>
          </a:p>
          <a:p>
            <a:r>
              <a:rPr lang="en-US" sz="10400" i="1" dirty="0" smtClean="0"/>
              <a:t>SHARED LANGUAGE</a:t>
            </a:r>
          </a:p>
          <a:p>
            <a:r>
              <a:rPr lang="en-US" sz="10400" i="1" dirty="0" smtClean="0"/>
              <a:t>SHARED SOLUTION</a:t>
            </a:r>
          </a:p>
          <a:p>
            <a:endParaRPr lang="en-US" sz="10400" i="1" dirty="0" smtClean="0"/>
          </a:p>
          <a:p>
            <a:pPr>
              <a:buNone/>
            </a:pPr>
            <a:r>
              <a:rPr lang="en-US" sz="10400" dirty="0" smtClean="0">
                <a:solidFill>
                  <a:srgbClr val="00B0F0"/>
                </a:solidFill>
              </a:rPr>
              <a:t>If all else fails, try to link with a more popular (and easy to</a:t>
            </a:r>
          </a:p>
          <a:p>
            <a:pPr>
              <a:buNone/>
            </a:pPr>
            <a:r>
              <a:rPr lang="en-US" sz="10400" smtClean="0">
                <a:solidFill>
                  <a:srgbClr val="00B0F0"/>
                </a:solidFill>
              </a:rPr>
              <a:t>understand) topic.</a:t>
            </a:r>
            <a:endParaRPr lang="en-US" sz="10400" dirty="0" smtClean="0">
              <a:solidFill>
                <a:srgbClr val="00B0F0"/>
              </a:solidFill>
            </a:endParaRP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Tree>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t>4. Capacity Building</a:t>
            </a:r>
            <a:endParaRPr lang="en-US" sz="4000"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General</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marL="0" indent="0">
              <a:lnSpc>
                <a:spcPct val="80000"/>
              </a:lnSpc>
              <a:spcBef>
                <a:spcPts val="1200"/>
              </a:spcBef>
              <a:buNone/>
            </a:pPr>
            <a:r>
              <a:rPr lang="en-US" sz="2600" dirty="0" smtClean="0"/>
              <a:t>Marketing is promotion + capacity building.</a:t>
            </a:r>
          </a:p>
          <a:p>
            <a:pPr marL="0" indent="0">
              <a:lnSpc>
                <a:spcPct val="80000"/>
              </a:lnSpc>
              <a:spcBef>
                <a:spcPts val="1200"/>
              </a:spcBef>
              <a:buNone/>
            </a:pPr>
            <a:endParaRPr lang="en-US" sz="800" dirty="0" smtClean="0"/>
          </a:p>
          <a:p>
            <a:pPr marL="0" indent="0">
              <a:lnSpc>
                <a:spcPct val="80000"/>
              </a:lnSpc>
              <a:spcBef>
                <a:spcPts val="0"/>
              </a:spcBef>
              <a:buNone/>
            </a:pPr>
            <a:r>
              <a:rPr lang="en-US" sz="2600" dirty="0" smtClean="0"/>
              <a:t>Especially for the introduction of new technologies capacity</a:t>
            </a:r>
            <a:br>
              <a:rPr lang="en-US" sz="2600" dirty="0" smtClean="0"/>
            </a:br>
            <a:r>
              <a:rPr lang="en-US" sz="2600" dirty="0" smtClean="0"/>
              <a:t>building is important at all levels.</a:t>
            </a:r>
            <a:r>
              <a:rPr lang="en-US" dirty="0" smtClean="0"/>
              <a:t> </a:t>
            </a:r>
          </a:p>
          <a:p>
            <a:pPr marL="0" indent="0">
              <a:lnSpc>
                <a:spcPct val="80000"/>
              </a:lnSpc>
              <a:spcBef>
                <a:spcPts val="0"/>
              </a:spcBef>
              <a:buNone/>
            </a:pPr>
            <a:endParaRPr lang="en-US" sz="800" dirty="0" smtClean="0"/>
          </a:p>
          <a:p>
            <a:pPr marL="0" indent="0">
              <a:lnSpc>
                <a:spcPct val="80000"/>
              </a:lnSpc>
              <a:spcBef>
                <a:spcPts val="1200"/>
              </a:spcBef>
              <a:buNone/>
            </a:pPr>
            <a:r>
              <a:rPr lang="en-US" sz="2600" dirty="0" smtClean="0"/>
              <a:t>Capacity building is the instrument to increase </a:t>
            </a:r>
            <a:br>
              <a:rPr lang="en-US" sz="2600" dirty="0" smtClean="0"/>
            </a:br>
            <a:r>
              <a:rPr lang="en-US" sz="2600" dirty="0" smtClean="0"/>
              <a:t>self-sufficiency and make solutions work.	</a:t>
            </a:r>
            <a:endParaRPr lang="en-US" sz="2600" dirty="0"/>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spTree>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3505200" cy="709200"/>
          </a:xfrm>
        </p:spPr>
        <p:txBody>
          <a:bodyPr>
            <a:normAutofit fontScale="90000"/>
          </a:bodyPr>
          <a:lstStyle/>
          <a:p>
            <a:pPr algn="l"/>
            <a:r>
              <a:rPr lang="en-US" b="1" i="1" dirty="0" smtClean="0">
                <a:solidFill>
                  <a:srgbClr val="00B0F0"/>
                </a:solidFill>
              </a:rPr>
              <a:t>Think of:</a:t>
            </a:r>
            <a:endParaRPr lang="en-US" b="1" i="1" dirty="0">
              <a:solidFill>
                <a:srgbClr val="00B0F0"/>
              </a:solidFill>
            </a:endParaRPr>
          </a:p>
        </p:txBody>
      </p:sp>
      <p:sp>
        <p:nvSpPr>
          <p:cNvPr id="3" name="Content Placeholder 2"/>
          <p:cNvSpPr>
            <a:spLocks noGrp="1"/>
          </p:cNvSpPr>
          <p:nvPr>
            <p:ph idx="1"/>
          </p:nvPr>
        </p:nvSpPr>
        <p:spPr>
          <a:xfrm>
            <a:off x="381600" y="1828800"/>
            <a:ext cx="8208000" cy="4724400"/>
          </a:xfrm>
        </p:spPr>
        <p:txBody>
          <a:bodyPr>
            <a:normAutofit fontScale="25000" lnSpcReduction="20000"/>
          </a:bodyPr>
          <a:lstStyle/>
          <a:p>
            <a:pPr>
              <a:buNone/>
            </a:pPr>
            <a:endParaRPr lang="en-US" sz="8000" dirty="0" smtClean="0"/>
          </a:p>
          <a:p>
            <a:pPr>
              <a:spcBef>
                <a:spcPts val="0"/>
              </a:spcBef>
            </a:pPr>
            <a:r>
              <a:rPr lang="en-US" sz="10400" dirty="0" smtClean="0"/>
              <a:t>Different instruments for different levels: workshops for decision makers and awareness raising, detailed technical training for professionals.</a:t>
            </a:r>
          </a:p>
          <a:p>
            <a:pPr>
              <a:spcBef>
                <a:spcPts val="0"/>
              </a:spcBef>
              <a:buNone/>
            </a:pPr>
            <a:r>
              <a:rPr lang="en-US" sz="4000" dirty="0" smtClean="0"/>
              <a:t> </a:t>
            </a:r>
          </a:p>
          <a:p>
            <a:pPr>
              <a:spcBef>
                <a:spcPts val="0"/>
              </a:spcBef>
            </a:pPr>
            <a:r>
              <a:rPr lang="en-US" sz="10400" dirty="0" smtClean="0"/>
              <a:t>Provide follow-up. Getting funding for good capacity building is difficult: everybody agrees that it is important, but nobody has time. </a:t>
            </a:r>
          </a:p>
          <a:p>
            <a:pPr>
              <a:spcBef>
                <a:spcPts val="0"/>
              </a:spcBef>
              <a:buNone/>
            </a:pPr>
            <a:endParaRPr lang="en-US" sz="4000" dirty="0" smtClean="0"/>
          </a:p>
          <a:p>
            <a:pPr>
              <a:spcBef>
                <a:spcPts val="0"/>
              </a:spcBef>
            </a:pPr>
            <a:r>
              <a:rPr lang="en-US" sz="10400" dirty="0" smtClean="0"/>
              <a:t>Training is usually part of funding of big projects that are managed by big companies or ministries, as a consequence capacity building is forgotten (in the end). </a:t>
            </a:r>
          </a:p>
          <a:p>
            <a:pPr>
              <a:spcBef>
                <a:spcPts val="0"/>
              </a:spcBef>
              <a:buNone/>
            </a:pPr>
            <a:endParaRPr lang="en-US" sz="4000" dirty="0" smtClean="0"/>
          </a:p>
          <a:p>
            <a:pPr>
              <a:spcBef>
                <a:spcPts val="0"/>
              </a:spcBef>
            </a:pPr>
            <a:r>
              <a:rPr lang="en-US" sz="10400" dirty="0" smtClean="0"/>
              <a:t>Aim at small budgets that are available without having to tender.</a:t>
            </a: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spTree>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Examples &amp;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5867400"/>
          </a:xfrm>
        </p:spPr>
        <p:txBody>
          <a:bodyPr>
            <a:normAutofit/>
          </a:bodyPr>
          <a:lstStyle/>
          <a:p>
            <a:pPr marL="0" indent="0">
              <a:spcBef>
                <a:spcPts val="0"/>
              </a:spcBef>
              <a:buNone/>
            </a:pPr>
            <a:endParaRPr lang="en-US" sz="2000" b="1" dirty="0" smtClean="0"/>
          </a:p>
          <a:p>
            <a:pPr marL="0" indent="0">
              <a:lnSpc>
                <a:spcPct val="80000"/>
              </a:lnSpc>
              <a:spcBef>
                <a:spcPts val="0"/>
              </a:spcBef>
              <a:spcAft>
                <a:spcPts val="1200"/>
              </a:spcAft>
              <a:buNone/>
            </a:pPr>
            <a:r>
              <a:rPr lang="en-US" sz="2600" b="1" dirty="0" smtClean="0"/>
              <a:t>User </a:t>
            </a:r>
            <a:r>
              <a:rPr lang="en-US" sz="2600" b="1" dirty="0"/>
              <a:t>guide to ECMWF forecast </a:t>
            </a:r>
            <a:r>
              <a:rPr lang="en-US" sz="2600" b="1" dirty="0" smtClean="0"/>
              <a:t>products</a:t>
            </a:r>
            <a:endParaRPr lang="en-US" sz="2600" b="1" dirty="0"/>
          </a:p>
          <a:p>
            <a:pPr marL="0" indent="0">
              <a:lnSpc>
                <a:spcPct val="80000"/>
              </a:lnSpc>
              <a:spcBef>
                <a:spcPts val="0"/>
              </a:spcBef>
              <a:spcAft>
                <a:spcPts val="1200"/>
              </a:spcAft>
              <a:buNone/>
            </a:pPr>
            <a:r>
              <a:rPr lang="en-US" sz="2600" b="1" dirty="0" smtClean="0"/>
              <a:t>Numerical </a:t>
            </a:r>
            <a:r>
              <a:rPr lang="en-US" sz="2600" b="1" dirty="0"/>
              <a:t>Weather Prediction (Colorado State)</a:t>
            </a:r>
            <a:r>
              <a:rPr lang="en-US" sz="3100" b="1" dirty="0" smtClean="0"/>
              <a:t/>
            </a:r>
            <a:br>
              <a:rPr lang="en-US" sz="3100" b="1" dirty="0" smtClean="0"/>
            </a:br>
            <a:r>
              <a:rPr lang="en-US" sz="2000" i="1" dirty="0"/>
              <a:t>Lecture in presentation form on numerical weather </a:t>
            </a:r>
            <a:r>
              <a:rPr lang="en-US" sz="2000" i="1" dirty="0" smtClean="0"/>
              <a:t>prediction</a:t>
            </a:r>
          </a:p>
          <a:p>
            <a:pPr marL="0" indent="0">
              <a:lnSpc>
                <a:spcPct val="80000"/>
              </a:lnSpc>
              <a:spcBef>
                <a:spcPts val="0"/>
              </a:spcBef>
              <a:spcAft>
                <a:spcPts val="1200"/>
              </a:spcAft>
              <a:buNone/>
            </a:pPr>
            <a:r>
              <a:rPr lang="en-US" sz="2600" dirty="0" smtClean="0"/>
              <a:t>Link </a:t>
            </a:r>
            <a:r>
              <a:rPr lang="en-US" sz="2600" dirty="0"/>
              <a:t>to </a:t>
            </a:r>
            <a:r>
              <a:rPr lang="en-US" sz="2600" b="1" dirty="0"/>
              <a:t>UCAR weather tutorial </a:t>
            </a:r>
            <a:r>
              <a:rPr lang="en-US" sz="2600" dirty="0"/>
              <a:t>(10 </a:t>
            </a:r>
            <a:r>
              <a:rPr lang="en-US" sz="2600" dirty="0" smtClean="0"/>
              <a:t>lectures in presentation form</a:t>
            </a:r>
            <a:r>
              <a:rPr lang="en-US" sz="2600" dirty="0" smtClean="0"/>
              <a:t>): </a:t>
            </a:r>
            <a:r>
              <a:rPr lang="en-US" sz="2000" dirty="0" smtClean="0">
                <a:hlinkClick r:id="rId3"/>
              </a:rPr>
              <a:t>http</a:t>
            </a:r>
            <a:r>
              <a:rPr lang="en-US" sz="2000" dirty="0">
                <a:hlinkClick r:id="rId3"/>
              </a:rPr>
              <a:t>://www.rap.ucar.edu/general/weathercourse</a:t>
            </a:r>
            <a:r>
              <a:rPr lang="en-US" sz="2000" dirty="0" smtClean="0">
                <a:hlinkClick r:id="rId3"/>
              </a:rPr>
              <a:t>/</a:t>
            </a:r>
            <a:endParaRPr lang="en-US" sz="2000" dirty="0" smtClean="0"/>
          </a:p>
          <a:p>
            <a:pPr marL="0" indent="0">
              <a:lnSpc>
                <a:spcPct val="80000"/>
              </a:lnSpc>
              <a:spcBef>
                <a:spcPts val="0"/>
              </a:spcBef>
              <a:spcAft>
                <a:spcPts val="1200"/>
              </a:spcAft>
              <a:buNone/>
            </a:pPr>
            <a:r>
              <a:rPr lang="en-US" sz="2600" dirty="0" smtClean="0"/>
              <a:t>Link </a:t>
            </a:r>
            <a:r>
              <a:rPr lang="en-US" sz="2600" dirty="0"/>
              <a:t>to </a:t>
            </a:r>
            <a:r>
              <a:rPr lang="en-US" sz="2600" b="1" dirty="0" err="1"/>
              <a:t>NavCanada</a:t>
            </a:r>
            <a:r>
              <a:rPr lang="en-US" sz="2600" b="1" dirty="0"/>
              <a:t> local area weather </a:t>
            </a:r>
            <a:r>
              <a:rPr lang="en-US" sz="2600" b="1" dirty="0" smtClean="0"/>
              <a:t>manuals</a:t>
            </a:r>
            <a:r>
              <a:rPr lang="en-US" sz="2600" dirty="0" smtClean="0"/>
              <a:t> </a:t>
            </a:r>
            <a:br>
              <a:rPr lang="en-US" sz="2600" dirty="0" smtClean="0"/>
            </a:br>
            <a:r>
              <a:rPr lang="en-US" sz="2000" i="1" dirty="0" smtClean="0"/>
              <a:t>General </a:t>
            </a:r>
            <a:r>
              <a:rPr lang="en-US" sz="2000" i="1" dirty="0" smtClean="0"/>
              <a:t>introduction on meteorology for aviation + description of weather phenomena for different regions in </a:t>
            </a:r>
            <a:r>
              <a:rPr lang="en-US" sz="2000" i="1" dirty="0" smtClean="0"/>
              <a:t>Canada: </a:t>
            </a:r>
            <a:r>
              <a:rPr lang="en-US" sz="2000" dirty="0" smtClean="0">
                <a:hlinkClick r:id="rId4"/>
              </a:rPr>
              <a:t>http</a:t>
            </a:r>
            <a:r>
              <a:rPr lang="en-US" sz="2000" dirty="0">
                <a:hlinkClick r:id="rId4"/>
              </a:rPr>
              <a:t>://</a:t>
            </a:r>
            <a:r>
              <a:rPr lang="en-US" sz="2000" dirty="0" smtClean="0">
                <a:hlinkClick r:id="rId4"/>
              </a:rPr>
              <a:t>www.navcanada.ca/NavCanada.asp?Content=contentdefinitionfiles%5Cpublications%5Clak%5Cdefault.xml</a:t>
            </a:r>
            <a:r>
              <a:rPr lang="en-US" sz="2000" dirty="0" smtClean="0"/>
              <a:t> </a:t>
            </a:r>
            <a:endParaRPr lang="en-US" sz="2000" dirty="0" smtClean="0"/>
          </a:p>
          <a:p>
            <a:pPr marL="0" indent="0">
              <a:lnSpc>
                <a:spcPct val="80000"/>
              </a:lnSpc>
              <a:spcBef>
                <a:spcPts val="0"/>
              </a:spcBef>
              <a:spcAft>
                <a:spcPts val="1200"/>
              </a:spcAft>
              <a:buNone/>
            </a:pPr>
            <a:endParaRPr lang="en-US" sz="2000" dirty="0" smtClean="0"/>
          </a:p>
          <a:p>
            <a:pPr marL="0" indent="0">
              <a:lnSpc>
                <a:spcPct val="80000"/>
              </a:lnSpc>
              <a:spcBef>
                <a:spcPts val="0"/>
              </a:spcBef>
              <a:spcAft>
                <a:spcPts val="1200"/>
              </a:spcAft>
              <a:buNone/>
            </a:pPr>
            <a:r>
              <a:rPr lang="en-US" sz="2000" i="1" dirty="0" smtClean="0"/>
              <a:t>See </a:t>
            </a:r>
            <a:r>
              <a:rPr lang="en-US" sz="2000" i="1" dirty="0" smtClean="0"/>
              <a:t>also</a:t>
            </a:r>
            <a:r>
              <a:rPr lang="en-US" sz="2000" i="1" dirty="0" smtClean="0"/>
              <a:t>: </a:t>
            </a:r>
            <a:br>
              <a:rPr lang="en-US" sz="2000" i="1" dirty="0" smtClean="0"/>
            </a:br>
            <a:r>
              <a:rPr lang="en-US" sz="2000" i="1" dirty="0" err="1" smtClean="0"/>
              <a:t>GEONETCast</a:t>
            </a:r>
            <a:r>
              <a:rPr lang="en-US" sz="2000" i="1" dirty="0" smtClean="0"/>
              <a:t> </a:t>
            </a:r>
            <a:r>
              <a:rPr lang="en-US" sz="2000" i="1" dirty="0"/>
              <a:t>– </a:t>
            </a:r>
            <a:r>
              <a:rPr lang="en-US" sz="2000" i="1" dirty="0" err="1"/>
              <a:t>DevCoCast</a:t>
            </a:r>
            <a:r>
              <a:rPr lang="en-US" sz="2000" i="1" dirty="0"/>
              <a:t> application manual, </a:t>
            </a:r>
            <a:r>
              <a:rPr lang="en-US" sz="2000" i="1" dirty="0" err="1"/>
              <a:t>GEONETCast</a:t>
            </a:r>
            <a:r>
              <a:rPr lang="en-US" sz="2000" i="1" dirty="0"/>
              <a:t> toolbox, etc</a:t>
            </a:r>
            <a:r>
              <a:rPr lang="en-US" sz="2000" i="1" dirty="0" smtClean="0"/>
              <a:t>.</a:t>
            </a:r>
            <a:endParaRPr lang="en-US" sz="2000" i="1" dirty="0"/>
          </a:p>
        </p:txBody>
      </p:sp>
      <p:pic>
        <p:nvPicPr>
          <p:cNvPr id="4" name="Picture 2" descr="5-LOGO-Acouleur"/>
          <p:cNvPicPr>
            <a:picLocks noChangeAspect="1" noChangeArrowheads="1"/>
          </p:cNvPicPr>
          <p:nvPr/>
        </p:nvPicPr>
        <p:blipFill>
          <a:blip r:embed="rId5" cstate="print"/>
          <a:srcRect/>
          <a:stretch>
            <a:fillRect/>
          </a:stretch>
        </p:blipFill>
        <p:spPr bwMode="auto">
          <a:xfrm>
            <a:off x="381000" y="304800"/>
            <a:ext cx="2157153" cy="65670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45</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60000" y="468000"/>
            <a:ext cx="2667000" cy="47589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22762" y="360000"/>
            <a:ext cx="1366838" cy="624840"/>
          </a:xfrm>
          <a:prstGeom prst="rect">
            <a:avLst/>
          </a:prstGeom>
        </p:spPr>
      </p:pic>
    </p:spTree>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More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a:spcBef>
                <a:spcPts val="0"/>
              </a:spcBef>
              <a:buNone/>
            </a:pPr>
            <a:r>
              <a:rPr lang="en-US" sz="2000" b="1" dirty="0" smtClean="0"/>
              <a:t>	</a:t>
            </a:r>
          </a:p>
          <a:p>
            <a:pPr marL="0" indent="0">
              <a:lnSpc>
                <a:spcPct val="80000"/>
              </a:lnSpc>
              <a:spcBef>
                <a:spcPts val="0"/>
              </a:spcBef>
              <a:buNone/>
            </a:pPr>
            <a:r>
              <a:rPr lang="en-US" sz="2600" b="1" dirty="0" smtClean="0"/>
              <a:t>A Rough Google Earth Guide</a:t>
            </a:r>
          </a:p>
          <a:p>
            <a:pPr marL="0" indent="0">
              <a:lnSpc>
                <a:spcPct val="80000"/>
              </a:lnSpc>
              <a:spcBef>
                <a:spcPts val="0"/>
              </a:spcBef>
              <a:buNone/>
            </a:pPr>
            <a:endParaRPr lang="en-US" sz="2600" b="1" dirty="0" smtClean="0"/>
          </a:p>
          <a:p>
            <a:pPr marL="0" indent="0">
              <a:lnSpc>
                <a:spcPct val="80000"/>
              </a:lnSpc>
              <a:buNone/>
            </a:pPr>
            <a:r>
              <a:rPr lang="en-US" sz="2600" b="1" dirty="0" smtClean="0"/>
              <a:t>MEASURE Evaluation Global Positioning System Toolkit </a:t>
            </a:r>
          </a:p>
          <a:p>
            <a:pPr marL="0" indent="0">
              <a:lnSpc>
                <a:spcPct val="80000"/>
              </a:lnSpc>
              <a:buNone/>
            </a:pPr>
            <a:r>
              <a:rPr lang="en-US" sz="2600" b="1" dirty="0" smtClean="0"/>
              <a:t>(USAID)</a:t>
            </a:r>
          </a:p>
          <a:p>
            <a:pPr marL="0" indent="0">
              <a:lnSpc>
                <a:spcPct val="80000"/>
              </a:lnSpc>
              <a:buNone/>
            </a:pPr>
            <a:endParaRPr lang="en-US" sz="2600" b="1" dirty="0" smtClean="0"/>
          </a:p>
          <a:p>
            <a:pPr marL="0" indent="0">
              <a:lnSpc>
                <a:spcPct val="80000"/>
              </a:lnSpc>
              <a:buNone/>
            </a:pPr>
            <a:r>
              <a:rPr lang="en-US" sz="2600" b="1" dirty="0" smtClean="0"/>
              <a:t>Handbook of Research on Developments and Trends in</a:t>
            </a:r>
          </a:p>
          <a:p>
            <a:pPr marL="0" indent="0">
              <a:lnSpc>
                <a:spcPct val="80000"/>
              </a:lnSpc>
              <a:buNone/>
            </a:pPr>
            <a:r>
              <a:rPr lang="en-US" sz="2600" b="1" dirty="0" smtClean="0"/>
              <a:t>Wireless Sensor Networks: From Principle to Practice</a:t>
            </a:r>
            <a:r>
              <a:rPr lang="en-US" sz="2600" dirty="0" smtClean="0"/>
              <a:t>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08663" y="152400"/>
            <a:ext cx="2680937"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46</a:t>
            </a:fld>
            <a:endParaRPr lang="en-US"/>
          </a:p>
        </p:txBody>
      </p:sp>
    </p:spTree>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www.geonetcab.eu</a:t>
            </a:r>
            <a:r>
              <a:rPr lang="en-US" sz="2800" dirty="0" smtClean="0"/>
              <a:t> </a:t>
            </a:r>
          </a:p>
          <a:p>
            <a:endParaRPr lang="en-US" sz="2800" dirty="0"/>
          </a:p>
        </p:txBody>
      </p:sp>
      <p:pic>
        <p:nvPicPr>
          <p:cNvPr id="1026" name="Picture 2" descr="5-LOGO-Acouleur"/>
          <p:cNvPicPr>
            <a:picLocks noChangeAspect="1" noChangeArrowheads="1"/>
          </p:cNvPicPr>
          <p:nvPr/>
        </p:nvPicPr>
        <p:blipFill>
          <a:blip r:embed="rId4" cstate="print"/>
          <a:srcRect/>
          <a:stretch>
            <a:fillRect/>
          </a:stretch>
        </p:blipFill>
        <p:spPr bwMode="auto">
          <a:xfrm>
            <a:off x="2362200" y="6096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08000" cy="1080000"/>
          </a:xfrm>
        </p:spPr>
        <p:txBody>
          <a:bodyPr>
            <a:noAutofit/>
          </a:bodyPr>
          <a:lstStyle/>
          <a:p>
            <a:pPr algn="l"/>
            <a:r>
              <a:rPr lang="en-US" sz="4000" b="1" i="1" dirty="0" smtClean="0">
                <a:solidFill>
                  <a:srgbClr val="00B0F0"/>
                </a:solidFill>
              </a:rPr>
              <a:t>Assessment of business &amp; </a:t>
            </a:r>
            <a:br>
              <a:rPr lang="en-US" sz="4000" b="1" i="1" dirty="0" smtClean="0">
                <a:solidFill>
                  <a:srgbClr val="00B0F0"/>
                </a:solidFill>
              </a:rPr>
            </a:br>
            <a:r>
              <a:rPr lang="en-US" sz="4000" b="1" i="1" dirty="0" smtClean="0">
                <a:solidFill>
                  <a:srgbClr val="00B0F0"/>
                </a:solidFill>
              </a:rPr>
              <a:t>funding opportunities</a:t>
            </a:r>
            <a:endParaRPr lang="en-US" sz="4000" b="1" i="1" dirty="0">
              <a:solidFill>
                <a:srgbClr val="00B0F0"/>
              </a:solidFill>
            </a:endParaRPr>
          </a:p>
        </p:txBody>
      </p:sp>
      <p:sp>
        <p:nvSpPr>
          <p:cNvPr id="3" name="Content Placeholder 2"/>
          <p:cNvSpPr>
            <a:spLocks noGrp="1"/>
          </p:cNvSpPr>
          <p:nvPr>
            <p:ph idx="1"/>
          </p:nvPr>
        </p:nvSpPr>
        <p:spPr>
          <a:xfrm>
            <a:off x="381000" y="3125041"/>
            <a:ext cx="8208000" cy="3732959"/>
          </a:xfrm>
        </p:spPr>
        <p:txBody>
          <a:bodyPr>
            <a:normAutofit/>
          </a:bodyPr>
          <a:lstStyle/>
          <a:p>
            <a:endParaRPr lang="en-US" sz="1200" dirty="0" smtClean="0"/>
          </a:p>
          <a:p>
            <a:r>
              <a:rPr lang="en-US" sz="2600" dirty="0" smtClean="0"/>
              <a:t>Categories of environmental products &amp; services</a:t>
            </a:r>
          </a:p>
          <a:p>
            <a:r>
              <a:rPr lang="en-US" sz="2600" dirty="0" smtClean="0"/>
              <a:t>Life cycle phase of product or service</a:t>
            </a:r>
          </a:p>
          <a:p>
            <a:r>
              <a:rPr lang="en-US" sz="2600" dirty="0" smtClean="0"/>
              <a:t>Regional context, level of technological &amp; economic development</a:t>
            </a:r>
          </a:p>
          <a:p>
            <a:r>
              <a:rPr lang="en-US" sz="2600" dirty="0" smtClean="0"/>
              <a:t>Optimum marketing mix</a:t>
            </a:r>
          </a:p>
          <a:p>
            <a:pPr>
              <a:buNone/>
            </a:pPr>
            <a:endParaRPr lang="en-US" sz="2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08000" cy="1800000"/>
          </a:xfrm>
        </p:spPr>
        <p:txBody>
          <a:bodyPr>
            <a:normAutofit fontScale="90000"/>
          </a:bodyPr>
          <a:lstStyle/>
          <a:p>
            <a:pPr algn="l"/>
            <a:r>
              <a:rPr lang="en-US" b="1" i="1" dirty="0" smtClean="0"/>
              <a:t>1. International trends &amp;</a:t>
            </a:r>
            <a:br>
              <a:rPr lang="en-US" b="1" i="1" dirty="0" smtClean="0"/>
            </a:br>
            <a:r>
              <a:rPr lang="en-US" b="1" i="1" dirty="0" smtClean="0"/>
              <a:t>    developments in </a:t>
            </a:r>
            <a:br>
              <a:rPr lang="en-US" b="1" i="1" dirty="0" smtClean="0"/>
            </a:br>
            <a:r>
              <a:rPr lang="en-US" b="1" i="1" dirty="0" smtClean="0"/>
              <a:t>    weather</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648200"/>
          </a:xfrm>
        </p:spPr>
        <p:txBody>
          <a:bodyPr>
            <a:normAutofit/>
          </a:bodyPr>
          <a:lstStyle/>
          <a:p>
            <a:pPr>
              <a:buNone/>
            </a:pPr>
            <a:endParaRPr lang="en-US" sz="2000" b="1" dirty="0" smtClean="0">
              <a:ea typeface="Times New Roman"/>
              <a:cs typeface="Times New Roman"/>
            </a:endParaRPr>
          </a:p>
          <a:p>
            <a:pPr lvl="0">
              <a:lnSpc>
                <a:spcPct val="115000"/>
              </a:lnSpc>
              <a:spcBef>
                <a:spcPts val="0"/>
              </a:spcBef>
              <a:spcAft>
                <a:spcPts val="1000"/>
              </a:spcAft>
            </a:pPr>
            <a:r>
              <a:rPr lang="en-US" sz="2600" dirty="0" smtClean="0">
                <a:solidFill>
                  <a:prstClr val="black"/>
                </a:solidFill>
                <a:ea typeface="Times New Roman"/>
                <a:cs typeface="Times New Roman"/>
              </a:rPr>
              <a:t>Disaster </a:t>
            </a:r>
            <a:r>
              <a:rPr lang="en-US" sz="2600" dirty="0">
                <a:solidFill>
                  <a:prstClr val="black"/>
                </a:solidFill>
                <a:ea typeface="Times New Roman"/>
                <a:cs typeface="Times New Roman"/>
              </a:rPr>
              <a:t>management</a:t>
            </a:r>
          </a:p>
          <a:p>
            <a:pPr lvl="0">
              <a:lnSpc>
                <a:spcPct val="115000"/>
              </a:lnSpc>
              <a:spcBef>
                <a:spcPts val="0"/>
              </a:spcBef>
              <a:spcAft>
                <a:spcPts val="1000"/>
              </a:spcAft>
            </a:pPr>
            <a:r>
              <a:rPr lang="en-US" sz="2600" dirty="0" smtClean="0">
                <a:solidFill>
                  <a:prstClr val="black"/>
                </a:solidFill>
                <a:ea typeface="Times New Roman"/>
                <a:cs typeface="Times New Roman"/>
              </a:rPr>
              <a:t>Water </a:t>
            </a:r>
            <a:r>
              <a:rPr lang="en-US" sz="2600" dirty="0">
                <a:solidFill>
                  <a:prstClr val="black"/>
                </a:solidFill>
                <a:ea typeface="Times New Roman"/>
                <a:cs typeface="Times New Roman"/>
              </a:rPr>
              <a:t>management</a:t>
            </a:r>
          </a:p>
          <a:p>
            <a:pPr lvl="0">
              <a:lnSpc>
                <a:spcPct val="115000"/>
              </a:lnSpc>
              <a:spcBef>
                <a:spcPts val="0"/>
              </a:spcBef>
              <a:spcAft>
                <a:spcPts val="1000"/>
              </a:spcAft>
            </a:pPr>
            <a:r>
              <a:rPr lang="en-US" sz="2600" dirty="0" smtClean="0">
                <a:solidFill>
                  <a:prstClr val="black"/>
                </a:solidFill>
                <a:ea typeface="Times New Roman"/>
                <a:cs typeface="Times New Roman"/>
              </a:rPr>
              <a:t>Agriculture</a:t>
            </a:r>
            <a:endParaRPr lang="en-US" sz="2600" dirty="0">
              <a:solidFill>
                <a:prstClr val="black"/>
              </a:solidFill>
              <a:ea typeface="Times New Roman"/>
              <a:cs typeface="Times New Roman"/>
            </a:endParaRPr>
          </a:p>
          <a:p>
            <a:pPr lvl="0">
              <a:lnSpc>
                <a:spcPct val="115000"/>
              </a:lnSpc>
              <a:spcBef>
                <a:spcPts val="0"/>
              </a:spcBef>
              <a:spcAft>
                <a:spcPts val="1000"/>
              </a:spcAft>
            </a:pPr>
            <a:r>
              <a:rPr lang="en-US" sz="2600" dirty="0" smtClean="0">
                <a:solidFill>
                  <a:prstClr val="black"/>
                </a:solidFill>
                <a:ea typeface="Times New Roman"/>
                <a:cs typeface="Times New Roman"/>
              </a:rPr>
              <a:t>Energy</a:t>
            </a:r>
            <a:endParaRPr lang="en-US" sz="2600" dirty="0">
              <a:solidFill>
                <a:prstClr val="black"/>
              </a:solidFill>
              <a:ea typeface="Times New Roman"/>
              <a:cs typeface="Times New Roman"/>
            </a:endParaRPr>
          </a:p>
          <a:p>
            <a:pPr lvl="0">
              <a:lnSpc>
                <a:spcPct val="115000"/>
              </a:lnSpc>
              <a:spcBef>
                <a:spcPts val="0"/>
              </a:spcBef>
              <a:spcAft>
                <a:spcPts val="1000"/>
              </a:spcAft>
            </a:pPr>
            <a:r>
              <a:rPr lang="en-US" sz="2600" dirty="0" smtClean="0">
                <a:solidFill>
                  <a:prstClr val="black"/>
                </a:solidFill>
                <a:ea typeface="Times New Roman"/>
                <a:cs typeface="Times New Roman"/>
              </a:rPr>
              <a:t>Health</a:t>
            </a:r>
            <a:endParaRPr lang="en-US" sz="2600" dirty="0">
              <a:solidFill>
                <a:prstClr val="black"/>
              </a:solidFill>
              <a:ea typeface="Times New Roman"/>
              <a:cs typeface="Times New Roman"/>
            </a:endParaRPr>
          </a:p>
          <a:p>
            <a:pPr lvl="0">
              <a:lnSpc>
                <a:spcPct val="115000"/>
              </a:lnSpc>
              <a:spcBef>
                <a:spcPts val="0"/>
              </a:spcBef>
              <a:spcAft>
                <a:spcPts val="1000"/>
              </a:spcAft>
            </a:pPr>
            <a:r>
              <a:rPr lang="en-US" sz="2600" dirty="0" smtClean="0">
                <a:solidFill>
                  <a:prstClr val="black"/>
                </a:solidFill>
                <a:ea typeface="Times New Roman"/>
                <a:cs typeface="Times New Roman"/>
              </a:rPr>
              <a:t>Fisheries</a:t>
            </a:r>
            <a:endParaRPr lang="en-US" sz="2600" dirty="0">
              <a:solidFill>
                <a:prstClr val="black"/>
              </a:solidFill>
              <a:ea typeface="Times New Roman"/>
              <a:cs typeface="Times New Roman"/>
            </a:endParaRPr>
          </a:p>
          <a:p>
            <a:pPr lvl="0">
              <a:lnSpc>
                <a:spcPct val="115000"/>
              </a:lnSpc>
              <a:spcBef>
                <a:spcPts val="0"/>
              </a:spcBef>
              <a:spcAft>
                <a:spcPts val="1000"/>
              </a:spcAft>
            </a:pPr>
            <a:r>
              <a:rPr lang="en-US" sz="2600" dirty="0" smtClean="0">
                <a:solidFill>
                  <a:prstClr val="black"/>
                </a:solidFill>
                <a:ea typeface="Times New Roman"/>
                <a:cs typeface="Times New Roman"/>
              </a:rPr>
              <a:t>Aviation </a:t>
            </a:r>
            <a:r>
              <a:rPr lang="en-US" sz="2600" dirty="0">
                <a:solidFill>
                  <a:prstClr val="black"/>
                </a:solidFill>
                <a:ea typeface="Times New Roman"/>
                <a:cs typeface="Times New Roman"/>
              </a:rPr>
              <a:t>/ transportation</a:t>
            </a:r>
          </a:p>
          <a:p>
            <a:pPr lvl="0">
              <a:lnSpc>
                <a:spcPct val="115000"/>
              </a:lnSpc>
              <a:spcBef>
                <a:spcPts val="0"/>
              </a:spcBef>
              <a:spcAft>
                <a:spcPts val="1000"/>
              </a:spcAft>
            </a:pPr>
            <a:endParaRPr lang="en-US" sz="2600" b="1" dirty="0">
              <a:solidFill>
                <a:prstClr val="black"/>
              </a:solidFill>
              <a:ea typeface="Times New Roman"/>
              <a:cs typeface="Times New Roman"/>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7</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High-impact weather prediction for:</a:t>
            </a:r>
            <a:endParaRPr lang="en-US" sz="4000" b="1" i="1" dirty="0">
              <a:solidFill>
                <a:srgbClr val="00B0F0"/>
              </a:solidFill>
            </a:endParaRPr>
          </a:p>
        </p:txBody>
      </p:sp>
    </p:spTree>
    <p:extLst>
      <p:ext uri="{BB962C8B-B14F-4D97-AF65-F5344CB8AC3E}">
        <p14:creationId xmlns:p14="http://schemas.microsoft.com/office/powerpoint/2010/main" xmlns="" val="1935369171"/>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898000"/>
            <a:ext cx="8208000" cy="4641273"/>
          </a:xfrm>
        </p:spPr>
        <p:txBody>
          <a:bodyPr>
            <a:normAutofit/>
          </a:bodyPr>
          <a:lstStyle/>
          <a:p>
            <a:pPr>
              <a:lnSpc>
                <a:spcPct val="80000"/>
              </a:lnSpc>
              <a:spcBef>
                <a:spcPts val="0"/>
              </a:spcBef>
              <a:spcAft>
                <a:spcPts val="1200"/>
              </a:spcAft>
            </a:pPr>
            <a:r>
              <a:rPr lang="en-US" sz="2600" dirty="0" smtClean="0">
                <a:ea typeface="Times New Roman"/>
                <a:cs typeface="FrutigerLTStd-Roman"/>
              </a:rPr>
              <a:t>Time range (</a:t>
            </a:r>
            <a:r>
              <a:rPr lang="en-US" sz="2600" dirty="0" err="1" smtClean="0">
                <a:ea typeface="Times New Roman"/>
                <a:cs typeface="FrutigerLTStd-Roman"/>
              </a:rPr>
              <a:t>nowcasting</a:t>
            </a:r>
            <a:r>
              <a:rPr lang="en-US" sz="2600" dirty="0" smtClean="0">
                <a:ea typeface="Times New Roman"/>
                <a:cs typeface="FrutigerLTStd-Roman"/>
              </a:rPr>
              <a:t>, short, medium, long)</a:t>
            </a:r>
          </a:p>
          <a:p>
            <a:pPr>
              <a:lnSpc>
                <a:spcPct val="80000"/>
              </a:lnSpc>
              <a:spcBef>
                <a:spcPts val="0"/>
              </a:spcBef>
              <a:spcAft>
                <a:spcPts val="1200"/>
              </a:spcAft>
            </a:pPr>
            <a:r>
              <a:rPr lang="en-US" sz="2600" dirty="0" smtClean="0">
                <a:ea typeface="Times New Roman"/>
                <a:cs typeface="Times New Roman"/>
              </a:rPr>
              <a:t>Accuracy</a:t>
            </a:r>
          </a:p>
          <a:p>
            <a:pPr>
              <a:lnSpc>
                <a:spcPct val="80000"/>
              </a:lnSpc>
              <a:spcBef>
                <a:spcPts val="0"/>
              </a:spcBef>
              <a:spcAft>
                <a:spcPts val="1200"/>
              </a:spcAft>
            </a:pPr>
            <a:r>
              <a:rPr lang="en-US" sz="2600" dirty="0" smtClean="0">
                <a:ea typeface="Times New Roman"/>
                <a:cs typeface="Times New Roman"/>
              </a:rPr>
              <a:t>Probability</a:t>
            </a:r>
          </a:p>
          <a:p>
            <a:pPr>
              <a:lnSpc>
                <a:spcPct val="80000"/>
              </a:lnSpc>
              <a:spcBef>
                <a:spcPts val="0"/>
              </a:spcBef>
              <a:spcAft>
                <a:spcPts val="1200"/>
              </a:spcAft>
            </a:pPr>
            <a:r>
              <a:rPr lang="en-US" sz="2600" dirty="0" smtClean="0">
                <a:ea typeface="Times New Roman"/>
                <a:cs typeface="Times New Roman"/>
              </a:rPr>
              <a:t>Risk (possible damage / lives lost)</a:t>
            </a:r>
          </a:p>
          <a:p>
            <a:pPr marL="236538" marR="0" indent="-236538">
              <a:lnSpc>
                <a:spcPct val="115000"/>
              </a:lnSpc>
              <a:spcBef>
                <a:spcPts val="0"/>
              </a:spcBef>
              <a:spcAft>
                <a:spcPts val="0"/>
              </a:spcAft>
              <a:buNone/>
            </a:pPr>
            <a:endParaRPr lang="en-US" sz="2000" dirty="0">
              <a:ea typeface="Times New Roman"/>
              <a:cs typeface="Times New Roman"/>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sp>
        <p:nvSpPr>
          <p:cNvPr id="6" name="TextBox 5"/>
          <p:cNvSpPr txBox="1"/>
          <p:nvPr/>
        </p:nvSpPr>
        <p:spPr>
          <a:xfrm>
            <a:off x="381600" y="1602000"/>
            <a:ext cx="8208000" cy="1080000"/>
          </a:xfrm>
          <a:prstGeom prst="rect">
            <a:avLst/>
          </a:prstGeom>
          <a:noFill/>
        </p:spPr>
        <p:txBody>
          <a:bodyPr wrap="square" rtlCol="0" anchor="ctr">
            <a:spAutoFit/>
          </a:bodyPr>
          <a:lstStyle/>
          <a:p>
            <a:r>
              <a:rPr lang="en-US" sz="4000" b="1" i="1" dirty="0" smtClean="0">
                <a:solidFill>
                  <a:srgbClr val="00B0F0"/>
                </a:solidFill>
              </a:rPr>
              <a:t>Improvements in forecasting:</a:t>
            </a:r>
            <a:endParaRPr lang="en-US" sz="4000" b="1" i="1" dirty="0">
              <a:solidFill>
                <a:srgbClr val="00B0F0"/>
              </a:solidFill>
            </a:endParaRPr>
          </a:p>
        </p:txBody>
      </p:sp>
    </p:spTree>
    <p:extLst>
      <p:ext uri="{BB962C8B-B14F-4D97-AF65-F5344CB8AC3E}">
        <p14:creationId xmlns:p14="http://schemas.microsoft.com/office/powerpoint/2010/main" xmlns="" val="1935369171"/>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641273"/>
          </a:xfrm>
        </p:spPr>
        <p:txBody>
          <a:bodyPr>
            <a:normAutofit fontScale="92500" lnSpcReduction="20000"/>
          </a:bodyPr>
          <a:lstStyle/>
          <a:p>
            <a:pPr>
              <a:lnSpc>
                <a:spcPct val="80000"/>
              </a:lnSpc>
              <a:spcBef>
                <a:spcPts val="0"/>
              </a:spcBef>
              <a:spcAft>
                <a:spcPts val="600"/>
              </a:spcAft>
            </a:pPr>
            <a:endParaRPr lang="en-US" sz="2200" b="1" dirty="0" smtClean="0">
              <a:ea typeface="Times New Roman"/>
              <a:cs typeface="FrutigerLTStd-Roman"/>
            </a:endParaRPr>
          </a:p>
          <a:p>
            <a:pPr>
              <a:lnSpc>
                <a:spcPct val="90000"/>
              </a:lnSpc>
              <a:spcBef>
                <a:spcPts val="0"/>
              </a:spcBef>
              <a:spcAft>
                <a:spcPts val="1200"/>
              </a:spcAft>
            </a:pPr>
            <a:r>
              <a:rPr lang="en-US" sz="2800" b="1" dirty="0" smtClean="0">
                <a:solidFill>
                  <a:srgbClr val="00B0F0"/>
                </a:solidFill>
                <a:ea typeface="Times New Roman"/>
                <a:cs typeface="FrutigerLTStd-Roman"/>
              </a:rPr>
              <a:t>Numerical </a:t>
            </a:r>
            <a:r>
              <a:rPr lang="en-US" sz="2800" b="1" dirty="0" smtClean="0">
                <a:solidFill>
                  <a:srgbClr val="00B0F0"/>
                </a:solidFill>
                <a:ea typeface="Times New Roman"/>
                <a:cs typeface="FrutigerLTStd-Roman"/>
              </a:rPr>
              <a:t>weather prediction </a:t>
            </a:r>
            <a:r>
              <a:rPr lang="en-US" sz="2800" dirty="0" smtClean="0">
                <a:solidFill>
                  <a:srgbClr val="00B0F0"/>
                </a:solidFill>
                <a:ea typeface="Times New Roman"/>
                <a:cs typeface="FrutigerLTStd-Roman"/>
              </a:rPr>
              <a:t>(NWP): </a:t>
            </a:r>
            <a:r>
              <a:rPr lang="en-US" sz="2800" dirty="0" smtClean="0">
                <a:ea typeface="Times New Roman"/>
                <a:cs typeface="FrutigerLTStd-Roman"/>
              </a:rPr>
              <a:t>application of model(s) using mathematical equations for weather prediction (divide the atmosphere in grid boxes, record data on processes for each grid box and then calculate the future state for that box)</a:t>
            </a:r>
          </a:p>
          <a:p>
            <a:pPr>
              <a:lnSpc>
                <a:spcPct val="90000"/>
              </a:lnSpc>
              <a:spcBef>
                <a:spcPts val="0"/>
              </a:spcBef>
              <a:spcAft>
                <a:spcPts val="1200"/>
              </a:spcAft>
            </a:pPr>
            <a:r>
              <a:rPr lang="en-US" sz="2800" b="1" dirty="0" err="1" smtClean="0">
                <a:solidFill>
                  <a:srgbClr val="00B0F0"/>
                </a:solidFill>
                <a:ea typeface="Times New Roman"/>
                <a:cs typeface="Times New Roman"/>
              </a:rPr>
              <a:t>Nowcasting</a:t>
            </a:r>
            <a:r>
              <a:rPr lang="en-US" sz="2800" dirty="0" smtClean="0">
                <a:solidFill>
                  <a:srgbClr val="00B0F0"/>
                </a:solidFill>
                <a:ea typeface="Times New Roman"/>
                <a:cs typeface="Times New Roman"/>
              </a:rPr>
              <a:t>:</a:t>
            </a:r>
            <a:r>
              <a:rPr lang="en-US" sz="2800" dirty="0" smtClean="0">
                <a:ea typeface="Times New Roman"/>
                <a:cs typeface="Times New Roman"/>
              </a:rPr>
              <a:t> technique for very short range forecasting (map the current weather, use the speed and direction of movement to forecast the weather a short period ahead)</a:t>
            </a:r>
          </a:p>
          <a:p>
            <a:pPr>
              <a:lnSpc>
                <a:spcPct val="90000"/>
              </a:lnSpc>
              <a:spcBef>
                <a:spcPts val="0"/>
              </a:spcBef>
              <a:spcAft>
                <a:spcPts val="1200"/>
              </a:spcAft>
            </a:pPr>
            <a:r>
              <a:rPr lang="en-US" sz="2800" b="1" dirty="0" smtClean="0">
                <a:solidFill>
                  <a:srgbClr val="00B0F0"/>
                </a:solidFill>
                <a:ea typeface="Times New Roman"/>
                <a:cs typeface="Times New Roman"/>
              </a:rPr>
              <a:t>Ensemble forecasting</a:t>
            </a:r>
            <a:r>
              <a:rPr lang="en-US" sz="2800" dirty="0" smtClean="0">
                <a:solidFill>
                  <a:srgbClr val="00B0F0"/>
                </a:solidFill>
                <a:ea typeface="Times New Roman"/>
                <a:cs typeface="Times New Roman"/>
              </a:rPr>
              <a:t>: </a:t>
            </a:r>
            <a:r>
              <a:rPr lang="en-US" sz="2800" dirty="0" smtClean="0">
                <a:ea typeface="Times New Roman"/>
                <a:cs typeface="Times New Roman"/>
              </a:rPr>
              <a:t>estimate </a:t>
            </a:r>
            <a:r>
              <a:rPr lang="en-US" sz="2800" dirty="0" smtClean="0">
                <a:ea typeface="Times New Roman"/>
                <a:cs typeface="Times New Roman"/>
              </a:rPr>
              <a:t>risk of particular weather events, using multiple forecasts (by making small alterations to either the starting conditions or the forecast model, or both</a:t>
            </a:r>
          </a:p>
          <a:p>
            <a:pPr>
              <a:lnSpc>
                <a:spcPct val="80000"/>
              </a:lnSpc>
              <a:spcBef>
                <a:spcPts val="0"/>
              </a:spcBef>
              <a:spcAft>
                <a:spcPts val="600"/>
              </a:spcAft>
            </a:pPr>
            <a:endParaRPr lang="en-US" sz="2200" dirty="0">
              <a:ea typeface="Times New Roman"/>
              <a:cs typeface="Times New Roman"/>
            </a:endParaRPr>
          </a:p>
          <a:p>
            <a:pPr marL="0" indent="0">
              <a:lnSpc>
                <a:spcPct val="80000"/>
              </a:lnSpc>
              <a:spcBef>
                <a:spcPts val="0"/>
              </a:spcBef>
              <a:spcAft>
                <a:spcPts val="600"/>
              </a:spcAft>
              <a:buNone/>
            </a:pPr>
            <a:r>
              <a:rPr lang="en-US" sz="2200" i="1" dirty="0" smtClean="0">
                <a:ea typeface="Times New Roman"/>
                <a:cs typeface="Times New Roman"/>
              </a:rPr>
              <a:t>Source: Forecasting the weather (UK Met Office)</a:t>
            </a:r>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sp>
        <p:nvSpPr>
          <p:cNvPr id="6" name="TextBox 5"/>
          <p:cNvSpPr txBox="1"/>
          <p:nvPr/>
        </p:nvSpPr>
        <p:spPr>
          <a:xfrm>
            <a:off x="381600" y="1219200"/>
            <a:ext cx="8208000" cy="707886"/>
          </a:xfrm>
          <a:prstGeom prst="rect">
            <a:avLst/>
          </a:prstGeom>
          <a:noFill/>
        </p:spPr>
        <p:txBody>
          <a:bodyPr wrap="square" rtlCol="0" anchor="ctr">
            <a:spAutoFit/>
          </a:bodyPr>
          <a:lstStyle/>
          <a:p>
            <a:r>
              <a:rPr lang="en-US" sz="4000" b="1" i="1" dirty="0" smtClean="0">
                <a:solidFill>
                  <a:srgbClr val="00B0F0"/>
                </a:solidFill>
              </a:rPr>
              <a:t>Some terms:</a:t>
            </a:r>
            <a:endParaRPr lang="en-US" sz="4000" b="1" i="1" dirty="0">
              <a:solidFill>
                <a:srgbClr val="00B0F0"/>
              </a:solidFill>
            </a:endParaRPr>
          </a:p>
        </p:txBody>
      </p:sp>
      <p:pic>
        <p:nvPicPr>
          <p:cNvPr id="7"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64176" y="306000"/>
            <a:ext cx="725424" cy="725424"/>
          </a:xfrm>
          <a:prstGeom prst="rect">
            <a:avLst/>
          </a:prstGeom>
        </p:spPr>
      </p:pic>
    </p:spTree>
    <p:extLst>
      <p:ext uri="{BB962C8B-B14F-4D97-AF65-F5344CB8AC3E}">
        <p14:creationId xmlns:p14="http://schemas.microsoft.com/office/powerpoint/2010/main" xmlns="" val="3947582802"/>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6666</TotalTime>
  <Words>1675</Words>
  <Application>Microsoft Office PowerPoint</Application>
  <PresentationFormat>Diavoorstelling (4:3)</PresentationFormat>
  <Paragraphs>319</Paragraphs>
  <Slides>47</Slides>
  <Notes>2</Notes>
  <HiddenSlides>0</HiddenSlides>
  <MMClips>0</MMClips>
  <ScaleCrop>false</ScaleCrop>
  <HeadingPairs>
    <vt:vector size="4" baseType="variant">
      <vt:variant>
        <vt:lpstr>Thema</vt:lpstr>
      </vt:variant>
      <vt:variant>
        <vt:i4>31</vt:i4>
      </vt:variant>
      <vt:variant>
        <vt:lpstr>Diatitels</vt:lpstr>
      </vt:variant>
      <vt:variant>
        <vt:i4>47</vt:i4>
      </vt:variant>
    </vt:vector>
  </HeadingPairs>
  <TitlesOfParts>
    <vt:vector size="78"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Weather </vt:lpstr>
      <vt:lpstr>0. Introduction</vt:lpstr>
      <vt:lpstr>Dia 3</vt:lpstr>
      <vt:lpstr>Life cycle of products &amp; services</vt:lpstr>
      <vt:lpstr>Assessment of business &amp;  funding opportunities</vt:lpstr>
      <vt:lpstr>1. International trends &amp;     developments in      weather</vt:lpstr>
      <vt:lpstr>Dia 7</vt:lpstr>
      <vt:lpstr>Dia 8</vt:lpstr>
      <vt:lpstr>Dia 9</vt:lpstr>
      <vt:lpstr>Dia 10</vt:lpstr>
      <vt:lpstr>Dia 11</vt:lpstr>
      <vt:lpstr>Dia 12</vt:lpstr>
      <vt:lpstr>References TIGGE:</vt:lpstr>
      <vt:lpstr>Dia 14</vt:lpstr>
      <vt:lpstr>Dia 15</vt:lpstr>
      <vt:lpstr>Dia 16</vt:lpstr>
      <vt:lpstr>Dia 17</vt:lpstr>
      <vt:lpstr>Dia 18</vt:lpstr>
      <vt:lpstr>Dia 19</vt:lpstr>
      <vt:lpstr>THORPEX references:</vt:lpstr>
      <vt:lpstr>Climate change &amp; weather references:</vt:lpstr>
      <vt:lpstr>Dia 22</vt:lpstr>
      <vt:lpstr>Dia 23</vt:lpstr>
      <vt:lpstr>Dia 24</vt:lpstr>
      <vt:lpstr>Monsoon references:</vt:lpstr>
      <vt:lpstr>2. Steps to promote earth observation       for weather</vt:lpstr>
      <vt:lpstr>State-of-the-art</vt:lpstr>
      <vt:lpstr>Categories of products and services</vt:lpstr>
      <vt:lpstr>Dia 29</vt:lpstr>
      <vt:lpstr>Critical earth observations  priorities:</vt:lpstr>
      <vt:lpstr>Dia 31</vt:lpstr>
      <vt:lpstr>GEONETCast references:</vt:lpstr>
      <vt:lpstr>Marketing of earth observation</vt:lpstr>
      <vt:lpstr>Points to keep in mind:</vt:lpstr>
      <vt:lpstr>Be patient:  introduction of new technology and / or applications takes time</vt:lpstr>
      <vt:lpstr>3. How to get funding for your      activities</vt:lpstr>
      <vt:lpstr>Approach</vt:lpstr>
      <vt:lpstr>How?</vt:lpstr>
      <vt:lpstr>Proposal outline (more detailed version in separate document, see also www.geonetcab.eu )</vt:lpstr>
      <vt:lpstr>Other references</vt:lpstr>
      <vt:lpstr>Again:</vt:lpstr>
      <vt:lpstr>4. Capacity Building</vt:lpstr>
      <vt:lpstr>General</vt:lpstr>
      <vt:lpstr>Think of:</vt:lpstr>
      <vt:lpstr>Examples &amp; references</vt:lpstr>
      <vt:lpstr>More references</vt:lpstr>
      <vt:lpstr>Further details:</vt:lpstr>
    </vt:vector>
  </TitlesOfParts>
  <Company>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Mirjam Moonen</cp:lastModifiedBy>
  <cp:revision>515</cp:revision>
  <dcterms:created xsi:type="dcterms:W3CDTF">2011-01-20T13:25:32Z</dcterms:created>
  <dcterms:modified xsi:type="dcterms:W3CDTF">2013-04-25T10:09:07Z</dcterms:modified>
</cp:coreProperties>
</file>