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29.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19.xml" ContentType="application/vnd.openxmlformats-officedocument.theme+xml"/>
  <Override PartName="/ppt/theme/theme28.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17.xml" ContentType="application/vnd.openxmlformats-officedocument.theme+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85"/>
  </p:notesMasterIdLst>
  <p:sldIdLst>
    <p:sldId id="308" r:id="rId32"/>
    <p:sldId id="357" r:id="rId33"/>
    <p:sldId id="358" r:id="rId34"/>
    <p:sldId id="359" r:id="rId35"/>
    <p:sldId id="360" r:id="rId36"/>
    <p:sldId id="361" r:id="rId37"/>
    <p:sldId id="270"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3" r:id="rId52"/>
    <p:sldId id="341" r:id="rId53"/>
    <p:sldId id="342" r:id="rId54"/>
    <p:sldId id="344" r:id="rId55"/>
    <p:sldId id="345" r:id="rId56"/>
    <p:sldId id="346" r:id="rId57"/>
    <p:sldId id="362" r:id="rId58"/>
    <p:sldId id="363" r:id="rId59"/>
    <p:sldId id="326" r:id="rId60"/>
    <p:sldId id="347" r:id="rId61"/>
    <p:sldId id="348" r:id="rId62"/>
    <p:sldId id="349" r:id="rId63"/>
    <p:sldId id="354" r:id="rId64"/>
    <p:sldId id="350" r:id="rId65"/>
    <p:sldId id="351" r:id="rId66"/>
    <p:sldId id="352" r:id="rId67"/>
    <p:sldId id="353" r:id="rId68"/>
    <p:sldId id="355"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296" r:id="rId82"/>
    <p:sldId id="377" r:id="rId83"/>
    <p:sldId id="378" r:id="rId8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84" Type="http://schemas.openxmlformats.org/officeDocument/2006/relationships/slide" Target="slides/slide5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3/11/2013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3/11/2013</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eonetcab.eu/"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arthobservations.org/" TargetMode="External"/><Relationship Id="rId2" Type="http://schemas.openxmlformats.org/officeDocument/2006/relationships/hyperlink" Target="http://www.geonetcab.eu/" TargetMode="Externa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8.emf"/><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geonetcab.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9270"/>
            <a:ext cx="7772400" cy="1470025"/>
          </a:xfrm>
        </p:spPr>
        <p:txBody>
          <a:bodyPr>
            <a:normAutofit fontScale="90000"/>
          </a:bodyPr>
          <a:lstStyle/>
          <a:p>
            <a:r>
              <a:rPr lang="en-US" sz="5300" b="1" dirty="0" smtClean="0"/>
              <a:t>Earth Observation for </a:t>
            </a:r>
            <a:br>
              <a:rPr lang="en-US" sz="5300" b="1" dirty="0" smtClean="0"/>
            </a:br>
            <a:r>
              <a:rPr lang="en-US" sz="5300" b="1" dirty="0" smtClean="0"/>
              <a:t>Water Management</a:t>
            </a:r>
            <a:r>
              <a:rPr lang="en-US" sz="4800" dirty="0" smtClean="0"/>
              <a:t/>
            </a:r>
            <a:br>
              <a:rPr lang="en-US" sz="4800" dirty="0" smtClean="0"/>
            </a:br>
            <a:endParaRPr lang="en-US" sz="4000" dirty="0"/>
          </a:p>
        </p:txBody>
      </p:sp>
      <p:sp>
        <p:nvSpPr>
          <p:cNvPr id="3" name="Subtitle 2"/>
          <p:cNvSpPr>
            <a:spLocks noGrp="1"/>
          </p:cNvSpPr>
          <p:nvPr>
            <p:ph type="subTitle" idx="1"/>
          </p:nvPr>
        </p:nvSpPr>
        <p:spPr>
          <a:xfrm>
            <a:off x="1371600" y="3886200"/>
            <a:ext cx="6400800" cy="2438400"/>
          </a:xfrm>
        </p:spPr>
        <p:txBody>
          <a:bodyPr>
            <a:normAutofit lnSpcReduction="10000"/>
          </a:bodyPr>
          <a:lstStyle/>
          <a:p>
            <a:r>
              <a:rPr lang="en-US" sz="2800" dirty="0" smtClean="0"/>
              <a:t>International trends &amp; developments</a:t>
            </a:r>
          </a:p>
          <a:p>
            <a:r>
              <a:rPr lang="en-US" sz="2800" dirty="0" smtClean="0"/>
              <a:t>How to promote earth observation applications?</a:t>
            </a:r>
          </a:p>
          <a:p>
            <a:r>
              <a:rPr lang="en-US" sz="2800" dirty="0" smtClean="0"/>
              <a:t>How to get funding?</a:t>
            </a:r>
          </a:p>
          <a:p>
            <a:r>
              <a:rPr lang="en-US" sz="2800" dirty="0" smtClean="0"/>
              <a:t>Capacity building</a:t>
            </a:r>
          </a:p>
        </p:txBody>
      </p:sp>
      <p:pic>
        <p:nvPicPr>
          <p:cNvPr id="1026" name="Picture 2" descr="5-LOGO-Acouleur"/>
          <p:cNvPicPr>
            <a:picLocks noChangeAspect="1" noChangeArrowheads="1"/>
          </p:cNvPicPr>
          <p:nvPr/>
        </p:nvPicPr>
        <p:blipFill>
          <a:blip r:embed="rId2" cstate="print"/>
          <a:srcRect/>
          <a:stretch>
            <a:fillRect/>
          </a:stretch>
        </p:blipFill>
        <p:spPr bwMode="auto">
          <a:xfrm>
            <a:off x="838200" y="457200"/>
            <a:ext cx="4314825" cy="1314450"/>
          </a:xfrm>
          <a:prstGeom prst="rect">
            <a:avLst/>
          </a:prstGeom>
          <a:noFill/>
          <a:ln w="9525">
            <a:noFill/>
            <a:miter lim="800000"/>
            <a:headEnd/>
            <a:tailEnd/>
          </a:ln>
        </p:spPr>
      </p:pic>
      <p:pic>
        <p:nvPicPr>
          <p:cNvPr id="8" name="Picture 7" descr="European flag"/>
          <p:cNvPicPr/>
          <p:nvPr/>
        </p:nvPicPr>
        <p:blipFill>
          <a:blip r:embed="rId3"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4" cstate="print"/>
          <a:srcRect/>
          <a:stretch>
            <a:fillRect/>
          </a:stretch>
        </p:blipFill>
        <p:spPr bwMode="auto">
          <a:xfrm>
            <a:off x="7315205" y="914400"/>
            <a:ext cx="1019175" cy="7620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51200"/>
            <a:ext cx="8208000" cy="1524000"/>
          </a:xfrm>
        </p:spPr>
        <p:txBody>
          <a:bodyPr>
            <a:normAutofit fontScale="90000"/>
          </a:bodyPr>
          <a:lstStyle/>
          <a:p>
            <a:pPr algn="l"/>
            <a:r>
              <a:rPr lang="en-US" b="1" i="1" dirty="0" smtClean="0">
                <a:solidFill>
                  <a:srgbClr val="00B0F0"/>
                </a:solidFill>
              </a:rPr>
              <a:t>“Advances in Earth observation for water cycle science”</a:t>
            </a:r>
            <a:r>
              <a:rPr lang="en-US" sz="4000" b="1" dirty="0" smtClean="0">
                <a:solidFill>
                  <a:schemeClr val="accent1">
                    <a:lumMod val="75000"/>
                  </a:schemeClr>
                </a:solidFill>
              </a:rPr>
              <a:t/>
            </a:r>
            <a:br>
              <a:rPr lang="en-US" sz="4000" b="1" dirty="0" smtClean="0">
                <a:solidFill>
                  <a:schemeClr val="accent1">
                    <a:lumMod val="75000"/>
                  </a:schemeClr>
                </a:solidFill>
              </a:rPr>
            </a:br>
            <a:r>
              <a:rPr lang="en-US" sz="2200" dirty="0" smtClean="0">
                <a:solidFill>
                  <a:srgbClr val="00B0F0"/>
                </a:solidFill>
              </a:rPr>
              <a:t>(Fernandez-</a:t>
            </a:r>
            <a:r>
              <a:rPr lang="en-US" sz="2200" dirty="0" err="1" smtClean="0">
                <a:solidFill>
                  <a:srgbClr val="00B0F0"/>
                </a:solidFill>
              </a:rPr>
              <a:t>Prieto</a:t>
            </a:r>
            <a:r>
              <a:rPr lang="en-US" sz="2200" dirty="0" smtClean="0">
                <a:solidFill>
                  <a:srgbClr val="00B0F0"/>
                </a:solidFill>
              </a:rPr>
              <a:t>, van Oevelen, Su, Wagner)</a:t>
            </a:r>
            <a:endParaRPr lang="en-US" sz="2200" i="1" dirty="0">
              <a:solidFill>
                <a:srgbClr val="00B0F0"/>
              </a:solidFill>
            </a:endParaRPr>
          </a:p>
        </p:txBody>
      </p:sp>
      <p:sp>
        <p:nvSpPr>
          <p:cNvPr id="3" name="Content Placeholder 2"/>
          <p:cNvSpPr>
            <a:spLocks noGrp="1"/>
          </p:cNvSpPr>
          <p:nvPr>
            <p:ph idx="1"/>
          </p:nvPr>
        </p:nvSpPr>
        <p:spPr>
          <a:xfrm>
            <a:off x="381600" y="1828800"/>
            <a:ext cx="8208000" cy="4800600"/>
          </a:xfrm>
        </p:spPr>
        <p:txBody>
          <a:bodyPr>
            <a:normAutofit fontScale="25000" lnSpcReduction="20000"/>
          </a:bodyPr>
          <a:lstStyle/>
          <a:p>
            <a:pPr>
              <a:buNone/>
            </a:pPr>
            <a:r>
              <a:rPr lang="en-US" sz="8000" dirty="0" smtClean="0"/>
              <a:t>    	</a:t>
            </a:r>
          </a:p>
          <a:p>
            <a:pPr marL="173038" indent="-173038">
              <a:buNone/>
            </a:pPr>
            <a:r>
              <a:rPr lang="en-US" sz="9600" b="1" dirty="0" smtClean="0"/>
              <a:t>What is needed from a science perspective?</a:t>
            </a:r>
          </a:p>
          <a:p>
            <a:pPr marL="342000" indent="-342000">
              <a:spcBef>
                <a:spcPts val="0"/>
              </a:spcBef>
            </a:pPr>
            <a:r>
              <a:rPr lang="en-US" sz="9600" dirty="0" smtClean="0"/>
              <a:t>Accurate and continuous observation of the long-term dynamics of the different key variables governing the energy and water cycle processes from global to local scale -&gt; increase understanding of components of the water cycle (spatial, temporal) and characterize the processes and interactions between the terrestrial and atmospheric aspects of the energy and water cycle (to assess influence on climate variability and predictability)</a:t>
            </a:r>
          </a:p>
          <a:p>
            <a:pPr marL="342000" indent="-342000">
              <a:spcBef>
                <a:spcPts val="0"/>
              </a:spcBef>
            </a:pPr>
            <a:r>
              <a:rPr lang="en-US" sz="9600" dirty="0" smtClean="0"/>
              <a:t>For decision making: global synoptic information on water resources availability and quality for water governance, management and planning (+ adaptation to climate change)</a:t>
            </a:r>
          </a:p>
          <a:p>
            <a:pPr marL="342000" indent="-342000">
              <a:spcBef>
                <a:spcPts val="0"/>
              </a:spcBef>
            </a:pPr>
            <a:r>
              <a:rPr lang="en-US" sz="9600" dirty="0" smtClean="0"/>
              <a:t>Earth observation complemented with in-situ observations for </a:t>
            </a:r>
            <a:r>
              <a:rPr lang="en-US" sz="9600" dirty="0" err="1" smtClean="0"/>
              <a:t>vailidation</a:t>
            </a:r>
            <a:r>
              <a:rPr lang="en-US" sz="9600" dirty="0" smtClean="0"/>
              <a:t>, calibration and development of EO-derived products.</a:t>
            </a:r>
          </a:p>
          <a:p>
            <a:pPr marL="173038" indent="-173038">
              <a:buFontTx/>
              <a:buChar char="-"/>
            </a:pPr>
            <a:endParaRPr lang="en-US" sz="12400" dirty="0" smtClean="0"/>
          </a:p>
          <a:p>
            <a:pPr marL="0" indent="0">
              <a:buFontTx/>
              <a:buChar char="-"/>
            </a:pPr>
            <a:endParaRPr lang="en-US" sz="12400" dirty="0" smtClean="0"/>
          </a:p>
          <a:p>
            <a:pPr marL="400050" lvl="1" indent="-400050">
              <a:buFontTx/>
              <a:buChar char="-"/>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a:t>
            </a:fld>
            <a:endParaRPr lang="en-US" dirty="0"/>
          </a:p>
        </p:txBody>
      </p:sp>
    </p:spTree>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Africa Water Atlas</a:t>
            </a:r>
            <a:endParaRPr lang="en-US" sz="4000" i="1" dirty="0">
              <a:solidFill>
                <a:srgbClr val="00B0F0"/>
              </a:solidFill>
            </a:endParaRPr>
          </a:p>
        </p:txBody>
      </p:sp>
      <p:sp>
        <p:nvSpPr>
          <p:cNvPr id="3" name="Content Placeholder 2"/>
          <p:cNvSpPr>
            <a:spLocks noGrp="1"/>
          </p:cNvSpPr>
          <p:nvPr>
            <p:ph idx="1"/>
          </p:nvPr>
        </p:nvSpPr>
        <p:spPr>
          <a:xfrm>
            <a:off x="381600" y="1828800"/>
            <a:ext cx="8208000" cy="4419600"/>
          </a:xfrm>
        </p:spPr>
        <p:txBody>
          <a:bodyPr>
            <a:normAutofit fontScale="25000" lnSpcReduction="20000"/>
          </a:bodyPr>
          <a:lstStyle/>
          <a:p>
            <a:pPr>
              <a:buNone/>
            </a:pPr>
            <a:r>
              <a:rPr lang="en-US" sz="8000" dirty="0" smtClean="0"/>
              <a:t>    	</a:t>
            </a:r>
          </a:p>
          <a:p>
            <a:pPr marL="0" indent="0">
              <a:buNone/>
            </a:pPr>
            <a:r>
              <a:rPr lang="en-US" sz="10400" dirty="0" smtClean="0"/>
              <a:t>Modeling of Africa’s surface water systems </a:t>
            </a:r>
            <a:br>
              <a:rPr lang="en-US" sz="10400" dirty="0" smtClean="0"/>
            </a:br>
            <a:r>
              <a:rPr lang="en-US" sz="10400" dirty="0" smtClean="0"/>
              <a:t>(water balance data), identifying:</a:t>
            </a:r>
          </a:p>
          <a:p>
            <a:pPr marL="342000" lvl="1" indent="-342000">
              <a:spcBef>
                <a:spcPts val="1200"/>
              </a:spcBef>
              <a:buFont typeface="Arial" pitchFamily="34" charset="0"/>
              <a:buChar char="•"/>
            </a:pPr>
            <a:r>
              <a:rPr lang="en-US" sz="10400" dirty="0" smtClean="0"/>
              <a:t>“hotspots”: tenuous food security situation</a:t>
            </a:r>
          </a:p>
          <a:p>
            <a:pPr marL="342000" lvl="1" indent="-342000">
              <a:spcBef>
                <a:spcPts val="1200"/>
              </a:spcBef>
              <a:buFont typeface="Arial" pitchFamily="34" charset="0"/>
              <a:buChar char="•"/>
            </a:pPr>
            <a:r>
              <a:rPr lang="en-US" sz="10400" dirty="0" smtClean="0"/>
              <a:t>“</a:t>
            </a:r>
            <a:r>
              <a:rPr lang="en-US" sz="10400" dirty="0" err="1" smtClean="0"/>
              <a:t>hopespots</a:t>
            </a:r>
            <a:r>
              <a:rPr lang="en-US" sz="10400" dirty="0" smtClean="0"/>
              <a:t>”: potential for rainwater harvesting</a:t>
            </a:r>
          </a:p>
          <a:p>
            <a:pPr marL="342000" lvl="1" indent="-342000">
              <a:spcBef>
                <a:spcPts val="1200"/>
              </a:spcBef>
              <a:buFont typeface="Arial" pitchFamily="34" charset="0"/>
              <a:buChar char="•"/>
            </a:pPr>
            <a:r>
              <a:rPr lang="en-US" sz="10400" dirty="0" smtClean="0"/>
              <a:t>“water towers”: areas with upstream water surplus</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11</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80000" y="5472000"/>
            <a:ext cx="1078445" cy="968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440000" y="5472000"/>
            <a:ext cx="794819" cy="9684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780000" y="5472000"/>
            <a:ext cx="1418819" cy="9684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508000" y="5472000"/>
            <a:ext cx="968400" cy="96840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624000" y="5472000"/>
            <a:ext cx="2387835" cy="968400"/>
          </a:xfrm>
          <a:prstGeom prst="rect">
            <a:avLst/>
          </a:prstGeom>
          <a:noFill/>
          <a:ln w="9525">
            <a:noFill/>
            <a:miter lim="800000"/>
            <a:headEnd/>
            <a:tailEnd/>
          </a:ln>
        </p:spPr>
      </p:pic>
      <p:pic>
        <p:nvPicPr>
          <p:cNvPr id="12" name="Picture 11" descr="unep logo.jpg"/>
          <p:cNvPicPr>
            <a:picLocks noChangeAspect="1"/>
          </p:cNvPicPr>
          <p:nvPr/>
        </p:nvPicPr>
        <p:blipFill>
          <a:blip r:embed="rId8" cstate="print"/>
          <a:stretch>
            <a:fillRect/>
          </a:stretch>
        </p:blipFill>
        <p:spPr>
          <a:xfrm>
            <a:off x="2520000" y="5472000"/>
            <a:ext cx="902886" cy="968400"/>
          </a:xfrm>
          <a:prstGeom prst="rect">
            <a:avLst/>
          </a:prstGeom>
        </p:spPr>
      </p:pic>
    </p:spTree>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Africa Water Atlas</a:t>
            </a:r>
            <a:endParaRPr lang="en-US" sz="4000" i="1" dirty="0">
              <a:solidFill>
                <a:srgbClr val="00B0F0"/>
              </a:solidFill>
            </a:endParaRPr>
          </a:p>
        </p:txBody>
      </p:sp>
      <p:sp>
        <p:nvSpPr>
          <p:cNvPr id="3" name="Content Placeholder 2"/>
          <p:cNvSpPr>
            <a:spLocks noGrp="1"/>
          </p:cNvSpPr>
          <p:nvPr>
            <p:ph idx="1"/>
          </p:nvPr>
        </p:nvSpPr>
        <p:spPr>
          <a:xfrm>
            <a:off x="381600" y="1828800"/>
            <a:ext cx="8208000" cy="5029200"/>
          </a:xfrm>
        </p:spPr>
        <p:txBody>
          <a:bodyPr>
            <a:normAutofit fontScale="25000" lnSpcReduction="20000"/>
          </a:bodyPr>
          <a:lstStyle/>
          <a:p>
            <a:pPr>
              <a:buNone/>
            </a:pPr>
            <a:r>
              <a:rPr lang="en-US" sz="8000" dirty="0" smtClean="0"/>
              <a:t>    	</a:t>
            </a:r>
          </a:p>
          <a:p>
            <a:pPr marL="0" indent="0">
              <a:spcBef>
                <a:spcPts val="0"/>
              </a:spcBef>
              <a:spcAft>
                <a:spcPts val="600"/>
              </a:spcAft>
              <a:buNone/>
            </a:pPr>
            <a:r>
              <a:rPr lang="en-US" sz="9600" b="1" dirty="0" smtClean="0">
                <a:solidFill>
                  <a:srgbClr val="00B0F0"/>
                </a:solidFill>
              </a:rPr>
              <a:t>Key Facts:</a:t>
            </a:r>
          </a:p>
          <a:p>
            <a:pPr marL="342000" lvl="1" indent="-342000">
              <a:spcBef>
                <a:spcPts val="0"/>
              </a:spcBef>
              <a:buFont typeface="Arial" pitchFamily="34" charset="0"/>
              <a:buChar char="•"/>
            </a:pPr>
            <a:r>
              <a:rPr lang="en-US" sz="9600" dirty="0" smtClean="0"/>
              <a:t>Millions of people in Africa suffer water shortages throughout the year</a:t>
            </a:r>
          </a:p>
          <a:p>
            <a:pPr marL="342000" lvl="1" indent="-342000">
              <a:spcBef>
                <a:spcPts val="0"/>
              </a:spcBef>
              <a:buFont typeface="Arial" pitchFamily="34" charset="0"/>
              <a:buChar char="•"/>
            </a:pPr>
            <a:r>
              <a:rPr lang="en-US" sz="9600" dirty="0" smtClean="0"/>
              <a:t>Water scarcity is not simply due to geography: population growth, poor planning and poverty are significant factors</a:t>
            </a:r>
          </a:p>
          <a:p>
            <a:pPr marL="342000" lvl="1" indent="-342000">
              <a:spcBef>
                <a:spcPts val="0"/>
              </a:spcBef>
              <a:buFont typeface="Arial" pitchFamily="34" charset="0"/>
              <a:buChar char="•"/>
            </a:pPr>
            <a:r>
              <a:rPr lang="en-US" sz="9600" dirty="0" smtClean="0"/>
              <a:t>Most urban population growth has taken place in peri-urban slum </a:t>
            </a:r>
            <a:r>
              <a:rPr lang="en-US" sz="9600" dirty="0" err="1" smtClean="0"/>
              <a:t>neighbourhoods</a:t>
            </a:r>
            <a:r>
              <a:rPr lang="en-US" sz="9600" dirty="0" smtClean="0"/>
              <a:t>, overwhelming municipal water services</a:t>
            </a:r>
          </a:p>
          <a:p>
            <a:pPr marL="342000" lvl="1" indent="-342000">
              <a:spcBef>
                <a:spcPts val="0"/>
              </a:spcBef>
              <a:buFont typeface="Arial" pitchFamily="34" charset="0"/>
              <a:buChar char="•"/>
            </a:pPr>
            <a:r>
              <a:rPr lang="en-US" sz="9600" dirty="0" smtClean="0"/>
              <a:t>64% of people in Africa use improved drinking water sources (2010)</a:t>
            </a:r>
          </a:p>
          <a:p>
            <a:pPr marL="342000" lvl="1" indent="-342000">
              <a:spcBef>
                <a:spcPts val="0"/>
              </a:spcBef>
              <a:buFont typeface="Arial" pitchFamily="34" charset="0"/>
              <a:buChar char="•"/>
            </a:pPr>
            <a:r>
              <a:rPr lang="en-US" sz="9600" dirty="0" smtClean="0"/>
              <a:t>Only 38% of Africa’s population has access to improved sanitation facilities (2010)</a:t>
            </a:r>
          </a:p>
          <a:p>
            <a:pPr marL="342000" lvl="1" indent="-342000">
              <a:spcBef>
                <a:spcPts val="0"/>
              </a:spcBef>
              <a:buFont typeface="Arial" pitchFamily="34" charset="0"/>
              <a:buChar char="•"/>
            </a:pPr>
            <a:r>
              <a:rPr lang="en-US" sz="9600" dirty="0" smtClean="0"/>
              <a:t>Increases in access to improved drinking water sources and sanitation facilities are not keeping pace with population growth</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12</a:t>
            </a:fld>
            <a:endParaRPr lang="en-US" dirty="0"/>
          </a:p>
        </p:txBody>
      </p:sp>
    </p:spTree>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13</a:t>
            </a:fld>
            <a:endParaRPr lang="en-US"/>
          </a:p>
        </p:txBody>
      </p:sp>
      <p:pic>
        <p:nvPicPr>
          <p:cNvPr id="7" name="Picture 6"/>
          <p:cNvPicPr/>
          <p:nvPr/>
        </p:nvPicPr>
        <p:blipFill>
          <a:blip r:embed="rId2" cstate="print"/>
          <a:srcRect/>
          <a:stretch>
            <a:fillRect/>
          </a:stretch>
        </p:blipFill>
        <p:spPr bwMode="auto">
          <a:xfrm>
            <a:off x="1562100" y="1143000"/>
            <a:ext cx="6019800" cy="5469731"/>
          </a:xfrm>
          <a:prstGeom prst="rect">
            <a:avLst/>
          </a:prstGeom>
          <a:noFill/>
          <a:ln w="9525">
            <a:noFill/>
            <a:miter lim="800000"/>
            <a:headEnd/>
            <a:tailEnd/>
          </a:ln>
        </p:spPr>
      </p:pic>
      <p:sp>
        <p:nvSpPr>
          <p:cNvPr id="8" name="TextBox 7"/>
          <p:cNvSpPr txBox="1"/>
          <p:nvPr/>
        </p:nvSpPr>
        <p:spPr>
          <a:xfrm>
            <a:off x="381600" y="720000"/>
            <a:ext cx="8208000" cy="400110"/>
          </a:xfrm>
          <a:prstGeom prst="rect">
            <a:avLst/>
          </a:prstGeom>
          <a:noFill/>
        </p:spPr>
        <p:txBody>
          <a:bodyPr wrap="square" rtlCol="0">
            <a:spAutoFit/>
          </a:bodyPr>
          <a:lstStyle/>
          <a:p>
            <a:r>
              <a:rPr lang="en-US" sz="2000" b="1" i="1" dirty="0" smtClean="0">
                <a:solidFill>
                  <a:srgbClr val="00B0F0"/>
                </a:solidFill>
              </a:rPr>
              <a:t>Linkages between poverty water and the environment</a:t>
            </a:r>
            <a:endParaRPr lang="en-US" sz="2000" b="1" i="1" dirty="0">
              <a:solidFill>
                <a:srgbClr val="00B0F0"/>
              </a:solidFill>
            </a:endParaRPr>
          </a:p>
        </p:txBody>
      </p:sp>
      <p:sp>
        <p:nvSpPr>
          <p:cNvPr id="10" name="Rectangle 9"/>
          <p:cNvSpPr/>
          <p:nvPr/>
        </p:nvSpPr>
        <p:spPr>
          <a:xfrm>
            <a:off x="381600" y="151200"/>
            <a:ext cx="8208000" cy="707886"/>
          </a:xfrm>
          <a:prstGeom prst="rect">
            <a:avLst/>
          </a:prstGeom>
        </p:spPr>
        <p:txBody>
          <a:bodyPr wrap="square">
            <a:spAutoFit/>
          </a:bodyPr>
          <a:lstStyle/>
          <a:p>
            <a:r>
              <a:rPr lang="en-US" sz="4000" b="1" i="1" dirty="0" smtClean="0">
                <a:solidFill>
                  <a:srgbClr val="00B0F0"/>
                </a:solidFill>
                <a:latin typeface="+mj-lt"/>
              </a:rPr>
              <a:t>Africa Water Atlas</a:t>
            </a:r>
            <a:endParaRPr lang="en-US" sz="4000" b="1" i="1" dirty="0">
              <a:solidFill>
                <a:srgbClr val="00B0F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Africa Water Atlas</a:t>
            </a:r>
            <a:endParaRPr lang="en-US" sz="4000" i="1" dirty="0">
              <a:solidFill>
                <a:srgbClr val="00B0F0"/>
              </a:solidFill>
            </a:endParaRPr>
          </a:p>
        </p:txBody>
      </p:sp>
      <p:sp>
        <p:nvSpPr>
          <p:cNvPr id="3" name="Content Placeholder 2"/>
          <p:cNvSpPr>
            <a:spLocks noGrp="1"/>
          </p:cNvSpPr>
          <p:nvPr>
            <p:ph idx="1"/>
          </p:nvPr>
        </p:nvSpPr>
        <p:spPr>
          <a:xfrm>
            <a:off x="381600" y="1828800"/>
            <a:ext cx="8208000" cy="5029200"/>
          </a:xfrm>
        </p:spPr>
        <p:txBody>
          <a:bodyPr>
            <a:normAutofit fontScale="25000" lnSpcReduction="20000"/>
          </a:bodyPr>
          <a:lstStyle/>
          <a:p>
            <a:pPr>
              <a:buNone/>
            </a:pPr>
            <a:r>
              <a:rPr lang="en-US" sz="8000" dirty="0" smtClean="0"/>
              <a:t>    	</a:t>
            </a:r>
          </a:p>
          <a:p>
            <a:pPr marL="0" indent="0">
              <a:spcBef>
                <a:spcPts val="0"/>
              </a:spcBef>
              <a:spcAft>
                <a:spcPts val="600"/>
              </a:spcAft>
              <a:buNone/>
            </a:pPr>
            <a:r>
              <a:rPr lang="en-US" sz="10400" b="1" dirty="0" smtClean="0">
                <a:solidFill>
                  <a:srgbClr val="00B0F0"/>
                </a:solidFill>
              </a:rPr>
              <a:t>Action:</a:t>
            </a:r>
          </a:p>
          <a:p>
            <a:pPr marL="342000" lvl="1" indent="-342000">
              <a:spcBef>
                <a:spcPts val="0"/>
              </a:spcBef>
              <a:spcAft>
                <a:spcPts val="600"/>
              </a:spcAft>
              <a:buFont typeface="Arial" pitchFamily="34" charset="0"/>
              <a:buChar char="•"/>
            </a:pPr>
            <a:r>
              <a:rPr lang="en-US" sz="10400" dirty="0" smtClean="0"/>
              <a:t>Provide safe drinking water + ensure access to adequate sanitation</a:t>
            </a:r>
          </a:p>
          <a:p>
            <a:pPr marL="342000" lvl="1" indent="-342000">
              <a:spcBef>
                <a:spcPts val="0"/>
              </a:spcBef>
              <a:spcAft>
                <a:spcPts val="600"/>
              </a:spcAft>
              <a:buFont typeface="Arial" pitchFamily="34" charset="0"/>
              <a:buChar char="•"/>
            </a:pPr>
            <a:r>
              <a:rPr lang="en-US" sz="10400" dirty="0" smtClean="0"/>
              <a:t>Foster cooperation in </a:t>
            </a:r>
            <a:r>
              <a:rPr lang="en-US" sz="10400" dirty="0" err="1" smtClean="0"/>
              <a:t>transboundary</a:t>
            </a:r>
            <a:r>
              <a:rPr lang="en-US" sz="10400" dirty="0" smtClean="0"/>
              <a:t> water basins</a:t>
            </a:r>
          </a:p>
          <a:p>
            <a:pPr marL="342000" lvl="1" indent="-342000">
              <a:spcBef>
                <a:spcPts val="0"/>
              </a:spcBef>
              <a:spcAft>
                <a:spcPts val="600"/>
              </a:spcAft>
              <a:buFont typeface="Arial" pitchFamily="34" charset="0"/>
              <a:buChar char="•"/>
            </a:pPr>
            <a:r>
              <a:rPr lang="en-US" sz="10400" dirty="0" smtClean="0"/>
              <a:t>Provide water for food security</a:t>
            </a:r>
          </a:p>
          <a:p>
            <a:pPr marL="342000" lvl="1" indent="-342000">
              <a:spcBef>
                <a:spcPts val="0"/>
              </a:spcBef>
              <a:spcAft>
                <a:spcPts val="600"/>
              </a:spcAft>
              <a:buFont typeface="Arial" pitchFamily="34" charset="0"/>
              <a:buChar char="•"/>
            </a:pPr>
            <a:r>
              <a:rPr lang="en-US" sz="10400" dirty="0" smtClean="0"/>
              <a:t>Develop hydropower to enhance energy security</a:t>
            </a:r>
          </a:p>
          <a:p>
            <a:pPr marL="342000" lvl="1" indent="-342000">
              <a:spcBef>
                <a:spcPts val="0"/>
              </a:spcBef>
              <a:spcAft>
                <a:spcPts val="600"/>
              </a:spcAft>
              <a:buFont typeface="Arial" pitchFamily="34" charset="0"/>
              <a:buChar char="•"/>
            </a:pPr>
            <a:r>
              <a:rPr lang="en-US" sz="10400" dirty="0" smtClean="0"/>
              <a:t>Meet growing water demand</a:t>
            </a:r>
          </a:p>
          <a:p>
            <a:pPr marL="342000" lvl="1" indent="-342000">
              <a:spcBef>
                <a:spcPts val="0"/>
              </a:spcBef>
              <a:spcAft>
                <a:spcPts val="600"/>
              </a:spcAft>
              <a:buFont typeface="Arial" pitchFamily="34" charset="0"/>
              <a:buChar char="•"/>
            </a:pPr>
            <a:r>
              <a:rPr lang="en-US" sz="10400" dirty="0" smtClean="0"/>
              <a:t>Prevent land degradation and water pollution</a:t>
            </a:r>
          </a:p>
          <a:p>
            <a:pPr marL="342000" lvl="1" indent="-342000">
              <a:spcBef>
                <a:spcPts val="0"/>
              </a:spcBef>
              <a:spcAft>
                <a:spcPts val="600"/>
              </a:spcAft>
              <a:buFont typeface="Arial" pitchFamily="34" charset="0"/>
              <a:buChar char="•"/>
            </a:pPr>
            <a:r>
              <a:rPr lang="en-US" sz="10400" dirty="0" smtClean="0"/>
              <a:t>Manage water under global climate change</a:t>
            </a:r>
          </a:p>
          <a:p>
            <a:pPr marL="342000" lvl="1" indent="-342000">
              <a:spcBef>
                <a:spcPts val="0"/>
              </a:spcBef>
              <a:spcAft>
                <a:spcPts val="600"/>
              </a:spcAft>
              <a:buFont typeface="Arial" pitchFamily="34" charset="0"/>
              <a:buChar char="•"/>
            </a:pPr>
            <a:r>
              <a:rPr lang="en-US" sz="10400" dirty="0" smtClean="0"/>
              <a:t>Enhance capacity to address water challenges</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14</a:t>
            </a:fld>
            <a:endParaRPr lang="en-US" dirty="0"/>
          </a:p>
        </p:txBody>
      </p:sp>
    </p:spTree>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4876800" cy="1220400"/>
          </a:xfrm>
        </p:spPr>
        <p:txBody>
          <a:bodyPr>
            <a:noAutofit/>
          </a:bodyPr>
          <a:lstStyle/>
          <a:p>
            <a:pPr algn="l"/>
            <a:r>
              <a:rPr lang="en-US" sz="4000" b="1" i="1" dirty="0" smtClean="0">
                <a:solidFill>
                  <a:srgbClr val="00B0F0"/>
                </a:solidFill>
              </a:rPr>
              <a:t>Earth observation contribution to action</a:t>
            </a:r>
            <a:endParaRPr lang="en-US" sz="4000" b="1" i="1" dirty="0">
              <a:solidFill>
                <a:srgbClr val="00B0F0"/>
              </a:solidFill>
            </a:endParaRPr>
          </a:p>
        </p:txBody>
      </p:sp>
      <p:sp>
        <p:nvSpPr>
          <p:cNvPr id="3" name="Content Placeholder 2"/>
          <p:cNvSpPr>
            <a:spLocks noGrp="1"/>
          </p:cNvSpPr>
          <p:nvPr>
            <p:ph idx="1"/>
          </p:nvPr>
        </p:nvSpPr>
        <p:spPr>
          <a:xfrm>
            <a:off x="381600" y="2404800"/>
            <a:ext cx="8208000" cy="3767400"/>
          </a:xfrm>
        </p:spPr>
        <p:txBody>
          <a:bodyPr>
            <a:normAutofit fontScale="25000" lnSpcReduction="20000"/>
          </a:bodyPr>
          <a:lstStyle/>
          <a:p>
            <a:pPr>
              <a:buNone/>
            </a:pPr>
            <a:r>
              <a:rPr lang="en-US" sz="8000" dirty="0" smtClean="0"/>
              <a:t>    	</a:t>
            </a:r>
          </a:p>
          <a:p>
            <a:pPr marL="342000" lvl="1" indent="-342000">
              <a:spcBef>
                <a:spcPts val="0"/>
              </a:spcBef>
              <a:spcAft>
                <a:spcPts val="600"/>
              </a:spcAft>
              <a:buFont typeface="Arial" pitchFamily="34" charset="0"/>
              <a:buChar char="•"/>
            </a:pPr>
            <a:r>
              <a:rPr lang="en-US" sz="9600" dirty="0" smtClean="0"/>
              <a:t>Increase insight in and visibility of available resources</a:t>
            </a:r>
          </a:p>
          <a:p>
            <a:pPr marL="342000" lvl="1" indent="-342000">
              <a:spcBef>
                <a:spcPts val="0"/>
              </a:spcBef>
              <a:spcAft>
                <a:spcPts val="600"/>
              </a:spcAft>
              <a:buFont typeface="Arial" pitchFamily="34" charset="0"/>
              <a:buChar char="•"/>
            </a:pPr>
            <a:r>
              <a:rPr lang="en-US" sz="9600" dirty="0" smtClean="0"/>
              <a:t>Analysis of historical and future use for planning and decision making</a:t>
            </a:r>
          </a:p>
          <a:p>
            <a:pPr marL="342000" lvl="1" indent="-342000">
              <a:spcBef>
                <a:spcPts val="0"/>
              </a:spcBef>
              <a:spcAft>
                <a:spcPts val="600"/>
              </a:spcAft>
              <a:buFont typeface="Arial" pitchFamily="34" charset="0"/>
              <a:buChar char="•"/>
            </a:pPr>
            <a:r>
              <a:rPr lang="en-US" sz="9600" dirty="0" smtClean="0"/>
              <a:t>Mapping of informal settlements, infrastructure and resources</a:t>
            </a:r>
          </a:p>
          <a:p>
            <a:pPr marL="342000" lvl="1" indent="-342000">
              <a:spcBef>
                <a:spcPts val="0"/>
              </a:spcBef>
              <a:spcAft>
                <a:spcPts val="600"/>
              </a:spcAft>
              <a:buFont typeface="Arial" pitchFamily="34" charset="0"/>
              <a:buChar char="•"/>
            </a:pPr>
            <a:r>
              <a:rPr lang="en-US" sz="9600" dirty="0" smtClean="0"/>
              <a:t>Analysis for more efficient use of water resources</a:t>
            </a:r>
          </a:p>
          <a:p>
            <a:pPr marL="342000" lvl="1" indent="-342000">
              <a:spcBef>
                <a:spcPts val="0"/>
              </a:spcBef>
              <a:spcAft>
                <a:spcPts val="600"/>
              </a:spcAft>
              <a:buFont typeface="Arial" pitchFamily="34" charset="0"/>
              <a:buChar char="•"/>
            </a:pPr>
            <a:r>
              <a:rPr lang="en-US" sz="9600" dirty="0" smtClean="0"/>
              <a:t>Hydropower: assessment of resources, planning &amp; monitoring</a:t>
            </a:r>
          </a:p>
          <a:p>
            <a:pPr marL="342000" lvl="1" indent="-342000">
              <a:spcBef>
                <a:spcPts val="0"/>
              </a:spcBef>
              <a:spcAft>
                <a:spcPts val="600"/>
              </a:spcAft>
              <a:buFont typeface="Arial" pitchFamily="34" charset="0"/>
              <a:buChar char="•"/>
            </a:pPr>
            <a:r>
              <a:rPr lang="en-US" sz="9600" dirty="0" smtClean="0"/>
              <a:t>Instrument for community empowerment -&gt;</a:t>
            </a:r>
          </a:p>
          <a:p>
            <a:pPr marL="342000" lvl="1" indent="-342000">
              <a:spcBef>
                <a:spcPts val="0"/>
              </a:spcBef>
              <a:spcAft>
                <a:spcPts val="600"/>
              </a:spcAft>
              <a:buNone/>
            </a:pPr>
            <a:endParaRPr lang="en-US" sz="8000" dirty="0" smtClean="0"/>
          </a:p>
          <a:p>
            <a:pPr marL="400050" lvl="1" indent="-400050">
              <a:buNone/>
            </a:pPr>
            <a:r>
              <a:rPr lang="en-US" sz="8000" i="1" dirty="0" smtClean="0"/>
              <a:t>example – Human sensor webs: challenges for monitoring</a:t>
            </a:r>
          </a:p>
          <a:p>
            <a:pPr marL="400050" lvl="1" indent="-400050">
              <a:buFontTx/>
              <a:buChar char="-"/>
            </a:pPr>
            <a:endParaRPr lang="en-US" sz="12400" dirty="0" smtClean="0"/>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6447999" y="151200"/>
            <a:ext cx="2141601" cy="2141601"/>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460000" cy="1440000"/>
          </a:xfrm>
        </p:spPr>
        <p:txBody>
          <a:bodyPr>
            <a:normAutofit fontScale="90000"/>
          </a:bodyPr>
          <a:lstStyle/>
          <a:p>
            <a:pPr algn="l"/>
            <a:r>
              <a:rPr lang="en-US" b="1" i="1" dirty="0" smtClean="0">
                <a:solidFill>
                  <a:srgbClr val="00B0F0"/>
                </a:solidFill>
                <a:ea typeface="Verdana" pitchFamily="34" charset="0"/>
                <a:cs typeface="Verdana" pitchFamily="34" charset="0"/>
              </a:rPr>
              <a:t>Water resources across Europe — confronting water scarcity and drought </a:t>
            </a:r>
            <a:r>
              <a:rPr lang="en-US" sz="3200" dirty="0" smtClean="0">
                <a:ea typeface="Verdana" pitchFamily="34" charset="0"/>
                <a:cs typeface="Verdana" pitchFamily="34" charset="0"/>
              </a:rPr>
              <a:t/>
            </a:r>
            <a:br>
              <a:rPr lang="en-US" sz="3200" dirty="0" smtClean="0">
                <a:ea typeface="Verdana" pitchFamily="34" charset="0"/>
                <a:cs typeface="Verdana" pitchFamily="34" charset="0"/>
              </a:rPr>
            </a:br>
            <a:r>
              <a:rPr lang="en-US" sz="3200" dirty="0" smtClean="0">
                <a:ea typeface="Verdana" pitchFamily="34" charset="0"/>
                <a:cs typeface="Verdana" pitchFamily="34" charset="0"/>
              </a:rPr>
              <a:t> </a:t>
            </a:r>
            <a:r>
              <a:rPr lang="en-US" sz="2200" dirty="0" smtClean="0">
                <a:solidFill>
                  <a:srgbClr val="00B0F0"/>
                </a:solidFill>
                <a:ea typeface="Verdana" pitchFamily="34" charset="0"/>
                <a:cs typeface="Verdana" pitchFamily="34" charset="0"/>
              </a:rPr>
              <a:t>EEA Report No 2/2009</a:t>
            </a:r>
            <a:endParaRPr lang="en-US" sz="2200" i="1" dirty="0">
              <a:solidFill>
                <a:srgbClr val="00B0F0"/>
              </a:solidFill>
              <a:ea typeface="Verdana" pitchFamily="34" charset="0"/>
              <a:cs typeface="Verdana" pitchFamily="34" charset="0"/>
            </a:endParaRPr>
          </a:p>
        </p:txBody>
      </p:sp>
      <p:sp>
        <p:nvSpPr>
          <p:cNvPr id="3" name="Content Placeholder 2"/>
          <p:cNvSpPr>
            <a:spLocks noGrp="1"/>
          </p:cNvSpPr>
          <p:nvPr>
            <p:ph idx="1"/>
          </p:nvPr>
        </p:nvSpPr>
        <p:spPr>
          <a:xfrm>
            <a:off x="381600" y="2819400"/>
            <a:ext cx="8208000" cy="3657600"/>
          </a:xfrm>
        </p:spPr>
        <p:txBody>
          <a:bodyPr>
            <a:normAutofit fontScale="25000" lnSpcReduction="20000"/>
          </a:bodyPr>
          <a:lstStyle/>
          <a:p>
            <a:pPr>
              <a:buNone/>
            </a:pPr>
            <a:r>
              <a:rPr lang="en-US" sz="8000" dirty="0" smtClean="0"/>
              <a:t>    	</a:t>
            </a:r>
          </a:p>
          <a:p>
            <a:pPr marL="342000" lvl="1" indent="-342000">
              <a:spcBef>
                <a:spcPts val="0"/>
              </a:spcBef>
              <a:spcAft>
                <a:spcPts val="600"/>
              </a:spcAft>
              <a:buFont typeface="Arial" pitchFamily="34" charset="0"/>
              <a:buChar char="•"/>
            </a:pPr>
            <a:r>
              <a:rPr lang="en-US" sz="9600" dirty="0" smtClean="0"/>
              <a:t>DPSIR: framework used for water resources management</a:t>
            </a:r>
          </a:p>
          <a:p>
            <a:pPr marL="342000" lvl="1" indent="-342000">
              <a:spcBef>
                <a:spcPts val="0"/>
              </a:spcBef>
              <a:spcAft>
                <a:spcPts val="600"/>
              </a:spcAft>
              <a:buFont typeface="Arial" pitchFamily="34" charset="0"/>
              <a:buChar char="•"/>
            </a:pPr>
            <a:r>
              <a:rPr lang="en-US" sz="9600" dirty="0" smtClean="0"/>
              <a:t>Water exploitation index (ration of annual total water abstraction to available long-term freshwater resources)</a:t>
            </a:r>
          </a:p>
          <a:p>
            <a:pPr marL="342000" lvl="1" indent="-342000">
              <a:spcBef>
                <a:spcPts val="0"/>
              </a:spcBef>
              <a:spcAft>
                <a:spcPts val="600"/>
              </a:spcAft>
              <a:buFont typeface="Arial" pitchFamily="34" charset="0"/>
              <a:buChar char="•"/>
            </a:pPr>
            <a:r>
              <a:rPr lang="en-US" sz="9600" dirty="0" smtClean="0"/>
              <a:t>Action: water pricing, drought management plans, water efficiency and conservation, raising awareness, tackling illegal water use, alternative supplies, desalination</a:t>
            </a:r>
          </a:p>
          <a:p>
            <a:pPr marL="342000" lvl="1" indent="-342000">
              <a:spcBef>
                <a:spcPts val="0"/>
              </a:spcBef>
              <a:spcAft>
                <a:spcPts val="600"/>
              </a:spcAft>
              <a:buFont typeface="Arial" pitchFamily="34" charset="0"/>
              <a:buChar char="•"/>
            </a:pPr>
            <a:r>
              <a:rPr lang="en-US" sz="9600" dirty="0" smtClean="0"/>
              <a:t>Information requirements: river basin scale water balances based on the UN system of environmental economic accounting for water (SEEAW, 2007) &amp; WISE (water information system for Europe)</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a:p>
        </p:txBody>
      </p:sp>
      <p:pic>
        <p:nvPicPr>
          <p:cNvPr id="7" name="Picture 6" descr="eea-print-logo.gif"/>
          <p:cNvPicPr>
            <a:picLocks noChangeAspect="1"/>
          </p:cNvPicPr>
          <p:nvPr/>
        </p:nvPicPr>
        <p:blipFill>
          <a:blip r:embed="rId3" cstate="print"/>
          <a:stretch>
            <a:fillRect/>
          </a:stretch>
        </p:blipFill>
        <p:spPr>
          <a:xfrm>
            <a:off x="5071541" y="381000"/>
            <a:ext cx="3518059" cy="711518"/>
          </a:xfrm>
          <a:prstGeom prst="rect">
            <a:avLst/>
          </a:prstGeom>
        </p:spPr>
      </p:pic>
    </p:spTree>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17</a:t>
            </a:fld>
            <a:endParaRPr lang="en-US"/>
          </a:p>
        </p:txBody>
      </p:sp>
      <p:pic>
        <p:nvPicPr>
          <p:cNvPr id="8" name="Picture 7"/>
          <p:cNvPicPr/>
          <p:nvPr/>
        </p:nvPicPr>
        <p:blipFill>
          <a:blip r:embed="rId2" cstate="print"/>
          <a:srcRect/>
          <a:stretch>
            <a:fillRect/>
          </a:stretch>
        </p:blipFill>
        <p:spPr bwMode="auto">
          <a:xfrm>
            <a:off x="1219200" y="1524000"/>
            <a:ext cx="6477000" cy="4572000"/>
          </a:xfrm>
          <a:prstGeom prst="rect">
            <a:avLst/>
          </a:prstGeom>
          <a:noFill/>
          <a:ln w="9525">
            <a:noFill/>
            <a:miter lim="800000"/>
            <a:headEnd/>
            <a:tailEnd/>
          </a:ln>
        </p:spPr>
      </p:pic>
      <p:sp>
        <p:nvSpPr>
          <p:cNvPr id="9" name="TextBox 8"/>
          <p:cNvSpPr txBox="1"/>
          <p:nvPr/>
        </p:nvSpPr>
        <p:spPr>
          <a:xfrm>
            <a:off x="381600" y="209480"/>
            <a:ext cx="8208000" cy="1323439"/>
          </a:xfrm>
          <a:prstGeom prst="rect">
            <a:avLst/>
          </a:prstGeom>
          <a:noFill/>
        </p:spPr>
        <p:txBody>
          <a:bodyPr wrap="square" rtlCol="0" anchor="ctr">
            <a:spAutoFit/>
          </a:bodyPr>
          <a:lstStyle/>
          <a:p>
            <a:r>
              <a:rPr lang="en-US" sz="4000" b="1" i="1" dirty="0" smtClean="0">
                <a:solidFill>
                  <a:srgbClr val="00B0F0"/>
                </a:solidFill>
              </a:rPr>
              <a:t>DPSIR framework: driving force, pressure, state, impact, response</a:t>
            </a:r>
            <a:endParaRPr lang="en-US" sz="4000" b="1" i="1" dirty="0">
              <a:solidFill>
                <a:srgbClr val="00B0F0"/>
              </a:solidFill>
            </a:endParaRPr>
          </a:p>
        </p:txBody>
      </p:sp>
      <p:pic>
        <p:nvPicPr>
          <p:cNvPr id="7" name="Picture 6" descr="eea-print-logo.gif"/>
          <p:cNvPicPr>
            <a:picLocks noChangeAspect="1"/>
          </p:cNvPicPr>
          <p:nvPr/>
        </p:nvPicPr>
        <p:blipFill>
          <a:blip r:embed="rId3" cstate="print"/>
          <a:stretch>
            <a:fillRect/>
          </a:stretch>
        </p:blipFill>
        <p:spPr>
          <a:xfrm>
            <a:off x="381600" y="6084000"/>
            <a:ext cx="3518059" cy="7115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Back to decision making</a:t>
            </a:r>
            <a:r>
              <a:rPr lang="en-US" sz="3200" b="1" dirty="0" smtClean="0">
                <a:solidFill>
                  <a:srgbClr val="00B0F0"/>
                </a:solidFill>
              </a:rPr>
              <a:t/>
            </a:r>
            <a:br>
              <a:rPr lang="en-US" sz="3200" b="1" dirty="0" smtClean="0">
                <a:solidFill>
                  <a:srgbClr val="00B0F0"/>
                </a:solidFill>
              </a:rPr>
            </a:br>
            <a:r>
              <a:rPr lang="en-US" sz="3200" b="1" dirty="0" smtClean="0">
                <a:solidFill>
                  <a:srgbClr val="00B0F0"/>
                </a:solidFill>
              </a:rPr>
              <a:t> </a:t>
            </a:r>
            <a:r>
              <a:rPr lang="en-US" sz="2900" b="1" i="1" dirty="0" smtClean="0">
                <a:solidFill>
                  <a:srgbClr val="00B0F0"/>
                </a:solidFill>
              </a:rPr>
              <a:t>“Make Information Relevant to Managers”</a:t>
            </a:r>
            <a:endParaRPr lang="en-US" sz="2900" b="1" i="1" dirty="0">
              <a:solidFill>
                <a:srgbClr val="00B0F0"/>
              </a:solidFill>
            </a:endParaRPr>
          </a:p>
        </p:txBody>
      </p:sp>
      <p:sp>
        <p:nvSpPr>
          <p:cNvPr id="3" name="Content Placeholder 2"/>
          <p:cNvSpPr>
            <a:spLocks noGrp="1"/>
          </p:cNvSpPr>
          <p:nvPr>
            <p:ph idx="1"/>
          </p:nvPr>
        </p:nvSpPr>
        <p:spPr>
          <a:xfrm>
            <a:off x="381600" y="2404800"/>
            <a:ext cx="8208000" cy="4300800"/>
          </a:xfrm>
        </p:spPr>
        <p:txBody>
          <a:bodyPr>
            <a:normAutofit fontScale="25000" lnSpcReduction="20000"/>
          </a:bodyPr>
          <a:lstStyle/>
          <a:p>
            <a:pPr>
              <a:buNone/>
            </a:pPr>
            <a:r>
              <a:rPr lang="en-US" sz="8000" dirty="0" smtClean="0"/>
              <a:t>    	</a:t>
            </a:r>
          </a:p>
          <a:p>
            <a:pPr marL="0" indent="0">
              <a:spcBef>
                <a:spcPts val="0"/>
              </a:spcBef>
              <a:spcAft>
                <a:spcPts val="600"/>
              </a:spcAft>
              <a:buNone/>
            </a:pPr>
            <a:r>
              <a:rPr lang="en-US" sz="10400" dirty="0" smtClean="0"/>
              <a:t>Main messages given to managers:</a:t>
            </a:r>
          </a:p>
          <a:p>
            <a:pPr marL="342000" indent="-342000">
              <a:spcBef>
                <a:spcPts val="0"/>
              </a:spcBef>
              <a:spcAft>
                <a:spcPts val="600"/>
              </a:spcAft>
              <a:buAutoNum type="arabicPeriod"/>
            </a:pPr>
            <a:r>
              <a:rPr lang="en-US" sz="10400" dirty="0" smtClean="0"/>
              <a:t>It is definitely getting warmer</a:t>
            </a:r>
          </a:p>
          <a:p>
            <a:pPr marL="342000" indent="-342000">
              <a:spcBef>
                <a:spcPts val="0"/>
              </a:spcBef>
              <a:spcAft>
                <a:spcPts val="600"/>
              </a:spcAft>
              <a:buAutoNum type="arabicPeriod"/>
            </a:pPr>
            <a:r>
              <a:rPr lang="en-US" sz="10400" dirty="0" smtClean="0"/>
              <a:t>Though we expect that the hydrological cycle will be enhanced due to more energy in the atmosphere, we really don’t know how precipitation patterns will be affected.</a:t>
            </a:r>
          </a:p>
          <a:p>
            <a:pPr marL="0" indent="-342000">
              <a:spcBef>
                <a:spcPts val="0"/>
              </a:spcBef>
              <a:buNone/>
            </a:pPr>
            <a:r>
              <a:rPr lang="en-US" sz="10400" dirty="0" smtClean="0"/>
              <a:t>Managers are liable to respond with:</a:t>
            </a:r>
          </a:p>
          <a:p>
            <a:pPr marL="0" indent="-342000">
              <a:spcBef>
                <a:spcPts val="0"/>
              </a:spcBef>
              <a:buNone/>
            </a:pPr>
            <a:r>
              <a:rPr lang="en-US" sz="10400" dirty="0" smtClean="0"/>
              <a:t>“I need more information before I will invest in adaptive activities – I don’t know how to respond to this much uncertainty”</a:t>
            </a:r>
          </a:p>
          <a:p>
            <a:pPr marL="0" indent="-342000">
              <a:spcBef>
                <a:spcPts val="0"/>
              </a:spcBef>
              <a:buNone/>
            </a:pPr>
            <a:endParaRPr lang="en-US" sz="8000" dirty="0" smtClean="0"/>
          </a:p>
          <a:p>
            <a:pPr marL="0" lvl="0" indent="0" fontAlgn="base">
              <a:spcBef>
                <a:spcPct val="0"/>
              </a:spcBef>
              <a:spcAft>
                <a:spcPct val="0"/>
              </a:spcAft>
              <a:buNone/>
            </a:pPr>
            <a:r>
              <a:rPr lang="en-US" sz="8000" i="1" dirty="0" smtClean="0">
                <a:ea typeface="SimSun" pitchFamily="2" charset="-122"/>
                <a:cs typeface="Arial-Black"/>
              </a:rPr>
              <a:t>Reference: Managing Drought: </a:t>
            </a:r>
            <a:r>
              <a:rPr lang="en-US" sz="8000" i="1" dirty="0" smtClean="0">
                <a:solidFill>
                  <a:srgbClr val="000000"/>
                </a:solidFill>
                <a:ea typeface="SimSun" pitchFamily="2" charset="-122"/>
                <a:cs typeface="Arial-Black"/>
              </a:rPr>
              <a:t>A Roadmap for Change in the United States</a:t>
            </a:r>
            <a:endParaRPr lang="en-US" sz="8000" i="1" dirty="0" smtClean="0">
              <a:cs typeface="Arial" pitchFamily="34" charset="0"/>
            </a:endParaRPr>
          </a:p>
          <a:p>
            <a:pPr marL="457200" indent="-457200">
              <a:buNone/>
            </a:pPr>
            <a:endParaRPr lang="en-US" sz="12400" dirty="0" smtClean="0"/>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a:p>
        </p:txBody>
      </p:sp>
    </p:spTree>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Back to decision making (2)</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 </a:t>
            </a:r>
            <a:r>
              <a:rPr lang="en-US" sz="2900" b="1" i="1" dirty="0" smtClean="0">
                <a:solidFill>
                  <a:srgbClr val="00B0F0"/>
                </a:solidFill>
              </a:rPr>
              <a:t>“Make Information Relevant to Managers”</a:t>
            </a:r>
            <a:endParaRPr lang="en-US" sz="2900" b="1" i="1" dirty="0">
              <a:solidFill>
                <a:srgbClr val="00B0F0"/>
              </a:solidFill>
            </a:endParaRPr>
          </a:p>
        </p:txBody>
      </p:sp>
      <p:sp>
        <p:nvSpPr>
          <p:cNvPr id="3" name="Content Placeholder 2"/>
          <p:cNvSpPr>
            <a:spLocks noGrp="1"/>
          </p:cNvSpPr>
          <p:nvPr>
            <p:ph idx="1"/>
          </p:nvPr>
        </p:nvSpPr>
        <p:spPr>
          <a:xfrm>
            <a:off x="381600" y="2404800"/>
            <a:ext cx="8208000" cy="4224600"/>
          </a:xfrm>
        </p:spPr>
        <p:txBody>
          <a:bodyPr>
            <a:normAutofit fontScale="25000" lnSpcReduction="20000"/>
          </a:bodyPr>
          <a:lstStyle/>
          <a:p>
            <a:pPr>
              <a:buNone/>
            </a:pPr>
            <a:r>
              <a:rPr lang="en-US" sz="8000" dirty="0" smtClean="0"/>
              <a:t>    	</a:t>
            </a:r>
          </a:p>
          <a:p>
            <a:pPr marL="0" indent="0">
              <a:spcBef>
                <a:spcPts val="0"/>
              </a:spcBef>
              <a:spcAft>
                <a:spcPts val="600"/>
              </a:spcAft>
              <a:buNone/>
            </a:pPr>
            <a:r>
              <a:rPr lang="en-US" sz="10400" dirty="0" smtClean="0"/>
              <a:t>Reframe the information in terms of combining the effect of temperature and demand:</a:t>
            </a:r>
          </a:p>
          <a:p>
            <a:pPr marL="342000" indent="-342000">
              <a:spcBef>
                <a:spcPts val="0"/>
              </a:spcBef>
              <a:spcAft>
                <a:spcPts val="600"/>
              </a:spcAft>
              <a:buAutoNum type="arabicPeriod"/>
            </a:pPr>
            <a:r>
              <a:rPr lang="en-US" sz="10400" dirty="0" smtClean="0"/>
              <a:t>Increased human demands for water for human, agricultural and the environment, among other sectors</a:t>
            </a:r>
          </a:p>
          <a:p>
            <a:pPr marL="342000" indent="-342000">
              <a:spcBef>
                <a:spcPts val="0"/>
              </a:spcBef>
              <a:spcAft>
                <a:spcPts val="600"/>
              </a:spcAft>
              <a:buAutoNum type="arabicPeriod"/>
            </a:pPr>
            <a:r>
              <a:rPr lang="en-US" sz="10400" dirty="0" smtClean="0"/>
              <a:t>Impacts on supply (increased evaporation from reservoirs, increased consumption by plants, decreased snowpack, etc.)</a:t>
            </a:r>
          </a:p>
          <a:p>
            <a:pPr marL="342000" indent="-342000">
              <a:spcBef>
                <a:spcPts val="0"/>
              </a:spcBef>
              <a:spcAft>
                <a:spcPts val="600"/>
              </a:spcAft>
              <a:buAutoNum type="arabicPeriod"/>
            </a:pPr>
            <a:r>
              <a:rPr lang="en-US" sz="10400" dirty="0" smtClean="0"/>
              <a:t>If it does rain more in a warmer climate, it is likely to rain harder than more often</a:t>
            </a:r>
          </a:p>
          <a:p>
            <a:pPr marL="342000" indent="-342000">
              <a:spcBef>
                <a:spcPts val="0"/>
              </a:spcBef>
              <a:spcAft>
                <a:spcPts val="600"/>
              </a:spcAft>
              <a:buNone/>
            </a:pPr>
            <a:endParaRPr lang="en-US" sz="8000" dirty="0" smtClean="0"/>
          </a:p>
          <a:p>
            <a:pPr lvl="0">
              <a:buNone/>
            </a:pPr>
            <a:r>
              <a:rPr lang="en-US" sz="8000" i="1" dirty="0" smtClean="0">
                <a:ea typeface="SimSun" pitchFamily="2" charset="-122"/>
                <a:cs typeface="Arial-Black"/>
              </a:rPr>
              <a:t>Reference: Managing Drought: </a:t>
            </a:r>
            <a:r>
              <a:rPr lang="en-US" sz="8000" i="1" dirty="0" smtClean="0">
                <a:solidFill>
                  <a:srgbClr val="000000"/>
                </a:solidFill>
                <a:ea typeface="SimSun" pitchFamily="2" charset="-122"/>
                <a:cs typeface="Arial-Black"/>
              </a:rPr>
              <a:t>A Roadmap for Change in the United States</a:t>
            </a:r>
            <a:endParaRPr lang="en-US" sz="8000" i="1" dirty="0" smtClean="0">
              <a:cs typeface="Arial" pitchFamily="34" charset="0"/>
            </a:endParaRP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19</a:t>
            </a:fld>
            <a:endParaRPr lang="en-US"/>
          </a:p>
        </p:txBody>
      </p:sp>
    </p:spTree>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08000" cy="1080000"/>
          </a:xfrm>
        </p:spPr>
        <p:txBody>
          <a:bodyPr>
            <a:normAutofit/>
          </a:bodyPr>
          <a:lstStyle/>
          <a:p>
            <a:pPr algn="l"/>
            <a:r>
              <a:rPr lang="en-US" sz="4000" b="1" i="1" dirty="0" smtClean="0"/>
              <a:t>0. Introduction</a:t>
            </a:r>
            <a:endParaRPr lang="en-US" sz="4000" b="1" i="1" dirty="0"/>
          </a:p>
        </p:txBody>
      </p:sp>
      <p:sp>
        <p:nvSpPr>
          <p:cNvPr id="3" name="Content Placeholder 2"/>
          <p:cNvSpPr>
            <a:spLocks noGrp="1"/>
          </p:cNvSpPr>
          <p:nvPr>
            <p:ph idx="1"/>
          </p:nvPr>
        </p:nvSpPr>
        <p:spPr>
          <a:xfrm>
            <a:off x="381000" y="2895600"/>
            <a:ext cx="8208000" cy="3960000"/>
          </a:xfrm>
        </p:spPr>
        <p:txBody>
          <a:bodyPr>
            <a:noAutofit/>
          </a:bodyPr>
          <a:lstStyle/>
          <a:p>
            <a:pPr>
              <a:spcBef>
                <a:spcPts val="0"/>
              </a:spcBef>
              <a:buNone/>
            </a:pPr>
            <a:r>
              <a:rPr lang="en-US" sz="2600" dirty="0" smtClean="0"/>
              <a:t>Mark Noort, consultant, project manager</a:t>
            </a:r>
          </a:p>
          <a:p>
            <a:pPr>
              <a:spcBef>
                <a:spcPts val="0"/>
              </a:spcBef>
              <a:buNone/>
            </a:pPr>
            <a:r>
              <a:rPr lang="en-US" sz="2600" dirty="0" smtClean="0"/>
              <a:t>	</a:t>
            </a:r>
          </a:p>
          <a:p>
            <a:pPr>
              <a:spcBef>
                <a:spcPts val="0"/>
              </a:spcBef>
              <a:buNone/>
            </a:pPr>
            <a:r>
              <a:rPr lang="en-US" sz="2600" dirty="0" smtClean="0"/>
              <a:t>HCP international: </a:t>
            </a:r>
          </a:p>
          <a:p>
            <a:pPr>
              <a:spcBef>
                <a:spcPts val="0"/>
              </a:spcBef>
              <a:buNone/>
            </a:pPr>
            <a:r>
              <a:rPr lang="en-US" sz="2600" dirty="0" smtClean="0"/>
              <a:t>consulting, marketing of earth observation</a:t>
            </a:r>
          </a:p>
          <a:p>
            <a:pPr>
              <a:spcBef>
                <a:spcPts val="0"/>
              </a:spcBef>
              <a:buNone/>
            </a:pPr>
            <a:r>
              <a:rPr lang="en-US" sz="2600" dirty="0" smtClean="0"/>
              <a:t>	</a:t>
            </a:r>
          </a:p>
          <a:p>
            <a:pPr>
              <a:spcBef>
                <a:spcPts val="0"/>
              </a:spcBef>
              <a:buNone/>
            </a:pPr>
            <a:r>
              <a:rPr lang="en-US" sz="2600" dirty="0" smtClean="0"/>
              <a:t>Coordinator </a:t>
            </a:r>
            <a:r>
              <a:rPr lang="en-US" sz="2600" dirty="0" err="1" smtClean="0"/>
              <a:t>GEONetCab</a:t>
            </a:r>
            <a:r>
              <a:rPr lang="en-US" sz="2600" dirty="0" smtClean="0"/>
              <a:t>: </a:t>
            </a:r>
          </a:p>
          <a:p>
            <a:pPr>
              <a:spcBef>
                <a:spcPts val="0"/>
              </a:spcBef>
              <a:buNone/>
            </a:pPr>
            <a:r>
              <a:rPr lang="en-US" sz="2600" dirty="0" smtClean="0"/>
              <a:t>project for promotion &amp; capacity building of </a:t>
            </a:r>
          </a:p>
          <a:p>
            <a:pPr>
              <a:spcBef>
                <a:spcPts val="0"/>
              </a:spcBef>
              <a:buNone/>
            </a:pPr>
            <a:r>
              <a:rPr lang="en-US" sz="2600" dirty="0" smtClean="0"/>
              <a:t>earth observation applications</a:t>
            </a:r>
            <a:br>
              <a:rPr lang="en-US" sz="2600" dirty="0" smtClean="0"/>
            </a:br>
            <a:endParaRPr lang="en-US" sz="26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4600" y="838200"/>
            <a:ext cx="2286000" cy="914400"/>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Back to decision making (3)</a:t>
            </a:r>
            <a:r>
              <a:rPr lang="en-US" sz="3200" i="1" dirty="0" smtClean="0">
                <a:solidFill>
                  <a:schemeClr val="accent1">
                    <a:lumMod val="75000"/>
                  </a:schemeClr>
                </a:solidFill>
              </a:rPr>
              <a:t/>
            </a:r>
            <a:br>
              <a:rPr lang="en-US" sz="3200" i="1" dirty="0" smtClean="0">
                <a:solidFill>
                  <a:schemeClr val="accent1">
                    <a:lumMod val="75000"/>
                  </a:schemeClr>
                </a:solidFill>
              </a:rPr>
            </a:br>
            <a:r>
              <a:rPr lang="en-US" sz="3200" dirty="0" smtClean="0">
                <a:solidFill>
                  <a:schemeClr val="accent1">
                    <a:lumMod val="75000"/>
                  </a:schemeClr>
                </a:solidFill>
              </a:rPr>
              <a:t> </a:t>
            </a:r>
            <a:r>
              <a:rPr lang="en-US" sz="2900" b="1" i="1" dirty="0" smtClean="0">
                <a:solidFill>
                  <a:srgbClr val="00B0F0"/>
                </a:solidFill>
              </a:rPr>
              <a:t>“Make Information Relevant to Managers”</a:t>
            </a:r>
            <a:endParaRPr lang="en-US" sz="2900" b="1" i="1" dirty="0">
              <a:solidFill>
                <a:srgbClr val="00B0F0"/>
              </a:solidFill>
            </a:endParaRPr>
          </a:p>
        </p:txBody>
      </p:sp>
      <p:sp>
        <p:nvSpPr>
          <p:cNvPr id="3" name="Content Placeholder 2"/>
          <p:cNvSpPr>
            <a:spLocks noGrp="1"/>
          </p:cNvSpPr>
          <p:nvPr>
            <p:ph idx="1"/>
          </p:nvPr>
        </p:nvSpPr>
        <p:spPr>
          <a:xfrm>
            <a:off x="381600" y="2404800"/>
            <a:ext cx="8229600" cy="3505200"/>
          </a:xfrm>
        </p:spPr>
        <p:txBody>
          <a:bodyPr>
            <a:normAutofit fontScale="25000" lnSpcReduction="20000"/>
          </a:bodyPr>
          <a:lstStyle/>
          <a:p>
            <a:pPr>
              <a:buNone/>
            </a:pPr>
            <a:r>
              <a:rPr lang="en-US" sz="8000" dirty="0" smtClean="0"/>
              <a:t>    	</a:t>
            </a:r>
          </a:p>
          <a:p>
            <a:pPr marL="0" indent="0">
              <a:spcBef>
                <a:spcPts val="0"/>
              </a:spcBef>
              <a:buNone/>
            </a:pPr>
            <a:r>
              <a:rPr lang="en-US" sz="10400" dirty="0" smtClean="0"/>
              <a:t>Then the message to managers becomes: “though we don’t know much about whether total precipitation will increase or decrease, the implication of global warming for water management are likely a reduction in average supply availability and an increase in extreme events, including both droughts and floods” </a:t>
            </a:r>
          </a:p>
          <a:p>
            <a:pPr marL="0" indent="0">
              <a:buNone/>
            </a:pPr>
            <a:endParaRPr lang="en-US" sz="8000" dirty="0" smtClean="0"/>
          </a:p>
          <a:p>
            <a:pPr marL="0" indent="0">
              <a:spcBef>
                <a:spcPts val="0"/>
              </a:spcBef>
              <a:buNone/>
            </a:pPr>
            <a:r>
              <a:rPr lang="en-US" sz="10400" b="1" dirty="0" smtClean="0">
                <a:solidFill>
                  <a:srgbClr val="00B0F0"/>
                </a:solidFill>
              </a:rPr>
              <a:t>Framed in terms of risk to managers’ systems</a:t>
            </a:r>
          </a:p>
          <a:p>
            <a:pPr>
              <a:buNone/>
            </a:pPr>
            <a:endParaRPr lang="en-US" sz="8000" dirty="0" smtClean="0"/>
          </a:p>
          <a:p>
            <a:pPr lvl="0">
              <a:buNone/>
            </a:pPr>
            <a:r>
              <a:rPr lang="en-US" sz="8000" i="1" dirty="0" smtClean="0">
                <a:ea typeface="SimSun" pitchFamily="2" charset="-122"/>
                <a:cs typeface="Arial-Black"/>
              </a:rPr>
              <a:t>Reference: Managing Drought: </a:t>
            </a:r>
            <a:r>
              <a:rPr lang="en-US" sz="8000" i="1" dirty="0" smtClean="0">
                <a:solidFill>
                  <a:srgbClr val="000000"/>
                </a:solidFill>
                <a:ea typeface="SimSun" pitchFamily="2" charset="-122"/>
                <a:cs typeface="Arial-Black"/>
              </a:rPr>
              <a:t>A Roadmap for Change in the United States</a:t>
            </a:r>
            <a:endParaRPr lang="en-US" sz="8000" i="1" dirty="0" smtClean="0">
              <a:cs typeface="Arial" pitchFamily="34" charset="0"/>
            </a:endParaRPr>
          </a:p>
          <a:p>
            <a:pPr>
              <a:buNone/>
            </a:pPr>
            <a:r>
              <a:rPr lang="en-US" sz="8000" dirty="0" smtClean="0"/>
              <a:t>	</a:t>
            </a:r>
            <a:endParaRPr lang="en-US" sz="80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a:p>
        </p:txBody>
      </p:sp>
    </p:spTree>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Back to decision making (4)</a:t>
            </a:r>
            <a:r>
              <a:rPr lang="en-US" sz="3200" i="1" dirty="0" smtClean="0">
                <a:solidFill>
                  <a:schemeClr val="accent1">
                    <a:lumMod val="75000"/>
                  </a:schemeClr>
                </a:solidFill>
              </a:rPr>
              <a:t/>
            </a:r>
            <a:br>
              <a:rPr lang="en-US" sz="3200" i="1" dirty="0" smtClean="0">
                <a:solidFill>
                  <a:schemeClr val="accent1">
                    <a:lumMod val="75000"/>
                  </a:schemeClr>
                </a:solidFill>
              </a:rPr>
            </a:br>
            <a:r>
              <a:rPr lang="en-US" sz="3200" dirty="0" smtClean="0">
                <a:solidFill>
                  <a:schemeClr val="accent1">
                    <a:lumMod val="75000"/>
                  </a:schemeClr>
                </a:solidFill>
              </a:rPr>
              <a:t> </a:t>
            </a:r>
            <a:r>
              <a:rPr lang="en-US" sz="2900" b="1" i="1" dirty="0" smtClean="0">
                <a:solidFill>
                  <a:srgbClr val="00B0F0"/>
                </a:solidFill>
              </a:rPr>
              <a:t>“Make Information Relevant to Managers”</a:t>
            </a:r>
            <a:endParaRPr lang="en-US" sz="2900" b="1" i="1" dirty="0">
              <a:solidFill>
                <a:srgbClr val="00B0F0"/>
              </a:solidFill>
            </a:endParaRPr>
          </a:p>
        </p:txBody>
      </p:sp>
      <p:sp>
        <p:nvSpPr>
          <p:cNvPr id="3" name="Content Placeholder 2"/>
          <p:cNvSpPr>
            <a:spLocks noGrp="1"/>
          </p:cNvSpPr>
          <p:nvPr>
            <p:ph idx="1"/>
          </p:nvPr>
        </p:nvSpPr>
        <p:spPr>
          <a:xfrm>
            <a:off x="381600" y="2404800"/>
            <a:ext cx="8208000" cy="4114800"/>
          </a:xfrm>
        </p:spPr>
        <p:txBody>
          <a:bodyPr>
            <a:normAutofit fontScale="25000" lnSpcReduction="20000"/>
          </a:bodyPr>
          <a:lstStyle/>
          <a:p>
            <a:pPr>
              <a:buNone/>
            </a:pPr>
            <a:r>
              <a:rPr lang="en-US" sz="8000" dirty="0" smtClean="0"/>
              <a:t>    </a:t>
            </a:r>
            <a:r>
              <a:rPr lang="en-US" dirty="0" smtClean="0"/>
              <a:t>	</a:t>
            </a:r>
            <a:endParaRPr lang="en-US" sz="12800" dirty="0" smtClean="0"/>
          </a:p>
          <a:p>
            <a:pPr marL="0" indent="0">
              <a:spcBef>
                <a:spcPts val="0"/>
              </a:spcBef>
              <a:spcAft>
                <a:spcPts val="1200"/>
              </a:spcAft>
              <a:buNone/>
            </a:pPr>
            <a:r>
              <a:rPr lang="en-US" sz="10400" dirty="0" smtClean="0"/>
              <a:t>Need for “integrated and adaptive decision support systems able to explicitly account for system uncertainty”</a:t>
            </a:r>
          </a:p>
          <a:p>
            <a:pPr marL="0" indent="0">
              <a:spcBef>
                <a:spcPts val="0"/>
              </a:spcBef>
              <a:spcAft>
                <a:spcPts val="1200"/>
              </a:spcAft>
              <a:buNone/>
            </a:pPr>
            <a:r>
              <a:rPr lang="en-US" sz="10400" dirty="0" smtClean="0"/>
              <a:t>Incorporate institutional, political, and economic considerations into translating physical science findings into relevant information for specific types of decisions within specific sectors</a:t>
            </a:r>
          </a:p>
          <a:p>
            <a:pPr marL="0" indent="0">
              <a:spcBef>
                <a:spcPts val="0"/>
              </a:spcBef>
              <a:spcAft>
                <a:spcPts val="600"/>
              </a:spcAft>
              <a:buNone/>
            </a:pPr>
            <a:r>
              <a:rPr lang="en-US" sz="10400" dirty="0" smtClean="0"/>
              <a:t>Communication should be perceived by the users as:</a:t>
            </a:r>
          </a:p>
          <a:p>
            <a:pPr marL="342000" indent="-342000">
              <a:spcBef>
                <a:spcPts val="0"/>
              </a:spcBef>
              <a:spcAft>
                <a:spcPts val="600"/>
              </a:spcAft>
            </a:pPr>
            <a:r>
              <a:rPr lang="en-US" sz="10400" dirty="0" smtClean="0"/>
              <a:t>Salient (answering the right questions)</a:t>
            </a:r>
          </a:p>
          <a:p>
            <a:pPr marL="342000" indent="-342000">
              <a:spcBef>
                <a:spcPts val="0"/>
              </a:spcBef>
              <a:spcAft>
                <a:spcPts val="600"/>
              </a:spcAft>
            </a:pPr>
            <a:r>
              <a:rPr lang="en-US" sz="10400" dirty="0" smtClean="0"/>
              <a:t>Credible (coming from a trusted source)</a:t>
            </a:r>
          </a:p>
          <a:p>
            <a:pPr marL="342000" indent="-342000">
              <a:spcBef>
                <a:spcPts val="0"/>
              </a:spcBef>
              <a:spcAft>
                <a:spcPts val="600"/>
              </a:spcAft>
            </a:pPr>
            <a:r>
              <a:rPr lang="en-US" sz="10400" dirty="0" smtClean="0"/>
              <a:t>Legitimate (accurate)</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21</a:t>
            </a:fld>
            <a:endParaRPr lang="en-US"/>
          </a:p>
        </p:txBody>
      </p:sp>
    </p:spTree>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Autofit/>
          </a:bodyPr>
          <a:lstStyle/>
          <a:p>
            <a:pPr algn="l"/>
            <a:r>
              <a:rPr lang="en-US" sz="4000" b="1" i="1" dirty="0" smtClean="0">
                <a:solidFill>
                  <a:srgbClr val="00B0F0"/>
                </a:solidFill>
              </a:rPr>
              <a:t>Other references </a:t>
            </a:r>
            <a:br>
              <a:rPr lang="en-US" sz="4000" b="1" i="1" dirty="0" smtClean="0">
                <a:solidFill>
                  <a:srgbClr val="00B0F0"/>
                </a:solidFill>
              </a:rPr>
            </a:br>
            <a:r>
              <a:rPr lang="en-US" sz="4000" b="1" i="1" dirty="0" smtClean="0">
                <a:solidFill>
                  <a:srgbClr val="00B0F0"/>
                </a:solidFill>
              </a:rPr>
              <a:t>related to extreme events:</a:t>
            </a:r>
            <a:endParaRPr lang="en-US" sz="4000" b="1" i="1" dirty="0">
              <a:solidFill>
                <a:srgbClr val="00B0F0"/>
              </a:solidFill>
            </a:endParaRPr>
          </a:p>
        </p:txBody>
      </p:sp>
      <p:sp>
        <p:nvSpPr>
          <p:cNvPr id="3" name="Content Placeholder 2"/>
          <p:cNvSpPr>
            <a:spLocks noGrp="1"/>
          </p:cNvSpPr>
          <p:nvPr>
            <p:ph idx="1"/>
          </p:nvPr>
        </p:nvSpPr>
        <p:spPr>
          <a:xfrm>
            <a:off x="381600" y="2404800"/>
            <a:ext cx="8208000" cy="4953000"/>
          </a:xfrm>
        </p:spPr>
        <p:txBody>
          <a:bodyPr>
            <a:normAutofit fontScale="25000" lnSpcReduction="20000"/>
          </a:bodyPr>
          <a:lstStyle/>
          <a:p>
            <a:pPr>
              <a:buNone/>
            </a:pPr>
            <a:r>
              <a:rPr lang="en-US" sz="8000" dirty="0" smtClean="0"/>
              <a:t>    	</a:t>
            </a:r>
          </a:p>
          <a:p>
            <a:pPr marL="0" indent="0">
              <a:spcBef>
                <a:spcPts val="0"/>
              </a:spcBef>
              <a:buNone/>
            </a:pPr>
            <a:r>
              <a:rPr lang="en-US" sz="10400" dirty="0" smtClean="0"/>
              <a:t>References on flooding can be found in the </a:t>
            </a:r>
            <a:r>
              <a:rPr lang="en-US" sz="10400" dirty="0" err="1" smtClean="0"/>
              <a:t>GEONetCab</a:t>
            </a:r>
            <a:r>
              <a:rPr lang="en-US" sz="10400" dirty="0" smtClean="0"/>
              <a:t> disaster management toolkit</a:t>
            </a:r>
          </a:p>
          <a:p>
            <a:pPr marL="0" indent="0">
              <a:spcBef>
                <a:spcPts val="0"/>
              </a:spcBef>
              <a:buNone/>
            </a:pPr>
            <a:endParaRPr lang="en-US" sz="8000" dirty="0" smtClean="0">
              <a:solidFill>
                <a:schemeClr val="tx2"/>
              </a:solidFill>
            </a:endParaRPr>
          </a:p>
          <a:p>
            <a:pPr marL="0" indent="0">
              <a:spcBef>
                <a:spcPts val="0"/>
              </a:spcBef>
              <a:buNone/>
            </a:pPr>
            <a:r>
              <a:rPr lang="en-US" sz="10400" b="1" dirty="0" smtClean="0">
                <a:solidFill>
                  <a:srgbClr val="00B0F0"/>
                </a:solidFill>
              </a:rPr>
              <a:t>More references on drought:</a:t>
            </a:r>
          </a:p>
          <a:p>
            <a:pPr marL="0" indent="0">
              <a:spcBef>
                <a:spcPts val="0"/>
              </a:spcBef>
              <a:buNone/>
            </a:pPr>
            <a:endParaRPr lang="en-US" sz="4000" b="1" dirty="0" smtClean="0">
              <a:solidFill>
                <a:srgbClr val="00B0F0"/>
              </a:solidFill>
            </a:endParaRPr>
          </a:p>
          <a:p>
            <a:pPr>
              <a:spcBef>
                <a:spcPts val="0"/>
              </a:spcBef>
              <a:buNone/>
            </a:pPr>
            <a:r>
              <a:rPr lang="en-US" sz="10400" b="1" dirty="0" smtClean="0"/>
              <a:t>Drought monitoring and early warning:</a:t>
            </a:r>
          </a:p>
          <a:p>
            <a:pPr>
              <a:spcBef>
                <a:spcPts val="0"/>
              </a:spcBef>
              <a:buNone/>
            </a:pPr>
            <a:r>
              <a:rPr lang="en-US" sz="8000" i="1" dirty="0" smtClean="0"/>
              <a:t>concepts, progress and future challenges</a:t>
            </a:r>
          </a:p>
          <a:p>
            <a:pPr>
              <a:spcBef>
                <a:spcPts val="0"/>
              </a:spcBef>
              <a:buNone/>
            </a:pPr>
            <a:endParaRPr lang="en-US" sz="4000" i="1" dirty="0" smtClean="0"/>
          </a:p>
          <a:p>
            <a:pPr marL="0" indent="0">
              <a:spcBef>
                <a:spcPts val="0"/>
              </a:spcBef>
              <a:buNone/>
            </a:pPr>
            <a:r>
              <a:rPr lang="en-US" sz="10400" b="1" dirty="0" smtClean="0"/>
              <a:t>The national drought information system implementation plan </a:t>
            </a:r>
            <a:r>
              <a:rPr lang="en-US" sz="8000" i="1" dirty="0" smtClean="0"/>
              <a:t>a pathway for national resilience</a:t>
            </a:r>
          </a:p>
          <a:p>
            <a:pPr marL="0" indent="0">
              <a:spcBef>
                <a:spcPts val="0"/>
              </a:spcBef>
              <a:buNone/>
            </a:pPr>
            <a:endParaRPr lang="en-US" sz="4000" dirty="0" smtClean="0"/>
          </a:p>
          <a:p>
            <a:pPr marL="0" indent="0">
              <a:spcBef>
                <a:spcPts val="0"/>
              </a:spcBef>
              <a:buNone/>
            </a:pPr>
            <a:r>
              <a:rPr lang="en-US" sz="10400" b="1" dirty="0" smtClean="0"/>
              <a:t>Agriculture and </a:t>
            </a:r>
            <a:r>
              <a:rPr lang="en-US" sz="10400" b="1" dirty="0" err="1" smtClean="0"/>
              <a:t>Agri</a:t>
            </a:r>
            <a:r>
              <a:rPr lang="en-US" sz="10400" b="1" dirty="0" smtClean="0"/>
              <a:t>-Food Canada’s Drought Monitoring and Information System</a:t>
            </a:r>
            <a:endParaRPr lang="en-US" sz="104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pic>
        <p:nvPicPr>
          <p:cNvPr id="106498" name="Picture 2"/>
          <p:cNvPicPr>
            <a:picLocks noChangeAspect="1" noChangeArrowheads="1"/>
          </p:cNvPicPr>
          <p:nvPr/>
        </p:nvPicPr>
        <p:blipFill>
          <a:blip r:embed="rId3" cstate="print"/>
          <a:srcRect/>
          <a:stretch>
            <a:fillRect/>
          </a:stretch>
        </p:blipFill>
        <p:spPr bwMode="auto">
          <a:xfrm>
            <a:off x="4068000" y="151200"/>
            <a:ext cx="995603" cy="968400"/>
          </a:xfrm>
          <a:prstGeom prst="rect">
            <a:avLst/>
          </a:prstGeom>
          <a:noFill/>
          <a:ln w="9525">
            <a:noFill/>
            <a:miter lim="800000"/>
            <a:headEnd/>
            <a:tailEnd/>
          </a:ln>
        </p:spPr>
      </p:pic>
      <p:pic>
        <p:nvPicPr>
          <p:cNvPr id="8" name="Picture 7" descr="wmo_logo.gif"/>
          <p:cNvPicPr>
            <a:picLocks noChangeAspect="1"/>
          </p:cNvPicPr>
          <p:nvPr/>
        </p:nvPicPr>
        <p:blipFill>
          <a:blip r:embed="rId4" cstate="print"/>
          <a:stretch>
            <a:fillRect/>
          </a:stretch>
        </p:blipFill>
        <p:spPr>
          <a:xfrm>
            <a:off x="3200400" y="152400"/>
            <a:ext cx="555091" cy="968400"/>
          </a:xfrm>
          <a:prstGeom prst="rect">
            <a:avLst/>
          </a:prstGeom>
        </p:spPr>
      </p:pic>
      <p:pic>
        <p:nvPicPr>
          <p:cNvPr id="9" name="Picture 8" descr="AAFC_Logo.png"/>
          <p:cNvPicPr>
            <a:picLocks noChangeAspect="1"/>
          </p:cNvPicPr>
          <p:nvPr/>
        </p:nvPicPr>
        <p:blipFill>
          <a:blip r:embed="rId5" cstate="print"/>
          <a:stretch>
            <a:fillRect/>
          </a:stretch>
        </p:blipFill>
        <p:spPr>
          <a:xfrm>
            <a:off x="5288013" y="612000"/>
            <a:ext cx="3301587" cy="264127"/>
          </a:xfrm>
          <a:prstGeom prst="rect">
            <a:avLst/>
          </a:prstGeom>
        </p:spPr>
      </p:pic>
    </p:spTree>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Methodologies for:</a:t>
            </a:r>
            <a:r>
              <a:rPr lang="en-US" sz="3200" i="1" dirty="0" smtClean="0">
                <a:solidFill>
                  <a:schemeClr val="accent1">
                    <a:lumMod val="75000"/>
                  </a:schemeClr>
                </a:solidFill>
              </a:rPr>
              <a:t/>
            </a:r>
            <a:br>
              <a:rPr lang="en-US" sz="3200" i="1" dirty="0" smtClean="0">
                <a:solidFill>
                  <a:schemeClr val="accent1">
                    <a:lumMod val="75000"/>
                  </a:schemeClr>
                </a:solidFill>
              </a:rPr>
            </a:br>
            <a:r>
              <a:rPr lang="en-US" sz="3200" dirty="0" smtClean="0">
                <a:solidFill>
                  <a:schemeClr val="accent1">
                    <a:lumMod val="75000"/>
                  </a:schemeClr>
                </a:solidFill>
              </a:rPr>
              <a:t> </a:t>
            </a:r>
            <a:r>
              <a:rPr lang="en-US" sz="2900" b="1" i="1" dirty="0" smtClean="0">
                <a:solidFill>
                  <a:srgbClr val="00B0F0"/>
                </a:solidFill>
              </a:rPr>
              <a:t>“we can only manage what we measure”</a:t>
            </a:r>
            <a:endParaRPr lang="en-US" sz="2900" b="1" i="1" dirty="0">
              <a:solidFill>
                <a:srgbClr val="00B0F0"/>
              </a:solidFill>
            </a:endParaRPr>
          </a:p>
        </p:txBody>
      </p:sp>
      <p:sp>
        <p:nvSpPr>
          <p:cNvPr id="3" name="Content Placeholder 2"/>
          <p:cNvSpPr>
            <a:spLocks noGrp="1"/>
          </p:cNvSpPr>
          <p:nvPr>
            <p:ph idx="1"/>
          </p:nvPr>
        </p:nvSpPr>
        <p:spPr>
          <a:xfrm>
            <a:off x="381600" y="2404800"/>
            <a:ext cx="8208000" cy="4453200"/>
          </a:xfrm>
        </p:spPr>
        <p:txBody>
          <a:bodyPr>
            <a:normAutofit fontScale="25000" lnSpcReduction="20000"/>
          </a:bodyPr>
          <a:lstStyle/>
          <a:p>
            <a:pPr>
              <a:buNone/>
            </a:pPr>
            <a:r>
              <a:rPr lang="en-US" sz="8000" dirty="0" smtClean="0"/>
              <a:t>    	</a:t>
            </a:r>
          </a:p>
          <a:p>
            <a:pPr marL="0" indent="0">
              <a:spcBef>
                <a:spcPts val="0"/>
              </a:spcBef>
              <a:spcAft>
                <a:spcPts val="1200"/>
              </a:spcAft>
              <a:buNone/>
            </a:pPr>
            <a:r>
              <a:rPr lang="en-US" sz="10400" b="1" dirty="0" smtClean="0">
                <a:solidFill>
                  <a:srgbClr val="00B0F0"/>
                </a:solidFill>
                <a:ea typeface="+mj-ea"/>
                <a:cs typeface="+mj-cs"/>
              </a:rPr>
              <a:t>Water registers </a:t>
            </a:r>
            <a:r>
              <a:rPr lang="en-US" sz="8000" i="1" dirty="0" smtClean="0"/>
              <a:t>(as key to fair distribution of access to water)</a:t>
            </a:r>
          </a:p>
          <a:p>
            <a:pPr marL="0" indent="0">
              <a:spcBef>
                <a:spcPts val="0"/>
              </a:spcBef>
              <a:spcAft>
                <a:spcPts val="1200"/>
              </a:spcAft>
              <a:buNone/>
            </a:pPr>
            <a:r>
              <a:rPr lang="en-US" sz="10400" b="1" dirty="0" smtClean="0">
                <a:solidFill>
                  <a:srgbClr val="00B0F0"/>
                </a:solidFill>
                <a:ea typeface="+mj-ea"/>
                <a:cs typeface="+mj-cs"/>
              </a:rPr>
              <a:t>Water and ecosystem capital </a:t>
            </a:r>
            <a:r>
              <a:rPr lang="en-US" sz="8000" i="1" dirty="0" smtClean="0"/>
              <a:t>(water as natural capital, linked to economy and well-being (UN SEEAW 2007, NAMEA))</a:t>
            </a:r>
          </a:p>
          <a:p>
            <a:pPr marL="0" indent="0">
              <a:spcBef>
                <a:spcPts val="0"/>
              </a:spcBef>
              <a:spcAft>
                <a:spcPts val="1200"/>
              </a:spcAft>
              <a:buNone/>
            </a:pPr>
            <a:r>
              <a:rPr lang="en-US" sz="10400" b="1" dirty="0" smtClean="0">
                <a:solidFill>
                  <a:srgbClr val="00B0F0"/>
                </a:solidFill>
                <a:ea typeface="+mj-ea"/>
                <a:cs typeface="+mj-cs"/>
              </a:rPr>
              <a:t>Water scarcity and vulnerability indices </a:t>
            </a:r>
            <a:r>
              <a:rPr lang="en-US" sz="8000" i="1" dirty="0" smtClean="0"/>
              <a:t>(per capita, renewal </a:t>
            </a:r>
            <a:r>
              <a:rPr lang="en-US" sz="8000" i="1" dirty="0" err="1" smtClean="0"/>
              <a:t>vs</a:t>
            </a:r>
            <a:r>
              <a:rPr lang="en-US" sz="8000" i="1" dirty="0" smtClean="0"/>
              <a:t> withdrawal, etc.)</a:t>
            </a:r>
          </a:p>
          <a:p>
            <a:pPr marL="0" indent="0">
              <a:spcBef>
                <a:spcPts val="0"/>
              </a:spcBef>
              <a:spcAft>
                <a:spcPts val="1200"/>
              </a:spcAft>
              <a:buNone/>
            </a:pPr>
            <a:r>
              <a:rPr lang="en-US" sz="10400" b="1" dirty="0" smtClean="0">
                <a:solidFill>
                  <a:srgbClr val="00B0F0"/>
                </a:solidFill>
                <a:ea typeface="+mj-ea"/>
                <a:cs typeface="+mj-cs"/>
              </a:rPr>
              <a:t>Water footprint assessment </a:t>
            </a:r>
            <a:r>
              <a:rPr lang="en-US" sz="8000" i="1" dirty="0" smtClean="0"/>
              <a:t>(amount of water consumed per unit of product)</a:t>
            </a:r>
          </a:p>
          <a:p>
            <a:pPr marL="0" indent="0">
              <a:spcBef>
                <a:spcPts val="0"/>
              </a:spcBef>
              <a:spcAft>
                <a:spcPts val="1200"/>
              </a:spcAft>
              <a:buNone/>
            </a:pPr>
            <a:r>
              <a:rPr lang="en-US" sz="10400" b="1" dirty="0" smtClean="0">
                <a:solidFill>
                  <a:srgbClr val="00B0F0"/>
                </a:solidFill>
                <a:ea typeface="+mj-ea"/>
                <a:cs typeface="+mj-cs"/>
              </a:rPr>
              <a:t>Life cycle assessment </a:t>
            </a:r>
            <a:r>
              <a:rPr lang="en-US" sz="8000" i="1" dirty="0" smtClean="0"/>
              <a:t>(benchmarking for industries)</a:t>
            </a:r>
          </a:p>
          <a:p>
            <a:pPr marL="0" indent="0">
              <a:spcBef>
                <a:spcPts val="0"/>
              </a:spcBef>
              <a:spcAft>
                <a:spcPts val="1200"/>
              </a:spcAft>
              <a:buNone/>
            </a:pPr>
            <a:r>
              <a:rPr lang="en-US" sz="10400" b="1" dirty="0" smtClean="0">
                <a:solidFill>
                  <a:srgbClr val="00B0F0"/>
                </a:solidFill>
                <a:ea typeface="+mj-ea"/>
                <a:cs typeface="+mj-cs"/>
              </a:rPr>
              <a:t>Water stewardship </a:t>
            </a:r>
            <a:r>
              <a:rPr lang="en-US" sz="8000" dirty="0" smtClean="0"/>
              <a:t>(quantify corporate water monitoring)</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a:p>
        </p:txBody>
      </p:sp>
      <p:sp>
        <p:nvSpPr>
          <p:cNvPr id="107521" name="Rectangle 1"/>
          <p:cNvSpPr>
            <a:spLocks noChangeArrowheads="1"/>
          </p:cNvSpPr>
          <p:nvPr/>
        </p:nvSpPr>
        <p:spPr bwMode="auto">
          <a:xfrm>
            <a:off x="5922600" y="151200"/>
            <a:ext cx="2667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M</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easuring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W</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ater use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G</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reen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E</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conomy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unep logo.jpg"/>
          <p:cNvPicPr>
            <a:picLocks noChangeAspect="1"/>
          </p:cNvPicPr>
          <p:nvPr/>
        </p:nvPicPr>
        <p:blipFill>
          <a:blip r:embed="rId3" cstate="print"/>
          <a:stretch>
            <a:fillRect/>
          </a:stretch>
        </p:blipFill>
        <p:spPr>
          <a:xfrm>
            <a:off x="3564000" y="152399"/>
            <a:ext cx="902886" cy="968400"/>
          </a:xfrm>
          <a:prstGeom prst="rect">
            <a:avLst/>
          </a:prstGeom>
        </p:spPr>
      </p:pic>
      <p:pic>
        <p:nvPicPr>
          <p:cNvPr id="9" name="Picture 8" descr="IRP-logo.jpg"/>
          <p:cNvPicPr>
            <a:picLocks noChangeAspect="1"/>
          </p:cNvPicPr>
          <p:nvPr/>
        </p:nvPicPr>
        <p:blipFill>
          <a:blip r:embed="rId4" cstate="print"/>
          <a:stretch>
            <a:fillRect/>
          </a:stretch>
        </p:blipFill>
        <p:spPr>
          <a:xfrm>
            <a:off x="4860000" y="152400"/>
            <a:ext cx="731686" cy="968400"/>
          </a:xfrm>
          <a:prstGeom prst="rect">
            <a:avLst/>
          </a:prstGeom>
        </p:spPr>
      </p:pic>
    </p:spTree>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Key observations for:</a:t>
            </a:r>
            <a:r>
              <a:rPr lang="en-US" sz="3200" i="1" dirty="0" smtClean="0">
                <a:solidFill>
                  <a:schemeClr val="accent1">
                    <a:lumMod val="75000"/>
                  </a:schemeClr>
                </a:solidFill>
              </a:rPr>
              <a:t/>
            </a:r>
            <a:br>
              <a:rPr lang="en-US" sz="3200" i="1" dirty="0" smtClean="0">
                <a:solidFill>
                  <a:schemeClr val="accent1">
                    <a:lumMod val="75000"/>
                  </a:schemeClr>
                </a:solidFill>
              </a:rPr>
            </a:br>
            <a:r>
              <a:rPr lang="en-US" sz="3200" dirty="0" smtClean="0">
                <a:solidFill>
                  <a:schemeClr val="accent1">
                    <a:lumMod val="75000"/>
                  </a:schemeClr>
                </a:solidFill>
              </a:rPr>
              <a:t> </a:t>
            </a:r>
            <a:r>
              <a:rPr lang="en-US" sz="2900" b="1" i="1" dirty="0" smtClean="0">
                <a:solidFill>
                  <a:srgbClr val="00B0F0"/>
                </a:solidFill>
              </a:rPr>
              <a:t>“we can only manage what we measure”</a:t>
            </a:r>
            <a:endParaRPr lang="en-US" sz="2900" b="1" i="1" dirty="0">
              <a:solidFill>
                <a:srgbClr val="00B0F0"/>
              </a:solidFill>
            </a:endParaRPr>
          </a:p>
        </p:txBody>
      </p:sp>
      <p:sp>
        <p:nvSpPr>
          <p:cNvPr id="3" name="Content Placeholder 2"/>
          <p:cNvSpPr>
            <a:spLocks noGrp="1"/>
          </p:cNvSpPr>
          <p:nvPr>
            <p:ph idx="1"/>
          </p:nvPr>
        </p:nvSpPr>
        <p:spPr>
          <a:xfrm>
            <a:off x="381000" y="2404800"/>
            <a:ext cx="8208000" cy="3733800"/>
          </a:xfrm>
        </p:spPr>
        <p:txBody>
          <a:bodyPr>
            <a:normAutofit fontScale="25000" lnSpcReduction="20000"/>
          </a:bodyPr>
          <a:lstStyle/>
          <a:p>
            <a:pPr>
              <a:buNone/>
            </a:pPr>
            <a:r>
              <a:rPr lang="en-US" sz="8000" dirty="0" smtClean="0"/>
              <a:t>    	</a:t>
            </a:r>
          </a:p>
          <a:p>
            <a:pPr marL="342000" indent="-342000">
              <a:spcBef>
                <a:spcPts val="0"/>
              </a:spcBef>
              <a:spcAft>
                <a:spcPts val="600"/>
              </a:spcAft>
            </a:pPr>
            <a:r>
              <a:rPr lang="en-US" sz="10400" dirty="0" smtClean="0">
                <a:ea typeface="+mj-ea"/>
                <a:cs typeface="+mj-cs"/>
              </a:rPr>
              <a:t>Over the past 50 years global freshwater withdrawals have tripled</a:t>
            </a:r>
          </a:p>
          <a:p>
            <a:pPr marL="342000" indent="-342000">
              <a:spcBef>
                <a:spcPts val="0"/>
              </a:spcBef>
              <a:spcAft>
                <a:spcPts val="600"/>
              </a:spcAft>
            </a:pPr>
            <a:r>
              <a:rPr lang="en-US" sz="10400" dirty="0" smtClean="0">
                <a:ea typeface="+mj-ea"/>
                <a:cs typeface="+mj-cs"/>
              </a:rPr>
              <a:t>A quarter of freshwater use exceeds accessible supplies</a:t>
            </a:r>
          </a:p>
          <a:p>
            <a:pPr marL="342000" indent="-342000">
              <a:spcBef>
                <a:spcPts val="0"/>
              </a:spcBef>
              <a:spcAft>
                <a:spcPts val="600"/>
              </a:spcAft>
            </a:pPr>
            <a:r>
              <a:rPr lang="en-US" sz="10400" dirty="0" smtClean="0">
                <a:ea typeface="+mj-ea"/>
                <a:cs typeface="+mj-cs"/>
              </a:rPr>
              <a:t>By 2030 nearly 3.9 billion people will live under conditions of severe water stress (OECD)</a:t>
            </a:r>
          </a:p>
          <a:p>
            <a:pPr marL="342000" indent="-342000">
              <a:spcBef>
                <a:spcPts val="0"/>
              </a:spcBef>
              <a:spcAft>
                <a:spcPts val="600"/>
              </a:spcAft>
            </a:pPr>
            <a:r>
              <a:rPr lang="en-US" sz="10400" dirty="0" smtClean="0">
                <a:ea typeface="+mj-ea"/>
                <a:cs typeface="+mj-cs"/>
              </a:rPr>
              <a:t>By 2030 global demand for water will be 40% higher than it is today</a:t>
            </a:r>
          </a:p>
          <a:p>
            <a:pPr marL="342000" indent="-342000">
              <a:spcBef>
                <a:spcPts val="0"/>
              </a:spcBef>
              <a:spcAft>
                <a:spcPts val="600"/>
              </a:spcAft>
            </a:pPr>
            <a:r>
              <a:rPr lang="en-US" sz="10400" dirty="0" smtClean="0">
                <a:ea typeface="+mj-ea"/>
                <a:cs typeface="+mj-cs"/>
              </a:rPr>
              <a:t>Open data access and optimal data availability are of cardinal importance</a:t>
            </a:r>
            <a:endParaRPr lang="en-US" sz="104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sp>
        <p:nvSpPr>
          <p:cNvPr id="10" name="Rectangle 1"/>
          <p:cNvSpPr>
            <a:spLocks noChangeArrowheads="1"/>
          </p:cNvSpPr>
          <p:nvPr/>
        </p:nvSpPr>
        <p:spPr bwMode="auto">
          <a:xfrm>
            <a:off x="5922600" y="151200"/>
            <a:ext cx="2667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M</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easuring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W</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ater use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G</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reen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E</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conomy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7" descr="unep logo.jpg"/>
          <p:cNvPicPr>
            <a:picLocks noChangeAspect="1"/>
          </p:cNvPicPr>
          <p:nvPr/>
        </p:nvPicPr>
        <p:blipFill>
          <a:blip r:embed="rId3" cstate="print"/>
          <a:stretch>
            <a:fillRect/>
          </a:stretch>
        </p:blipFill>
        <p:spPr>
          <a:xfrm>
            <a:off x="3564000" y="152399"/>
            <a:ext cx="902886" cy="968400"/>
          </a:xfrm>
          <a:prstGeom prst="rect">
            <a:avLst/>
          </a:prstGeom>
        </p:spPr>
      </p:pic>
      <p:pic>
        <p:nvPicPr>
          <p:cNvPr id="12" name="Picture 8" descr="IRP-logo.jpg"/>
          <p:cNvPicPr>
            <a:picLocks noChangeAspect="1"/>
          </p:cNvPicPr>
          <p:nvPr/>
        </p:nvPicPr>
        <p:blipFill>
          <a:blip r:embed="rId4" cstate="print"/>
          <a:stretch>
            <a:fillRect/>
          </a:stretch>
        </p:blipFill>
        <p:spPr>
          <a:xfrm>
            <a:off x="4860000" y="152400"/>
            <a:ext cx="731686" cy="968400"/>
          </a:xfrm>
          <a:prstGeom prst="rect">
            <a:avLst/>
          </a:prstGeom>
        </p:spPr>
      </p:pic>
    </p:spTree>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Different levels for:</a:t>
            </a:r>
            <a:r>
              <a:rPr lang="en-US" sz="3200" i="1" dirty="0" smtClean="0">
                <a:solidFill>
                  <a:schemeClr val="accent1">
                    <a:lumMod val="75000"/>
                  </a:schemeClr>
                </a:solidFill>
              </a:rPr>
              <a:t/>
            </a:r>
            <a:br>
              <a:rPr lang="en-US" sz="3200" i="1" dirty="0" smtClean="0">
                <a:solidFill>
                  <a:schemeClr val="accent1">
                    <a:lumMod val="75000"/>
                  </a:schemeClr>
                </a:solidFill>
              </a:rPr>
            </a:br>
            <a:r>
              <a:rPr lang="en-US" sz="3200" dirty="0" smtClean="0">
                <a:solidFill>
                  <a:schemeClr val="accent1">
                    <a:lumMod val="75000"/>
                  </a:schemeClr>
                </a:solidFill>
              </a:rPr>
              <a:t> </a:t>
            </a:r>
            <a:r>
              <a:rPr lang="en-US" sz="2900" b="1" i="1" dirty="0" smtClean="0">
                <a:solidFill>
                  <a:srgbClr val="00B0F0"/>
                </a:solidFill>
              </a:rPr>
              <a:t>“we can only manage what we measure”</a:t>
            </a:r>
            <a:endParaRPr lang="en-US" sz="2900" b="1" i="1" dirty="0">
              <a:solidFill>
                <a:srgbClr val="00B0F0"/>
              </a:solidFill>
            </a:endParaRPr>
          </a:p>
        </p:txBody>
      </p:sp>
      <p:sp>
        <p:nvSpPr>
          <p:cNvPr id="3" name="Content Placeholder 2"/>
          <p:cNvSpPr>
            <a:spLocks noGrp="1"/>
          </p:cNvSpPr>
          <p:nvPr>
            <p:ph idx="1"/>
          </p:nvPr>
        </p:nvSpPr>
        <p:spPr>
          <a:xfrm>
            <a:off x="381600" y="2404800"/>
            <a:ext cx="8208000" cy="3733800"/>
          </a:xfrm>
        </p:spPr>
        <p:txBody>
          <a:bodyPr>
            <a:normAutofit fontScale="25000" lnSpcReduction="20000"/>
          </a:bodyPr>
          <a:lstStyle/>
          <a:p>
            <a:pPr>
              <a:buNone/>
            </a:pPr>
            <a:r>
              <a:rPr lang="en-US" sz="8000" dirty="0" smtClean="0"/>
              <a:t>    	</a:t>
            </a:r>
          </a:p>
          <a:p>
            <a:pPr marL="342000" indent="-342000">
              <a:spcBef>
                <a:spcPts val="0"/>
              </a:spcBef>
              <a:spcAft>
                <a:spcPts val="600"/>
              </a:spcAft>
            </a:pPr>
            <a:r>
              <a:rPr lang="en-US" sz="10400" b="1" dirty="0" smtClean="0">
                <a:ea typeface="+mj-ea"/>
                <a:cs typeface="+mj-cs"/>
              </a:rPr>
              <a:t>User level</a:t>
            </a:r>
            <a:r>
              <a:rPr lang="en-US" sz="10400" dirty="0" smtClean="0">
                <a:ea typeface="+mj-ea"/>
                <a:cs typeface="+mj-cs"/>
              </a:rPr>
              <a:t>: price and technology play a key role (creating awareness, charging prices based on full marginal costs, stimulating water saving technology</a:t>
            </a:r>
          </a:p>
          <a:p>
            <a:pPr marL="342000" indent="-342000">
              <a:spcBef>
                <a:spcPts val="0"/>
              </a:spcBef>
              <a:spcAft>
                <a:spcPts val="600"/>
              </a:spcAft>
            </a:pPr>
            <a:r>
              <a:rPr lang="en-US" sz="10400" b="1" dirty="0" smtClean="0">
                <a:ea typeface="+mj-ea"/>
                <a:cs typeface="+mj-cs"/>
              </a:rPr>
              <a:t>Catchment or river basin level</a:t>
            </a:r>
            <a:r>
              <a:rPr lang="en-US" sz="10400" dirty="0" smtClean="0">
                <a:ea typeface="+mj-ea"/>
                <a:cs typeface="+mj-cs"/>
              </a:rPr>
              <a:t>: choice on how to allocate the available water resources to the different sectors of the economy (depends on the value of water in its alternative uses)</a:t>
            </a:r>
          </a:p>
          <a:p>
            <a:pPr marL="342000" indent="-342000">
              <a:spcBef>
                <a:spcPts val="0"/>
              </a:spcBef>
              <a:spcAft>
                <a:spcPts val="600"/>
              </a:spcAft>
            </a:pPr>
            <a:r>
              <a:rPr lang="en-US" sz="10400" b="1" dirty="0" smtClean="0">
                <a:ea typeface="+mj-ea"/>
                <a:cs typeface="+mj-cs"/>
              </a:rPr>
              <a:t>International trade</a:t>
            </a:r>
            <a:r>
              <a:rPr lang="en-US" sz="10400" dirty="0" smtClean="0">
                <a:ea typeface="+mj-ea"/>
                <a:cs typeface="+mj-cs"/>
              </a:rPr>
              <a:t>: water as a global resource (overall efficiency)</a:t>
            </a: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sp>
        <p:nvSpPr>
          <p:cNvPr id="10" name="Rectangle 1"/>
          <p:cNvSpPr>
            <a:spLocks noChangeArrowheads="1"/>
          </p:cNvSpPr>
          <p:nvPr/>
        </p:nvSpPr>
        <p:spPr bwMode="auto">
          <a:xfrm>
            <a:off x="5922600" y="151200"/>
            <a:ext cx="2667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M</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easuring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W</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ater use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G</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reen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E</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conomy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7" descr="unep logo.jpg"/>
          <p:cNvPicPr>
            <a:picLocks noChangeAspect="1"/>
          </p:cNvPicPr>
          <p:nvPr/>
        </p:nvPicPr>
        <p:blipFill>
          <a:blip r:embed="rId3" cstate="print"/>
          <a:stretch>
            <a:fillRect/>
          </a:stretch>
        </p:blipFill>
        <p:spPr>
          <a:xfrm>
            <a:off x="3564000" y="152399"/>
            <a:ext cx="902886" cy="968400"/>
          </a:xfrm>
          <a:prstGeom prst="rect">
            <a:avLst/>
          </a:prstGeom>
        </p:spPr>
      </p:pic>
      <p:pic>
        <p:nvPicPr>
          <p:cNvPr id="12" name="Picture 8" descr="IRP-logo.jpg"/>
          <p:cNvPicPr>
            <a:picLocks noChangeAspect="1"/>
          </p:cNvPicPr>
          <p:nvPr/>
        </p:nvPicPr>
        <p:blipFill>
          <a:blip r:embed="rId4" cstate="print"/>
          <a:stretch>
            <a:fillRect/>
          </a:stretch>
        </p:blipFill>
        <p:spPr>
          <a:xfrm>
            <a:off x="4860000" y="152400"/>
            <a:ext cx="731686" cy="968400"/>
          </a:xfrm>
          <a:prstGeom prst="rect">
            <a:avLst/>
          </a:prstGeom>
        </p:spPr>
      </p:pic>
    </p:spTree>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Economic calculations of:</a:t>
            </a:r>
            <a:r>
              <a:rPr lang="en-US" sz="3200" i="1" dirty="0" smtClean="0">
                <a:solidFill>
                  <a:schemeClr val="accent1">
                    <a:lumMod val="75000"/>
                  </a:schemeClr>
                </a:solidFill>
              </a:rPr>
              <a:t/>
            </a:r>
            <a:br>
              <a:rPr lang="en-US" sz="3200" i="1" dirty="0" smtClean="0">
                <a:solidFill>
                  <a:schemeClr val="accent1">
                    <a:lumMod val="75000"/>
                  </a:schemeClr>
                </a:solidFill>
              </a:rPr>
            </a:br>
            <a:r>
              <a:rPr lang="en-US" sz="3200" dirty="0" smtClean="0">
                <a:solidFill>
                  <a:schemeClr val="accent1">
                    <a:lumMod val="75000"/>
                  </a:schemeClr>
                </a:solidFill>
              </a:rPr>
              <a:t> </a:t>
            </a:r>
            <a:r>
              <a:rPr lang="en-US" sz="2900" b="1" i="1" dirty="0" smtClean="0">
                <a:solidFill>
                  <a:srgbClr val="00B0F0"/>
                </a:solidFill>
              </a:rPr>
              <a:t>“we can only manage what we measure”</a:t>
            </a:r>
            <a:endParaRPr lang="en-US" sz="2900" b="1" i="1" dirty="0">
              <a:solidFill>
                <a:srgbClr val="00B0F0"/>
              </a:solidFill>
            </a:endParaRPr>
          </a:p>
        </p:txBody>
      </p:sp>
      <p:sp>
        <p:nvSpPr>
          <p:cNvPr id="3" name="Content Placeholder 2"/>
          <p:cNvSpPr>
            <a:spLocks noGrp="1"/>
          </p:cNvSpPr>
          <p:nvPr>
            <p:ph idx="1"/>
          </p:nvPr>
        </p:nvSpPr>
        <p:spPr>
          <a:xfrm>
            <a:off x="381600" y="2404800"/>
            <a:ext cx="8208000" cy="4114800"/>
          </a:xfrm>
        </p:spPr>
        <p:txBody>
          <a:bodyPr>
            <a:normAutofit fontScale="25000" lnSpcReduction="20000"/>
          </a:bodyPr>
          <a:lstStyle/>
          <a:p>
            <a:pPr>
              <a:buNone/>
            </a:pPr>
            <a:r>
              <a:rPr lang="en-US" sz="8000" dirty="0" smtClean="0"/>
              <a:t>    	</a:t>
            </a:r>
          </a:p>
          <a:p>
            <a:pPr marL="0" indent="0">
              <a:spcBef>
                <a:spcPts val="0"/>
              </a:spcBef>
              <a:buNone/>
            </a:pPr>
            <a:r>
              <a:rPr lang="en-US" sz="10400" b="1" dirty="0" smtClean="0">
                <a:ea typeface="+mj-ea"/>
                <a:cs typeface="+mj-cs"/>
              </a:rPr>
              <a:t>Calculating the monetary value </a:t>
            </a:r>
            <a:r>
              <a:rPr lang="en-US" sz="10400" dirty="0" smtClean="0">
                <a:ea typeface="+mj-ea"/>
                <a:cs typeface="+mj-cs"/>
              </a:rPr>
              <a:t>of externalities and ecosystem resources and services that are currently </a:t>
            </a:r>
            <a:r>
              <a:rPr lang="en-US" sz="10400" dirty="0" err="1" smtClean="0">
                <a:ea typeface="+mj-ea"/>
                <a:cs typeface="+mj-cs"/>
              </a:rPr>
              <a:t>unpriced</a:t>
            </a:r>
            <a:endParaRPr lang="en-US" sz="10400" dirty="0" smtClean="0">
              <a:ea typeface="+mj-ea"/>
              <a:cs typeface="+mj-cs"/>
            </a:endParaRPr>
          </a:p>
          <a:p>
            <a:pPr marL="0" indent="0">
              <a:spcBef>
                <a:spcPts val="0"/>
              </a:spcBef>
              <a:buNone/>
            </a:pPr>
            <a:endParaRPr lang="en-US" sz="4000" dirty="0" smtClean="0">
              <a:ea typeface="+mj-ea"/>
              <a:cs typeface="+mj-cs"/>
            </a:endParaRPr>
          </a:p>
          <a:p>
            <a:pPr marL="0" indent="0">
              <a:spcBef>
                <a:spcPts val="0"/>
              </a:spcBef>
              <a:spcAft>
                <a:spcPts val="600"/>
              </a:spcAft>
              <a:buNone/>
            </a:pPr>
            <a:r>
              <a:rPr lang="en-US" sz="10400" b="1" dirty="0" smtClean="0">
                <a:ea typeface="+mj-ea"/>
                <a:cs typeface="+mj-cs"/>
              </a:rPr>
              <a:t>Decoupling concepts</a:t>
            </a:r>
            <a:r>
              <a:rPr lang="en-US" sz="10400" dirty="0" smtClean="0">
                <a:ea typeface="+mj-ea"/>
                <a:cs typeface="+mj-cs"/>
              </a:rPr>
              <a:t>:</a:t>
            </a:r>
          </a:p>
          <a:p>
            <a:pPr marL="228600" indent="-228600">
              <a:spcBef>
                <a:spcPts val="0"/>
              </a:spcBef>
              <a:spcAft>
                <a:spcPts val="300"/>
              </a:spcAft>
            </a:pPr>
            <a:r>
              <a:rPr lang="en-US" sz="10400" dirty="0" smtClean="0">
                <a:solidFill>
                  <a:srgbClr val="00B0F0"/>
                </a:solidFill>
                <a:ea typeface="+mj-ea"/>
                <a:cs typeface="+mj-cs"/>
              </a:rPr>
              <a:t>Resource decoupling: </a:t>
            </a:r>
            <a:r>
              <a:rPr lang="en-US" sz="10400" dirty="0" smtClean="0">
                <a:ea typeface="+mj-ea"/>
                <a:cs typeface="+mj-cs"/>
              </a:rPr>
              <a:t/>
            </a:r>
            <a:br>
              <a:rPr lang="en-US" sz="10400" dirty="0" smtClean="0">
                <a:ea typeface="+mj-ea"/>
                <a:cs typeface="+mj-cs"/>
              </a:rPr>
            </a:br>
            <a:r>
              <a:rPr lang="en-US" sz="8000" i="1" dirty="0" smtClean="0">
                <a:ea typeface="+mj-ea"/>
                <a:cs typeface="+mj-cs"/>
              </a:rPr>
              <a:t>reducing resource use per unit of economic activity</a:t>
            </a:r>
          </a:p>
          <a:p>
            <a:pPr marL="228600" indent="-228600">
              <a:spcBef>
                <a:spcPts val="0"/>
              </a:spcBef>
              <a:spcAft>
                <a:spcPts val="300"/>
              </a:spcAft>
            </a:pPr>
            <a:r>
              <a:rPr lang="en-US" sz="10400" dirty="0" smtClean="0">
                <a:solidFill>
                  <a:srgbClr val="00B0F0"/>
                </a:solidFill>
                <a:ea typeface="+mj-ea"/>
                <a:cs typeface="+mj-cs"/>
              </a:rPr>
              <a:t>Relative decoupling: </a:t>
            </a:r>
            <a:r>
              <a:rPr lang="en-US" sz="10400" dirty="0" smtClean="0">
                <a:ea typeface="+mj-ea"/>
                <a:cs typeface="+mj-cs"/>
              </a:rPr>
              <a:t/>
            </a:r>
            <a:br>
              <a:rPr lang="en-US" sz="10400" dirty="0" smtClean="0">
                <a:ea typeface="+mj-ea"/>
                <a:cs typeface="+mj-cs"/>
              </a:rPr>
            </a:br>
            <a:r>
              <a:rPr lang="en-US" sz="8000" i="1" dirty="0" smtClean="0">
                <a:ea typeface="+mj-ea"/>
                <a:cs typeface="+mj-cs"/>
              </a:rPr>
              <a:t>resource use still increases but at a lower rate of economic growth</a:t>
            </a:r>
          </a:p>
          <a:p>
            <a:pPr marL="228600" indent="-228600">
              <a:spcBef>
                <a:spcPts val="0"/>
              </a:spcBef>
              <a:spcAft>
                <a:spcPts val="300"/>
              </a:spcAft>
            </a:pPr>
            <a:r>
              <a:rPr lang="en-US" sz="10400" dirty="0" smtClean="0">
                <a:solidFill>
                  <a:srgbClr val="00B0F0"/>
                </a:solidFill>
                <a:ea typeface="+mj-ea"/>
                <a:cs typeface="+mj-cs"/>
              </a:rPr>
              <a:t>Impact decoupling: </a:t>
            </a:r>
            <a:r>
              <a:rPr lang="en-US" sz="8000" i="1" dirty="0" smtClean="0">
                <a:ea typeface="+mj-ea"/>
                <a:cs typeface="+mj-cs"/>
              </a:rPr>
              <a:t>scale and character of resource use causes no negative environmental impact</a:t>
            </a:r>
          </a:p>
          <a:p>
            <a:pPr marL="228600" indent="-228600">
              <a:spcBef>
                <a:spcPts val="0"/>
              </a:spcBef>
            </a:pPr>
            <a:r>
              <a:rPr lang="en-US" sz="10400" dirty="0" smtClean="0">
                <a:solidFill>
                  <a:srgbClr val="00B0F0"/>
                </a:solidFill>
                <a:ea typeface="+mj-ea"/>
                <a:cs typeface="+mj-cs"/>
              </a:rPr>
              <a:t>Absolute decoupling: </a:t>
            </a:r>
            <a:r>
              <a:rPr lang="en-US" sz="10400" dirty="0" smtClean="0">
                <a:ea typeface="+mj-ea"/>
                <a:cs typeface="+mj-cs"/>
              </a:rPr>
              <a:t/>
            </a:r>
            <a:br>
              <a:rPr lang="en-US" sz="10400" dirty="0" smtClean="0">
                <a:ea typeface="+mj-ea"/>
                <a:cs typeface="+mj-cs"/>
              </a:rPr>
            </a:br>
            <a:r>
              <a:rPr lang="en-US" sz="8000" i="1" dirty="0" smtClean="0">
                <a:ea typeface="+mj-ea"/>
                <a:cs typeface="+mj-cs"/>
              </a:rPr>
              <a:t>resource use declines irrespective of the growth rate of the economic driver</a:t>
            </a:r>
            <a:endParaRPr lang="en-US" sz="80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26</a:t>
            </a:fld>
            <a:endParaRPr lang="en-US"/>
          </a:p>
        </p:txBody>
      </p:sp>
      <p:sp>
        <p:nvSpPr>
          <p:cNvPr id="10" name="Rectangle 1"/>
          <p:cNvSpPr>
            <a:spLocks noChangeArrowheads="1"/>
          </p:cNvSpPr>
          <p:nvPr/>
        </p:nvSpPr>
        <p:spPr bwMode="auto">
          <a:xfrm>
            <a:off x="5922600" y="151200"/>
            <a:ext cx="2667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M</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easuring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W</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ater use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G</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reen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E</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conomy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7" descr="unep logo.jpg"/>
          <p:cNvPicPr>
            <a:picLocks noChangeAspect="1"/>
          </p:cNvPicPr>
          <p:nvPr/>
        </p:nvPicPr>
        <p:blipFill>
          <a:blip r:embed="rId3" cstate="print"/>
          <a:stretch>
            <a:fillRect/>
          </a:stretch>
        </p:blipFill>
        <p:spPr>
          <a:xfrm>
            <a:off x="3564000" y="152399"/>
            <a:ext cx="902886" cy="968400"/>
          </a:xfrm>
          <a:prstGeom prst="rect">
            <a:avLst/>
          </a:prstGeom>
        </p:spPr>
      </p:pic>
      <p:pic>
        <p:nvPicPr>
          <p:cNvPr id="12" name="Picture 8" descr="IRP-logo.jpg"/>
          <p:cNvPicPr>
            <a:picLocks noChangeAspect="1"/>
          </p:cNvPicPr>
          <p:nvPr/>
        </p:nvPicPr>
        <p:blipFill>
          <a:blip r:embed="rId4" cstate="print"/>
          <a:stretch>
            <a:fillRect/>
          </a:stretch>
        </p:blipFill>
        <p:spPr>
          <a:xfrm>
            <a:off x="4860000" y="152400"/>
            <a:ext cx="731686" cy="968400"/>
          </a:xfrm>
          <a:prstGeom prst="rect">
            <a:avLst/>
          </a:prstGeom>
        </p:spPr>
      </p:pic>
    </p:spTree>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19200"/>
          </a:xfrm>
        </p:spPr>
        <p:txBody>
          <a:bodyPr>
            <a:noAutofit/>
          </a:bodyPr>
          <a:lstStyle/>
          <a:p>
            <a:pPr algn="l"/>
            <a:r>
              <a:rPr lang="en-US" sz="4000" b="1" i="1" dirty="0" smtClean="0"/>
              <a:t>2. Steps to promote earth observation</a:t>
            </a:r>
            <a:br>
              <a:rPr lang="en-US" sz="4000" b="1" i="1" dirty="0" smtClean="0"/>
            </a:br>
            <a:r>
              <a:rPr lang="en-US" sz="4000" b="1" i="1" dirty="0" smtClean="0"/>
              <a:t>    for water management</a:t>
            </a:r>
            <a:endParaRPr lang="en-US" sz="4000"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a:p>
        </p:txBody>
      </p:sp>
    </p:spTree>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848000" cy="1080000"/>
          </a:xfrm>
        </p:spPr>
        <p:txBody>
          <a:bodyPr>
            <a:normAutofit/>
          </a:bodyPr>
          <a:lstStyle/>
          <a:p>
            <a:pPr algn="l"/>
            <a:r>
              <a:rPr lang="en-US" sz="4000" b="1" i="1" dirty="0" smtClean="0">
                <a:solidFill>
                  <a:srgbClr val="00B0F0"/>
                </a:solidFill>
              </a:rPr>
              <a:t>State-of-the-art</a:t>
            </a:r>
            <a:endParaRPr lang="en-US" sz="4000" b="1" i="1" dirty="0">
              <a:solidFill>
                <a:srgbClr val="00B0F0"/>
              </a:solidFill>
            </a:endParaRPr>
          </a:p>
        </p:txBody>
      </p:sp>
      <p:sp>
        <p:nvSpPr>
          <p:cNvPr id="3" name="Content Placeholder 2"/>
          <p:cNvSpPr>
            <a:spLocks noGrp="1"/>
          </p:cNvSpPr>
          <p:nvPr>
            <p:ph idx="1"/>
          </p:nvPr>
        </p:nvSpPr>
        <p:spPr>
          <a:xfrm>
            <a:off x="381600" y="2898000"/>
            <a:ext cx="8208000" cy="3960000"/>
          </a:xfrm>
        </p:spPr>
        <p:txBody>
          <a:bodyPr>
            <a:normAutofit/>
          </a:bodyPr>
          <a:lstStyle/>
          <a:p>
            <a:pPr marL="0" indent="0">
              <a:spcBef>
                <a:spcPts val="0"/>
              </a:spcBef>
              <a:buNone/>
            </a:pPr>
            <a:r>
              <a:rPr lang="en-US" sz="2600" dirty="0" smtClean="0"/>
              <a:t>Earth observation is new technology.</a:t>
            </a:r>
          </a:p>
          <a:p>
            <a:pPr marL="0" indent="0">
              <a:spcBef>
                <a:spcPts val="0"/>
              </a:spcBef>
              <a:buNone/>
            </a:pPr>
            <a:r>
              <a:rPr lang="en-US" sz="800" dirty="0" smtClean="0"/>
              <a:t> </a:t>
            </a:r>
          </a:p>
          <a:p>
            <a:pPr marL="0" indent="0">
              <a:lnSpc>
                <a:spcPct val="80000"/>
              </a:lnSpc>
              <a:spcBef>
                <a:spcPts val="0"/>
              </a:spcBef>
              <a:buNone/>
            </a:pPr>
            <a:r>
              <a:rPr lang="en-US" sz="2600" dirty="0" smtClean="0"/>
              <a:t>Learn technical skills, but when back in professional practice, it has to be put to good use. </a:t>
            </a:r>
          </a:p>
          <a:p>
            <a:pPr marL="0" indent="0">
              <a:spcBef>
                <a:spcPts val="0"/>
              </a:spcBef>
              <a:buNone/>
            </a:pPr>
            <a:endParaRPr lang="en-US" sz="800" dirty="0" smtClean="0"/>
          </a:p>
          <a:p>
            <a:pPr marL="0" indent="0">
              <a:spcBef>
                <a:spcPts val="0"/>
              </a:spcBef>
              <a:buNone/>
            </a:pPr>
            <a:r>
              <a:rPr lang="en-US" sz="2600" dirty="0" smtClean="0"/>
              <a:t>That involves ‘selling’ it. </a:t>
            </a:r>
          </a:p>
          <a:p>
            <a:pPr marL="0" indent="0">
              <a:spcBef>
                <a:spcPts val="0"/>
              </a:spcBef>
              <a:buNone/>
            </a:pPr>
            <a:endParaRPr lang="en-US" sz="800" dirty="0" smtClean="0"/>
          </a:p>
          <a:p>
            <a:pPr marL="0" indent="0">
              <a:spcBef>
                <a:spcPts val="0"/>
              </a:spcBef>
              <a:buNone/>
            </a:pPr>
            <a:r>
              <a:rPr lang="en-US" sz="2600" dirty="0" smtClean="0"/>
              <a:t>How to do that?</a:t>
            </a:r>
          </a:p>
          <a:p>
            <a:pPr marL="0" indent="0">
              <a:buNone/>
            </a:pPr>
            <a:endParaRPr lang="en-US" sz="800" dirty="0" smtClean="0"/>
          </a:p>
          <a:p>
            <a:pPr marL="0" indent="0">
              <a:lnSpc>
                <a:spcPct val="80000"/>
              </a:lnSpc>
              <a:spcBef>
                <a:spcPts val="0"/>
              </a:spcBef>
              <a:buNone/>
            </a:pPr>
            <a:r>
              <a:rPr lang="en-US" sz="2600" dirty="0" smtClean="0"/>
              <a:t>To whom? Could be your own boss, local authorities, communities, etc.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a:p>
        </p:txBody>
      </p:sp>
    </p:spTree>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Categories of products and services</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a:spcBef>
                <a:spcPts val="0"/>
              </a:spcBef>
              <a:spcAft>
                <a:spcPts val="1200"/>
              </a:spcAft>
            </a:pPr>
            <a:r>
              <a:rPr lang="en-US" sz="2600" dirty="0" smtClean="0"/>
              <a:t>Hydrologic information systems</a:t>
            </a:r>
          </a:p>
          <a:p>
            <a:pPr>
              <a:spcBef>
                <a:spcPts val="0"/>
              </a:spcBef>
              <a:spcAft>
                <a:spcPts val="1200"/>
              </a:spcAft>
            </a:pPr>
            <a:r>
              <a:rPr lang="en-US" sz="2600" dirty="0" smtClean="0"/>
              <a:t>Soil moisture </a:t>
            </a:r>
            <a:r>
              <a:rPr lang="en-US" sz="2600" dirty="0" err="1" smtClean="0"/>
              <a:t>modelling</a:t>
            </a:r>
            <a:endParaRPr lang="en-US" sz="2600" dirty="0" smtClean="0"/>
          </a:p>
          <a:p>
            <a:pPr>
              <a:spcBef>
                <a:spcPts val="0"/>
              </a:spcBef>
              <a:spcAft>
                <a:spcPts val="1200"/>
              </a:spcAft>
            </a:pPr>
            <a:r>
              <a:rPr lang="en-US" sz="2600" dirty="0" smtClean="0"/>
              <a:t>Drought monitoring / early warning</a:t>
            </a:r>
          </a:p>
          <a:p>
            <a:pPr>
              <a:spcBef>
                <a:spcPts val="0"/>
              </a:spcBef>
              <a:spcAft>
                <a:spcPts val="1200"/>
              </a:spcAft>
            </a:pPr>
            <a:r>
              <a:rPr lang="en-US" sz="2600" dirty="0" smtClean="0"/>
              <a:t>Monsoon monitoring / forecasting</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29</a:t>
            </a:fld>
            <a:endParaRPr lang="en-US"/>
          </a:p>
        </p:txBody>
      </p:sp>
    </p:spTree>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a:p>
        </p:txBody>
      </p:sp>
      <p:sp>
        <p:nvSpPr>
          <p:cNvPr id="8" name="Title 1"/>
          <p:cNvSpPr txBox="1">
            <a:spLocks/>
          </p:cNvSpPr>
          <p:nvPr/>
        </p:nvSpPr>
        <p:spPr>
          <a:xfrm>
            <a:off x="381000" y="1602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0B0F0"/>
                </a:solidFill>
                <a:effectLst/>
                <a:uLnTx/>
                <a:uFillTx/>
                <a:latin typeface="+mj-lt"/>
                <a:ea typeface="+mj-ea"/>
                <a:cs typeface="+mj-cs"/>
              </a:rPr>
              <a:t>Earth observation applications</a:t>
            </a:r>
            <a:endParaRPr kumimoji="0" lang="en-US" sz="4000" b="1" i="1" u="none" strike="noStrike" kern="1200" cap="none" spc="0" normalizeH="0" baseline="0" noProof="0" dirty="0">
              <a:ln>
                <a:noFill/>
              </a:ln>
              <a:solidFill>
                <a:srgbClr val="00B0F0"/>
              </a:solidFill>
              <a:effectLst/>
              <a:uLnTx/>
              <a:uFillTx/>
              <a:latin typeface="+mj-lt"/>
              <a:ea typeface="+mj-ea"/>
              <a:cs typeface="+mj-cs"/>
            </a:endParaRPr>
          </a:p>
        </p:txBody>
      </p:sp>
      <p:sp>
        <p:nvSpPr>
          <p:cNvPr id="9" name="Content Placeholder 2"/>
          <p:cNvSpPr txBox="1">
            <a:spLocks/>
          </p:cNvSpPr>
          <p:nvPr/>
        </p:nvSpPr>
        <p:spPr>
          <a:xfrm>
            <a:off x="381000" y="2898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rmAutofit fontScale="90000"/>
          </a:bodyPr>
          <a:lstStyle/>
          <a:p>
            <a:pPr algn="l"/>
            <a:r>
              <a:rPr lang="en-US" b="1" i="1" dirty="0" smtClean="0">
                <a:solidFill>
                  <a:srgbClr val="00B0F0"/>
                </a:solidFill>
              </a:rPr>
              <a:t>Different levels of intervention for earth observation products &amp; services</a:t>
            </a:r>
            <a:endParaRPr lang="en-US" b="1" i="1" dirty="0">
              <a:solidFill>
                <a:srgbClr val="00B0F0"/>
              </a:solidFill>
            </a:endParaRPr>
          </a:p>
        </p:txBody>
      </p:sp>
      <p:sp>
        <p:nvSpPr>
          <p:cNvPr id="3" name="Content Placeholder 2"/>
          <p:cNvSpPr>
            <a:spLocks noGrp="1"/>
          </p:cNvSpPr>
          <p:nvPr>
            <p:ph idx="1"/>
          </p:nvPr>
        </p:nvSpPr>
        <p:spPr>
          <a:xfrm>
            <a:off x="381600" y="2404800"/>
            <a:ext cx="8208000" cy="4148400"/>
          </a:xfrm>
        </p:spPr>
        <p:txBody>
          <a:bodyPr>
            <a:normAutofit fontScale="25000" lnSpcReduction="20000"/>
          </a:bodyPr>
          <a:lstStyle/>
          <a:p>
            <a:pPr>
              <a:buNone/>
            </a:pPr>
            <a:endParaRPr lang="en-US" sz="8000" dirty="0" smtClean="0"/>
          </a:p>
          <a:p>
            <a:pPr marL="342000" indent="-342000">
              <a:spcBef>
                <a:spcPts val="0"/>
              </a:spcBef>
              <a:spcAft>
                <a:spcPts val="600"/>
              </a:spcAft>
            </a:pPr>
            <a:r>
              <a:rPr lang="en-US" sz="10400" dirty="0" smtClean="0">
                <a:solidFill>
                  <a:srgbClr val="00B0F0"/>
                </a:solidFill>
              </a:rPr>
              <a:t>Formalization axis </a:t>
            </a:r>
            <a:r>
              <a:rPr lang="en-US" sz="8000" i="1" dirty="0" smtClean="0"/>
              <a:t>(technical products, such as DEM, terrain analysis, land use / land cover &amp; change detection)</a:t>
            </a:r>
          </a:p>
          <a:p>
            <a:pPr marL="342000" indent="-342000">
              <a:spcBef>
                <a:spcPts val="0"/>
              </a:spcBef>
              <a:spcAft>
                <a:spcPts val="600"/>
              </a:spcAft>
            </a:pPr>
            <a:r>
              <a:rPr lang="en-US" sz="10400" dirty="0" smtClean="0">
                <a:solidFill>
                  <a:srgbClr val="00B0F0"/>
                </a:solidFill>
              </a:rPr>
              <a:t>Axis of use</a:t>
            </a:r>
            <a:r>
              <a:rPr lang="en-US" sz="10400" dirty="0" smtClean="0"/>
              <a:t> </a:t>
            </a:r>
            <a:r>
              <a:rPr lang="en-US" sz="8000" i="1" dirty="0" smtClean="0"/>
              <a:t>(processed information, for example for management of dams, water or hydro-erosion and flood risk zones)</a:t>
            </a:r>
          </a:p>
          <a:p>
            <a:pPr marL="342000" indent="-342000">
              <a:spcBef>
                <a:spcPts val="0"/>
              </a:spcBef>
              <a:spcAft>
                <a:spcPts val="600"/>
              </a:spcAft>
            </a:pPr>
            <a:r>
              <a:rPr lang="en-US" sz="10400" dirty="0" smtClean="0">
                <a:solidFill>
                  <a:srgbClr val="00B0F0"/>
                </a:solidFill>
              </a:rPr>
              <a:t>Axis of facilitation </a:t>
            </a:r>
            <a:r>
              <a:rPr lang="en-US" sz="8000" i="1" dirty="0" smtClean="0"/>
              <a:t>(products and services that directly facilitate decision making)</a:t>
            </a:r>
          </a:p>
          <a:p>
            <a:pPr>
              <a:buNone/>
            </a:pPr>
            <a:endParaRPr lang="en-US" sz="8000" dirty="0" smtClean="0"/>
          </a:p>
          <a:p>
            <a:pPr marL="0" indent="0">
              <a:spcBef>
                <a:spcPts val="0"/>
              </a:spcBef>
              <a:buNone/>
            </a:pPr>
            <a:r>
              <a:rPr lang="en-US" sz="8000" i="1" dirty="0" smtClean="0"/>
              <a:t>From: Application of satellite remote sensing to support water resources</a:t>
            </a:r>
            <a:br>
              <a:rPr lang="en-US" sz="8000" i="1" dirty="0" smtClean="0"/>
            </a:br>
            <a:r>
              <a:rPr lang="en-US" sz="8000" i="1" dirty="0" smtClean="0"/>
              <a:t>           management in Africa: results from the TIGER initiative</a:t>
            </a:r>
            <a:endParaRPr lang="en-US" sz="80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a:p>
        </p:txBody>
      </p:sp>
      <p:pic>
        <p:nvPicPr>
          <p:cNvPr id="6" name="Picture 5"/>
          <p:cNvPicPr>
            <a:picLocks noChangeAspect="1"/>
          </p:cNvPicPr>
          <p:nvPr/>
        </p:nvPicPr>
        <p:blipFill>
          <a:blip r:embed="rId3" cstate="print"/>
          <a:srcRect/>
          <a:stretch>
            <a:fillRect/>
          </a:stretch>
        </p:blipFill>
        <p:spPr bwMode="auto">
          <a:xfrm>
            <a:off x="3780000" y="151200"/>
            <a:ext cx="1619451" cy="96840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5760000" y="151200"/>
            <a:ext cx="1919205" cy="968400"/>
          </a:xfrm>
          <a:prstGeom prst="rect">
            <a:avLst/>
          </a:prstGeom>
          <a:noFill/>
          <a:ln w="9525">
            <a:noFill/>
            <a:miter lim="800000"/>
            <a:headEnd/>
            <a:tailEnd/>
          </a:ln>
        </p:spPr>
      </p:pic>
      <p:pic>
        <p:nvPicPr>
          <p:cNvPr id="8" name="Picture 7"/>
          <p:cNvPicPr>
            <a:picLocks noChangeAspect="1"/>
          </p:cNvPicPr>
          <p:nvPr/>
        </p:nvPicPr>
        <p:blipFill>
          <a:blip r:embed="rId5" cstate="print"/>
          <a:srcRect/>
          <a:stretch>
            <a:fillRect/>
          </a:stretch>
        </p:blipFill>
        <p:spPr bwMode="auto">
          <a:xfrm>
            <a:off x="8027104" y="151200"/>
            <a:ext cx="562496" cy="9684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Autofit/>
          </a:bodyPr>
          <a:lstStyle/>
          <a:p>
            <a:pPr algn="l"/>
            <a:r>
              <a:rPr lang="en-US" sz="4000" b="1" i="1" dirty="0" smtClean="0">
                <a:solidFill>
                  <a:srgbClr val="00B0F0"/>
                </a:solidFill>
              </a:rPr>
              <a:t>Steps for Earth observation supported water resource management</a:t>
            </a:r>
            <a:endParaRPr lang="en-US" sz="4000" b="1" i="1" dirty="0">
              <a:solidFill>
                <a:srgbClr val="00B0F0"/>
              </a:solidFill>
            </a:endParaRPr>
          </a:p>
        </p:txBody>
      </p:sp>
      <p:sp>
        <p:nvSpPr>
          <p:cNvPr id="3" name="Content Placeholder 2"/>
          <p:cNvSpPr>
            <a:spLocks noGrp="1"/>
          </p:cNvSpPr>
          <p:nvPr>
            <p:ph idx="1"/>
          </p:nvPr>
        </p:nvSpPr>
        <p:spPr>
          <a:xfrm>
            <a:off x="381600" y="2404800"/>
            <a:ext cx="8208000" cy="4453200"/>
          </a:xfrm>
        </p:spPr>
        <p:txBody>
          <a:bodyPr>
            <a:normAutofit fontScale="25000" lnSpcReduction="20000"/>
          </a:bodyPr>
          <a:lstStyle/>
          <a:p>
            <a:pPr marL="347663" lvl="1" indent="-347663">
              <a:buFont typeface="+mj-lt"/>
              <a:buAutoNum type="arabicPeriod"/>
            </a:pPr>
            <a:endParaRPr lang="en-US" sz="8000" dirty="0" smtClean="0"/>
          </a:p>
          <a:p>
            <a:pPr marL="342000" lvl="1" indent="-342000">
              <a:spcBef>
                <a:spcPts val="0"/>
              </a:spcBef>
              <a:buFont typeface="+mj-lt"/>
              <a:buAutoNum type="arabicPeriod"/>
            </a:pPr>
            <a:r>
              <a:rPr lang="en-US" sz="9600" dirty="0" smtClean="0"/>
              <a:t>Land use and land cover mapping + change monitoring</a:t>
            </a:r>
          </a:p>
          <a:p>
            <a:pPr marL="342000" lvl="1" indent="-342000">
              <a:spcBef>
                <a:spcPts val="0"/>
              </a:spcBef>
              <a:buFont typeface="+mj-lt"/>
              <a:buAutoNum type="arabicPeriod"/>
            </a:pPr>
            <a:r>
              <a:rPr lang="en-US" sz="9600" dirty="0" smtClean="0"/>
              <a:t>Water abstraction estimate in respect of crop water demand estimates for irrigated areas</a:t>
            </a:r>
          </a:p>
          <a:p>
            <a:pPr marL="342000" lvl="1" indent="-342000">
              <a:spcBef>
                <a:spcPts val="0"/>
              </a:spcBef>
              <a:buFont typeface="+mj-lt"/>
              <a:buAutoNum type="arabicPeriod"/>
            </a:pPr>
            <a:r>
              <a:rPr lang="en-US" sz="9600" dirty="0" smtClean="0"/>
              <a:t>Refined land use / land cover mapping</a:t>
            </a:r>
          </a:p>
          <a:p>
            <a:pPr marL="342000" lvl="1" indent="-342000">
              <a:spcBef>
                <a:spcPts val="0"/>
              </a:spcBef>
              <a:buFont typeface="+mj-lt"/>
              <a:buAutoNum type="arabicPeriod"/>
            </a:pPr>
            <a:r>
              <a:rPr lang="en-US" sz="9600" dirty="0" smtClean="0"/>
              <a:t>Surface water bodies or water pools (location, extent, dynamics)</a:t>
            </a:r>
          </a:p>
          <a:p>
            <a:pPr marL="342000" lvl="1" indent="-342000">
              <a:spcBef>
                <a:spcPts val="0"/>
              </a:spcBef>
              <a:buFont typeface="+mj-lt"/>
              <a:buAutoNum type="arabicPeriod"/>
            </a:pPr>
            <a:r>
              <a:rPr lang="en-US" sz="9600" dirty="0" smtClean="0"/>
              <a:t>Digital elevation models and derived products</a:t>
            </a:r>
          </a:p>
          <a:p>
            <a:pPr marL="342000" lvl="1" indent="-342000">
              <a:spcBef>
                <a:spcPts val="0"/>
              </a:spcBef>
              <a:buFont typeface="+mj-lt"/>
              <a:buAutoNum type="arabicPeriod"/>
            </a:pPr>
            <a:r>
              <a:rPr lang="en-US" sz="9600" dirty="0" smtClean="0"/>
              <a:t>Estimates of basin-wide </a:t>
            </a:r>
            <a:r>
              <a:rPr lang="en-US" sz="9600" dirty="0" err="1" smtClean="0"/>
              <a:t>evapotranspiration</a:t>
            </a:r>
            <a:r>
              <a:rPr lang="en-US" sz="9600" dirty="0" smtClean="0"/>
              <a:t> and precipitation</a:t>
            </a:r>
          </a:p>
          <a:p>
            <a:pPr marL="342000" lvl="1" indent="-342000">
              <a:spcBef>
                <a:spcPts val="0"/>
              </a:spcBef>
              <a:buFont typeface="+mj-lt"/>
              <a:buAutoNum type="arabicPeriod"/>
            </a:pPr>
            <a:r>
              <a:rPr lang="en-US" sz="9600" dirty="0" smtClean="0"/>
              <a:t>Water and vegetation monitoring (entire aquifer)</a:t>
            </a:r>
          </a:p>
          <a:p>
            <a:pPr marL="342000" lvl="1" indent="-342000">
              <a:spcBef>
                <a:spcPts val="0"/>
              </a:spcBef>
              <a:buFont typeface="+mj-lt"/>
              <a:buAutoNum type="arabicPeriod"/>
            </a:pPr>
            <a:r>
              <a:rPr lang="en-US" sz="9600" dirty="0" smtClean="0"/>
              <a:t>Ground subsidence monitoring and its correlation with groundwater abstraction</a:t>
            </a:r>
          </a:p>
          <a:p>
            <a:pPr marL="342000" lvl="1" indent="-342000">
              <a:spcBef>
                <a:spcPts val="0"/>
              </a:spcBef>
              <a:buNone/>
            </a:pPr>
            <a:endParaRPr lang="en-US" sz="8000" dirty="0" smtClean="0"/>
          </a:p>
          <a:p>
            <a:pPr marL="648000" indent="-1198563">
              <a:spcBef>
                <a:spcPts val="0"/>
              </a:spcBef>
              <a:buNone/>
            </a:pPr>
            <a:r>
              <a:rPr lang="en-US" sz="8000" i="1" dirty="0" smtClean="0"/>
              <a:t>From: Application of satellite remote sensing to support water resources management in Africa: results from the TIGER initiative</a:t>
            </a:r>
            <a:endParaRPr lang="en-US" sz="80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pic>
        <p:nvPicPr>
          <p:cNvPr id="9" name="Picture 5"/>
          <p:cNvPicPr>
            <a:picLocks noChangeAspect="1"/>
          </p:cNvPicPr>
          <p:nvPr/>
        </p:nvPicPr>
        <p:blipFill>
          <a:blip r:embed="rId3" cstate="print"/>
          <a:srcRect/>
          <a:stretch>
            <a:fillRect/>
          </a:stretch>
        </p:blipFill>
        <p:spPr bwMode="auto">
          <a:xfrm>
            <a:off x="3780000" y="151200"/>
            <a:ext cx="1619451" cy="968400"/>
          </a:xfrm>
          <a:prstGeom prst="rect">
            <a:avLst/>
          </a:prstGeom>
          <a:noFill/>
          <a:ln w="9525">
            <a:noFill/>
            <a:miter lim="800000"/>
            <a:headEnd/>
            <a:tailEnd/>
          </a:ln>
        </p:spPr>
      </p:pic>
      <p:pic>
        <p:nvPicPr>
          <p:cNvPr id="10" name="Picture 6"/>
          <p:cNvPicPr>
            <a:picLocks noChangeAspect="1"/>
          </p:cNvPicPr>
          <p:nvPr/>
        </p:nvPicPr>
        <p:blipFill>
          <a:blip r:embed="rId4" cstate="print"/>
          <a:srcRect/>
          <a:stretch>
            <a:fillRect/>
          </a:stretch>
        </p:blipFill>
        <p:spPr bwMode="auto">
          <a:xfrm>
            <a:off x="5760000" y="151200"/>
            <a:ext cx="1919205" cy="968400"/>
          </a:xfrm>
          <a:prstGeom prst="rect">
            <a:avLst/>
          </a:prstGeom>
          <a:noFill/>
          <a:ln w="9525">
            <a:noFill/>
            <a:miter lim="800000"/>
            <a:headEnd/>
            <a:tailEnd/>
          </a:ln>
        </p:spPr>
      </p:pic>
      <p:pic>
        <p:nvPicPr>
          <p:cNvPr id="11" name="Picture 7"/>
          <p:cNvPicPr>
            <a:picLocks noChangeAspect="1"/>
          </p:cNvPicPr>
          <p:nvPr/>
        </p:nvPicPr>
        <p:blipFill>
          <a:blip r:embed="rId5" cstate="print"/>
          <a:srcRect/>
          <a:stretch>
            <a:fillRect/>
          </a:stretch>
        </p:blipFill>
        <p:spPr bwMode="auto">
          <a:xfrm>
            <a:off x="8027104" y="151200"/>
            <a:ext cx="562496" cy="9684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Where to get the data from?</a:t>
            </a:r>
            <a:endParaRPr lang="en-US" sz="4000" b="1" i="1" dirty="0">
              <a:solidFill>
                <a:srgbClr val="00B0F0"/>
              </a:solidFill>
            </a:endParaRPr>
          </a:p>
        </p:txBody>
      </p:sp>
      <p:sp>
        <p:nvSpPr>
          <p:cNvPr id="3" name="Content Placeholder 2"/>
          <p:cNvSpPr>
            <a:spLocks noGrp="1"/>
          </p:cNvSpPr>
          <p:nvPr>
            <p:ph idx="1"/>
          </p:nvPr>
        </p:nvSpPr>
        <p:spPr>
          <a:xfrm>
            <a:off x="381600" y="1828800"/>
            <a:ext cx="8208000" cy="5029200"/>
          </a:xfrm>
        </p:spPr>
        <p:txBody>
          <a:bodyPr>
            <a:normAutofit fontScale="25000" lnSpcReduction="20000"/>
          </a:bodyPr>
          <a:lstStyle/>
          <a:p>
            <a:pPr marL="347663" lvl="1" indent="-347663">
              <a:buNone/>
            </a:pPr>
            <a:endParaRPr lang="en-US" sz="8000" dirty="0" smtClean="0">
              <a:solidFill>
                <a:schemeClr val="tx2">
                  <a:lumMod val="75000"/>
                </a:schemeClr>
              </a:solidFill>
            </a:endParaRPr>
          </a:p>
          <a:p>
            <a:pPr marL="347663" lvl="1" indent="-347663">
              <a:buNone/>
            </a:pPr>
            <a:r>
              <a:rPr lang="en-US" sz="10400" dirty="0" smtClean="0">
                <a:solidFill>
                  <a:srgbClr val="00B0F0"/>
                </a:solidFill>
              </a:rPr>
              <a:t>Global energy and water experiment (GEWEX) -&gt; now:</a:t>
            </a:r>
          </a:p>
          <a:p>
            <a:pPr marL="0" lvl="1" indent="0">
              <a:buNone/>
            </a:pPr>
            <a:r>
              <a:rPr lang="en-US" sz="10400" dirty="0" smtClean="0">
                <a:solidFill>
                  <a:srgbClr val="00B0F0"/>
                </a:solidFill>
              </a:rPr>
              <a:t>Global and regional energy and water exchanges </a:t>
            </a:r>
            <a:r>
              <a:rPr lang="en-US" sz="8000" i="1" dirty="0" smtClean="0">
                <a:solidFill>
                  <a:srgbClr val="00B0F0"/>
                </a:solidFill>
              </a:rPr>
              <a:t>– some considerations from </a:t>
            </a:r>
            <a:r>
              <a:rPr lang="en-US" sz="10400" b="1" dirty="0" smtClean="0">
                <a:solidFill>
                  <a:srgbClr val="00B0F0"/>
                </a:solidFill>
              </a:rPr>
              <a:t>“GEWEX Plans for 2013 and Beyond”</a:t>
            </a:r>
          </a:p>
          <a:p>
            <a:pPr marL="347663" lvl="1" indent="-347663">
              <a:buNone/>
            </a:pPr>
            <a:endParaRPr lang="en-US" sz="8000" dirty="0" smtClean="0"/>
          </a:p>
          <a:p>
            <a:pPr marL="342000" lvl="1" indent="-342000">
              <a:spcBef>
                <a:spcPts val="0"/>
              </a:spcBef>
              <a:spcAft>
                <a:spcPts val="600"/>
              </a:spcAft>
              <a:buFont typeface="Arial" pitchFamily="34" charset="0"/>
              <a:buChar char="•"/>
            </a:pPr>
            <a:r>
              <a:rPr lang="en-US" sz="9600" dirty="0" smtClean="0"/>
              <a:t>Prototype data management scheme for GEOSS</a:t>
            </a:r>
          </a:p>
          <a:p>
            <a:pPr marL="342000" lvl="1" indent="-342000">
              <a:spcBef>
                <a:spcPts val="0"/>
              </a:spcBef>
              <a:spcAft>
                <a:spcPts val="600"/>
              </a:spcAft>
              <a:buFont typeface="Arial" pitchFamily="34" charset="0"/>
              <a:buChar char="•"/>
            </a:pPr>
            <a:r>
              <a:rPr lang="en-US" sz="9600" dirty="0" smtClean="0"/>
              <a:t>Development of land data assimilation systems</a:t>
            </a:r>
          </a:p>
          <a:p>
            <a:pPr marL="342000" lvl="1" indent="-342000">
              <a:spcBef>
                <a:spcPts val="0"/>
              </a:spcBef>
              <a:spcAft>
                <a:spcPts val="600"/>
              </a:spcAft>
              <a:buFont typeface="Arial" pitchFamily="34" charset="0"/>
              <a:buChar char="•"/>
            </a:pPr>
            <a:r>
              <a:rPr lang="en-US" sz="9600" dirty="0" smtClean="0"/>
              <a:t>Decadal-long data records of land states for soil moisture</a:t>
            </a:r>
          </a:p>
          <a:p>
            <a:pPr marL="342000" lvl="1" indent="-342000">
              <a:spcBef>
                <a:spcPts val="0"/>
              </a:spcBef>
              <a:spcAft>
                <a:spcPts val="600"/>
              </a:spcAft>
              <a:buFont typeface="Arial" pitchFamily="34" charset="0"/>
              <a:buChar char="•"/>
            </a:pPr>
            <a:r>
              <a:rPr lang="en-US" sz="9600" dirty="0" smtClean="0"/>
              <a:t>Systems require inputs from some combination of in-situ meteorological networks, satellite observations and forecast model outputs</a:t>
            </a:r>
          </a:p>
          <a:p>
            <a:pPr marL="342000" lvl="1" indent="-342000">
              <a:spcBef>
                <a:spcPts val="0"/>
              </a:spcBef>
              <a:spcAft>
                <a:spcPts val="600"/>
              </a:spcAft>
              <a:buFont typeface="Arial" pitchFamily="34" charset="0"/>
              <a:buChar char="•"/>
            </a:pPr>
            <a:r>
              <a:rPr lang="en-US" sz="9600" dirty="0" smtClean="0"/>
              <a:t>Transfer research developments and demonstration applications to operational agencies and users</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pic>
        <p:nvPicPr>
          <p:cNvPr id="9" name="Picture 8"/>
          <p:cNvPicPr>
            <a:picLocks noChangeAspect="1"/>
          </p:cNvPicPr>
          <p:nvPr/>
        </p:nvPicPr>
        <p:blipFill>
          <a:blip r:embed="rId3" cstate="print"/>
          <a:srcRect/>
          <a:stretch>
            <a:fillRect/>
          </a:stretch>
        </p:blipFill>
        <p:spPr bwMode="auto">
          <a:xfrm>
            <a:off x="5638800" y="151200"/>
            <a:ext cx="2698130" cy="9684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33</a:t>
            </a:fld>
            <a:endParaRPr lang="en-US"/>
          </a:p>
        </p:txBody>
      </p:sp>
      <p:pic>
        <p:nvPicPr>
          <p:cNvPr id="8" name="Picture 7"/>
          <p:cNvPicPr>
            <a:picLocks noChangeAspect="1"/>
          </p:cNvPicPr>
          <p:nvPr/>
        </p:nvPicPr>
        <p:blipFill>
          <a:blip r:embed="rId2" cstate="print"/>
          <a:srcRect/>
          <a:stretch>
            <a:fillRect/>
          </a:stretch>
        </p:blipFill>
        <p:spPr bwMode="auto">
          <a:xfrm>
            <a:off x="838200" y="6324598"/>
            <a:ext cx="1369830" cy="4884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 y="381000"/>
            <a:ext cx="7620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a:t>
            </a:r>
            <a:endParaRPr lang="en-US" sz="4000" b="1" i="1" dirty="0">
              <a:solidFill>
                <a:srgbClr val="00B0F0"/>
              </a:solidFill>
            </a:endParaRPr>
          </a:p>
        </p:txBody>
      </p:sp>
      <p:sp>
        <p:nvSpPr>
          <p:cNvPr id="3" name="Content Placeholder 2"/>
          <p:cNvSpPr>
            <a:spLocks noGrp="1"/>
          </p:cNvSpPr>
          <p:nvPr>
            <p:ph idx="1"/>
          </p:nvPr>
        </p:nvSpPr>
        <p:spPr>
          <a:xfrm>
            <a:off x="381600" y="1828800"/>
            <a:ext cx="8208000" cy="5029200"/>
          </a:xfrm>
        </p:spPr>
        <p:txBody>
          <a:bodyPr>
            <a:normAutofit/>
          </a:bodyPr>
          <a:lstStyle/>
          <a:p>
            <a:pPr marL="0" indent="0">
              <a:buNone/>
            </a:pPr>
            <a:endParaRPr lang="en-US" sz="2000" b="1" dirty="0" smtClean="0"/>
          </a:p>
          <a:p>
            <a:pPr marL="0" indent="0">
              <a:lnSpc>
                <a:spcPct val="80000"/>
              </a:lnSpc>
              <a:spcBef>
                <a:spcPts val="0"/>
              </a:spcBef>
              <a:buNone/>
            </a:pPr>
            <a:r>
              <a:rPr lang="en-US" sz="2600" b="1" dirty="0" smtClean="0"/>
              <a:t>GEO Task US-09-01a:</a:t>
            </a:r>
            <a:r>
              <a:rPr lang="en-US" sz="2600" dirty="0" smtClean="0"/>
              <a:t> </a:t>
            </a:r>
            <a:r>
              <a:rPr lang="en-US" sz="2600" b="1" dirty="0" smtClean="0"/>
              <a:t>Critical Earth Observations Priorities -</a:t>
            </a:r>
            <a:r>
              <a:rPr lang="en-US" sz="2600" dirty="0" smtClean="0"/>
              <a:t> </a:t>
            </a:r>
            <a:r>
              <a:rPr lang="en-US" sz="2600" b="1" i="1" dirty="0" smtClean="0"/>
              <a:t>Water Societal Benefit Area</a:t>
            </a:r>
            <a:r>
              <a:rPr lang="en-US" sz="2800" b="1" i="1" dirty="0" smtClean="0"/>
              <a:t> </a:t>
            </a:r>
            <a:r>
              <a:rPr lang="en-US" sz="2000" i="1" dirty="0" smtClean="0"/>
              <a:t>Overview of available and needed observations, overview of application areas and user types</a:t>
            </a:r>
          </a:p>
          <a:p>
            <a:pPr marL="0" indent="0">
              <a:buNone/>
            </a:pPr>
            <a:endParaRPr lang="en-US" sz="1000" i="1" dirty="0" smtClean="0"/>
          </a:p>
          <a:p>
            <a:pPr marL="0" indent="0">
              <a:lnSpc>
                <a:spcPct val="90000"/>
              </a:lnSpc>
              <a:spcBef>
                <a:spcPts val="0"/>
              </a:spcBef>
              <a:buNone/>
            </a:pPr>
            <a:r>
              <a:rPr lang="en-US" sz="2600" b="1" dirty="0" smtClean="0"/>
              <a:t>EUGENE Water Status Quo report (and final report)</a:t>
            </a:r>
          </a:p>
          <a:p>
            <a:pPr marL="0" indent="0">
              <a:lnSpc>
                <a:spcPct val="90000"/>
              </a:lnSpc>
              <a:spcBef>
                <a:spcPts val="0"/>
              </a:spcBef>
              <a:buNone/>
            </a:pPr>
            <a:r>
              <a:rPr lang="en-US" sz="2000" i="1" dirty="0" smtClean="0"/>
              <a:t>Overview of state-of-the-art EO for water in Europe</a:t>
            </a:r>
          </a:p>
          <a:p>
            <a:pPr marL="1490663" indent="0">
              <a:buNone/>
            </a:pPr>
            <a:endParaRPr lang="en-US" sz="1000" b="1" i="1" dirty="0" smtClean="0"/>
          </a:p>
          <a:p>
            <a:pPr marL="0" indent="0">
              <a:lnSpc>
                <a:spcPct val="90000"/>
              </a:lnSpc>
              <a:spcBef>
                <a:spcPts val="0"/>
              </a:spcBef>
              <a:buNone/>
            </a:pPr>
            <a:r>
              <a:rPr lang="en-US" sz="2600" b="1" dirty="0" smtClean="0"/>
              <a:t>WMO statement of guidance for hydrology</a:t>
            </a:r>
          </a:p>
          <a:p>
            <a:pPr marL="0" indent="0">
              <a:lnSpc>
                <a:spcPct val="90000"/>
              </a:lnSpc>
              <a:spcBef>
                <a:spcPts val="0"/>
              </a:spcBef>
              <a:buNone/>
            </a:pPr>
            <a:r>
              <a:rPr lang="en-US" sz="2000" i="1" dirty="0" smtClean="0"/>
              <a:t>Overview of (international) organizations dealing with water</a:t>
            </a:r>
          </a:p>
          <a:p>
            <a:pPr marL="0" indent="0">
              <a:lnSpc>
                <a:spcPct val="90000"/>
              </a:lnSpc>
              <a:spcBef>
                <a:spcPts val="0"/>
              </a:spcBef>
              <a:buNone/>
            </a:pPr>
            <a:r>
              <a:rPr lang="en-US" sz="2000" i="1" dirty="0" smtClean="0"/>
              <a:t>Overview of observation gaps: water use, </a:t>
            </a:r>
            <a:r>
              <a:rPr lang="en-US" sz="2000" i="1" dirty="0" err="1" smtClean="0"/>
              <a:t>evapotranspiration</a:t>
            </a:r>
            <a:r>
              <a:rPr lang="en-US" sz="2000" i="1" dirty="0" smtClean="0"/>
              <a:t> and soil moisture</a:t>
            </a:r>
          </a:p>
          <a:p>
            <a:pPr marL="0" indent="0">
              <a:buNone/>
            </a:pPr>
            <a:endParaRPr lang="en-US" sz="1000" i="1" dirty="0" smtClean="0"/>
          </a:p>
          <a:p>
            <a:pPr marL="0" indent="0">
              <a:lnSpc>
                <a:spcPct val="90000"/>
              </a:lnSpc>
              <a:spcBef>
                <a:spcPts val="0"/>
              </a:spcBef>
              <a:buNone/>
            </a:pPr>
            <a:r>
              <a:rPr lang="en-US" sz="2600" b="1" dirty="0" smtClean="0"/>
              <a:t>WMO guide to hydrological practices</a:t>
            </a:r>
          </a:p>
          <a:p>
            <a:pPr marL="0" indent="0">
              <a:lnSpc>
                <a:spcPct val="90000"/>
              </a:lnSpc>
              <a:spcBef>
                <a:spcPts val="0"/>
              </a:spcBef>
              <a:buNone/>
            </a:pPr>
            <a:r>
              <a:rPr lang="en-US" sz="2000" i="1" dirty="0" smtClean="0"/>
              <a:t>Part 1: from measurement to information</a:t>
            </a:r>
          </a:p>
          <a:p>
            <a:pPr marL="0" indent="0">
              <a:lnSpc>
                <a:spcPct val="90000"/>
              </a:lnSpc>
              <a:spcBef>
                <a:spcPts val="0"/>
              </a:spcBef>
              <a:buNone/>
            </a:pPr>
            <a:r>
              <a:rPr lang="en-US" sz="2000" i="1" dirty="0" smtClean="0"/>
              <a:t>Part 2: management of water resources and application of hydrological practices</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2880000" y="432000"/>
            <a:ext cx="3078000" cy="616500"/>
          </a:xfrm>
          <a:prstGeom prst="rect">
            <a:avLst/>
          </a:prstGeom>
          <a:noFill/>
          <a:ln w="9525">
            <a:noFill/>
            <a:miter lim="800000"/>
            <a:headEnd/>
            <a:tailEnd/>
          </a:ln>
        </p:spPr>
      </p:pic>
      <p:pic>
        <p:nvPicPr>
          <p:cNvPr id="8" name="Picture 7" descr="eugene_logo_small.png"/>
          <p:cNvPicPr/>
          <p:nvPr/>
        </p:nvPicPr>
        <p:blipFill>
          <a:blip r:embed="rId4" cstate="print"/>
          <a:stretch>
            <a:fillRect/>
          </a:stretch>
        </p:blipFill>
        <p:spPr>
          <a:xfrm>
            <a:off x="6264000" y="228600"/>
            <a:ext cx="1359526" cy="877900"/>
          </a:xfrm>
          <a:prstGeom prst="rect">
            <a:avLst/>
          </a:prstGeom>
        </p:spPr>
      </p:pic>
      <p:pic>
        <p:nvPicPr>
          <p:cNvPr id="10" name="Picture 9" descr="wmo_logo.gif"/>
          <p:cNvPicPr>
            <a:picLocks noChangeAspect="1"/>
          </p:cNvPicPr>
          <p:nvPr/>
        </p:nvPicPr>
        <p:blipFill>
          <a:blip r:embed="rId5" cstate="print"/>
          <a:stretch>
            <a:fillRect/>
          </a:stretch>
        </p:blipFill>
        <p:spPr>
          <a:xfrm>
            <a:off x="8034489" y="151200"/>
            <a:ext cx="555111" cy="968400"/>
          </a:xfrm>
          <a:prstGeom prst="rect">
            <a:avLst/>
          </a:prstGeom>
        </p:spPr>
      </p:pic>
    </p:spTree>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(2):</a:t>
            </a:r>
            <a:endParaRPr lang="en-US" sz="4000" b="1" i="1" dirty="0">
              <a:solidFill>
                <a:srgbClr val="00B0F0"/>
              </a:solidFill>
            </a:endParaRPr>
          </a:p>
        </p:txBody>
      </p:sp>
      <p:sp>
        <p:nvSpPr>
          <p:cNvPr id="3" name="Content Placeholder 2"/>
          <p:cNvSpPr>
            <a:spLocks noGrp="1"/>
          </p:cNvSpPr>
          <p:nvPr>
            <p:ph idx="1"/>
          </p:nvPr>
        </p:nvSpPr>
        <p:spPr>
          <a:xfrm>
            <a:off x="381600" y="1828800"/>
            <a:ext cx="8208000" cy="4953000"/>
          </a:xfrm>
        </p:spPr>
        <p:txBody>
          <a:bodyPr>
            <a:normAutofit fontScale="92500" lnSpcReduction="20000"/>
          </a:bodyPr>
          <a:lstStyle/>
          <a:p>
            <a:pPr marL="0" indent="0">
              <a:buNone/>
            </a:pPr>
            <a:endParaRPr lang="en-US" sz="2400" b="1" dirty="0" smtClean="0"/>
          </a:p>
          <a:p>
            <a:pPr marL="0" indent="0">
              <a:spcBef>
                <a:spcPts val="0"/>
              </a:spcBef>
              <a:buNone/>
            </a:pPr>
            <a:r>
              <a:rPr lang="en-US" sz="2600" b="1" dirty="0" smtClean="0"/>
              <a:t>Remote sensing applications, National Remote Sensing Centre, India </a:t>
            </a:r>
            <a:r>
              <a:rPr lang="en-US" sz="2200" b="1" dirty="0" smtClean="0"/>
              <a:t>Chapter 6: water resources management &amp; Chapter 8: groundwater</a:t>
            </a:r>
          </a:p>
          <a:p>
            <a:pPr marL="0" indent="0">
              <a:spcBef>
                <a:spcPts val="0"/>
              </a:spcBef>
              <a:buNone/>
            </a:pPr>
            <a:r>
              <a:rPr lang="en-US" sz="2200" i="1" dirty="0" smtClean="0"/>
              <a:t>Overview of remote sensing applications and case studies in India</a:t>
            </a:r>
          </a:p>
          <a:p>
            <a:pPr marL="0" indent="0">
              <a:spcBef>
                <a:spcPts val="0"/>
              </a:spcBef>
              <a:buNone/>
            </a:pPr>
            <a:endParaRPr lang="en-US" sz="1100" b="1" i="1" dirty="0" smtClean="0"/>
          </a:p>
          <a:p>
            <a:pPr marL="0" indent="0">
              <a:lnSpc>
                <a:spcPct val="90000"/>
              </a:lnSpc>
              <a:spcBef>
                <a:spcPts val="0"/>
              </a:spcBef>
              <a:buNone/>
            </a:pPr>
            <a:r>
              <a:rPr lang="en-US" sz="2600" b="1" dirty="0" smtClean="0"/>
              <a:t>Water management by satellites; the unavoidable way forward</a:t>
            </a:r>
          </a:p>
          <a:p>
            <a:pPr marL="0" indent="0">
              <a:lnSpc>
                <a:spcPct val="90000"/>
              </a:lnSpc>
              <a:spcBef>
                <a:spcPts val="0"/>
              </a:spcBef>
              <a:buNone/>
            </a:pPr>
            <a:r>
              <a:rPr lang="en-US" sz="2200" i="1" dirty="0" smtClean="0"/>
              <a:t>Visionary presentation from a Dutch SME: assessing spatial water productivity &amp; water footprint</a:t>
            </a:r>
          </a:p>
          <a:p>
            <a:pPr marL="0" indent="0">
              <a:lnSpc>
                <a:spcPct val="90000"/>
              </a:lnSpc>
              <a:spcBef>
                <a:spcPts val="0"/>
              </a:spcBef>
              <a:buNone/>
            </a:pPr>
            <a:endParaRPr lang="en-US" sz="1100" b="1" i="1" dirty="0" smtClean="0"/>
          </a:p>
          <a:p>
            <a:pPr marL="0" indent="0">
              <a:spcBef>
                <a:spcPts val="0"/>
              </a:spcBef>
              <a:buNone/>
            </a:pPr>
            <a:r>
              <a:rPr lang="en-US" sz="2600" b="1" dirty="0" smtClean="0"/>
              <a:t>Spatial dimensions of land administration and users rights over groundwater: case study of Kerala, India vs. Coca Cola</a:t>
            </a:r>
          </a:p>
          <a:p>
            <a:pPr marL="0" indent="0">
              <a:spcBef>
                <a:spcPts val="0"/>
              </a:spcBef>
              <a:buNone/>
            </a:pPr>
            <a:r>
              <a:rPr lang="en-US" sz="2200" i="1" dirty="0" smtClean="0"/>
              <a:t>Case study on how geo-information visualizes groundwater rights, water use and associated problems</a:t>
            </a:r>
          </a:p>
          <a:p>
            <a:pPr marL="0" indent="0">
              <a:spcBef>
                <a:spcPts val="0"/>
              </a:spcBef>
              <a:buNone/>
            </a:pPr>
            <a:endParaRPr lang="en-US" sz="1100" b="1" dirty="0" smtClean="0"/>
          </a:p>
          <a:p>
            <a:pPr marL="0" indent="0">
              <a:spcBef>
                <a:spcPts val="0"/>
              </a:spcBef>
              <a:buNone/>
            </a:pPr>
            <a:r>
              <a:rPr lang="en-US" sz="2600" b="1" dirty="0" smtClean="0"/>
              <a:t>Impacts of agricultural intensification</a:t>
            </a:r>
            <a:r>
              <a:rPr lang="en-US" sz="2600" dirty="0" smtClean="0"/>
              <a:t> </a:t>
            </a:r>
            <a:r>
              <a:rPr lang="en-US" sz="2600" b="1" dirty="0" smtClean="0"/>
              <a:t>through </a:t>
            </a:r>
            <a:r>
              <a:rPr lang="en-US" sz="2600" b="1" dirty="0" err="1" smtClean="0"/>
              <a:t>upscaling</a:t>
            </a:r>
            <a:r>
              <a:rPr lang="en-US" sz="2600" b="1" dirty="0" smtClean="0"/>
              <a:t> of suitable rainwater harvesting technologies in the upper</a:t>
            </a:r>
            <a:r>
              <a:rPr lang="en-US" sz="2600" dirty="0" smtClean="0"/>
              <a:t> </a:t>
            </a:r>
            <a:r>
              <a:rPr lang="en-US" sz="2600" b="1" dirty="0" err="1" smtClean="0"/>
              <a:t>Ewaso</a:t>
            </a:r>
            <a:r>
              <a:rPr lang="en-US" sz="2600" b="1" dirty="0" smtClean="0"/>
              <a:t> </a:t>
            </a:r>
            <a:r>
              <a:rPr lang="en-US" sz="2600" b="1" dirty="0" err="1" smtClean="0"/>
              <a:t>Ngiro</a:t>
            </a:r>
            <a:r>
              <a:rPr lang="en-US" sz="2600" b="1" dirty="0" smtClean="0"/>
              <a:t> North basin, Kenya </a:t>
            </a:r>
            <a:r>
              <a:rPr lang="en-US" sz="2200" i="1" dirty="0" smtClean="0"/>
              <a:t>Article describing remote sensing applications for rainwater harvesting</a:t>
            </a:r>
          </a:p>
          <a:p>
            <a:pPr marL="0" indent="0">
              <a:spcBef>
                <a:spcPts val="0"/>
              </a:spcBef>
              <a:buNone/>
            </a:pPr>
            <a:endParaRPr lang="en-US" sz="1600" b="1" dirty="0" smtClean="0"/>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pic>
        <p:nvPicPr>
          <p:cNvPr id="6" name="Picture 5" descr="isro_logo.gif"/>
          <p:cNvPicPr>
            <a:picLocks noChangeAspect="1"/>
          </p:cNvPicPr>
          <p:nvPr/>
        </p:nvPicPr>
        <p:blipFill>
          <a:blip r:embed="rId3" cstate="print"/>
          <a:stretch>
            <a:fillRect/>
          </a:stretch>
        </p:blipFill>
        <p:spPr>
          <a:xfrm>
            <a:off x="7564235" y="151200"/>
            <a:ext cx="1025365" cy="968400"/>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5040000" y="306000"/>
            <a:ext cx="1830000" cy="7200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(3):</a:t>
            </a:r>
            <a:endParaRPr lang="en-US" sz="4000" b="1" i="1" dirty="0">
              <a:solidFill>
                <a:srgbClr val="00B0F0"/>
              </a:solidFill>
            </a:endParaRPr>
          </a:p>
        </p:txBody>
      </p:sp>
      <p:sp>
        <p:nvSpPr>
          <p:cNvPr id="3" name="Content Placeholder 2"/>
          <p:cNvSpPr>
            <a:spLocks noGrp="1"/>
          </p:cNvSpPr>
          <p:nvPr>
            <p:ph idx="1"/>
          </p:nvPr>
        </p:nvSpPr>
        <p:spPr>
          <a:xfrm>
            <a:off x="381600" y="1828800"/>
            <a:ext cx="8208000" cy="4953000"/>
          </a:xfrm>
        </p:spPr>
        <p:txBody>
          <a:bodyPr>
            <a:normAutofit lnSpcReduction="10000"/>
          </a:bodyPr>
          <a:lstStyle/>
          <a:p>
            <a:pPr marL="0" indent="0">
              <a:buNone/>
            </a:pPr>
            <a:endParaRPr lang="en-US" sz="2000" b="1" dirty="0" smtClean="0"/>
          </a:p>
          <a:p>
            <a:pPr marL="0" indent="0">
              <a:lnSpc>
                <a:spcPct val="90000"/>
              </a:lnSpc>
              <a:spcBef>
                <a:spcPts val="0"/>
              </a:spcBef>
              <a:buNone/>
            </a:pPr>
            <a:r>
              <a:rPr lang="en-US" sz="2600" b="1" dirty="0" smtClean="0"/>
              <a:t>Evaluating nitrogen removal by vegetation uptake using satellite image time series in riparian catchments</a:t>
            </a:r>
            <a:endParaRPr lang="en-US" sz="2600" b="1" i="1" dirty="0" smtClean="0"/>
          </a:p>
          <a:p>
            <a:pPr marL="0" indent="0">
              <a:lnSpc>
                <a:spcPct val="90000"/>
              </a:lnSpc>
              <a:spcBef>
                <a:spcPts val="0"/>
              </a:spcBef>
              <a:buNone/>
            </a:pPr>
            <a:r>
              <a:rPr lang="en-US" sz="2000" i="1" dirty="0" smtClean="0"/>
              <a:t>Article on a pilot study in China on improving water quality by making use of natural vegetation</a:t>
            </a:r>
          </a:p>
          <a:p>
            <a:pPr marL="0" indent="0">
              <a:lnSpc>
                <a:spcPct val="90000"/>
              </a:lnSpc>
              <a:spcBef>
                <a:spcPts val="0"/>
              </a:spcBef>
              <a:buNone/>
            </a:pPr>
            <a:endParaRPr lang="en-US" sz="1000" b="1" i="1" dirty="0" smtClean="0"/>
          </a:p>
          <a:p>
            <a:pPr marL="0" indent="0">
              <a:lnSpc>
                <a:spcPct val="90000"/>
              </a:lnSpc>
              <a:spcBef>
                <a:spcPts val="0"/>
              </a:spcBef>
              <a:buNone/>
            </a:pPr>
            <a:r>
              <a:rPr lang="en-US" sz="2600" b="1" dirty="0" smtClean="0"/>
              <a:t>Summary of the 2</a:t>
            </a:r>
            <a:r>
              <a:rPr lang="en-US" sz="2600" b="1" baseline="30000" dirty="0" smtClean="0"/>
              <a:t>nd</a:t>
            </a:r>
            <a:r>
              <a:rPr lang="en-US" sz="2600" b="1" dirty="0" smtClean="0"/>
              <a:t> GEOSS Africa water cycle symposium</a:t>
            </a:r>
          </a:p>
          <a:p>
            <a:pPr marL="0" indent="0">
              <a:lnSpc>
                <a:spcPct val="90000"/>
              </a:lnSpc>
              <a:spcBef>
                <a:spcPts val="0"/>
              </a:spcBef>
              <a:buNone/>
            </a:pPr>
            <a:r>
              <a:rPr lang="en-US" sz="2000" i="1" dirty="0" smtClean="0"/>
              <a:t>Overview of available data and models in Africa</a:t>
            </a:r>
          </a:p>
          <a:p>
            <a:pPr marL="0" indent="0">
              <a:lnSpc>
                <a:spcPct val="90000"/>
              </a:lnSpc>
              <a:spcBef>
                <a:spcPts val="0"/>
              </a:spcBef>
              <a:buNone/>
            </a:pPr>
            <a:endParaRPr lang="en-US" sz="1000" b="1" i="1" dirty="0" smtClean="0"/>
          </a:p>
          <a:p>
            <a:pPr marL="0" indent="0">
              <a:lnSpc>
                <a:spcPct val="90000"/>
              </a:lnSpc>
              <a:spcBef>
                <a:spcPts val="0"/>
              </a:spcBef>
              <a:buNone/>
            </a:pPr>
            <a:r>
              <a:rPr lang="en-US" sz="2600" b="1" dirty="0" smtClean="0"/>
              <a:t>Update on the Integrated Global Water Cycle Observation (IGWCO) community of practice </a:t>
            </a:r>
            <a:r>
              <a:rPr lang="en-US" sz="2000" i="1" dirty="0" smtClean="0"/>
              <a:t>Overview of activities of the GEO water community</a:t>
            </a:r>
          </a:p>
          <a:p>
            <a:pPr marL="0" indent="0">
              <a:lnSpc>
                <a:spcPct val="90000"/>
              </a:lnSpc>
              <a:spcBef>
                <a:spcPts val="0"/>
              </a:spcBef>
              <a:buNone/>
            </a:pPr>
            <a:endParaRPr lang="en-US" sz="1000" b="1" dirty="0" smtClean="0"/>
          </a:p>
          <a:p>
            <a:pPr marL="0" indent="0">
              <a:lnSpc>
                <a:spcPct val="90000"/>
              </a:lnSpc>
              <a:spcBef>
                <a:spcPts val="0"/>
              </a:spcBef>
              <a:buNone/>
            </a:pPr>
            <a:r>
              <a:rPr lang="en-US" sz="2600" b="1" dirty="0" smtClean="0"/>
              <a:t>HARIMAU Radar-Profiler Network over the Indonesian Maritime Continent: A GEOSS Early Achievement for Hydrological Cycle and Disaster Prevention </a:t>
            </a:r>
            <a:r>
              <a:rPr lang="en-US" sz="2000" i="1" dirty="0" smtClean="0"/>
              <a:t>Article describing the establishment of a network for monsoon forecasting and monitoring</a:t>
            </a:r>
          </a:p>
          <a:p>
            <a:pPr marL="0" indent="0">
              <a:buNone/>
            </a:pPr>
            <a:endParaRPr lang="en-US" sz="1600" b="1" dirty="0" smtClean="0"/>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36</a:t>
            </a:fld>
            <a:endParaRPr lang="en-US"/>
          </a:p>
        </p:txBody>
      </p:sp>
      <p:pic>
        <p:nvPicPr>
          <p:cNvPr id="6" name="Picture 2"/>
          <p:cNvPicPr>
            <a:picLocks noChangeAspect="1" noChangeArrowheads="1"/>
          </p:cNvPicPr>
          <p:nvPr/>
        </p:nvPicPr>
        <p:blipFill>
          <a:blip r:embed="rId3" cstate="print"/>
          <a:srcRect/>
          <a:stretch>
            <a:fillRect/>
          </a:stretch>
        </p:blipFill>
        <p:spPr bwMode="auto">
          <a:xfrm>
            <a:off x="5516093" y="432000"/>
            <a:ext cx="3073507" cy="6156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(4):</a:t>
            </a:r>
            <a:endParaRPr lang="en-US" sz="4000" b="1" i="1" dirty="0">
              <a:solidFill>
                <a:srgbClr val="00B0F0"/>
              </a:solidFill>
            </a:endParaRPr>
          </a:p>
        </p:txBody>
      </p:sp>
      <p:sp>
        <p:nvSpPr>
          <p:cNvPr id="3" name="Content Placeholder 2"/>
          <p:cNvSpPr>
            <a:spLocks noGrp="1"/>
          </p:cNvSpPr>
          <p:nvPr>
            <p:ph idx="1"/>
          </p:nvPr>
        </p:nvSpPr>
        <p:spPr>
          <a:xfrm>
            <a:off x="381600" y="1828800"/>
            <a:ext cx="8208000" cy="4953000"/>
          </a:xfrm>
        </p:spPr>
        <p:txBody>
          <a:bodyPr>
            <a:normAutofit/>
          </a:bodyPr>
          <a:lstStyle/>
          <a:p>
            <a:pPr marL="0" indent="0">
              <a:lnSpc>
                <a:spcPct val="90000"/>
              </a:lnSpc>
              <a:spcBef>
                <a:spcPts val="0"/>
              </a:spcBef>
              <a:buNone/>
            </a:pPr>
            <a:endParaRPr lang="en-US" sz="2000" b="1" dirty="0" smtClean="0"/>
          </a:p>
          <a:p>
            <a:pPr marL="0" indent="0">
              <a:lnSpc>
                <a:spcPct val="90000"/>
              </a:lnSpc>
              <a:spcBef>
                <a:spcPts val="0"/>
              </a:spcBef>
              <a:buNone/>
            </a:pPr>
            <a:r>
              <a:rPr lang="en-US" sz="2600" b="1" dirty="0" smtClean="0"/>
              <a:t>Global Runoff Data Centre report series </a:t>
            </a:r>
            <a:br>
              <a:rPr lang="en-US" sz="2600" b="1" dirty="0" smtClean="0"/>
            </a:br>
            <a:r>
              <a:rPr lang="en-US" sz="2600" b="1" dirty="0" smtClean="0"/>
              <a:t>hydrologic information – metadata </a:t>
            </a:r>
            <a:br>
              <a:rPr lang="en-US" sz="2600" b="1" dirty="0" smtClean="0"/>
            </a:br>
            <a:r>
              <a:rPr lang="en-US" sz="2000" i="1" dirty="0" smtClean="0"/>
              <a:t>UML model of available catalogues</a:t>
            </a:r>
          </a:p>
          <a:p>
            <a:pPr marL="0" indent="0">
              <a:lnSpc>
                <a:spcPct val="90000"/>
              </a:lnSpc>
              <a:spcBef>
                <a:spcPts val="0"/>
              </a:spcBef>
              <a:buNone/>
            </a:pPr>
            <a:endParaRPr lang="en-US" sz="1000" b="1" i="1" dirty="0" smtClean="0"/>
          </a:p>
          <a:p>
            <a:pPr marL="0" indent="0">
              <a:lnSpc>
                <a:spcPct val="90000"/>
              </a:lnSpc>
              <a:spcBef>
                <a:spcPts val="0"/>
              </a:spcBef>
              <a:buNone/>
            </a:pPr>
            <a:r>
              <a:rPr lang="en-US" sz="2600" b="1" dirty="0" smtClean="0"/>
              <a:t>The current status of global river discharge monitoring and potential new technologies complementing traditional discharge measurements </a:t>
            </a:r>
            <a:r>
              <a:rPr lang="en-US" sz="2000" i="1" dirty="0" smtClean="0"/>
              <a:t>Article on options for discharge monitoring by remote sensing, especially in remote areas</a:t>
            </a:r>
          </a:p>
          <a:p>
            <a:pPr marL="0" indent="0">
              <a:lnSpc>
                <a:spcPct val="90000"/>
              </a:lnSpc>
              <a:spcBef>
                <a:spcPts val="0"/>
              </a:spcBef>
              <a:buNone/>
            </a:pPr>
            <a:endParaRPr lang="en-US" sz="1000" b="1" i="1" dirty="0" smtClean="0"/>
          </a:p>
          <a:p>
            <a:pPr marL="0" indent="0">
              <a:lnSpc>
                <a:spcPct val="90000"/>
              </a:lnSpc>
              <a:spcBef>
                <a:spcPts val="0"/>
              </a:spcBef>
              <a:buNone/>
            </a:pPr>
            <a:r>
              <a:rPr lang="en-US" sz="2600" b="1" dirty="0" smtClean="0"/>
              <a:t>Essential climate variable studies on: glacier, snow cover, groundwater, water level, river discharge </a:t>
            </a:r>
            <a:r>
              <a:rPr lang="en-US" sz="2000" i="1" dirty="0" smtClean="0"/>
              <a:t>Description of available and needed information, including role of earth observation</a:t>
            </a:r>
          </a:p>
          <a:p>
            <a:pPr marL="0" indent="0">
              <a:lnSpc>
                <a:spcPct val="90000"/>
              </a:lnSpc>
              <a:spcBef>
                <a:spcPts val="0"/>
              </a:spcBef>
              <a:buNone/>
            </a:pPr>
            <a:endParaRPr lang="en-US" sz="2000" b="1" dirty="0" smtClean="0"/>
          </a:p>
          <a:p>
            <a:pPr marL="0" indent="0">
              <a:lnSpc>
                <a:spcPct val="90000"/>
              </a:lnSpc>
              <a:spcBef>
                <a:spcPts val="0"/>
              </a:spcBef>
              <a:buNone/>
            </a:pPr>
            <a:r>
              <a:rPr lang="en-US" sz="2000" b="1" i="1" dirty="0" smtClean="0">
                <a:solidFill>
                  <a:srgbClr val="00B0F0"/>
                </a:solidFill>
              </a:rPr>
              <a:t>References on drought: see slide above (on extreme events)</a:t>
            </a:r>
          </a:p>
          <a:p>
            <a:pPr marL="0" indent="0">
              <a:buNone/>
            </a:pPr>
            <a:endParaRPr lang="en-US" sz="1600" b="1" dirty="0" smtClean="0"/>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37</a:t>
            </a:fld>
            <a:endParaRPr lang="en-US"/>
          </a:p>
        </p:txBody>
      </p:sp>
      <p:pic>
        <p:nvPicPr>
          <p:cNvPr id="6" name="Picture 5" descr="grdc logo.gif"/>
          <p:cNvPicPr>
            <a:picLocks noChangeAspect="1"/>
          </p:cNvPicPr>
          <p:nvPr/>
        </p:nvPicPr>
        <p:blipFill>
          <a:blip r:embed="rId3" cstate="print"/>
          <a:stretch>
            <a:fillRect/>
          </a:stretch>
        </p:blipFill>
        <p:spPr>
          <a:xfrm>
            <a:off x="5328000" y="152400"/>
            <a:ext cx="973674" cy="968400"/>
          </a:xfrm>
          <a:prstGeom prst="rect">
            <a:avLst/>
          </a:prstGeom>
        </p:spPr>
      </p:pic>
      <p:pic>
        <p:nvPicPr>
          <p:cNvPr id="7" name="Picture 6" descr="gcos logo.png"/>
          <p:cNvPicPr/>
          <p:nvPr/>
        </p:nvPicPr>
        <p:blipFill>
          <a:blip r:embed="rId4" cstate="print"/>
          <a:stretch>
            <a:fillRect/>
          </a:stretch>
        </p:blipFill>
        <p:spPr>
          <a:xfrm>
            <a:off x="6684600" y="432000"/>
            <a:ext cx="1905000" cy="542925"/>
          </a:xfrm>
          <a:prstGeom prst="rect">
            <a:avLst/>
          </a:prstGeom>
        </p:spPr>
      </p:pic>
    </p:spTree>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(5):</a:t>
            </a:r>
            <a:endParaRPr lang="en-US" sz="4000" b="1" i="1" dirty="0">
              <a:solidFill>
                <a:srgbClr val="00B0F0"/>
              </a:solidFill>
            </a:endParaRPr>
          </a:p>
        </p:txBody>
      </p:sp>
      <p:sp>
        <p:nvSpPr>
          <p:cNvPr id="3" name="Content Placeholder 2"/>
          <p:cNvSpPr>
            <a:spLocks noGrp="1"/>
          </p:cNvSpPr>
          <p:nvPr>
            <p:ph idx="1"/>
          </p:nvPr>
        </p:nvSpPr>
        <p:spPr>
          <a:xfrm>
            <a:off x="381600" y="1828800"/>
            <a:ext cx="8208000" cy="4953000"/>
          </a:xfrm>
        </p:spPr>
        <p:txBody>
          <a:bodyPr>
            <a:normAutofit/>
          </a:bodyPr>
          <a:lstStyle/>
          <a:p>
            <a:pPr marL="0" indent="0">
              <a:lnSpc>
                <a:spcPct val="80000"/>
              </a:lnSpc>
              <a:spcBef>
                <a:spcPts val="0"/>
              </a:spcBef>
              <a:buNone/>
            </a:pPr>
            <a:endParaRPr lang="en-US" sz="2000" b="1" dirty="0" smtClean="0"/>
          </a:p>
          <a:p>
            <a:pPr marL="0" indent="0">
              <a:lnSpc>
                <a:spcPct val="80000"/>
              </a:lnSpc>
              <a:spcBef>
                <a:spcPts val="0"/>
              </a:spcBef>
              <a:buNone/>
            </a:pPr>
            <a:r>
              <a:rPr lang="en-US" sz="2600" b="1" dirty="0" smtClean="0"/>
              <a:t>SHARE: soil moisture for hydrological applications </a:t>
            </a:r>
            <a:r>
              <a:rPr lang="en-US" sz="2000" i="1" dirty="0" smtClean="0"/>
              <a:t>Article on earth observation for soil moisture products</a:t>
            </a:r>
          </a:p>
          <a:p>
            <a:pPr marL="0" indent="0">
              <a:lnSpc>
                <a:spcPct val="80000"/>
              </a:lnSpc>
              <a:spcBef>
                <a:spcPts val="0"/>
              </a:spcBef>
              <a:buNone/>
            </a:pPr>
            <a:endParaRPr lang="en-US" sz="1000" b="1" i="1" dirty="0" smtClean="0"/>
          </a:p>
          <a:p>
            <a:pPr marL="0" indent="-2633663">
              <a:lnSpc>
                <a:spcPct val="80000"/>
              </a:lnSpc>
              <a:spcBef>
                <a:spcPts val="0"/>
              </a:spcBef>
              <a:buNone/>
            </a:pPr>
            <a:r>
              <a:rPr lang="en-US" sz="2600" b="1" dirty="0" smtClean="0"/>
              <a:t>Emerging technology analysis </a:t>
            </a:r>
            <a:r>
              <a:rPr lang="en-US" sz="2000" i="1" dirty="0" smtClean="0"/>
              <a:t>Overview of application and possibilities of emerging technologies for earth observation related to water, weather and oceans</a:t>
            </a:r>
          </a:p>
          <a:p>
            <a:pPr marL="0" indent="0">
              <a:lnSpc>
                <a:spcPct val="80000"/>
              </a:lnSpc>
              <a:spcBef>
                <a:spcPts val="0"/>
              </a:spcBef>
              <a:buNone/>
            </a:pPr>
            <a:endParaRPr lang="en-US" sz="1000" b="1" i="1" dirty="0" smtClean="0"/>
          </a:p>
          <a:p>
            <a:pPr marL="0" indent="0">
              <a:lnSpc>
                <a:spcPct val="80000"/>
              </a:lnSpc>
              <a:spcBef>
                <a:spcPts val="0"/>
              </a:spcBef>
              <a:buNone/>
            </a:pPr>
            <a:r>
              <a:rPr lang="en-US" sz="2600" b="1" dirty="0" smtClean="0"/>
              <a:t>Space research – a European journey </a:t>
            </a:r>
            <a:r>
              <a:rPr lang="en-US" sz="2000" i="1" dirty="0" smtClean="0"/>
              <a:t>Overview of space-related research projects, including projects dedicated to GMES downstream services</a:t>
            </a:r>
          </a:p>
          <a:p>
            <a:pPr marL="0" indent="0">
              <a:spcBef>
                <a:spcPts val="0"/>
              </a:spcBef>
              <a:buNone/>
            </a:pPr>
            <a:endParaRPr lang="en-US" sz="1000" b="1" i="1" dirty="0" smtClean="0"/>
          </a:p>
          <a:p>
            <a:pPr marL="0" indent="0">
              <a:lnSpc>
                <a:spcPct val="80000"/>
              </a:lnSpc>
              <a:spcBef>
                <a:spcPts val="0"/>
              </a:spcBef>
              <a:buNone/>
            </a:pPr>
            <a:r>
              <a:rPr lang="en-US" sz="2600" b="1" dirty="0" smtClean="0"/>
              <a:t>GLOWASIS user requirement study </a:t>
            </a:r>
            <a:r>
              <a:rPr lang="en-US" sz="2000" i="1" dirty="0" smtClean="0"/>
              <a:t>Report on user requirements for the GMES global water scarcity information system</a:t>
            </a:r>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pic>
        <p:nvPicPr>
          <p:cNvPr id="8" name="Picture 7"/>
          <p:cNvPicPr/>
          <p:nvPr/>
        </p:nvPicPr>
        <p:blipFill>
          <a:blip r:embed="rId3" cstate="print"/>
          <a:srcRect/>
          <a:stretch>
            <a:fillRect/>
          </a:stretch>
        </p:blipFill>
        <p:spPr bwMode="auto">
          <a:xfrm>
            <a:off x="2700000" y="151200"/>
            <a:ext cx="2214484" cy="967209"/>
          </a:xfrm>
          <a:prstGeom prst="rect">
            <a:avLst/>
          </a:prstGeom>
          <a:noFill/>
          <a:ln w="9525">
            <a:noFill/>
            <a:miter lim="800000"/>
            <a:headEnd/>
            <a:tailEnd/>
          </a:ln>
        </p:spPr>
      </p:pic>
      <p:pic>
        <p:nvPicPr>
          <p:cNvPr id="9" name="Picture 8" descr="Logo_GMES_saferworld.jpg"/>
          <p:cNvPicPr/>
          <p:nvPr/>
        </p:nvPicPr>
        <p:blipFill>
          <a:blip r:embed="rId4" cstate="print"/>
          <a:stretch>
            <a:fillRect/>
          </a:stretch>
        </p:blipFill>
        <p:spPr>
          <a:xfrm>
            <a:off x="5112000" y="262285"/>
            <a:ext cx="1714812" cy="856124"/>
          </a:xfrm>
          <a:prstGeom prst="rect">
            <a:avLst/>
          </a:prstGeom>
        </p:spPr>
      </p:pic>
      <p:pic>
        <p:nvPicPr>
          <p:cNvPr id="10" name="Picture 9"/>
          <p:cNvPicPr>
            <a:picLocks noChangeAspect="1"/>
          </p:cNvPicPr>
          <p:nvPr/>
        </p:nvPicPr>
        <p:blipFill>
          <a:blip r:embed="rId5" cstate="print"/>
          <a:srcRect/>
          <a:stretch>
            <a:fillRect/>
          </a:stretch>
        </p:blipFill>
        <p:spPr bwMode="auto">
          <a:xfrm>
            <a:off x="7038294" y="324000"/>
            <a:ext cx="1551306" cy="9684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Marketing of earth observation</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marL="0" indent="0">
              <a:lnSpc>
                <a:spcPct val="80000"/>
              </a:lnSpc>
              <a:spcBef>
                <a:spcPts val="0"/>
              </a:spcBef>
              <a:buNone/>
            </a:pPr>
            <a:r>
              <a:rPr lang="en-US" sz="2600" dirty="0" smtClean="0"/>
              <a:t>Marketing of earth observation is difficult.</a:t>
            </a:r>
          </a:p>
          <a:p>
            <a:pPr marL="0" indent="0">
              <a:lnSpc>
                <a:spcPct val="80000"/>
              </a:lnSpc>
              <a:spcBef>
                <a:spcPts val="0"/>
              </a:spcBef>
              <a:buNone/>
            </a:pPr>
            <a:r>
              <a:rPr lang="en-US" sz="1000" dirty="0" smtClean="0"/>
              <a:t> </a:t>
            </a:r>
          </a:p>
          <a:p>
            <a:pPr marL="0" indent="0">
              <a:lnSpc>
                <a:spcPct val="80000"/>
              </a:lnSpc>
              <a:spcBef>
                <a:spcPts val="0"/>
              </a:spcBef>
              <a:buNone/>
            </a:pPr>
            <a:r>
              <a:rPr lang="en-US" sz="2600" dirty="0" smtClean="0"/>
              <a:t>New technology, few big companies, lots of small ones.</a:t>
            </a:r>
          </a:p>
          <a:p>
            <a:pPr marL="0" indent="0">
              <a:lnSpc>
                <a:spcPct val="80000"/>
              </a:lnSpc>
              <a:spcBef>
                <a:spcPts val="0"/>
              </a:spcBef>
              <a:buNone/>
            </a:pPr>
            <a:r>
              <a:rPr lang="en-US" sz="800" dirty="0" smtClean="0"/>
              <a:t> </a:t>
            </a:r>
            <a:endParaRPr lang="en-US" sz="1000" dirty="0" smtClean="0"/>
          </a:p>
          <a:p>
            <a:pPr marL="0" indent="0">
              <a:lnSpc>
                <a:spcPct val="80000"/>
              </a:lnSpc>
              <a:spcBef>
                <a:spcPts val="0"/>
              </a:spcBef>
              <a:buNone/>
            </a:pPr>
            <a:r>
              <a:rPr lang="en-US" sz="2600" dirty="0" smtClean="0"/>
              <a:t>Lots of reports describing the bottlenecks, like reliability, </a:t>
            </a:r>
          </a:p>
          <a:p>
            <a:pPr marL="0" indent="0">
              <a:lnSpc>
                <a:spcPct val="80000"/>
              </a:lnSpc>
              <a:spcBef>
                <a:spcPts val="0"/>
              </a:spcBef>
              <a:buNone/>
            </a:pPr>
            <a:r>
              <a:rPr lang="en-US" sz="2600" dirty="0" smtClean="0"/>
              <a:t>data access, data continuity, etc. </a:t>
            </a:r>
          </a:p>
          <a:p>
            <a:pPr marL="0" indent="0">
              <a:lnSpc>
                <a:spcPct val="80000"/>
              </a:lnSpc>
              <a:spcBef>
                <a:spcPts val="0"/>
              </a:spcBef>
              <a:buNone/>
            </a:pPr>
            <a:endParaRPr lang="en-US" sz="1000" dirty="0" smtClean="0"/>
          </a:p>
          <a:p>
            <a:pPr marL="0" indent="0">
              <a:lnSpc>
                <a:spcPct val="80000"/>
              </a:lnSpc>
              <a:spcBef>
                <a:spcPts val="0"/>
              </a:spcBef>
              <a:buNone/>
            </a:pPr>
            <a:r>
              <a:rPr lang="en-US" sz="2600" dirty="0" smtClean="0"/>
              <a:t>Means that relatively a lot of effort is needed to promote </a:t>
            </a:r>
          </a:p>
          <a:p>
            <a:pPr marL="0" indent="0">
              <a:lnSpc>
                <a:spcPct val="80000"/>
              </a:lnSpc>
              <a:spcBef>
                <a:spcPts val="0"/>
              </a:spcBef>
              <a:buNone/>
            </a:pPr>
            <a:r>
              <a:rPr lang="en-US" sz="2600" dirty="0" smtClean="0"/>
              <a:t>EO.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39</a:t>
            </a:fld>
            <a:endParaRPr lang="en-US"/>
          </a:p>
        </p:txBody>
      </p:sp>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08000" cy="1080000"/>
          </a:xfrm>
        </p:spPr>
        <p:txBody>
          <a:bodyPr>
            <a:normAutofit/>
          </a:bodyPr>
          <a:lstStyle/>
          <a:p>
            <a:pPr algn="l"/>
            <a:r>
              <a:rPr lang="en-US" sz="4000" b="1" i="1" dirty="0" smtClean="0">
                <a:solidFill>
                  <a:srgbClr val="00B0F0"/>
                </a:solidFill>
              </a:rPr>
              <a:t>Life cycle of products &amp; services</a:t>
            </a:r>
            <a:endParaRPr lang="en-US" sz="4000" b="1" i="1" dirty="0">
              <a:solidFill>
                <a:srgbClr val="00B0F0"/>
              </a:solidFill>
            </a:endParaRPr>
          </a:p>
        </p:txBody>
      </p:sp>
      <p:sp>
        <p:nvSpPr>
          <p:cNvPr id="3" name="Content Placeholder 2"/>
          <p:cNvSpPr>
            <a:spLocks noGrp="1"/>
          </p:cNvSpPr>
          <p:nvPr>
            <p:ph idx="1"/>
          </p:nvPr>
        </p:nvSpPr>
        <p:spPr>
          <a:xfrm>
            <a:off x="381000" y="2898000"/>
            <a:ext cx="8208000" cy="3960000"/>
          </a:xfrm>
        </p:spPr>
        <p:txBody>
          <a:bodyPr>
            <a:normAutofit/>
          </a:bodyPr>
          <a:lstStyle/>
          <a:p>
            <a:pPr>
              <a:buNone/>
            </a:pPr>
            <a:r>
              <a:rPr lang="en-US" sz="2600" dirty="0" smtClean="0"/>
              <a:t>Initialization</a:t>
            </a:r>
          </a:p>
          <a:p>
            <a:pPr>
              <a:buNone/>
            </a:pPr>
            <a:r>
              <a:rPr lang="en-US" sz="2600" dirty="0" smtClean="0"/>
              <a:t>System analysis &amp; design</a:t>
            </a:r>
          </a:p>
          <a:p>
            <a:pPr>
              <a:buNone/>
            </a:pPr>
            <a:r>
              <a:rPr lang="en-US" sz="2600" dirty="0" smtClean="0"/>
              <a:t>Rapid prototyping</a:t>
            </a:r>
          </a:p>
          <a:p>
            <a:pPr>
              <a:buNone/>
            </a:pPr>
            <a:r>
              <a:rPr lang="en-US" sz="2600" dirty="0" smtClean="0"/>
              <a:t>System development</a:t>
            </a:r>
          </a:p>
          <a:p>
            <a:pPr>
              <a:buNone/>
            </a:pPr>
            <a:r>
              <a:rPr lang="en-US" sz="2600" dirty="0" smtClean="0"/>
              <a:t>Implementation</a:t>
            </a:r>
          </a:p>
          <a:p>
            <a:pPr>
              <a:buNone/>
            </a:pPr>
            <a:r>
              <a:rPr lang="en-US" sz="2600" dirty="0" smtClean="0"/>
              <a:t>Post-implementation</a:t>
            </a:r>
          </a:p>
          <a:p>
            <a:pPr>
              <a:buNone/>
            </a:pPr>
            <a:r>
              <a:rPr lang="en-US" sz="3600" dirty="0" smtClean="0"/>
              <a:t>	</a:t>
            </a:r>
            <a:endParaRPr lang="en-US" sz="3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a:p>
        </p:txBody>
      </p:sp>
      <p:pic>
        <p:nvPicPr>
          <p:cNvPr id="6" name="Picture 5" descr="marketing EO products &amp; services title page.jpg"/>
          <p:cNvPicPr>
            <a:picLocks noChangeAspect="1"/>
          </p:cNvPicPr>
          <p:nvPr/>
        </p:nvPicPr>
        <p:blipFill>
          <a:blip r:embed="rId3" cstate="print"/>
          <a:stretch>
            <a:fillRect/>
          </a:stretch>
        </p:blipFill>
        <p:spPr>
          <a:xfrm>
            <a:off x="6074400" y="2667000"/>
            <a:ext cx="2590800" cy="3662709"/>
          </a:xfrm>
          <a:prstGeom prst="rect">
            <a:avLst/>
          </a:prstGeom>
        </p:spPr>
      </p:pic>
    </p:spTree>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Points to keep in mind:</a:t>
            </a:r>
            <a:endParaRPr lang="en-US" sz="4000" b="1" i="1" dirty="0">
              <a:solidFill>
                <a:srgbClr val="00B0F0"/>
              </a:solidFill>
            </a:endParaRPr>
          </a:p>
        </p:txBody>
      </p:sp>
      <p:sp>
        <p:nvSpPr>
          <p:cNvPr id="3" name="Content Placeholder 2"/>
          <p:cNvSpPr>
            <a:spLocks noGrp="1"/>
          </p:cNvSpPr>
          <p:nvPr>
            <p:ph idx="1"/>
          </p:nvPr>
        </p:nvSpPr>
        <p:spPr>
          <a:xfrm>
            <a:off x="381600" y="1828800"/>
            <a:ext cx="8208000" cy="5029200"/>
          </a:xfrm>
          <a:ln>
            <a:noFill/>
          </a:ln>
        </p:spPr>
        <p:txBody>
          <a:bodyPr>
            <a:normAutofit fontScale="25000" lnSpcReduction="20000"/>
          </a:bodyPr>
          <a:lstStyle/>
          <a:p>
            <a:pPr lvl="0"/>
            <a:endParaRPr lang="en-US" sz="8000" dirty="0" smtClean="0"/>
          </a:p>
          <a:p>
            <a:pPr lvl="0"/>
            <a:r>
              <a:rPr lang="en-US" sz="10400" dirty="0" smtClean="0"/>
              <a:t>Look for opportunities, where can you have most success in a short time: quick-wins.</a:t>
            </a:r>
          </a:p>
          <a:p>
            <a:pPr lvl="0"/>
            <a:r>
              <a:rPr lang="en-US" sz="10400" dirty="0" smtClean="0"/>
              <a:t>Target the right audience to start with: who would be interested and listen to you? </a:t>
            </a:r>
          </a:p>
          <a:p>
            <a:pPr lvl="0"/>
            <a:r>
              <a:rPr lang="en-US" sz="10400" dirty="0" smtClean="0"/>
              <a:t>Identify the problem that they are trying to solve: is it the same as yours?</a:t>
            </a:r>
          </a:p>
          <a:p>
            <a:pPr lvl="0"/>
            <a:r>
              <a:rPr lang="en-US" sz="10400" dirty="0" smtClean="0"/>
              <a:t>Learn to speak the same language. Example ‘</a:t>
            </a:r>
            <a:r>
              <a:rPr lang="en-US" sz="10400" dirty="0" err="1" smtClean="0"/>
              <a:t>evapotranspiration</a:t>
            </a:r>
            <a:r>
              <a:rPr lang="en-US" sz="10400" dirty="0" smtClean="0"/>
              <a:t>’: this is a term most managers do not understand and do not care about. Use terms related to water use, supply and demand instead.</a:t>
            </a:r>
          </a:p>
          <a:p>
            <a:r>
              <a:rPr lang="en-US" sz="10400" dirty="0" smtClean="0"/>
              <a:t>Look for examples from elsewhere (success stories): solutions that work and are affordable.</a:t>
            </a:r>
          </a:p>
          <a:p>
            <a:pPr>
              <a:buNone/>
            </a:pPr>
            <a:r>
              <a:rPr lang="en-US" sz="10400" dirty="0" smtClean="0"/>
              <a:t>	</a:t>
            </a:r>
            <a:endParaRPr lang="en-US" sz="10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spTree>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696200" cy="2057400"/>
          </a:xfrm>
        </p:spPr>
        <p:txBody>
          <a:bodyPr>
            <a:normAutofit fontScale="90000"/>
          </a:bodyPr>
          <a:lstStyle/>
          <a:p>
            <a:r>
              <a:rPr lang="en-US" b="1" i="1" dirty="0" smtClean="0">
                <a:solidFill>
                  <a:srgbClr val="00B0F0"/>
                </a:solidFill>
              </a:rPr>
              <a:t>Be patient: </a:t>
            </a:r>
            <a:br>
              <a:rPr lang="en-US" b="1" i="1" dirty="0" smtClean="0">
                <a:solidFill>
                  <a:srgbClr val="00B0F0"/>
                </a:solidFill>
              </a:rPr>
            </a:br>
            <a:r>
              <a:rPr lang="en-US" b="1" i="1" dirty="0" smtClean="0">
                <a:solidFill>
                  <a:srgbClr val="00B0F0"/>
                </a:solidFill>
              </a:rPr>
              <a:t>introduction of new technology and / or applications takes time</a:t>
            </a:r>
            <a:endParaRPr lang="en-US" b="1" i="1" dirty="0">
              <a:solidFill>
                <a:srgbClr val="00B0F0"/>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Tree>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20400"/>
          </a:xfrm>
        </p:spPr>
        <p:txBody>
          <a:bodyPr>
            <a:normAutofit fontScale="90000"/>
          </a:bodyPr>
          <a:lstStyle/>
          <a:p>
            <a:pPr algn="l"/>
            <a:r>
              <a:rPr lang="en-US" b="1" i="1" dirty="0" smtClean="0"/>
              <a:t>3. How to get funding for your </a:t>
            </a:r>
            <a:br>
              <a:rPr lang="en-US" b="1" i="1" dirty="0" smtClean="0"/>
            </a:br>
            <a:r>
              <a:rPr lang="en-US" b="1" i="1" dirty="0" smtClean="0"/>
              <a:t>    activities</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spTree>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b="1" i="1" dirty="0" smtClean="0">
                <a:solidFill>
                  <a:srgbClr val="00B0F0"/>
                </a:solidFill>
              </a:rPr>
              <a:t>Approach</a:t>
            </a:r>
            <a:endParaRPr lang="en-US"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a:lnSpc>
                <a:spcPct val="80000"/>
              </a:lnSpc>
              <a:spcBef>
                <a:spcPts val="0"/>
              </a:spcBef>
            </a:pPr>
            <a:r>
              <a:rPr lang="en-US" sz="2600" dirty="0" smtClean="0"/>
              <a:t>Share information on your subject (a thing you are doing) and think that is interesting for your contact, then look for the link. Could this solve a problem for your partner? Are adjustments necessary? Need other parties be involved? Take it from there.</a:t>
            </a:r>
          </a:p>
          <a:p>
            <a:r>
              <a:rPr lang="en-US" sz="2600" dirty="0" smtClean="0"/>
              <a:t>LEADS, LEADS, LEADS</a:t>
            </a:r>
          </a:p>
          <a:p>
            <a:pPr>
              <a:buNone/>
            </a:pP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43</a:t>
            </a:fld>
            <a:endParaRPr lang="en-US"/>
          </a:p>
        </p:txBody>
      </p:sp>
    </p:spTree>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How?</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lvl="0"/>
            <a:r>
              <a:rPr lang="en-US" sz="2600" dirty="0" smtClean="0"/>
              <a:t>Establish your network.</a:t>
            </a:r>
          </a:p>
          <a:p>
            <a:pPr lvl="0">
              <a:buNone/>
            </a:pPr>
            <a:endParaRPr lang="en-US" sz="800" dirty="0" smtClean="0"/>
          </a:p>
          <a:p>
            <a:pPr lvl="0"/>
            <a:r>
              <a:rPr lang="en-US" sz="2600" dirty="0" smtClean="0"/>
              <a:t>Look for opportunities.</a:t>
            </a:r>
          </a:p>
          <a:p>
            <a:pPr lvl="0">
              <a:buNone/>
            </a:pPr>
            <a:endParaRPr lang="en-US" sz="800" dirty="0" smtClean="0"/>
          </a:p>
          <a:p>
            <a:r>
              <a:rPr lang="en-US" sz="2600" dirty="0" smtClean="0"/>
              <a:t>Write a good proposal. </a:t>
            </a:r>
          </a:p>
          <a:p>
            <a:pPr>
              <a:buNone/>
            </a:pPr>
            <a:endParaRPr lang="en-US" sz="800" dirty="0" smtClean="0"/>
          </a:p>
          <a:p>
            <a:r>
              <a:rPr lang="en-US" sz="2600" dirty="0" smtClean="0"/>
              <a:t>Promise much, but not too much.</a:t>
            </a:r>
          </a:p>
          <a:p>
            <a:pPr>
              <a:buNone/>
            </a:pPr>
            <a:r>
              <a:rPr lang="en-US" sz="2800" dirty="0" smtClean="0"/>
              <a:t>	</a:t>
            </a:r>
            <a:endParaRPr lang="en-US" sz="28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spTree>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260000"/>
          </a:xfrm>
        </p:spPr>
        <p:txBody>
          <a:bodyPr>
            <a:normAutofit/>
          </a:bodyPr>
          <a:lstStyle/>
          <a:p>
            <a:pPr algn="l"/>
            <a:r>
              <a:rPr lang="en-US" sz="4000" b="1" i="1" dirty="0" smtClean="0">
                <a:solidFill>
                  <a:srgbClr val="00B0F0"/>
                </a:solidFill>
              </a:rPr>
              <a:t>Proposal outline</a:t>
            </a:r>
            <a:r>
              <a:rPr lang="en-US" i="1" dirty="0" smtClean="0"/>
              <a:t/>
            </a:r>
            <a:br>
              <a:rPr lang="en-US" i="1" dirty="0" smtClean="0"/>
            </a:br>
            <a:r>
              <a:rPr lang="en-US" sz="2000" i="1" dirty="0" smtClean="0"/>
              <a:t>(more detailed version in separate document, see also </a:t>
            </a:r>
            <a:r>
              <a:rPr lang="en-US" sz="2000" i="1" dirty="0" smtClean="0">
                <a:hlinkClick r:id="rId2"/>
              </a:rPr>
              <a:t>www.geonetcab.eu</a:t>
            </a:r>
            <a:r>
              <a:rPr lang="en-US" sz="2000" i="1" dirty="0" smtClean="0"/>
              <a:t> )</a:t>
            </a:r>
            <a:endParaRPr lang="en-US" sz="2000" dirty="0"/>
          </a:p>
        </p:txBody>
      </p:sp>
      <p:sp>
        <p:nvSpPr>
          <p:cNvPr id="3" name="Content Placeholder 2"/>
          <p:cNvSpPr>
            <a:spLocks noGrp="1"/>
          </p:cNvSpPr>
          <p:nvPr>
            <p:ph sz="half" idx="1"/>
          </p:nvPr>
        </p:nvSpPr>
        <p:spPr>
          <a:xfrm>
            <a:off x="381600" y="2898000"/>
            <a:ext cx="4876800" cy="3960000"/>
          </a:xfrm>
        </p:spPr>
        <p:txBody>
          <a:bodyPr>
            <a:normAutofit/>
          </a:bodyPr>
          <a:lstStyle/>
          <a:p>
            <a:pPr>
              <a:buNone/>
            </a:pPr>
            <a:r>
              <a:rPr lang="en-US" sz="2600" dirty="0" smtClean="0"/>
              <a:t>1. Introduction / relevance</a:t>
            </a:r>
          </a:p>
          <a:p>
            <a:pPr>
              <a:buNone/>
            </a:pPr>
            <a:r>
              <a:rPr lang="en-US" sz="2600" dirty="0" smtClean="0"/>
              <a:t>2. Objective(s)</a:t>
            </a:r>
          </a:p>
          <a:p>
            <a:pPr>
              <a:buNone/>
            </a:pPr>
            <a:r>
              <a:rPr lang="en-US" sz="2600" dirty="0" smtClean="0"/>
              <a:t>3. Activities</a:t>
            </a:r>
          </a:p>
          <a:p>
            <a:pPr>
              <a:buNone/>
            </a:pPr>
            <a:r>
              <a:rPr lang="en-US" sz="2600" dirty="0" smtClean="0"/>
              <a:t>4. Output</a:t>
            </a:r>
          </a:p>
          <a:p>
            <a:pPr>
              <a:buNone/>
            </a:pPr>
            <a:r>
              <a:rPr lang="en-US" sz="2600" dirty="0" smtClean="0"/>
              <a:t>5. Management &amp; evaluation</a:t>
            </a:r>
          </a:p>
          <a:p>
            <a:endParaRPr lang="en-US" dirty="0"/>
          </a:p>
        </p:txBody>
      </p:sp>
      <p:sp>
        <p:nvSpPr>
          <p:cNvPr id="4" name="Content Placeholder 3"/>
          <p:cNvSpPr>
            <a:spLocks noGrp="1"/>
          </p:cNvSpPr>
          <p:nvPr>
            <p:ph sz="half" idx="2"/>
          </p:nvPr>
        </p:nvSpPr>
        <p:spPr>
          <a:xfrm>
            <a:off x="5257800" y="2898000"/>
            <a:ext cx="3429000" cy="3960000"/>
          </a:xfrm>
        </p:spPr>
        <p:txBody>
          <a:bodyPr>
            <a:normAutofit/>
          </a:bodyPr>
          <a:lstStyle/>
          <a:p>
            <a:pPr>
              <a:buNone/>
            </a:pPr>
            <a:r>
              <a:rPr lang="en-US" sz="2600" dirty="0" smtClean="0"/>
              <a:t>6. Risk assessment</a:t>
            </a:r>
          </a:p>
          <a:p>
            <a:pPr>
              <a:buNone/>
            </a:pPr>
            <a:r>
              <a:rPr lang="en-US" sz="2600" dirty="0" smtClean="0"/>
              <a:t>7. Time schedule</a:t>
            </a:r>
          </a:p>
          <a:p>
            <a:pPr>
              <a:buNone/>
            </a:pPr>
            <a:r>
              <a:rPr lang="en-US" sz="2600" dirty="0" smtClean="0"/>
              <a:t>8. Budget</a:t>
            </a:r>
          </a:p>
          <a:p>
            <a:pPr>
              <a:buNone/>
            </a:pPr>
            <a:r>
              <a:rPr lang="en-US" sz="2600" dirty="0" smtClean="0"/>
              <a:t>	Annexes</a:t>
            </a:r>
          </a:p>
          <a:p>
            <a:endParaRPr lang="en-US" dirty="0"/>
          </a:p>
        </p:txBody>
      </p:sp>
      <p:pic>
        <p:nvPicPr>
          <p:cNvPr id="5"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45</a:t>
            </a:fld>
            <a:endParaRPr lang="en-US"/>
          </a:p>
        </p:txBody>
      </p:sp>
    </p:spTree>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650850"/>
            <a:ext cx="2364799" cy="968400"/>
          </a:xfrm>
          <a:prstGeom prst="rect">
            <a:avLst/>
          </a:prstGeom>
          <a:noFill/>
          <a:ln w="9525">
            <a:noFill/>
            <a:miter lim="800000"/>
            <a:headEnd/>
            <a:tailEnd/>
          </a:ln>
        </p:spPr>
      </p:pic>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Other references</a:t>
            </a:r>
            <a:endParaRPr lang="en-US" sz="4000" b="1" i="1" dirty="0">
              <a:solidFill>
                <a:srgbClr val="00B0F0"/>
              </a:solidFill>
            </a:endParaRPr>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pic>
        <p:nvPicPr>
          <p:cNvPr id="7169" name="Picture 1"/>
          <p:cNvPicPr>
            <a:picLocks noChangeAspect="1" noChangeArrowheads="1"/>
          </p:cNvPicPr>
          <p:nvPr/>
        </p:nvPicPr>
        <p:blipFill>
          <a:blip r:embed="rId4" cstate="print"/>
          <a:srcRect/>
          <a:stretch>
            <a:fillRect/>
          </a:stretch>
        </p:blipFill>
        <p:spPr bwMode="auto">
          <a:xfrm>
            <a:off x="7621200" y="650850"/>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46</a:t>
            </a:fld>
            <a:endParaRPr lang="en-US"/>
          </a:p>
        </p:txBody>
      </p:sp>
      <p:sp>
        <p:nvSpPr>
          <p:cNvPr id="3" name="Content Placeholder 2"/>
          <p:cNvSpPr>
            <a:spLocks noGrp="1"/>
          </p:cNvSpPr>
          <p:nvPr>
            <p:ph idx="1"/>
          </p:nvPr>
        </p:nvSpPr>
        <p:spPr>
          <a:xfrm>
            <a:off x="381600" y="2898000"/>
            <a:ext cx="8208000" cy="3960000"/>
          </a:xfrm>
          <a:ln>
            <a:noFill/>
          </a:ln>
        </p:spPr>
        <p:txBody>
          <a:bodyPr>
            <a:normAutofit/>
          </a:bodyPr>
          <a:lstStyle/>
          <a:p>
            <a:pPr lvl="0"/>
            <a:r>
              <a:rPr lang="en-US" sz="2600" dirty="0" err="1" smtClean="0"/>
              <a:t>Civicus</a:t>
            </a:r>
            <a:r>
              <a:rPr lang="en-US" sz="2600" dirty="0" smtClean="0"/>
              <a:t>: writing a funding proposal</a:t>
            </a:r>
          </a:p>
          <a:p>
            <a:pPr lvl="0">
              <a:buNone/>
            </a:pPr>
            <a:endParaRPr lang="en-US" sz="800" dirty="0" smtClean="0"/>
          </a:p>
          <a:p>
            <a:pPr lvl="0"/>
            <a:r>
              <a:rPr lang="en-US" sz="2600" dirty="0" smtClean="0"/>
              <a:t>Michigan State University: guide for writing a funding proposal</a:t>
            </a:r>
          </a:p>
          <a:p>
            <a:pPr lvl="0">
              <a:buNone/>
            </a:pPr>
            <a:endParaRPr lang="en-US" sz="800" dirty="0" smtClean="0"/>
          </a:p>
          <a:p>
            <a:pPr lvl="0"/>
            <a:r>
              <a:rPr lang="en-US" sz="2600" dirty="0" smtClean="0"/>
              <a:t>ESRI: writing a competitive GRANT application</a:t>
            </a:r>
          </a:p>
          <a:p>
            <a:pPr lvl="0">
              <a:buNone/>
            </a:pPr>
            <a:endParaRPr lang="en-US" sz="800" dirty="0" smtClean="0"/>
          </a:p>
          <a:p>
            <a:r>
              <a:rPr lang="en-US" sz="2600" dirty="0" smtClean="0"/>
              <a:t>REC: project proposal writing</a:t>
            </a:r>
            <a:endParaRPr lang="en-US" sz="2600" dirty="0"/>
          </a:p>
        </p:txBody>
      </p:sp>
    </p:spTree>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696200" cy="1080000"/>
          </a:xfrm>
        </p:spPr>
        <p:txBody>
          <a:bodyPr>
            <a:normAutofit/>
          </a:bodyPr>
          <a:lstStyle/>
          <a:p>
            <a:pPr algn="l"/>
            <a:r>
              <a:rPr lang="en-US" sz="4000" b="1" i="1" dirty="0" smtClean="0">
                <a:solidFill>
                  <a:srgbClr val="00B0F0"/>
                </a:solidFill>
              </a:rPr>
              <a:t>Again:</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fontScale="25000" lnSpcReduction="20000"/>
          </a:bodyPr>
          <a:lstStyle/>
          <a:p>
            <a:r>
              <a:rPr lang="en-US" sz="10400" i="1" dirty="0" smtClean="0"/>
              <a:t>SHARED PROBLEM</a:t>
            </a:r>
            <a:endParaRPr lang="en-US" sz="10400" dirty="0" smtClean="0"/>
          </a:p>
          <a:p>
            <a:r>
              <a:rPr lang="en-US" sz="10400" i="1" dirty="0" smtClean="0"/>
              <a:t>SHARED LANGUAGE</a:t>
            </a:r>
          </a:p>
          <a:p>
            <a:r>
              <a:rPr lang="en-US" sz="10400" i="1" dirty="0" smtClean="0"/>
              <a:t>SHARED SOLUTION</a:t>
            </a:r>
          </a:p>
          <a:p>
            <a:endParaRPr lang="en-US" sz="10400" i="1" dirty="0" smtClean="0"/>
          </a:p>
          <a:p>
            <a:pPr>
              <a:buNone/>
            </a:pPr>
            <a:r>
              <a:rPr lang="en-US" sz="10400" dirty="0" smtClean="0">
                <a:solidFill>
                  <a:srgbClr val="00B0F0"/>
                </a:solidFill>
              </a:rPr>
              <a:t>If all else fails, try to link with a more popular (and easy to</a:t>
            </a:r>
          </a:p>
          <a:p>
            <a:pPr>
              <a:buNone/>
            </a:pPr>
            <a:r>
              <a:rPr lang="en-US" sz="10400" smtClean="0">
                <a:solidFill>
                  <a:srgbClr val="00B0F0"/>
                </a:solidFill>
              </a:rPr>
              <a:t>understand) topic.</a:t>
            </a:r>
            <a:endParaRPr lang="en-US" sz="10400" dirty="0" smtClean="0">
              <a:solidFill>
                <a:srgbClr val="00B0F0"/>
              </a:solidFill>
            </a:endParaRP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spTree>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t>4. Capacity Building</a:t>
            </a:r>
            <a:endParaRPr lang="en-US" sz="4000"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48</a:t>
            </a:fld>
            <a:endParaRPr lang="en-US"/>
          </a:p>
        </p:txBody>
      </p:sp>
    </p:spTree>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General</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marL="0" indent="0">
              <a:lnSpc>
                <a:spcPct val="80000"/>
              </a:lnSpc>
              <a:spcBef>
                <a:spcPts val="1200"/>
              </a:spcBef>
              <a:buNone/>
            </a:pPr>
            <a:r>
              <a:rPr lang="en-US" sz="2600" dirty="0" smtClean="0"/>
              <a:t>Marketing is promotion + capacity building.</a:t>
            </a:r>
          </a:p>
          <a:p>
            <a:pPr marL="0" indent="0">
              <a:lnSpc>
                <a:spcPct val="80000"/>
              </a:lnSpc>
              <a:spcBef>
                <a:spcPts val="1200"/>
              </a:spcBef>
              <a:buNone/>
            </a:pPr>
            <a:endParaRPr lang="en-US" sz="800" dirty="0" smtClean="0"/>
          </a:p>
          <a:p>
            <a:pPr marL="0" indent="0">
              <a:lnSpc>
                <a:spcPct val="80000"/>
              </a:lnSpc>
              <a:spcBef>
                <a:spcPts val="0"/>
              </a:spcBef>
              <a:buNone/>
            </a:pPr>
            <a:r>
              <a:rPr lang="en-US" sz="2600" dirty="0" smtClean="0"/>
              <a:t>Especially for the introduction of new technologies capacity</a:t>
            </a:r>
            <a:br>
              <a:rPr lang="en-US" sz="2600" dirty="0" smtClean="0"/>
            </a:br>
            <a:r>
              <a:rPr lang="en-US" sz="2600" dirty="0" smtClean="0"/>
              <a:t>building is important at all levels.</a:t>
            </a:r>
            <a:r>
              <a:rPr lang="en-US" dirty="0" smtClean="0"/>
              <a:t> </a:t>
            </a:r>
          </a:p>
          <a:p>
            <a:pPr marL="0" indent="0">
              <a:lnSpc>
                <a:spcPct val="80000"/>
              </a:lnSpc>
              <a:spcBef>
                <a:spcPts val="0"/>
              </a:spcBef>
              <a:buNone/>
            </a:pPr>
            <a:endParaRPr lang="en-US" sz="800" dirty="0" smtClean="0"/>
          </a:p>
          <a:p>
            <a:pPr marL="0" indent="0">
              <a:lnSpc>
                <a:spcPct val="80000"/>
              </a:lnSpc>
              <a:spcBef>
                <a:spcPts val="1200"/>
              </a:spcBef>
              <a:buNone/>
            </a:pPr>
            <a:r>
              <a:rPr lang="en-US" sz="2600" dirty="0" smtClean="0"/>
              <a:t>Capacity building is the instrument to increase </a:t>
            </a:r>
            <a:br>
              <a:rPr lang="en-US" sz="2600" dirty="0" smtClean="0"/>
            </a:br>
            <a:r>
              <a:rPr lang="en-US" sz="2600" dirty="0" smtClean="0"/>
              <a:t>self-sufficiency and make solutions work.	</a:t>
            </a:r>
            <a:endParaRPr lang="en-US" sz="2600" dirty="0"/>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49</a:t>
            </a:fld>
            <a:endParaRPr lang="en-US"/>
          </a:p>
        </p:txBody>
      </p:sp>
    </p:spTree>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08000" cy="1080000"/>
          </a:xfrm>
        </p:spPr>
        <p:txBody>
          <a:bodyPr>
            <a:noAutofit/>
          </a:bodyPr>
          <a:lstStyle/>
          <a:p>
            <a:pPr algn="l"/>
            <a:r>
              <a:rPr lang="en-US" sz="4000" b="1" i="1" dirty="0" smtClean="0">
                <a:solidFill>
                  <a:srgbClr val="00B0F0"/>
                </a:solidFill>
              </a:rPr>
              <a:t>Assessment of business &amp; </a:t>
            </a:r>
            <a:br>
              <a:rPr lang="en-US" sz="4000" b="1" i="1" dirty="0" smtClean="0">
                <a:solidFill>
                  <a:srgbClr val="00B0F0"/>
                </a:solidFill>
              </a:rPr>
            </a:br>
            <a:r>
              <a:rPr lang="en-US" sz="4000" b="1" i="1" dirty="0" smtClean="0">
                <a:solidFill>
                  <a:srgbClr val="00B0F0"/>
                </a:solidFill>
              </a:rPr>
              <a:t>funding opportunities</a:t>
            </a:r>
            <a:endParaRPr lang="en-US" sz="4000" b="1" i="1" dirty="0">
              <a:solidFill>
                <a:srgbClr val="00B0F0"/>
              </a:solidFill>
            </a:endParaRPr>
          </a:p>
        </p:txBody>
      </p:sp>
      <p:sp>
        <p:nvSpPr>
          <p:cNvPr id="3" name="Content Placeholder 2"/>
          <p:cNvSpPr>
            <a:spLocks noGrp="1"/>
          </p:cNvSpPr>
          <p:nvPr>
            <p:ph idx="1"/>
          </p:nvPr>
        </p:nvSpPr>
        <p:spPr>
          <a:xfrm>
            <a:off x="381000" y="3125041"/>
            <a:ext cx="8208000" cy="3732959"/>
          </a:xfrm>
        </p:spPr>
        <p:txBody>
          <a:bodyPr>
            <a:normAutofit/>
          </a:bodyPr>
          <a:lstStyle/>
          <a:p>
            <a:endParaRPr lang="en-US" sz="1200" dirty="0" smtClean="0"/>
          </a:p>
          <a:p>
            <a:r>
              <a:rPr lang="en-US" sz="2600" dirty="0" smtClean="0"/>
              <a:t>Categories of water management products &amp; services</a:t>
            </a:r>
          </a:p>
          <a:p>
            <a:r>
              <a:rPr lang="en-US" sz="2600" dirty="0" smtClean="0"/>
              <a:t>Life cycle phase of product or service</a:t>
            </a:r>
          </a:p>
          <a:p>
            <a:r>
              <a:rPr lang="en-US" sz="2600" dirty="0" smtClean="0"/>
              <a:t>Regional context, level of technological &amp; economic development</a:t>
            </a:r>
          </a:p>
          <a:p>
            <a:r>
              <a:rPr lang="en-US" sz="2600" dirty="0" smtClean="0"/>
              <a:t>Optimum marketing mix</a:t>
            </a:r>
          </a:p>
          <a:p>
            <a:pPr>
              <a:buNone/>
            </a:pPr>
            <a:endParaRPr lang="en-US" sz="2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a:p>
        </p:txBody>
      </p:sp>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3505200" cy="709200"/>
          </a:xfrm>
        </p:spPr>
        <p:txBody>
          <a:bodyPr>
            <a:normAutofit fontScale="90000"/>
          </a:bodyPr>
          <a:lstStyle/>
          <a:p>
            <a:pPr algn="l"/>
            <a:r>
              <a:rPr lang="en-US" b="1" i="1" dirty="0" smtClean="0">
                <a:solidFill>
                  <a:srgbClr val="00B0F0"/>
                </a:solidFill>
              </a:rPr>
              <a:t>Think of:</a:t>
            </a:r>
            <a:endParaRPr lang="en-US" b="1" i="1" dirty="0">
              <a:solidFill>
                <a:srgbClr val="00B0F0"/>
              </a:solidFill>
            </a:endParaRPr>
          </a:p>
        </p:txBody>
      </p:sp>
      <p:sp>
        <p:nvSpPr>
          <p:cNvPr id="3" name="Content Placeholder 2"/>
          <p:cNvSpPr>
            <a:spLocks noGrp="1"/>
          </p:cNvSpPr>
          <p:nvPr>
            <p:ph idx="1"/>
          </p:nvPr>
        </p:nvSpPr>
        <p:spPr>
          <a:xfrm>
            <a:off x="381600" y="1828800"/>
            <a:ext cx="8208000" cy="4724400"/>
          </a:xfrm>
        </p:spPr>
        <p:txBody>
          <a:bodyPr>
            <a:normAutofit fontScale="25000" lnSpcReduction="20000"/>
          </a:bodyPr>
          <a:lstStyle/>
          <a:p>
            <a:pPr>
              <a:buNone/>
            </a:pPr>
            <a:endParaRPr lang="en-US" sz="8000" dirty="0" smtClean="0"/>
          </a:p>
          <a:p>
            <a:pPr>
              <a:spcBef>
                <a:spcPts val="0"/>
              </a:spcBef>
            </a:pPr>
            <a:r>
              <a:rPr lang="en-US" sz="10400" dirty="0" smtClean="0"/>
              <a:t>Different instruments for different levels: workshops for decision makers and awareness raising, detailed technical training for professionals.</a:t>
            </a:r>
          </a:p>
          <a:p>
            <a:pPr>
              <a:spcBef>
                <a:spcPts val="0"/>
              </a:spcBef>
              <a:buNone/>
            </a:pPr>
            <a:r>
              <a:rPr lang="en-US" sz="4000" dirty="0" smtClean="0"/>
              <a:t> </a:t>
            </a:r>
          </a:p>
          <a:p>
            <a:pPr>
              <a:spcBef>
                <a:spcPts val="0"/>
              </a:spcBef>
            </a:pPr>
            <a:r>
              <a:rPr lang="en-US" sz="10400" dirty="0" smtClean="0"/>
              <a:t>Provide follow-up. Getting funding for good capacity building is difficult: everybody agrees that it is important, but nobody has time. </a:t>
            </a:r>
          </a:p>
          <a:p>
            <a:pPr>
              <a:spcBef>
                <a:spcPts val="0"/>
              </a:spcBef>
              <a:buNone/>
            </a:pPr>
            <a:endParaRPr lang="en-US" sz="4000" dirty="0" smtClean="0"/>
          </a:p>
          <a:p>
            <a:pPr>
              <a:spcBef>
                <a:spcPts val="0"/>
              </a:spcBef>
            </a:pPr>
            <a:r>
              <a:rPr lang="en-US" sz="10400" dirty="0" smtClean="0"/>
              <a:t>Training is usually part of funding of big projects that are managed by big companies or ministries, as a consequence capacity building is forgotten (in the end). </a:t>
            </a:r>
          </a:p>
          <a:p>
            <a:pPr>
              <a:spcBef>
                <a:spcPts val="0"/>
              </a:spcBef>
              <a:buNone/>
            </a:pPr>
            <a:endParaRPr lang="en-US" sz="4000" dirty="0" smtClean="0"/>
          </a:p>
          <a:p>
            <a:pPr>
              <a:spcBef>
                <a:spcPts val="0"/>
              </a:spcBef>
            </a:pPr>
            <a:r>
              <a:rPr lang="en-US" sz="10400" dirty="0" smtClean="0"/>
              <a:t>Aim at small budgets that are available without having to tender.</a:t>
            </a: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50</a:t>
            </a:fld>
            <a:endParaRPr lang="en-US"/>
          </a:p>
        </p:txBody>
      </p:sp>
    </p:spTree>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Examples &amp; references</a:t>
            </a:r>
            <a:endParaRPr lang="en-US" b="1" i="1" dirty="0">
              <a:solidFill>
                <a:srgbClr val="00B0F0"/>
              </a:solidFill>
            </a:endParaRPr>
          </a:p>
        </p:txBody>
      </p:sp>
      <p:sp>
        <p:nvSpPr>
          <p:cNvPr id="3" name="Content Placeholder 2"/>
          <p:cNvSpPr>
            <a:spLocks noGrp="1"/>
          </p:cNvSpPr>
          <p:nvPr>
            <p:ph idx="1"/>
          </p:nvPr>
        </p:nvSpPr>
        <p:spPr>
          <a:xfrm>
            <a:off x="381600" y="1828800"/>
            <a:ext cx="8229600" cy="4953000"/>
          </a:xfrm>
        </p:spPr>
        <p:txBody>
          <a:bodyPr>
            <a:normAutofit fontScale="25000" lnSpcReduction="20000"/>
          </a:bodyPr>
          <a:lstStyle/>
          <a:p>
            <a:pPr marL="0" indent="0">
              <a:spcBef>
                <a:spcPts val="0"/>
              </a:spcBef>
              <a:buNone/>
            </a:pPr>
            <a:endParaRPr lang="en-US" sz="8000" b="1" dirty="0" smtClean="0"/>
          </a:p>
          <a:p>
            <a:pPr marL="0" indent="0">
              <a:spcBef>
                <a:spcPts val="0"/>
              </a:spcBef>
              <a:buNone/>
            </a:pPr>
            <a:r>
              <a:rPr lang="en-US" sz="9600" b="1" dirty="0" smtClean="0"/>
              <a:t>White paper on GEO capacity building and water resources in Africa</a:t>
            </a:r>
            <a:endParaRPr lang="en-US" sz="9600" dirty="0" smtClean="0"/>
          </a:p>
          <a:p>
            <a:pPr marL="0" indent="0">
              <a:spcBef>
                <a:spcPts val="0"/>
              </a:spcBef>
              <a:buNone/>
            </a:pPr>
            <a:endParaRPr lang="en-US" sz="4000" b="1" i="1" dirty="0" smtClean="0"/>
          </a:p>
          <a:p>
            <a:pPr marL="0" indent="0">
              <a:buNone/>
            </a:pPr>
            <a:r>
              <a:rPr lang="en-US" sz="9600" b="1" dirty="0" smtClean="0"/>
              <a:t>Dedicated programs, such as TIGER and DRAGON</a:t>
            </a:r>
          </a:p>
          <a:p>
            <a:pPr marL="0" indent="0">
              <a:buNone/>
            </a:pPr>
            <a:r>
              <a:rPr lang="en-US" sz="8000" i="1" dirty="0" smtClean="0"/>
              <a:t>Tiger capacity building facility: growing from projects to professional community (article by Vekerdy, et al.)</a:t>
            </a:r>
          </a:p>
          <a:p>
            <a:pPr marL="0" indent="0">
              <a:buNone/>
            </a:pPr>
            <a:endParaRPr lang="en-US" sz="4000" b="1" i="1" dirty="0" smtClean="0">
              <a:solidFill>
                <a:srgbClr val="00B050"/>
              </a:solidFill>
            </a:endParaRPr>
          </a:p>
          <a:p>
            <a:pPr marL="0" indent="0">
              <a:buNone/>
            </a:pPr>
            <a:r>
              <a:rPr lang="en-US" sz="9600" b="1" dirty="0" err="1" smtClean="0">
                <a:solidFill>
                  <a:srgbClr val="00B0F0"/>
                </a:solidFill>
              </a:rPr>
              <a:t>GEONetCab</a:t>
            </a:r>
            <a:r>
              <a:rPr lang="en-US" sz="9600" b="1" dirty="0" smtClean="0">
                <a:solidFill>
                  <a:srgbClr val="00B0F0"/>
                </a:solidFill>
              </a:rPr>
              <a:t> capacity building web </a:t>
            </a:r>
            <a:r>
              <a:rPr lang="en-US" sz="8000" dirty="0" smtClean="0">
                <a:hlinkClick r:id="rId2"/>
              </a:rPr>
              <a:t>www.geonetcab.eu</a:t>
            </a:r>
            <a:endParaRPr lang="en-US" sz="8000" dirty="0" smtClean="0"/>
          </a:p>
          <a:p>
            <a:pPr marL="0" indent="0">
              <a:buNone/>
            </a:pPr>
            <a:r>
              <a:rPr lang="en-US" sz="8000" i="1" dirty="0" smtClean="0"/>
              <a:t>compilation of tutorials, references, open-source software, etc. </a:t>
            </a:r>
          </a:p>
          <a:p>
            <a:pPr marL="0" indent="0">
              <a:buNone/>
            </a:pPr>
            <a:endParaRPr lang="en-US" sz="4000" i="1" dirty="0" smtClean="0"/>
          </a:p>
          <a:p>
            <a:pPr marL="0" indent="0">
              <a:buNone/>
            </a:pPr>
            <a:r>
              <a:rPr lang="en-US" sz="9600" b="1" dirty="0" smtClean="0"/>
              <a:t>GEO Portal: </a:t>
            </a:r>
            <a:r>
              <a:rPr lang="en-US" sz="8000" dirty="0" smtClean="0">
                <a:solidFill>
                  <a:schemeClr val="tx2">
                    <a:lumMod val="75000"/>
                  </a:schemeClr>
                </a:solidFill>
                <a:hlinkClick r:id="rId3"/>
              </a:rPr>
              <a:t>www.earthobservations.org</a:t>
            </a:r>
            <a:endParaRPr lang="en-US" sz="8000" u="sng" dirty="0" smtClean="0">
              <a:solidFill>
                <a:schemeClr val="tx2">
                  <a:lumMod val="75000"/>
                </a:schemeClr>
              </a:solidFill>
            </a:endParaRPr>
          </a:p>
          <a:p>
            <a:pPr marL="0" indent="0">
              <a:buNone/>
            </a:pPr>
            <a:endParaRPr lang="en-US" sz="4000" dirty="0" smtClean="0"/>
          </a:p>
          <a:p>
            <a:pPr marL="0" indent="0">
              <a:buNone/>
            </a:pPr>
            <a:r>
              <a:rPr lang="en-US" sz="9600" b="1" dirty="0" smtClean="0"/>
              <a:t>Focal points: general appraisal of water resources, specialist information (such as improving on curve number method), historical analysis </a:t>
            </a:r>
            <a:r>
              <a:rPr lang="en-US" sz="8000" i="1" dirty="0" smtClean="0"/>
              <a:t>(making use of free and open data): integration with other services</a:t>
            </a:r>
            <a:r>
              <a:rPr lang="en-US" sz="8000" b="1" i="1" dirty="0" smtClean="0"/>
              <a:t>	</a:t>
            </a:r>
            <a:r>
              <a:rPr lang="en-US" sz="8000" i="1" dirty="0" smtClean="0"/>
              <a:t>	</a:t>
            </a:r>
            <a:endParaRPr lang="en-US" sz="8000" i="1" dirty="0"/>
          </a:p>
        </p:txBody>
      </p:sp>
      <p:pic>
        <p:nvPicPr>
          <p:cNvPr id="4" name="Picture 2" descr="5-LOGO-Acouleur"/>
          <p:cNvPicPr>
            <a:picLocks noChangeAspect="1" noChangeArrowheads="1"/>
          </p:cNvPicPr>
          <p:nvPr/>
        </p:nvPicPr>
        <p:blipFill>
          <a:blip r:embed="rId4" cstate="print"/>
          <a:srcRect/>
          <a:stretch>
            <a:fillRect/>
          </a:stretch>
        </p:blipFill>
        <p:spPr bwMode="auto">
          <a:xfrm>
            <a:off x="381000" y="304800"/>
            <a:ext cx="2157153" cy="65670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51</a:t>
            </a:fld>
            <a:endParaRPr lang="en-US"/>
          </a:p>
        </p:txBody>
      </p:sp>
      <p:pic>
        <p:nvPicPr>
          <p:cNvPr id="10" name="Picture 2"/>
          <p:cNvPicPr>
            <a:picLocks noChangeAspect="1" noChangeArrowheads="1"/>
          </p:cNvPicPr>
          <p:nvPr/>
        </p:nvPicPr>
        <p:blipFill>
          <a:blip r:embed="rId5" cstate="print"/>
          <a:srcRect/>
          <a:stretch>
            <a:fillRect/>
          </a:stretch>
        </p:blipFill>
        <p:spPr bwMode="auto">
          <a:xfrm>
            <a:off x="4644000" y="432000"/>
            <a:ext cx="3073507" cy="615600"/>
          </a:xfrm>
          <a:prstGeom prst="rect">
            <a:avLst/>
          </a:prstGeom>
          <a:noFill/>
          <a:ln w="9525">
            <a:noFill/>
            <a:miter lim="800000"/>
            <a:headEnd/>
            <a:tailEnd/>
          </a:ln>
        </p:spPr>
      </p:pic>
      <p:pic>
        <p:nvPicPr>
          <p:cNvPr id="11" name="Picture 7"/>
          <p:cNvPicPr>
            <a:picLocks noChangeAspect="1"/>
          </p:cNvPicPr>
          <p:nvPr/>
        </p:nvPicPr>
        <p:blipFill>
          <a:blip r:embed="rId6" cstate="print"/>
          <a:srcRect/>
          <a:stretch>
            <a:fillRect/>
          </a:stretch>
        </p:blipFill>
        <p:spPr bwMode="auto">
          <a:xfrm>
            <a:off x="8027104" y="151200"/>
            <a:ext cx="562496" cy="9684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More references</a:t>
            </a:r>
            <a:endParaRPr lang="en-US" b="1" i="1" dirty="0">
              <a:solidFill>
                <a:srgbClr val="00B0F0"/>
              </a:solidFill>
            </a:endParaRPr>
          </a:p>
        </p:txBody>
      </p:sp>
      <p:sp>
        <p:nvSpPr>
          <p:cNvPr id="3" name="Content Placeholder 2"/>
          <p:cNvSpPr>
            <a:spLocks noGrp="1"/>
          </p:cNvSpPr>
          <p:nvPr>
            <p:ph idx="1"/>
          </p:nvPr>
        </p:nvSpPr>
        <p:spPr>
          <a:xfrm>
            <a:off x="381600" y="1828800"/>
            <a:ext cx="8208000" cy="4114800"/>
          </a:xfrm>
        </p:spPr>
        <p:txBody>
          <a:bodyPr>
            <a:normAutofit/>
          </a:bodyPr>
          <a:lstStyle/>
          <a:p>
            <a:pPr>
              <a:spcBef>
                <a:spcPts val="0"/>
              </a:spcBef>
              <a:buNone/>
            </a:pPr>
            <a:r>
              <a:rPr lang="en-US" sz="2000" b="1" dirty="0" smtClean="0"/>
              <a:t>	</a:t>
            </a:r>
          </a:p>
          <a:p>
            <a:pPr marL="0" indent="0">
              <a:lnSpc>
                <a:spcPct val="80000"/>
              </a:lnSpc>
              <a:spcBef>
                <a:spcPts val="0"/>
              </a:spcBef>
              <a:buNone/>
            </a:pPr>
            <a:r>
              <a:rPr lang="en-US" sz="2600" b="1" dirty="0" smtClean="0"/>
              <a:t>A Rough Google Earth Guide</a:t>
            </a:r>
          </a:p>
          <a:p>
            <a:pPr marL="0" indent="0">
              <a:lnSpc>
                <a:spcPct val="80000"/>
              </a:lnSpc>
              <a:spcBef>
                <a:spcPts val="0"/>
              </a:spcBef>
              <a:buNone/>
            </a:pPr>
            <a:endParaRPr lang="en-US" sz="2600" b="1" dirty="0" smtClean="0"/>
          </a:p>
          <a:p>
            <a:pPr marL="0" indent="0">
              <a:lnSpc>
                <a:spcPct val="80000"/>
              </a:lnSpc>
              <a:buNone/>
            </a:pPr>
            <a:r>
              <a:rPr lang="en-US" sz="2600" b="1" dirty="0" smtClean="0"/>
              <a:t>MEASURE Evaluation Global Positioning System Toolkit </a:t>
            </a:r>
          </a:p>
          <a:p>
            <a:pPr marL="0" indent="0">
              <a:lnSpc>
                <a:spcPct val="80000"/>
              </a:lnSpc>
              <a:buNone/>
            </a:pPr>
            <a:r>
              <a:rPr lang="en-US" sz="2600" b="1" dirty="0" smtClean="0"/>
              <a:t>(USAID)</a:t>
            </a:r>
          </a:p>
          <a:p>
            <a:pPr marL="0" indent="0">
              <a:lnSpc>
                <a:spcPct val="80000"/>
              </a:lnSpc>
              <a:buNone/>
            </a:pPr>
            <a:endParaRPr lang="en-US" sz="2600" b="1" dirty="0" smtClean="0"/>
          </a:p>
          <a:p>
            <a:pPr marL="0" indent="0">
              <a:lnSpc>
                <a:spcPct val="80000"/>
              </a:lnSpc>
              <a:buNone/>
            </a:pPr>
            <a:r>
              <a:rPr lang="en-US" sz="2600" b="1" dirty="0" smtClean="0"/>
              <a:t>Handbook of Research on Developments and Trends in</a:t>
            </a:r>
          </a:p>
          <a:p>
            <a:pPr marL="0" indent="0">
              <a:lnSpc>
                <a:spcPct val="80000"/>
              </a:lnSpc>
              <a:buNone/>
            </a:pPr>
            <a:r>
              <a:rPr lang="en-US" sz="2600" b="1" dirty="0" smtClean="0"/>
              <a:t>Wireless Sensor Networks: From Principle to Practice</a:t>
            </a:r>
            <a:r>
              <a:rPr lang="en-US" sz="2600" dirty="0" smtClean="0"/>
              <a:t>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08663" y="152400"/>
            <a:ext cx="2680937"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52</a:t>
            </a:fld>
            <a:endParaRPr lang="en-US"/>
          </a:p>
        </p:txBody>
      </p:sp>
    </p:spTree>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www.geonetcab.eu</a:t>
            </a:r>
            <a:r>
              <a:rPr lang="en-US" sz="2800" dirty="0" smtClean="0"/>
              <a:t> </a:t>
            </a:r>
          </a:p>
          <a:p>
            <a:endParaRPr lang="en-US" sz="2800" dirty="0"/>
          </a:p>
        </p:txBody>
      </p:sp>
      <p:pic>
        <p:nvPicPr>
          <p:cNvPr id="1026" name="Picture 2" descr="5-LOGO-Acouleur"/>
          <p:cNvPicPr>
            <a:picLocks noChangeAspect="1" noChangeArrowheads="1"/>
          </p:cNvPicPr>
          <p:nvPr/>
        </p:nvPicPr>
        <p:blipFill>
          <a:blip r:embed="rId4" cstate="print"/>
          <a:srcRect/>
          <a:stretch>
            <a:fillRect/>
          </a:stretch>
        </p:blipFill>
        <p:spPr bwMode="auto">
          <a:xfrm>
            <a:off x="2362200" y="6096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53</a:t>
            </a:fld>
            <a:endParaRPr lang="en-US"/>
          </a:p>
        </p:txBody>
      </p:sp>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08000" cy="1800000"/>
          </a:xfrm>
        </p:spPr>
        <p:txBody>
          <a:bodyPr>
            <a:normAutofit fontScale="90000"/>
          </a:bodyPr>
          <a:lstStyle/>
          <a:p>
            <a:pPr algn="l"/>
            <a:r>
              <a:rPr lang="en-US" b="1" i="1" dirty="0" smtClean="0"/>
              <a:t>1. International trends &amp;</a:t>
            </a:r>
            <a:br>
              <a:rPr lang="en-US" b="1" i="1" dirty="0" smtClean="0"/>
            </a:br>
            <a:r>
              <a:rPr lang="en-US" b="1" i="1" dirty="0" smtClean="0"/>
              <a:t>    developments </a:t>
            </a:r>
            <a:r>
              <a:rPr lang="en-US" b="1" i="1" smtClean="0"/>
              <a:t>in </a:t>
            </a:r>
            <a:r>
              <a:rPr lang="en-US" b="1" i="1" dirty="0" smtClean="0"/>
              <a:t/>
            </a:r>
            <a:br>
              <a:rPr lang="en-US" b="1" i="1" dirty="0" smtClean="0"/>
            </a:br>
            <a:r>
              <a:rPr lang="en-US" b="1" i="1" smtClean="0"/>
              <a:t>    </a:t>
            </a:r>
            <a:r>
              <a:rPr lang="en-US" b="1" i="1" smtClean="0"/>
              <a:t>water </a:t>
            </a:r>
            <a:r>
              <a:rPr lang="en-US" b="1" i="1" dirty="0" smtClean="0"/>
              <a:t>management</a:t>
            </a:r>
            <a:endParaRPr lang="en-US"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a:p>
        </p:txBody>
      </p:sp>
    </p:spTree>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080000"/>
          </a:xfrm>
        </p:spPr>
        <p:txBody>
          <a:bodyPr>
            <a:normAutofit fontScale="90000"/>
          </a:bodyPr>
          <a:lstStyle/>
          <a:p>
            <a:pPr algn="l"/>
            <a:r>
              <a:rPr lang="en-US" b="1" i="1" dirty="0" smtClean="0">
                <a:solidFill>
                  <a:srgbClr val="00B0F0"/>
                </a:solidFill>
              </a:rPr>
              <a:t>Decision making</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 </a:t>
            </a:r>
            <a:r>
              <a:rPr lang="en-US" sz="2900" b="1" i="1" dirty="0" smtClean="0">
                <a:solidFill>
                  <a:srgbClr val="00B0F0"/>
                </a:solidFill>
              </a:rPr>
              <a:t>“We can only manage what we measure”</a:t>
            </a:r>
            <a:endParaRPr lang="en-US" sz="2900" b="1" i="1" dirty="0">
              <a:solidFill>
                <a:srgbClr val="00B0F0"/>
              </a:solidFill>
            </a:endParaRPr>
          </a:p>
        </p:txBody>
      </p:sp>
      <p:sp>
        <p:nvSpPr>
          <p:cNvPr id="3" name="Content Placeholder 2"/>
          <p:cNvSpPr>
            <a:spLocks noGrp="1"/>
          </p:cNvSpPr>
          <p:nvPr>
            <p:ph idx="1"/>
          </p:nvPr>
        </p:nvSpPr>
        <p:spPr>
          <a:xfrm>
            <a:off x="381600" y="3124800"/>
            <a:ext cx="8208000" cy="3505200"/>
          </a:xfrm>
        </p:spPr>
        <p:txBody>
          <a:bodyPr>
            <a:normAutofit fontScale="25000" lnSpcReduction="20000"/>
          </a:bodyPr>
          <a:lstStyle/>
          <a:p>
            <a:pPr>
              <a:buNone/>
            </a:pPr>
            <a:r>
              <a:rPr lang="en-US" sz="4800" dirty="0" smtClean="0"/>
              <a:t>    	</a:t>
            </a:r>
          </a:p>
          <a:p>
            <a:pPr marL="0" indent="0">
              <a:buNone/>
            </a:pPr>
            <a:r>
              <a:rPr lang="en-US" sz="10400" dirty="0" smtClean="0"/>
              <a:t>Water cycle: water resources availability and quality for</a:t>
            </a:r>
          </a:p>
          <a:p>
            <a:pPr marL="400050" lvl="1" indent="-400050">
              <a:buFont typeface="Arial" pitchFamily="34" charset="0"/>
              <a:buChar char="•"/>
            </a:pPr>
            <a:r>
              <a:rPr lang="en-US" sz="10400" dirty="0" smtClean="0"/>
              <a:t>Economic development</a:t>
            </a:r>
          </a:p>
          <a:p>
            <a:pPr marL="400050" lvl="1" indent="-400050">
              <a:buFont typeface="Arial" pitchFamily="34" charset="0"/>
              <a:buChar char="•"/>
            </a:pPr>
            <a:r>
              <a:rPr lang="en-US" sz="10400" dirty="0" smtClean="0"/>
              <a:t>Green economy</a:t>
            </a:r>
          </a:p>
          <a:p>
            <a:pPr marL="400050" lvl="1" indent="-400050">
              <a:buFont typeface="Arial" pitchFamily="34" charset="0"/>
              <a:buChar char="•"/>
            </a:pPr>
            <a:r>
              <a:rPr lang="en-US" sz="10400" dirty="0" smtClean="0"/>
              <a:t>Poverty reduction</a:t>
            </a:r>
          </a:p>
          <a:p>
            <a:pPr marL="400050" lvl="1" indent="-400050">
              <a:buFont typeface="Arial" pitchFamily="34" charset="0"/>
              <a:buChar char="•"/>
            </a:pPr>
            <a:r>
              <a:rPr lang="en-US" sz="10400" dirty="0" smtClean="0"/>
              <a:t>Community empowerment</a:t>
            </a:r>
          </a:p>
          <a:p>
            <a:pPr marL="400050" lvl="1" indent="-400050">
              <a:buFont typeface="Arial" pitchFamily="34" charset="0"/>
              <a:buChar char="•"/>
            </a:pPr>
            <a:r>
              <a:rPr lang="en-US" sz="10400" dirty="0" smtClean="0"/>
              <a:t>Risk management</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7</a:t>
            </a:fld>
            <a:endParaRPr lang="en-US"/>
          </a:p>
        </p:txBody>
      </p:sp>
    </p:spTree>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51200"/>
            <a:ext cx="8208000" cy="1524000"/>
          </a:xfrm>
        </p:spPr>
        <p:txBody>
          <a:bodyPr>
            <a:normAutofit fontScale="90000"/>
          </a:bodyPr>
          <a:lstStyle/>
          <a:p>
            <a:pPr algn="l"/>
            <a:r>
              <a:rPr lang="en-US" b="1" i="1" dirty="0" smtClean="0">
                <a:solidFill>
                  <a:srgbClr val="00B0F0"/>
                </a:solidFill>
              </a:rPr>
              <a:t>“Advances in Earth observation for water cycle science” </a:t>
            </a:r>
            <a:br>
              <a:rPr lang="en-US" b="1" i="1" dirty="0" smtClean="0">
                <a:solidFill>
                  <a:srgbClr val="00B0F0"/>
                </a:solidFill>
              </a:rPr>
            </a:br>
            <a:r>
              <a:rPr lang="en-US" sz="2200" dirty="0" smtClean="0">
                <a:solidFill>
                  <a:srgbClr val="00B0F0"/>
                </a:solidFill>
              </a:rPr>
              <a:t>(Fernandez-</a:t>
            </a:r>
            <a:r>
              <a:rPr lang="en-US" sz="2200" dirty="0" err="1" smtClean="0">
                <a:solidFill>
                  <a:srgbClr val="00B0F0"/>
                </a:solidFill>
              </a:rPr>
              <a:t>Prieto</a:t>
            </a:r>
            <a:r>
              <a:rPr lang="en-US" sz="2200" dirty="0" smtClean="0">
                <a:solidFill>
                  <a:srgbClr val="00B0F0"/>
                </a:solidFill>
              </a:rPr>
              <a:t>, van Oevelen, Su, Wagner)</a:t>
            </a:r>
            <a:endParaRPr lang="en-US" sz="2200" i="1" dirty="0">
              <a:solidFill>
                <a:srgbClr val="00B0F0"/>
              </a:solidFill>
            </a:endParaRPr>
          </a:p>
        </p:txBody>
      </p:sp>
      <p:sp>
        <p:nvSpPr>
          <p:cNvPr id="3" name="Content Placeholder 2"/>
          <p:cNvSpPr>
            <a:spLocks noGrp="1"/>
          </p:cNvSpPr>
          <p:nvPr>
            <p:ph idx="1"/>
          </p:nvPr>
        </p:nvSpPr>
        <p:spPr>
          <a:xfrm>
            <a:off x="381600" y="1828800"/>
            <a:ext cx="8208000" cy="4800600"/>
          </a:xfrm>
        </p:spPr>
        <p:txBody>
          <a:bodyPr>
            <a:normAutofit fontScale="25000" lnSpcReduction="20000"/>
          </a:bodyPr>
          <a:lstStyle/>
          <a:p>
            <a:pPr>
              <a:buNone/>
            </a:pPr>
            <a:r>
              <a:rPr lang="en-US" sz="8000" dirty="0" smtClean="0"/>
              <a:t>    	</a:t>
            </a:r>
          </a:p>
          <a:p>
            <a:pPr marL="342000" indent="-342000">
              <a:spcBef>
                <a:spcPts val="0"/>
              </a:spcBef>
            </a:pPr>
            <a:r>
              <a:rPr lang="en-US" sz="9600" dirty="0" smtClean="0"/>
              <a:t>Complex process mainly driven by solar radiation</a:t>
            </a:r>
          </a:p>
          <a:p>
            <a:pPr marL="342000" indent="-342000">
              <a:spcBef>
                <a:spcPts val="0"/>
              </a:spcBef>
            </a:pPr>
            <a:r>
              <a:rPr lang="en-US" sz="9600" dirty="0" smtClean="0"/>
              <a:t>Evaporation of water from open water and wet soil surfaces controlled by energy, water availability and near-surface atmospheric conditions (air temperature, humidity, wind speed) + transpiration controlled by vegetation</a:t>
            </a:r>
          </a:p>
          <a:p>
            <a:pPr marL="342000" indent="-342000">
              <a:spcBef>
                <a:spcPts val="0"/>
              </a:spcBef>
            </a:pPr>
            <a:r>
              <a:rPr lang="en-US" sz="9600" dirty="0" smtClean="0"/>
              <a:t>Results in water vapor in the atmosphere -&gt; cloud formation</a:t>
            </a:r>
          </a:p>
          <a:p>
            <a:pPr marL="342000" indent="-342000">
              <a:spcBef>
                <a:spcPts val="0"/>
              </a:spcBef>
            </a:pPr>
            <a:r>
              <a:rPr lang="en-US" sz="9600" dirty="0" smtClean="0"/>
              <a:t>Cloud condensation nuclei + atmospheric state allows for condensation, clouds formed and globally distributed by winds</a:t>
            </a:r>
          </a:p>
          <a:p>
            <a:pPr marL="342000" indent="-342000">
              <a:spcBef>
                <a:spcPts val="0"/>
              </a:spcBef>
            </a:pPr>
            <a:r>
              <a:rPr lang="en-US" sz="9600" dirty="0" smtClean="0"/>
              <a:t>Precipitation clouds, water to the Earth’s surface, accumulates in rivers, lakes, oceans</a:t>
            </a:r>
          </a:p>
          <a:p>
            <a:pPr marL="342000" indent="-342000">
              <a:spcBef>
                <a:spcPts val="0"/>
              </a:spcBef>
            </a:pPr>
            <a:r>
              <a:rPr lang="en-US" sz="9600" dirty="0" smtClean="0"/>
              <a:t>Surface water infiltrates in soil, moistening soil layers and accumulating as groundwater, replenishing aquifers</a:t>
            </a:r>
          </a:p>
          <a:p>
            <a:pPr marL="342000" indent="-342000">
              <a:spcBef>
                <a:spcPts val="0"/>
              </a:spcBef>
            </a:pPr>
            <a:r>
              <a:rPr lang="en-US" sz="9600" dirty="0" smtClean="0"/>
              <a:t>Aquifers store water, provide water for human activities or discharge it naturally to the surface or to oceans</a:t>
            </a:r>
          </a:p>
          <a:p>
            <a:pPr marL="173038" indent="-173038">
              <a:buFontTx/>
              <a:buChar char="-"/>
            </a:pPr>
            <a:endParaRPr lang="en-US" sz="12400" dirty="0" smtClean="0"/>
          </a:p>
          <a:p>
            <a:pPr marL="0" indent="0">
              <a:buFontTx/>
              <a:buChar char="-"/>
            </a:pPr>
            <a:endParaRPr lang="en-US" sz="12400" dirty="0" smtClean="0"/>
          </a:p>
          <a:p>
            <a:pPr marL="400050" lvl="1" indent="-400050">
              <a:buFontTx/>
              <a:buChar char="-"/>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9</a:t>
            </a:fld>
            <a:endParaRPr lang="en-US"/>
          </a:p>
        </p:txBody>
      </p:sp>
      <p:pic>
        <p:nvPicPr>
          <p:cNvPr id="7" name="Picture 6"/>
          <p:cNvPicPr/>
          <p:nvPr/>
        </p:nvPicPr>
        <p:blipFill>
          <a:blip r:embed="rId2" cstate="print"/>
          <a:srcRect/>
          <a:stretch>
            <a:fillRect/>
          </a:stretch>
        </p:blipFill>
        <p:spPr bwMode="auto">
          <a:xfrm>
            <a:off x="914400" y="762000"/>
            <a:ext cx="7772400" cy="5638799"/>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914400" y="6084000"/>
            <a:ext cx="1956901" cy="697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3529</TotalTime>
  <Words>1655</Words>
  <Application>Microsoft Office PowerPoint</Application>
  <PresentationFormat>Diavoorstelling (4:3)</PresentationFormat>
  <Paragraphs>491</Paragraphs>
  <Slides>53</Slides>
  <Notes>1</Notes>
  <HiddenSlides>0</HiddenSlides>
  <MMClips>0</MMClips>
  <ScaleCrop>false</ScaleCrop>
  <HeadingPairs>
    <vt:vector size="4" baseType="variant">
      <vt:variant>
        <vt:lpstr>Thema</vt:lpstr>
      </vt:variant>
      <vt:variant>
        <vt:i4>31</vt:i4>
      </vt:variant>
      <vt:variant>
        <vt:lpstr>Diatitels</vt:lpstr>
      </vt:variant>
      <vt:variant>
        <vt:i4>53</vt:i4>
      </vt:variant>
    </vt:vector>
  </HeadingPairs>
  <TitlesOfParts>
    <vt:vector size="84"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Water Management </vt:lpstr>
      <vt:lpstr>0. Introduction</vt:lpstr>
      <vt:lpstr>Dia 3</vt:lpstr>
      <vt:lpstr>Life cycle of products &amp; services</vt:lpstr>
      <vt:lpstr>Assessment of business &amp;  funding opportunities</vt:lpstr>
      <vt:lpstr>1. International trends &amp;     developments in      water management</vt:lpstr>
      <vt:lpstr>Decision making  “We can only manage what we measure”</vt:lpstr>
      <vt:lpstr>“Advances in Earth observation for water cycle science”  (Fernandez-Prieto, van Oevelen, Su, Wagner)</vt:lpstr>
      <vt:lpstr>Dia 9</vt:lpstr>
      <vt:lpstr>“Advances in Earth observation for water cycle science” (Fernandez-Prieto, van Oevelen, Su, Wagner)</vt:lpstr>
      <vt:lpstr>Africa Water Atlas</vt:lpstr>
      <vt:lpstr>Africa Water Atlas</vt:lpstr>
      <vt:lpstr>Dia 13</vt:lpstr>
      <vt:lpstr>Africa Water Atlas</vt:lpstr>
      <vt:lpstr>Earth observation contribution to action</vt:lpstr>
      <vt:lpstr>Water resources across Europe — confronting water scarcity and drought   EEA Report No 2/2009</vt:lpstr>
      <vt:lpstr>Dia 17</vt:lpstr>
      <vt:lpstr>Back to decision making  “Make Information Relevant to Managers”</vt:lpstr>
      <vt:lpstr>Back to decision making (2)  “Make Information Relevant to Managers”</vt:lpstr>
      <vt:lpstr>Back to decision making (3)  “Make Information Relevant to Managers”</vt:lpstr>
      <vt:lpstr>Back to decision making (4)  “Make Information Relevant to Managers”</vt:lpstr>
      <vt:lpstr>Other references  related to extreme events:</vt:lpstr>
      <vt:lpstr>Methodologies for:  “we can only manage what we measure”</vt:lpstr>
      <vt:lpstr>Key observations for:  “we can only manage what we measure”</vt:lpstr>
      <vt:lpstr>Different levels for:  “we can only manage what we measure”</vt:lpstr>
      <vt:lpstr>Economic calculations of:  “we can only manage what we measure”</vt:lpstr>
      <vt:lpstr>2. Steps to promote earth observation     for water management</vt:lpstr>
      <vt:lpstr>State-of-the-art</vt:lpstr>
      <vt:lpstr>Categories of products and services</vt:lpstr>
      <vt:lpstr>Different levels of intervention for earth observation products &amp; services</vt:lpstr>
      <vt:lpstr>Steps for Earth observation supported water resource management</vt:lpstr>
      <vt:lpstr>Where to get the data from?</vt:lpstr>
      <vt:lpstr>Dia 33</vt:lpstr>
      <vt:lpstr>More references:</vt:lpstr>
      <vt:lpstr>More references (2):</vt:lpstr>
      <vt:lpstr>More references (3):</vt:lpstr>
      <vt:lpstr>More references (4):</vt:lpstr>
      <vt:lpstr>More references (5):</vt:lpstr>
      <vt:lpstr>Marketing of earth observation</vt:lpstr>
      <vt:lpstr>Points to keep in mind:</vt:lpstr>
      <vt:lpstr>Be patient:  introduction of new technology and / or applications takes time</vt:lpstr>
      <vt:lpstr>3. How to get funding for your      activities</vt:lpstr>
      <vt:lpstr>Approach</vt:lpstr>
      <vt:lpstr>How?</vt:lpstr>
      <vt:lpstr>Proposal outline (more detailed version in separate document, see also www.geonetcab.eu )</vt:lpstr>
      <vt:lpstr>Other references</vt:lpstr>
      <vt:lpstr>Again:</vt:lpstr>
      <vt:lpstr>4. Capacity Building</vt:lpstr>
      <vt:lpstr>General</vt:lpstr>
      <vt:lpstr>Think of:</vt:lpstr>
      <vt:lpstr>Examples &amp; references</vt:lpstr>
      <vt:lpstr>More references</vt:lpstr>
      <vt:lpstr>Further details:</vt:lpstr>
    </vt:vector>
  </TitlesOfParts>
  <Company>ITC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Mirjam Moonen</cp:lastModifiedBy>
  <cp:revision>275</cp:revision>
  <dcterms:created xsi:type="dcterms:W3CDTF">2011-01-20T13:25:32Z</dcterms:created>
  <dcterms:modified xsi:type="dcterms:W3CDTF">2013-03-11T15:30:34Z</dcterms:modified>
</cp:coreProperties>
</file>