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Masters/slideMaster26.xml" ContentType="application/vnd.openxmlformats-officedocument.presentationml.slideMaster+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18.xml" ContentType="application/vnd.openxmlformats-officedocument.theme+xml"/>
  <Override PartName="/ppt/theme/theme29.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21.xml" ContentType="application/vnd.openxmlformats-officedocument.theme+xml"/>
  <Override PartName="/ppt/theme/theme32.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Masters/slideMaster18.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25.xml" ContentType="application/vnd.openxmlformats-officedocument.presentationml.slideMaster+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19.xml" ContentType="application/vnd.openxmlformats-officedocument.theme+xml"/>
  <Override PartName="/ppt/theme/theme28.xml" ContentType="application/vnd.openxmlformats-officedocument.theme+xml"/>
  <Override PartName="/docProps/app.xml" ContentType="application/vnd.openxmlformats-officedocument.extended-properties+xml"/>
  <Override PartName="/ppt/slideMasters/slideMaster14.xml" ContentType="application/vnd.openxmlformats-officedocument.presentationml.slideMaster+xml"/>
  <Override PartName="/ppt/slideMasters/slideMaster23.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theme/theme17.xml" ContentType="application/vnd.openxmlformats-officedocument.theme+xml"/>
  <Override PartName="/ppt/theme/theme26.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21.xml" ContentType="application/vnd.openxmlformats-officedocument.presentationml.slideMaster+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24.xml" ContentType="application/vnd.openxmlformats-officedocument.theme+xml"/>
  <Default Extension="gif" ContentType="image/gi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theme/theme31.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6"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1" r:id="rId16"/>
    <p:sldMasterId id="2147483693" r:id="rId17"/>
    <p:sldMasterId id="2147483695" r:id="rId18"/>
    <p:sldMasterId id="2147483697" r:id="rId19"/>
    <p:sldMasterId id="2147483699" r:id="rId20"/>
    <p:sldMasterId id="2147483701" r:id="rId21"/>
    <p:sldMasterId id="2147483703" r:id="rId22"/>
    <p:sldMasterId id="2147483705" r:id="rId23"/>
    <p:sldMasterId id="2147483707" r:id="rId24"/>
    <p:sldMasterId id="2147483709" r:id="rId25"/>
    <p:sldMasterId id="2147483711" r:id="rId26"/>
    <p:sldMasterId id="2147483713" r:id="rId27"/>
    <p:sldMasterId id="2147483715" r:id="rId28"/>
    <p:sldMasterId id="2147483717" r:id="rId29"/>
    <p:sldMasterId id="2147483719" r:id="rId30"/>
    <p:sldMasterId id="2147483721" r:id="rId31"/>
  </p:sldMasterIdLst>
  <p:notesMasterIdLst>
    <p:notesMasterId r:id="rId94"/>
  </p:notesMasterIdLst>
  <p:sldIdLst>
    <p:sldId id="308" r:id="rId32"/>
    <p:sldId id="431" r:id="rId33"/>
    <p:sldId id="432" r:id="rId34"/>
    <p:sldId id="433" r:id="rId35"/>
    <p:sldId id="434" r:id="rId36"/>
    <p:sldId id="435" r:id="rId37"/>
    <p:sldId id="395" r:id="rId38"/>
    <p:sldId id="543" r:id="rId39"/>
    <p:sldId id="544" r:id="rId40"/>
    <p:sldId id="545" r:id="rId41"/>
    <p:sldId id="546" r:id="rId42"/>
    <p:sldId id="548" r:id="rId43"/>
    <p:sldId id="550" r:id="rId44"/>
    <p:sldId id="547" r:id="rId45"/>
    <p:sldId id="549" r:id="rId46"/>
    <p:sldId id="551" r:id="rId47"/>
    <p:sldId id="552" r:id="rId48"/>
    <p:sldId id="553" r:id="rId49"/>
    <p:sldId id="554" r:id="rId50"/>
    <p:sldId id="555" r:id="rId51"/>
    <p:sldId id="556" r:id="rId52"/>
    <p:sldId id="557" r:id="rId53"/>
    <p:sldId id="558" r:id="rId54"/>
    <p:sldId id="436" r:id="rId55"/>
    <p:sldId id="437" r:id="rId56"/>
    <p:sldId id="326" r:id="rId57"/>
    <p:sldId id="559" r:id="rId58"/>
    <p:sldId id="560" r:id="rId59"/>
    <p:sldId id="561" r:id="rId60"/>
    <p:sldId id="562" r:id="rId61"/>
    <p:sldId id="563" r:id="rId62"/>
    <p:sldId id="564" r:id="rId63"/>
    <p:sldId id="565" r:id="rId64"/>
    <p:sldId id="566" r:id="rId65"/>
    <p:sldId id="567" r:id="rId66"/>
    <p:sldId id="568" r:id="rId67"/>
    <p:sldId id="569" r:id="rId68"/>
    <p:sldId id="570" r:id="rId69"/>
    <p:sldId id="571" r:id="rId70"/>
    <p:sldId id="572" r:id="rId71"/>
    <p:sldId id="573" r:id="rId72"/>
    <p:sldId id="574" r:id="rId73"/>
    <p:sldId id="575" r:id="rId74"/>
    <p:sldId id="576" r:id="rId75"/>
    <p:sldId id="577" r:id="rId76"/>
    <p:sldId id="578" r:id="rId77"/>
    <p:sldId id="579" r:id="rId78"/>
    <p:sldId id="438" r:id="rId79"/>
    <p:sldId id="439" r:id="rId80"/>
    <p:sldId id="440" r:id="rId81"/>
    <p:sldId id="441" r:id="rId82"/>
    <p:sldId id="442" r:id="rId83"/>
    <p:sldId id="443" r:id="rId84"/>
    <p:sldId id="444" r:id="rId85"/>
    <p:sldId id="445" r:id="rId86"/>
    <p:sldId id="446" r:id="rId87"/>
    <p:sldId id="447" r:id="rId88"/>
    <p:sldId id="448" r:id="rId89"/>
    <p:sldId id="449" r:id="rId90"/>
    <p:sldId id="296" r:id="rId91"/>
    <p:sldId id="450" r:id="rId92"/>
    <p:sldId id="451" r:id="rId93"/>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85" d="100"/>
          <a:sy n="85" d="100"/>
        </p:scale>
        <p:origin x="-113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8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slide" Target="slides/slide45.xml"/><Relationship Id="rId84" Type="http://schemas.openxmlformats.org/officeDocument/2006/relationships/slide" Target="slides/slide53.xml"/><Relationship Id="rId89" Type="http://schemas.openxmlformats.org/officeDocument/2006/relationships/slide" Target="slides/slide58.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slide" Target="slides/slide62.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1440" tIns="45720" rIns="91440" bIns="45720" rtlCol="0"/>
          <a:lstStyle>
            <a:lvl1pPr algn="r">
              <a:defRPr sz="1200"/>
            </a:lvl1pPr>
          </a:lstStyle>
          <a:p>
            <a:fld id="{155A049E-E845-4498-BCB0-5A5F5DD70AFB}" type="datetimeFigureOut">
              <a:rPr lang="en-US" smtClean="0"/>
              <a:pPr/>
              <a:t>5/2/2013</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8"/>
            <a:ext cx="3005138" cy="4603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1440" tIns="45720" rIns="91440" bIns="45720" rtlCol="0" anchor="b"/>
          <a:lstStyle>
            <a:lvl1pPr algn="r">
              <a:defRPr sz="1200"/>
            </a:lvl1pPr>
          </a:lstStyle>
          <a:p>
            <a:fld id="{45570898-53CB-4188-93A0-BB7AD28D3627}" type="slidenum">
              <a:rPr lang="en-US" smtClean="0"/>
              <a:pPr/>
              <a:t>‹nr.›</a:t>
            </a:fld>
            <a:endParaRPr lang="en-US"/>
          </a:p>
        </p:txBody>
      </p:sp>
    </p:spTree>
    <p:extLst>
      <p:ext uri="{BB962C8B-B14F-4D97-AF65-F5344CB8AC3E}">
        <p14:creationId xmlns:p14="http://schemas.microsoft.com/office/powerpoint/2010/main" xmlns="" val="2644001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92150"/>
            <a:ext cx="4610100" cy="3457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570898-53CB-4188-93A0-BB7AD28D3627}" type="slidenum">
              <a:rPr lang="en-US" smtClean="0"/>
              <a:pPr/>
              <a:t>58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70898-53CB-4188-93A0-BB7AD28D3627}" type="slidenum">
              <a:rPr lang="en-US" smtClean="0"/>
              <a:pPr/>
              <a:t>60</a:t>
            </a:fld>
            <a:endParaRPr lang="en-US"/>
          </a:p>
        </p:txBody>
      </p:sp>
    </p:spTree>
    <p:extLst>
      <p:ext uri="{BB962C8B-B14F-4D97-AF65-F5344CB8AC3E}">
        <p14:creationId xmlns:p14="http://schemas.microsoft.com/office/powerpoint/2010/main" xmlns="" val="331297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29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AE3974-FD23-43D7-BCE7-6F7BABE4D71C}" type="datetime1">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2CA4B9-922E-44B0-B3B1-9C42B5DDC693}" type="datetime1">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4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47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73A8B-ACB8-41C0-AB9C-92BFBE23F56B}" type="datetime1">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3796CD-10F1-4C8F-B154-BE24C5258508}" type="datetime1">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7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283AA6-15D4-493F-932E-44ABF6317A17}" type="datetime1">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37EF09-5A3F-4B7C-B240-9542085F0E47}" type="datetime1">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9B64E3-BBF3-49A1-AF2D-F1F9B821D293}" type="datetime1">
              <a:rPr lang="en-US" smtClean="0"/>
              <a:pPr/>
              <a:t>5/2/2013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A5578A-9A55-4D05-AA26-2029795D137E}" type="datetime1">
              <a:rPr lang="en-US" smtClean="0"/>
              <a:pPr/>
              <a:t>5/2/2013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AB5A8C-0CF2-439E-95CE-824BD946B189}" type="datetime1">
              <a:rPr lang="en-US" smtClean="0"/>
              <a:pPr/>
              <a:t>5/2/2013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8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185D61-592E-468B-8991-146598EF5819}" type="datetime1">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0E8D3-ABD7-403B-8773-3CBB9521A525}" type="datetime1">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59B96-4131-4DD5-A7F3-9C8969C240CC}"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72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5F6D2-1445-4C9C-A449-19E0ED61C8AD}" type="datetime1">
              <a:rPr lang="en-US" smtClean="0"/>
              <a:pPr/>
              <a:t>5/2/2013</a:t>
            </a:fld>
            <a:endParaRPr lang="en-US"/>
          </a:p>
        </p:txBody>
      </p:sp>
      <p:sp>
        <p:nvSpPr>
          <p:cNvPr id="5" name="Footer Placeholder 4"/>
          <p:cNvSpPr>
            <a:spLocks noGrp="1"/>
          </p:cNvSpPr>
          <p:nvPr>
            <p:ph type="ftr" sz="quarter" idx="3"/>
          </p:nvPr>
        </p:nvSpPr>
        <p:spPr>
          <a:xfrm>
            <a:off x="3124200" y="63572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72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59B96-4131-4DD5-A7F3-9C8969C240CC}"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09" y="65728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2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01" y="657286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1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2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0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92" y="657284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9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1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8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82" y="657282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7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9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6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71" y="657280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5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6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59" y="65727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31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46" y="657275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00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01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8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32" y="657272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7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9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5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17" y="657269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4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6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22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601" y="657266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91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92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5" y="6572935"/>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1"/>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6"/>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8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84" y="65726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5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66" y="657259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4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5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11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47" y="657255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80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82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07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27" y="657251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76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78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03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506" y="657247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72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73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98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84" y="65724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6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94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61" y="657238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63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4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89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37" y="657233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58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60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84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412" y="657228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53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55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479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86" y="657223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48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49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6" y="657293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591" y="134737"/>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59" y="657218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42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44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563" y="13468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331" y="657212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137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438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5" y="6572935"/>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81"/>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6"/>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4" y="6572933"/>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79"/>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94"/>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31" y="657292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7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8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74"/>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27" y="657291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6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8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63"/>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22" y="6572909"/>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55"/>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70"/>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7"/>
            <a:ext cx="8229600" cy="4525567"/>
          </a:xfrm>
          <a:prstGeom prst="rect">
            <a:avLst/>
          </a:prstGeom>
        </p:spPr>
        <p:txBody>
          <a:bodyPr vert="horz" lIns="107287" tIns="53643" rIns="107287" bIns="5364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AutoShape 500"/>
          <p:cNvSpPr>
            <a:spLocks noChangeArrowheads="1"/>
          </p:cNvSpPr>
          <p:nvPr/>
        </p:nvSpPr>
        <p:spPr bwMode="auto">
          <a:xfrm>
            <a:off x="347602" y="135451"/>
            <a:ext cx="8448939" cy="1106743"/>
          </a:xfrm>
          <a:prstGeom prst="flowChartAlternateProcess">
            <a:avLst/>
          </a:prstGeom>
          <a:gradFill rotWithShape="1">
            <a:gsLst>
              <a:gs pos="0">
                <a:schemeClr val="bg1"/>
              </a:gs>
              <a:gs pos="100000">
                <a:srgbClr val="FAC800"/>
              </a:gs>
            </a:gsLst>
            <a:path path="shape">
              <a:fillToRect l="50000" t="50000" r="50000" b="50000"/>
            </a:path>
          </a:gradFill>
          <a:ln w="9525">
            <a:solidFill>
              <a:schemeClr val="tx1"/>
            </a:solidFill>
            <a:miter lim="800000"/>
            <a:headEnd/>
            <a:tailEnd/>
          </a:ln>
          <a:effectLst/>
        </p:spPr>
        <p:txBody>
          <a:bodyPr wrap="none" lIns="107287" tIns="53643" rIns="107287" bIns="53643" anchor="ctr"/>
          <a:lstStyle/>
          <a:p>
            <a:pPr defTabSz="4900537" fontAlgn="base">
              <a:spcBef>
                <a:spcPct val="0"/>
              </a:spcBef>
              <a:spcAft>
                <a:spcPct val="0"/>
              </a:spcAft>
            </a:pPr>
            <a:endParaRPr lang="nl-BE" dirty="0">
              <a:solidFill>
                <a:prstClr val="black"/>
              </a:solidFill>
              <a:latin typeface="Arial" charset="0"/>
            </a:endParaRPr>
          </a:p>
        </p:txBody>
      </p:sp>
      <p:sp>
        <p:nvSpPr>
          <p:cNvPr id="9" name="Rectangle 9"/>
          <p:cNvSpPr>
            <a:spLocks noChangeArrowheads="1"/>
          </p:cNvSpPr>
          <p:nvPr userDrawn="1"/>
        </p:nvSpPr>
        <p:spPr bwMode="auto">
          <a:xfrm>
            <a:off x="7260716" y="6572897"/>
            <a:ext cx="1490133" cy="171451"/>
          </a:xfrm>
          <a:prstGeom prst="rect">
            <a:avLst/>
          </a:prstGeom>
          <a:noFill/>
          <a:ln w="9525">
            <a:noFill/>
            <a:miter lim="800000"/>
            <a:headEnd/>
            <a:tailEnd/>
          </a:ln>
        </p:spPr>
        <p:txBody>
          <a:bodyPr lIns="107287" tIns="53643" rIns="107287" bIns="53643"/>
          <a:lstStyle/>
          <a:p>
            <a:pPr algn="r" eaLnBrk="0" fontAlgn="base" hangingPunct="0">
              <a:spcBef>
                <a:spcPct val="0"/>
              </a:spcBef>
              <a:spcAft>
                <a:spcPct val="0"/>
              </a:spcAft>
            </a:pPr>
            <a:fld id="{0CAB84D6-4FA9-421D-998D-0925C4837642}" type="slidenum">
              <a:rPr lang="nl-NL" sz="1200">
                <a:solidFill>
                  <a:prstClr val="black"/>
                </a:solidFill>
                <a:latin typeface="Arial" charset="0"/>
                <a:ea typeface="ヒラギノ角ゴ Pro W3" pitchFamily="1" charset="-128"/>
              </a:rPr>
              <a:pPr algn="r" eaLnBrk="0" fontAlgn="base" hangingPunct="0">
                <a:spcBef>
                  <a:spcPct val="0"/>
                </a:spcBef>
                <a:spcAft>
                  <a:spcPct val="0"/>
                </a:spcAft>
              </a:pPr>
              <a:t>‹nr.›</a:t>
            </a:fld>
            <a:endParaRPr lang="nl-NL" sz="1600" dirty="0">
              <a:solidFill>
                <a:prstClr val="black"/>
              </a:solidFill>
              <a:latin typeface="Arial" charset="0"/>
              <a:ea typeface="ヒラギノ角ゴ Pro W3" pitchFamily="1" charset="-128"/>
            </a:endParaRPr>
          </a:p>
        </p:txBody>
      </p:sp>
      <p:sp>
        <p:nvSpPr>
          <p:cNvPr id="10" name="Rectangle 10"/>
          <p:cNvSpPr>
            <a:spLocks noChangeArrowheads="1"/>
          </p:cNvSpPr>
          <p:nvPr userDrawn="1"/>
        </p:nvSpPr>
        <p:spPr bwMode="auto">
          <a:xfrm rot="-21600000">
            <a:off x="5022962" y="6672143"/>
            <a:ext cx="923594" cy="246833"/>
          </a:xfrm>
          <a:prstGeom prst="rect">
            <a:avLst/>
          </a:prstGeom>
          <a:noFill/>
          <a:ln w="9525">
            <a:noFill/>
            <a:miter lim="800000"/>
            <a:headEnd/>
            <a:tailEnd/>
          </a:ln>
          <a:effectLst/>
        </p:spPr>
        <p:txBody>
          <a:bodyPr wrap="none" lIns="107287" tIns="53643" rIns="107287" bIns="53643">
            <a:spAutoFit/>
          </a:bodyPr>
          <a:lstStyle/>
          <a:p>
            <a:pPr algn="r" eaLnBrk="0" fontAlgn="base" hangingPunct="0">
              <a:spcBef>
                <a:spcPct val="0"/>
              </a:spcBef>
              <a:spcAft>
                <a:spcPct val="0"/>
              </a:spcAft>
            </a:pPr>
            <a:r>
              <a:rPr lang="nl-BE" sz="900" dirty="0">
                <a:solidFill>
                  <a:prstClr val="black"/>
                </a:solidFill>
                <a:latin typeface="Arial" charset="0"/>
                <a:ea typeface="ヒラギノ角ゴ Pro W3" pitchFamily="1" charset="-128"/>
              </a:rPr>
              <a:t>© 2010, </a:t>
            </a:r>
            <a:r>
              <a:rPr lang="nl-BE" sz="900" dirty="0" smtClean="0">
                <a:solidFill>
                  <a:prstClr val="black"/>
                </a:solidFill>
                <a:latin typeface="Arial" charset="0"/>
                <a:ea typeface="ヒラギノ角ゴ Pro W3" pitchFamily="1" charset="-128"/>
              </a:rPr>
              <a:t>VITO</a:t>
            </a:r>
            <a:endParaRPr lang="nl-BE" sz="900" dirty="0">
              <a:solidFill>
                <a:prstClr val="black"/>
              </a:solidFill>
              <a:latin typeface="Arial" charset="0"/>
              <a:ea typeface="ヒラギノ角ゴ Pro W3" pitchFamily="1" charset="-128"/>
            </a:endParaRPr>
          </a:p>
        </p:txBody>
      </p:sp>
      <p:pic>
        <p:nvPicPr>
          <p:cNvPr id="12" name="Picture 9" descr="DevCoCast"/>
          <p:cNvPicPr>
            <a:picLocks noChangeAspect="1" noChangeArrowheads="1"/>
          </p:cNvPicPr>
          <p:nvPr userDrawn="1"/>
        </p:nvPicPr>
        <p:blipFill>
          <a:blip r:embed="rId2" cstate="print"/>
          <a:srcRect/>
          <a:stretch>
            <a:fillRect/>
          </a:stretch>
        </p:blipFill>
        <p:spPr bwMode="auto">
          <a:xfrm>
            <a:off x="251525" y="6395158"/>
            <a:ext cx="3368149" cy="463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advClick="0" advTm="0"/>
  <p:timing>
    <p:tnLst>
      <p:par>
        <p:cTn id="1" dur="indefinite" restart="never" nodeType="tmRoot"/>
      </p:par>
    </p:tnLst>
  </p:timing>
  <p:hf hdr="0" ftr="0" dt="0"/>
  <p:txStyles>
    <p:titleStyle>
      <a:lvl1pPr algn="ctr" defTabSz="1072866" rtl="0" eaLnBrk="1" latinLnBrk="0" hangingPunct="1">
        <a:spcBef>
          <a:spcPct val="0"/>
        </a:spcBef>
        <a:buNone/>
        <a:defRPr sz="5200" kern="1200">
          <a:solidFill>
            <a:schemeClr val="tx1"/>
          </a:solidFill>
          <a:latin typeface="+mj-lt"/>
          <a:ea typeface="+mj-ea"/>
          <a:cs typeface="+mj-cs"/>
        </a:defRPr>
      </a:lvl1pPr>
    </p:titleStyle>
    <p:bodyStyle>
      <a:lvl1pPr marL="402325" indent="-402325" algn="l" defTabSz="10728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71703" indent="-335270" algn="l" defTabSz="10728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41082" indent="-268216" algn="l" defTabSz="107286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77515"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413947"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nl-BE"/>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cadastre.org/" TargetMode="Externa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ungiwg.org/" TargetMode="External"/><Relationship Id="rId2" Type="http://schemas.openxmlformats.org/officeDocument/2006/relationships/hyperlink" Target="http://www.opengeospatial.org/"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eosur.info/"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maps.worldbank.org/"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hyperlink" Target="http://www.epractice.eu/" TargetMode="External"/><Relationship Id="rId2" Type="http://schemas.openxmlformats.org/officeDocument/2006/relationships/hyperlink" Target="http://inspire.jrc.ec.europa.eu/"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planetaryskin.org/"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eonetcab.eu/"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8.gif"/><Relationship Id="rId4" Type="http://schemas.openxmlformats.org/officeDocument/2006/relationships/image" Target="../media/image14.gif"/></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geonetcab.eu/" TargetMode="External"/><Relationship Id="rId2" Type="http://schemas.openxmlformats.org/officeDocument/2006/relationships/hyperlink" Target="mailto:m.noort@hcpinternational.com"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nl/url?sa=i&amp;rct=j&amp;q=global+urbanization+trends&amp;source=images&amp;cd=&amp;cad=rja&amp;docid=jg76KOG7NHWg6M&amp;tbnid=ssFO1M3TXXttvM:&amp;ved=0CAUQjRw&amp;url=http://iwrmnotes.blogspot.com/2010/11/short-overview-of-current-global-water_04.html&amp;ei=vVN0UZKqGuOt0QXW6ICwBw&amp;bvm=bv.45512109,d.d2k&amp;psig=AFQjCNGgIAWle4GzwxOHCllugpgC8oprjg&amp;ust=1366664397744737" TargetMode="External"/><Relationship Id="rId2" Type="http://schemas.openxmlformats.org/officeDocument/2006/relationships/hyperlink" Target="http://iwrmnotes.blogspot.com/"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nl/url?sa=i&amp;rct=j&amp;q=global+urbanization+trends&amp;source=images&amp;cd=&amp;cad=rja&amp;docid=kvnG0mQVU7BijM&amp;tbnid=CL8CqCARLtYF0M:&amp;ved=0CAUQjRw&amp;url=http://www.prb.org/Articles/2001/ClimateChangeImpactsandEmergingPopulationTrendsARecipeforDisaster.aspx&amp;ei=VFN0UeTwEuWq0AWjqoEw&amp;bvm=bv.45512109,d.d2k&amp;psig=AFQjCNGgIAWle4GzwxOHCllugpgC8oprjg&amp;ust=1366664397744737" TargetMode="External"/><Relationship Id="rId2" Type="http://schemas.openxmlformats.org/officeDocument/2006/relationships/hyperlink" Target="http://www.prb.org/" TargetMode="External"/><Relationship Id="rId1" Type="http://schemas.openxmlformats.org/officeDocument/2006/relationships/slideLayout" Target="../slideLayouts/slideLayout2.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00" y="2160000"/>
            <a:ext cx="9000000" cy="1800000"/>
          </a:xfrm>
        </p:spPr>
        <p:txBody>
          <a:bodyPr>
            <a:normAutofit fontScale="90000"/>
          </a:bodyPr>
          <a:lstStyle/>
          <a:p>
            <a:r>
              <a:rPr lang="en-US" b="1" dirty="0" smtClean="0"/>
              <a:t>Earth Observation for </a:t>
            </a:r>
            <a:br>
              <a:rPr lang="en-US" b="1" dirty="0" smtClean="0"/>
            </a:br>
            <a:r>
              <a:rPr lang="en-US" b="1" dirty="0" smtClean="0"/>
              <a:t>Urban </a:t>
            </a:r>
            <a:r>
              <a:rPr lang="en-US" b="1" dirty="0" smtClean="0"/>
              <a:t>Management</a:t>
            </a:r>
            <a:r>
              <a:rPr lang="en-US" b="1" dirty="0" smtClean="0"/>
              <a:t>, </a:t>
            </a:r>
            <a:r>
              <a:rPr lang="en-US" b="1" dirty="0" smtClean="0"/>
              <a:t>Land Administration </a:t>
            </a:r>
            <a:br>
              <a:rPr lang="en-US" b="1" dirty="0" smtClean="0"/>
            </a:br>
            <a:r>
              <a:rPr lang="en-US" b="1" dirty="0" smtClean="0"/>
              <a:t>&amp; Spatial </a:t>
            </a:r>
            <a:r>
              <a:rPr lang="en-US" b="1" smtClean="0"/>
              <a:t>Data Infrastructures</a:t>
            </a:r>
            <a:endParaRPr lang="en-US" sz="4000" dirty="0"/>
          </a:p>
        </p:txBody>
      </p:sp>
      <p:sp>
        <p:nvSpPr>
          <p:cNvPr id="3" name="Subtitle 2"/>
          <p:cNvSpPr>
            <a:spLocks noGrp="1"/>
          </p:cNvSpPr>
          <p:nvPr>
            <p:ph type="subTitle" idx="1"/>
          </p:nvPr>
        </p:nvSpPr>
        <p:spPr>
          <a:xfrm>
            <a:off x="1445763" y="4114800"/>
            <a:ext cx="6400800" cy="2438400"/>
          </a:xfrm>
        </p:spPr>
        <p:txBody>
          <a:bodyPr>
            <a:normAutofit/>
          </a:bodyPr>
          <a:lstStyle/>
          <a:p>
            <a:r>
              <a:rPr lang="en-US" sz="2600" dirty="0" smtClean="0"/>
              <a:t>International trends &amp; developments</a:t>
            </a:r>
          </a:p>
          <a:p>
            <a:r>
              <a:rPr lang="en-US" sz="2600" dirty="0" smtClean="0"/>
              <a:t>How to promote earth observation applications?</a:t>
            </a:r>
          </a:p>
          <a:p>
            <a:r>
              <a:rPr lang="en-US" sz="2600" dirty="0" smtClean="0"/>
              <a:t>How to get funding?</a:t>
            </a:r>
          </a:p>
          <a:p>
            <a:r>
              <a:rPr lang="en-US" sz="2600" dirty="0" smtClean="0"/>
              <a:t>Capacity building</a:t>
            </a:r>
          </a:p>
        </p:txBody>
      </p:sp>
      <p:pic>
        <p:nvPicPr>
          <p:cNvPr id="1026" name="Picture 2" descr="5-LOGO-Acouleur"/>
          <p:cNvPicPr>
            <a:picLocks noChangeAspect="1" noChangeArrowheads="1"/>
          </p:cNvPicPr>
          <p:nvPr/>
        </p:nvPicPr>
        <p:blipFill>
          <a:blip r:embed="rId2" cstate="print"/>
          <a:srcRect/>
          <a:stretch>
            <a:fillRect/>
          </a:stretch>
        </p:blipFill>
        <p:spPr bwMode="auto">
          <a:xfrm>
            <a:off x="838199" y="82550"/>
            <a:ext cx="4314825" cy="1314450"/>
          </a:xfrm>
          <a:prstGeom prst="rect">
            <a:avLst/>
          </a:prstGeom>
          <a:noFill/>
          <a:ln w="9525">
            <a:noFill/>
            <a:miter lim="800000"/>
            <a:headEnd/>
            <a:tailEnd/>
          </a:ln>
        </p:spPr>
      </p:pic>
      <p:pic>
        <p:nvPicPr>
          <p:cNvPr id="8" name="Picture 7" descr="European flag"/>
          <p:cNvPicPr/>
          <p:nvPr/>
        </p:nvPicPr>
        <p:blipFill>
          <a:blip r:embed="rId3" cstate="print"/>
          <a:srcRect/>
          <a:stretch>
            <a:fillRect/>
          </a:stretch>
        </p:blipFill>
        <p:spPr bwMode="auto">
          <a:xfrm>
            <a:off x="5765870" y="635000"/>
            <a:ext cx="1057275" cy="762000"/>
          </a:xfrm>
          <a:prstGeom prst="rect">
            <a:avLst/>
          </a:prstGeom>
          <a:noFill/>
          <a:ln w="9525">
            <a:noFill/>
            <a:miter lim="800000"/>
            <a:headEnd/>
            <a:tailEnd/>
          </a:ln>
        </p:spPr>
      </p:pic>
      <p:pic>
        <p:nvPicPr>
          <p:cNvPr id="9" name="Picture 8" descr="Logo of the 7th Framework Programme"/>
          <p:cNvPicPr/>
          <p:nvPr/>
        </p:nvPicPr>
        <p:blipFill>
          <a:blip r:embed="rId4" cstate="print"/>
          <a:srcRect/>
          <a:stretch>
            <a:fillRect/>
          </a:stretch>
        </p:blipFill>
        <p:spPr bwMode="auto">
          <a:xfrm>
            <a:off x="7315205" y="635000"/>
            <a:ext cx="1019175" cy="762000"/>
          </a:xfrm>
          <a:prstGeom prst="rect">
            <a:avLst/>
          </a:prstGeom>
          <a:noFill/>
          <a:ln w="9525">
            <a:noFill/>
            <a:miter lim="800000"/>
            <a:headEnd/>
            <a:tailEnd/>
          </a:ln>
        </p:spPr>
      </p:pic>
      <p:sp>
        <p:nvSpPr>
          <p:cNvPr id="7" name="Tijdelijke aanduiding voor dianummer 6"/>
          <p:cNvSpPr>
            <a:spLocks noGrp="1"/>
          </p:cNvSpPr>
          <p:nvPr>
            <p:ph type="sldNum" sz="quarter" idx="12"/>
          </p:nvPr>
        </p:nvSpPr>
        <p:spPr/>
        <p:txBody>
          <a:bodyPr/>
          <a:lstStyle/>
          <a:p>
            <a:fld id="{7AE59B96-4131-4DD5-A7F3-9C8969C240CC}" type="slidenum">
              <a:rPr lang="en-US" smtClean="0"/>
              <a:pPr/>
              <a:t>1</a:t>
            </a:fld>
            <a:endParaRPr lang="en-US"/>
          </a:p>
        </p:txBody>
      </p:sp>
    </p:spTree>
  </p:cSld>
  <p:clrMapOvr>
    <a:masterClrMapping/>
  </p:clrMapOvr>
  <p:transition advTm="2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242600"/>
          </a:xfrm>
        </p:spPr>
        <p:txBody>
          <a:bodyPr>
            <a:normAutofit/>
          </a:bodyPr>
          <a:lstStyle/>
          <a:p>
            <a:pPr>
              <a:buNone/>
            </a:pPr>
            <a:endParaRPr lang="en-US" sz="2000" b="1" dirty="0" smtClean="0">
              <a:ea typeface="Times New Roman"/>
              <a:cs typeface="Times New Roman"/>
            </a:endParaRPr>
          </a:p>
          <a:p>
            <a:r>
              <a:rPr lang="en-US" sz="2600" dirty="0" smtClean="0"/>
              <a:t>Diversity of urban sizes</a:t>
            </a:r>
            <a:endParaRPr lang="en-US" sz="2600" dirty="0"/>
          </a:p>
          <a:p>
            <a:r>
              <a:rPr lang="en-US" sz="2600" dirty="0" smtClean="0"/>
              <a:t>Large cities are growing at a faster rate than smaller cities</a:t>
            </a:r>
            <a:endParaRPr lang="en-US" sz="2600" dirty="0"/>
          </a:p>
          <a:p>
            <a:r>
              <a:rPr lang="en-US" sz="2600" dirty="0" smtClean="0"/>
              <a:t>Great heterogeneity between countries in size distribution of their cities</a:t>
            </a:r>
            <a:endParaRPr lang="en-US" sz="2600" dirty="0"/>
          </a:p>
          <a:p>
            <a:r>
              <a:rPr lang="en-US" sz="2600" dirty="0" smtClean="0"/>
              <a:t>Faster urban growth means faster slum growth</a:t>
            </a:r>
          </a:p>
          <a:p>
            <a:r>
              <a:rPr lang="en-US" sz="2600" dirty="0" smtClean="0"/>
              <a:t>More and better infrastructure and service are needed</a:t>
            </a:r>
            <a:endParaRPr lang="en-US" sz="2600" dirty="0"/>
          </a:p>
          <a:p>
            <a:pPr lvl="0">
              <a:lnSpc>
                <a:spcPct val="115000"/>
              </a:lnSpc>
              <a:spcBef>
                <a:spcPts val="0"/>
              </a:spcBef>
              <a:spcAft>
                <a:spcPts val="1000"/>
              </a:spcAft>
            </a:pPr>
            <a:endParaRPr lang="en-US" sz="2600" b="1"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10</a:t>
            </a:fld>
            <a:endParaRPr lang="en-US" dirty="0"/>
          </a:p>
        </p:txBody>
      </p:sp>
      <p:sp>
        <p:nvSpPr>
          <p:cNvPr id="6" name="TextBox 5"/>
          <p:cNvSpPr txBox="1"/>
          <p:nvPr/>
        </p:nvSpPr>
        <p:spPr>
          <a:xfrm>
            <a:off x="381600" y="1220400"/>
            <a:ext cx="8208000" cy="709200"/>
          </a:xfrm>
          <a:prstGeom prst="rect">
            <a:avLst/>
          </a:prstGeom>
          <a:noFill/>
        </p:spPr>
        <p:txBody>
          <a:bodyPr wrap="square" rtlCol="0">
            <a:spAutoFit/>
          </a:bodyPr>
          <a:lstStyle/>
          <a:p>
            <a:r>
              <a:rPr lang="en-US" sz="4000" b="1" i="1" dirty="0" smtClean="0">
                <a:solidFill>
                  <a:srgbClr val="00B0F0"/>
                </a:solidFill>
              </a:rPr>
              <a:t>Example urban Africa:</a:t>
            </a:r>
            <a:endParaRPr lang="en-US" sz="4000" b="1" i="1" dirty="0">
              <a:solidFill>
                <a:srgbClr val="00B0F0"/>
              </a:solidFill>
            </a:endParaRPr>
          </a:p>
        </p:txBody>
      </p:sp>
      <p:sp>
        <p:nvSpPr>
          <p:cNvPr id="2" name="TextBox 1"/>
          <p:cNvSpPr txBox="1"/>
          <p:nvPr/>
        </p:nvSpPr>
        <p:spPr>
          <a:xfrm flipH="1">
            <a:off x="381600" y="5760000"/>
            <a:ext cx="8208000" cy="590931"/>
          </a:xfrm>
          <a:prstGeom prst="rect">
            <a:avLst/>
          </a:prstGeom>
          <a:noFill/>
        </p:spPr>
        <p:txBody>
          <a:bodyPr wrap="square" rtlCol="0">
            <a:spAutoFit/>
          </a:bodyPr>
          <a:lstStyle/>
          <a:p>
            <a:pPr>
              <a:lnSpc>
                <a:spcPct val="80000"/>
              </a:lnSpc>
            </a:pPr>
            <a:r>
              <a:rPr lang="en-US" sz="2000" i="1" dirty="0" smtClean="0"/>
              <a:t>Source: </a:t>
            </a:r>
            <a:r>
              <a:rPr lang="en-US" sz="2000" i="1" dirty="0" smtClean="0"/>
              <a:t> Africa’s </a:t>
            </a:r>
            <a:r>
              <a:rPr lang="en-US" sz="2000" i="1" dirty="0"/>
              <a:t>urbanization for development: understanding Africa’s urban challenges and opportunities (World Bank)</a:t>
            </a:r>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84600" y="304800"/>
            <a:ext cx="1905000" cy="828675"/>
          </a:xfrm>
          <a:prstGeom prst="rect">
            <a:avLst/>
          </a:prstGeom>
        </p:spPr>
      </p:pic>
    </p:spTree>
    <p:extLst>
      <p:ext uri="{BB962C8B-B14F-4D97-AF65-F5344CB8AC3E}">
        <p14:creationId xmlns:p14="http://schemas.microsoft.com/office/powerpoint/2010/main" xmlns="" val="2431256277"/>
      </p:ext>
    </p:extLst>
  </p:cSld>
  <p:clrMapOvr>
    <a:masterClrMapping/>
  </p:clrMapOvr>
  <p:transition advTm="2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11</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Pro-poor land administration</a:t>
            </a:r>
            <a:endParaRPr lang="en-US" sz="4000" b="1" i="1" dirty="0">
              <a:solidFill>
                <a:srgbClr val="00B0F0"/>
              </a:solidFill>
            </a:endParaRPr>
          </a:p>
        </p:txBody>
      </p:sp>
      <p:sp>
        <p:nvSpPr>
          <p:cNvPr id="10" name="TextBox 9"/>
          <p:cNvSpPr txBox="1"/>
          <p:nvPr/>
        </p:nvSpPr>
        <p:spPr>
          <a:xfrm>
            <a:off x="1224000" y="6120000"/>
            <a:ext cx="6696000" cy="491160"/>
          </a:xfrm>
          <a:prstGeom prst="rect">
            <a:avLst/>
          </a:prstGeom>
          <a:noFill/>
        </p:spPr>
        <p:txBody>
          <a:bodyPr wrap="square" rtlCol="0">
            <a:spAutoFit/>
          </a:bodyPr>
          <a:lstStyle/>
          <a:p>
            <a:pPr>
              <a:lnSpc>
                <a:spcPct val="80000"/>
              </a:lnSpc>
            </a:pPr>
            <a:r>
              <a:rPr lang="en-US" sz="1600" i="1" dirty="0" smtClean="0"/>
              <a:t>The </a:t>
            </a:r>
            <a:r>
              <a:rPr lang="en-US" sz="1600" i="1" dirty="0"/>
              <a:t>ten design elements of the pro-poor land recordation system (re-worked from Williamson et al., 2010: land administration for sustainable development)</a:t>
            </a:r>
          </a:p>
        </p:txBody>
      </p:sp>
      <p:pic>
        <p:nvPicPr>
          <p:cNvPr id="6" name="Picture 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080000"/>
            <a:ext cx="6248400" cy="4916714"/>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99000" y="108000"/>
            <a:ext cx="990600" cy="990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32000" y="180000"/>
            <a:ext cx="778071" cy="761446"/>
          </a:xfrm>
          <a:prstGeom prst="rect">
            <a:avLst/>
          </a:prstGeom>
        </p:spPr>
      </p:pic>
    </p:spTree>
    <p:extLst>
      <p:ext uri="{BB962C8B-B14F-4D97-AF65-F5344CB8AC3E}">
        <p14:creationId xmlns:p14="http://schemas.microsoft.com/office/powerpoint/2010/main" xmlns="" val="2172459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2404800"/>
            <a:ext cx="8208000" cy="4242600"/>
          </a:xfrm>
        </p:spPr>
        <p:txBody>
          <a:bodyPr>
            <a:normAutofit/>
          </a:bodyPr>
          <a:lstStyle/>
          <a:p>
            <a:pPr>
              <a:buNone/>
            </a:pPr>
            <a:endParaRPr lang="en-US" sz="2000" b="1" dirty="0" smtClean="0">
              <a:ea typeface="Times New Roman"/>
              <a:cs typeface="Times New Roman"/>
            </a:endParaRPr>
          </a:p>
          <a:p>
            <a:pPr>
              <a:lnSpc>
                <a:spcPct val="80000"/>
              </a:lnSpc>
              <a:spcBef>
                <a:spcPts val="0"/>
              </a:spcBef>
              <a:spcAft>
                <a:spcPts val="1200"/>
              </a:spcAft>
            </a:pPr>
            <a:r>
              <a:rPr lang="en-US" sz="2600" dirty="0" smtClean="0"/>
              <a:t>Improvement security of tenure</a:t>
            </a:r>
            <a:endParaRPr lang="en-US" sz="2600" dirty="0"/>
          </a:p>
          <a:p>
            <a:pPr>
              <a:lnSpc>
                <a:spcPct val="80000"/>
              </a:lnSpc>
              <a:spcBef>
                <a:spcPts val="0"/>
              </a:spcBef>
              <a:spcAft>
                <a:spcPts val="1200"/>
              </a:spcAft>
            </a:pPr>
            <a:r>
              <a:rPr lang="en-US" sz="2600" dirty="0" smtClean="0"/>
              <a:t>Improved land resources management</a:t>
            </a:r>
            <a:endParaRPr lang="en-US" sz="2600" dirty="0"/>
          </a:p>
          <a:p>
            <a:pPr>
              <a:lnSpc>
                <a:spcPct val="80000"/>
              </a:lnSpc>
              <a:spcBef>
                <a:spcPts val="0"/>
              </a:spcBef>
              <a:spcAft>
                <a:spcPts val="1200"/>
              </a:spcAft>
            </a:pPr>
            <a:r>
              <a:rPr lang="en-US" sz="2600" dirty="0" smtClean="0"/>
              <a:t>Land disputes reduction</a:t>
            </a:r>
            <a:endParaRPr lang="en-US" sz="2600" dirty="0"/>
          </a:p>
          <a:p>
            <a:pPr>
              <a:lnSpc>
                <a:spcPct val="80000"/>
              </a:lnSpc>
              <a:spcBef>
                <a:spcPts val="0"/>
              </a:spcBef>
              <a:spcAft>
                <a:spcPts val="1200"/>
              </a:spcAft>
            </a:pPr>
            <a:r>
              <a:rPr lang="en-US" sz="2600" dirty="0" smtClean="0"/>
              <a:t>Increased revenue generation</a:t>
            </a:r>
          </a:p>
          <a:p>
            <a:pPr>
              <a:lnSpc>
                <a:spcPct val="80000"/>
              </a:lnSpc>
              <a:spcBef>
                <a:spcPts val="0"/>
              </a:spcBef>
              <a:spcAft>
                <a:spcPts val="1200"/>
              </a:spcAft>
            </a:pPr>
            <a:r>
              <a:rPr lang="en-US" sz="2600" dirty="0" smtClean="0"/>
              <a:t>Credit security</a:t>
            </a:r>
            <a:endParaRPr lang="en-US" sz="2600" dirty="0"/>
          </a:p>
          <a:p>
            <a:pPr lvl="0">
              <a:lnSpc>
                <a:spcPct val="115000"/>
              </a:lnSpc>
              <a:spcBef>
                <a:spcPts val="0"/>
              </a:spcBef>
              <a:spcAft>
                <a:spcPts val="1000"/>
              </a:spcAft>
            </a:pPr>
            <a:endParaRPr lang="en-US" sz="2600" b="1"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12</a:t>
            </a:fld>
            <a:endParaRPr lang="en-US" dirty="0"/>
          </a:p>
        </p:txBody>
      </p:sp>
      <p:sp>
        <p:nvSpPr>
          <p:cNvPr id="6" name="TextBox 5"/>
          <p:cNvSpPr txBox="1"/>
          <p:nvPr/>
        </p:nvSpPr>
        <p:spPr>
          <a:xfrm>
            <a:off x="381600" y="1220400"/>
            <a:ext cx="8208000" cy="1080000"/>
          </a:xfrm>
          <a:prstGeom prst="rect">
            <a:avLst/>
          </a:prstGeom>
          <a:noFill/>
        </p:spPr>
        <p:txBody>
          <a:bodyPr wrap="square" rtlCol="0" anchor="ctr">
            <a:spAutoFit/>
          </a:bodyPr>
          <a:lstStyle/>
          <a:p>
            <a:r>
              <a:rPr lang="en-US" sz="4000" b="1" i="1" dirty="0" smtClean="0">
                <a:solidFill>
                  <a:srgbClr val="00B0F0"/>
                </a:solidFill>
              </a:rPr>
              <a:t>Benefits of modern </a:t>
            </a:r>
            <a:r>
              <a:rPr lang="en-US" sz="4000" b="1" i="1" dirty="0" smtClean="0">
                <a:solidFill>
                  <a:srgbClr val="00B0F0"/>
                </a:solidFill>
              </a:rPr>
              <a:t/>
            </a:r>
            <a:br>
              <a:rPr lang="en-US" sz="4000" b="1" i="1" dirty="0" smtClean="0">
                <a:solidFill>
                  <a:srgbClr val="00B0F0"/>
                </a:solidFill>
              </a:rPr>
            </a:br>
            <a:r>
              <a:rPr lang="en-US" sz="4000" b="1" i="1" dirty="0" smtClean="0">
                <a:solidFill>
                  <a:srgbClr val="00B0F0"/>
                </a:solidFill>
              </a:rPr>
              <a:t>land </a:t>
            </a:r>
            <a:r>
              <a:rPr lang="en-US" sz="4000" b="1" i="1" dirty="0" smtClean="0">
                <a:solidFill>
                  <a:srgbClr val="00B0F0"/>
                </a:solidFill>
              </a:rPr>
              <a:t>administration systems:</a:t>
            </a:r>
            <a:endParaRPr lang="en-US" sz="4000" b="1" i="1" dirty="0">
              <a:solidFill>
                <a:srgbClr val="00B0F0"/>
              </a:solidFill>
            </a:endParaRPr>
          </a:p>
        </p:txBody>
      </p:sp>
      <p:sp>
        <p:nvSpPr>
          <p:cNvPr id="2" name="TextBox 1"/>
          <p:cNvSpPr txBox="1"/>
          <p:nvPr/>
        </p:nvSpPr>
        <p:spPr>
          <a:xfrm flipH="1">
            <a:off x="381600" y="5400000"/>
            <a:ext cx="8208000" cy="400110"/>
          </a:xfrm>
          <a:prstGeom prst="rect">
            <a:avLst/>
          </a:prstGeom>
          <a:noFill/>
        </p:spPr>
        <p:txBody>
          <a:bodyPr wrap="square" rtlCol="0">
            <a:spAutoFit/>
          </a:bodyPr>
          <a:lstStyle/>
          <a:p>
            <a:pPr marL="914400" indent="-914400"/>
            <a:r>
              <a:rPr lang="en-US" sz="2000" i="1" dirty="0" smtClean="0"/>
              <a:t>Source: </a:t>
            </a:r>
            <a:r>
              <a:rPr lang="en-US" sz="2000" i="1" dirty="0" smtClean="0"/>
              <a:t>Crowd </a:t>
            </a:r>
            <a:r>
              <a:rPr lang="en-US" sz="2000" i="1" dirty="0" smtClean="0"/>
              <a:t>sourcing support of land administration systems (RICS)</a:t>
            </a:r>
            <a:endParaRPr lang="en-US" sz="2000" dirty="0"/>
          </a:p>
        </p:txBody>
      </p:sp>
    </p:spTree>
    <p:extLst>
      <p:ext uri="{BB962C8B-B14F-4D97-AF65-F5344CB8AC3E}">
        <p14:creationId xmlns:p14="http://schemas.microsoft.com/office/powerpoint/2010/main" xmlns="" val="2581656682"/>
      </p:ext>
    </p:extLst>
  </p:cSld>
  <p:clrMapOvr>
    <a:masterClrMapping/>
  </p:clrMapOvr>
  <p:transition advTm="2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2404800"/>
            <a:ext cx="8208000" cy="4242600"/>
          </a:xfrm>
        </p:spPr>
        <p:txBody>
          <a:bodyPr>
            <a:normAutofit fontScale="85000" lnSpcReduction="20000"/>
          </a:bodyPr>
          <a:lstStyle/>
          <a:p>
            <a:pPr>
              <a:buNone/>
            </a:pPr>
            <a:endParaRPr lang="en-US" sz="2600" b="1" dirty="0" smtClean="0">
              <a:ea typeface="Times New Roman"/>
              <a:cs typeface="Times New Roman"/>
            </a:endParaRPr>
          </a:p>
          <a:p>
            <a:pPr>
              <a:spcBef>
                <a:spcPts val="0"/>
              </a:spcBef>
              <a:spcAft>
                <a:spcPts val="600"/>
              </a:spcAft>
            </a:pPr>
            <a:r>
              <a:rPr lang="en-US" sz="2800" dirty="0" smtClean="0"/>
              <a:t>Long enough horizon to provide investment incentives</a:t>
            </a:r>
            <a:endParaRPr lang="en-US" sz="2800" dirty="0"/>
          </a:p>
          <a:p>
            <a:pPr>
              <a:spcBef>
                <a:spcPts val="0"/>
              </a:spcBef>
              <a:spcAft>
                <a:spcPts val="600"/>
              </a:spcAft>
            </a:pPr>
            <a:r>
              <a:rPr lang="en-US" sz="2800" dirty="0" smtClean="0"/>
              <a:t>Defined in a way that makes them easy to observe, enforce and exchange</a:t>
            </a:r>
            <a:endParaRPr lang="en-US" sz="2800" dirty="0"/>
          </a:p>
          <a:p>
            <a:pPr>
              <a:spcBef>
                <a:spcPts val="0"/>
              </a:spcBef>
              <a:spcAft>
                <a:spcPts val="600"/>
              </a:spcAft>
            </a:pPr>
            <a:r>
              <a:rPr lang="en-US" sz="2800" dirty="0" smtClean="0"/>
              <a:t>Administered and enforced by institutions that have both legal backing and social legitimacy and are accessible by and accountable to the holders of property rights</a:t>
            </a:r>
            <a:endParaRPr lang="en-US" sz="2800" dirty="0"/>
          </a:p>
          <a:p>
            <a:pPr>
              <a:spcBef>
                <a:spcPts val="0"/>
              </a:spcBef>
              <a:spcAft>
                <a:spcPts val="600"/>
              </a:spcAft>
            </a:pPr>
            <a:r>
              <a:rPr lang="en-US" sz="2800" dirty="0" smtClean="0"/>
              <a:t>Rights and duties of individuals, within a group that holds communal rights, have to be clear</a:t>
            </a:r>
          </a:p>
          <a:p>
            <a:pPr>
              <a:spcBef>
                <a:spcPts val="0"/>
              </a:spcBef>
              <a:spcAft>
                <a:spcPts val="600"/>
              </a:spcAft>
            </a:pPr>
            <a:r>
              <a:rPr lang="en-US" sz="2800" dirty="0" smtClean="0"/>
              <a:t>Institutions administering property rights need to be flexible enough to evolve over time in response to changing requirements</a:t>
            </a:r>
            <a:endParaRPr lang="en-US" sz="2800" dirty="0"/>
          </a:p>
          <a:p>
            <a:pPr lvl="0">
              <a:lnSpc>
                <a:spcPct val="115000"/>
              </a:lnSpc>
              <a:spcBef>
                <a:spcPts val="0"/>
              </a:spcBef>
              <a:spcAft>
                <a:spcPts val="1000"/>
              </a:spcAft>
            </a:pPr>
            <a:endParaRPr lang="en-US" sz="2600" b="1"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13</a:t>
            </a:fld>
            <a:endParaRPr lang="en-US" dirty="0"/>
          </a:p>
        </p:txBody>
      </p:sp>
      <p:sp>
        <p:nvSpPr>
          <p:cNvPr id="6" name="TextBox 5"/>
          <p:cNvSpPr txBox="1"/>
          <p:nvPr/>
        </p:nvSpPr>
        <p:spPr>
          <a:xfrm>
            <a:off x="381000" y="1220400"/>
            <a:ext cx="8208000" cy="1080000"/>
          </a:xfrm>
          <a:prstGeom prst="rect">
            <a:avLst/>
          </a:prstGeom>
          <a:noFill/>
        </p:spPr>
        <p:txBody>
          <a:bodyPr wrap="square" rtlCol="0" anchor="ctr">
            <a:spAutoFit/>
          </a:bodyPr>
          <a:lstStyle/>
          <a:p>
            <a:r>
              <a:rPr lang="en-US" sz="4000" b="1" i="1" dirty="0" smtClean="0">
                <a:solidFill>
                  <a:srgbClr val="00B0F0"/>
                </a:solidFill>
              </a:rPr>
              <a:t>Desirable characteristics of </a:t>
            </a:r>
            <a:r>
              <a:rPr lang="en-US" sz="4000" b="1" i="1" dirty="0" smtClean="0">
                <a:solidFill>
                  <a:srgbClr val="00B0F0"/>
                </a:solidFill>
              </a:rPr>
              <a:t/>
            </a:r>
            <a:br>
              <a:rPr lang="en-US" sz="4000" b="1" i="1" dirty="0" smtClean="0">
                <a:solidFill>
                  <a:srgbClr val="00B0F0"/>
                </a:solidFill>
              </a:rPr>
            </a:br>
            <a:r>
              <a:rPr lang="en-US" sz="4000" b="1" i="1" dirty="0" smtClean="0">
                <a:solidFill>
                  <a:srgbClr val="00B0F0"/>
                </a:solidFill>
              </a:rPr>
              <a:t>property </a:t>
            </a:r>
            <a:r>
              <a:rPr lang="en-US" sz="4000" b="1" i="1" dirty="0" smtClean="0">
                <a:solidFill>
                  <a:srgbClr val="00B0F0"/>
                </a:solidFill>
              </a:rPr>
              <a:t>rights to land:</a:t>
            </a:r>
            <a:endParaRPr lang="en-US" sz="4000" b="1" i="1" dirty="0">
              <a:solidFill>
                <a:srgbClr val="00B0F0"/>
              </a:solidFill>
            </a:endParaRPr>
          </a:p>
        </p:txBody>
      </p:sp>
      <p:sp>
        <p:nvSpPr>
          <p:cNvPr id="2" name="TextBox 1"/>
          <p:cNvSpPr txBox="1"/>
          <p:nvPr/>
        </p:nvSpPr>
        <p:spPr>
          <a:xfrm flipH="1">
            <a:off x="381600" y="6336000"/>
            <a:ext cx="8208000" cy="338554"/>
          </a:xfrm>
          <a:prstGeom prst="rect">
            <a:avLst/>
          </a:prstGeom>
          <a:noFill/>
        </p:spPr>
        <p:txBody>
          <a:bodyPr wrap="square" rtlCol="0">
            <a:spAutoFit/>
          </a:bodyPr>
          <a:lstStyle/>
          <a:p>
            <a:pPr marL="914400" indent="-914400"/>
            <a:r>
              <a:rPr lang="en-US" sz="1600" i="1" dirty="0" smtClean="0"/>
              <a:t>Source: </a:t>
            </a:r>
            <a:r>
              <a:rPr lang="en-US" sz="1600" i="1" dirty="0" smtClean="0"/>
              <a:t>Land </a:t>
            </a:r>
            <a:r>
              <a:rPr lang="en-US" sz="1600" i="1" dirty="0" smtClean="0"/>
              <a:t>policies for growth and poverty reduction – executive summary (World Bank)</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84000" y="304800"/>
            <a:ext cx="1905000" cy="828675"/>
          </a:xfrm>
          <a:prstGeom prst="rect">
            <a:avLst/>
          </a:prstGeom>
        </p:spPr>
      </p:pic>
    </p:spTree>
    <p:extLst>
      <p:ext uri="{BB962C8B-B14F-4D97-AF65-F5344CB8AC3E}">
        <p14:creationId xmlns:p14="http://schemas.microsoft.com/office/powerpoint/2010/main" xmlns="" val="2580392709"/>
      </p:ext>
    </p:extLst>
  </p:cSld>
  <p:clrMapOvr>
    <a:masterClrMapping/>
  </p:clrMapOvr>
  <p:transition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References land administration:</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a:bodyPr>
          <a:lstStyle/>
          <a:p>
            <a:pPr marL="0" indent="0">
              <a:buNone/>
            </a:pPr>
            <a:endParaRPr lang="en-US" sz="2000" b="1" dirty="0" smtClean="0"/>
          </a:p>
          <a:p>
            <a:pPr marL="0" lvl="0" indent="0">
              <a:lnSpc>
                <a:spcPct val="80000"/>
              </a:lnSpc>
              <a:spcBef>
                <a:spcPts val="0"/>
              </a:spcBef>
              <a:spcAft>
                <a:spcPts val="1200"/>
              </a:spcAft>
              <a:buNone/>
            </a:pPr>
            <a:r>
              <a:rPr lang="en-US" sz="2600" b="1" dirty="0" smtClean="0"/>
              <a:t>Pro-poor land administration: principles for recording the land rights of the underrepresented</a:t>
            </a:r>
            <a:r>
              <a:rPr lang="en-US" sz="2800" b="1" dirty="0" smtClean="0"/>
              <a:t/>
            </a:r>
            <a:br>
              <a:rPr lang="en-US" sz="2800" b="1" dirty="0" smtClean="0"/>
            </a:br>
            <a:r>
              <a:rPr lang="en-US" sz="2000" i="1" dirty="0" smtClean="0">
                <a:solidFill>
                  <a:prstClr val="black"/>
                </a:solidFill>
              </a:rPr>
              <a:t>Description of a pro-poor approach to land administration, as developed by the global land tool network (GLTN)</a:t>
            </a:r>
            <a:endParaRPr lang="en-US" sz="2000" b="1" dirty="0" smtClean="0"/>
          </a:p>
          <a:p>
            <a:pPr marL="0" indent="0">
              <a:lnSpc>
                <a:spcPct val="80000"/>
              </a:lnSpc>
              <a:spcBef>
                <a:spcPts val="0"/>
              </a:spcBef>
              <a:spcAft>
                <a:spcPts val="1200"/>
              </a:spcAft>
              <a:buNone/>
            </a:pPr>
            <a:r>
              <a:rPr lang="en-US" sz="2600" b="1" dirty="0" smtClean="0"/>
              <a:t>Crowd sourcing support of land administration (RICS)</a:t>
            </a:r>
            <a:br>
              <a:rPr lang="en-US" sz="2600" b="1" dirty="0" smtClean="0"/>
            </a:br>
            <a:r>
              <a:rPr lang="en-US" sz="2000" i="1" dirty="0" smtClean="0"/>
              <a:t>Description of opportunities provided by crowd sourcing for land administration, including examples of crowd sourcing with mobile phones for other applications</a:t>
            </a:r>
          </a:p>
          <a:p>
            <a:pPr marL="0" indent="0">
              <a:lnSpc>
                <a:spcPct val="80000"/>
              </a:lnSpc>
              <a:spcBef>
                <a:spcPts val="0"/>
              </a:spcBef>
              <a:spcAft>
                <a:spcPts val="1200"/>
              </a:spcAft>
              <a:buNone/>
            </a:pPr>
            <a:r>
              <a:rPr lang="en-US" sz="2600" b="1" dirty="0" smtClean="0"/>
              <a:t>Land policies for growth and poverty reduction - executive summary (World Bank)</a:t>
            </a:r>
            <a:br>
              <a:rPr lang="en-US" sz="2600" b="1" dirty="0" smtClean="0"/>
            </a:br>
            <a:r>
              <a:rPr lang="en-US" sz="2000" i="1" dirty="0"/>
              <a:t>Description of the basics for good land policies, showing empirical evidence of the link between tenure security and economic development and poverty reduction + an analysis of land markets and description of the situation in different regions of the </a:t>
            </a:r>
            <a:r>
              <a:rPr lang="en-US" sz="2000" i="1" dirty="0" smtClean="0"/>
              <a:t>world</a:t>
            </a:r>
            <a:endParaRPr lang="en-US" sz="9200" dirty="0" smtClean="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8050" y="230400"/>
            <a:ext cx="971550" cy="95211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00000" y="304799"/>
            <a:ext cx="1905000" cy="8286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36000" y="162566"/>
            <a:ext cx="1300163" cy="1094353"/>
          </a:xfrm>
          <a:prstGeom prst="rect">
            <a:avLst/>
          </a:prstGeom>
        </p:spPr>
      </p:pic>
    </p:spTree>
    <p:extLst>
      <p:ext uri="{BB962C8B-B14F-4D97-AF65-F5344CB8AC3E}">
        <p14:creationId xmlns:p14="http://schemas.microsoft.com/office/powerpoint/2010/main" xmlns="" val="3750385989"/>
      </p:ext>
    </p:extLst>
  </p:cSld>
  <p:clrMapOvr>
    <a:masterClrMapping/>
  </p:clrMapOvr>
  <p:transition advTm="2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References land administration (2):</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a:bodyPr>
          <a:lstStyle/>
          <a:p>
            <a:pPr marL="0" indent="0">
              <a:buNone/>
            </a:pPr>
            <a:endParaRPr lang="en-US" sz="2000" b="1" dirty="0" smtClean="0"/>
          </a:p>
          <a:p>
            <a:pPr marL="0" lvl="0" indent="0">
              <a:lnSpc>
                <a:spcPct val="80000"/>
              </a:lnSpc>
              <a:spcBef>
                <a:spcPts val="0"/>
              </a:spcBef>
              <a:spcAft>
                <a:spcPts val="1200"/>
              </a:spcAft>
              <a:buNone/>
            </a:pPr>
            <a:r>
              <a:rPr lang="en-US" sz="2600" b="1" dirty="0" smtClean="0"/>
              <a:t>Social tenure domain model (STDM) – a pro-poor land tool (FIG)</a:t>
            </a:r>
            <a:r>
              <a:rPr lang="en-US" sz="2800" b="1" dirty="0" smtClean="0"/>
              <a:t/>
            </a:r>
            <a:br>
              <a:rPr lang="en-US" sz="2800" b="1" dirty="0" smtClean="0"/>
            </a:br>
            <a:r>
              <a:rPr lang="en-US" sz="2000" i="1" dirty="0">
                <a:solidFill>
                  <a:prstClr val="black"/>
                </a:solidFill>
              </a:rPr>
              <a:t>Description of a land administration model, accommodating community land rights and using earth observation as an instrument for community </a:t>
            </a:r>
            <a:r>
              <a:rPr lang="en-US" sz="2000" i="1" dirty="0" smtClean="0">
                <a:solidFill>
                  <a:prstClr val="black"/>
                </a:solidFill>
              </a:rPr>
              <a:t>participation</a:t>
            </a:r>
          </a:p>
          <a:p>
            <a:pPr marL="0" lvl="0" indent="0">
              <a:lnSpc>
                <a:spcPct val="80000"/>
              </a:lnSpc>
              <a:spcBef>
                <a:spcPts val="0"/>
              </a:spcBef>
              <a:spcAft>
                <a:spcPts val="1200"/>
              </a:spcAft>
              <a:buNone/>
            </a:pPr>
            <a:r>
              <a:rPr lang="en-US" sz="2600" b="1" dirty="0" smtClean="0"/>
              <a:t>A domain model for land administration (ITC)</a:t>
            </a:r>
            <a:br>
              <a:rPr lang="en-US" sz="2600" b="1" dirty="0" smtClean="0"/>
            </a:br>
            <a:r>
              <a:rPr lang="en-US" sz="2000" i="1" dirty="0"/>
              <a:t>PhD thesis on the social tenure domain model, including a description of other land administration models</a:t>
            </a:r>
            <a:endParaRPr lang="en-US" sz="2000" i="1" dirty="0" smtClean="0"/>
          </a:p>
          <a:p>
            <a:pPr marL="0" indent="0">
              <a:lnSpc>
                <a:spcPct val="80000"/>
              </a:lnSpc>
              <a:spcBef>
                <a:spcPts val="0"/>
              </a:spcBef>
              <a:spcAft>
                <a:spcPts val="1200"/>
              </a:spcAft>
              <a:buNone/>
            </a:pPr>
            <a:r>
              <a:rPr lang="en-US" sz="2600" b="1" dirty="0" smtClean="0">
                <a:hlinkClick r:id="rId2"/>
              </a:rPr>
              <a:t>www.cadastre.org</a:t>
            </a:r>
            <a:r>
              <a:rPr lang="en-US" sz="2600" b="1" dirty="0" smtClean="0"/>
              <a:t> – exploring potential avenues and concerns</a:t>
            </a:r>
            <a:br>
              <a:rPr lang="en-US" sz="2600" b="1" dirty="0" smtClean="0"/>
            </a:br>
            <a:r>
              <a:rPr lang="en-US" sz="2000" i="1" dirty="0"/>
              <a:t>Article on volunteered geographic information for land administration </a:t>
            </a:r>
            <a:r>
              <a:rPr lang="en-US" sz="2000" i="1" dirty="0" smtClean="0"/>
              <a:t>applications (the article provides interesting perspectives, but the website doesn’t exist)</a:t>
            </a:r>
            <a:endParaRPr lang="en-US" sz="9200" dirty="0" smtClean="0"/>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15</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2850" y="304800"/>
            <a:ext cx="666750" cy="762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32000" y="304800"/>
            <a:ext cx="876300" cy="862453"/>
          </a:xfrm>
          <a:prstGeom prst="rect">
            <a:avLst/>
          </a:prstGeom>
        </p:spPr>
      </p:pic>
    </p:spTree>
    <p:extLst>
      <p:ext uri="{BB962C8B-B14F-4D97-AF65-F5344CB8AC3E}">
        <p14:creationId xmlns:p14="http://schemas.microsoft.com/office/powerpoint/2010/main" xmlns="" val="2885613929"/>
      </p:ext>
    </p:extLst>
  </p:cSld>
  <p:clrMapOvr>
    <a:masterClrMapping/>
  </p:clrMapOvr>
  <p:transition advTm="2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420586"/>
          </a:xfrm>
        </p:spPr>
        <p:txBody>
          <a:bodyPr>
            <a:normAutofit fontScale="25000" lnSpcReduction="20000"/>
          </a:bodyPr>
          <a:lstStyle/>
          <a:p>
            <a:pPr>
              <a:buNone/>
            </a:pPr>
            <a:endParaRPr lang="en-US" sz="8000" b="1" dirty="0" smtClean="0">
              <a:ea typeface="Times New Roman"/>
              <a:cs typeface="Times New Roman"/>
            </a:endParaRPr>
          </a:p>
          <a:p>
            <a:pPr lvl="0">
              <a:spcBef>
                <a:spcPts val="0"/>
              </a:spcBef>
              <a:spcAft>
                <a:spcPts val="600"/>
              </a:spcAft>
            </a:pPr>
            <a:r>
              <a:rPr lang="en-US" sz="9600" dirty="0"/>
              <a:t>Positive cultural change in the stakeholder </a:t>
            </a:r>
            <a:r>
              <a:rPr lang="en-US" sz="9600" dirty="0" smtClean="0"/>
              <a:t>organizations </a:t>
            </a:r>
            <a:r>
              <a:rPr lang="en-US" sz="9600" dirty="0"/>
              <a:t>with greater willingness to cooperate and share resources;</a:t>
            </a:r>
          </a:p>
          <a:p>
            <a:pPr lvl="0">
              <a:spcBef>
                <a:spcPts val="0"/>
              </a:spcBef>
              <a:spcAft>
                <a:spcPts val="600"/>
              </a:spcAft>
            </a:pPr>
            <a:r>
              <a:rPr lang="en-US" sz="9600" dirty="0"/>
              <a:t>More coordinated initiatives at the local level in data collection, and reduction of duplication and costs;</a:t>
            </a:r>
          </a:p>
          <a:p>
            <a:pPr lvl="0">
              <a:spcBef>
                <a:spcPts val="0"/>
              </a:spcBef>
              <a:spcAft>
                <a:spcPts val="600"/>
              </a:spcAft>
            </a:pPr>
            <a:r>
              <a:rPr lang="en-US" sz="9600" dirty="0"/>
              <a:t>Agreement on the common usage and maintenance of reference datasets;</a:t>
            </a:r>
          </a:p>
          <a:p>
            <a:pPr lvl="0">
              <a:spcBef>
                <a:spcPts val="0"/>
              </a:spcBef>
              <a:spcAft>
                <a:spcPts val="600"/>
              </a:spcAft>
            </a:pPr>
            <a:r>
              <a:rPr lang="en-US" sz="9600" dirty="0"/>
              <a:t>More evidence-based applications, particularly in land use planning and infrastructure planning and maintenance;</a:t>
            </a:r>
          </a:p>
          <a:p>
            <a:pPr lvl="0">
              <a:spcBef>
                <a:spcPts val="0"/>
              </a:spcBef>
              <a:spcAft>
                <a:spcPts val="600"/>
              </a:spcAft>
            </a:pPr>
            <a:r>
              <a:rPr lang="en-US" sz="9600" dirty="0" smtClean="0"/>
              <a:t>Time </a:t>
            </a:r>
            <a:r>
              <a:rPr lang="en-US" sz="9600" dirty="0"/>
              <a:t>and cost reduction in finding and accessing data held by other </a:t>
            </a:r>
            <a:r>
              <a:rPr lang="en-US" sz="9600" dirty="0" smtClean="0"/>
              <a:t>organizations;</a:t>
            </a:r>
          </a:p>
          <a:p>
            <a:pPr lvl="0">
              <a:spcBef>
                <a:spcPts val="0"/>
              </a:spcBef>
              <a:spcAft>
                <a:spcPts val="600"/>
              </a:spcAft>
            </a:pPr>
            <a:r>
              <a:rPr lang="en-US" sz="9600" dirty="0" smtClean="0"/>
              <a:t>Improved </a:t>
            </a:r>
            <a:r>
              <a:rPr lang="en-US" sz="9600" dirty="0"/>
              <a:t>shared understanding among public agencies of the problems and issues affecting the region.</a:t>
            </a:r>
          </a:p>
          <a:p>
            <a:pPr lvl="0">
              <a:lnSpc>
                <a:spcPct val="115000"/>
              </a:lnSpc>
              <a:spcBef>
                <a:spcPts val="0"/>
              </a:spcBef>
              <a:spcAft>
                <a:spcPts val="1000"/>
              </a:spcAft>
            </a:pPr>
            <a:endParaRPr lang="en-US" sz="9600" b="1"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16</a:t>
            </a:fld>
            <a:endParaRPr lang="en-US" dirty="0"/>
          </a:p>
        </p:txBody>
      </p:sp>
      <p:sp>
        <p:nvSpPr>
          <p:cNvPr id="6" name="TextBox 5"/>
          <p:cNvSpPr txBox="1"/>
          <p:nvPr/>
        </p:nvSpPr>
        <p:spPr>
          <a:xfrm>
            <a:off x="381000" y="1220400"/>
            <a:ext cx="8208000" cy="709200"/>
          </a:xfrm>
          <a:prstGeom prst="rect">
            <a:avLst/>
          </a:prstGeom>
          <a:noFill/>
        </p:spPr>
        <p:txBody>
          <a:bodyPr wrap="square" rtlCol="0">
            <a:spAutoFit/>
          </a:bodyPr>
          <a:lstStyle/>
          <a:p>
            <a:r>
              <a:rPr lang="en-US" sz="3800" b="1" i="1" dirty="0" smtClean="0">
                <a:solidFill>
                  <a:srgbClr val="00B0F0"/>
                </a:solidFill>
              </a:rPr>
              <a:t>Benefits of spatial data infrastructures:</a:t>
            </a:r>
            <a:endParaRPr lang="en-US" sz="3800" b="1" i="1" dirty="0">
              <a:solidFill>
                <a:srgbClr val="00B0F0"/>
              </a:solidFill>
            </a:endParaRPr>
          </a:p>
        </p:txBody>
      </p:sp>
      <p:sp>
        <p:nvSpPr>
          <p:cNvPr id="2" name="TextBox 1"/>
          <p:cNvSpPr txBox="1"/>
          <p:nvPr/>
        </p:nvSpPr>
        <p:spPr>
          <a:xfrm flipH="1">
            <a:off x="381600" y="6120000"/>
            <a:ext cx="8208000" cy="400110"/>
          </a:xfrm>
          <a:prstGeom prst="rect">
            <a:avLst/>
          </a:prstGeom>
          <a:noFill/>
        </p:spPr>
        <p:txBody>
          <a:bodyPr wrap="square" rtlCol="0">
            <a:spAutoFit/>
          </a:bodyPr>
          <a:lstStyle/>
          <a:p>
            <a:pPr marL="914400" indent="-914400"/>
            <a:r>
              <a:rPr lang="en-US" sz="2000" i="1" dirty="0" smtClean="0"/>
              <a:t>Source: </a:t>
            </a:r>
            <a:r>
              <a:rPr lang="en-US" sz="2000" i="1" dirty="0" smtClean="0"/>
              <a:t>Advanced </a:t>
            </a:r>
            <a:r>
              <a:rPr lang="en-US" sz="2000" i="1" dirty="0" smtClean="0"/>
              <a:t>regional spatial data infrastructures in Europe (JRC)</a:t>
            </a: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18128" y="304800"/>
            <a:ext cx="1871472" cy="804672"/>
          </a:xfrm>
          <a:prstGeom prst="rect">
            <a:avLst/>
          </a:prstGeom>
        </p:spPr>
      </p:pic>
    </p:spTree>
    <p:extLst>
      <p:ext uri="{BB962C8B-B14F-4D97-AF65-F5344CB8AC3E}">
        <p14:creationId xmlns:p14="http://schemas.microsoft.com/office/powerpoint/2010/main" xmlns="" val="1530000043"/>
      </p:ext>
    </p:extLst>
  </p:cSld>
  <p:clrMapOvr>
    <a:masterClrMapping/>
  </p:clrMapOvr>
  <p:transition advTm="2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2404800"/>
            <a:ext cx="8208000" cy="3509389"/>
          </a:xfrm>
        </p:spPr>
        <p:txBody>
          <a:bodyPr>
            <a:normAutofit fontScale="25000" lnSpcReduction="20000"/>
          </a:bodyPr>
          <a:lstStyle/>
          <a:p>
            <a:pPr>
              <a:buNone/>
            </a:pPr>
            <a:endParaRPr lang="en-US" sz="8000" b="1" dirty="0" smtClean="0">
              <a:ea typeface="Times New Roman"/>
              <a:cs typeface="Times New Roman"/>
            </a:endParaRPr>
          </a:p>
          <a:p>
            <a:pPr lvl="0">
              <a:spcBef>
                <a:spcPts val="0"/>
              </a:spcBef>
              <a:spcAft>
                <a:spcPts val="600"/>
              </a:spcAft>
            </a:pPr>
            <a:r>
              <a:rPr lang="en-US" sz="10400" dirty="0" smtClean="0"/>
              <a:t>“Regional” dimension of SDIs </a:t>
            </a:r>
            <a:r>
              <a:rPr lang="en-US" sz="10400" dirty="0"/>
              <a:t>is crucial (often neglected by professional and academic debates that tend to focus more on the national dimension, subsuming the regional in a hierarchical view of </a:t>
            </a:r>
            <a:r>
              <a:rPr lang="en-US" sz="10400" dirty="0" smtClean="0"/>
              <a:t>SDIs);</a:t>
            </a:r>
            <a:endParaRPr lang="en-US" sz="10400" dirty="0"/>
          </a:p>
          <a:p>
            <a:pPr lvl="0">
              <a:spcBef>
                <a:spcPts val="0"/>
              </a:spcBef>
              <a:spcAft>
                <a:spcPts val="600"/>
              </a:spcAft>
            </a:pPr>
            <a:r>
              <a:rPr lang="en-US" sz="10400" dirty="0"/>
              <a:t>SDIs facilitate </a:t>
            </a:r>
            <a:r>
              <a:rPr lang="en-US" sz="10400" dirty="0" smtClean="0"/>
              <a:t>building </a:t>
            </a:r>
            <a:r>
              <a:rPr lang="en-US" sz="10400" dirty="0"/>
              <a:t>and supporting applications for citizens and local businesses related to land and property, planning, traffic, local services, as well as allowing new services from the private sector to be developed around addresses and locations</a:t>
            </a:r>
          </a:p>
          <a:p>
            <a:pPr lvl="0">
              <a:lnSpc>
                <a:spcPct val="115000"/>
              </a:lnSpc>
              <a:spcBef>
                <a:spcPts val="0"/>
              </a:spcBef>
              <a:spcAft>
                <a:spcPts val="1000"/>
              </a:spcAft>
            </a:pPr>
            <a:endParaRPr lang="en-US" sz="9600" b="1"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17</a:t>
            </a:fld>
            <a:endParaRPr lang="en-US" dirty="0"/>
          </a:p>
        </p:txBody>
      </p:sp>
      <p:sp>
        <p:nvSpPr>
          <p:cNvPr id="6" name="TextBox 5"/>
          <p:cNvSpPr txBox="1"/>
          <p:nvPr/>
        </p:nvSpPr>
        <p:spPr>
          <a:xfrm>
            <a:off x="381000" y="1220400"/>
            <a:ext cx="8208000" cy="1080000"/>
          </a:xfrm>
          <a:prstGeom prst="rect">
            <a:avLst/>
          </a:prstGeom>
          <a:noFill/>
        </p:spPr>
        <p:txBody>
          <a:bodyPr wrap="square" rtlCol="0" anchor="ctr">
            <a:spAutoFit/>
          </a:bodyPr>
          <a:lstStyle/>
          <a:p>
            <a:r>
              <a:rPr lang="en-US" sz="4000" b="1" i="1" dirty="0" smtClean="0">
                <a:solidFill>
                  <a:srgbClr val="00B0F0"/>
                </a:solidFill>
              </a:rPr>
              <a:t>Important elements </a:t>
            </a:r>
            <a:r>
              <a:rPr lang="en-US" sz="4000" b="1" i="1" dirty="0" smtClean="0">
                <a:solidFill>
                  <a:srgbClr val="00B0F0"/>
                </a:solidFill>
              </a:rPr>
              <a:t/>
            </a:r>
            <a:br>
              <a:rPr lang="en-US" sz="4000" b="1" i="1" dirty="0" smtClean="0">
                <a:solidFill>
                  <a:srgbClr val="00B0F0"/>
                </a:solidFill>
              </a:rPr>
            </a:br>
            <a:r>
              <a:rPr lang="en-US" sz="4000" b="1" i="1" dirty="0" smtClean="0">
                <a:solidFill>
                  <a:srgbClr val="00B0F0"/>
                </a:solidFill>
              </a:rPr>
              <a:t>spatial </a:t>
            </a:r>
            <a:r>
              <a:rPr lang="en-US" sz="4000" b="1" i="1" dirty="0" smtClean="0">
                <a:solidFill>
                  <a:srgbClr val="00B0F0"/>
                </a:solidFill>
              </a:rPr>
              <a:t>data infrastructures (SDIs):</a:t>
            </a:r>
            <a:endParaRPr lang="en-US" sz="4000" b="1" i="1" dirty="0">
              <a:solidFill>
                <a:srgbClr val="00B0F0"/>
              </a:solidFill>
            </a:endParaRPr>
          </a:p>
        </p:txBody>
      </p:sp>
      <p:sp>
        <p:nvSpPr>
          <p:cNvPr id="2" name="TextBox 1"/>
          <p:cNvSpPr txBox="1"/>
          <p:nvPr/>
        </p:nvSpPr>
        <p:spPr>
          <a:xfrm flipH="1">
            <a:off x="381600" y="6120000"/>
            <a:ext cx="8208000" cy="400110"/>
          </a:xfrm>
          <a:prstGeom prst="rect">
            <a:avLst/>
          </a:prstGeom>
          <a:noFill/>
        </p:spPr>
        <p:txBody>
          <a:bodyPr wrap="square" rtlCol="0">
            <a:spAutoFit/>
          </a:bodyPr>
          <a:lstStyle/>
          <a:p>
            <a:pPr marL="914400" indent="-914400"/>
            <a:r>
              <a:rPr lang="en-US" sz="2000" i="1" dirty="0" smtClean="0"/>
              <a:t>Source: </a:t>
            </a:r>
            <a:r>
              <a:rPr lang="en-US" sz="2000" i="1" dirty="0" smtClean="0"/>
              <a:t>Advanced </a:t>
            </a:r>
            <a:r>
              <a:rPr lang="en-US" sz="2000" i="1" dirty="0" smtClean="0"/>
              <a:t>regional spatial data infrastructures in Europe (JRC)</a:t>
            </a:r>
            <a:endParaRPr lang="en-US" sz="2000" dirty="0"/>
          </a:p>
        </p:txBody>
      </p:sp>
      <p:pic>
        <p:nvPicPr>
          <p:cNvPr id="9"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18128" y="304800"/>
            <a:ext cx="1871472" cy="804672"/>
          </a:xfrm>
          <a:prstGeom prst="rect">
            <a:avLst/>
          </a:prstGeom>
        </p:spPr>
      </p:pic>
    </p:spTree>
    <p:extLst>
      <p:ext uri="{BB962C8B-B14F-4D97-AF65-F5344CB8AC3E}">
        <p14:creationId xmlns:p14="http://schemas.microsoft.com/office/powerpoint/2010/main" xmlns="" val="2880072156"/>
      </p:ext>
    </p:extLst>
  </p:cSld>
  <p:clrMapOvr>
    <a:masterClrMapping/>
  </p:clrMapOvr>
  <p:transition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063388"/>
          </a:xfrm>
        </p:spPr>
        <p:txBody>
          <a:bodyPr>
            <a:normAutofit fontScale="25000" lnSpcReduction="20000"/>
          </a:bodyPr>
          <a:lstStyle/>
          <a:p>
            <a:pPr>
              <a:buNone/>
            </a:pPr>
            <a:endParaRPr lang="en-US" sz="8000" b="1" dirty="0" smtClean="0">
              <a:ea typeface="Times New Roman"/>
              <a:cs typeface="Times New Roman"/>
            </a:endParaRPr>
          </a:p>
          <a:p>
            <a:pPr marL="347663" lvl="0" indent="-347663">
              <a:spcBef>
                <a:spcPts val="0"/>
              </a:spcBef>
              <a:buNone/>
            </a:pPr>
            <a:r>
              <a:rPr lang="en-US" sz="10400" dirty="0"/>
              <a:t>•	All stakeholders must feel </a:t>
            </a:r>
            <a:r>
              <a:rPr lang="en-US" sz="10400" dirty="0" smtClean="0"/>
              <a:t>ownership</a:t>
            </a:r>
          </a:p>
          <a:p>
            <a:pPr marL="682625" lvl="0" indent="-334963">
              <a:spcBef>
                <a:spcPts val="0"/>
              </a:spcBef>
              <a:buNone/>
            </a:pPr>
            <a:r>
              <a:rPr lang="en-US" sz="10400" dirty="0" smtClean="0"/>
              <a:t>–	public sector</a:t>
            </a:r>
          </a:p>
          <a:p>
            <a:pPr marL="682625" lvl="0" indent="-334963">
              <a:spcBef>
                <a:spcPts val="0"/>
              </a:spcBef>
              <a:buNone/>
            </a:pPr>
            <a:r>
              <a:rPr lang="en-US" sz="10400" dirty="0" smtClean="0"/>
              <a:t>–	private </a:t>
            </a:r>
            <a:r>
              <a:rPr lang="en-US" sz="10400" dirty="0"/>
              <a:t>sector</a:t>
            </a:r>
          </a:p>
          <a:p>
            <a:pPr marL="682625" lvl="0" indent="-334963">
              <a:spcBef>
                <a:spcPts val="0"/>
              </a:spcBef>
              <a:spcAft>
                <a:spcPts val="600"/>
              </a:spcAft>
              <a:buNone/>
            </a:pPr>
            <a:r>
              <a:rPr lang="en-US" sz="10400" dirty="0" smtClean="0"/>
              <a:t>–	third </a:t>
            </a:r>
            <a:r>
              <a:rPr lang="en-US" sz="10400" dirty="0"/>
              <a:t>sector</a:t>
            </a:r>
          </a:p>
          <a:p>
            <a:pPr marL="347663" lvl="0" indent="-347663">
              <a:spcBef>
                <a:spcPts val="0"/>
              </a:spcBef>
              <a:buNone/>
            </a:pPr>
            <a:r>
              <a:rPr lang="en-US" sz="10400" dirty="0"/>
              <a:t>• </a:t>
            </a:r>
            <a:r>
              <a:rPr lang="en-US" sz="10400" dirty="0" smtClean="0"/>
              <a:t>	Top‐down </a:t>
            </a:r>
            <a:r>
              <a:rPr lang="en-US" sz="10400" dirty="0"/>
              <a:t>leadership</a:t>
            </a:r>
          </a:p>
          <a:p>
            <a:pPr marL="682625" lvl="0" indent="-347663">
              <a:spcBef>
                <a:spcPts val="0"/>
              </a:spcBef>
              <a:spcAft>
                <a:spcPts val="600"/>
              </a:spcAft>
              <a:buNone/>
            </a:pPr>
            <a:r>
              <a:rPr lang="en-US" sz="10400" dirty="0" smtClean="0"/>
              <a:t>–	government </a:t>
            </a:r>
            <a:r>
              <a:rPr lang="en-US" sz="10400" dirty="0"/>
              <a:t>mandate extremely valuable</a:t>
            </a:r>
          </a:p>
          <a:p>
            <a:pPr marL="347663" lvl="0" indent="-347663">
              <a:spcBef>
                <a:spcPts val="0"/>
              </a:spcBef>
              <a:buNone/>
            </a:pPr>
            <a:r>
              <a:rPr lang="en-US" sz="10400" dirty="0"/>
              <a:t>• </a:t>
            </a:r>
            <a:r>
              <a:rPr lang="en-US" sz="10400" dirty="0" smtClean="0"/>
              <a:t>	Bottom‐up </a:t>
            </a:r>
            <a:r>
              <a:rPr lang="en-US" sz="10400" dirty="0"/>
              <a:t>implementation</a:t>
            </a:r>
          </a:p>
          <a:p>
            <a:pPr marL="682625" lvl="0" indent="-334963">
              <a:spcBef>
                <a:spcPts val="0"/>
              </a:spcBef>
              <a:buNone/>
              <a:tabLst>
                <a:tab pos="682625" algn="l"/>
              </a:tabLst>
            </a:pPr>
            <a:r>
              <a:rPr lang="en-US" sz="10400" dirty="0" smtClean="0"/>
              <a:t>– 	individual organizations </a:t>
            </a:r>
            <a:r>
              <a:rPr lang="en-US" sz="10400" dirty="0"/>
              <a:t>will determine whether it </a:t>
            </a:r>
            <a:r>
              <a:rPr lang="en-US" sz="10400" dirty="0" smtClean="0"/>
              <a:t>is successful</a:t>
            </a:r>
            <a:endParaRPr lang="en-US" sz="10400" dirty="0"/>
          </a:p>
          <a:p>
            <a:pPr marL="682625" lvl="0" indent="-334963">
              <a:spcBef>
                <a:spcPts val="0"/>
              </a:spcBef>
              <a:buNone/>
              <a:tabLst>
                <a:tab pos="682625" algn="l"/>
              </a:tabLst>
            </a:pPr>
            <a:r>
              <a:rPr lang="en-US" sz="10400" dirty="0"/>
              <a:t>– </a:t>
            </a:r>
            <a:r>
              <a:rPr lang="en-US" sz="10400" dirty="0" smtClean="0"/>
              <a:t>	the </a:t>
            </a:r>
            <a:r>
              <a:rPr lang="en-US" sz="10400" dirty="0"/>
              <a:t>more that participate the more useful the infrastructure becomes</a:t>
            </a:r>
          </a:p>
          <a:p>
            <a:pPr lvl="0">
              <a:lnSpc>
                <a:spcPct val="115000"/>
              </a:lnSpc>
              <a:spcBef>
                <a:spcPts val="0"/>
              </a:spcBef>
              <a:spcAft>
                <a:spcPts val="1000"/>
              </a:spcAft>
            </a:pPr>
            <a:endParaRPr lang="en-US" sz="9600" b="1"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18</a:t>
            </a:fld>
            <a:endParaRPr lang="en-US" dirty="0"/>
          </a:p>
        </p:txBody>
      </p:sp>
      <p:sp>
        <p:nvSpPr>
          <p:cNvPr id="6" name="TextBox 5"/>
          <p:cNvSpPr txBox="1"/>
          <p:nvPr/>
        </p:nvSpPr>
        <p:spPr>
          <a:xfrm>
            <a:off x="381000" y="1220400"/>
            <a:ext cx="8208000" cy="709200"/>
          </a:xfrm>
          <a:prstGeom prst="rect">
            <a:avLst/>
          </a:prstGeom>
          <a:noFill/>
        </p:spPr>
        <p:txBody>
          <a:bodyPr wrap="square" rtlCol="0">
            <a:spAutoFit/>
          </a:bodyPr>
          <a:lstStyle/>
          <a:p>
            <a:r>
              <a:rPr lang="en-US" sz="4000" b="1" i="1" dirty="0" smtClean="0">
                <a:solidFill>
                  <a:srgbClr val="00B0F0"/>
                </a:solidFill>
              </a:rPr>
              <a:t>Do’s and don’ts of SDIs</a:t>
            </a:r>
            <a:endParaRPr lang="en-US" sz="4000" b="1" i="1" dirty="0">
              <a:solidFill>
                <a:srgbClr val="00B0F0"/>
              </a:solidFill>
            </a:endParaRPr>
          </a:p>
        </p:txBody>
      </p:sp>
      <p:sp>
        <p:nvSpPr>
          <p:cNvPr id="2" name="TextBox 1"/>
          <p:cNvSpPr txBox="1"/>
          <p:nvPr/>
        </p:nvSpPr>
        <p:spPr>
          <a:xfrm flipH="1">
            <a:off x="381600" y="5940000"/>
            <a:ext cx="8208000" cy="590931"/>
          </a:xfrm>
          <a:prstGeom prst="rect">
            <a:avLst/>
          </a:prstGeom>
          <a:noFill/>
        </p:spPr>
        <p:txBody>
          <a:bodyPr wrap="square" rtlCol="0">
            <a:spAutoFit/>
          </a:bodyPr>
          <a:lstStyle/>
          <a:p>
            <a:pPr>
              <a:lnSpc>
                <a:spcPct val="80000"/>
              </a:lnSpc>
            </a:pPr>
            <a:r>
              <a:rPr lang="en-US" sz="2000" i="1" dirty="0" smtClean="0"/>
              <a:t>Source: </a:t>
            </a:r>
            <a:r>
              <a:rPr lang="en-US" sz="2000" i="1" dirty="0" smtClean="0"/>
              <a:t>Spatial </a:t>
            </a:r>
            <a:r>
              <a:rPr lang="en-US" sz="2000" i="1" dirty="0" smtClean="0"/>
              <a:t>data infrastructures: some lessons learned from UK and Europe (</a:t>
            </a:r>
            <a:r>
              <a:rPr lang="en-US" sz="2000" i="1" dirty="0" err="1" smtClean="0"/>
              <a:t>ConsultingWhere</a:t>
            </a:r>
            <a:r>
              <a:rPr lang="en-US" sz="2000" i="1" dirty="0" smtClean="0"/>
              <a:t>)</a:t>
            </a:r>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41825" y="72000"/>
            <a:ext cx="1247775" cy="13685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65874483"/>
      </p:ext>
    </p:extLst>
  </p:cSld>
  <p:clrMapOvr>
    <a:masterClrMapping/>
  </p:clrMapOvr>
  <p:transition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19</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SDI goals</a:t>
            </a:r>
            <a:endParaRPr lang="en-US" sz="4000" b="1" i="1" dirty="0">
              <a:solidFill>
                <a:srgbClr val="00B0F0"/>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40000" y="0"/>
            <a:ext cx="866775" cy="9506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8"/>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878116"/>
            <a:ext cx="7253287" cy="5105399"/>
          </a:xfrm>
          <a:prstGeom prst="rect">
            <a:avLst/>
          </a:prstGeom>
          <a:noFill/>
          <a:ln>
            <a:noFill/>
          </a:ln>
        </p:spPr>
      </p:pic>
      <p:sp>
        <p:nvSpPr>
          <p:cNvPr id="7" name="TextBox 1"/>
          <p:cNvSpPr txBox="1"/>
          <p:nvPr/>
        </p:nvSpPr>
        <p:spPr>
          <a:xfrm flipH="1">
            <a:off x="972000" y="5940000"/>
            <a:ext cx="7200000" cy="590931"/>
          </a:xfrm>
          <a:prstGeom prst="rect">
            <a:avLst/>
          </a:prstGeom>
          <a:noFill/>
        </p:spPr>
        <p:txBody>
          <a:bodyPr wrap="square" rtlCol="0">
            <a:spAutoFit/>
          </a:bodyPr>
          <a:lstStyle/>
          <a:p>
            <a:pPr>
              <a:lnSpc>
                <a:spcPct val="80000"/>
              </a:lnSpc>
            </a:pPr>
            <a:r>
              <a:rPr lang="en-US" sz="2000" i="1" dirty="0" smtClean="0"/>
              <a:t>Source: </a:t>
            </a:r>
            <a:r>
              <a:rPr lang="en-US" sz="2000" i="1" dirty="0" smtClean="0"/>
              <a:t>Spatial </a:t>
            </a:r>
            <a:r>
              <a:rPr lang="en-US" sz="2000" i="1" dirty="0" smtClean="0"/>
              <a:t>data infrastructures: some lessons learned from UK and Europe (</a:t>
            </a:r>
            <a:r>
              <a:rPr lang="en-US" sz="2000" i="1" dirty="0" err="1" smtClean="0"/>
              <a:t>ConsultingWhere</a:t>
            </a:r>
            <a:r>
              <a:rPr lang="en-US" sz="2000" i="1" dirty="0" smtClean="0"/>
              <a:t>)</a:t>
            </a:r>
            <a:endParaRPr lang="en-US" sz="2000" dirty="0"/>
          </a:p>
        </p:txBody>
      </p:sp>
    </p:spTree>
    <p:extLst>
      <p:ext uri="{BB962C8B-B14F-4D97-AF65-F5344CB8AC3E}">
        <p14:creationId xmlns:p14="http://schemas.microsoft.com/office/powerpoint/2010/main" xmlns="" val="3292582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08000" cy="1080000"/>
          </a:xfrm>
        </p:spPr>
        <p:txBody>
          <a:bodyPr>
            <a:normAutofit/>
          </a:bodyPr>
          <a:lstStyle/>
          <a:p>
            <a:pPr algn="l"/>
            <a:r>
              <a:rPr lang="en-US" sz="4000" b="1" i="1" dirty="0" smtClean="0"/>
              <a:t>0. Introduction</a:t>
            </a:r>
            <a:endParaRPr lang="en-US" sz="4000" b="1" i="1" dirty="0"/>
          </a:p>
        </p:txBody>
      </p:sp>
      <p:sp>
        <p:nvSpPr>
          <p:cNvPr id="3" name="Content Placeholder 2"/>
          <p:cNvSpPr>
            <a:spLocks noGrp="1"/>
          </p:cNvSpPr>
          <p:nvPr>
            <p:ph idx="1"/>
          </p:nvPr>
        </p:nvSpPr>
        <p:spPr>
          <a:xfrm>
            <a:off x="381000" y="2895600"/>
            <a:ext cx="8208000" cy="3960000"/>
          </a:xfrm>
        </p:spPr>
        <p:txBody>
          <a:bodyPr>
            <a:noAutofit/>
          </a:bodyPr>
          <a:lstStyle/>
          <a:p>
            <a:pPr>
              <a:spcBef>
                <a:spcPts val="0"/>
              </a:spcBef>
              <a:buNone/>
            </a:pPr>
            <a:r>
              <a:rPr lang="en-US" sz="2600" dirty="0" smtClean="0"/>
              <a:t>Mark Noort, consultant, project manager</a:t>
            </a:r>
          </a:p>
          <a:p>
            <a:pPr>
              <a:spcBef>
                <a:spcPts val="0"/>
              </a:spcBef>
              <a:buNone/>
            </a:pPr>
            <a:r>
              <a:rPr lang="en-US" sz="2600" dirty="0" smtClean="0"/>
              <a:t>	</a:t>
            </a:r>
          </a:p>
          <a:p>
            <a:pPr>
              <a:spcBef>
                <a:spcPts val="0"/>
              </a:spcBef>
              <a:buNone/>
            </a:pPr>
            <a:r>
              <a:rPr lang="en-US" sz="2600" dirty="0" smtClean="0"/>
              <a:t>HCP international: </a:t>
            </a:r>
          </a:p>
          <a:p>
            <a:pPr>
              <a:spcBef>
                <a:spcPts val="0"/>
              </a:spcBef>
              <a:buNone/>
            </a:pPr>
            <a:r>
              <a:rPr lang="en-US" sz="2600" dirty="0" smtClean="0"/>
              <a:t>consulting, marketing of earth observation</a:t>
            </a:r>
          </a:p>
          <a:p>
            <a:pPr>
              <a:spcBef>
                <a:spcPts val="0"/>
              </a:spcBef>
              <a:buNone/>
            </a:pPr>
            <a:r>
              <a:rPr lang="en-US" sz="2600" dirty="0" smtClean="0"/>
              <a:t>	</a:t>
            </a:r>
          </a:p>
          <a:p>
            <a:pPr>
              <a:spcBef>
                <a:spcPts val="0"/>
              </a:spcBef>
              <a:buNone/>
            </a:pPr>
            <a:r>
              <a:rPr lang="en-US" sz="2600" dirty="0" smtClean="0"/>
              <a:t>Coordinator </a:t>
            </a:r>
            <a:r>
              <a:rPr lang="en-US" sz="2600" dirty="0" err="1" smtClean="0"/>
              <a:t>GEONetCab</a:t>
            </a:r>
            <a:r>
              <a:rPr lang="en-US" sz="2600" dirty="0" smtClean="0"/>
              <a:t>: </a:t>
            </a:r>
          </a:p>
          <a:p>
            <a:pPr>
              <a:spcBef>
                <a:spcPts val="0"/>
              </a:spcBef>
              <a:buNone/>
            </a:pPr>
            <a:r>
              <a:rPr lang="en-US" sz="2600" dirty="0" smtClean="0"/>
              <a:t>project for promotion &amp; capacity building of </a:t>
            </a:r>
          </a:p>
          <a:p>
            <a:pPr>
              <a:spcBef>
                <a:spcPts val="0"/>
              </a:spcBef>
              <a:buNone/>
            </a:pPr>
            <a:r>
              <a:rPr lang="en-US" sz="2600" dirty="0" smtClean="0"/>
              <a:t>earth observation applications</a:t>
            </a:r>
            <a:br>
              <a:rPr lang="en-US" sz="2600" dirty="0" smtClean="0"/>
            </a:br>
            <a:endParaRPr lang="en-US" sz="2600" dirty="0" smtClean="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AE59B96-4131-4DD5-A7F3-9C8969C240CC}" type="slidenum">
              <a:rPr lang="en-US" smtClean="0"/>
              <a:pPr/>
              <a:t>2</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05600" y="888020"/>
            <a:ext cx="1737360" cy="694944"/>
          </a:xfrm>
          <a:prstGeom prst="rect">
            <a:avLst/>
          </a:prstGeom>
        </p:spPr>
      </p:pic>
    </p:spTree>
  </p:cSld>
  <p:clrMapOvr>
    <a:masterClrMapping/>
  </p:clrMapOvr>
  <p:transition advTm="2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Other references SDI:</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lnSpcReduction="10000"/>
          </a:bodyPr>
          <a:lstStyle/>
          <a:p>
            <a:pPr marL="0" indent="0">
              <a:buNone/>
            </a:pPr>
            <a:endParaRPr lang="en-US" sz="2000" b="1" dirty="0" smtClean="0"/>
          </a:p>
          <a:p>
            <a:pPr marL="0" lvl="0" indent="0">
              <a:lnSpc>
                <a:spcPct val="80000"/>
              </a:lnSpc>
              <a:spcBef>
                <a:spcPts val="0"/>
              </a:spcBef>
              <a:spcAft>
                <a:spcPts val="1200"/>
              </a:spcAft>
              <a:buNone/>
            </a:pPr>
            <a:r>
              <a:rPr lang="en-US" sz="2600" b="1" dirty="0" smtClean="0"/>
              <a:t>Open geospatial consortium (OGC) </a:t>
            </a:r>
            <a:r>
              <a:rPr lang="en-US" sz="2000" b="1" dirty="0" smtClean="0">
                <a:hlinkClick r:id="rId2"/>
              </a:rPr>
              <a:t>www.opengeospatial.org</a:t>
            </a:r>
            <a:r>
              <a:rPr lang="en-US" sz="2600" b="1" dirty="0" smtClean="0"/>
              <a:t> </a:t>
            </a:r>
            <a:r>
              <a:rPr lang="en-US" sz="2000" i="1" dirty="0" smtClean="0">
                <a:solidFill>
                  <a:prstClr val="black"/>
                </a:solidFill>
              </a:rPr>
              <a:t>Information on standards and open geospatial data</a:t>
            </a:r>
            <a:endParaRPr lang="en-US" sz="2000" b="1" dirty="0" smtClean="0"/>
          </a:p>
          <a:p>
            <a:pPr marL="0" indent="0">
              <a:lnSpc>
                <a:spcPct val="80000"/>
              </a:lnSpc>
              <a:spcBef>
                <a:spcPts val="0"/>
              </a:spcBef>
              <a:spcAft>
                <a:spcPts val="1200"/>
              </a:spcAft>
              <a:buNone/>
            </a:pPr>
            <a:r>
              <a:rPr lang="en-US" sz="2600" b="1" dirty="0" smtClean="0"/>
              <a:t>United Nations geo-information working group (UNGIWG) </a:t>
            </a:r>
            <a:r>
              <a:rPr lang="en-US" sz="2000" b="1" dirty="0" smtClean="0">
                <a:hlinkClick r:id="rId3"/>
              </a:rPr>
              <a:t>www.ungiwg.org</a:t>
            </a:r>
            <a:r>
              <a:rPr lang="en-US" sz="2000" b="1" dirty="0" smtClean="0"/>
              <a:t> </a:t>
            </a:r>
            <a:r>
              <a:rPr lang="en-US" sz="2600" b="1" dirty="0" smtClean="0"/>
              <a:t/>
            </a:r>
            <a:br>
              <a:rPr lang="en-US" sz="2600" b="1" dirty="0" smtClean="0"/>
            </a:br>
            <a:r>
              <a:rPr lang="en-US" sz="2000" i="1" dirty="0"/>
              <a:t>Info on standards and international cooperation efforts in cartography and geospatial </a:t>
            </a:r>
            <a:r>
              <a:rPr lang="en-US" sz="2000" i="1" dirty="0" smtClean="0"/>
              <a:t>information</a:t>
            </a:r>
          </a:p>
          <a:p>
            <a:pPr marL="0" indent="0">
              <a:lnSpc>
                <a:spcPct val="80000"/>
              </a:lnSpc>
              <a:spcBef>
                <a:spcPts val="0"/>
              </a:spcBef>
              <a:spcAft>
                <a:spcPts val="1200"/>
              </a:spcAft>
              <a:buNone/>
            </a:pPr>
            <a:r>
              <a:rPr lang="en-US" sz="2600" b="1" dirty="0"/>
              <a:t>United Nations Spatial Data Infrastructure </a:t>
            </a:r>
            <a:r>
              <a:rPr lang="en-US" sz="2600" b="1" dirty="0" smtClean="0"/>
              <a:t>compendium</a:t>
            </a:r>
            <a:br>
              <a:rPr lang="en-US" sz="2600" b="1" dirty="0" smtClean="0"/>
            </a:br>
            <a:r>
              <a:rPr lang="en-US" sz="2000" i="1" dirty="0" smtClean="0"/>
              <a:t>Overview </a:t>
            </a:r>
            <a:r>
              <a:rPr lang="en-US" sz="2000" i="1" dirty="0"/>
              <a:t>of international SDIs and description of </a:t>
            </a:r>
            <a:r>
              <a:rPr lang="en-US" sz="2000" i="1" dirty="0" smtClean="0"/>
              <a:t>UNSDI</a:t>
            </a:r>
          </a:p>
          <a:p>
            <a:pPr marL="0" indent="0">
              <a:lnSpc>
                <a:spcPct val="90000"/>
              </a:lnSpc>
              <a:spcBef>
                <a:spcPts val="0"/>
              </a:spcBef>
              <a:spcAft>
                <a:spcPts val="1200"/>
              </a:spcAft>
              <a:buNone/>
            </a:pPr>
            <a:r>
              <a:rPr lang="en-US" sz="2600" b="1" dirty="0"/>
              <a:t>Strategy for developing and implementing a United Nations Spatial Data Infrastructure in support of Humanitarian Response, Economic Development, Environmental Protection, Peace and </a:t>
            </a:r>
            <a:r>
              <a:rPr lang="en-US" sz="2600" b="1" dirty="0" smtClean="0"/>
              <a:t>Safety</a:t>
            </a:r>
            <a:br>
              <a:rPr lang="en-US" sz="2600" b="1" dirty="0" smtClean="0"/>
            </a:br>
            <a:r>
              <a:rPr lang="en-US" sz="2000" i="1" dirty="0" smtClean="0"/>
              <a:t>Roadmap </a:t>
            </a:r>
            <a:r>
              <a:rPr lang="en-US" sz="2000" i="1" dirty="0"/>
              <a:t>towards achieving the UNSDI, focusing on different application fields</a:t>
            </a:r>
          </a:p>
          <a:p>
            <a:pPr marL="0" indent="0">
              <a:lnSpc>
                <a:spcPct val="80000"/>
              </a:lnSpc>
              <a:spcBef>
                <a:spcPts val="0"/>
              </a:spcBef>
              <a:spcAft>
                <a:spcPts val="1200"/>
              </a:spcAft>
              <a:buNone/>
            </a:pPr>
            <a:endParaRPr lang="en-US" sz="2000" i="1" dirty="0"/>
          </a:p>
          <a:p>
            <a:pPr marL="0" indent="0">
              <a:lnSpc>
                <a:spcPct val="80000"/>
              </a:lnSpc>
              <a:spcBef>
                <a:spcPts val="0"/>
              </a:spcBef>
              <a:spcAft>
                <a:spcPts val="1200"/>
              </a:spcAft>
              <a:buNone/>
            </a:pPr>
            <a:endParaRPr lang="en-US" sz="2000" i="1" dirty="0" smtClean="0"/>
          </a:p>
        </p:txBody>
      </p:sp>
      <p:pic>
        <p:nvPicPr>
          <p:cNvPr id="4" name="Picture 2" descr="5-LOGO-Acouleur"/>
          <p:cNvPicPr>
            <a:picLocks noChangeAspect="1" noChangeArrowheads="1"/>
          </p:cNvPicPr>
          <p:nvPr/>
        </p:nvPicPr>
        <p:blipFill>
          <a:blip r:embed="rId4"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20</a:t>
            </a:fld>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30024" y="304800"/>
            <a:ext cx="1459576" cy="10945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76000" y="504000"/>
            <a:ext cx="1714500" cy="476250"/>
          </a:xfrm>
          <a:prstGeom prst="rect">
            <a:avLst/>
          </a:prstGeom>
        </p:spPr>
      </p:pic>
    </p:spTree>
    <p:extLst>
      <p:ext uri="{BB962C8B-B14F-4D97-AF65-F5344CB8AC3E}">
        <p14:creationId xmlns:p14="http://schemas.microsoft.com/office/powerpoint/2010/main" xmlns="" val="2492515289"/>
      </p:ext>
    </p:extLst>
  </p:cSld>
  <p:clrMapOvr>
    <a:masterClrMapping/>
  </p:clrMapOvr>
  <p:transition advTm="2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Other references SDI (2):</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fontScale="92500"/>
          </a:bodyPr>
          <a:lstStyle/>
          <a:p>
            <a:pPr marL="0" lvl="0" indent="0">
              <a:lnSpc>
                <a:spcPct val="80000"/>
              </a:lnSpc>
              <a:spcBef>
                <a:spcPts val="0"/>
              </a:spcBef>
              <a:spcAft>
                <a:spcPts val="1200"/>
              </a:spcAft>
              <a:buNone/>
            </a:pPr>
            <a:endParaRPr lang="en-US" sz="2200" b="1" dirty="0" smtClean="0"/>
          </a:p>
          <a:p>
            <a:pPr marL="0" lvl="0" indent="0">
              <a:lnSpc>
                <a:spcPct val="80000"/>
              </a:lnSpc>
              <a:spcBef>
                <a:spcPts val="0"/>
              </a:spcBef>
              <a:spcAft>
                <a:spcPts val="1200"/>
              </a:spcAft>
              <a:buNone/>
            </a:pPr>
            <a:r>
              <a:rPr lang="en-US" sz="2600" b="1" dirty="0" smtClean="0"/>
              <a:t>Geospatial </a:t>
            </a:r>
            <a:r>
              <a:rPr lang="en-US" sz="2600" b="1" dirty="0"/>
              <a:t>Science &amp; Technology and Development (UNCTAD</a:t>
            </a:r>
            <a:r>
              <a:rPr lang="en-US" sz="2600" b="1" dirty="0" smtClean="0"/>
              <a:t>) </a:t>
            </a:r>
            <a:br>
              <a:rPr lang="en-US" sz="2600" b="1" dirty="0" smtClean="0"/>
            </a:br>
            <a:r>
              <a:rPr lang="en-US" sz="2200" i="1" dirty="0" smtClean="0">
                <a:solidFill>
                  <a:prstClr val="black"/>
                </a:solidFill>
              </a:rPr>
              <a:t>Report </a:t>
            </a:r>
            <a:r>
              <a:rPr lang="en-US" sz="2200" i="1" dirty="0">
                <a:solidFill>
                  <a:prstClr val="black"/>
                </a:solidFill>
              </a:rPr>
              <a:t>on the state-of-the-art of geospatial science and applications, including urban management, land administration and SDIs</a:t>
            </a:r>
            <a:endParaRPr lang="en-US" sz="2200" b="1" dirty="0" smtClean="0"/>
          </a:p>
          <a:p>
            <a:pPr marL="0" indent="0">
              <a:lnSpc>
                <a:spcPct val="80000"/>
              </a:lnSpc>
              <a:spcBef>
                <a:spcPts val="0"/>
              </a:spcBef>
              <a:spcAft>
                <a:spcPts val="1200"/>
              </a:spcAft>
              <a:buNone/>
            </a:pPr>
            <a:r>
              <a:rPr lang="en-US" sz="2600" b="1" dirty="0"/>
              <a:t>External ties that bind: shaping geospatial </a:t>
            </a:r>
            <a:r>
              <a:rPr lang="en-US" sz="2600" b="1" dirty="0" smtClean="0"/>
              <a:t>information</a:t>
            </a:r>
            <a:br>
              <a:rPr lang="en-US" sz="2600" b="1" dirty="0" smtClean="0"/>
            </a:br>
            <a:r>
              <a:rPr lang="en-US" sz="2200" i="1" dirty="0"/>
              <a:t>Overview of SDIs and their effectiveness, viewed from a research standpoint, with lots of regional examples</a:t>
            </a:r>
            <a:endParaRPr lang="en-US" sz="2200" i="1" dirty="0" smtClean="0"/>
          </a:p>
          <a:p>
            <a:pPr marL="0" indent="0">
              <a:lnSpc>
                <a:spcPct val="80000"/>
              </a:lnSpc>
              <a:spcBef>
                <a:spcPts val="0"/>
              </a:spcBef>
              <a:spcAft>
                <a:spcPts val="1200"/>
              </a:spcAft>
              <a:buNone/>
            </a:pPr>
            <a:r>
              <a:rPr lang="en-US" sz="2600" b="1" dirty="0"/>
              <a:t>The socio-economic impact of the spatial data infrastructure of Catalonia (JRC</a:t>
            </a:r>
            <a:r>
              <a:rPr lang="en-US" sz="2600" b="1" dirty="0" smtClean="0"/>
              <a:t>) </a:t>
            </a:r>
            <a:r>
              <a:rPr lang="en-US" sz="2200" i="1" dirty="0" smtClean="0"/>
              <a:t>Study </a:t>
            </a:r>
            <a:r>
              <a:rPr lang="en-US" sz="2200" i="1" dirty="0"/>
              <a:t>into cost-benefit of SDI in Catalonia: mainly derived from internal efficiency (time saved by government staff) and external effectiveness (time saved by the </a:t>
            </a:r>
            <a:r>
              <a:rPr lang="en-US" sz="2200" i="1" dirty="0" smtClean="0"/>
              <a:t>general public) + potential democracy impact</a:t>
            </a:r>
          </a:p>
          <a:p>
            <a:pPr marL="0" indent="0">
              <a:lnSpc>
                <a:spcPct val="80000"/>
              </a:lnSpc>
              <a:spcBef>
                <a:spcPts val="0"/>
              </a:spcBef>
              <a:spcAft>
                <a:spcPts val="1200"/>
              </a:spcAft>
              <a:buNone/>
            </a:pPr>
            <a:r>
              <a:rPr lang="en-US" sz="2600" b="1" dirty="0" err="1"/>
              <a:t>GeoSUR</a:t>
            </a:r>
            <a:r>
              <a:rPr lang="en-US" sz="2600" b="1" dirty="0"/>
              <a:t>: setting the foundation for a regional SDI in Latin America and the </a:t>
            </a:r>
            <a:r>
              <a:rPr lang="en-US" sz="2600" b="1" dirty="0" smtClean="0"/>
              <a:t>Caribbean </a:t>
            </a:r>
            <a:r>
              <a:rPr lang="en-US" sz="2200" b="1" dirty="0" smtClean="0">
                <a:hlinkClick r:id="rId2"/>
              </a:rPr>
              <a:t>www.geosur.info</a:t>
            </a:r>
            <a:r>
              <a:rPr lang="en-US" sz="2600" b="1" dirty="0" smtClean="0"/>
              <a:t> </a:t>
            </a:r>
            <a:br>
              <a:rPr lang="en-US" sz="2600" b="1" dirty="0" smtClean="0"/>
            </a:br>
            <a:r>
              <a:rPr lang="en-US" sz="2200" i="1" dirty="0"/>
              <a:t>Description of framework and first steps for setting up an SDI in the </a:t>
            </a:r>
            <a:r>
              <a:rPr lang="en-US" sz="2200" i="1" dirty="0" smtClean="0"/>
              <a:t>LAC-region</a:t>
            </a:r>
          </a:p>
          <a:p>
            <a:pPr marL="0" indent="0">
              <a:lnSpc>
                <a:spcPct val="80000"/>
              </a:lnSpc>
              <a:spcBef>
                <a:spcPts val="0"/>
              </a:spcBef>
              <a:spcAft>
                <a:spcPts val="1200"/>
              </a:spcAft>
              <a:buNone/>
            </a:pPr>
            <a:endParaRPr lang="en-US" sz="2000" i="1" dirty="0"/>
          </a:p>
          <a:p>
            <a:pPr marL="0" indent="0">
              <a:lnSpc>
                <a:spcPct val="80000"/>
              </a:lnSpc>
              <a:spcBef>
                <a:spcPts val="0"/>
              </a:spcBef>
              <a:spcAft>
                <a:spcPts val="1200"/>
              </a:spcAft>
              <a:buNone/>
            </a:pPr>
            <a:endParaRPr lang="en-US" sz="2000" i="1" dirty="0" smtClean="0"/>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21</a:t>
            </a:fld>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18128" y="304800"/>
            <a:ext cx="1871472" cy="8046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80000" y="72000"/>
            <a:ext cx="942975" cy="1160585"/>
          </a:xfrm>
          <a:prstGeom prst="rect">
            <a:avLst/>
          </a:prstGeom>
        </p:spPr>
      </p:pic>
    </p:spTree>
    <p:extLst>
      <p:ext uri="{BB962C8B-B14F-4D97-AF65-F5344CB8AC3E}">
        <p14:creationId xmlns:p14="http://schemas.microsoft.com/office/powerpoint/2010/main" xmlns="" val="1487546340"/>
      </p:ext>
    </p:extLst>
  </p:cSld>
  <p:clrMapOvr>
    <a:masterClrMapping/>
  </p:clrMapOvr>
  <p:transition advTm="2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Other references SDI (3):</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fontScale="92500" lnSpcReduction="20000"/>
          </a:bodyPr>
          <a:lstStyle/>
          <a:p>
            <a:pPr marL="0" lvl="0" indent="0">
              <a:lnSpc>
                <a:spcPct val="80000"/>
              </a:lnSpc>
              <a:spcBef>
                <a:spcPts val="0"/>
              </a:spcBef>
              <a:spcAft>
                <a:spcPts val="1200"/>
              </a:spcAft>
              <a:buNone/>
            </a:pPr>
            <a:endParaRPr lang="en-US" sz="2200" b="1" dirty="0" smtClean="0"/>
          </a:p>
          <a:p>
            <a:pPr marL="0" lvl="0" indent="0">
              <a:lnSpc>
                <a:spcPct val="90000"/>
              </a:lnSpc>
              <a:spcBef>
                <a:spcPts val="0"/>
              </a:spcBef>
              <a:spcAft>
                <a:spcPts val="1200"/>
              </a:spcAft>
              <a:buNone/>
            </a:pPr>
            <a:r>
              <a:rPr lang="en-US" sz="2800" b="1" dirty="0" smtClean="0"/>
              <a:t>D </a:t>
            </a:r>
            <a:r>
              <a:rPr lang="en-US" sz="2800" b="1" dirty="0"/>
              <a:t>6.1.2 Report on user requirements, costs, derived direct benefits, and current obstacles for a European and Global Spatial Data Infrastructure (</a:t>
            </a:r>
            <a:r>
              <a:rPr lang="en-US" sz="2800" b="1" dirty="0" err="1"/>
              <a:t>EuroGEOSS</a:t>
            </a:r>
            <a:r>
              <a:rPr lang="en-US" sz="2800" b="1" dirty="0" smtClean="0"/>
              <a:t>) </a:t>
            </a:r>
            <a:r>
              <a:rPr lang="en-US" sz="2200" i="1" dirty="0" smtClean="0">
                <a:solidFill>
                  <a:prstClr val="black"/>
                </a:solidFill>
              </a:rPr>
              <a:t>Report </a:t>
            </a:r>
            <a:r>
              <a:rPr lang="en-US" sz="2200" i="1" dirty="0">
                <a:solidFill>
                  <a:prstClr val="black"/>
                </a:solidFill>
              </a:rPr>
              <a:t>describing the user requirements, costs, derived direct benefits, and current obstacles for a European and Global Spatial Data Infrastructure, with special emphasis on GEOSS and INSPIRE, based on a survey of (potential) users</a:t>
            </a:r>
            <a:endParaRPr lang="en-US" sz="2200" b="1" dirty="0" smtClean="0"/>
          </a:p>
          <a:p>
            <a:pPr marL="0" indent="0">
              <a:lnSpc>
                <a:spcPct val="90000"/>
              </a:lnSpc>
              <a:spcBef>
                <a:spcPts val="0"/>
              </a:spcBef>
              <a:spcAft>
                <a:spcPts val="1200"/>
              </a:spcAft>
              <a:buNone/>
            </a:pPr>
            <a:r>
              <a:rPr lang="en-US" sz="2800" b="1" dirty="0" smtClean="0"/>
              <a:t>Mapping for results (World Bank) </a:t>
            </a:r>
            <a:r>
              <a:rPr lang="en-US" sz="2200" b="1" dirty="0" smtClean="0">
                <a:hlinkClick r:id="rId2"/>
              </a:rPr>
              <a:t>http://maps.worldbank.org</a:t>
            </a:r>
            <a:r>
              <a:rPr lang="en-US" sz="2200" b="1" dirty="0" smtClean="0"/>
              <a:t> </a:t>
            </a:r>
            <a:br>
              <a:rPr lang="en-US" sz="2200" b="1" dirty="0" smtClean="0"/>
            </a:br>
            <a:r>
              <a:rPr lang="en-US" sz="2200" i="1" dirty="0" smtClean="0"/>
              <a:t>Geospatial data on World Bank projects</a:t>
            </a:r>
          </a:p>
          <a:p>
            <a:pPr marL="0" indent="0">
              <a:lnSpc>
                <a:spcPct val="90000"/>
              </a:lnSpc>
              <a:spcBef>
                <a:spcPts val="0"/>
              </a:spcBef>
              <a:spcAft>
                <a:spcPts val="1200"/>
              </a:spcAft>
              <a:buNone/>
            </a:pPr>
            <a:r>
              <a:rPr lang="en-US" sz="2800" b="1" dirty="0" smtClean="0"/>
              <a:t>World Bank on spatial data infrastructure</a:t>
            </a:r>
            <a:r>
              <a:rPr lang="en-US" sz="2600" b="1" dirty="0" smtClean="0"/>
              <a:t/>
            </a:r>
            <a:br>
              <a:rPr lang="en-US" sz="2600" b="1" dirty="0" smtClean="0"/>
            </a:br>
            <a:r>
              <a:rPr lang="en-US" sz="2200" i="1" dirty="0" smtClean="0"/>
              <a:t>References to World Bank and country SDI reports</a:t>
            </a:r>
          </a:p>
          <a:p>
            <a:pPr marL="0" indent="0">
              <a:lnSpc>
                <a:spcPct val="90000"/>
              </a:lnSpc>
              <a:spcBef>
                <a:spcPts val="0"/>
              </a:spcBef>
              <a:spcAft>
                <a:spcPts val="1200"/>
              </a:spcAft>
              <a:buNone/>
            </a:pPr>
            <a:r>
              <a:rPr lang="en-US" sz="2800" b="1" dirty="0" smtClean="0"/>
              <a:t>Using spatial data infrastructures for monitoring development outcomes: a manual for developing countries (World Bank SDI report</a:t>
            </a:r>
            <a:r>
              <a:rPr lang="en-US" sz="2800" b="1" dirty="0" smtClean="0"/>
              <a:t>) </a:t>
            </a:r>
            <a:r>
              <a:rPr lang="en-US" sz="2200" i="1" dirty="0" smtClean="0"/>
              <a:t>Report </a:t>
            </a:r>
            <a:r>
              <a:rPr lang="en-US" sz="2200" i="1" dirty="0" smtClean="0"/>
              <a:t>on SDI for measuring progress in development (in wiki format)</a:t>
            </a:r>
          </a:p>
          <a:p>
            <a:pPr marL="0" indent="0">
              <a:lnSpc>
                <a:spcPct val="80000"/>
              </a:lnSpc>
              <a:spcBef>
                <a:spcPts val="0"/>
              </a:spcBef>
              <a:spcAft>
                <a:spcPts val="1200"/>
              </a:spcAft>
              <a:buNone/>
            </a:pPr>
            <a:endParaRPr lang="en-US" sz="2000" i="1" dirty="0"/>
          </a:p>
          <a:p>
            <a:pPr marL="0" indent="0">
              <a:lnSpc>
                <a:spcPct val="80000"/>
              </a:lnSpc>
              <a:spcBef>
                <a:spcPts val="0"/>
              </a:spcBef>
              <a:spcAft>
                <a:spcPts val="1200"/>
              </a:spcAft>
              <a:buNone/>
            </a:pPr>
            <a:endParaRPr lang="en-US" sz="2000" i="1" dirty="0" smtClean="0"/>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22</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12000" y="230400"/>
            <a:ext cx="1328738" cy="9824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84600" y="304800"/>
            <a:ext cx="1905000" cy="828675"/>
          </a:xfrm>
          <a:prstGeom prst="rect">
            <a:avLst/>
          </a:prstGeom>
        </p:spPr>
      </p:pic>
    </p:spTree>
    <p:extLst>
      <p:ext uri="{BB962C8B-B14F-4D97-AF65-F5344CB8AC3E}">
        <p14:creationId xmlns:p14="http://schemas.microsoft.com/office/powerpoint/2010/main" xmlns="" val="842415679"/>
      </p:ext>
    </p:extLst>
  </p:cSld>
  <p:clrMapOvr>
    <a:masterClrMapping/>
  </p:clrMapOvr>
  <p:transition advTm="2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Other references SDI (4):</a:t>
            </a:r>
            <a:endParaRPr lang="en-US" sz="4000" b="1" i="1" dirty="0">
              <a:solidFill>
                <a:srgbClr val="00B0F0"/>
              </a:solidFill>
            </a:endParaRPr>
          </a:p>
        </p:txBody>
      </p:sp>
      <p:sp>
        <p:nvSpPr>
          <p:cNvPr id="3" name="Content Placeholder 2"/>
          <p:cNvSpPr>
            <a:spLocks noGrp="1"/>
          </p:cNvSpPr>
          <p:nvPr>
            <p:ph idx="1"/>
          </p:nvPr>
        </p:nvSpPr>
        <p:spPr>
          <a:xfrm>
            <a:off x="381000" y="1828800"/>
            <a:ext cx="8208000" cy="4869235"/>
          </a:xfrm>
        </p:spPr>
        <p:txBody>
          <a:bodyPr>
            <a:normAutofit/>
          </a:bodyPr>
          <a:lstStyle/>
          <a:p>
            <a:pPr marL="0" lvl="0" indent="0">
              <a:lnSpc>
                <a:spcPct val="80000"/>
              </a:lnSpc>
              <a:spcBef>
                <a:spcPts val="0"/>
              </a:spcBef>
              <a:spcAft>
                <a:spcPts val="1200"/>
              </a:spcAft>
              <a:buNone/>
            </a:pPr>
            <a:endParaRPr lang="en-US" sz="2000" b="1" dirty="0" smtClean="0"/>
          </a:p>
          <a:p>
            <a:pPr marL="0" lvl="0" indent="0">
              <a:lnSpc>
                <a:spcPct val="80000"/>
              </a:lnSpc>
              <a:spcBef>
                <a:spcPts val="0"/>
              </a:spcBef>
              <a:spcAft>
                <a:spcPts val="1200"/>
              </a:spcAft>
              <a:buNone/>
            </a:pPr>
            <a:r>
              <a:rPr lang="en-US" sz="2600" b="1" dirty="0" smtClean="0"/>
              <a:t>INSPIRE</a:t>
            </a:r>
            <a:r>
              <a:rPr lang="en-US" sz="2600" b="1" dirty="0"/>
              <a:t>: a real step forward in building an interoperable and unified spatial information infrastructure for Europe? (ESPI</a:t>
            </a:r>
            <a:r>
              <a:rPr lang="en-US" sz="2600" b="1" dirty="0" smtClean="0"/>
              <a:t>) </a:t>
            </a:r>
            <a:r>
              <a:rPr lang="en-US" sz="2000" i="1" dirty="0" smtClean="0">
                <a:solidFill>
                  <a:prstClr val="black"/>
                </a:solidFill>
              </a:rPr>
              <a:t>Description </a:t>
            </a:r>
            <a:r>
              <a:rPr lang="en-US" sz="2000" i="1" dirty="0">
                <a:solidFill>
                  <a:prstClr val="black"/>
                </a:solidFill>
              </a:rPr>
              <a:t>of, and views on, a European initiative for uniform rules for an </a:t>
            </a:r>
            <a:r>
              <a:rPr lang="en-US" sz="2000" i="1" dirty="0" smtClean="0">
                <a:solidFill>
                  <a:prstClr val="black"/>
                </a:solidFill>
              </a:rPr>
              <a:t>SDI</a:t>
            </a:r>
            <a:endParaRPr lang="en-US" sz="2000" i="1" dirty="0">
              <a:solidFill>
                <a:prstClr val="black"/>
              </a:solidFill>
            </a:endParaRPr>
          </a:p>
          <a:p>
            <a:pPr marL="0" indent="0">
              <a:lnSpc>
                <a:spcPct val="80000"/>
              </a:lnSpc>
              <a:spcBef>
                <a:spcPts val="0"/>
              </a:spcBef>
              <a:spcAft>
                <a:spcPts val="1200"/>
              </a:spcAft>
              <a:buNone/>
            </a:pPr>
            <a:r>
              <a:rPr lang="en-US" sz="2600" b="1" dirty="0" smtClean="0"/>
              <a:t>INSPIRE: infrastructure for spatial information in the European Community </a:t>
            </a:r>
            <a:r>
              <a:rPr lang="en-US" sz="2000" b="1" dirty="0">
                <a:hlinkClick r:id="rId2"/>
              </a:rPr>
              <a:t>http://inspire.jrc.ec.europa.eu</a:t>
            </a:r>
            <a:r>
              <a:rPr lang="en-US" sz="2000" b="1" dirty="0" smtClean="0">
                <a:hlinkClick r:id="rId2"/>
              </a:rPr>
              <a:t>/</a:t>
            </a:r>
            <a:r>
              <a:rPr lang="en-US" sz="2000" b="1" dirty="0" smtClean="0"/>
              <a:t> </a:t>
            </a:r>
            <a:endParaRPr lang="en-US" sz="2000" b="1" dirty="0"/>
          </a:p>
          <a:p>
            <a:pPr marL="0" indent="0">
              <a:lnSpc>
                <a:spcPct val="80000"/>
              </a:lnSpc>
              <a:spcBef>
                <a:spcPts val="0"/>
              </a:spcBef>
              <a:spcAft>
                <a:spcPts val="1200"/>
              </a:spcAft>
              <a:buNone/>
            </a:pPr>
            <a:r>
              <a:rPr lang="en-US" sz="2600" b="1" dirty="0" err="1" smtClean="0"/>
              <a:t>eGovernment</a:t>
            </a:r>
            <a:r>
              <a:rPr lang="en-US" sz="2600" b="1" dirty="0" smtClean="0"/>
              <a:t> </a:t>
            </a:r>
            <a:r>
              <a:rPr lang="en-US" sz="2600" b="1" dirty="0"/>
              <a:t>Economics Project (</a:t>
            </a:r>
            <a:r>
              <a:rPr lang="en-US" sz="2600" b="1" dirty="0" err="1"/>
              <a:t>eGEP</a:t>
            </a:r>
            <a:r>
              <a:rPr lang="en-US" sz="2600" b="1" dirty="0"/>
              <a:t>) -  measurement framework final </a:t>
            </a:r>
            <a:r>
              <a:rPr lang="en-US" sz="2600" b="1" dirty="0" smtClean="0"/>
              <a:t>version </a:t>
            </a:r>
            <a:r>
              <a:rPr lang="en-US" sz="2000" b="1" dirty="0" smtClean="0">
                <a:hlinkClick r:id="rId3"/>
              </a:rPr>
              <a:t>www.epractice.eu</a:t>
            </a:r>
            <a:r>
              <a:rPr lang="en-US" sz="2000" b="1" dirty="0" smtClean="0"/>
              <a:t> </a:t>
            </a:r>
            <a:r>
              <a:rPr lang="en-US" sz="2600" b="1" dirty="0" smtClean="0"/>
              <a:t> </a:t>
            </a:r>
            <a:endParaRPr lang="en-US" sz="2600" b="1" dirty="0"/>
          </a:p>
          <a:p>
            <a:pPr marL="0" indent="0">
              <a:lnSpc>
                <a:spcPct val="80000"/>
              </a:lnSpc>
              <a:spcBef>
                <a:spcPts val="0"/>
              </a:spcBef>
              <a:spcAft>
                <a:spcPts val="1200"/>
              </a:spcAft>
              <a:buNone/>
            </a:pPr>
            <a:r>
              <a:rPr lang="en-US" sz="2600" b="1" dirty="0"/>
              <a:t>Towards a national 3D spatial data infrastructure: case of the </a:t>
            </a:r>
            <a:r>
              <a:rPr lang="en-US" sz="2600" b="1" dirty="0" smtClean="0"/>
              <a:t>Netherlands </a:t>
            </a:r>
            <a:r>
              <a:rPr lang="en-US" sz="2000" i="1" dirty="0" smtClean="0"/>
              <a:t>Research </a:t>
            </a:r>
            <a:r>
              <a:rPr lang="en-US" sz="2000" i="1" dirty="0"/>
              <a:t>article on a possible 3D SDI</a:t>
            </a:r>
          </a:p>
          <a:p>
            <a:pPr marL="0" indent="0">
              <a:lnSpc>
                <a:spcPct val="80000"/>
              </a:lnSpc>
              <a:spcBef>
                <a:spcPts val="0"/>
              </a:spcBef>
              <a:spcAft>
                <a:spcPts val="1200"/>
              </a:spcAft>
              <a:buNone/>
            </a:pPr>
            <a:endParaRPr lang="en-US" sz="2000" i="1" dirty="0" smtClean="0"/>
          </a:p>
        </p:txBody>
      </p:sp>
      <p:pic>
        <p:nvPicPr>
          <p:cNvPr id="4" name="Picture 2" descr="5-LOGO-Acouleur"/>
          <p:cNvPicPr>
            <a:picLocks noChangeAspect="1" noChangeArrowheads="1"/>
          </p:cNvPicPr>
          <p:nvPr/>
        </p:nvPicPr>
        <p:blipFill>
          <a:blip r:embed="rId4"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23</a:t>
            </a:fld>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42750" y="432000"/>
            <a:ext cx="1746250" cy="812209"/>
          </a:xfrm>
          <a:prstGeom prst="rect">
            <a:avLst/>
          </a:prstGeom>
        </p:spPr>
      </p:pic>
    </p:spTree>
    <p:extLst>
      <p:ext uri="{BB962C8B-B14F-4D97-AF65-F5344CB8AC3E}">
        <p14:creationId xmlns:p14="http://schemas.microsoft.com/office/powerpoint/2010/main" xmlns="" val="3729766381"/>
      </p:ext>
    </p:extLst>
  </p:cSld>
  <p:clrMapOvr>
    <a:masterClrMapping/>
  </p:clrMapOvr>
  <p:transition advTm="2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904400"/>
            <a:ext cx="8208000" cy="2880000"/>
          </a:xfrm>
        </p:spPr>
        <p:txBody>
          <a:bodyPr>
            <a:noAutofit/>
          </a:bodyPr>
          <a:lstStyle/>
          <a:p>
            <a:pPr marL="468000" indent="-468000" algn="l"/>
            <a:r>
              <a:rPr lang="en-US" sz="4000" b="1" i="1" dirty="0" smtClean="0"/>
              <a:t>2. Steps to promote </a:t>
            </a:r>
            <a:r>
              <a:rPr lang="en-US" sz="4000" b="1" i="1" dirty="0" smtClean="0"/>
              <a:t/>
            </a:r>
            <a:br>
              <a:rPr lang="en-US" sz="4000" b="1" i="1" dirty="0" smtClean="0"/>
            </a:br>
            <a:r>
              <a:rPr lang="en-US" sz="4000" b="1" i="1" dirty="0" smtClean="0"/>
              <a:t>earth </a:t>
            </a:r>
            <a:r>
              <a:rPr lang="en-US" sz="4000" b="1" i="1" dirty="0" smtClean="0"/>
              <a:t>observation for </a:t>
            </a:r>
            <a:r>
              <a:rPr lang="en-US" sz="4000" b="1" i="1" dirty="0" smtClean="0"/>
              <a:t/>
            </a:r>
            <a:br>
              <a:rPr lang="en-US" sz="4000" b="1" i="1" dirty="0" smtClean="0"/>
            </a:br>
            <a:r>
              <a:rPr lang="en-US" sz="4000" b="1" i="1" dirty="0" smtClean="0"/>
              <a:t>urban </a:t>
            </a:r>
            <a:r>
              <a:rPr lang="en-US" sz="4000" b="1" i="1" dirty="0" smtClean="0"/>
              <a:t>management, </a:t>
            </a:r>
            <a:r>
              <a:rPr lang="en-US" sz="4000" b="1" i="1" dirty="0" smtClean="0"/>
              <a:t/>
            </a:r>
            <a:br>
              <a:rPr lang="en-US" sz="4000" b="1" i="1" dirty="0" smtClean="0"/>
            </a:br>
            <a:r>
              <a:rPr lang="en-US" sz="4000" b="1" i="1" dirty="0" smtClean="0"/>
              <a:t>land </a:t>
            </a:r>
            <a:r>
              <a:rPr lang="en-US" sz="4000" b="1" i="1" dirty="0" smtClean="0"/>
              <a:t>administration &amp; </a:t>
            </a:r>
            <a:r>
              <a:rPr lang="en-US" sz="4000" b="1" i="1" dirty="0" smtClean="0"/>
              <a:t/>
            </a:r>
            <a:br>
              <a:rPr lang="en-US" sz="4000" b="1" i="1" dirty="0" smtClean="0"/>
            </a:br>
            <a:r>
              <a:rPr lang="en-US" sz="4000" b="1" i="1" dirty="0" smtClean="0"/>
              <a:t>spatial </a:t>
            </a:r>
            <a:r>
              <a:rPr lang="en-US" sz="4000" b="1" i="1" dirty="0" smtClean="0"/>
              <a:t>data infrastructures</a:t>
            </a:r>
            <a:endParaRPr lang="en-US" sz="4000" b="1" i="1"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24</a:t>
            </a:fld>
            <a:endParaRPr lang="en-US"/>
          </a:p>
        </p:txBody>
      </p:sp>
    </p:spTree>
  </p:cSld>
  <p:clrMapOvr>
    <a:masterClrMapping/>
  </p:clrMapOvr>
  <p:transition advTm="2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State-of-the-art</a:t>
            </a:r>
            <a:endParaRPr lang="en-US" sz="4000" b="1" i="1" dirty="0">
              <a:solidFill>
                <a:srgbClr val="00B0F0"/>
              </a:solidFill>
            </a:endParaRPr>
          </a:p>
        </p:txBody>
      </p:sp>
      <p:sp>
        <p:nvSpPr>
          <p:cNvPr id="3" name="Content Placeholder 2"/>
          <p:cNvSpPr>
            <a:spLocks noGrp="1"/>
          </p:cNvSpPr>
          <p:nvPr>
            <p:ph idx="1"/>
          </p:nvPr>
        </p:nvSpPr>
        <p:spPr>
          <a:xfrm>
            <a:off x="381600" y="2898000"/>
            <a:ext cx="8208000" cy="3960000"/>
          </a:xfrm>
        </p:spPr>
        <p:txBody>
          <a:bodyPr>
            <a:normAutofit/>
          </a:bodyPr>
          <a:lstStyle/>
          <a:p>
            <a:pPr marL="0" indent="0">
              <a:spcBef>
                <a:spcPts val="0"/>
              </a:spcBef>
              <a:buNone/>
            </a:pPr>
            <a:r>
              <a:rPr lang="en-US" sz="2600" dirty="0" smtClean="0"/>
              <a:t>Earth observation is new technology.</a:t>
            </a:r>
          </a:p>
          <a:p>
            <a:pPr marL="0" indent="0">
              <a:spcBef>
                <a:spcPts val="0"/>
              </a:spcBef>
              <a:buNone/>
            </a:pPr>
            <a:r>
              <a:rPr lang="en-US" sz="800" dirty="0" smtClean="0"/>
              <a:t> </a:t>
            </a:r>
          </a:p>
          <a:p>
            <a:pPr marL="0" indent="0">
              <a:lnSpc>
                <a:spcPct val="80000"/>
              </a:lnSpc>
              <a:spcBef>
                <a:spcPts val="0"/>
              </a:spcBef>
              <a:buNone/>
            </a:pPr>
            <a:r>
              <a:rPr lang="en-US" sz="2600" dirty="0" smtClean="0"/>
              <a:t>Learn technical skills, but when back in professional practice, it has to be put to good use. </a:t>
            </a:r>
          </a:p>
          <a:p>
            <a:pPr marL="0" indent="0">
              <a:spcBef>
                <a:spcPts val="0"/>
              </a:spcBef>
              <a:buNone/>
            </a:pPr>
            <a:endParaRPr lang="en-US" sz="800" dirty="0" smtClean="0"/>
          </a:p>
          <a:p>
            <a:pPr marL="0" indent="0">
              <a:spcBef>
                <a:spcPts val="0"/>
              </a:spcBef>
              <a:buNone/>
            </a:pPr>
            <a:r>
              <a:rPr lang="en-US" sz="2600" dirty="0" smtClean="0"/>
              <a:t>That involves ‘selling’ it. </a:t>
            </a:r>
          </a:p>
          <a:p>
            <a:pPr marL="0" indent="0">
              <a:spcBef>
                <a:spcPts val="0"/>
              </a:spcBef>
              <a:buNone/>
            </a:pPr>
            <a:endParaRPr lang="en-US" sz="800" dirty="0" smtClean="0"/>
          </a:p>
          <a:p>
            <a:pPr marL="0" indent="0">
              <a:spcBef>
                <a:spcPts val="0"/>
              </a:spcBef>
              <a:buNone/>
            </a:pPr>
            <a:r>
              <a:rPr lang="en-US" sz="2600" dirty="0" smtClean="0"/>
              <a:t>How to do that?</a:t>
            </a:r>
          </a:p>
          <a:p>
            <a:pPr marL="0" indent="0">
              <a:buNone/>
            </a:pPr>
            <a:endParaRPr lang="en-US" sz="800" dirty="0" smtClean="0"/>
          </a:p>
          <a:p>
            <a:pPr marL="0" indent="0">
              <a:lnSpc>
                <a:spcPct val="80000"/>
              </a:lnSpc>
              <a:spcBef>
                <a:spcPts val="0"/>
              </a:spcBef>
              <a:buNone/>
            </a:pPr>
            <a:r>
              <a:rPr lang="en-US" sz="2600" dirty="0" smtClean="0"/>
              <a:t>To whom? Could be your own boss, local authorities, communities, etc.	</a:t>
            </a:r>
            <a:endParaRPr lang="en-US" sz="2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25</a:t>
            </a:fld>
            <a:endParaRPr lang="en-US"/>
          </a:p>
        </p:txBody>
      </p:sp>
    </p:spTree>
  </p:cSld>
  <p:clrMapOvr>
    <a:masterClrMapping/>
  </p:clrMapOvr>
  <p:transition advTm="2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220400"/>
            <a:ext cx="8208000" cy="709200"/>
          </a:xfrm>
        </p:spPr>
        <p:txBody>
          <a:bodyPr>
            <a:normAutofit fontScale="90000"/>
          </a:bodyPr>
          <a:lstStyle/>
          <a:p>
            <a:pPr algn="l"/>
            <a:r>
              <a:rPr lang="en-US" b="1" i="1" dirty="0" smtClean="0">
                <a:solidFill>
                  <a:srgbClr val="00B0F0"/>
                </a:solidFill>
              </a:rPr>
              <a:t>Categories of products and services</a:t>
            </a:r>
            <a:endParaRPr lang="en-US" b="1" i="1" dirty="0">
              <a:solidFill>
                <a:srgbClr val="00B0F0"/>
              </a:solidFill>
            </a:endParaRPr>
          </a:p>
        </p:txBody>
      </p:sp>
      <p:sp>
        <p:nvSpPr>
          <p:cNvPr id="3" name="Content Placeholder 2"/>
          <p:cNvSpPr>
            <a:spLocks noGrp="1"/>
          </p:cNvSpPr>
          <p:nvPr>
            <p:ph idx="1"/>
          </p:nvPr>
        </p:nvSpPr>
        <p:spPr>
          <a:xfrm>
            <a:off x="380999" y="1828800"/>
            <a:ext cx="8208000" cy="4191000"/>
          </a:xfrm>
        </p:spPr>
        <p:txBody>
          <a:bodyPr>
            <a:normAutofit/>
          </a:bodyPr>
          <a:lstStyle/>
          <a:p>
            <a:pPr marL="342000" indent="-342000">
              <a:spcBef>
                <a:spcPts val="0"/>
              </a:spcBef>
              <a:spcAft>
                <a:spcPts val="1200"/>
              </a:spcAft>
            </a:pPr>
            <a:endParaRPr lang="en-US" sz="2000" b="1" dirty="0" smtClean="0"/>
          </a:p>
          <a:p>
            <a:pPr marL="0" indent="0">
              <a:lnSpc>
                <a:spcPct val="90000"/>
              </a:lnSpc>
              <a:spcBef>
                <a:spcPts val="0"/>
              </a:spcBef>
              <a:spcAft>
                <a:spcPts val="1200"/>
              </a:spcAft>
              <a:buNone/>
            </a:pPr>
            <a:r>
              <a:rPr lang="en-US" sz="2600" dirty="0" smtClean="0"/>
              <a:t>Earth observations provides an important base layer for urban management, land administration and spatial data infrastructure products and services. No special categories are therefore distinguished; a number of examples are given.</a:t>
            </a:r>
          </a:p>
          <a:p>
            <a:pPr marL="0" indent="0">
              <a:lnSpc>
                <a:spcPct val="90000"/>
              </a:lnSpc>
              <a:spcBef>
                <a:spcPts val="0"/>
              </a:spcBef>
              <a:spcAft>
                <a:spcPts val="1200"/>
              </a:spcAft>
              <a:buNone/>
            </a:pPr>
            <a:endParaRPr lang="en-US" sz="2000" dirty="0"/>
          </a:p>
          <a:p>
            <a:pPr marL="0" indent="0">
              <a:lnSpc>
                <a:spcPct val="90000"/>
              </a:lnSpc>
              <a:spcBef>
                <a:spcPts val="0"/>
              </a:spcBef>
              <a:spcAft>
                <a:spcPts val="1200"/>
              </a:spcAft>
              <a:buNone/>
            </a:pPr>
            <a:r>
              <a:rPr lang="en-US" sz="2600" dirty="0" smtClean="0"/>
              <a:t>Mapping scales (resolution) are related to various forms of planning.</a:t>
            </a:r>
            <a:endParaRPr lang="en-US" sz="2600" dirty="0"/>
          </a:p>
          <a:p>
            <a:pPr>
              <a:spcBef>
                <a:spcPts val="0"/>
              </a:spcBef>
              <a:spcAft>
                <a:spcPts val="1200"/>
              </a:spcAft>
            </a:pPr>
            <a:endParaRPr lang="en-US" sz="2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0999" y="3060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26</a:t>
            </a:fld>
            <a:endParaRPr lang="en-US"/>
          </a:p>
        </p:txBody>
      </p:sp>
    </p:spTree>
  </p:cSld>
  <p:clrMapOvr>
    <a:masterClrMapping/>
  </p:clrMapOvr>
  <p:transition advTm="2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27</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Scale dependent urban analysis</a:t>
            </a:r>
            <a:endParaRPr lang="en-US" sz="4000" b="1" i="1" dirty="0">
              <a:solidFill>
                <a:srgbClr val="00B0F0"/>
              </a:solidFill>
            </a:endParaRPr>
          </a:p>
        </p:txBody>
      </p:sp>
      <p:sp>
        <p:nvSpPr>
          <p:cNvPr id="10" name="TextBox 9"/>
          <p:cNvSpPr txBox="1"/>
          <p:nvPr/>
        </p:nvSpPr>
        <p:spPr>
          <a:xfrm>
            <a:off x="1065600" y="6228000"/>
            <a:ext cx="7020000" cy="491160"/>
          </a:xfrm>
          <a:prstGeom prst="rect">
            <a:avLst/>
          </a:prstGeom>
          <a:noFill/>
        </p:spPr>
        <p:txBody>
          <a:bodyPr wrap="square" rtlCol="0">
            <a:spAutoFit/>
          </a:bodyPr>
          <a:lstStyle/>
          <a:p>
            <a:pPr>
              <a:lnSpc>
                <a:spcPct val="80000"/>
              </a:lnSpc>
            </a:pPr>
            <a:r>
              <a:rPr lang="en-US" sz="1600" i="1" dirty="0"/>
              <a:t>Source: </a:t>
            </a:r>
            <a:r>
              <a:rPr lang="en-US" sz="1600" i="1" dirty="0" smtClean="0"/>
              <a:t>Remote </a:t>
            </a:r>
            <a:r>
              <a:rPr lang="en-US" sz="1600" i="1" dirty="0" smtClean="0"/>
              <a:t>sensing of urban and suburban areas (from </a:t>
            </a:r>
            <a:r>
              <a:rPr lang="en-US" sz="1600" i="1" dirty="0" err="1" smtClean="0"/>
              <a:t>Banzhaf</a:t>
            </a:r>
            <a:r>
              <a:rPr lang="en-US" sz="1600" i="1" dirty="0" smtClean="0"/>
              <a:t> and </a:t>
            </a:r>
            <a:r>
              <a:rPr lang="en-US" sz="1600" i="1" dirty="0" err="1" smtClean="0"/>
              <a:t>Höfer</a:t>
            </a:r>
            <a:r>
              <a:rPr lang="en-US" sz="1600" i="1" dirty="0" smtClean="0"/>
              <a:t> 2008; modified after </a:t>
            </a:r>
            <a:r>
              <a:rPr lang="en-US" sz="1600" i="1" dirty="0" err="1" smtClean="0"/>
              <a:t>Wickop</a:t>
            </a:r>
            <a:r>
              <a:rPr lang="en-US" sz="1600" i="1" dirty="0" smtClean="0"/>
              <a:t> et al. 1998)</a:t>
            </a:r>
            <a:endParaRPr lang="en-US" sz="1600"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044000"/>
            <a:ext cx="7010400" cy="5145315"/>
          </a:xfrm>
          <a:prstGeom prst="rect">
            <a:avLst/>
          </a:prstGeom>
          <a:noFill/>
          <a:ln>
            <a:noFill/>
          </a:ln>
        </p:spPr>
      </p:pic>
    </p:spTree>
    <p:extLst>
      <p:ext uri="{BB962C8B-B14F-4D97-AF65-F5344CB8AC3E}">
        <p14:creationId xmlns:p14="http://schemas.microsoft.com/office/powerpoint/2010/main" xmlns="" val="6269594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420586"/>
          </a:xfrm>
        </p:spPr>
        <p:txBody>
          <a:bodyPr>
            <a:normAutofit fontScale="25000" lnSpcReduction="20000"/>
          </a:bodyPr>
          <a:lstStyle/>
          <a:p>
            <a:pPr lvl="0">
              <a:buNone/>
            </a:pPr>
            <a:endParaRPr lang="en-US" sz="8000" dirty="0" smtClean="0"/>
          </a:p>
          <a:p>
            <a:pPr lvl="0">
              <a:spcBef>
                <a:spcPts val="0"/>
              </a:spcBef>
              <a:spcAft>
                <a:spcPts val="600"/>
              </a:spcAft>
            </a:pPr>
            <a:r>
              <a:rPr lang="en-US" sz="9600" dirty="0" smtClean="0"/>
              <a:t>The growth of ‘Spatial Data Infrastructures’, Geo-portals and private sector initiatives (e.g. Google Earth, Microsoft Virtual Earth, etc.) produced an increase of geographical data availability at any scale and  worldwide;</a:t>
            </a:r>
          </a:p>
          <a:p>
            <a:pPr lvl="0">
              <a:spcBef>
                <a:spcPts val="0"/>
              </a:spcBef>
              <a:spcAft>
                <a:spcPts val="600"/>
              </a:spcAft>
            </a:pPr>
            <a:r>
              <a:rPr lang="en-US" sz="9600" dirty="0" smtClean="0"/>
              <a:t>Remote </a:t>
            </a:r>
            <a:r>
              <a:rPr lang="en-US" sz="9600" dirty="0"/>
              <a:t>sensing can provide a useful and direct indication of the physical form and morphology of urban land cover in cities;</a:t>
            </a:r>
          </a:p>
          <a:p>
            <a:pPr lvl="0">
              <a:spcBef>
                <a:spcPts val="0"/>
              </a:spcBef>
              <a:spcAft>
                <a:spcPts val="600"/>
              </a:spcAft>
            </a:pPr>
            <a:r>
              <a:rPr lang="en-US" sz="9600" dirty="0" smtClean="0"/>
              <a:t>Remote </a:t>
            </a:r>
            <a:r>
              <a:rPr lang="en-US" sz="9600" dirty="0"/>
              <a:t>sensing represents a complementary data source to traditional socioeconomic surveys;</a:t>
            </a:r>
          </a:p>
          <a:p>
            <a:pPr lvl="0">
              <a:spcBef>
                <a:spcPts val="0"/>
              </a:spcBef>
              <a:spcAft>
                <a:spcPts val="600"/>
              </a:spcAft>
            </a:pPr>
            <a:r>
              <a:rPr lang="en-US" sz="9600" dirty="0" smtClean="0"/>
              <a:t>Remote sensing supports “smart </a:t>
            </a:r>
            <a:r>
              <a:rPr lang="en-US" sz="9600" dirty="0"/>
              <a:t>growth” </a:t>
            </a:r>
            <a:r>
              <a:rPr lang="en-US" sz="9600" dirty="0" smtClean="0"/>
              <a:t>(a </a:t>
            </a:r>
            <a:r>
              <a:rPr lang="en-US" sz="9600" dirty="0"/>
              <a:t>range of urban strategies that focuses on sustainability of development under different economic </a:t>
            </a:r>
            <a:r>
              <a:rPr lang="en-US" sz="9600" dirty="0" smtClean="0"/>
              <a:t>scenarios).</a:t>
            </a: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28</a:t>
            </a:fld>
            <a:endParaRPr lang="en-US" dirty="0"/>
          </a:p>
        </p:txBody>
      </p:sp>
      <p:sp>
        <p:nvSpPr>
          <p:cNvPr id="6" name="TextBox 5"/>
          <p:cNvSpPr txBox="1"/>
          <p:nvPr/>
        </p:nvSpPr>
        <p:spPr>
          <a:xfrm>
            <a:off x="381000" y="1220400"/>
            <a:ext cx="8208000" cy="709200"/>
          </a:xfrm>
          <a:prstGeom prst="rect">
            <a:avLst/>
          </a:prstGeom>
          <a:noFill/>
        </p:spPr>
        <p:txBody>
          <a:bodyPr wrap="square" rtlCol="0">
            <a:spAutoFit/>
          </a:bodyPr>
          <a:lstStyle/>
          <a:p>
            <a:r>
              <a:rPr lang="en-US" sz="4000" b="1" i="1" dirty="0" smtClean="0">
                <a:solidFill>
                  <a:srgbClr val="00B0F0"/>
                </a:solidFill>
              </a:rPr>
              <a:t>Benefits of urban remote sensing:</a:t>
            </a:r>
            <a:endParaRPr lang="en-US" sz="4000" b="1" i="1" dirty="0">
              <a:solidFill>
                <a:srgbClr val="00B0F0"/>
              </a:solidFill>
            </a:endParaRPr>
          </a:p>
        </p:txBody>
      </p:sp>
      <p:sp>
        <p:nvSpPr>
          <p:cNvPr id="2" name="TextBox 1"/>
          <p:cNvSpPr txBox="1"/>
          <p:nvPr/>
        </p:nvSpPr>
        <p:spPr>
          <a:xfrm flipH="1">
            <a:off x="381600" y="6120000"/>
            <a:ext cx="8208000" cy="400110"/>
          </a:xfrm>
          <a:prstGeom prst="rect">
            <a:avLst/>
          </a:prstGeom>
          <a:noFill/>
        </p:spPr>
        <p:txBody>
          <a:bodyPr wrap="square" rtlCol="0">
            <a:spAutoFit/>
          </a:bodyPr>
          <a:lstStyle/>
          <a:p>
            <a:pPr marL="914400" indent="-914400"/>
            <a:r>
              <a:rPr lang="en-US" sz="2000" i="1" dirty="0" smtClean="0"/>
              <a:t>Source: </a:t>
            </a:r>
            <a:r>
              <a:rPr lang="en-US" sz="2000" i="1" dirty="0" smtClean="0"/>
              <a:t>Remote </a:t>
            </a:r>
            <a:r>
              <a:rPr lang="en-US" sz="2000" i="1" dirty="0" smtClean="0"/>
              <a:t>sensing of urban and suburban areas</a:t>
            </a:r>
            <a:endParaRPr lang="en-US" sz="2000" dirty="0"/>
          </a:p>
        </p:txBody>
      </p:sp>
    </p:spTree>
    <p:extLst>
      <p:ext uri="{BB962C8B-B14F-4D97-AF65-F5344CB8AC3E}">
        <p14:creationId xmlns:p14="http://schemas.microsoft.com/office/powerpoint/2010/main" xmlns="" val="2614062613"/>
      </p:ext>
    </p:extLst>
  </p:cSld>
  <p:clrMapOvr>
    <a:masterClrMapping/>
  </p:clrMapOvr>
  <p:transition advTm="2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29</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Urban remote sensing scale example</a:t>
            </a:r>
            <a:endParaRPr lang="en-US" sz="4000" b="1" i="1" dirty="0">
              <a:solidFill>
                <a:srgbClr val="00B0F0"/>
              </a:solidFill>
            </a:endParaRPr>
          </a:p>
        </p:txBody>
      </p:sp>
      <p:sp>
        <p:nvSpPr>
          <p:cNvPr id="10" name="TextBox 9"/>
          <p:cNvSpPr txBox="1"/>
          <p:nvPr/>
        </p:nvSpPr>
        <p:spPr>
          <a:xfrm>
            <a:off x="5529600" y="5724000"/>
            <a:ext cx="3060000" cy="590931"/>
          </a:xfrm>
          <a:prstGeom prst="rect">
            <a:avLst/>
          </a:prstGeom>
          <a:noFill/>
        </p:spPr>
        <p:txBody>
          <a:bodyPr wrap="square" rtlCol="0">
            <a:spAutoFit/>
          </a:bodyPr>
          <a:lstStyle/>
          <a:p>
            <a:pPr>
              <a:lnSpc>
                <a:spcPct val="80000"/>
              </a:lnSpc>
            </a:pPr>
            <a:r>
              <a:rPr lang="en-US" sz="2000" i="1" dirty="0" smtClean="0"/>
              <a:t>Source: </a:t>
            </a:r>
            <a:r>
              <a:rPr lang="en-US" sz="2000" i="1" dirty="0" smtClean="0"/>
              <a:t>Remote </a:t>
            </a:r>
            <a:r>
              <a:rPr lang="en-US" sz="2000" i="1" dirty="0" smtClean="0"/>
              <a:t>sensing of urban and suburban areas</a:t>
            </a:r>
            <a:endParaRPr lang="en-US" sz="2000" dirty="0"/>
          </a:p>
        </p:txBody>
      </p:sp>
      <p:pic>
        <p:nvPicPr>
          <p:cNvPr id="6" name="Picture 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600" y="1080000"/>
            <a:ext cx="4800599" cy="5145315"/>
          </a:xfrm>
          <a:prstGeom prst="rect">
            <a:avLst/>
          </a:prstGeom>
          <a:noFill/>
          <a:ln>
            <a:noFill/>
          </a:ln>
        </p:spPr>
      </p:pic>
      <p:sp>
        <p:nvSpPr>
          <p:cNvPr id="3" name="TextBox 2"/>
          <p:cNvSpPr txBox="1"/>
          <p:nvPr/>
        </p:nvSpPr>
        <p:spPr>
          <a:xfrm>
            <a:off x="5529600" y="1296000"/>
            <a:ext cx="3060000" cy="3416320"/>
          </a:xfrm>
          <a:prstGeom prst="rect">
            <a:avLst/>
          </a:prstGeom>
          <a:noFill/>
        </p:spPr>
        <p:txBody>
          <a:bodyPr wrap="square" rtlCol="0">
            <a:spAutoFit/>
          </a:bodyPr>
          <a:lstStyle/>
          <a:p>
            <a:r>
              <a:rPr lang="en-US" sz="2400" dirty="0"/>
              <a:t>Comparison of urban objects and land uses in </a:t>
            </a:r>
            <a:r>
              <a:rPr lang="en-US" sz="2400" dirty="0" err="1"/>
              <a:t>Enschede</a:t>
            </a:r>
            <a:r>
              <a:rPr lang="en-US" sz="2400" dirty="0"/>
              <a:t>, The </a:t>
            </a:r>
            <a:r>
              <a:rPr lang="en-US" sz="2400" dirty="0" smtClean="0"/>
              <a:t>Netherlands</a:t>
            </a:r>
            <a:r>
              <a:rPr lang="en-US" sz="2400" dirty="0"/>
              <a:t>, by sensor </a:t>
            </a:r>
            <a:r>
              <a:rPr lang="en-US" sz="2400" dirty="0" smtClean="0"/>
              <a:t>and spatial </a:t>
            </a:r>
            <a:r>
              <a:rPr lang="en-US" sz="2400" dirty="0"/>
              <a:t>resolution (each window represents a </a:t>
            </a:r>
            <a:r>
              <a:rPr lang="en-US" sz="2400" dirty="0" smtClean="0"/>
              <a:t/>
            </a:r>
            <a:br>
              <a:rPr lang="en-US" sz="2400" dirty="0" smtClean="0"/>
            </a:br>
            <a:r>
              <a:rPr lang="en-US" sz="2400" dirty="0" smtClean="0"/>
              <a:t>400 </a:t>
            </a:r>
            <a:r>
              <a:rPr lang="en-US" sz="2400" dirty="0"/>
              <a:t>× 400 m area </a:t>
            </a:r>
            <a:r>
              <a:rPr lang="en-US" sz="2400" dirty="0" smtClean="0"/>
              <a:t/>
            </a:r>
            <a:br>
              <a:rPr lang="en-US" sz="2400" dirty="0" smtClean="0"/>
            </a:br>
            <a:r>
              <a:rPr lang="en-US" sz="2400" dirty="0" smtClean="0"/>
              <a:t>on </a:t>
            </a:r>
            <a:r>
              <a:rPr lang="en-US" sz="2400" dirty="0"/>
              <a:t>the ground)</a:t>
            </a:r>
          </a:p>
        </p:txBody>
      </p:sp>
    </p:spTree>
    <p:extLst>
      <p:ext uri="{BB962C8B-B14F-4D97-AF65-F5344CB8AC3E}">
        <p14:creationId xmlns:p14="http://schemas.microsoft.com/office/powerpoint/2010/main" xmlns="" val="4268673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3</a:t>
            </a:fld>
            <a:endParaRPr lang="en-US"/>
          </a:p>
        </p:txBody>
      </p:sp>
      <p:sp>
        <p:nvSpPr>
          <p:cNvPr id="8" name="Title 1"/>
          <p:cNvSpPr txBox="1">
            <a:spLocks/>
          </p:cNvSpPr>
          <p:nvPr/>
        </p:nvSpPr>
        <p:spPr>
          <a:xfrm>
            <a:off x="381000" y="1602000"/>
            <a:ext cx="8208000" cy="1080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00B0F0"/>
                </a:solidFill>
                <a:effectLst/>
                <a:uLnTx/>
                <a:uFillTx/>
                <a:latin typeface="+mj-lt"/>
                <a:ea typeface="+mj-ea"/>
                <a:cs typeface="+mj-cs"/>
              </a:rPr>
              <a:t>Earth observation applications</a:t>
            </a:r>
            <a:endParaRPr kumimoji="0" lang="en-US" sz="4000" b="1" i="1" u="none" strike="noStrike" kern="1200" cap="none" spc="0" normalizeH="0" baseline="0" noProof="0" dirty="0">
              <a:ln>
                <a:noFill/>
              </a:ln>
              <a:solidFill>
                <a:srgbClr val="00B0F0"/>
              </a:solidFill>
              <a:effectLst/>
              <a:uLnTx/>
              <a:uFillTx/>
              <a:latin typeface="+mj-lt"/>
              <a:ea typeface="+mj-ea"/>
              <a:cs typeface="+mj-cs"/>
            </a:endParaRPr>
          </a:p>
        </p:txBody>
      </p:sp>
      <p:sp>
        <p:nvSpPr>
          <p:cNvPr id="9" name="Content Placeholder 2"/>
          <p:cNvSpPr txBox="1">
            <a:spLocks/>
          </p:cNvSpPr>
          <p:nvPr/>
        </p:nvSpPr>
        <p:spPr>
          <a:xfrm>
            <a:off x="381000" y="2898000"/>
            <a:ext cx="8229600" cy="3960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On the verge of reaching new user communities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These new user communities need to be involved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Weakest link / last mile aspects are important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Marketing needed: promotion &amp; capacity building</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Tm="2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30</a:t>
            </a:fld>
            <a:endParaRPr lang="en-US"/>
          </a:p>
        </p:txBody>
      </p:sp>
      <p:sp>
        <p:nvSpPr>
          <p:cNvPr id="2" name="Content Placeholder 1"/>
          <p:cNvSpPr>
            <a:spLocks noGrp="1"/>
          </p:cNvSpPr>
          <p:nvPr>
            <p:ph idx="1"/>
          </p:nvPr>
        </p:nvSpPr>
        <p:spPr>
          <a:xfrm>
            <a:off x="381600" y="151200"/>
            <a:ext cx="8604000" cy="709200"/>
          </a:xfrm>
        </p:spPr>
        <p:txBody>
          <a:bodyPr anchor="ctr">
            <a:noAutofit/>
          </a:bodyPr>
          <a:lstStyle/>
          <a:p>
            <a:pPr marL="1652588" indent="-1652588">
              <a:buNone/>
            </a:pPr>
            <a:r>
              <a:rPr lang="en-US" sz="4000" b="1" i="1" dirty="0" smtClean="0">
                <a:solidFill>
                  <a:srgbClr val="00B0F0"/>
                </a:solidFill>
              </a:rPr>
              <a:t>Urban remote sensing scale example (2)</a:t>
            </a:r>
            <a:endParaRPr lang="en-US" sz="4000" b="1" i="1" dirty="0">
              <a:solidFill>
                <a:srgbClr val="00B0F0"/>
              </a:solidFill>
            </a:endParaRPr>
          </a:p>
        </p:txBody>
      </p:sp>
      <p:sp>
        <p:nvSpPr>
          <p:cNvPr id="3" name="TextBox 2"/>
          <p:cNvSpPr txBox="1"/>
          <p:nvPr/>
        </p:nvSpPr>
        <p:spPr>
          <a:xfrm>
            <a:off x="5889600" y="1548000"/>
            <a:ext cx="2700000" cy="2142125"/>
          </a:xfrm>
          <a:prstGeom prst="rect">
            <a:avLst/>
          </a:prstGeom>
          <a:noFill/>
        </p:spPr>
        <p:txBody>
          <a:bodyPr wrap="square" rtlCol="0">
            <a:spAutoFit/>
          </a:bodyPr>
          <a:lstStyle/>
          <a:p>
            <a:pPr>
              <a:lnSpc>
                <a:spcPct val="80000"/>
              </a:lnSpc>
            </a:pPr>
            <a:r>
              <a:rPr lang="en-US" sz="2400" dirty="0"/>
              <a:t>Examples of informal urban development with different sensors and spatial resolution</a:t>
            </a:r>
          </a:p>
          <a:p>
            <a:endParaRPr lang="en-US"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600" y="1296000"/>
            <a:ext cx="5117690" cy="4876800"/>
          </a:xfrm>
          <a:prstGeom prst="rect">
            <a:avLst/>
          </a:prstGeom>
          <a:noFill/>
          <a:ln>
            <a:noFill/>
          </a:ln>
        </p:spPr>
      </p:pic>
      <p:sp>
        <p:nvSpPr>
          <p:cNvPr id="8" name="TextBox 9"/>
          <p:cNvSpPr txBox="1"/>
          <p:nvPr/>
        </p:nvSpPr>
        <p:spPr>
          <a:xfrm>
            <a:off x="5889600" y="5472000"/>
            <a:ext cx="2700000" cy="830997"/>
          </a:xfrm>
          <a:prstGeom prst="rect">
            <a:avLst/>
          </a:prstGeom>
          <a:noFill/>
        </p:spPr>
        <p:txBody>
          <a:bodyPr wrap="square" rtlCol="0">
            <a:spAutoFit/>
          </a:bodyPr>
          <a:lstStyle/>
          <a:p>
            <a:pPr>
              <a:lnSpc>
                <a:spcPct val="80000"/>
              </a:lnSpc>
            </a:pPr>
            <a:r>
              <a:rPr lang="en-US" sz="2000" i="1" dirty="0" smtClean="0"/>
              <a:t>Source: </a:t>
            </a:r>
            <a:r>
              <a:rPr lang="en-US" sz="2000" i="1" dirty="0" smtClean="0"/>
              <a:t>Remote </a:t>
            </a:r>
            <a:r>
              <a:rPr lang="en-US" sz="2000" i="1" dirty="0" smtClean="0"/>
              <a:t>sensing of urban and suburban areas</a:t>
            </a:r>
            <a:endParaRPr lang="en-US" sz="2000" dirty="0"/>
          </a:p>
        </p:txBody>
      </p:sp>
    </p:spTree>
    <p:extLst>
      <p:ext uri="{BB962C8B-B14F-4D97-AF65-F5344CB8AC3E}">
        <p14:creationId xmlns:p14="http://schemas.microsoft.com/office/powerpoint/2010/main" xmlns="" val="1413219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420586"/>
          </a:xfrm>
        </p:spPr>
        <p:txBody>
          <a:bodyPr>
            <a:normAutofit fontScale="25000" lnSpcReduction="20000"/>
          </a:bodyPr>
          <a:lstStyle/>
          <a:p>
            <a:pPr lvl="0">
              <a:buNone/>
            </a:pPr>
            <a:endParaRPr lang="en-US" sz="8000" dirty="0" smtClean="0"/>
          </a:p>
          <a:p>
            <a:pPr lvl="0"/>
            <a:r>
              <a:rPr lang="en-US" sz="10400" dirty="0" smtClean="0"/>
              <a:t>Urban </a:t>
            </a:r>
            <a:r>
              <a:rPr lang="en-US" sz="10400" dirty="0" smtClean="0"/>
              <a:t>population </a:t>
            </a:r>
            <a:r>
              <a:rPr lang="en-US" sz="10400" dirty="0" smtClean="0"/>
              <a:t>studies</a:t>
            </a:r>
            <a:endParaRPr lang="en-US" sz="10400" dirty="0"/>
          </a:p>
          <a:p>
            <a:pPr lvl="0"/>
            <a:r>
              <a:rPr lang="en-US" sz="10400" dirty="0" smtClean="0"/>
              <a:t>Health</a:t>
            </a:r>
            <a:endParaRPr lang="en-US" sz="10400" dirty="0"/>
          </a:p>
          <a:p>
            <a:pPr lvl="0"/>
            <a:r>
              <a:rPr lang="en-US" sz="10400" dirty="0" smtClean="0"/>
              <a:t>Environment</a:t>
            </a:r>
            <a:endParaRPr lang="en-US" sz="10400" dirty="0"/>
          </a:p>
          <a:p>
            <a:pPr lvl="0"/>
            <a:r>
              <a:rPr lang="en-US" sz="10400" dirty="0" smtClean="0"/>
              <a:t>Interpreting urban land uses from urban land </a:t>
            </a:r>
            <a:r>
              <a:rPr lang="en-US" sz="10400" dirty="0" smtClean="0"/>
              <a:t>cover</a:t>
            </a:r>
            <a:endParaRPr lang="en-US" sz="10400" dirty="0" smtClean="0"/>
          </a:p>
          <a:p>
            <a:pPr lvl="0"/>
            <a:r>
              <a:rPr lang="en-US" sz="10400" dirty="0" smtClean="0"/>
              <a:t>Desertification</a:t>
            </a:r>
            <a:endParaRPr lang="en-US" sz="10400" dirty="0" smtClean="0"/>
          </a:p>
          <a:p>
            <a:pPr lvl="0"/>
            <a:r>
              <a:rPr lang="en-US" sz="10400" dirty="0" smtClean="0"/>
              <a:t>Urban heat islands (thermal mapping</a:t>
            </a:r>
            <a:r>
              <a:rPr lang="en-US" sz="10400" dirty="0" smtClean="0"/>
              <a:t>)</a:t>
            </a:r>
            <a:endParaRPr lang="en-US" sz="10400" dirty="0" smtClean="0"/>
          </a:p>
          <a:p>
            <a:pPr lvl="0"/>
            <a:r>
              <a:rPr lang="en-US" sz="10400" dirty="0" smtClean="0"/>
              <a:t>Urban ecosystems</a:t>
            </a:r>
          </a:p>
          <a:p>
            <a:pPr lvl="0"/>
            <a:r>
              <a:rPr lang="en-US" sz="10400" dirty="0" smtClean="0"/>
              <a:t>Crime mapping (combination RS &amp; GIS</a:t>
            </a:r>
            <a:r>
              <a:rPr lang="en-US" sz="10400" dirty="0" smtClean="0"/>
              <a:t>)</a:t>
            </a:r>
            <a:endParaRPr lang="en-US" sz="10400" dirty="0" smtClean="0"/>
          </a:p>
          <a:p>
            <a:pPr lvl="0"/>
            <a:r>
              <a:rPr lang="en-US" sz="10400" dirty="0" smtClean="0"/>
              <a:t>Characterizing urban population (nighttime satellite data</a:t>
            </a:r>
            <a:r>
              <a:rPr lang="en-US" sz="10400" dirty="0" smtClean="0"/>
              <a:t>)</a:t>
            </a:r>
            <a:endParaRPr lang="en-US" sz="104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31</a:t>
            </a:fld>
            <a:endParaRPr lang="en-US" dirty="0"/>
          </a:p>
        </p:txBody>
      </p:sp>
      <p:sp>
        <p:nvSpPr>
          <p:cNvPr id="6" name="TextBox 5"/>
          <p:cNvSpPr txBox="1"/>
          <p:nvPr/>
        </p:nvSpPr>
        <p:spPr>
          <a:xfrm>
            <a:off x="381000" y="1220400"/>
            <a:ext cx="8208000" cy="709200"/>
          </a:xfrm>
          <a:prstGeom prst="rect">
            <a:avLst/>
          </a:prstGeom>
          <a:noFill/>
        </p:spPr>
        <p:txBody>
          <a:bodyPr wrap="square" rtlCol="0">
            <a:spAutoFit/>
          </a:bodyPr>
          <a:lstStyle/>
          <a:p>
            <a:r>
              <a:rPr lang="en-US" sz="4000" b="1" i="1" dirty="0" smtClean="0">
                <a:solidFill>
                  <a:srgbClr val="00B0F0"/>
                </a:solidFill>
              </a:rPr>
              <a:t>Urban remote sensing applications:</a:t>
            </a:r>
            <a:endParaRPr lang="en-US" sz="4000" b="1" i="1" dirty="0">
              <a:solidFill>
                <a:srgbClr val="00B0F0"/>
              </a:solidFill>
            </a:endParaRPr>
          </a:p>
        </p:txBody>
      </p:sp>
      <p:sp>
        <p:nvSpPr>
          <p:cNvPr id="2" name="TextBox 1"/>
          <p:cNvSpPr txBox="1"/>
          <p:nvPr/>
        </p:nvSpPr>
        <p:spPr>
          <a:xfrm flipH="1">
            <a:off x="381600" y="6120000"/>
            <a:ext cx="8208000" cy="400110"/>
          </a:xfrm>
          <a:prstGeom prst="rect">
            <a:avLst/>
          </a:prstGeom>
          <a:noFill/>
        </p:spPr>
        <p:txBody>
          <a:bodyPr wrap="square" rtlCol="0">
            <a:spAutoFit/>
          </a:bodyPr>
          <a:lstStyle/>
          <a:p>
            <a:pPr marL="914400" indent="-914400"/>
            <a:r>
              <a:rPr lang="en-US" sz="2000" i="1" dirty="0" smtClean="0"/>
              <a:t>Source: </a:t>
            </a:r>
            <a:r>
              <a:rPr lang="en-US" sz="2000" i="1" dirty="0" smtClean="0"/>
              <a:t>Remote </a:t>
            </a:r>
            <a:r>
              <a:rPr lang="en-US" sz="2000" i="1" dirty="0" smtClean="0"/>
              <a:t>sensing of urban and suburban areas</a:t>
            </a:r>
            <a:endParaRPr lang="en-US" sz="2000" dirty="0"/>
          </a:p>
        </p:txBody>
      </p:sp>
    </p:spTree>
    <p:extLst>
      <p:ext uri="{BB962C8B-B14F-4D97-AF65-F5344CB8AC3E}">
        <p14:creationId xmlns:p14="http://schemas.microsoft.com/office/powerpoint/2010/main" xmlns="" val="3081057644"/>
      </p:ext>
    </p:extLst>
  </p:cSld>
  <p:clrMapOvr>
    <a:masterClrMapping/>
  </p:clrMapOvr>
  <p:transition advTm="2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32</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Object-based urban remote sensing</a:t>
            </a:r>
            <a:endParaRPr lang="en-US" sz="4000" b="1" i="1" dirty="0">
              <a:solidFill>
                <a:srgbClr val="00B0F0"/>
              </a:solidFill>
            </a:endParaRPr>
          </a:p>
        </p:txBody>
      </p:sp>
      <p:sp>
        <p:nvSpPr>
          <p:cNvPr id="10" name="TextBox 9"/>
          <p:cNvSpPr txBox="1"/>
          <p:nvPr/>
        </p:nvSpPr>
        <p:spPr>
          <a:xfrm>
            <a:off x="468000" y="6048000"/>
            <a:ext cx="8208000" cy="646331"/>
          </a:xfrm>
          <a:prstGeom prst="rect">
            <a:avLst/>
          </a:prstGeom>
          <a:noFill/>
        </p:spPr>
        <p:txBody>
          <a:bodyPr wrap="square" rtlCol="0">
            <a:spAutoFit/>
          </a:bodyPr>
          <a:lstStyle/>
          <a:p>
            <a:pPr marL="914400" indent="-914400" algn="ctr"/>
            <a:r>
              <a:rPr lang="en-US" sz="2000" dirty="0" smtClean="0"/>
              <a:t>Principle workflow of object-based image analysis</a:t>
            </a:r>
          </a:p>
          <a:p>
            <a:pPr marL="914400" indent="-914400" algn="ctr"/>
            <a:r>
              <a:rPr lang="en-US" sz="1600" i="1" dirty="0" smtClean="0"/>
              <a:t>(Source: Remote sensing of urban and suburban areas)</a:t>
            </a:r>
            <a:endParaRPr lang="en-US" sz="1600" dirty="0"/>
          </a:p>
        </p:txBody>
      </p:sp>
      <p:pic>
        <p:nvPicPr>
          <p:cNvPr id="6" name="Picture 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848618"/>
            <a:ext cx="6096000" cy="5105400"/>
          </a:xfrm>
          <a:prstGeom prst="rect">
            <a:avLst/>
          </a:prstGeom>
          <a:noFill/>
          <a:ln>
            <a:noFill/>
          </a:ln>
        </p:spPr>
      </p:pic>
    </p:spTree>
    <p:extLst>
      <p:ext uri="{BB962C8B-B14F-4D97-AF65-F5344CB8AC3E}">
        <p14:creationId xmlns:p14="http://schemas.microsoft.com/office/powerpoint/2010/main" xmlns="" val="3127814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33</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Urban example: impervious surfaces</a:t>
            </a:r>
            <a:endParaRPr lang="en-US" sz="4000" b="1" i="1" dirty="0">
              <a:solidFill>
                <a:srgbClr val="00B0F0"/>
              </a:solidFill>
            </a:endParaRPr>
          </a:p>
        </p:txBody>
      </p:sp>
      <p:sp>
        <p:nvSpPr>
          <p:cNvPr id="10" name="TextBox 9"/>
          <p:cNvSpPr txBox="1"/>
          <p:nvPr/>
        </p:nvSpPr>
        <p:spPr>
          <a:xfrm>
            <a:off x="381600" y="6120000"/>
            <a:ext cx="8208000" cy="590931"/>
          </a:xfrm>
          <a:prstGeom prst="rect">
            <a:avLst/>
          </a:prstGeom>
          <a:noFill/>
        </p:spPr>
        <p:txBody>
          <a:bodyPr wrap="square" rtlCol="0">
            <a:spAutoFit/>
          </a:bodyPr>
          <a:lstStyle/>
          <a:p>
            <a:pPr>
              <a:lnSpc>
                <a:spcPct val="80000"/>
              </a:lnSpc>
            </a:pPr>
            <a:r>
              <a:rPr lang="en-US" sz="2000" i="1" dirty="0" smtClean="0"/>
              <a:t>Source: </a:t>
            </a:r>
            <a:r>
              <a:rPr lang="en-US" sz="2000" i="1" dirty="0" smtClean="0"/>
              <a:t>Urban </a:t>
            </a:r>
            <a:r>
              <a:rPr lang="en-US" sz="2000" i="1" dirty="0"/>
              <a:t>remote sensing: how can earth observation support the sustainable development of urban environments?</a:t>
            </a:r>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600" y="1260000"/>
            <a:ext cx="3352800" cy="4724400"/>
          </a:xfrm>
          <a:prstGeom prst="rect">
            <a:avLst/>
          </a:prstGeom>
          <a:noFill/>
          <a:ln>
            <a:noFill/>
          </a:ln>
        </p:spPr>
      </p:pic>
      <p:pic>
        <p:nvPicPr>
          <p:cNvPr id="8" name="Picture 7"/>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2000" y="1260000"/>
            <a:ext cx="3495675" cy="2038350"/>
          </a:xfrm>
          <a:prstGeom prst="rect">
            <a:avLst/>
          </a:prstGeom>
          <a:noFill/>
          <a:ln>
            <a:noFill/>
          </a:ln>
        </p:spPr>
      </p:pic>
      <p:pic>
        <p:nvPicPr>
          <p:cNvPr id="9" name="Picture 8"/>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52000" y="3453580"/>
            <a:ext cx="3390900" cy="775335"/>
          </a:xfrm>
          <a:prstGeom prst="rect">
            <a:avLst/>
          </a:prstGeom>
          <a:noFill/>
          <a:ln>
            <a:noFill/>
          </a:ln>
        </p:spPr>
      </p:pic>
      <p:pic>
        <p:nvPicPr>
          <p:cNvPr id="11" name="Picture 10"/>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52000" y="4228915"/>
            <a:ext cx="2000250" cy="1228725"/>
          </a:xfrm>
          <a:prstGeom prst="rect">
            <a:avLst/>
          </a:prstGeom>
          <a:noFill/>
          <a:ln>
            <a:noFill/>
          </a:ln>
        </p:spPr>
      </p:pic>
    </p:spTree>
    <p:extLst>
      <p:ext uri="{BB962C8B-B14F-4D97-AF65-F5344CB8AC3E}">
        <p14:creationId xmlns:p14="http://schemas.microsoft.com/office/powerpoint/2010/main" xmlns="" val="1225861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34</a:t>
            </a:fld>
            <a:endParaRPr lang="en-US"/>
          </a:p>
        </p:txBody>
      </p:sp>
      <p:sp>
        <p:nvSpPr>
          <p:cNvPr id="2" name="Content Placeholder 1"/>
          <p:cNvSpPr>
            <a:spLocks noGrp="1"/>
          </p:cNvSpPr>
          <p:nvPr>
            <p:ph idx="1"/>
          </p:nvPr>
        </p:nvSpPr>
        <p:spPr>
          <a:xfrm>
            <a:off x="720000" y="151200"/>
            <a:ext cx="7585800" cy="709200"/>
          </a:xfrm>
        </p:spPr>
        <p:txBody>
          <a:bodyPr anchor="ctr">
            <a:noAutofit/>
          </a:bodyPr>
          <a:lstStyle/>
          <a:p>
            <a:pPr marL="1652588" indent="-1652588">
              <a:buNone/>
            </a:pPr>
            <a:r>
              <a:rPr lang="en-US" sz="4000" b="1" i="1" dirty="0" smtClean="0">
                <a:solidFill>
                  <a:srgbClr val="00B0F0"/>
                </a:solidFill>
              </a:rPr>
              <a:t>Urban example: cost - benefit</a:t>
            </a:r>
            <a:endParaRPr lang="en-US" sz="4000" b="1" i="1" dirty="0">
              <a:solidFill>
                <a:srgbClr val="00B0F0"/>
              </a:solidFill>
            </a:endParaRPr>
          </a:p>
        </p:txBody>
      </p:sp>
      <p:sp>
        <p:nvSpPr>
          <p:cNvPr id="10" name="TextBox 9"/>
          <p:cNvSpPr txBox="1"/>
          <p:nvPr/>
        </p:nvSpPr>
        <p:spPr>
          <a:xfrm>
            <a:off x="720000" y="6192000"/>
            <a:ext cx="7581600" cy="491160"/>
          </a:xfrm>
          <a:prstGeom prst="rect">
            <a:avLst/>
          </a:prstGeom>
          <a:noFill/>
        </p:spPr>
        <p:txBody>
          <a:bodyPr wrap="square" rtlCol="0">
            <a:spAutoFit/>
          </a:bodyPr>
          <a:lstStyle/>
          <a:p>
            <a:pPr>
              <a:lnSpc>
                <a:spcPct val="80000"/>
              </a:lnSpc>
            </a:pPr>
            <a:r>
              <a:rPr lang="en-US" sz="1600" dirty="0"/>
              <a:t>Cost and time requirements for preparation of urban thematic maps in </a:t>
            </a:r>
            <a:r>
              <a:rPr lang="en-US" sz="1600" dirty="0" smtClean="0"/>
              <a:t>various </a:t>
            </a:r>
            <a:r>
              <a:rPr lang="en-US" sz="1600" dirty="0" smtClean="0"/>
              <a:t>scales </a:t>
            </a:r>
            <a:r>
              <a:rPr lang="en-US" sz="2000" dirty="0" smtClean="0"/>
              <a:t/>
            </a:r>
            <a:br>
              <a:rPr lang="en-US" sz="2000" dirty="0" smtClean="0"/>
            </a:br>
            <a:r>
              <a:rPr lang="en-US" sz="1600" i="1" dirty="0" smtClean="0"/>
              <a:t>Source</a:t>
            </a:r>
            <a:r>
              <a:rPr lang="en-US" sz="1600" i="1" dirty="0" smtClean="0"/>
              <a:t>: </a:t>
            </a:r>
            <a:r>
              <a:rPr lang="en-US" sz="1600" i="1" dirty="0" smtClean="0"/>
              <a:t>Remote </a:t>
            </a:r>
            <a:r>
              <a:rPr lang="en-US" sz="1600" i="1" dirty="0" smtClean="0"/>
              <a:t>sensing applications, chapter 5 – urban &amp; regional planning (NRSC)</a:t>
            </a:r>
            <a:endParaRPr lang="en-US" sz="1600"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837200" y="432000"/>
            <a:ext cx="752475" cy="27622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xmlns="" val="3232846702"/>
              </p:ext>
            </p:extLst>
          </p:nvPr>
        </p:nvGraphicFramePr>
        <p:xfrm>
          <a:off x="720000" y="1066800"/>
          <a:ext cx="7580364" cy="4918457"/>
        </p:xfrm>
        <a:graphic>
          <a:graphicData uri="http://schemas.openxmlformats.org/drawingml/2006/table">
            <a:tbl>
              <a:tblPr firstRow="1" firstCol="1" bandRow="1"/>
              <a:tblGrid>
                <a:gridCol w="2705413"/>
                <a:gridCol w="1235579"/>
                <a:gridCol w="1240173"/>
                <a:gridCol w="1240173"/>
                <a:gridCol w="1159026"/>
              </a:tblGrid>
              <a:tr h="524933">
                <a:tc rowSpan="2">
                  <a:txBody>
                    <a:bodyPr/>
                    <a:lstStyle/>
                    <a:p>
                      <a:pPr marL="0" marR="0">
                        <a:lnSpc>
                          <a:spcPct val="115000"/>
                        </a:lnSpc>
                        <a:spcBef>
                          <a:spcPts val="0"/>
                        </a:spcBef>
                        <a:spcAft>
                          <a:spcPts val="0"/>
                        </a:spcAft>
                      </a:pPr>
                      <a:r>
                        <a:rPr lang="en-US" sz="1400" b="1" dirty="0">
                          <a:effectLst/>
                          <a:latin typeface="Calibri"/>
                          <a:ea typeface="Times New Roman"/>
                          <a:cs typeface="Arial"/>
                        </a:rPr>
                        <a:t>Description project activity</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400" b="1" dirty="0">
                          <a:effectLst/>
                          <a:latin typeface="Calibri"/>
                          <a:ea typeface="Times New Roman"/>
                          <a:cs typeface="Arial"/>
                        </a:rPr>
                        <a:t>RS &amp; GIS methods</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nSpc>
                          <a:spcPct val="115000"/>
                        </a:lnSpc>
                        <a:spcBef>
                          <a:spcPts val="0"/>
                        </a:spcBef>
                        <a:spcAft>
                          <a:spcPts val="0"/>
                        </a:spcAft>
                      </a:pPr>
                      <a:r>
                        <a:rPr lang="en-US" sz="1400" b="1" dirty="0">
                          <a:effectLst/>
                          <a:latin typeface="Calibri"/>
                          <a:ea typeface="Times New Roman"/>
                          <a:cs typeface="Arial"/>
                        </a:rPr>
                        <a:t>Traditional ground methods </a:t>
                      </a:r>
                      <a:br>
                        <a:rPr lang="en-US" sz="1400" b="1" dirty="0">
                          <a:effectLst/>
                          <a:latin typeface="Calibri"/>
                          <a:ea typeface="Times New Roman"/>
                          <a:cs typeface="Arial"/>
                        </a:rPr>
                      </a:br>
                      <a:r>
                        <a:rPr lang="en-US" sz="1400" b="1" dirty="0">
                          <a:effectLst/>
                          <a:latin typeface="Calibri"/>
                          <a:ea typeface="Times New Roman"/>
                          <a:cs typeface="Arial"/>
                        </a:rPr>
                        <a:t>(</a:t>
                      </a:r>
                      <a:r>
                        <a:rPr lang="en-US" sz="1400" dirty="0">
                          <a:effectLst/>
                          <a:latin typeface="Calibri"/>
                          <a:ea typeface="Times New Roman"/>
                          <a:cs typeface="Arial"/>
                        </a:rPr>
                        <a:t>~ </a:t>
                      </a:r>
                      <a:r>
                        <a:rPr lang="en-US" sz="1400" b="1" dirty="0">
                          <a:effectLst/>
                          <a:latin typeface="Calibri"/>
                          <a:ea typeface="Times New Roman"/>
                          <a:cs typeface="Arial"/>
                        </a:rPr>
                        <a:t>estimated values)</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87401">
                <a:tc vMerge="1">
                  <a:txBody>
                    <a:bodyPr/>
                    <a:lstStyle/>
                    <a:p>
                      <a:endParaRPr lang="en-US"/>
                    </a:p>
                  </a:txBody>
                  <a:tcPr/>
                </a:tc>
                <a:tc>
                  <a:txBody>
                    <a:bodyPr/>
                    <a:lstStyle/>
                    <a:p>
                      <a:pPr marL="0" marR="0">
                        <a:lnSpc>
                          <a:spcPct val="115000"/>
                        </a:lnSpc>
                        <a:spcBef>
                          <a:spcPts val="0"/>
                        </a:spcBef>
                        <a:spcAft>
                          <a:spcPts val="0"/>
                        </a:spcAft>
                      </a:pPr>
                      <a:r>
                        <a:rPr lang="en-US" sz="1400" b="1">
                          <a:effectLst/>
                          <a:latin typeface="Calibri"/>
                          <a:ea typeface="Times New Roman"/>
                          <a:cs typeface="Arial"/>
                        </a:rPr>
                        <a:t>~ costs per square km (Indian rupees)</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effectLst/>
                          <a:latin typeface="Calibri"/>
                          <a:ea typeface="Times New Roman"/>
                          <a:cs typeface="Arial"/>
                        </a:rPr>
                        <a:t>~ time required</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effectLst/>
                          <a:latin typeface="Calibri"/>
                          <a:ea typeface="Times New Roman"/>
                          <a:cs typeface="Times New Roman"/>
                        </a:rPr>
                        <a:t>~ costs per square km (Indian rupees)</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effectLst/>
                          <a:latin typeface="Calibri"/>
                          <a:ea typeface="Times New Roman"/>
                          <a:cs typeface="Times New Roman"/>
                        </a:rPr>
                        <a:t>~ time required</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9867">
                <a:tc>
                  <a:txBody>
                    <a:bodyPr/>
                    <a:lstStyle/>
                    <a:p>
                      <a:pPr marL="0" marR="0">
                        <a:lnSpc>
                          <a:spcPct val="115000"/>
                        </a:lnSpc>
                        <a:spcBef>
                          <a:spcPts val="0"/>
                        </a:spcBef>
                        <a:spcAft>
                          <a:spcPts val="0"/>
                        </a:spcAft>
                      </a:pPr>
                      <a:r>
                        <a:rPr lang="en-US" sz="1400" dirty="0">
                          <a:effectLst/>
                          <a:latin typeface="Calibri"/>
                          <a:ea typeface="Times New Roman"/>
                          <a:cs typeface="Arial"/>
                        </a:rPr>
                        <a:t>Thematic/urban  land use / land cover mapping and GIS database creation for  Delhi NRC region (34,000 km</a:t>
                      </a:r>
                      <a:r>
                        <a:rPr lang="en-US" sz="1400" baseline="30000" dirty="0">
                          <a:effectLst/>
                          <a:latin typeface="Calibri"/>
                          <a:ea typeface="Times New Roman"/>
                          <a:cs typeface="Arial"/>
                        </a:rPr>
                        <a:t>2)</a:t>
                      </a:r>
                      <a:r>
                        <a:rPr lang="en-US" sz="1400" dirty="0">
                          <a:effectLst/>
                          <a:latin typeface="Calibri"/>
                          <a:ea typeface="Times New Roman"/>
                          <a:cs typeface="Arial"/>
                        </a:rPr>
                        <a:t> on 1: 50,000 scale</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737235" algn="r"/>
                        </a:tabLst>
                      </a:pPr>
                      <a:r>
                        <a:rPr lang="en-US" sz="1400">
                          <a:effectLst/>
                          <a:latin typeface="Calibri"/>
                          <a:ea typeface="Times New Roman"/>
                          <a:cs typeface="Arial"/>
                        </a:rPr>
                        <a:t>		1,000</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Calibri"/>
                          <a:ea typeface="Times New Roman"/>
                          <a:cs typeface="Arial"/>
                        </a:rPr>
                        <a:t/>
                      </a:r>
                      <a:br>
                        <a:rPr lang="en-US" sz="1400">
                          <a:effectLst/>
                          <a:latin typeface="Calibri"/>
                          <a:ea typeface="Times New Roman"/>
                          <a:cs typeface="Arial"/>
                        </a:rPr>
                      </a:br>
                      <a:r>
                        <a:rPr lang="en-US" sz="1400">
                          <a:effectLst/>
                          <a:latin typeface="Calibri"/>
                          <a:ea typeface="Times New Roman"/>
                          <a:cs typeface="Arial"/>
                        </a:rPr>
                        <a:t>1 year</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731520" algn="r"/>
                        </a:tabLst>
                      </a:pPr>
                      <a:r>
                        <a:rPr lang="en-US" sz="1400">
                          <a:effectLst/>
                          <a:latin typeface="Calibri"/>
                          <a:ea typeface="Times New Roman"/>
                          <a:cs typeface="Arial"/>
                        </a:rPr>
                        <a:t>		10,000</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Calibri"/>
                          <a:ea typeface="Times New Roman"/>
                          <a:cs typeface="Arial"/>
                        </a:rPr>
                        <a:t/>
                      </a:r>
                      <a:br>
                        <a:rPr lang="en-US" sz="1400" dirty="0">
                          <a:effectLst/>
                          <a:latin typeface="Calibri"/>
                          <a:ea typeface="Times New Roman"/>
                          <a:cs typeface="Arial"/>
                        </a:rPr>
                      </a:br>
                      <a:r>
                        <a:rPr lang="en-US" sz="1400" dirty="0">
                          <a:effectLst/>
                          <a:latin typeface="Calibri"/>
                          <a:ea typeface="Times New Roman"/>
                          <a:cs typeface="Arial"/>
                        </a:rPr>
                        <a:t>more than 2 years</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9867">
                <a:tc>
                  <a:txBody>
                    <a:bodyPr/>
                    <a:lstStyle/>
                    <a:p>
                      <a:pPr marL="0" marR="0">
                        <a:lnSpc>
                          <a:spcPct val="115000"/>
                        </a:lnSpc>
                        <a:spcBef>
                          <a:spcPts val="0"/>
                        </a:spcBef>
                        <a:spcAft>
                          <a:spcPts val="0"/>
                        </a:spcAft>
                      </a:pPr>
                      <a:r>
                        <a:rPr lang="en-US" sz="1400">
                          <a:effectLst/>
                          <a:latin typeface="Calibri"/>
                          <a:ea typeface="Times New Roman"/>
                          <a:cs typeface="Arial"/>
                        </a:rPr>
                        <a:t>Cartographic quality large scale mapping on 1: 10,000 scale using high resolution satellite data; 5,000 km</a:t>
                      </a:r>
                      <a:r>
                        <a:rPr lang="en-US" sz="1400" baseline="30000">
                          <a:effectLst/>
                          <a:latin typeface="Calibri"/>
                          <a:ea typeface="Times New Roman"/>
                          <a:cs typeface="Arial"/>
                        </a:rPr>
                        <a:t>2</a:t>
                      </a:r>
                      <a:r>
                        <a:rPr lang="en-US" sz="1400">
                          <a:effectLst/>
                          <a:latin typeface="Calibri"/>
                          <a:ea typeface="Times New Roman"/>
                          <a:cs typeface="Arial"/>
                        </a:rPr>
                        <a:t> covering 40 towns</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727710" algn="r"/>
                        </a:tabLst>
                      </a:pPr>
                      <a:r>
                        <a:rPr lang="en-US" sz="1400">
                          <a:effectLst/>
                          <a:latin typeface="Calibri"/>
                          <a:ea typeface="Times New Roman"/>
                          <a:cs typeface="Arial"/>
                        </a:rPr>
                        <a:t>		10,000</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Calibri"/>
                          <a:ea typeface="Times New Roman"/>
                          <a:cs typeface="Arial"/>
                        </a:rPr>
                        <a:t/>
                      </a:r>
                      <a:br>
                        <a:rPr lang="en-US" sz="1400">
                          <a:effectLst/>
                          <a:latin typeface="Calibri"/>
                          <a:ea typeface="Times New Roman"/>
                          <a:cs typeface="Arial"/>
                        </a:rPr>
                      </a:br>
                      <a:r>
                        <a:rPr lang="en-US" sz="1400">
                          <a:effectLst/>
                          <a:latin typeface="Calibri"/>
                          <a:ea typeface="Times New Roman"/>
                          <a:cs typeface="Arial"/>
                        </a:rPr>
                        <a:t>2 years</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731520" algn="r"/>
                        </a:tabLst>
                      </a:pPr>
                      <a:r>
                        <a:rPr lang="en-US" sz="1400">
                          <a:effectLst/>
                          <a:latin typeface="Calibri"/>
                          <a:ea typeface="Times New Roman"/>
                          <a:cs typeface="Arial"/>
                        </a:rPr>
                        <a:t>		25,000</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Calibri"/>
                          <a:ea typeface="Times New Roman"/>
                          <a:cs typeface="Arial"/>
                        </a:rPr>
                        <a:t/>
                      </a:r>
                      <a:br>
                        <a:rPr lang="en-US" sz="1400" dirty="0">
                          <a:effectLst/>
                          <a:latin typeface="Calibri"/>
                          <a:ea typeface="Times New Roman"/>
                          <a:cs typeface="Arial"/>
                        </a:rPr>
                      </a:br>
                      <a:r>
                        <a:rPr lang="en-US" sz="1400" dirty="0">
                          <a:effectLst/>
                          <a:latin typeface="Calibri"/>
                          <a:ea typeface="Times New Roman"/>
                          <a:cs typeface="Arial"/>
                        </a:rPr>
                        <a:t>more than 3 years</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2334">
                <a:tc>
                  <a:txBody>
                    <a:bodyPr/>
                    <a:lstStyle/>
                    <a:p>
                      <a:pPr marL="0" marR="0">
                        <a:lnSpc>
                          <a:spcPct val="115000"/>
                        </a:lnSpc>
                        <a:spcBef>
                          <a:spcPts val="0"/>
                        </a:spcBef>
                        <a:spcAft>
                          <a:spcPts val="0"/>
                        </a:spcAft>
                      </a:pPr>
                      <a:r>
                        <a:rPr lang="en-US" sz="1400" dirty="0">
                          <a:effectLst/>
                          <a:latin typeface="Calibri"/>
                          <a:ea typeface="Times New Roman"/>
                          <a:cs typeface="Arial"/>
                        </a:rPr>
                        <a:t>Thematic quality urban land use / land cover mapping and GIS database created for Hyderabad, HUDA region on 1: 5,000 scale, using high resolution satellite data</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727710" algn="r"/>
                        </a:tabLst>
                      </a:pPr>
                      <a:r>
                        <a:rPr lang="en-US" sz="1400" dirty="0">
                          <a:effectLst/>
                          <a:latin typeface="Calibri"/>
                          <a:ea typeface="Times New Roman"/>
                          <a:cs typeface="Arial"/>
                        </a:rPr>
                        <a:t>		5,000</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Calibri"/>
                          <a:ea typeface="Times New Roman"/>
                          <a:cs typeface="Arial"/>
                        </a:rPr>
                        <a:t/>
                      </a:r>
                      <a:br>
                        <a:rPr lang="en-US" sz="1400">
                          <a:effectLst/>
                          <a:latin typeface="Calibri"/>
                          <a:ea typeface="Times New Roman"/>
                          <a:cs typeface="Arial"/>
                        </a:rPr>
                      </a:br>
                      <a:r>
                        <a:rPr lang="en-US" sz="1400">
                          <a:effectLst/>
                          <a:latin typeface="Calibri"/>
                          <a:ea typeface="Times New Roman"/>
                          <a:cs typeface="Arial"/>
                        </a:rPr>
                        <a:t>6 months for 2,000 km</a:t>
                      </a:r>
                      <a:r>
                        <a:rPr lang="en-US" sz="1400" baseline="30000">
                          <a:effectLst/>
                          <a:latin typeface="Calibri"/>
                          <a:ea typeface="Times New Roman"/>
                          <a:cs typeface="Arial"/>
                        </a:rPr>
                        <a:t>2</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731520" algn="r"/>
                        </a:tabLst>
                      </a:pPr>
                      <a:r>
                        <a:rPr lang="en-US" sz="1400">
                          <a:effectLst/>
                          <a:latin typeface="Calibri"/>
                          <a:ea typeface="Times New Roman"/>
                          <a:cs typeface="Arial"/>
                        </a:rPr>
                        <a:t>		20,000</a:t>
                      </a:r>
                      <a:endParaRPr lang="en-US"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Calibri"/>
                          <a:ea typeface="Times New Roman"/>
                          <a:cs typeface="Arial"/>
                        </a:rPr>
                        <a:t/>
                      </a:r>
                      <a:br>
                        <a:rPr lang="en-US" sz="1400" dirty="0">
                          <a:effectLst/>
                          <a:latin typeface="Calibri"/>
                          <a:ea typeface="Times New Roman"/>
                          <a:cs typeface="Arial"/>
                        </a:rPr>
                      </a:br>
                      <a:r>
                        <a:rPr lang="en-US" sz="1400" dirty="0">
                          <a:effectLst/>
                          <a:latin typeface="Calibri"/>
                          <a:ea typeface="Times New Roman"/>
                          <a:cs typeface="Arial"/>
                        </a:rPr>
                        <a:t>more than 2 years</a:t>
                      </a:r>
                      <a:endParaRPr lang="en-US"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807783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Urban remote sensing references:</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a:bodyPr>
          <a:lstStyle/>
          <a:p>
            <a:pPr marL="0" lvl="0" indent="0">
              <a:lnSpc>
                <a:spcPct val="80000"/>
              </a:lnSpc>
              <a:spcBef>
                <a:spcPts val="0"/>
              </a:spcBef>
              <a:spcAft>
                <a:spcPts val="1200"/>
              </a:spcAft>
              <a:buNone/>
            </a:pPr>
            <a:endParaRPr lang="en-US" sz="2000" b="1" dirty="0" smtClean="0"/>
          </a:p>
          <a:p>
            <a:pPr marL="0" lvl="0" indent="0">
              <a:lnSpc>
                <a:spcPct val="80000"/>
              </a:lnSpc>
              <a:spcBef>
                <a:spcPts val="0"/>
              </a:spcBef>
              <a:spcAft>
                <a:spcPts val="1200"/>
              </a:spcAft>
              <a:buNone/>
            </a:pPr>
            <a:r>
              <a:rPr lang="en-US" sz="2600" b="1" dirty="0" smtClean="0"/>
              <a:t>Urban </a:t>
            </a:r>
            <a:r>
              <a:rPr lang="en-US" sz="2600" b="1" dirty="0"/>
              <a:t>remote sensing: how can earth observation support the sustainable development of urban environments</a:t>
            </a:r>
            <a:r>
              <a:rPr lang="en-US" sz="2600" b="1" dirty="0" smtClean="0"/>
              <a:t>?</a:t>
            </a:r>
            <a:br>
              <a:rPr lang="en-US" sz="2600" b="1" dirty="0" smtClean="0"/>
            </a:br>
            <a:r>
              <a:rPr lang="en-US" sz="2000" i="1" dirty="0">
                <a:solidFill>
                  <a:prstClr val="black"/>
                </a:solidFill>
              </a:rPr>
              <a:t>Description of opportunities for remote sensing with examples on monitoring of urban sprawl, mapping of the percent impervious surface, mapping of urban heat islands (local heating potential), micro-climate model development and flood vulnerability and risk mapping</a:t>
            </a:r>
            <a:endParaRPr lang="en-US" sz="2000" b="1" dirty="0" smtClean="0"/>
          </a:p>
          <a:p>
            <a:pPr marL="0" indent="0">
              <a:lnSpc>
                <a:spcPct val="80000"/>
              </a:lnSpc>
              <a:spcBef>
                <a:spcPts val="0"/>
              </a:spcBef>
              <a:spcAft>
                <a:spcPts val="1200"/>
              </a:spcAft>
              <a:buNone/>
            </a:pPr>
            <a:r>
              <a:rPr lang="en-US" sz="2600" b="1" dirty="0"/>
              <a:t>Remote sensing applications: chapter 5 urban and regional planning (NRSC)</a:t>
            </a:r>
            <a:r>
              <a:rPr lang="en-US" sz="2600" b="1" dirty="0" smtClean="0"/>
              <a:t/>
            </a:r>
            <a:br>
              <a:rPr lang="en-US" sz="2600" b="1" dirty="0" smtClean="0"/>
            </a:br>
            <a:r>
              <a:rPr lang="en-US" sz="2000" i="1" dirty="0"/>
              <a:t>Overview of the use and prospects of remote sensing for urban and regional planning applications in India</a:t>
            </a:r>
            <a:endParaRPr lang="en-US" sz="2000" i="1" dirty="0" smtClean="0"/>
          </a:p>
          <a:p>
            <a:pPr marL="0" indent="0">
              <a:lnSpc>
                <a:spcPct val="80000"/>
              </a:lnSpc>
              <a:spcBef>
                <a:spcPts val="0"/>
              </a:spcBef>
              <a:spcAft>
                <a:spcPts val="1200"/>
              </a:spcAft>
              <a:buNone/>
            </a:pPr>
            <a:r>
              <a:rPr lang="en-US" sz="2600" b="1" dirty="0"/>
              <a:t>Remote sensing of urban and suburban </a:t>
            </a:r>
            <a:r>
              <a:rPr lang="en-US" sz="2600" b="1" dirty="0" smtClean="0"/>
              <a:t>areas</a:t>
            </a:r>
            <a:br>
              <a:rPr lang="en-US" sz="2600" b="1" dirty="0" smtClean="0"/>
            </a:br>
            <a:r>
              <a:rPr lang="en-US" sz="2000" i="1" dirty="0" smtClean="0"/>
              <a:t>Collection </a:t>
            </a:r>
            <a:r>
              <a:rPr lang="en-US" sz="2000" i="1" dirty="0"/>
              <a:t>of state-of-the-art chapters on urban remote sensing, aimed at capacity building (with references); a strong focus on science and techniques</a:t>
            </a:r>
          </a:p>
          <a:p>
            <a:pPr marL="0" indent="0">
              <a:lnSpc>
                <a:spcPct val="80000"/>
              </a:lnSpc>
              <a:spcBef>
                <a:spcPts val="0"/>
              </a:spcBef>
              <a:spcAft>
                <a:spcPts val="1200"/>
              </a:spcAft>
              <a:buNone/>
            </a:pPr>
            <a:endParaRPr lang="en-US" sz="2000" i="1" dirty="0" smtClean="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35</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37125" y="576000"/>
            <a:ext cx="752475" cy="276225"/>
          </a:xfrm>
          <a:prstGeom prst="rect">
            <a:avLst/>
          </a:prstGeom>
        </p:spPr>
      </p:pic>
    </p:spTree>
    <p:extLst>
      <p:ext uri="{BB962C8B-B14F-4D97-AF65-F5344CB8AC3E}">
        <p14:creationId xmlns:p14="http://schemas.microsoft.com/office/powerpoint/2010/main" xmlns="" val="1245222715"/>
      </p:ext>
    </p:extLst>
  </p:cSld>
  <p:clrMapOvr>
    <a:masterClrMapping/>
  </p:clrMapOvr>
  <p:transition advTm="2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20400"/>
            <a:ext cx="8208000" cy="709200"/>
          </a:xfrm>
        </p:spPr>
        <p:txBody>
          <a:bodyPr>
            <a:normAutofit/>
          </a:bodyPr>
          <a:lstStyle/>
          <a:p>
            <a:pPr algn="l"/>
            <a:r>
              <a:rPr lang="en-US" sz="4000" b="1" i="1" dirty="0" smtClean="0">
                <a:solidFill>
                  <a:srgbClr val="00B0F0"/>
                </a:solidFill>
              </a:rPr>
              <a:t>Urban remote sensing references (2):</a:t>
            </a:r>
            <a:endParaRPr lang="en-US" sz="4000" b="1" i="1" dirty="0">
              <a:solidFill>
                <a:srgbClr val="00B0F0"/>
              </a:solidFill>
            </a:endParaRPr>
          </a:p>
        </p:txBody>
      </p:sp>
      <p:sp>
        <p:nvSpPr>
          <p:cNvPr id="3" name="Content Placeholder 2"/>
          <p:cNvSpPr>
            <a:spLocks noGrp="1"/>
          </p:cNvSpPr>
          <p:nvPr>
            <p:ph idx="1"/>
          </p:nvPr>
        </p:nvSpPr>
        <p:spPr>
          <a:xfrm>
            <a:off x="381600" y="1828800"/>
            <a:ext cx="8208000" cy="4869235"/>
          </a:xfrm>
        </p:spPr>
        <p:txBody>
          <a:bodyPr>
            <a:normAutofit/>
          </a:bodyPr>
          <a:lstStyle/>
          <a:p>
            <a:pPr marL="0" lvl="0" indent="0">
              <a:lnSpc>
                <a:spcPct val="80000"/>
              </a:lnSpc>
              <a:spcBef>
                <a:spcPts val="0"/>
              </a:spcBef>
              <a:spcAft>
                <a:spcPts val="1200"/>
              </a:spcAft>
              <a:buNone/>
            </a:pPr>
            <a:endParaRPr lang="en-US" sz="2000" b="1" dirty="0" smtClean="0"/>
          </a:p>
          <a:p>
            <a:pPr marL="0" lvl="0" indent="0">
              <a:lnSpc>
                <a:spcPct val="80000"/>
              </a:lnSpc>
              <a:spcBef>
                <a:spcPts val="0"/>
              </a:spcBef>
              <a:spcAft>
                <a:spcPts val="1200"/>
              </a:spcAft>
              <a:buNone/>
            </a:pPr>
            <a:r>
              <a:rPr lang="en-US" sz="2600" b="1" dirty="0" smtClean="0"/>
              <a:t>Expanding </a:t>
            </a:r>
            <a:r>
              <a:rPr lang="en-US" sz="2600" b="1" dirty="0"/>
              <a:t>cities – a growing concern (GMES brochure) </a:t>
            </a:r>
            <a:r>
              <a:rPr lang="en-US" sz="2000" i="1" dirty="0">
                <a:solidFill>
                  <a:prstClr val="black"/>
                </a:solidFill>
              </a:rPr>
              <a:t>Description of remote sensing activities for Europe, including the development of an urban atlas and a pan-European comparable land use and land cover information database at high </a:t>
            </a:r>
            <a:r>
              <a:rPr lang="en-US" sz="2000" i="1" dirty="0" smtClean="0">
                <a:solidFill>
                  <a:prstClr val="black"/>
                </a:solidFill>
              </a:rPr>
              <a:t>resolution</a:t>
            </a:r>
          </a:p>
          <a:p>
            <a:pPr marL="0" lvl="0" indent="0">
              <a:lnSpc>
                <a:spcPct val="80000"/>
              </a:lnSpc>
              <a:spcBef>
                <a:spcPts val="0"/>
              </a:spcBef>
              <a:spcAft>
                <a:spcPts val="1200"/>
              </a:spcAft>
              <a:buNone/>
            </a:pPr>
            <a:r>
              <a:rPr lang="en-US" sz="2600" b="1" dirty="0"/>
              <a:t>Workshop report on sustainable urban development (</a:t>
            </a:r>
            <a:r>
              <a:rPr lang="en-US" sz="2600" b="1" dirty="0" smtClean="0"/>
              <a:t>NASA)</a:t>
            </a:r>
            <a:br>
              <a:rPr lang="en-US" sz="2600" b="1" dirty="0" smtClean="0"/>
            </a:br>
            <a:r>
              <a:rPr lang="en-US" sz="2000" i="1" dirty="0"/>
              <a:t>Urban heat islands, urban vulnerability to climate change, sustainability (including transportation and renewable energy), community participation, sustainable buildings, air quality and urban health, urban risk </a:t>
            </a:r>
            <a:r>
              <a:rPr lang="en-US" sz="2000" i="1" dirty="0" smtClean="0"/>
              <a:t>management</a:t>
            </a:r>
          </a:p>
          <a:p>
            <a:pPr marL="0" lvl="0" indent="0">
              <a:lnSpc>
                <a:spcPct val="80000"/>
              </a:lnSpc>
              <a:spcBef>
                <a:spcPts val="0"/>
              </a:spcBef>
              <a:spcAft>
                <a:spcPts val="1200"/>
              </a:spcAft>
              <a:buNone/>
            </a:pPr>
            <a:r>
              <a:rPr lang="en-US" sz="2600" b="1" dirty="0" smtClean="0"/>
              <a:t>Planetary skin </a:t>
            </a:r>
            <a:r>
              <a:rPr lang="en-US" sz="2000" b="1" dirty="0" smtClean="0">
                <a:hlinkClick r:id="rId2"/>
              </a:rPr>
              <a:t>www.planetaryskin.org</a:t>
            </a:r>
            <a:r>
              <a:rPr lang="en-US" sz="2600" b="1" dirty="0" smtClean="0"/>
              <a:t> </a:t>
            </a:r>
            <a:br>
              <a:rPr lang="en-US" sz="2600" b="1" dirty="0" smtClean="0"/>
            </a:br>
            <a:r>
              <a:rPr lang="en-US" sz="2000" i="1" dirty="0" smtClean="0"/>
              <a:t>Instrument for decision making</a:t>
            </a:r>
            <a:endParaRPr lang="en-US" sz="2000" i="1" dirty="0"/>
          </a:p>
          <a:p>
            <a:pPr marL="0" indent="0">
              <a:lnSpc>
                <a:spcPct val="80000"/>
              </a:lnSpc>
              <a:spcBef>
                <a:spcPts val="0"/>
              </a:spcBef>
              <a:spcAft>
                <a:spcPts val="1200"/>
              </a:spcAft>
              <a:buNone/>
            </a:pPr>
            <a:endParaRPr lang="en-US" sz="2000" i="1" dirty="0" smtClean="0"/>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36</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81424" y="304800"/>
            <a:ext cx="1408176" cy="701582"/>
          </a:xfrm>
          <a:prstGeom prst="rect">
            <a:avLst/>
          </a:prstGeom>
        </p:spPr>
      </p:pic>
    </p:spTree>
    <p:extLst>
      <p:ext uri="{BB962C8B-B14F-4D97-AF65-F5344CB8AC3E}">
        <p14:creationId xmlns:p14="http://schemas.microsoft.com/office/powerpoint/2010/main" xmlns="" val="2751368976"/>
      </p:ext>
    </p:extLst>
  </p:cSld>
  <p:clrMapOvr>
    <a:masterClrMapping/>
  </p:clrMapOvr>
  <p:transition advTm="2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37</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3800" b="1" i="1" dirty="0" smtClean="0">
                <a:solidFill>
                  <a:srgbClr val="00B0F0"/>
                </a:solidFill>
              </a:rPr>
              <a:t>Example: decision making</a:t>
            </a:r>
            <a:endParaRPr lang="en-US" sz="3800" b="1" i="1" dirty="0">
              <a:solidFill>
                <a:srgbClr val="00B0F0"/>
              </a:solidFill>
            </a:endParaRPr>
          </a:p>
        </p:txBody>
      </p:sp>
      <p:sp>
        <p:nvSpPr>
          <p:cNvPr id="10" name="TextBox 9"/>
          <p:cNvSpPr txBox="1"/>
          <p:nvPr/>
        </p:nvSpPr>
        <p:spPr>
          <a:xfrm>
            <a:off x="304800" y="6120000"/>
            <a:ext cx="8534400" cy="400110"/>
          </a:xfrm>
          <a:prstGeom prst="rect">
            <a:avLst/>
          </a:prstGeom>
          <a:noFill/>
        </p:spPr>
        <p:txBody>
          <a:bodyPr wrap="square" rtlCol="0">
            <a:spAutoFit/>
          </a:bodyPr>
          <a:lstStyle/>
          <a:p>
            <a:pPr marL="914400" indent="-914400" algn="ctr"/>
            <a:r>
              <a:rPr lang="en-US" sz="2000" dirty="0" smtClean="0"/>
              <a:t>The planetary skin platform</a:t>
            </a:r>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2100" y="1260000"/>
            <a:ext cx="6019800" cy="4876800"/>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37100" y="104775"/>
            <a:ext cx="952500" cy="8096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20000" y="209549"/>
            <a:ext cx="1066800" cy="600075"/>
          </a:xfrm>
          <a:prstGeom prst="rect">
            <a:avLst/>
          </a:prstGeom>
        </p:spPr>
      </p:pic>
    </p:spTree>
    <p:extLst>
      <p:ext uri="{BB962C8B-B14F-4D97-AF65-F5344CB8AC3E}">
        <p14:creationId xmlns:p14="http://schemas.microsoft.com/office/powerpoint/2010/main" xmlns="" val="39141018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420586"/>
          </a:xfrm>
        </p:spPr>
        <p:txBody>
          <a:bodyPr>
            <a:normAutofit fontScale="25000" lnSpcReduction="20000"/>
          </a:bodyPr>
          <a:lstStyle/>
          <a:p>
            <a:pPr lvl="0">
              <a:buNone/>
            </a:pPr>
            <a:endParaRPr lang="en-US" sz="8000" dirty="0" smtClean="0"/>
          </a:p>
          <a:p>
            <a:pPr lvl="0">
              <a:spcBef>
                <a:spcPts val="0"/>
              </a:spcBef>
              <a:spcAft>
                <a:spcPts val="600"/>
              </a:spcAft>
            </a:pPr>
            <a:r>
              <a:rPr lang="en-US" sz="9600" dirty="0" smtClean="0">
                <a:solidFill>
                  <a:srgbClr val="00B0F0"/>
                </a:solidFill>
              </a:rPr>
              <a:t>Access </a:t>
            </a:r>
            <a:r>
              <a:rPr lang="en-US" sz="9600" dirty="0">
                <a:solidFill>
                  <a:srgbClr val="00B0F0"/>
                </a:solidFill>
              </a:rPr>
              <a:t>network</a:t>
            </a:r>
            <a:r>
              <a:rPr lang="en-US" sz="10400" dirty="0"/>
              <a:t/>
            </a:r>
            <a:br>
              <a:rPr lang="en-US" sz="10400" dirty="0"/>
            </a:br>
            <a:r>
              <a:rPr lang="en-US" sz="8000" dirty="0" smtClean="0"/>
              <a:t>Irregular </a:t>
            </a:r>
            <a:r>
              <a:rPr lang="en-US" sz="8000" dirty="0"/>
              <a:t>road layout with variable road types and </a:t>
            </a:r>
            <a:r>
              <a:rPr lang="en-US" sz="8000" dirty="0" smtClean="0"/>
              <a:t>widths; mostly </a:t>
            </a:r>
            <a:r>
              <a:rPr lang="en-US" sz="8000" dirty="0"/>
              <a:t>approach roads or in some cases perhaps only footpaths that may be easily distinguishable from road networks in planned areas</a:t>
            </a:r>
            <a:r>
              <a:rPr lang="en-US" sz="8000" dirty="0" smtClean="0"/>
              <a:t>.</a:t>
            </a:r>
            <a:endParaRPr lang="en-US" sz="10400" dirty="0"/>
          </a:p>
          <a:p>
            <a:pPr lvl="0">
              <a:spcBef>
                <a:spcPts val="0"/>
              </a:spcBef>
              <a:spcAft>
                <a:spcPts val="600"/>
              </a:spcAft>
            </a:pPr>
            <a:r>
              <a:rPr lang="en-US" sz="9600" dirty="0">
                <a:solidFill>
                  <a:srgbClr val="00B0F0"/>
                </a:solidFill>
              </a:rPr>
              <a:t>Density</a:t>
            </a:r>
            <a:r>
              <a:rPr lang="en-US" sz="10400" dirty="0"/>
              <a:t/>
            </a:r>
            <a:br>
              <a:rPr lang="en-US" sz="10400" dirty="0"/>
            </a:br>
            <a:r>
              <a:rPr lang="en-US" sz="8000" dirty="0" smtClean="0"/>
              <a:t>Very dense</a:t>
            </a:r>
            <a:r>
              <a:rPr lang="en-US" sz="8000" dirty="0"/>
              <a:t>, with generally very high roof coverage and very little open spaces and vegetation.</a:t>
            </a:r>
          </a:p>
          <a:p>
            <a:pPr lvl="0">
              <a:spcBef>
                <a:spcPts val="0"/>
              </a:spcBef>
              <a:spcAft>
                <a:spcPts val="600"/>
              </a:spcAft>
            </a:pPr>
            <a:r>
              <a:rPr lang="en-US" sz="9600" dirty="0">
                <a:solidFill>
                  <a:srgbClr val="00B0F0"/>
                </a:solidFill>
              </a:rPr>
              <a:t>Shape</a:t>
            </a:r>
            <a:r>
              <a:rPr lang="en-US" sz="10400" dirty="0"/>
              <a:t/>
            </a:r>
            <a:br>
              <a:rPr lang="en-US" sz="10400" dirty="0"/>
            </a:br>
            <a:r>
              <a:rPr lang="en-US" sz="8000" dirty="0" smtClean="0"/>
              <a:t>Irregular </a:t>
            </a:r>
            <a:r>
              <a:rPr lang="en-US" sz="8000" dirty="0"/>
              <a:t>shape easily distinguishable from planned </a:t>
            </a:r>
            <a:r>
              <a:rPr lang="en-US" sz="8000" dirty="0" smtClean="0"/>
              <a:t>areas; tend </a:t>
            </a:r>
            <a:r>
              <a:rPr lang="en-US" sz="8000" dirty="0"/>
              <a:t>to follow the shape of features like roads, railways due to easy availability of land.</a:t>
            </a:r>
          </a:p>
          <a:p>
            <a:pPr lvl="0">
              <a:spcBef>
                <a:spcPts val="0"/>
              </a:spcBef>
              <a:spcAft>
                <a:spcPts val="600"/>
              </a:spcAft>
            </a:pPr>
            <a:r>
              <a:rPr lang="en-US" sz="9600" dirty="0">
                <a:solidFill>
                  <a:srgbClr val="00B0F0"/>
                </a:solidFill>
              </a:rPr>
              <a:t>Connectivity</a:t>
            </a:r>
            <a:r>
              <a:rPr lang="en-US" sz="10400" dirty="0"/>
              <a:t/>
            </a:r>
            <a:br>
              <a:rPr lang="en-US" sz="10400" dirty="0"/>
            </a:br>
            <a:r>
              <a:rPr lang="en-US" sz="8000" dirty="0" smtClean="0"/>
              <a:t>Very </a:t>
            </a:r>
            <a:r>
              <a:rPr lang="en-US" sz="8000" dirty="0"/>
              <a:t>poor connectivity with infrastructure in </a:t>
            </a:r>
            <a:r>
              <a:rPr lang="en-US" sz="8000" dirty="0" err="1"/>
              <a:t>neighbouring</a:t>
            </a:r>
            <a:r>
              <a:rPr lang="en-US" sz="8000" dirty="0"/>
              <a:t> </a:t>
            </a:r>
            <a:r>
              <a:rPr lang="en-US" sz="8000" dirty="0" smtClean="0"/>
              <a:t>areas. </a:t>
            </a:r>
          </a:p>
          <a:p>
            <a:pPr lvl="0">
              <a:spcBef>
                <a:spcPts val="0"/>
              </a:spcBef>
              <a:spcAft>
                <a:spcPts val="600"/>
              </a:spcAft>
            </a:pPr>
            <a:r>
              <a:rPr lang="en-US" sz="9600" dirty="0">
                <a:solidFill>
                  <a:srgbClr val="00B0F0"/>
                </a:solidFill>
              </a:rPr>
              <a:t>Location</a:t>
            </a:r>
            <a:r>
              <a:rPr lang="en-US" sz="10400" dirty="0"/>
              <a:t/>
            </a:r>
            <a:br>
              <a:rPr lang="en-US" sz="10400" dirty="0"/>
            </a:br>
            <a:r>
              <a:rPr lang="en-US" sz="8000" dirty="0" smtClean="0"/>
              <a:t>Tend </a:t>
            </a:r>
            <a:r>
              <a:rPr lang="en-US" sz="8000" dirty="0"/>
              <a:t>to locate near to places that offer substantial economic opportunities and/or in hazard-prone </a:t>
            </a:r>
            <a:r>
              <a:rPr lang="en-US" sz="8000" dirty="0" smtClean="0"/>
              <a:t>areas.</a:t>
            </a: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38</a:t>
            </a:fld>
            <a:endParaRPr lang="en-US" dirty="0"/>
          </a:p>
        </p:txBody>
      </p:sp>
      <p:sp>
        <p:nvSpPr>
          <p:cNvPr id="6" name="TextBox 5"/>
          <p:cNvSpPr txBox="1"/>
          <p:nvPr/>
        </p:nvSpPr>
        <p:spPr>
          <a:xfrm>
            <a:off x="381000" y="1220400"/>
            <a:ext cx="8208000" cy="709200"/>
          </a:xfrm>
          <a:prstGeom prst="rect">
            <a:avLst/>
          </a:prstGeom>
          <a:noFill/>
        </p:spPr>
        <p:txBody>
          <a:bodyPr wrap="square" rtlCol="0">
            <a:spAutoFit/>
          </a:bodyPr>
          <a:lstStyle/>
          <a:p>
            <a:r>
              <a:rPr lang="en-US" sz="4000" b="1" i="1" dirty="0" smtClean="0">
                <a:solidFill>
                  <a:srgbClr val="00B0F0"/>
                </a:solidFill>
              </a:rPr>
              <a:t>Example slum mapping: features</a:t>
            </a:r>
            <a:endParaRPr lang="en-US" sz="4000" b="1" i="1" dirty="0">
              <a:solidFill>
                <a:srgbClr val="00B0F0"/>
              </a:solidFill>
            </a:endParaRPr>
          </a:p>
        </p:txBody>
      </p:sp>
      <p:sp>
        <p:nvSpPr>
          <p:cNvPr id="2" name="TextBox 1"/>
          <p:cNvSpPr txBox="1"/>
          <p:nvPr/>
        </p:nvSpPr>
        <p:spPr>
          <a:xfrm flipH="1">
            <a:off x="381600" y="6336000"/>
            <a:ext cx="8208000" cy="338554"/>
          </a:xfrm>
          <a:prstGeom prst="rect">
            <a:avLst/>
          </a:prstGeom>
          <a:noFill/>
        </p:spPr>
        <p:txBody>
          <a:bodyPr wrap="square" rtlCol="0">
            <a:spAutoFit/>
          </a:bodyPr>
          <a:lstStyle/>
          <a:p>
            <a:pPr marL="914400" indent="-914400"/>
            <a:r>
              <a:rPr lang="en-US" sz="1600" i="1" dirty="0" smtClean="0"/>
              <a:t>Source: </a:t>
            </a:r>
            <a:r>
              <a:rPr lang="en-US" sz="1600" i="1" dirty="0" smtClean="0"/>
              <a:t>An </a:t>
            </a:r>
            <a:r>
              <a:rPr lang="en-US" sz="1600" i="1" dirty="0" smtClean="0"/>
              <a:t>ontology of slums for image-based classification</a:t>
            </a:r>
            <a:endParaRPr lang="en-US" sz="1600" dirty="0"/>
          </a:p>
        </p:txBody>
      </p:sp>
    </p:spTree>
    <p:extLst>
      <p:ext uri="{BB962C8B-B14F-4D97-AF65-F5344CB8AC3E}">
        <p14:creationId xmlns:p14="http://schemas.microsoft.com/office/powerpoint/2010/main" xmlns="" val="233252730"/>
      </p:ext>
    </p:extLst>
  </p:cSld>
  <p:clrMapOvr>
    <a:masterClrMapping/>
  </p:clrMapOvr>
  <p:transition advTm="20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39</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Example slum mapping: indicators</a:t>
            </a:r>
            <a:endParaRPr lang="en-US" sz="4000" b="1" i="1" dirty="0">
              <a:solidFill>
                <a:srgbClr val="00B0F0"/>
              </a:solidFill>
            </a:endParaRPr>
          </a:p>
        </p:txBody>
      </p:sp>
      <p:sp>
        <p:nvSpPr>
          <p:cNvPr id="10" name="TextBox 9"/>
          <p:cNvSpPr txBox="1"/>
          <p:nvPr/>
        </p:nvSpPr>
        <p:spPr>
          <a:xfrm>
            <a:off x="838800" y="5669487"/>
            <a:ext cx="7466400" cy="781752"/>
          </a:xfrm>
          <a:prstGeom prst="rect">
            <a:avLst/>
          </a:prstGeom>
          <a:noFill/>
        </p:spPr>
        <p:txBody>
          <a:bodyPr wrap="square" rtlCol="0">
            <a:spAutoFit/>
          </a:bodyPr>
          <a:lstStyle/>
          <a:p>
            <a:pPr>
              <a:lnSpc>
                <a:spcPct val="80000"/>
              </a:lnSpc>
            </a:pPr>
            <a:r>
              <a:rPr lang="en-US" sz="2000" dirty="0"/>
              <a:t>The six general indicators categorized to form a hierarchy to represent concepts at three spatial </a:t>
            </a:r>
            <a:r>
              <a:rPr lang="en-US" sz="2000" dirty="0" smtClean="0"/>
              <a:t>levels</a:t>
            </a:r>
          </a:p>
          <a:p>
            <a:pPr>
              <a:lnSpc>
                <a:spcPct val="80000"/>
              </a:lnSpc>
            </a:pPr>
            <a:r>
              <a:rPr lang="en-US" sz="1600" i="1" dirty="0" smtClean="0"/>
              <a:t>(Source: An ontology of slums for image-based classification)</a:t>
            </a:r>
            <a:endParaRPr lang="en-US" sz="1600"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600200"/>
            <a:ext cx="7467600" cy="3629026"/>
          </a:xfrm>
          <a:prstGeom prst="rect">
            <a:avLst/>
          </a:prstGeom>
          <a:noFill/>
          <a:ln>
            <a:noFill/>
          </a:ln>
        </p:spPr>
      </p:pic>
    </p:spTree>
    <p:extLst>
      <p:ext uri="{BB962C8B-B14F-4D97-AF65-F5344CB8AC3E}">
        <p14:creationId xmlns:p14="http://schemas.microsoft.com/office/powerpoint/2010/main" xmlns="" val="3629311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08000" cy="1080000"/>
          </a:xfrm>
        </p:spPr>
        <p:txBody>
          <a:bodyPr>
            <a:normAutofit/>
          </a:bodyPr>
          <a:lstStyle/>
          <a:p>
            <a:pPr algn="l"/>
            <a:r>
              <a:rPr lang="en-US" sz="4000" b="1" i="1" dirty="0" smtClean="0">
                <a:solidFill>
                  <a:srgbClr val="00B0F0"/>
                </a:solidFill>
              </a:rPr>
              <a:t>Life cycle of products &amp; services</a:t>
            </a:r>
            <a:endParaRPr lang="en-US" sz="4000" b="1" i="1" dirty="0">
              <a:solidFill>
                <a:srgbClr val="00B0F0"/>
              </a:solidFill>
            </a:endParaRPr>
          </a:p>
        </p:txBody>
      </p:sp>
      <p:sp>
        <p:nvSpPr>
          <p:cNvPr id="3" name="Content Placeholder 2"/>
          <p:cNvSpPr>
            <a:spLocks noGrp="1"/>
          </p:cNvSpPr>
          <p:nvPr>
            <p:ph idx="1"/>
          </p:nvPr>
        </p:nvSpPr>
        <p:spPr>
          <a:xfrm>
            <a:off x="381000" y="2898000"/>
            <a:ext cx="8208000" cy="3960000"/>
          </a:xfrm>
        </p:spPr>
        <p:txBody>
          <a:bodyPr>
            <a:normAutofit/>
          </a:bodyPr>
          <a:lstStyle/>
          <a:p>
            <a:pPr>
              <a:buNone/>
            </a:pPr>
            <a:r>
              <a:rPr lang="en-US" sz="2600" dirty="0" smtClean="0"/>
              <a:t>Initialization</a:t>
            </a:r>
          </a:p>
          <a:p>
            <a:pPr>
              <a:buNone/>
            </a:pPr>
            <a:r>
              <a:rPr lang="en-US" sz="2600" dirty="0" smtClean="0"/>
              <a:t>System analysis &amp; design</a:t>
            </a:r>
          </a:p>
          <a:p>
            <a:pPr>
              <a:buNone/>
            </a:pPr>
            <a:r>
              <a:rPr lang="en-US" sz="2600" dirty="0" smtClean="0"/>
              <a:t>Rapid prototyping</a:t>
            </a:r>
          </a:p>
          <a:p>
            <a:pPr>
              <a:buNone/>
            </a:pPr>
            <a:r>
              <a:rPr lang="en-US" sz="2600" dirty="0" smtClean="0"/>
              <a:t>System development</a:t>
            </a:r>
          </a:p>
          <a:p>
            <a:pPr>
              <a:buNone/>
            </a:pPr>
            <a:r>
              <a:rPr lang="en-US" sz="2600" dirty="0" smtClean="0"/>
              <a:t>Implementation</a:t>
            </a:r>
          </a:p>
          <a:p>
            <a:pPr>
              <a:buNone/>
            </a:pPr>
            <a:r>
              <a:rPr lang="en-US" sz="2600" dirty="0" smtClean="0"/>
              <a:t>Post-implementation</a:t>
            </a:r>
          </a:p>
          <a:p>
            <a:pPr>
              <a:buNone/>
            </a:pPr>
            <a:r>
              <a:rPr lang="en-US" sz="3600" dirty="0" smtClean="0"/>
              <a:t>	</a:t>
            </a:r>
            <a:endParaRPr lang="en-US" sz="3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a:t>
            </a:fld>
            <a:endParaRPr lang="en-US"/>
          </a:p>
        </p:txBody>
      </p:sp>
      <p:pic>
        <p:nvPicPr>
          <p:cNvPr id="6" name="Picture 5" descr="marketing EO products &amp; services title page.jpg"/>
          <p:cNvPicPr>
            <a:picLocks noChangeAspect="1"/>
          </p:cNvPicPr>
          <p:nvPr/>
        </p:nvPicPr>
        <p:blipFill>
          <a:blip r:embed="rId3" cstate="print"/>
          <a:stretch>
            <a:fillRect/>
          </a:stretch>
        </p:blipFill>
        <p:spPr>
          <a:xfrm>
            <a:off x="6074400" y="2667000"/>
            <a:ext cx="2590800" cy="3662709"/>
          </a:xfrm>
          <a:prstGeom prst="rect">
            <a:avLst/>
          </a:prstGeom>
        </p:spPr>
      </p:pic>
    </p:spTree>
  </p:cSld>
  <p:clrMapOvr>
    <a:masterClrMapping/>
  </p:clrMapOvr>
  <p:transition advTm="2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40</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3800" b="1" i="1" dirty="0" smtClean="0">
                <a:solidFill>
                  <a:srgbClr val="00B0F0"/>
                </a:solidFill>
              </a:rPr>
              <a:t>Example slum mapping: building attributes</a:t>
            </a:r>
            <a:endParaRPr lang="en-US" sz="3800" b="1" i="1" dirty="0">
              <a:solidFill>
                <a:srgbClr val="00B0F0"/>
              </a:solidFill>
            </a:endParaRPr>
          </a:p>
        </p:txBody>
      </p:sp>
      <p:sp>
        <p:nvSpPr>
          <p:cNvPr id="10" name="TextBox 9"/>
          <p:cNvSpPr txBox="1"/>
          <p:nvPr/>
        </p:nvSpPr>
        <p:spPr>
          <a:xfrm>
            <a:off x="684000" y="5868000"/>
            <a:ext cx="7545600" cy="786626"/>
          </a:xfrm>
          <a:prstGeom prst="rect">
            <a:avLst/>
          </a:prstGeom>
          <a:noFill/>
        </p:spPr>
        <p:txBody>
          <a:bodyPr wrap="square" rtlCol="0">
            <a:spAutoFit/>
          </a:bodyPr>
          <a:lstStyle/>
          <a:p>
            <a:pPr>
              <a:lnSpc>
                <a:spcPct val="80000"/>
              </a:lnSpc>
            </a:pPr>
            <a:r>
              <a:rPr lang="en-US" sz="2000" dirty="0"/>
              <a:t>Diagram of building attributes with the corresponding values derived from the expert </a:t>
            </a:r>
            <a:r>
              <a:rPr lang="en-US" sz="2000" dirty="0" smtClean="0"/>
              <a:t>survey</a:t>
            </a:r>
            <a:br>
              <a:rPr lang="en-US" sz="2000" dirty="0" smtClean="0"/>
            </a:br>
            <a:r>
              <a:rPr lang="en-US" sz="1600" i="1" dirty="0" smtClean="0"/>
              <a:t>(Source: An ontology of slums for image-based classification)</a:t>
            </a:r>
            <a:endParaRPr lang="en-US" sz="1600" dirty="0"/>
          </a:p>
        </p:txBody>
      </p:sp>
      <p:pic>
        <p:nvPicPr>
          <p:cNvPr id="6" name="Picture 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100" y="970858"/>
            <a:ext cx="7543800" cy="4724400"/>
          </a:xfrm>
          <a:prstGeom prst="rect">
            <a:avLst/>
          </a:prstGeom>
          <a:noFill/>
          <a:ln>
            <a:noFill/>
          </a:ln>
        </p:spPr>
      </p:pic>
    </p:spTree>
    <p:extLst>
      <p:ext uri="{BB962C8B-B14F-4D97-AF65-F5344CB8AC3E}">
        <p14:creationId xmlns:p14="http://schemas.microsoft.com/office/powerpoint/2010/main" xmlns="" val="7965808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41</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Example slum mapping: delineation</a:t>
            </a:r>
            <a:endParaRPr lang="en-US" sz="4000" b="1" i="1" dirty="0">
              <a:solidFill>
                <a:srgbClr val="00B0F0"/>
              </a:solidFill>
            </a:endParaRPr>
          </a:p>
        </p:txBody>
      </p:sp>
      <p:sp>
        <p:nvSpPr>
          <p:cNvPr id="10" name="TextBox 9"/>
          <p:cNvSpPr txBox="1"/>
          <p:nvPr/>
        </p:nvSpPr>
        <p:spPr>
          <a:xfrm>
            <a:off x="6553200" y="972000"/>
            <a:ext cx="2036400" cy="5755422"/>
          </a:xfrm>
          <a:prstGeom prst="rect">
            <a:avLst/>
          </a:prstGeom>
          <a:noFill/>
        </p:spPr>
        <p:txBody>
          <a:bodyPr wrap="square" rtlCol="0">
            <a:spAutoFit/>
          </a:bodyPr>
          <a:lstStyle/>
          <a:p>
            <a:r>
              <a:rPr lang="en-US" sz="2000" dirty="0"/>
              <a:t>An example of slum delineation in different contexts by an Indian expert. City names: </a:t>
            </a:r>
            <a:r>
              <a:rPr lang="en-US" sz="2000" dirty="0" smtClean="0"/>
              <a:t/>
            </a:r>
            <a:br>
              <a:rPr lang="en-US" sz="2000" dirty="0" smtClean="0"/>
            </a:br>
            <a:r>
              <a:rPr lang="en-US" sz="2000" dirty="0" smtClean="0">
                <a:solidFill>
                  <a:srgbClr val="00B0F0"/>
                </a:solidFill>
              </a:rPr>
              <a:t>(</a:t>
            </a:r>
            <a:r>
              <a:rPr lang="en-US" sz="2000" dirty="0">
                <a:solidFill>
                  <a:srgbClr val="00B0F0"/>
                </a:solidFill>
              </a:rPr>
              <a:t>a) Ahmedabad </a:t>
            </a:r>
            <a:r>
              <a:rPr lang="en-US" sz="2000" dirty="0"/>
              <a:t>(India), </a:t>
            </a:r>
            <a:r>
              <a:rPr lang="en-US" sz="2000" dirty="0" smtClean="0"/>
              <a:t/>
            </a:r>
            <a:br>
              <a:rPr lang="en-US" sz="2000" dirty="0" smtClean="0"/>
            </a:br>
            <a:r>
              <a:rPr lang="en-US" sz="2000" dirty="0" smtClean="0">
                <a:solidFill>
                  <a:srgbClr val="00B0F0"/>
                </a:solidFill>
              </a:rPr>
              <a:t>(</a:t>
            </a:r>
            <a:r>
              <a:rPr lang="en-US" sz="2000" dirty="0">
                <a:solidFill>
                  <a:srgbClr val="00B0F0"/>
                </a:solidFill>
              </a:rPr>
              <a:t>b) Nairobi </a:t>
            </a:r>
            <a:r>
              <a:rPr lang="en-US" sz="2000" dirty="0"/>
              <a:t>(Kenya), </a:t>
            </a:r>
            <a:r>
              <a:rPr lang="en-US" sz="2000" dirty="0" smtClean="0"/>
              <a:t/>
            </a:r>
            <a:br>
              <a:rPr lang="en-US" sz="2000" dirty="0" smtClean="0"/>
            </a:br>
            <a:r>
              <a:rPr lang="en-US" sz="2000" dirty="0" smtClean="0">
                <a:solidFill>
                  <a:srgbClr val="00B0F0"/>
                </a:solidFill>
              </a:rPr>
              <a:t>(</a:t>
            </a:r>
            <a:r>
              <a:rPr lang="en-US" sz="2000" dirty="0">
                <a:solidFill>
                  <a:srgbClr val="00B0F0"/>
                </a:solidFill>
              </a:rPr>
              <a:t>c) Cape Town </a:t>
            </a:r>
            <a:r>
              <a:rPr lang="en-US" sz="2000" dirty="0"/>
              <a:t>(South Africa) </a:t>
            </a:r>
            <a:r>
              <a:rPr lang="en-US" sz="2000" dirty="0" smtClean="0"/>
              <a:t>and </a:t>
            </a:r>
            <a:r>
              <a:rPr lang="en-US" sz="2000" dirty="0">
                <a:solidFill>
                  <a:srgbClr val="00B0F0"/>
                </a:solidFill>
              </a:rPr>
              <a:t>(d) Kisumu </a:t>
            </a:r>
            <a:r>
              <a:rPr lang="en-US" sz="2000" dirty="0"/>
              <a:t>(Kenya). </a:t>
            </a:r>
            <a:r>
              <a:rPr lang="en-US" sz="2000" dirty="0" smtClean="0"/>
              <a:t/>
            </a:r>
            <a:br>
              <a:rPr lang="en-US" sz="2000" dirty="0" smtClean="0"/>
            </a:br>
            <a:r>
              <a:rPr lang="en-US" sz="2000" dirty="0" smtClean="0"/>
              <a:t>Source</a:t>
            </a:r>
            <a:r>
              <a:rPr lang="en-US" sz="2000" dirty="0"/>
              <a:t>: Google Earth</a:t>
            </a:r>
            <a:r>
              <a:rPr lang="en-US" sz="2000" dirty="0" smtClean="0"/>
              <a:t>.</a:t>
            </a:r>
            <a:br>
              <a:rPr lang="en-US" sz="2000" dirty="0" smtClean="0"/>
            </a:br>
            <a:r>
              <a:rPr lang="en-US" sz="1600" i="1" dirty="0" smtClean="0"/>
              <a:t>(From: An ontology of slums for image-based classification)</a:t>
            </a:r>
            <a:endParaRPr lang="en-US" sz="1600"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600" y="1548000"/>
            <a:ext cx="6096001" cy="4419600"/>
          </a:xfrm>
          <a:prstGeom prst="rect">
            <a:avLst/>
          </a:prstGeom>
          <a:noFill/>
          <a:ln>
            <a:noFill/>
          </a:ln>
        </p:spPr>
      </p:pic>
    </p:spTree>
    <p:extLst>
      <p:ext uri="{BB962C8B-B14F-4D97-AF65-F5344CB8AC3E}">
        <p14:creationId xmlns:p14="http://schemas.microsoft.com/office/powerpoint/2010/main" xmlns="" val="32865305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42</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Example slum mapping: recognition</a:t>
            </a:r>
            <a:endParaRPr lang="en-US" sz="4000" b="1" i="1" dirty="0">
              <a:solidFill>
                <a:srgbClr val="00B0F0"/>
              </a:solidFill>
            </a:endParaRPr>
          </a:p>
        </p:txBody>
      </p:sp>
      <p:sp>
        <p:nvSpPr>
          <p:cNvPr id="10" name="TextBox 9"/>
          <p:cNvSpPr txBox="1"/>
          <p:nvPr/>
        </p:nvSpPr>
        <p:spPr>
          <a:xfrm>
            <a:off x="6552000" y="1440000"/>
            <a:ext cx="2037600" cy="4524315"/>
          </a:xfrm>
          <a:prstGeom prst="rect">
            <a:avLst/>
          </a:prstGeom>
          <a:noFill/>
        </p:spPr>
        <p:txBody>
          <a:bodyPr wrap="square" rtlCol="0">
            <a:spAutoFit/>
          </a:bodyPr>
          <a:lstStyle/>
          <a:p>
            <a:r>
              <a:rPr lang="en-US" sz="2000" dirty="0"/>
              <a:t>A snapshot of Kisumu, Kenya. The </a:t>
            </a:r>
            <a:r>
              <a:rPr lang="en-US" sz="2000" dirty="0" err="1"/>
              <a:t>Nyalenda</a:t>
            </a:r>
            <a:r>
              <a:rPr lang="en-US" sz="2000" dirty="0"/>
              <a:t> slum area is clearly visible below the major road running diagonally from bottom left to top right</a:t>
            </a:r>
            <a:r>
              <a:rPr lang="en-US" sz="2000" dirty="0" smtClean="0"/>
              <a:t>.</a:t>
            </a:r>
          </a:p>
          <a:p>
            <a:r>
              <a:rPr lang="en-US" sz="2000" dirty="0" smtClean="0"/>
              <a:t/>
            </a:r>
            <a:br>
              <a:rPr lang="en-US" sz="2000" dirty="0" smtClean="0"/>
            </a:br>
            <a:endParaRPr lang="en-US" sz="2000" dirty="0" smtClean="0"/>
          </a:p>
          <a:p>
            <a:r>
              <a:rPr lang="en-US" sz="1600" i="1" dirty="0" smtClean="0"/>
              <a:t>(</a:t>
            </a:r>
            <a:r>
              <a:rPr lang="en-US" sz="1600" i="1" dirty="0" smtClean="0"/>
              <a:t>From: An ontology of slums for image-based classification)</a:t>
            </a:r>
            <a:endParaRPr lang="en-US" sz="1600" dirty="0"/>
          </a:p>
        </p:txBody>
      </p:sp>
      <p:pic>
        <p:nvPicPr>
          <p:cNvPr id="6" name="Picture 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600" y="1476000"/>
            <a:ext cx="6019800" cy="4572000"/>
          </a:xfrm>
          <a:prstGeom prst="rect">
            <a:avLst/>
          </a:prstGeom>
          <a:noFill/>
          <a:ln>
            <a:noFill/>
          </a:ln>
        </p:spPr>
      </p:pic>
    </p:spTree>
    <p:extLst>
      <p:ext uri="{BB962C8B-B14F-4D97-AF65-F5344CB8AC3E}">
        <p14:creationId xmlns:p14="http://schemas.microsoft.com/office/powerpoint/2010/main" xmlns="" val="1932248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43</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Completely different example: LIDAR</a:t>
            </a:r>
            <a:endParaRPr lang="en-US" sz="4000" b="1" i="1" dirty="0">
              <a:solidFill>
                <a:srgbClr val="00B0F0"/>
              </a:solidFill>
            </a:endParaRPr>
          </a:p>
        </p:txBody>
      </p:sp>
      <p:sp>
        <p:nvSpPr>
          <p:cNvPr id="10" name="TextBox 9"/>
          <p:cNvSpPr txBox="1"/>
          <p:nvPr/>
        </p:nvSpPr>
        <p:spPr>
          <a:xfrm>
            <a:off x="304800" y="6120000"/>
            <a:ext cx="8534400" cy="400110"/>
          </a:xfrm>
          <a:prstGeom prst="rect">
            <a:avLst/>
          </a:prstGeom>
          <a:noFill/>
        </p:spPr>
        <p:txBody>
          <a:bodyPr wrap="square" rtlCol="0">
            <a:spAutoFit/>
          </a:bodyPr>
          <a:lstStyle/>
          <a:p>
            <a:pPr algn="ctr"/>
            <a:r>
              <a:rPr lang="en-US" sz="2000" dirty="0" err="1"/>
              <a:t>Lidar</a:t>
            </a:r>
            <a:r>
              <a:rPr lang="en-US" sz="2000" dirty="0"/>
              <a:t> map from Manhattan, New York</a:t>
            </a:r>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8700" y="1476000"/>
            <a:ext cx="7086600" cy="4343399"/>
          </a:xfrm>
          <a:prstGeom prst="rect">
            <a:avLst/>
          </a:prstGeom>
          <a:noFill/>
          <a:ln>
            <a:noFill/>
          </a:ln>
        </p:spPr>
      </p:pic>
    </p:spTree>
    <p:extLst>
      <p:ext uri="{BB962C8B-B14F-4D97-AF65-F5344CB8AC3E}">
        <p14:creationId xmlns:p14="http://schemas.microsoft.com/office/powerpoint/2010/main" xmlns="" val="27055766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420586"/>
          </a:xfrm>
        </p:spPr>
        <p:txBody>
          <a:bodyPr>
            <a:normAutofit fontScale="25000" lnSpcReduction="20000"/>
          </a:bodyPr>
          <a:lstStyle/>
          <a:p>
            <a:pPr lvl="0">
              <a:buNone/>
            </a:pPr>
            <a:endParaRPr lang="en-US" sz="8000" dirty="0" smtClean="0"/>
          </a:p>
          <a:p>
            <a:pPr lvl="0">
              <a:spcBef>
                <a:spcPts val="0"/>
              </a:spcBef>
            </a:pPr>
            <a:r>
              <a:rPr lang="en-US" sz="9600" dirty="0" smtClean="0">
                <a:solidFill>
                  <a:srgbClr val="00B0F0"/>
                </a:solidFill>
              </a:rPr>
              <a:t>Rural </a:t>
            </a:r>
            <a:r>
              <a:rPr lang="en-US" sz="9600" dirty="0" smtClean="0">
                <a:solidFill>
                  <a:srgbClr val="00B0F0"/>
                </a:solidFill>
              </a:rPr>
              <a:t>areas</a:t>
            </a:r>
            <a:r>
              <a:rPr lang="en-US" sz="10400" dirty="0"/>
              <a:t/>
            </a:r>
            <a:br>
              <a:rPr lang="en-US" sz="10400" dirty="0"/>
            </a:br>
            <a:r>
              <a:rPr lang="en-US" sz="8000" dirty="0"/>
              <a:t>Surveying from images HRSI (high resolution satellite imagery) and even lower resolution satellite imagery, can also provide for high-speed cadastral surveying. The use has already been trialed in Ethiopia by the World Bank. This approach is particularly worthy for rural areas: these contexts possess the wide-open spaces necessary for boundary identification. </a:t>
            </a:r>
            <a:endParaRPr lang="en-US" sz="10400" dirty="0"/>
          </a:p>
          <a:p>
            <a:pPr lvl="0">
              <a:spcBef>
                <a:spcPts val="0"/>
              </a:spcBef>
            </a:pPr>
            <a:r>
              <a:rPr lang="en-US" sz="9600" dirty="0" smtClean="0">
                <a:solidFill>
                  <a:srgbClr val="00B0F0"/>
                </a:solidFill>
              </a:rPr>
              <a:t>Urban areas</a:t>
            </a:r>
            <a:r>
              <a:rPr lang="en-US" sz="10400" dirty="0"/>
              <a:t/>
            </a:r>
            <a:br>
              <a:rPr lang="en-US" sz="10400" dirty="0"/>
            </a:br>
            <a:r>
              <a:rPr lang="en-US" sz="8000" dirty="0" smtClean="0"/>
              <a:t>In </a:t>
            </a:r>
            <a:r>
              <a:rPr lang="en-US" sz="8000" dirty="0"/>
              <a:t>urban areas, where highly precise boundaries are used (known to surveyors as fixed boundaries) current HRSI resolutions are not yet considered adequate. The situation will most likely change as image resolutions increase and prices inevitably decrease</a:t>
            </a:r>
            <a:r>
              <a:rPr lang="en-US" sz="8000" dirty="0" smtClean="0"/>
              <a:t>.</a:t>
            </a:r>
          </a:p>
          <a:p>
            <a:pPr lvl="0">
              <a:spcBef>
                <a:spcPts val="0"/>
              </a:spcBef>
            </a:pPr>
            <a:r>
              <a:rPr lang="en-US" sz="9600" dirty="0" smtClean="0">
                <a:solidFill>
                  <a:srgbClr val="00B0F0"/>
                </a:solidFill>
              </a:rPr>
              <a:t>Benefits for cadastral applications</a:t>
            </a:r>
            <a:r>
              <a:rPr lang="en-US" sz="10400" dirty="0"/>
              <a:t/>
            </a:r>
            <a:br>
              <a:rPr lang="en-US" sz="10400" dirty="0"/>
            </a:br>
            <a:r>
              <a:rPr lang="en-US" sz="8000" dirty="0"/>
              <a:t>The benefits of using HRSI for cadastral applications, even in urban areas, should become increasingly apparent for some contexts. However, the need for in field checks, surveys, and more importantly, agreement on where boundaries lie, will remain.</a:t>
            </a: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44</a:t>
            </a:fld>
            <a:endParaRPr lang="en-US" dirty="0"/>
          </a:p>
        </p:txBody>
      </p:sp>
      <p:sp>
        <p:nvSpPr>
          <p:cNvPr id="6" name="TextBox 5"/>
          <p:cNvSpPr txBox="1"/>
          <p:nvPr/>
        </p:nvSpPr>
        <p:spPr>
          <a:xfrm>
            <a:off x="381000" y="1220400"/>
            <a:ext cx="8208000" cy="709200"/>
          </a:xfrm>
          <a:prstGeom prst="rect">
            <a:avLst/>
          </a:prstGeom>
          <a:noFill/>
        </p:spPr>
        <p:txBody>
          <a:bodyPr wrap="square" rtlCol="0">
            <a:spAutoFit/>
          </a:bodyPr>
          <a:lstStyle/>
          <a:p>
            <a:r>
              <a:rPr lang="en-US" sz="3600" b="1" i="1" dirty="0" smtClean="0">
                <a:solidFill>
                  <a:srgbClr val="00B0F0"/>
                </a:solidFill>
              </a:rPr>
              <a:t>Land administration &amp; earth observation</a:t>
            </a:r>
            <a:endParaRPr lang="en-US" sz="3600" b="1" i="1" dirty="0">
              <a:solidFill>
                <a:srgbClr val="00B0F0"/>
              </a:solidFill>
            </a:endParaRPr>
          </a:p>
        </p:txBody>
      </p:sp>
      <p:sp>
        <p:nvSpPr>
          <p:cNvPr id="2" name="TextBox 1"/>
          <p:cNvSpPr txBox="1"/>
          <p:nvPr/>
        </p:nvSpPr>
        <p:spPr>
          <a:xfrm flipH="1">
            <a:off x="381600" y="6372000"/>
            <a:ext cx="7924800" cy="338554"/>
          </a:xfrm>
          <a:prstGeom prst="rect">
            <a:avLst/>
          </a:prstGeom>
          <a:noFill/>
        </p:spPr>
        <p:txBody>
          <a:bodyPr wrap="square" rtlCol="0">
            <a:spAutoFit/>
          </a:bodyPr>
          <a:lstStyle/>
          <a:p>
            <a:pPr marL="914400" indent="-914400"/>
            <a:r>
              <a:rPr lang="en-US" sz="1600" i="1" dirty="0" smtClean="0"/>
              <a:t>Source: </a:t>
            </a:r>
            <a:r>
              <a:rPr lang="en-US" sz="1600" i="1" dirty="0" smtClean="0"/>
              <a:t>Land administration: a </a:t>
            </a:r>
            <a:r>
              <a:rPr lang="en-US" sz="1600" i="1" dirty="0" smtClean="0"/>
              <a:t>key to sustainable economic development</a:t>
            </a:r>
            <a:endParaRPr lang="en-US" sz="1600" dirty="0"/>
          </a:p>
        </p:txBody>
      </p:sp>
    </p:spTree>
    <p:extLst>
      <p:ext uri="{BB962C8B-B14F-4D97-AF65-F5344CB8AC3E}">
        <p14:creationId xmlns:p14="http://schemas.microsoft.com/office/powerpoint/2010/main" xmlns="" val="2843923831"/>
      </p:ext>
    </p:extLst>
  </p:cSld>
  <p:clrMapOvr>
    <a:masterClrMapping/>
  </p:clrMapOvr>
  <p:transition advTm="20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45</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Land administration: workflow (1)</a:t>
            </a:r>
            <a:endParaRPr lang="en-US" sz="4000" b="1" i="1" dirty="0">
              <a:solidFill>
                <a:srgbClr val="00B0F0"/>
              </a:solidFill>
            </a:endParaRPr>
          </a:p>
        </p:txBody>
      </p:sp>
      <p:sp>
        <p:nvSpPr>
          <p:cNvPr id="10" name="TextBox 9"/>
          <p:cNvSpPr txBox="1"/>
          <p:nvPr/>
        </p:nvSpPr>
        <p:spPr>
          <a:xfrm>
            <a:off x="0" y="5876732"/>
            <a:ext cx="9144000" cy="892552"/>
          </a:xfrm>
          <a:prstGeom prst="rect">
            <a:avLst/>
          </a:prstGeom>
          <a:noFill/>
        </p:spPr>
        <p:txBody>
          <a:bodyPr wrap="square" rtlCol="0">
            <a:spAutoFit/>
          </a:bodyPr>
          <a:lstStyle/>
          <a:p>
            <a:pPr algn="ctr"/>
            <a:r>
              <a:rPr lang="en-US" sz="2000" dirty="0"/>
              <a:t>Process </a:t>
            </a:r>
            <a:r>
              <a:rPr lang="en-US" sz="2000" dirty="0" smtClean="0"/>
              <a:t>flow </a:t>
            </a:r>
            <a:r>
              <a:rPr lang="en-US" sz="2000" dirty="0"/>
              <a:t>of </a:t>
            </a:r>
            <a:r>
              <a:rPr lang="en-US" sz="2000" dirty="0" smtClean="0"/>
              <a:t>integrated </a:t>
            </a:r>
            <a:r>
              <a:rPr lang="en-US" sz="2000" dirty="0" smtClean="0"/>
              <a:t>approach</a:t>
            </a:r>
            <a:br>
              <a:rPr lang="en-US" sz="2000" dirty="0" smtClean="0"/>
            </a:br>
            <a:r>
              <a:rPr lang="en-US" sz="1600" i="1" dirty="0" smtClean="0"/>
              <a:t>(</a:t>
            </a:r>
            <a:r>
              <a:rPr lang="en-US" sz="1600" i="1" dirty="0" smtClean="0"/>
              <a:t>Source</a:t>
            </a:r>
            <a:r>
              <a:rPr lang="en-US" sz="1600" i="1" dirty="0"/>
              <a:t>: An integrated approach for updating cadastral maps in Pakistan using satellite remote sensing data)</a:t>
            </a:r>
            <a:endParaRPr lang="en-US" sz="1600"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990600"/>
            <a:ext cx="7162800" cy="4800600"/>
          </a:xfrm>
          <a:prstGeom prst="rect">
            <a:avLst/>
          </a:prstGeom>
          <a:noFill/>
          <a:ln>
            <a:noFill/>
          </a:ln>
        </p:spPr>
      </p:pic>
    </p:spTree>
    <p:extLst>
      <p:ext uri="{BB962C8B-B14F-4D97-AF65-F5344CB8AC3E}">
        <p14:creationId xmlns:p14="http://schemas.microsoft.com/office/powerpoint/2010/main" xmlns="" val="16373274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46</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Land administration: workflow (2)</a:t>
            </a:r>
            <a:endParaRPr lang="en-US" sz="4000" b="1" i="1" dirty="0">
              <a:solidFill>
                <a:srgbClr val="00B0F0"/>
              </a:solidFill>
            </a:endParaRPr>
          </a:p>
        </p:txBody>
      </p:sp>
      <p:sp>
        <p:nvSpPr>
          <p:cNvPr id="10" name="TextBox 9"/>
          <p:cNvSpPr txBox="1"/>
          <p:nvPr/>
        </p:nvSpPr>
        <p:spPr>
          <a:xfrm>
            <a:off x="0" y="5876732"/>
            <a:ext cx="9144000" cy="646331"/>
          </a:xfrm>
          <a:prstGeom prst="rect">
            <a:avLst/>
          </a:prstGeom>
          <a:noFill/>
        </p:spPr>
        <p:txBody>
          <a:bodyPr wrap="square" rtlCol="0">
            <a:spAutoFit/>
          </a:bodyPr>
          <a:lstStyle/>
          <a:p>
            <a:pPr algn="ctr"/>
            <a:r>
              <a:rPr lang="en-US" sz="2000" dirty="0"/>
              <a:t>Workflow for capturing cadastral boundaries using PGIS </a:t>
            </a:r>
            <a:r>
              <a:rPr lang="en-US" sz="2000" dirty="0" smtClean="0"/>
              <a:t>technique</a:t>
            </a:r>
            <a:br>
              <a:rPr lang="en-US" sz="2000" dirty="0" smtClean="0"/>
            </a:br>
            <a:r>
              <a:rPr lang="en-US" sz="1600" i="1" dirty="0" smtClean="0"/>
              <a:t>(Source</a:t>
            </a:r>
            <a:r>
              <a:rPr lang="en-US" sz="1600" i="1" dirty="0"/>
              <a:t>: An integrated approach for updating cadastral maps in Pakistan using satellite remote sensing data)</a:t>
            </a:r>
            <a:endParaRPr lang="en-US" sz="1600" dirty="0"/>
          </a:p>
        </p:txBody>
      </p:sp>
      <p:pic>
        <p:nvPicPr>
          <p:cNvPr id="6" name="Picture 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8701" y="1524000"/>
            <a:ext cx="7086599" cy="3886200"/>
          </a:xfrm>
          <a:prstGeom prst="rect">
            <a:avLst/>
          </a:prstGeom>
          <a:noFill/>
          <a:ln>
            <a:noFill/>
          </a:ln>
        </p:spPr>
      </p:pic>
    </p:spTree>
    <p:extLst>
      <p:ext uri="{BB962C8B-B14F-4D97-AF65-F5344CB8AC3E}">
        <p14:creationId xmlns:p14="http://schemas.microsoft.com/office/powerpoint/2010/main" xmlns="" val="36877155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47</a:t>
            </a:fld>
            <a:endParaRPr lang="en-US"/>
          </a:p>
        </p:txBody>
      </p:sp>
      <p:sp>
        <p:nvSpPr>
          <p:cNvPr id="2" name="Content Placeholder 1"/>
          <p:cNvSpPr>
            <a:spLocks noGrp="1"/>
          </p:cNvSpPr>
          <p:nvPr>
            <p:ph idx="1"/>
          </p:nvPr>
        </p:nvSpPr>
        <p:spPr>
          <a:xfrm>
            <a:off x="381600" y="151200"/>
            <a:ext cx="8208000" cy="709200"/>
          </a:xfrm>
        </p:spPr>
        <p:txBody>
          <a:bodyPr anchor="ctr">
            <a:noAutofit/>
          </a:bodyPr>
          <a:lstStyle/>
          <a:p>
            <a:pPr marL="1652588" indent="-1652588">
              <a:buNone/>
            </a:pPr>
            <a:r>
              <a:rPr lang="en-US" sz="4000" b="1" i="1" dirty="0" smtClean="0">
                <a:solidFill>
                  <a:srgbClr val="00B0F0"/>
                </a:solidFill>
              </a:rPr>
              <a:t>Land administration: example</a:t>
            </a:r>
            <a:endParaRPr lang="en-US" sz="4000" b="1" i="1" dirty="0">
              <a:solidFill>
                <a:srgbClr val="00B0F0"/>
              </a:solidFill>
            </a:endParaRPr>
          </a:p>
        </p:txBody>
      </p:sp>
      <p:sp>
        <p:nvSpPr>
          <p:cNvPr id="10" name="TextBox 9"/>
          <p:cNvSpPr txBox="1"/>
          <p:nvPr/>
        </p:nvSpPr>
        <p:spPr>
          <a:xfrm>
            <a:off x="0" y="5876732"/>
            <a:ext cx="9144000" cy="646331"/>
          </a:xfrm>
          <a:prstGeom prst="rect">
            <a:avLst/>
          </a:prstGeom>
          <a:noFill/>
        </p:spPr>
        <p:txBody>
          <a:bodyPr wrap="square" rtlCol="0">
            <a:spAutoFit/>
          </a:bodyPr>
          <a:lstStyle/>
          <a:p>
            <a:pPr algn="ctr"/>
            <a:r>
              <a:rPr lang="en-US" sz="2000" dirty="0" err="1"/>
              <a:t>Digitised</a:t>
            </a:r>
            <a:r>
              <a:rPr lang="en-US" sz="2000" dirty="0"/>
              <a:t> parcel boundaries on </a:t>
            </a:r>
            <a:r>
              <a:rPr lang="en-US" sz="2000" dirty="0" err="1"/>
              <a:t>QuickBird</a:t>
            </a:r>
            <a:r>
              <a:rPr lang="en-US" sz="2000" dirty="0"/>
              <a:t> HRSI in </a:t>
            </a:r>
            <a:r>
              <a:rPr lang="en-US" sz="2000" dirty="0" err="1"/>
              <a:t>Zormandi</a:t>
            </a:r>
            <a:r>
              <a:rPr lang="en-US" sz="2000" dirty="0"/>
              <a:t> area</a:t>
            </a:r>
            <a:r>
              <a:rPr lang="en-US" sz="2000" dirty="0" smtClean="0"/>
              <a:t/>
            </a:r>
            <a:br>
              <a:rPr lang="en-US" sz="2000" dirty="0" smtClean="0"/>
            </a:br>
            <a:r>
              <a:rPr lang="en-US" sz="1600" i="1" dirty="0"/>
              <a:t>(</a:t>
            </a:r>
            <a:r>
              <a:rPr lang="en-US" sz="1600" i="1" dirty="0" smtClean="0"/>
              <a:t>Source: First </a:t>
            </a:r>
            <a:r>
              <a:rPr lang="en-US" sz="1600" i="1" dirty="0"/>
              <a:t>experiences using high-resolution imagery-based adjudication approach in Ethiopia (WB))</a:t>
            </a:r>
            <a:endParaRPr lang="en-US" sz="1600"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260000"/>
            <a:ext cx="6019799" cy="4495799"/>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56100" y="228600"/>
            <a:ext cx="1333500" cy="580073"/>
          </a:xfrm>
          <a:prstGeom prst="rect">
            <a:avLst/>
          </a:prstGeom>
        </p:spPr>
      </p:pic>
    </p:spTree>
    <p:extLst>
      <p:ext uri="{BB962C8B-B14F-4D97-AF65-F5344CB8AC3E}">
        <p14:creationId xmlns:p14="http://schemas.microsoft.com/office/powerpoint/2010/main" xmlns="" val="36116608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Marketing of earth observation</a:t>
            </a:r>
            <a:endParaRPr lang="en-US" sz="4000" b="1" i="1" dirty="0">
              <a:solidFill>
                <a:srgbClr val="00B0F0"/>
              </a:solidFill>
            </a:endParaRPr>
          </a:p>
        </p:txBody>
      </p:sp>
      <p:sp>
        <p:nvSpPr>
          <p:cNvPr id="3" name="Content Placeholder 2"/>
          <p:cNvSpPr>
            <a:spLocks noGrp="1"/>
          </p:cNvSpPr>
          <p:nvPr>
            <p:ph idx="1"/>
          </p:nvPr>
        </p:nvSpPr>
        <p:spPr>
          <a:xfrm>
            <a:off x="381600" y="2898000"/>
            <a:ext cx="8208000" cy="3382963"/>
          </a:xfrm>
        </p:spPr>
        <p:txBody>
          <a:bodyPr>
            <a:normAutofit/>
          </a:bodyPr>
          <a:lstStyle/>
          <a:p>
            <a:pPr marL="0" indent="0">
              <a:lnSpc>
                <a:spcPct val="80000"/>
              </a:lnSpc>
              <a:spcBef>
                <a:spcPts val="0"/>
              </a:spcBef>
              <a:buNone/>
            </a:pPr>
            <a:r>
              <a:rPr lang="en-US" sz="2600" dirty="0" smtClean="0"/>
              <a:t>Marketing of earth observation is difficult.</a:t>
            </a:r>
          </a:p>
          <a:p>
            <a:pPr marL="0" indent="0">
              <a:lnSpc>
                <a:spcPct val="80000"/>
              </a:lnSpc>
              <a:spcBef>
                <a:spcPts val="0"/>
              </a:spcBef>
              <a:buNone/>
            </a:pPr>
            <a:r>
              <a:rPr lang="en-US" sz="1000" dirty="0" smtClean="0"/>
              <a:t> </a:t>
            </a:r>
          </a:p>
          <a:p>
            <a:pPr marL="0" indent="0">
              <a:lnSpc>
                <a:spcPct val="80000"/>
              </a:lnSpc>
              <a:spcBef>
                <a:spcPts val="0"/>
              </a:spcBef>
              <a:buNone/>
            </a:pPr>
            <a:r>
              <a:rPr lang="en-US" sz="2600" dirty="0" smtClean="0"/>
              <a:t>New technology, few big companies, lots of small ones.</a:t>
            </a:r>
          </a:p>
          <a:p>
            <a:pPr marL="0" indent="0">
              <a:lnSpc>
                <a:spcPct val="80000"/>
              </a:lnSpc>
              <a:spcBef>
                <a:spcPts val="0"/>
              </a:spcBef>
              <a:buNone/>
            </a:pPr>
            <a:r>
              <a:rPr lang="en-US" sz="800" dirty="0" smtClean="0"/>
              <a:t> </a:t>
            </a:r>
            <a:endParaRPr lang="en-US" sz="1000" dirty="0" smtClean="0"/>
          </a:p>
          <a:p>
            <a:pPr marL="0" indent="0">
              <a:lnSpc>
                <a:spcPct val="80000"/>
              </a:lnSpc>
              <a:spcBef>
                <a:spcPts val="0"/>
              </a:spcBef>
              <a:buNone/>
            </a:pPr>
            <a:r>
              <a:rPr lang="en-US" sz="2600" dirty="0" smtClean="0"/>
              <a:t>Lots of reports describing the bottlenecks, like reliability, </a:t>
            </a:r>
          </a:p>
          <a:p>
            <a:pPr marL="0" indent="0">
              <a:lnSpc>
                <a:spcPct val="80000"/>
              </a:lnSpc>
              <a:spcBef>
                <a:spcPts val="0"/>
              </a:spcBef>
              <a:buNone/>
            </a:pPr>
            <a:r>
              <a:rPr lang="en-US" sz="2600" dirty="0" smtClean="0"/>
              <a:t>data access, data continuity, etc. </a:t>
            </a:r>
          </a:p>
          <a:p>
            <a:pPr marL="0" indent="0">
              <a:lnSpc>
                <a:spcPct val="80000"/>
              </a:lnSpc>
              <a:spcBef>
                <a:spcPts val="0"/>
              </a:spcBef>
              <a:buNone/>
            </a:pPr>
            <a:endParaRPr lang="en-US" sz="1000" dirty="0" smtClean="0"/>
          </a:p>
          <a:p>
            <a:pPr marL="0" indent="0">
              <a:lnSpc>
                <a:spcPct val="80000"/>
              </a:lnSpc>
              <a:spcBef>
                <a:spcPts val="0"/>
              </a:spcBef>
              <a:buNone/>
            </a:pPr>
            <a:r>
              <a:rPr lang="en-US" sz="2600" dirty="0" smtClean="0"/>
              <a:t>Means that relatively a lot of effort is needed to promote </a:t>
            </a:r>
          </a:p>
          <a:p>
            <a:pPr marL="0" indent="0">
              <a:lnSpc>
                <a:spcPct val="80000"/>
              </a:lnSpc>
              <a:spcBef>
                <a:spcPts val="0"/>
              </a:spcBef>
              <a:buNone/>
            </a:pPr>
            <a:r>
              <a:rPr lang="en-US" sz="2600" dirty="0" smtClean="0"/>
              <a:t>EO. 	</a:t>
            </a:r>
            <a:endParaRPr lang="en-US" sz="2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48</a:t>
            </a:fld>
            <a:endParaRPr lang="en-US"/>
          </a:p>
        </p:txBody>
      </p:sp>
    </p:spTree>
  </p:cSld>
  <p:clrMapOvr>
    <a:masterClrMapping/>
  </p:clrMapOvr>
  <p:transition advTm="20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a:bodyPr>
          <a:lstStyle/>
          <a:p>
            <a:pPr algn="l"/>
            <a:r>
              <a:rPr lang="en-US" sz="4000" b="1" i="1" dirty="0" smtClean="0">
                <a:solidFill>
                  <a:srgbClr val="00B0F0"/>
                </a:solidFill>
              </a:rPr>
              <a:t>Points to keep in mind:</a:t>
            </a:r>
            <a:endParaRPr lang="en-US" sz="4000" b="1" i="1" dirty="0">
              <a:solidFill>
                <a:srgbClr val="00B0F0"/>
              </a:solidFill>
            </a:endParaRPr>
          </a:p>
        </p:txBody>
      </p:sp>
      <p:sp>
        <p:nvSpPr>
          <p:cNvPr id="3" name="Content Placeholder 2"/>
          <p:cNvSpPr>
            <a:spLocks noGrp="1"/>
          </p:cNvSpPr>
          <p:nvPr>
            <p:ph idx="1"/>
          </p:nvPr>
        </p:nvSpPr>
        <p:spPr>
          <a:xfrm>
            <a:off x="381600" y="1828800"/>
            <a:ext cx="8208000" cy="5029200"/>
          </a:xfrm>
          <a:ln>
            <a:noFill/>
          </a:ln>
        </p:spPr>
        <p:txBody>
          <a:bodyPr>
            <a:normAutofit fontScale="25000" lnSpcReduction="20000"/>
          </a:bodyPr>
          <a:lstStyle/>
          <a:p>
            <a:pPr lvl="0"/>
            <a:endParaRPr lang="en-US" sz="8000" dirty="0" smtClean="0"/>
          </a:p>
          <a:p>
            <a:pPr lvl="0"/>
            <a:r>
              <a:rPr lang="en-US" sz="10400" dirty="0" smtClean="0"/>
              <a:t>Look for opportunities, where can you have most success in a short time: quick-wins.</a:t>
            </a:r>
          </a:p>
          <a:p>
            <a:pPr lvl="0"/>
            <a:r>
              <a:rPr lang="en-US" sz="10400" dirty="0" smtClean="0"/>
              <a:t>Target the right audience to start with: who would be interested and listen to you? </a:t>
            </a:r>
          </a:p>
          <a:p>
            <a:pPr lvl="0"/>
            <a:r>
              <a:rPr lang="en-US" sz="10400" dirty="0" smtClean="0"/>
              <a:t>Identify the problem that they are trying to solve: is it the same as yours?</a:t>
            </a:r>
          </a:p>
          <a:p>
            <a:pPr lvl="0"/>
            <a:r>
              <a:rPr lang="en-US" sz="10400" dirty="0" smtClean="0"/>
              <a:t>Learn to speak the same language. Avoid abbreviations, such as PGIS or VGI, that politicians and managers do not understand and do not care about. Use terms related to profits and losses.</a:t>
            </a:r>
          </a:p>
          <a:p>
            <a:r>
              <a:rPr lang="en-US" sz="10400" dirty="0" smtClean="0"/>
              <a:t>Look for examples from elsewhere (success stories): solutions that work and are affordable.</a:t>
            </a:r>
          </a:p>
          <a:p>
            <a:pPr>
              <a:buNone/>
            </a:pPr>
            <a:r>
              <a:rPr lang="en-US" sz="10400" dirty="0" smtClean="0"/>
              <a:t>	</a:t>
            </a:r>
            <a:endParaRPr lang="en-US" sz="104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49</a:t>
            </a:fld>
            <a:endParaRPr lang="en-US"/>
          </a:p>
        </p:txBody>
      </p:sp>
    </p:spTree>
  </p:cSld>
  <p:clrMapOvr>
    <a:masterClrMapping/>
  </p:clrMapOvr>
  <p:transition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08000" cy="1080000"/>
          </a:xfrm>
        </p:spPr>
        <p:txBody>
          <a:bodyPr>
            <a:noAutofit/>
          </a:bodyPr>
          <a:lstStyle/>
          <a:p>
            <a:pPr algn="l"/>
            <a:r>
              <a:rPr lang="en-US" sz="4000" b="1" i="1" dirty="0" smtClean="0">
                <a:solidFill>
                  <a:srgbClr val="00B0F0"/>
                </a:solidFill>
              </a:rPr>
              <a:t>Assessment of business &amp; </a:t>
            </a:r>
            <a:br>
              <a:rPr lang="en-US" sz="4000" b="1" i="1" dirty="0" smtClean="0">
                <a:solidFill>
                  <a:srgbClr val="00B0F0"/>
                </a:solidFill>
              </a:rPr>
            </a:br>
            <a:r>
              <a:rPr lang="en-US" sz="4000" b="1" i="1" dirty="0" smtClean="0">
                <a:solidFill>
                  <a:srgbClr val="00B0F0"/>
                </a:solidFill>
              </a:rPr>
              <a:t>funding opportunities</a:t>
            </a:r>
            <a:endParaRPr lang="en-US" sz="4000" b="1" i="1" dirty="0">
              <a:solidFill>
                <a:srgbClr val="00B0F0"/>
              </a:solidFill>
            </a:endParaRPr>
          </a:p>
        </p:txBody>
      </p:sp>
      <p:sp>
        <p:nvSpPr>
          <p:cNvPr id="3" name="Content Placeholder 2"/>
          <p:cNvSpPr>
            <a:spLocks noGrp="1"/>
          </p:cNvSpPr>
          <p:nvPr>
            <p:ph idx="1"/>
          </p:nvPr>
        </p:nvSpPr>
        <p:spPr>
          <a:xfrm>
            <a:off x="381000" y="3125041"/>
            <a:ext cx="8208000" cy="3732959"/>
          </a:xfrm>
        </p:spPr>
        <p:txBody>
          <a:bodyPr>
            <a:normAutofit/>
          </a:bodyPr>
          <a:lstStyle/>
          <a:p>
            <a:endParaRPr lang="en-US" sz="1200" dirty="0" smtClean="0"/>
          </a:p>
          <a:p>
            <a:r>
              <a:rPr lang="en-US" sz="2600" dirty="0" smtClean="0"/>
              <a:t>Categories of environmental products &amp; services</a:t>
            </a:r>
          </a:p>
          <a:p>
            <a:r>
              <a:rPr lang="en-US" sz="2600" dirty="0" smtClean="0"/>
              <a:t>Life cycle phase of product or service</a:t>
            </a:r>
          </a:p>
          <a:p>
            <a:r>
              <a:rPr lang="en-US" sz="2600" dirty="0" smtClean="0"/>
              <a:t>Regional context, level of technological &amp; economic development</a:t>
            </a:r>
          </a:p>
          <a:p>
            <a:r>
              <a:rPr lang="en-US" sz="2600" dirty="0" smtClean="0"/>
              <a:t>Optimum marketing mix</a:t>
            </a:r>
          </a:p>
          <a:p>
            <a:pPr>
              <a:buNone/>
            </a:pPr>
            <a:endParaRPr lang="en-US" sz="24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a:t>
            </a:fld>
            <a:endParaRPr lang="en-US"/>
          </a:p>
        </p:txBody>
      </p:sp>
    </p:spTree>
  </p:cSld>
  <p:clrMapOvr>
    <a:masterClrMapping/>
  </p:clrMapOvr>
  <p:transition advTm="2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62200"/>
            <a:ext cx="7696200" cy="2057400"/>
          </a:xfrm>
        </p:spPr>
        <p:txBody>
          <a:bodyPr>
            <a:normAutofit fontScale="90000"/>
          </a:bodyPr>
          <a:lstStyle/>
          <a:p>
            <a:r>
              <a:rPr lang="en-US" b="1" i="1" dirty="0" smtClean="0">
                <a:solidFill>
                  <a:srgbClr val="00B0F0"/>
                </a:solidFill>
              </a:rPr>
              <a:t>Be patient: </a:t>
            </a:r>
            <a:br>
              <a:rPr lang="en-US" b="1" i="1" dirty="0" smtClean="0">
                <a:solidFill>
                  <a:srgbClr val="00B0F0"/>
                </a:solidFill>
              </a:rPr>
            </a:br>
            <a:r>
              <a:rPr lang="en-US" b="1" i="1" dirty="0" smtClean="0">
                <a:solidFill>
                  <a:srgbClr val="00B0F0"/>
                </a:solidFill>
              </a:rPr>
              <a:t>introduction of new technology and / or applications takes time</a:t>
            </a:r>
            <a:endParaRPr lang="en-US" b="1" i="1" dirty="0">
              <a:solidFill>
                <a:srgbClr val="00B0F0"/>
              </a:solidFill>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50</a:t>
            </a:fld>
            <a:endParaRPr lang="en-US"/>
          </a:p>
        </p:txBody>
      </p:sp>
    </p:spTree>
  </p:cSld>
  <p:clrMapOvr>
    <a:masterClrMapping/>
  </p:clrMapOvr>
  <p:transition advTm="20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828800"/>
            <a:ext cx="8208000" cy="1220400"/>
          </a:xfrm>
        </p:spPr>
        <p:txBody>
          <a:bodyPr>
            <a:normAutofit fontScale="90000"/>
          </a:bodyPr>
          <a:lstStyle/>
          <a:p>
            <a:pPr algn="l"/>
            <a:r>
              <a:rPr lang="en-US" b="1" i="1" dirty="0" smtClean="0"/>
              <a:t>3. How to get funding for your </a:t>
            </a:r>
            <a:br>
              <a:rPr lang="en-US" b="1" i="1" dirty="0" smtClean="0"/>
            </a:br>
            <a:r>
              <a:rPr lang="en-US" b="1" i="1" dirty="0" smtClean="0"/>
              <a:t>    activities</a:t>
            </a:r>
            <a:endParaRPr lang="en-US" b="1" i="1" dirty="0"/>
          </a:p>
        </p:txBody>
      </p:sp>
      <p:sp>
        <p:nvSpPr>
          <p:cNvPr id="3" name="Content Placeholder 2"/>
          <p:cNvSpPr>
            <a:spLocks noGrp="1"/>
          </p:cNvSpPr>
          <p:nvPr>
            <p:ph idx="1"/>
          </p:nvPr>
        </p:nvSpPr>
        <p:spPr>
          <a:xfrm>
            <a:off x="304800" y="3429000"/>
            <a:ext cx="8208000" cy="1220400"/>
          </a:xfrm>
        </p:spPr>
        <p:txBody>
          <a:bodyPr>
            <a:normAutofit/>
          </a:bodyPr>
          <a:lstStyle/>
          <a:p>
            <a:pPr>
              <a:buNone/>
            </a:pPr>
            <a:r>
              <a:rPr lang="en-US" dirty="0" smtClean="0"/>
              <a:t>    	</a:t>
            </a:r>
            <a:endParaRPr lang="en-US" sz="4000" i="1"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51</a:t>
            </a:fld>
            <a:endParaRPr lang="en-US"/>
          </a:p>
        </p:txBody>
      </p:sp>
    </p:spTree>
  </p:cSld>
  <p:clrMapOvr>
    <a:masterClrMapping/>
  </p:clrMapOvr>
  <p:transition advTm="20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b="1" i="1" dirty="0" smtClean="0">
                <a:solidFill>
                  <a:srgbClr val="00B0F0"/>
                </a:solidFill>
              </a:rPr>
              <a:t>Approach</a:t>
            </a:r>
            <a:endParaRPr lang="en-US" b="1" i="1" dirty="0">
              <a:solidFill>
                <a:srgbClr val="00B0F0"/>
              </a:solidFill>
            </a:endParaRPr>
          </a:p>
        </p:txBody>
      </p:sp>
      <p:sp>
        <p:nvSpPr>
          <p:cNvPr id="3" name="Content Placeholder 2"/>
          <p:cNvSpPr>
            <a:spLocks noGrp="1"/>
          </p:cNvSpPr>
          <p:nvPr>
            <p:ph idx="1"/>
          </p:nvPr>
        </p:nvSpPr>
        <p:spPr>
          <a:xfrm>
            <a:off x="381600" y="2898000"/>
            <a:ext cx="8229600" cy="3382963"/>
          </a:xfrm>
        </p:spPr>
        <p:txBody>
          <a:bodyPr>
            <a:normAutofit/>
          </a:bodyPr>
          <a:lstStyle/>
          <a:p>
            <a:pPr>
              <a:lnSpc>
                <a:spcPct val="80000"/>
              </a:lnSpc>
              <a:spcBef>
                <a:spcPts val="0"/>
              </a:spcBef>
            </a:pPr>
            <a:r>
              <a:rPr lang="en-US" sz="2600" dirty="0" smtClean="0"/>
              <a:t>Share information on your subject (a thing you are doing) and think that is interesting for your contact, then look for the link. Could this solve a problem for your partner? Are adjustments necessary? Need other parties be involved? Take it from there.</a:t>
            </a:r>
          </a:p>
          <a:p>
            <a:r>
              <a:rPr lang="en-US" sz="2600" dirty="0" smtClean="0"/>
              <a:t>LEADS, LEADS, LEADS</a:t>
            </a:r>
          </a:p>
          <a:p>
            <a:pPr>
              <a:buNone/>
            </a:pP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52</a:t>
            </a:fld>
            <a:endParaRPr lang="en-US"/>
          </a:p>
        </p:txBody>
      </p:sp>
    </p:spTree>
  </p:cSld>
  <p:clrMapOvr>
    <a:masterClrMapping/>
  </p:clrMapOvr>
  <p:transition advTm="20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How?</a:t>
            </a:r>
            <a:endParaRPr lang="en-US" sz="4000" b="1" i="1" dirty="0">
              <a:solidFill>
                <a:srgbClr val="00B0F0"/>
              </a:solidFill>
            </a:endParaRPr>
          </a:p>
        </p:txBody>
      </p:sp>
      <p:sp>
        <p:nvSpPr>
          <p:cNvPr id="3" name="Content Placeholder 2"/>
          <p:cNvSpPr>
            <a:spLocks noGrp="1"/>
          </p:cNvSpPr>
          <p:nvPr>
            <p:ph idx="1"/>
          </p:nvPr>
        </p:nvSpPr>
        <p:spPr>
          <a:xfrm>
            <a:off x="381600" y="2898000"/>
            <a:ext cx="8208000" cy="3382963"/>
          </a:xfrm>
        </p:spPr>
        <p:txBody>
          <a:bodyPr>
            <a:normAutofit/>
          </a:bodyPr>
          <a:lstStyle/>
          <a:p>
            <a:pPr lvl="0"/>
            <a:r>
              <a:rPr lang="en-US" sz="2600" dirty="0" smtClean="0"/>
              <a:t>Establish your network.</a:t>
            </a:r>
          </a:p>
          <a:p>
            <a:pPr lvl="0">
              <a:buNone/>
            </a:pPr>
            <a:endParaRPr lang="en-US" sz="800" dirty="0" smtClean="0"/>
          </a:p>
          <a:p>
            <a:pPr lvl="0"/>
            <a:r>
              <a:rPr lang="en-US" sz="2600" dirty="0" smtClean="0"/>
              <a:t>Look for opportunities.</a:t>
            </a:r>
          </a:p>
          <a:p>
            <a:pPr lvl="0">
              <a:buNone/>
            </a:pPr>
            <a:endParaRPr lang="en-US" sz="800" dirty="0" smtClean="0"/>
          </a:p>
          <a:p>
            <a:r>
              <a:rPr lang="en-US" sz="2600" dirty="0" smtClean="0"/>
              <a:t>Write a good proposal. </a:t>
            </a:r>
          </a:p>
          <a:p>
            <a:pPr>
              <a:buNone/>
            </a:pPr>
            <a:endParaRPr lang="en-US" sz="800" dirty="0" smtClean="0"/>
          </a:p>
          <a:p>
            <a:r>
              <a:rPr lang="en-US" sz="2600" dirty="0" smtClean="0"/>
              <a:t>Promise much, but not too much.</a:t>
            </a:r>
          </a:p>
          <a:p>
            <a:pPr>
              <a:buNone/>
            </a:pPr>
            <a:r>
              <a:rPr lang="en-US" sz="2800" dirty="0" smtClean="0"/>
              <a:t>	</a:t>
            </a:r>
            <a:endParaRPr lang="en-US" sz="28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53</a:t>
            </a:fld>
            <a:endParaRPr lang="en-US"/>
          </a:p>
        </p:txBody>
      </p:sp>
    </p:spTree>
  </p:cSld>
  <p:clrMapOvr>
    <a:masterClrMapping/>
  </p:clrMapOvr>
  <p:transition advTm="20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260000"/>
          </a:xfrm>
        </p:spPr>
        <p:txBody>
          <a:bodyPr>
            <a:normAutofit/>
          </a:bodyPr>
          <a:lstStyle/>
          <a:p>
            <a:pPr algn="l"/>
            <a:r>
              <a:rPr lang="en-US" sz="4000" b="1" i="1" dirty="0" smtClean="0">
                <a:solidFill>
                  <a:srgbClr val="00B0F0"/>
                </a:solidFill>
              </a:rPr>
              <a:t>Proposal outline</a:t>
            </a:r>
            <a:r>
              <a:rPr lang="en-US" i="1" dirty="0" smtClean="0"/>
              <a:t/>
            </a:r>
            <a:br>
              <a:rPr lang="en-US" i="1" dirty="0" smtClean="0"/>
            </a:br>
            <a:r>
              <a:rPr lang="en-US" sz="2000" i="1" dirty="0" smtClean="0"/>
              <a:t>(more detailed version in separate document, see also </a:t>
            </a:r>
            <a:r>
              <a:rPr lang="en-US" sz="2000" i="1" dirty="0" smtClean="0">
                <a:hlinkClick r:id="rId2"/>
              </a:rPr>
              <a:t>www.geonetcab.eu</a:t>
            </a:r>
            <a:r>
              <a:rPr lang="en-US" sz="2000" i="1" dirty="0" smtClean="0"/>
              <a:t> )</a:t>
            </a:r>
            <a:endParaRPr lang="en-US" sz="2000" dirty="0"/>
          </a:p>
        </p:txBody>
      </p:sp>
      <p:sp>
        <p:nvSpPr>
          <p:cNvPr id="3" name="Content Placeholder 2"/>
          <p:cNvSpPr>
            <a:spLocks noGrp="1"/>
          </p:cNvSpPr>
          <p:nvPr>
            <p:ph sz="half" idx="1"/>
          </p:nvPr>
        </p:nvSpPr>
        <p:spPr>
          <a:xfrm>
            <a:off x="381600" y="2898000"/>
            <a:ext cx="4876800" cy="3960000"/>
          </a:xfrm>
        </p:spPr>
        <p:txBody>
          <a:bodyPr>
            <a:normAutofit/>
          </a:bodyPr>
          <a:lstStyle/>
          <a:p>
            <a:pPr>
              <a:buNone/>
            </a:pPr>
            <a:r>
              <a:rPr lang="en-US" sz="2600" dirty="0" smtClean="0"/>
              <a:t>1. Introduction / relevance</a:t>
            </a:r>
          </a:p>
          <a:p>
            <a:pPr>
              <a:buNone/>
            </a:pPr>
            <a:r>
              <a:rPr lang="en-US" sz="2600" dirty="0" smtClean="0"/>
              <a:t>2. Objective(s)</a:t>
            </a:r>
          </a:p>
          <a:p>
            <a:pPr>
              <a:buNone/>
            </a:pPr>
            <a:r>
              <a:rPr lang="en-US" sz="2600" dirty="0" smtClean="0"/>
              <a:t>3. Activities</a:t>
            </a:r>
          </a:p>
          <a:p>
            <a:pPr>
              <a:buNone/>
            </a:pPr>
            <a:r>
              <a:rPr lang="en-US" sz="2600" dirty="0" smtClean="0"/>
              <a:t>4. Output</a:t>
            </a:r>
          </a:p>
          <a:p>
            <a:pPr>
              <a:buNone/>
            </a:pPr>
            <a:r>
              <a:rPr lang="en-US" sz="2600" dirty="0" smtClean="0"/>
              <a:t>5. Management &amp; evaluation</a:t>
            </a:r>
          </a:p>
          <a:p>
            <a:endParaRPr lang="en-US" dirty="0"/>
          </a:p>
        </p:txBody>
      </p:sp>
      <p:sp>
        <p:nvSpPr>
          <p:cNvPr id="4" name="Content Placeholder 3"/>
          <p:cNvSpPr>
            <a:spLocks noGrp="1"/>
          </p:cNvSpPr>
          <p:nvPr>
            <p:ph sz="half" idx="2"/>
          </p:nvPr>
        </p:nvSpPr>
        <p:spPr>
          <a:xfrm>
            <a:off x="5257800" y="2898000"/>
            <a:ext cx="3429000" cy="3960000"/>
          </a:xfrm>
        </p:spPr>
        <p:txBody>
          <a:bodyPr>
            <a:normAutofit/>
          </a:bodyPr>
          <a:lstStyle/>
          <a:p>
            <a:pPr>
              <a:buNone/>
            </a:pPr>
            <a:r>
              <a:rPr lang="en-US" sz="2600" dirty="0" smtClean="0"/>
              <a:t>6. Risk assessment</a:t>
            </a:r>
          </a:p>
          <a:p>
            <a:pPr>
              <a:buNone/>
            </a:pPr>
            <a:r>
              <a:rPr lang="en-US" sz="2600" dirty="0" smtClean="0"/>
              <a:t>7. Time schedule</a:t>
            </a:r>
          </a:p>
          <a:p>
            <a:pPr>
              <a:buNone/>
            </a:pPr>
            <a:r>
              <a:rPr lang="en-US" sz="2600" dirty="0" smtClean="0"/>
              <a:t>8. Budget</a:t>
            </a:r>
          </a:p>
          <a:p>
            <a:pPr>
              <a:buNone/>
            </a:pPr>
            <a:r>
              <a:rPr lang="en-US" sz="2600" dirty="0" smtClean="0"/>
              <a:t>	Annexes</a:t>
            </a:r>
          </a:p>
          <a:p>
            <a:endParaRPr lang="en-US" dirty="0"/>
          </a:p>
        </p:txBody>
      </p:sp>
      <p:pic>
        <p:nvPicPr>
          <p:cNvPr id="5" name="Picture 2" descr="5-LOGO-Acouleur"/>
          <p:cNvPicPr>
            <a:picLocks noChangeAspect="1" noChangeArrowheads="1"/>
          </p:cNvPicPr>
          <p:nvPr/>
        </p:nvPicPr>
        <p:blipFill>
          <a:blip r:embed="rId3" cstate="print"/>
          <a:srcRect/>
          <a:stretch>
            <a:fillRect/>
          </a:stretch>
        </p:blipFill>
        <p:spPr bwMode="auto">
          <a:xfrm>
            <a:off x="381000" y="304800"/>
            <a:ext cx="4314825" cy="13144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7AE59B96-4131-4DD5-A7F3-9C8969C240CC}" type="slidenum">
              <a:rPr lang="en-US" smtClean="0"/>
              <a:pPr/>
              <a:t>54</a:t>
            </a:fld>
            <a:endParaRPr lang="en-US"/>
          </a:p>
        </p:txBody>
      </p:sp>
    </p:spTree>
  </p:cSld>
  <p:clrMapOvr>
    <a:masterClrMapping/>
  </p:clrMapOvr>
  <p:transition advTm="20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5004000" y="650850"/>
            <a:ext cx="2364799" cy="968400"/>
          </a:xfrm>
          <a:prstGeom prst="rect">
            <a:avLst/>
          </a:prstGeom>
          <a:noFill/>
          <a:ln w="9525">
            <a:noFill/>
            <a:miter lim="800000"/>
            <a:headEnd/>
            <a:tailEnd/>
          </a:ln>
        </p:spPr>
      </p:pic>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Other references</a:t>
            </a:r>
            <a:endParaRPr lang="en-US" sz="4000" b="1" i="1" dirty="0">
              <a:solidFill>
                <a:srgbClr val="00B0F0"/>
              </a:solidFill>
            </a:endParaRPr>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4314825" cy="1314450"/>
          </a:xfrm>
          <a:prstGeom prst="rect">
            <a:avLst/>
          </a:prstGeom>
          <a:noFill/>
          <a:ln w="9525">
            <a:noFill/>
            <a:miter lim="800000"/>
            <a:headEnd/>
            <a:tailEnd/>
          </a:ln>
        </p:spPr>
      </p:pic>
      <p:pic>
        <p:nvPicPr>
          <p:cNvPr id="7169" name="Picture 1"/>
          <p:cNvPicPr>
            <a:picLocks noChangeAspect="1" noChangeArrowheads="1"/>
          </p:cNvPicPr>
          <p:nvPr/>
        </p:nvPicPr>
        <p:blipFill>
          <a:blip r:embed="rId4" cstate="print"/>
          <a:srcRect/>
          <a:stretch>
            <a:fillRect/>
          </a:stretch>
        </p:blipFill>
        <p:spPr bwMode="auto">
          <a:xfrm>
            <a:off x="7621200" y="650850"/>
            <a:ext cx="968400" cy="9684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7AE59B96-4131-4DD5-A7F3-9C8969C240CC}" type="slidenum">
              <a:rPr lang="en-US" smtClean="0"/>
              <a:pPr/>
              <a:t>55</a:t>
            </a:fld>
            <a:endParaRPr lang="en-US"/>
          </a:p>
        </p:txBody>
      </p:sp>
      <p:sp>
        <p:nvSpPr>
          <p:cNvPr id="3" name="Content Placeholder 2"/>
          <p:cNvSpPr>
            <a:spLocks noGrp="1"/>
          </p:cNvSpPr>
          <p:nvPr>
            <p:ph idx="1"/>
          </p:nvPr>
        </p:nvSpPr>
        <p:spPr>
          <a:xfrm>
            <a:off x="381600" y="2898000"/>
            <a:ext cx="8208000" cy="3960000"/>
          </a:xfrm>
          <a:ln>
            <a:noFill/>
          </a:ln>
        </p:spPr>
        <p:txBody>
          <a:bodyPr>
            <a:normAutofit/>
          </a:bodyPr>
          <a:lstStyle/>
          <a:p>
            <a:pPr lvl="0"/>
            <a:r>
              <a:rPr lang="en-US" sz="2600" dirty="0" err="1" smtClean="0"/>
              <a:t>Civicus</a:t>
            </a:r>
            <a:r>
              <a:rPr lang="en-US" sz="2600" dirty="0" smtClean="0"/>
              <a:t>: writing a funding proposal</a:t>
            </a:r>
          </a:p>
          <a:p>
            <a:pPr lvl="0">
              <a:buNone/>
            </a:pPr>
            <a:endParaRPr lang="en-US" sz="800" dirty="0" smtClean="0"/>
          </a:p>
          <a:p>
            <a:pPr lvl="0"/>
            <a:r>
              <a:rPr lang="en-US" sz="2600" dirty="0" smtClean="0"/>
              <a:t>Michigan State University: guide for writing a funding proposal</a:t>
            </a:r>
          </a:p>
          <a:p>
            <a:pPr lvl="0">
              <a:buNone/>
            </a:pPr>
            <a:endParaRPr lang="en-US" sz="800" dirty="0" smtClean="0"/>
          </a:p>
          <a:p>
            <a:pPr lvl="0"/>
            <a:r>
              <a:rPr lang="en-US" sz="2600" dirty="0" smtClean="0"/>
              <a:t>ESRI: writing a competitive GRANT application</a:t>
            </a:r>
          </a:p>
          <a:p>
            <a:pPr lvl="0">
              <a:buNone/>
            </a:pPr>
            <a:endParaRPr lang="en-US" sz="800" dirty="0" smtClean="0"/>
          </a:p>
          <a:p>
            <a:r>
              <a:rPr lang="en-US" sz="2600" dirty="0" smtClean="0"/>
              <a:t>REC: project proposal writing</a:t>
            </a:r>
            <a:endParaRPr lang="en-US" sz="2600" dirty="0"/>
          </a:p>
        </p:txBody>
      </p:sp>
    </p:spTree>
  </p:cSld>
  <p:clrMapOvr>
    <a:masterClrMapping/>
  </p:clrMapOvr>
  <p:transition advTm="20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7696200" cy="1080000"/>
          </a:xfrm>
        </p:spPr>
        <p:txBody>
          <a:bodyPr>
            <a:normAutofit/>
          </a:bodyPr>
          <a:lstStyle/>
          <a:p>
            <a:pPr algn="l"/>
            <a:r>
              <a:rPr lang="en-US" sz="4000" b="1" i="1" dirty="0" smtClean="0">
                <a:solidFill>
                  <a:srgbClr val="00B0F0"/>
                </a:solidFill>
              </a:rPr>
              <a:t>Again:</a:t>
            </a:r>
            <a:endParaRPr lang="en-US" sz="4000" b="1" i="1" dirty="0">
              <a:solidFill>
                <a:srgbClr val="00B0F0"/>
              </a:solidFill>
            </a:endParaRPr>
          </a:p>
        </p:txBody>
      </p:sp>
      <p:sp>
        <p:nvSpPr>
          <p:cNvPr id="3" name="Content Placeholder 2"/>
          <p:cNvSpPr>
            <a:spLocks noGrp="1"/>
          </p:cNvSpPr>
          <p:nvPr>
            <p:ph idx="1"/>
          </p:nvPr>
        </p:nvSpPr>
        <p:spPr>
          <a:xfrm>
            <a:off x="381600" y="2898000"/>
            <a:ext cx="8229600" cy="3382963"/>
          </a:xfrm>
        </p:spPr>
        <p:txBody>
          <a:bodyPr>
            <a:normAutofit fontScale="25000" lnSpcReduction="20000"/>
          </a:bodyPr>
          <a:lstStyle/>
          <a:p>
            <a:r>
              <a:rPr lang="en-US" sz="10400" i="1" dirty="0" smtClean="0"/>
              <a:t>SHARED PROBLEM</a:t>
            </a:r>
            <a:endParaRPr lang="en-US" sz="10400" dirty="0" smtClean="0"/>
          </a:p>
          <a:p>
            <a:r>
              <a:rPr lang="en-US" sz="10400" i="1" dirty="0" smtClean="0"/>
              <a:t>SHARED LANGUAGE</a:t>
            </a:r>
          </a:p>
          <a:p>
            <a:r>
              <a:rPr lang="en-US" sz="10400" i="1" dirty="0" smtClean="0"/>
              <a:t>SHARED SOLUTION</a:t>
            </a:r>
          </a:p>
          <a:p>
            <a:endParaRPr lang="en-US" sz="10400" i="1" dirty="0" smtClean="0"/>
          </a:p>
          <a:p>
            <a:pPr>
              <a:buNone/>
            </a:pPr>
            <a:r>
              <a:rPr lang="en-US" sz="10400" dirty="0" smtClean="0">
                <a:solidFill>
                  <a:srgbClr val="00B0F0"/>
                </a:solidFill>
              </a:rPr>
              <a:t>If all else fails, try to link with a more popular (and easy to</a:t>
            </a:r>
          </a:p>
          <a:p>
            <a:pPr>
              <a:buNone/>
            </a:pPr>
            <a:r>
              <a:rPr lang="en-US" sz="10400" smtClean="0">
                <a:solidFill>
                  <a:srgbClr val="00B0F0"/>
                </a:solidFill>
              </a:rPr>
              <a:t>understand) topic.</a:t>
            </a:r>
            <a:endParaRPr lang="en-US" sz="10400" dirty="0" smtClean="0">
              <a:solidFill>
                <a:srgbClr val="00B0F0"/>
              </a:solidFill>
            </a:endParaRPr>
          </a:p>
          <a:p>
            <a:pPr>
              <a:buNone/>
            </a:pPr>
            <a:endParaRPr lang="en-US" sz="9600" dirty="0" smtClean="0"/>
          </a:p>
          <a:p>
            <a:pPr>
              <a:buNone/>
            </a:pPr>
            <a:r>
              <a:rPr lang="en-US" sz="9600" dirty="0" smtClean="0"/>
              <a:t>	</a:t>
            </a: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56</a:t>
            </a:fld>
            <a:endParaRPr lang="en-US"/>
          </a:p>
        </p:txBody>
      </p:sp>
    </p:spTree>
  </p:cSld>
  <p:clrMapOvr>
    <a:masterClrMapping/>
  </p:clrMapOvr>
  <p:transition advTm="20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t>4. Capacity Building</a:t>
            </a:r>
            <a:endParaRPr lang="en-US" sz="4000" b="1" i="1" dirty="0"/>
          </a:p>
        </p:txBody>
      </p:sp>
      <p:sp>
        <p:nvSpPr>
          <p:cNvPr id="3" name="Content Placeholder 2"/>
          <p:cNvSpPr>
            <a:spLocks noGrp="1"/>
          </p:cNvSpPr>
          <p:nvPr>
            <p:ph idx="1"/>
          </p:nvPr>
        </p:nvSpPr>
        <p:spPr>
          <a:xfrm>
            <a:off x="457200" y="4419600"/>
            <a:ext cx="8208000" cy="1080000"/>
          </a:xfrm>
        </p:spPr>
        <p:txBody>
          <a:bodyPr>
            <a:normAutofit/>
          </a:bodyPr>
          <a:lstStyle/>
          <a:p>
            <a:pPr>
              <a:buNone/>
            </a:pPr>
            <a:r>
              <a:rPr lang="en-US" dirty="0" smtClean="0"/>
              <a:t>    	</a:t>
            </a: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57</a:t>
            </a:fld>
            <a:endParaRPr lang="en-US"/>
          </a:p>
        </p:txBody>
      </p:sp>
    </p:spTree>
  </p:cSld>
  <p:clrMapOvr>
    <a:masterClrMapping/>
  </p:clrMapOvr>
  <p:transition advTm="20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602000"/>
            <a:ext cx="8208000" cy="1080000"/>
          </a:xfrm>
        </p:spPr>
        <p:txBody>
          <a:bodyPr>
            <a:normAutofit/>
          </a:bodyPr>
          <a:lstStyle/>
          <a:p>
            <a:pPr algn="l"/>
            <a:r>
              <a:rPr lang="en-US" sz="4000" b="1" i="1" dirty="0" smtClean="0">
                <a:solidFill>
                  <a:srgbClr val="00B0F0"/>
                </a:solidFill>
              </a:rPr>
              <a:t>General</a:t>
            </a:r>
            <a:endParaRPr lang="en-US" sz="4000" b="1" i="1" dirty="0">
              <a:solidFill>
                <a:srgbClr val="00B0F0"/>
              </a:solidFill>
            </a:endParaRPr>
          </a:p>
        </p:txBody>
      </p:sp>
      <p:sp>
        <p:nvSpPr>
          <p:cNvPr id="3" name="Content Placeholder 2"/>
          <p:cNvSpPr>
            <a:spLocks noGrp="1"/>
          </p:cNvSpPr>
          <p:nvPr>
            <p:ph idx="1"/>
          </p:nvPr>
        </p:nvSpPr>
        <p:spPr>
          <a:xfrm>
            <a:off x="381600" y="2898000"/>
            <a:ext cx="8229600" cy="3382963"/>
          </a:xfrm>
        </p:spPr>
        <p:txBody>
          <a:bodyPr>
            <a:normAutofit/>
          </a:bodyPr>
          <a:lstStyle/>
          <a:p>
            <a:pPr marL="0" indent="0">
              <a:lnSpc>
                <a:spcPct val="80000"/>
              </a:lnSpc>
              <a:spcBef>
                <a:spcPts val="1200"/>
              </a:spcBef>
              <a:buNone/>
            </a:pPr>
            <a:r>
              <a:rPr lang="en-US" sz="2600" dirty="0" smtClean="0"/>
              <a:t>Marketing is promotion + capacity building.</a:t>
            </a:r>
          </a:p>
          <a:p>
            <a:pPr marL="0" indent="0">
              <a:lnSpc>
                <a:spcPct val="80000"/>
              </a:lnSpc>
              <a:spcBef>
                <a:spcPts val="1200"/>
              </a:spcBef>
              <a:buNone/>
            </a:pPr>
            <a:endParaRPr lang="en-US" sz="800" dirty="0" smtClean="0"/>
          </a:p>
          <a:p>
            <a:pPr marL="0" indent="0">
              <a:lnSpc>
                <a:spcPct val="80000"/>
              </a:lnSpc>
              <a:spcBef>
                <a:spcPts val="0"/>
              </a:spcBef>
              <a:buNone/>
            </a:pPr>
            <a:r>
              <a:rPr lang="en-US" sz="2600" dirty="0" smtClean="0"/>
              <a:t>Especially for the introduction of new technologies capacity</a:t>
            </a:r>
            <a:br>
              <a:rPr lang="en-US" sz="2600" dirty="0" smtClean="0"/>
            </a:br>
            <a:r>
              <a:rPr lang="en-US" sz="2600" dirty="0" smtClean="0"/>
              <a:t>building is important at all levels.</a:t>
            </a:r>
            <a:r>
              <a:rPr lang="en-US" dirty="0" smtClean="0"/>
              <a:t> </a:t>
            </a:r>
          </a:p>
          <a:p>
            <a:pPr marL="0" indent="0">
              <a:lnSpc>
                <a:spcPct val="80000"/>
              </a:lnSpc>
              <a:spcBef>
                <a:spcPts val="0"/>
              </a:spcBef>
              <a:buNone/>
            </a:pPr>
            <a:endParaRPr lang="en-US" sz="800" dirty="0" smtClean="0"/>
          </a:p>
          <a:p>
            <a:pPr marL="0" indent="0">
              <a:lnSpc>
                <a:spcPct val="80000"/>
              </a:lnSpc>
              <a:spcBef>
                <a:spcPts val="1200"/>
              </a:spcBef>
              <a:buNone/>
            </a:pPr>
            <a:r>
              <a:rPr lang="en-US" sz="2600" dirty="0" smtClean="0"/>
              <a:t>Capacity building is the instrument to increase </a:t>
            </a:r>
            <a:br>
              <a:rPr lang="en-US" sz="2600" dirty="0" smtClean="0"/>
            </a:br>
            <a:r>
              <a:rPr lang="en-US" sz="2600" dirty="0" smtClean="0"/>
              <a:t>self-sufficiency and make solutions work.	</a:t>
            </a:r>
            <a:endParaRPr lang="en-US" sz="2600" dirty="0"/>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58</a:t>
            </a:fld>
            <a:endParaRPr lang="en-US"/>
          </a:p>
        </p:txBody>
      </p:sp>
    </p:spTree>
  </p:cSld>
  <p:clrMapOvr>
    <a:masterClrMapping/>
  </p:clrMapOvr>
  <p:transition advTm="20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3505200" cy="709200"/>
          </a:xfrm>
        </p:spPr>
        <p:txBody>
          <a:bodyPr>
            <a:normAutofit fontScale="90000"/>
          </a:bodyPr>
          <a:lstStyle/>
          <a:p>
            <a:pPr algn="l"/>
            <a:r>
              <a:rPr lang="en-US" b="1" i="1" dirty="0" smtClean="0">
                <a:solidFill>
                  <a:srgbClr val="00B0F0"/>
                </a:solidFill>
              </a:rPr>
              <a:t>Think of:</a:t>
            </a:r>
            <a:endParaRPr lang="en-US" b="1" i="1" dirty="0">
              <a:solidFill>
                <a:srgbClr val="00B0F0"/>
              </a:solidFill>
            </a:endParaRPr>
          </a:p>
        </p:txBody>
      </p:sp>
      <p:sp>
        <p:nvSpPr>
          <p:cNvPr id="3" name="Content Placeholder 2"/>
          <p:cNvSpPr>
            <a:spLocks noGrp="1"/>
          </p:cNvSpPr>
          <p:nvPr>
            <p:ph idx="1"/>
          </p:nvPr>
        </p:nvSpPr>
        <p:spPr>
          <a:xfrm>
            <a:off x="381600" y="1828800"/>
            <a:ext cx="8208000" cy="4724400"/>
          </a:xfrm>
        </p:spPr>
        <p:txBody>
          <a:bodyPr>
            <a:normAutofit fontScale="25000" lnSpcReduction="20000"/>
          </a:bodyPr>
          <a:lstStyle/>
          <a:p>
            <a:pPr>
              <a:buNone/>
            </a:pPr>
            <a:endParaRPr lang="en-US" sz="8000" dirty="0" smtClean="0"/>
          </a:p>
          <a:p>
            <a:pPr>
              <a:spcBef>
                <a:spcPts val="0"/>
              </a:spcBef>
            </a:pPr>
            <a:r>
              <a:rPr lang="en-US" sz="10400" dirty="0" smtClean="0"/>
              <a:t>Different instruments for different levels: workshops for decision makers and awareness raising, detailed technical training for professionals.</a:t>
            </a:r>
          </a:p>
          <a:p>
            <a:pPr>
              <a:spcBef>
                <a:spcPts val="0"/>
              </a:spcBef>
              <a:buNone/>
            </a:pPr>
            <a:r>
              <a:rPr lang="en-US" sz="4000" dirty="0" smtClean="0"/>
              <a:t> </a:t>
            </a:r>
          </a:p>
          <a:p>
            <a:pPr>
              <a:spcBef>
                <a:spcPts val="0"/>
              </a:spcBef>
            </a:pPr>
            <a:r>
              <a:rPr lang="en-US" sz="10400" dirty="0" smtClean="0"/>
              <a:t>Provide follow-up. Getting funding for good capacity building is difficult: everybody agrees that it is important, but nobody has time. </a:t>
            </a:r>
          </a:p>
          <a:p>
            <a:pPr>
              <a:spcBef>
                <a:spcPts val="0"/>
              </a:spcBef>
              <a:buNone/>
            </a:pPr>
            <a:endParaRPr lang="en-US" sz="4000" dirty="0" smtClean="0"/>
          </a:p>
          <a:p>
            <a:pPr>
              <a:spcBef>
                <a:spcPts val="0"/>
              </a:spcBef>
            </a:pPr>
            <a:r>
              <a:rPr lang="en-US" sz="10400" dirty="0" smtClean="0"/>
              <a:t>Training is usually part of funding of big projects that are managed by big companies or ministries, as a consequence capacity building is forgotten (in the end). </a:t>
            </a:r>
          </a:p>
          <a:p>
            <a:pPr>
              <a:spcBef>
                <a:spcPts val="0"/>
              </a:spcBef>
              <a:buNone/>
            </a:pPr>
            <a:endParaRPr lang="en-US" sz="4000" dirty="0" smtClean="0"/>
          </a:p>
          <a:p>
            <a:pPr>
              <a:spcBef>
                <a:spcPts val="0"/>
              </a:spcBef>
            </a:pPr>
            <a:r>
              <a:rPr lang="en-US" sz="10400" dirty="0" smtClean="0"/>
              <a:t>Aim at small budgets that are available without having to tender.</a:t>
            </a:r>
          </a:p>
          <a:p>
            <a:pPr>
              <a:buNone/>
            </a:pPr>
            <a:endParaRPr lang="en-US" sz="9600" dirty="0" smtClean="0"/>
          </a:p>
          <a:p>
            <a:pPr>
              <a:buNone/>
            </a:pPr>
            <a:r>
              <a:rPr lang="en-US" sz="9600" dirty="0" smtClean="0"/>
              <a:t>	</a:t>
            </a:r>
            <a:endParaRPr lang="en-US" sz="9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59</a:t>
            </a:fld>
            <a:endParaRPr lang="en-US"/>
          </a:p>
        </p:txBody>
      </p:sp>
    </p:spTree>
  </p:cSld>
  <p:clrMapOvr>
    <a:masterClrMapping/>
  </p:clrMapOvr>
  <p:transition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905000"/>
            <a:ext cx="8208000" cy="2880000"/>
          </a:xfrm>
        </p:spPr>
        <p:txBody>
          <a:bodyPr>
            <a:normAutofit fontScale="90000"/>
          </a:bodyPr>
          <a:lstStyle/>
          <a:p>
            <a:pPr marL="468000" indent="-468000" algn="l"/>
            <a:r>
              <a:rPr lang="en-US" b="1" i="1" dirty="0" smtClean="0"/>
              <a:t>1. International trends &amp;</a:t>
            </a:r>
            <a:br>
              <a:rPr lang="en-US" b="1" i="1" dirty="0" smtClean="0"/>
            </a:br>
            <a:r>
              <a:rPr lang="en-US" b="1" i="1" dirty="0" smtClean="0"/>
              <a:t>developments in </a:t>
            </a:r>
            <a:br>
              <a:rPr lang="en-US" b="1" i="1" dirty="0" smtClean="0"/>
            </a:br>
            <a:r>
              <a:rPr lang="en-US" b="1" i="1" dirty="0" smtClean="0"/>
              <a:t>urban management,</a:t>
            </a:r>
            <a:br>
              <a:rPr lang="en-US" b="1" i="1" dirty="0" smtClean="0"/>
            </a:br>
            <a:r>
              <a:rPr lang="en-US" b="1" i="1" dirty="0" smtClean="0"/>
              <a:t>land administration &amp; </a:t>
            </a:r>
            <a:br>
              <a:rPr lang="en-US" b="1" i="1" dirty="0" smtClean="0"/>
            </a:br>
            <a:r>
              <a:rPr lang="en-US" b="1" i="1" dirty="0" smtClean="0"/>
              <a:t>spatial data infrastructures</a:t>
            </a:r>
            <a:endParaRPr lang="en-US" b="1" i="1"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6</a:t>
            </a:fld>
            <a:endParaRPr lang="en-US"/>
          </a:p>
        </p:txBody>
      </p:sp>
    </p:spTree>
  </p:cSld>
  <p:clrMapOvr>
    <a:masterClrMapping/>
  </p:clrMapOvr>
  <p:transition advTm="2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fontScale="90000"/>
          </a:bodyPr>
          <a:lstStyle/>
          <a:p>
            <a:pPr algn="l"/>
            <a:r>
              <a:rPr lang="en-US" b="1" i="1" dirty="0" smtClean="0">
                <a:solidFill>
                  <a:srgbClr val="00B0F0"/>
                </a:solidFill>
              </a:rPr>
              <a:t>Examples &amp; references</a:t>
            </a:r>
            <a:endParaRPr lang="en-US" b="1" i="1" dirty="0">
              <a:solidFill>
                <a:srgbClr val="00B0F0"/>
              </a:solidFill>
            </a:endParaRPr>
          </a:p>
        </p:txBody>
      </p:sp>
      <p:sp>
        <p:nvSpPr>
          <p:cNvPr id="3" name="Content Placeholder 2"/>
          <p:cNvSpPr>
            <a:spLocks noGrp="1"/>
          </p:cNvSpPr>
          <p:nvPr>
            <p:ph idx="1"/>
          </p:nvPr>
        </p:nvSpPr>
        <p:spPr>
          <a:xfrm>
            <a:off x="381000" y="1828800"/>
            <a:ext cx="8208000" cy="5334000"/>
          </a:xfrm>
        </p:spPr>
        <p:txBody>
          <a:bodyPr>
            <a:normAutofit/>
          </a:bodyPr>
          <a:lstStyle/>
          <a:p>
            <a:pPr marL="0" indent="0">
              <a:spcBef>
                <a:spcPts val="0"/>
              </a:spcBef>
              <a:buNone/>
            </a:pPr>
            <a:endParaRPr lang="en-US" sz="2000" b="1" dirty="0" smtClean="0"/>
          </a:p>
          <a:p>
            <a:pPr marL="0" indent="0">
              <a:lnSpc>
                <a:spcPct val="80000"/>
              </a:lnSpc>
              <a:spcBef>
                <a:spcPts val="0"/>
              </a:spcBef>
              <a:spcAft>
                <a:spcPts val="1200"/>
              </a:spcAft>
              <a:buNone/>
            </a:pPr>
            <a:r>
              <a:rPr lang="en-US" sz="2600" b="1" dirty="0"/>
              <a:t>Remote sensing of urban and suburban areas</a:t>
            </a:r>
            <a:r>
              <a:rPr lang="en-US" sz="2800" b="1" dirty="0"/>
              <a:t/>
            </a:r>
            <a:br>
              <a:rPr lang="en-US" sz="2800" b="1" dirty="0"/>
            </a:br>
            <a:r>
              <a:rPr lang="en-US" sz="2000" i="1" dirty="0"/>
              <a:t>Collection of state-of-the-art chapters on urban remote sensing, aimed at capacity building (with references); a strong focus on science and </a:t>
            </a:r>
            <a:r>
              <a:rPr lang="en-US" sz="2000" i="1" dirty="0" smtClean="0"/>
              <a:t>techniques</a:t>
            </a:r>
          </a:p>
          <a:p>
            <a:pPr marL="0" indent="0">
              <a:lnSpc>
                <a:spcPct val="80000"/>
              </a:lnSpc>
              <a:spcBef>
                <a:spcPts val="0"/>
              </a:spcBef>
              <a:spcAft>
                <a:spcPts val="1200"/>
              </a:spcAft>
              <a:buNone/>
            </a:pPr>
            <a:r>
              <a:rPr lang="en-US" sz="2600" b="1" dirty="0"/>
              <a:t>An ontology of slums for </a:t>
            </a:r>
            <a:r>
              <a:rPr lang="en-US" sz="2600" b="1" dirty="0" smtClean="0"/>
              <a:t>image-based classification</a:t>
            </a:r>
            <a:r>
              <a:rPr lang="en-US" sz="4000" b="1" dirty="0" smtClean="0"/>
              <a:t/>
            </a:r>
            <a:br>
              <a:rPr lang="en-US" sz="4000" b="1" dirty="0" smtClean="0"/>
            </a:br>
            <a:r>
              <a:rPr lang="en-US" sz="2000" i="1" dirty="0" smtClean="0"/>
              <a:t>Description </a:t>
            </a:r>
            <a:r>
              <a:rPr lang="en-US" sz="2000" i="1" dirty="0"/>
              <a:t>of approaches for slum identification and mapping and how remote sensing can </a:t>
            </a:r>
            <a:r>
              <a:rPr lang="en-US" sz="2000" i="1" dirty="0" smtClean="0"/>
              <a:t>help</a:t>
            </a:r>
          </a:p>
          <a:p>
            <a:pPr marL="0" indent="0">
              <a:lnSpc>
                <a:spcPct val="80000"/>
              </a:lnSpc>
              <a:spcBef>
                <a:spcPts val="0"/>
              </a:spcBef>
              <a:spcAft>
                <a:spcPts val="1200"/>
              </a:spcAft>
              <a:buNone/>
            </a:pPr>
            <a:r>
              <a:rPr lang="en-US" sz="2600" b="1" dirty="0"/>
              <a:t>First experiences using high-resolution imagery-based adjudication approach in Ethiopia (WB</a:t>
            </a:r>
            <a:r>
              <a:rPr lang="en-US" sz="2600" b="1" dirty="0" smtClean="0"/>
              <a:t>)</a:t>
            </a:r>
            <a:r>
              <a:rPr lang="en-US" sz="4000" b="1" dirty="0" smtClean="0"/>
              <a:t/>
            </a:r>
            <a:br>
              <a:rPr lang="en-US" sz="4000" b="1" dirty="0" smtClean="0"/>
            </a:br>
            <a:r>
              <a:rPr lang="en-US" sz="2000" i="1" dirty="0"/>
              <a:t>Description of a pilot for using </a:t>
            </a:r>
            <a:r>
              <a:rPr lang="en-US" sz="2000" i="1" dirty="0" err="1"/>
              <a:t>Quickbird</a:t>
            </a:r>
            <a:r>
              <a:rPr lang="en-US" sz="2000" i="1" dirty="0"/>
              <a:t> images by communities for land adjudication</a:t>
            </a:r>
          </a:p>
          <a:p>
            <a:pPr marL="0" indent="0">
              <a:lnSpc>
                <a:spcPct val="80000"/>
              </a:lnSpc>
              <a:spcBef>
                <a:spcPts val="0"/>
              </a:spcBef>
              <a:spcAft>
                <a:spcPts val="1200"/>
              </a:spcAft>
              <a:buNone/>
            </a:pPr>
            <a:endParaRPr lang="en-US" sz="2400" i="1" dirty="0"/>
          </a:p>
          <a:p>
            <a:pPr marL="0" indent="0">
              <a:spcBef>
                <a:spcPts val="0"/>
              </a:spcBef>
              <a:buNone/>
            </a:pPr>
            <a:endParaRPr lang="en-US" sz="3100" i="1" dirty="0" smtClean="0"/>
          </a:p>
          <a:p>
            <a:pPr marL="0" indent="0">
              <a:spcBef>
                <a:spcPts val="0"/>
              </a:spcBef>
              <a:buNone/>
            </a:pPr>
            <a:endParaRPr lang="en-US" sz="3100" dirty="0"/>
          </a:p>
          <a:p>
            <a:pPr marL="0" indent="0">
              <a:spcBef>
                <a:spcPts val="0"/>
              </a:spcBef>
              <a:buNone/>
            </a:pPr>
            <a:endParaRPr lang="en-US" sz="3100" dirty="0"/>
          </a:p>
        </p:txBody>
      </p:sp>
      <p:pic>
        <p:nvPicPr>
          <p:cNvPr id="4" name="Picture 2" descr="5-LOGO-Acouleur"/>
          <p:cNvPicPr>
            <a:picLocks noChangeAspect="1" noChangeArrowheads="1"/>
          </p:cNvPicPr>
          <p:nvPr/>
        </p:nvPicPr>
        <p:blipFill>
          <a:blip r:embed="rId3" cstate="print"/>
          <a:srcRect/>
          <a:stretch>
            <a:fillRect/>
          </a:stretch>
        </p:blipFill>
        <p:spPr bwMode="auto">
          <a:xfrm>
            <a:off x="381000" y="304800"/>
            <a:ext cx="2157153" cy="656706"/>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7AE59B96-4131-4DD5-A7F3-9C8969C240CC}" type="slidenum">
              <a:rPr lang="en-US" smtClean="0"/>
              <a:pPr/>
              <a:t>60</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2250" y="252000"/>
            <a:ext cx="666750" cy="762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96000" y="216000"/>
            <a:ext cx="838200" cy="8382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148000" y="360000"/>
            <a:ext cx="1333500" cy="580073"/>
          </a:xfrm>
          <a:prstGeom prst="rect">
            <a:avLst/>
          </a:prstGeom>
        </p:spPr>
      </p:pic>
    </p:spTree>
  </p:cSld>
  <p:clrMapOvr>
    <a:masterClrMapping/>
  </p:clrMapOvr>
  <p:transition advTm="20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00" y="1220400"/>
            <a:ext cx="8208000" cy="709200"/>
          </a:xfrm>
        </p:spPr>
        <p:txBody>
          <a:bodyPr>
            <a:normAutofit fontScale="90000"/>
          </a:bodyPr>
          <a:lstStyle/>
          <a:p>
            <a:pPr algn="l"/>
            <a:r>
              <a:rPr lang="en-US" b="1" i="1" dirty="0" smtClean="0">
                <a:solidFill>
                  <a:srgbClr val="00B0F0"/>
                </a:solidFill>
              </a:rPr>
              <a:t>More references</a:t>
            </a:r>
            <a:endParaRPr lang="en-US" b="1" i="1" dirty="0">
              <a:solidFill>
                <a:srgbClr val="00B0F0"/>
              </a:solidFill>
            </a:endParaRPr>
          </a:p>
        </p:txBody>
      </p:sp>
      <p:sp>
        <p:nvSpPr>
          <p:cNvPr id="3" name="Content Placeholder 2"/>
          <p:cNvSpPr>
            <a:spLocks noGrp="1"/>
          </p:cNvSpPr>
          <p:nvPr>
            <p:ph idx="1"/>
          </p:nvPr>
        </p:nvSpPr>
        <p:spPr>
          <a:xfrm>
            <a:off x="381600" y="1828800"/>
            <a:ext cx="8208000" cy="4114800"/>
          </a:xfrm>
        </p:spPr>
        <p:txBody>
          <a:bodyPr>
            <a:normAutofit/>
          </a:bodyPr>
          <a:lstStyle/>
          <a:p>
            <a:pPr>
              <a:spcBef>
                <a:spcPts val="0"/>
              </a:spcBef>
              <a:buNone/>
            </a:pPr>
            <a:r>
              <a:rPr lang="en-US" sz="2000" b="1" dirty="0" smtClean="0"/>
              <a:t>	</a:t>
            </a:r>
          </a:p>
          <a:p>
            <a:pPr marL="0" indent="0">
              <a:lnSpc>
                <a:spcPct val="80000"/>
              </a:lnSpc>
              <a:spcBef>
                <a:spcPts val="0"/>
              </a:spcBef>
              <a:buNone/>
            </a:pPr>
            <a:r>
              <a:rPr lang="en-US" sz="2600" b="1" dirty="0" smtClean="0"/>
              <a:t>A Rough Google Earth Guide</a:t>
            </a:r>
          </a:p>
          <a:p>
            <a:pPr marL="0" indent="0">
              <a:lnSpc>
                <a:spcPct val="80000"/>
              </a:lnSpc>
              <a:spcBef>
                <a:spcPts val="0"/>
              </a:spcBef>
              <a:buNone/>
            </a:pPr>
            <a:endParaRPr lang="en-US" sz="2600" b="1" dirty="0" smtClean="0"/>
          </a:p>
          <a:p>
            <a:pPr marL="0" indent="0">
              <a:lnSpc>
                <a:spcPct val="80000"/>
              </a:lnSpc>
              <a:buNone/>
            </a:pPr>
            <a:r>
              <a:rPr lang="en-US" sz="2600" b="1" dirty="0" smtClean="0"/>
              <a:t>MEASURE Evaluation Global Positioning System Toolkit </a:t>
            </a:r>
          </a:p>
          <a:p>
            <a:pPr marL="0" indent="0">
              <a:lnSpc>
                <a:spcPct val="80000"/>
              </a:lnSpc>
              <a:buNone/>
            </a:pPr>
            <a:r>
              <a:rPr lang="en-US" sz="2600" b="1" dirty="0" smtClean="0"/>
              <a:t>(USAID)</a:t>
            </a:r>
          </a:p>
          <a:p>
            <a:pPr marL="0" indent="0">
              <a:lnSpc>
                <a:spcPct val="80000"/>
              </a:lnSpc>
              <a:buNone/>
            </a:pPr>
            <a:endParaRPr lang="en-US" sz="2600" b="1" dirty="0" smtClean="0"/>
          </a:p>
          <a:p>
            <a:pPr marL="0" indent="0">
              <a:lnSpc>
                <a:spcPct val="80000"/>
              </a:lnSpc>
              <a:buNone/>
            </a:pPr>
            <a:r>
              <a:rPr lang="en-US" sz="2600" b="1" dirty="0" smtClean="0"/>
              <a:t>Handbook of Research on Developments and Trends in</a:t>
            </a:r>
          </a:p>
          <a:p>
            <a:pPr marL="0" indent="0">
              <a:lnSpc>
                <a:spcPct val="80000"/>
              </a:lnSpc>
              <a:buNone/>
            </a:pPr>
            <a:r>
              <a:rPr lang="en-US" sz="2600" b="1" dirty="0" smtClean="0"/>
              <a:t>Wireless Sensor Networks: From Principle to Practice</a:t>
            </a:r>
            <a:r>
              <a:rPr lang="en-US" sz="2600" dirty="0" smtClean="0"/>
              <a:t>	</a:t>
            </a:r>
            <a:endParaRPr lang="en-US" sz="2600" dirty="0"/>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908663" y="152400"/>
            <a:ext cx="2680937" cy="9684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7AE59B96-4131-4DD5-A7F3-9C8969C240CC}" type="slidenum">
              <a:rPr lang="en-US" smtClean="0"/>
              <a:pPr/>
              <a:t>61</a:t>
            </a:fld>
            <a:endParaRPr lang="en-US"/>
          </a:p>
        </p:txBody>
      </p:sp>
    </p:spTree>
  </p:cSld>
  <p:clrMapOvr>
    <a:masterClrMapping/>
  </p:clrMapOvr>
  <p:transition advTm="20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4470"/>
            <a:ext cx="7772400" cy="1470025"/>
          </a:xfrm>
        </p:spPr>
        <p:txBody>
          <a:bodyPr>
            <a:normAutofit/>
          </a:bodyPr>
          <a:lstStyle/>
          <a:p>
            <a:r>
              <a:rPr lang="en-US" sz="4800" b="1" dirty="0" smtClean="0"/>
              <a:t>Further details:</a:t>
            </a:r>
            <a:endParaRPr lang="en-US" sz="4800" b="1" dirty="0"/>
          </a:p>
        </p:txBody>
      </p:sp>
      <p:sp>
        <p:nvSpPr>
          <p:cNvPr id="3" name="Subtitle 2"/>
          <p:cNvSpPr>
            <a:spLocks noGrp="1"/>
          </p:cNvSpPr>
          <p:nvPr>
            <p:ph type="subTitle" idx="1"/>
          </p:nvPr>
        </p:nvSpPr>
        <p:spPr>
          <a:xfrm>
            <a:off x="1371600" y="3886200"/>
            <a:ext cx="6400800" cy="2133600"/>
          </a:xfrm>
        </p:spPr>
        <p:txBody>
          <a:bodyPr>
            <a:normAutofit/>
          </a:bodyPr>
          <a:lstStyle/>
          <a:p>
            <a:r>
              <a:rPr lang="en-US" sz="2800" dirty="0" smtClean="0"/>
              <a:t>Contact: Mark Noort</a:t>
            </a:r>
          </a:p>
          <a:p>
            <a:r>
              <a:rPr lang="en-US" sz="2800" dirty="0" smtClean="0">
                <a:hlinkClick r:id="rId2"/>
              </a:rPr>
              <a:t>m.noort@hcpinternational.com</a:t>
            </a:r>
            <a:r>
              <a:rPr lang="en-US" sz="2800" dirty="0" smtClean="0"/>
              <a:t> </a:t>
            </a:r>
          </a:p>
          <a:p>
            <a:endParaRPr lang="en-US" sz="2800" dirty="0" smtClean="0"/>
          </a:p>
          <a:p>
            <a:r>
              <a:rPr lang="en-US" sz="2800" dirty="0" smtClean="0"/>
              <a:t> </a:t>
            </a:r>
            <a:r>
              <a:rPr lang="en-US" sz="2800" dirty="0" smtClean="0">
                <a:hlinkClick r:id="rId3"/>
              </a:rPr>
              <a:t>www.geonetcab.eu</a:t>
            </a:r>
            <a:r>
              <a:rPr lang="en-US" sz="2800" dirty="0" smtClean="0"/>
              <a:t> </a:t>
            </a:r>
          </a:p>
          <a:p>
            <a:endParaRPr lang="en-US" sz="2800" dirty="0"/>
          </a:p>
        </p:txBody>
      </p:sp>
      <p:pic>
        <p:nvPicPr>
          <p:cNvPr id="1026" name="Picture 2" descr="5-LOGO-Acouleur"/>
          <p:cNvPicPr>
            <a:picLocks noChangeAspect="1" noChangeArrowheads="1"/>
          </p:cNvPicPr>
          <p:nvPr/>
        </p:nvPicPr>
        <p:blipFill>
          <a:blip r:embed="rId4" cstate="print"/>
          <a:srcRect/>
          <a:stretch>
            <a:fillRect/>
          </a:stretch>
        </p:blipFill>
        <p:spPr bwMode="auto">
          <a:xfrm>
            <a:off x="2362200" y="609600"/>
            <a:ext cx="4314825" cy="13144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62</a:t>
            </a:fld>
            <a:endParaRPr lang="en-US"/>
          </a:p>
        </p:txBody>
      </p:sp>
    </p:spTree>
  </p:cSld>
  <p:clrMapOvr>
    <a:masterClrMapping/>
  </p:clrMapOvr>
  <p:transition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00" y="1828800"/>
            <a:ext cx="8208000" cy="4648200"/>
          </a:xfrm>
        </p:spPr>
        <p:txBody>
          <a:bodyPr>
            <a:normAutofit/>
          </a:bodyPr>
          <a:lstStyle/>
          <a:p>
            <a:pPr>
              <a:buNone/>
            </a:pPr>
            <a:endParaRPr lang="en-US" sz="2000" b="1" dirty="0" smtClean="0">
              <a:ea typeface="Times New Roman"/>
              <a:cs typeface="Times New Roman"/>
            </a:endParaRPr>
          </a:p>
          <a:p>
            <a:r>
              <a:rPr lang="en-US" sz="2600" dirty="0"/>
              <a:t>Rapid urban growth: need for management and planning</a:t>
            </a:r>
          </a:p>
          <a:p>
            <a:r>
              <a:rPr lang="en-US" sz="2600" dirty="0"/>
              <a:t>Improve the urban living environment: infrastructure, services, health, environment</a:t>
            </a:r>
          </a:p>
          <a:p>
            <a:r>
              <a:rPr lang="en-US" sz="2600" dirty="0"/>
              <a:t>Improve urban safety: risk management (natural and man-made disasters), crime, anticipating and mitigating climate change</a:t>
            </a:r>
          </a:p>
          <a:p>
            <a:r>
              <a:rPr lang="en-US" sz="2600" dirty="0"/>
              <a:t>Increase community participation: e-governance, web-based consultation</a:t>
            </a:r>
          </a:p>
          <a:p>
            <a:pPr lvl="0">
              <a:lnSpc>
                <a:spcPct val="115000"/>
              </a:lnSpc>
              <a:spcBef>
                <a:spcPts val="0"/>
              </a:spcBef>
              <a:spcAft>
                <a:spcPts val="1000"/>
              </a:spcAft>
            </a:pPr>
            <a:endParaRPr lang="en-US" sz="2600" b="1" dirty="0">
              <a:solidFill>
                <a:prstClr val="black"/>
              </a:solidFill>
              <a:ea typeface="Times New Roman"/>
              <a:cs typeface="Times New Roman"/>
            </a:endParaRPr>
          </a:p>
        </p:txBody>
      </p:sp>
      <p:pic>
        <p:nvPicPr>
          <p:cNvPr id="4" name="Picture 2" descr="5-LOGO-Acouleur"/>
          <p:cNvPicPr>
            <a:picLocks noChangeAspect="1" noChangeArrowheads="1"/>
          </p:cNvPicPr>
          <p:nvPr/>
        </p:nvPicPr>
        <p:blipFill>
          <a:blip r:embed="rId2" cstate="print"/>
          <a:srcRect/>
          <a:stretch>
            <a:fillRect/>
          </a:stretch>
        </p:blipFill>
        <p:spPr bwMode="auto">
          <a:xfrm>
            <a:off x="381000" y="304800"/>
            <a:ext cx="2157153" cy="65670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7AE59B96-4131-4DD5-A7F3-9C8969C240CC}" type="slidenum">
              <a:rPr lang="en-US" smtClean="0"/>
              <a:pPr/>
              <a:t>7</a:t>
            </a:fld>
            <a:endParaRPr lang="en-US" dirty="0"/>
          </a:p>
        </p:txBody>
      </p:sp>
      <p:sp>
        <p:nvSpPr>
          <p:cNvPr id="6" name="TextBox 5"/>
          <p:cNvSpPr txBox="1"/>
          <p:nvPr/>
        </p:nvSpPr>
        <p:spPr>
          <a:xfrm>
            <a:off x="381600" y="1220400"/>
            <a:ext cx="8208000" cy="709200"/>
          </a:xfrm>
          <a:prstGeom prst="rect">
            <a:avLst/>
          </a:prstGeom>
          <a:noFill/>
        </p:spPr>
        <p:txBody>
          <a:bodyPr wrap="square" rtlCol="0">
            <a:spAutoFit/>
          </a:bodyPr>
          <a:lstStyle/>
          <a:p>
            <a:r>
              <a:rPr lang="en-US" sz="4000" b="1" i="1" dirty="0" smtClean="0">
                <a:solidFill>
                  <a:srgbClr val="00B0F0"/>
                </a:solidFill>
              </a:rPr>
              <a:t>Main trends:</a:t>
            </a:r>
            <a:endParaRPr lang="en-US" sz="4000" b="1" i="1" dirty="0">
              <a:solidFill>
                <a:srgbClr val="00B0F0"/>
              </a:solidFill>
            </a:endParaRPr>
          </a:p>
        </p:txBody>
      </p:sp>
    </p:spTree>
    <p:extLst>
      <p:ext uri="{BB962C8B-B14F-4D97-AF65-F5344CB8AC3E}">
        <p14:creationId xmlns:p14="http://schemas.microsoft.com/office/powerpoint/2010/main" xmlns="" val="1935369171"/>
      </p:ext>
    </p:extLst>
  </p:cSld>
  <p:clrMapOvr>
    <a:masterClrMapping/>
  </p:clrMapOvr>
  <p:transition advTm="2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8</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Absolute urban growth</a:t>
            </a:r>
            <a:endParaRPr lang="en-US" sz="4000" b="1" i="1" dirty="0">
              <a:solidFill>
                <a:srgbClr val="00B0F0"/>
              </a:solidFill>
            </a:endParaRPr>
          </a:p>
        </p:txBody>
      </p:sp>
      <p:sp>
        <p:nvSpPr>
          <p:cNvPr id="10" name="TextBox 9"/>
          <p:cNvSpPr txBox="1"/>
          <p:nvPr/>
        </p:nvSpPr>
        <p:spPr>
          <a:xfrm>
            <a:off x="603409" y="6120000"/>
            <a:ext cx="7937183" cy="707886"/>
          </a:xfrm>
          <a:prstGeom prst="rect">
            <a:avLst/>
          </a:prstGeom>
          <a:noFill/>
        </p:spPr>
        <p:txBody>
          <a:bodyPr wrap="square" rtlCol="0">
            <a:spAutoFit/>
          </a:bodyPr>
          <a:lstStyle/>
          <a:p>
            <a:pPr algn="ctr"/>
            <a:r>
              <a:rPr lang="en-US" sz="2000" i="1" dirty="0" smtClean="0"/>
              <a:t>Source: </a:t>
            </a:r>
            <a:r>
              <a:rPr lang="en-US" sz="2000" i="1" u="sng" dirty="0" smtClean="0">
                <a:hlinkClick r:id="rId2"/>
              </a:rPr>
              <a:t>http</a:t>
            </a:r>
            <a:r>
              <a:rPr lang="en-US" sz="2000" i="1" u="sng" dirty="0">
                <a:hlinkClick r:id="rId2"/>
              </a:rPr>
              <a:t>://iwrmnotes.blogspot.com</a:t>
            </a:r>
            <a:r>
              <a:rPr lang="en-US" sz="2000" i="1" dirty="0" smtClean="0"/>
              <a:t> </a:t>
            </a:r>
            <a:endParaRPr lang="en-US" sz="2000" i="1" dirty="0"/>
          </a:p>
          <a:p>
            <a:pPr algn="ctr"/>
            <a:endParaRPr lang="en-US" sz="2000" i="1" dirty="0"/>
          </a:p>
        </p:txBody>
      </p:sp>
      <p:pic>
        <p:nvPicPr>
          <p:cNvPr id="6" name="irc_mi" descr="http://3.bp.blogspot.com/_huT98GwHvrA/TNHAAqRmYWI/AAAAAAAAAAg/vKH7NgTQu88/s1600/Trends+in+Global+Urbanization.png">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47800" y="1260000"/>
            <a:ext cx="6248400" cy="4724399"/>
          </a:xfrm>
          <a:prstGeom prst="rect">
            <a:avLst/>
          </a:prstGeom>
          <a:noFill/>
          <a:ln>
            <a:noFill/>
          </a:ln>
        </p:spPr>
      </p:pic>
    </p:spTree>
    <p:extLst>
      <p:ext uri="{BB962C8B-B14F-4D97-AF65-F5344CB8AC3E}">
        <p14:creationId xmlns:p14="http://schemas.microsoft.com/office/powerpoint/2010/main" xmlns="" val="187888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59B96-4131-4DD5-A7F3-9C8969C240CC}" type="slidenum">
              <a:rPr lang="en-US" smtClean="0"/>
              <a:pPr/>
              <a:t>9</a:t>
            </a:fld>
            <a:endParaRPr lang="en-US"/>
          </a:p>
        </p:txBody>
      </p:sp>
      <p:sp>
        <p:nvSpPr>
          <p:cNvPr id="2" name="Content Placeholder 1"/>
          <p:cNvSpPr>
            <a:spLocks noGrp="1"/>
          </p:cNvSpPr>
          <p:nvPr>
            <p:ph idx="1"/>
          </p:nvPr>
        </p:nvSpPr>
        <p:spPr>
          <a:xfrm>
            <a:off x="0" y="151200"/>
            <a:ext cx="9144000" cy="709200"/>
          </a:xfrm>
        </p:spPr>
        <p:txBody>
          <a:bodyPr anchor="ctr">
            <a:noAutofit/>
          </a:bodyPr>
          <a:lstStyle/>
          <a:p>
            <a:pPr marL="1652588" indent="-1652588" algn="ctr">
              <a:buNone/>
            </a:pPr>
            <a:r>
              <a:rPr lang="en-US" sz="4000" b="1" i="1" dirty="0" smtClean="0">
                <a:solidFill>
                  <a:srgbClr val="00B0F0"/>
                </a:solidFill>
              </a:rPr>
              <a:t>And relative urban growth</a:t>
            </a:r>
            <a:endParaRPr lang="en-US" sz="4000" b="1" i="1" dirty="0">
              <a:solidFill>
                <a:srgbClr val="00B0F0"/>
              </a:solidFill>
            </a:endParaRPr>
          </a:p>
        </p:txBody>
      </p:sp>
      <p:sp>
        <p:nvSpPr>
          <p:cNvPr id="10" name="TextBox 9"/>
          <p:cNvSpPr txBox="1"/>
          <p:nvPr/>
        </p:nvSpPr>
        <p:spPr>
          <a:xfrm>
            <a:off x="603409" y="6120000"/>
            <a:ext cx="7937183" cy="707886"/>
          </a:xfrm>
          <a:prstGeom prst="rect">
            <a:avLst/>
          </a:prstGeom>
          <a:noFill/>
        </p:spPr>
        <p:txBody>
          <a:bodyPr wrap="square" rtlCol="0">
            <a:spAutoFit/>
          </a:bodyPr>
          <a:lstStyle/>
          <a:p>
            <a:pPr algn="ctr"/>
            <a:r>
              <a:rPr lang="en-US" sz="2000" i="1" dirty="0" smtClean="0"/>
              <a:t>Source: </a:t>
            </a:r>
            <a:r>
              <a:rPr lang="en-US" sz="2000" i="1" u="sng" dirty="0" smtClean="0">
                <a:hlinkClick r:id="rId2"/>
              </a:rPr>
              <a:t>www.prb.org</a:t>
            </a:r>
            <a:r>
              <a:rPr lang="en-US" sz="2000" i="1" dirty="0" smtClean="0"/>
              <a:t>  </a:t>
            </a:r>
            <a:endParaRPr lang="en-US" sz="2000" i="1" dirty="0"/>
          </a:p>
          <a:p>
            <a:pPr algn="ctr"/>
            <a:endParaRPr lang="en-US" sz="2000" i="1" dirty="0"/>
          </a:p>
        </p:txBody>
      </p:sp>
      <p:pic>
        <p:nvPicPr>
          <p:cNvPr id="7" name="irc_mi" descr="http://www.prb.org/images/p-region_trends.gif?w=509&amp;h=179&amp;as=1">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 y="1620000"/>
            <a:ext cx="7924801" cy="4267200"/>
          </a:xfrm>
          <a:prstGeom prst="rect">
            <a:avLst/>
          </a:prstGeom>
          <a:noFill/>
          <a:ln>
            <a:noFill/>
          </a:ln>
        </p:spPr>
      </p:pic>
    </p:spTree>
    <p:extLst>
      <p:ext uri="{BB962C8B-B14F-4D97-AF65-F5344CB8AC3E}">
        <p14:creationId xmlns:p14="http://schemas.microsoft.com/office/powerpoint/2010/main" xmlns="" val="627651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7.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19.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1.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3.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4.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5.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6.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7.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8.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29.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0.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1.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marL="342900" indent="-342900" defTabSz="4176713">
          <a:defRPr dirty="0" smtClean="0">
            <a:solidFill>
              <a:srgbClr val="34A3DC"/>
            </a:solidFill>
            <a:latin typeface="+mj-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7730</TotalTime>
  <Words>2256</Words>
  <Application>Microsoft Office PowerPoint</Application>
  <PresentationFormat>Diavoorstelling (4:3)</PresentationFormat>
  <Paragraphs>416</Paragraphs>
  <Slides>62</Slides>
  <Notes>2</Notes>
  <HiddenSlides>0</HiddenSlides>
  <MMClips>0</MMClips>
  <ScaleCrop>false</ScaleCrop>
  <HeadingPairs>
    <vt:vector size="4" baseType="variant">
      <vt:variant>
        <vt:lpstr>Thema</vt:lpstr>
      </vt:variant>
      <vt:variant>
        <vt:i4>31</vt:i4>
      </vt:variant>
      <vt:variant>
        <vt:lpstr>Diatitels</vt:lpstr>
      </vt:variant>
      <vt:variant>
        <vt:i4>62</vt:i4>
      </vt:variant>
    </vt:vector>
  </HeadingPairs>
  <TitlesOfParts>
    <vt:vector size="93" baseType="lpstr">
      <vt:lpstr>Office Theme</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Earth Observation for  Urban Management, Land Administration  &amp; Spatial Data Infrastructures</vt:lpstr>
      <vt:lpstr>0. Introduction</vt:lpstr>
      <vt:lpstr>Dia 3</vt:lpstr>
      <vt:lpstr>Life cycle of products &amp; services</vt:lpstr>
      <vt:lpstr>Assessment of business &amp;  funding opportunities</vt:lpstr>
      <vt:lpstr>1. International trends &amp; developments in  urban management, land administration &amp;  spatial data infrastructures</vt:lpstr>
      <vt:lpstr>Dia 7</vt:lpstr>
      <vt:lpstr>Dia 8</vt:lpstr>
      <vt:lpstr>Dia 9</vt:lpstr>
      <vt:lpstr>Dia 10</vt:lpstr>
      <vt:lpstr>Dia 11</vt:lpstr>
      <vt:lpstr>Dia 12</vt:lpstr>
      <vt:lpstr>Dia 13</vt:lpstr>
      <vt:lpstr>References land administration:</vt:lpstr>
      <vt:lpstr>References land administration (2):</vt:lpstr>
      <vt:lpstr>Dia 16</vt:lpstr>
      <vt:lpstr>Dia 17</vt:lpstr>
      <vt:lpstr>Dia 18</vt:lpstr>
      <vt:lpstr>Dia 19</vt:lpstr>
      <vt:lpstr>Other references SDI:</vt:lpstr>
      <vt:lpstr>Other references SDI (2):</vt:lpstr>
      <vt:lpstr>Other references SDI (3):</vt:lpstr>
      <vt:lpstr>Other references SDI (4):</vt:lpstr>
      <vt:lpstr>2. Steps to promote  earth observation for  urban management,  land administration &amp;  spatial data infrastructures</vt:lpstr>
      <vt:lpstr>State-of-the-art</vt:lpstr>
      <vt:lpstr>Categories of products and services</vt:lpstr>
      <vt:lpstr>Dia 27</vt:lpstr>
      <vt:lpstr>Dia 28</vt:lpstr>
      <vt:lpstr>Dia 29</vt:lpstr>
      <vt:lpstr>Dia 30</vt:lpstr>
      <vt:lpstr>Dia 31</vt:lpstr>
      <vt:lpstr>Dia 32</vt:lpstr>
      <vt:lpstr>Dia 33</vt:lpstr>
      <vt:lpstr>Dia 34</vt:lpstr>
      <vt:lpstr>Urban remote sensing references:</vt:lpstr>
      <vt:lpstr>Urban remote sensing references (2):</vt:lpstr>
      <vt:lpstr>Dia 37</vt:lpstr>
      <vt:lpstr>Dia 38</vt:lpstr>
      <vt:lpstr>Dia 39</vt:lpstr>
      <vt:lpstr>Dia 40</vt:lpstr>
      <vt:lpstr>Dia 41</vt:lpstr>
      <vt:lpstr>Dia 42</vt:lpstr>
      <vt:lpstr>Dia 43</vt:lpstr>
      <vt:lpstr>Dia 44</vt:lpstr>
      <vt:lpstr>Dia 45</vt:lpstr>
      <vt:lpstr>Dia 46</vt:lpstr>
      <vt:lpstr>Dia 47</vt:lpstr>
      <vt:lpstr>Marketing of earth observation</vt:lpstr>
      <vt:lpstr>Points to keep in mind:</vt:lpstr>
      <vt:lpstr>Be patient:  introduction of new technology and / or applications takes time</vt:lpstr>
      <vt:lpstr>3. How to get funding for your      activities</vt:lpstr>
      <vt:lpstr>Approach</vt:lpstr>
      <vt:lpstr>How?</vt:lpstr>
      <vt:lpstr>Proposal outline (more detailed version in separate document, see also www.geonetcab.eu )</vt:lpstr>
      <vt:lpstr>Other references</vt:lpstr>
      <vt:lpstr>Again:</vt:lpstr>
      <vt:lpstr>4. Capacity Building</vt:lpstr>
      <vt:lpstr>General</vt:lpstr>
      <vt:lpstr>Think of:</vt:lpstr>
      <vt:lpstr>Examples &amp; references</vt:lpstr>
      <vt:lpstr>More references</vt:lpstr>
      <vt:lpstr>Further details:</vt:lpstr>
    </vt:vector>
  </TitlesOfParts>
  <Company>ITC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M.Noort</dc:creator>
  <cp:lastModifiedBy>Mirjam Moonen</cp:lastModifiedBy>
  <cp:revision>579</cp:revision>
  <dcterms:created xsi:type="dcterms:W3CDTF">2011-01-20T13:25:32Z</dcterms:created>
  <dcterms:modified xsi:type="dcterms:W3CDTF">2013-05-02T15:30:08Z</dcterms:modified>
</cp:coreProperties>
</file>