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9.xml" ContentType="application/vnd.openxmlformats-officedocument.theme+xml"/>
  <Override PartName="/ppt/theme/theme28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heme/theme17.xml" ContentType="application/vnd.openxmlformats-officedocument.theme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6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5" r:id="rId13"/>
    <p:sldMasterId id="2147483687" r:id="rId14"/>
    <p:sldMasterId id="2147483689" r:id="rId15"/>
    <p:sldMasterId id="2147483691" r:id="rId16"/>
    <p:sldMasterId id="2147483693" r:id="rId17"/>
    <p:sldMasterId id="2147483695" r:id="rId18"/>
    <p:sldMasterId id="2147483697" r:id="rId19"/>
    <p:sldMasterId id="2147483699" r:id="rId20"/>
    <p:sldMasterId id="2147483701" r:id="rId21"/>
    <p:sldMasterId id="2147483703" r:id="rId22"/>
    <p:sldMasterId id="2147483705" r:id="rId23"/>
    <p:sldMasterId id="2147483707" r:id="rId24"/>
    <p:sldMasterId id="2147483709" r:id="rId25"/>
    <p:sldMasterId id="2147483711" r:id="rId26"/>
    <p:sldMasterId id="2147483713" r:id="rId27"/>
    <p:sldMasterId id="2147483715" r:id="rId28"/>
    <p:sldMasterId id="2147483717" r:id="rId29"/>
    <p:sldMasterId id="2147483719" r:id="rId30"/>
    <p:sldMasterId id="2147483721" r:id="rId31"/>
  </p:sldMasterIdLst>
  <p:notesMasterIdLst>
    <p:notesMasterId r:id="rId82"/>
  </p:notesMasterIdLst>
  <p:sldIdLst>
    <p:sldId id="308" r:id="rId32"/>
    <p:sldId id="431" r:id="rId33"/>
    <p:sldId id="432" r:id="rId34"/>
    <p:sldId id="433" r:id="rId35"/>
    <p:sldId id="434" r:id="rId36"/>
    <p:sldId id="435" r:id="rId37"/>
    <p:sldId id="395" r:id="rId38"/>
    <p:sldId id="396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03" r:id="rId49"/>
    <p:sldId id="423" r:id="rId50"/>
    <p:sldId id="436" r:id="rId51"/>
    <p:sldId id="437" r:id="rId52"/>
    <p:sldId id="326" r:id="rId53"/>
    <p:sldId id="404" r:id="rId54"/>
    <p:sldId id="424" r:id="rId55"/>
    <p:sldId id="426" r:id="rId56"/>
    <p:sldId id="425" r:id="rId57"/>
    <p:sldId id="384" r:id="rId58"/>
    <p:sldId id="427" r:id="rId59"/>
    <p:sldId id="407" r:id="rId60"/>
    <p:sldId id="408" r:id="rId61"/>
    <p:sldId id="409" r:id="rId62"/>
    <p:sldId id="428" r:id="rId63"/>
    <p:sldId id="429" r:id="rId64"/>
    <p:sldId id="430" r:id="rId65"/>
    <p:sldId id="412" r:id="rId66"/>
    <p:sldId id="438" r:id="rId67"/>
    <p:sldId id="439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296" r:id="rId79"/>
    <p:sldId id="450" r:id="rId80"/>
    <p:sldId id="451" r:id="rId81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slide" Target="slides/slide32.xml"/><Relationship Id="rId68" Type="http://schemas.openxmlformats.org/officeDocument/2006/relationships/slide" Target="slides/slide37.xml"/><Relationship Id="rId76" Type="http://schemas.openxmlformats.org/officeDocument/2006/relationships/slide" Target="slides/slide45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slide" Target="slides/slide35.xml"/><Relationship Id="rId74" Type="http://schemas.openxmlformats.org/officeDocument/2006/relationships/slide" Target="slides/slide43.xml"/><Relationship Id="rId79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0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slide" Target="slides/slide33.xml"/><Relationship Id="rId69" Type="http://schemas.openxmlformats.org/officeDocument/2006/relationships/slide" Target="slides/slide38.xml"/><Relationship Id="rId77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72" Type="http://schemas.openxmlformats.org/officeDocument/2006/relationships/slide" Target="slides/slide41.xml"/><Relationship Id="rId80" Type="http://schemas.openxmlformats.org/officeDocument/2006/relationships/slide" Target="slides/slide49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70" Type="http://schemas.openxmlformats.org/officeDocument/2006/relationships/slide" Target="slides/slide39.xml"/><Relationship Id="rId75" Type="http://schemas.openxmlformats.org/officeDocument/2006/relationships/slide" Target="slides/slide4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73" Type="http://schemas.openxmlformats.org/officeDocument/2006/relationships/slide" Target="slides/slide42.xml"/><Relationship Id="rId78" Type="http://schemas.openxmlformats.org/officeDocument/2006/relationships/slide" Target="slides/slide47.xml"/><Relationship Id="rId81" Type="http://schemas.openxmlformats.org/officeDocument/2006/relationships/slide" Target="slides/slide5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049E-E845-4498-BCB0-5A5F5DD70AFB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0898-53CB-4188-93A0-BB7AD28D36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400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0898-53CB-4188-93A0-BB7AD28D362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9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3974-FD23-43D7-BCE7-6F7BABE4D71C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A4B9-922E-44B0-B3B1-9C42B5DDC693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7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7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3A8B-ACB8-41C0-AB9C-92BFBE23F56B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6CD-10F1-4C8F-B154-BE24C5258508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7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AA6-15D4-493F-932E-44ABF6317A17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EF09-5A3F-4B7C-B240-9542085F0E47}" type="datetime1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64E3-BBF3-49A1-AF2D-F1F9B821D293}" type="datetime1">
              <a:rPr lang="en-US" smtClean="0"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78A-9A55-4D05-AA26-2029795D137E}" type="datetime1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5A8C-0CF2-439E-95CE-824BD946B189}" type="datetime1">
              <a:rPr lang="en-US" smtClean="0"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8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D61-592E-468B-8991-146598EF5819}" type="datetime1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E8D3-ABD7-403B-8773-3CBB9521A525}" type="datetime1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2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F6D2-1445-4C9C-A449-19E0ED61C8AD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2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2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09" y="65728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2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01" y="657286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1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2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0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92" y="657284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9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1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8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82" y="657282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7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9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6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71" y="657280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5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6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59" y="65727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1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46" y="657275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0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1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8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32" y="657272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7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9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5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17" y="657269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4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6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2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01" y="657266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1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2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5" y="6572935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1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6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8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84" y="65726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5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66" y="657259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4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5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1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47" y="657255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0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2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07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27" y="657251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76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78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03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06" y="657247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72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73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98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84" y="65724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6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94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61" y="657238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63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4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89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37" y="657233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58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0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84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12" y="657228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53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55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79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86" y="657223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48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49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6" y="657293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591" y="1347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59" y="65721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4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4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563" y="13468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31" y="657212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37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38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5" y="6572935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1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6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4" y="65729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1" y="657292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7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8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27" y="657291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6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8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6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22" y="657290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5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7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5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16" y="657289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4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5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go.uscd.ed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source=images&amp;cd=&amp;cad=rja&amp;docid=0cltJDi2-eV8vM&amp;tbnid=h2_w7FVaJW0GtM:&amp;ved=0CAgQjRwwAA&amp;url=http://www.sahfos.ac.uk/about-us.aspx&amp;ei=d4cuUbGmC-io4gThq4HwCQ&amp;psig=AFQjCNHBnL6DqLGMTU9gbfxWQDnZ86kmow&amp;ust=1362090231213124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google.nl/url?sa=i&amp;source=images&amp;cd=&amp;cad=rja&amp;docid=Cra2R0DSJwbaJM&amp;tbnid=GGEzGuQ7tvV4tM:&amp;ved=0CAgQjRwwAA&amp;url=http://www.geos.ed.ac.uk/homes/mpower2/&amp;ei=zYYuUZ6SLKLd4QSzkoDIBg&amp;psig=AFQjCNFNAWsQfqnSbZiJ1bz8lxQKBMEUfA&amp;ust=136209006175259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yocean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mtargos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strium.ead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o-project.org/" TargetMode="External"/><Relationship Id="rId2" Type="http://schemas.openxmlformats.org/officeDocument/2006/relationships/hyperlink" Target="http://www.incois.gov.in/Incois/marine_fisheries_main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map.africanmarineatlas.org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eonetcab.eu/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netcab.eu/" TargetMode="External"/><Relationship Id="rId2" Type="http://schemas.openxmlformats.org/officeDocument/2006/relationships/hyperlink" Target="http://www.iocg.org/handboo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earthobservations.org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netcab.eu/" TargetMode="External"/><Relationship Id="rId2" Type="http://schemas.openxmlformats.org/officeDocument/2006/relationships/hyperlink" Target="mailto:m.noort@hcpinternationa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92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Earth Observation for </a:t>
            </a:r>
            <a:br>
              <a:rPr lang="en-US" sz="5300" b="1" dirty="0" smtClean="0"/>
            </a:br>
            <a:r>
              <a:rPr lang="en-US" sz="5300" b="1" dirty="0" smtClean="0"/>
              <a:t>Marine Environment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International trends &amp; developments</a:t>
            </a:r>
          </a:p>
          <a:p>
            <a:r>
              <a:rPr lang="en-US" sz="2800" dirty="0" smtClean="0"/>
              <a:t>How to promote earth observation applications?</a:t>
            </a:r>
          </a:p>
          <a:p>
            <a:r>
              <a:rPr lang="en-US" sz="2800" dirty="0" smtClean="0"/>
              <a:t>How to get funding?</a:t>
            </a:r>
          </a:p>
          <a:p>
            <a:r>
              <a:rPr lang="en-US" sz="2800" dirty="0" smtClean="0"/>
              <a:t>Capacity building</a:t>
            </a:r>
          </a:p>
        </p:txBody>
      </p:sp>
      <p:pic>
        <p:nvPicPr>
          <p:cNvPr id="1026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uropean fla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70" y="914400"/>
            <a:ext cx="1057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 of the 7th Framework Programm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5" y="914400"/>
            <a:ext cx="1019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869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ea typeface="Times New Roman"/>
              <a:cs typeface="FrutigerLTStd-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600" b="1" dirty="0" smtClean="0">
                <a:ea typeface="Times New Roman"/>
                <a:cs typeface="FrutigerLTStd-Roman"/>
              </a:rPr>
              <a:t>Implications:</a:t>
            </a: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ea typeface="Times New Roman"/>
              <a:cs typeface="FrutigerLTStd-Roman"/>
            </a:endParaRPr>
          </a:p>
          <a:p>
            <a:pPr marL="342000" marR="0" indent="-342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ea typeface="Times New Roman"/>
                <a:cs typeface="FrutigerLTStd-Roman"/>
              </a:rPr>
              <a:t>• 	</a:t>
            </a:r>
            <a:r>
              <a:rPr lang="en-US" sz="2600" b="1" dirty="0" smtClean="0">
                <a:ea typeface="Times New Roman"/>
                <a:cs typeface="FrutigerLTStd-Roman"/>
              </a:rPr>
              <a:t>Availability</a:t>
            </a:r>
            <a:r>
              <a:rPr lang="en-US" sz="2600" dirty="0" smtClean="0">
                <a:ea typeface="Times New Roman"/>
                <a:cs typeface="FrutigerLTStd-Roman"/>
              </a:rPr>
              <a:t> of aquatic foods will vary;</a:t>
            </a:r>
            <a:endParaRPr lang="en-US" sz="2600" dirty="0">
              <a:ea typeface="Times New Roman"/>
              <a:cs typeface="Times New Roman"/>
            </a:endParaRPr>
          </a:p>
          <a:p>
            <a:pPr marL="342000" marR="0" indent="-342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ea typeface="Times New Roman"/>
                <a:cs typeface="FrutigerLTStd-Roman"/>
              </a:rPr>
              <a:t>• </a:t>
            </a:r>
            <a:r>
              <a:rPr lang="en-US" sz="2600" dirty="0" smtClean="0">
                <a:ea typeface="Times New Roman"/>
                <a:cs typeface="FrutigerLTStd-Roman"/>
              </a:rPr>
              <a:t>	</a:t>
            </a:r>
            <a:r>
              <a:rPr lang="en-US" sz="2600" b="1" dirty="0" smtClean="0">
                <a:ea typeface="Times New Roman"/>
                <a:cs typeface="FrutigerLTStd-Roman"/>
              </a:rPr>
              <a:t>Stability</a:t>
            </a:r>
            <a:r>
              <a:rPr lang="en-US" sz="2600" dirty="0" smtClean="0">
                <a:ea typeface="Times New Roman"/>
                <a:cs typeface="FrutigerLTStd-Roman"/>
              </a:rPr>
              <a:t> of supply will be impacted;</a:t>
            </a:r>
            <a:endParaRPr lang="en-US" sz="2600" dirty="0">
              <a:ea typeface="Times New Roman"/>
              <a:cs typeface="Times New Roman"/>
            </a:endParaRPr>
          </a:p>
          <a:p>
            <a:pPr marL="342000" marR="0" indent="-342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ea typeface="Times New Roman"/>
                <a:cs typeface="FrutigerLTStd-Roman"/>
              </a:rPr>
              <a:t>• </a:t>
            </a:r>
            <a:r>
              <a:rPr lang="en-US" sz="2600" dirty="0" smtClean="0">
                <a:ea typeface="Times New Roman"/>
                <a:cs typeface="FrutigerLTStd-Roman"/>
              </a:rPr>
              <a:t>	</a:t>
            </a:r>
            <a:r>
              <a:rPr lang="en-US" sz="2600" b="1" dirty="0" smtClean="0">
                <a:ea typeface="Times New Roman"/>
                <a:cs typeface="FrutigerLTStd-Roman"/>
              </a:rPr>
              <a:t>Access</a:t>
            </a:r>
            <a:r>
              <a:rPr lang="en-US" sz="2600" dirty="0" smtClean="0">
                <a:ea typeface="Times New Roman"/>
                <a:cs typeface="FrutigerLTStd-Roman"/>
              </a:rPr>
              <a:t> to aquatic food will be affected;</a:t>
            </a:r>
          </a:p>
          <a:p>
            <a:pPr marL="342000" marR="0" indent="-342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ea typeface="Times New Roman"/>
                <a:cs typeface="FrutigerLTStd-Roman"/>
              </a:rPr>
              <a:t>• 	</a:t>
            </a:r>
            <a:r>
              <a:rPr lang="en-US" sz="2600" b="1" dirty="0" smtClean="0">
                <a:ea typeface="Times New Roman"/>
                <a:cs typeface="FrutigerLTStd-Roman"/>
              </a:rPr>
              <a:t>Utilization</a:t>
            </a:r>
            <a:r>
              <a:rPr lang="en-US" sz="2600" dirty="0" smtClean="0">
                <a:ea typeface="Times New Roman"/>
                <a:cs typeface="FrutigerLTStd-Roman"/>
              </a:rPr>
              <a:t> of aquatic products will be impacted.</a:t>
            </a:r>
          </a:p>
          <a:p>
            <a:pPr marL="236538" marR="0" indent="-2365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a typeface="Times New Roman"/>
              <a:cs typeface="Times New Roman"/>
            </a:endParaRPr>
          </a:p>
          <a:p>
            <a:pPr marL="236538" marR="0" indent="-2365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/>
              <a:t>Climate change fisheries and aquaculture (FAO)</a:t>
            </a:r>
            <a:endParaRPr lang="en-US" sz="2000" i="1" dirty="0">
              <a:solidFill>
                <a:prstClr val="black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600" y="1220400"/>
            <a:ext cx="8208000" cy="7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Climate change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51200"/>
            <a:ext cx="968400" cy="96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981514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869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ea typeface="Times New Roman"/>
              <a:cs typeface="FrutigerLTStd-Roman"/>
            </a:endParaRPr>
          </a:p>
          <a:p>
            <a:pPr>
              <a:buNone/>
            </a:pPr>
            <a:r>
              <a:rPr lang="en-US" sz="2600" b="1" dirty="0" smtClean="0">
                <a:ea typeface="Times New Roman"/>
                <a:cs typeface="FrutigerLTStd-Roman"/>
              </a:rPr>
              <a:t>Options for enabling change:</a:t>
            </a: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ea typeface="Times New Roman"/>
              <a:cs typeface="FrutigerLTStd-Roman"/>
            </a:endParaRPr>
          </a:p>
          <a:p>
            <a:pPr marL="342000" marR="0" indent="-342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ea typeface="Times New Roman"/>
                <a:cs typeface="FrutigerLTStd-Roman"/>
              </a:rPr>
              <a:t>• 	Developing the knowledge base;</a:t>
            </a:r>
            <a:endParaRPr lang="en-US" sz="2600" dirty="0">
              <a:ea typeface="Times New Roman"/>
              <a:cs typeface="Times New Roman"/>
            </a:endParaRPr>
          </a:p>
          <a:p>
            <a:pPr marL="342000" marR="0" indent="-342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ea typeface="Times New Roman"/>
                <a:cs typeface="FrutigerLTStd-Roman"/>
              </a:rPr>
              <a:t>• </a:t>
            </a:r>
            <a:r>
              <a:rPr lang="en-US" sz="2600" dirty="0" smtClean="0">
                <a:ea typeface="Times New Roman"/>
                <a:cs typeface="FrutigerLTStd-Roman"/>
              </a:rPr>
              <a:t>	Policy, legal and implementation frameworks;</a:t>
            </a:r>
            <a:endParaRPr lang="en-US" sz="2600" dirty="0">
              <a:ea typeface="Times New Roman"/>
              <a:cs typeface="Times New Roman"/>
            </a:endParaRPr>
          </a:p>
          <a:p>
            <a:pPr marL="342000" marR="0" indent="-342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ea typeface="Times New Roman"/>
                <a:cs typeface="FrutigerLTStd-Roman"/>
              </a:rPr>
              <a:t>• </a:t>
            </a:r>
            <a:r>
              <a:rPr lang="en-US" sz="2600" dirty="0" smtClean="0">
                <a:ea typeface="Times New Roman"/>
                <a:cs typeface="FrutigerLTStd-Roman"/>
              </a:rPr>
              <a:t>	Capacity building: technical and organizational structures;</a:t>
            </a:r>
          </a:p>
          <a:p>
            <a:pPr marL="342000" marR="0" indent="-342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ea typeface="Times New Roman"/>
                <a:cs typeface="FrutigerLTStd-Roman"/>
              </a:rPr>
              <a:t>• 	</a:t>
            </a:r>
            <a:r>
              <a:rPr lang="en-US" sz="2600" dirty="0" smtClean="0">
                <a:ea typeface="Times New Roman"/>
                <a:cs typeface="FrutigerLTStd-Roman"/>
              </a:rPr>
              <a:t>Enabling financial mechanisms: embodying food security concerns in existing and new financial mechanisms.</a:t>
            </a:r>
          </a:p>
          <a:p>
            <a:pPr marL="236538" marR="0" indent="-2365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a typeface="Times New Roman"/>
              <a:cs typeface="Times New Roman"/>
            </a:endParaRPr>
          </a:p>
          <a:p>
            <a:pPr marL="0" marR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/>
              <a:t>Climate change fisheries and aquaculture (FAO)</a:t>
            </a:r>
            <a:endParaRPr lang="en-US" sz="2000" i="1" dirty="0">
              <a:solidFill>
                <a:prstClr val="black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600" y="1220400"/>
            <a:ext cx="8208000" cy="7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Climate change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1200"/>
            <a:ext cx="968400" cy="96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247457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1200"/>
            <a:ext cx="9144000" cy="709200"/>
          </a:xfrm>
        </p:spPr>
        <p:txBody>
          <a:bodyPr anchor="ctr">
            <a:noAutofit/>
          </a:bodyPr>
          <a:lstStyle/>
          <a:p>
            <a:pPr marL="1652588" indent="-1652588" algn="ctr">
              <a:buNone/>
            </a:pPr>
            <a:r>
              <a:rPr lang="en-US" sz="3800" b="1" i="1" dirty="0" smtClean="0">
                <a:solidFill>
                  <a:srgbClr val="00B0F0"/>
                </a:solidFill>
              </a:rPr>
              <a:t>Marine protected area classification scheme</a:t>
            </a:r>
            <a:endParaRPr lang="en-US" sz="3800" b="1" i="1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153399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00" y="907872"/>
            <a:ext cx="1638300" cy="712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9167" y="6324600"/>
            <a:ext cx="584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Marine protected areas (FAO)</a:t>
            </a:r>
            <a:endParaRPr lang="en-US" sz="2000" i="1" dirty="0"/>
          </a:p>
        </p:txBody>
      </p:sp>
    </p:spTree>
    <p:extLst>
      <p:ext uri="{BB962C8B-B14F-4D97-AF65-F5344CB8AC3E}">
        <p14:creationId xmlns="" xmlns:p14="http://schemas.microsoft.com/office/powerpoint/2010/main" val="2529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2200" y="1866900"/>
            <a:ext cx="24174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 smtClean="0">
                <a:solidFill>
                  <a:srgbClr val="00B0F0"/>
                </a:solidFill>
              </a:rPr>
              <a:t>Results of protection measures inside reserves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2235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72200" y="5436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Marine protected </a:t>
            </a:r>
            <a:br>
              <a:rPr lang="en-US" sz="2000" i="1" dirty="0" smtClean="0"/>
            </a:br>
            <a:r>
              <a:rPr lang="en-US" sz="2000" i="1" dirty="0" smtClean="0"/>
              <a:t>areas (FAO)</a:t>
            </a:r>
            <a:endParaRPr lang="en-US" sz="2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87" y="152400"/>
            <a:ext cx="1014413" cy="1014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5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86987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>
              <a:spcBef>
                <a:spcPts val="0"/>
              </a:spcBef>
              <a:buNone/>
            </a:pPr>
            <a:r>
              <a:rPr lang="en-US" sz="9600" b="1" dirty="0" smtClean="0">
                <a:ea typeface="Times New Roman"/>
                <a:cs typeface="FrutigerLTStd-Roman"/>
              </a:rPr>
              <a:t>Goals</a:t>
            </a:r>
            <a:r>
              <a:rPr lang="en-US" sz="9600" b="1" dirty="0" smtClean="0">
                <a:ea typeface="Times New Roman"/>
                <a:cs typeface="FrutigerLTStd-Roman"/>
              </a:rPr>
              <a:t>:</a:t>
            </a: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0" dirty="0" smtClean="0">
              <a:ea typeface="Times New Roman"/>
              <a:cs typeface="FrutigerLTStd-Roman"/>
            </a:endParaRPr>
          </a:p>
          <a:p>
            <a:pPr marL="342000" marR="0" indent="-342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600" b="1" dirty="0">
                <a:ea typeface="Times New Roman"/>
                <a:cs typeface="FrutigerLTStd-Roman"/>
              </a:rPr>
              <a:t>• 	Biological/ecological </a:t>
            </a:r>
            <a:r>
              <a:rPr lang="en-US" sz="9600" dirty="0" smtClean="0">
                <a:ea typeface="Times New Roman"/>
                <a:cs typeface="FrutigerLTStd-Roman"/>
              </a:rPr>
              <a:t>(protection fishery resources, biological diversity, individual species, habitat, restoration degraded areas)</a:t>
            </a:r>
          </a:p>
          <a:p>
            <a:pPr marL="342000" marR="0" indent="-342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600" b="1" dirty="0" smtClean="0">
                <a:ea typeface="Times New Roman"/>
                <a:cs typeface="FrutigerLTStd-Roman"/>
              </a:rPr>
              <a:t>• 	Social and economic </a:t>
            </a:r>
            <a:r>
              <a:rPr lang="en-US" sz="9600" dirty="0" smtClean="0">
                <a:ea typeface="Times New Roman"/>
                <a:cs typeface="FrutigerLTStd-Roman"/>
              </a:rPr>
              <a:t>(fostering food security, improving livelihoods, non-monetary benefits, compatibility management &amp; local cultures, enhancement awareness &amp; knowledge)</a:t>
            </a:r>
            <a:endParaRPr lang="en-US" sz="9600" dirty="0">
              <a:ea typeface="Times New Roman"/>
              <a:cs typeface="Times New Roman"/>
            </a:endParaRPr>
          </a:p>
          <a:p>
            <a:pPr marL="342000" marR="0" indent="-342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600" b="1" dirty="0">
                <a:ea typeface="Times New Roman"/>
                <a:cs typeface="FrutigerLTStd-Roman"/>
              </a:rPr>
              <a:t>• </a:t>
            </a:r>
            <a:r>
              <a:rPr lang="en-US" sz="9600" b="1" dirty="0" smtClean="0">
                <a:ea typeface="Times New Roman"/>
                <a:cs typeface="FrutigerLTStd-Roman"/>
              </a:rPr>
              <a:t>	Governance </a:t>
            </a:r>
            <a:r>
              <a:rPr lang="en-US" sz="9600" dirty="0" smtClean="0">
                <a:ea typeface="Times New Roman"/>
                <a:cs typeface="FrutigerLTStd-Roman"/>
              </a:rPr>
              <a:t>(effective management &amp; legal structures, stakeholder participation &amp; representation, management plan compliance by resource users, management and reduction of resource–use conflicts)</a:t>
            </a: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0" dirty="0" smtClean="0">
              <a:ea typeface="Times New Roman"/>
              <a:cs typeface="Times New Roman"/>
            </a:endParaRPr>
          </a:p>
          <a:p>
            <a:pPr marL="236538" marR="0" indent="-2365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i="1" dirty="0" smtClean="0"/>
              <a:t>Based on Pomeroy, Parks and Watson (2004</a:t>
            </a:r>
            <a:r>
              <a:rPr lang="en-US" sz="8000" i="1" dirty="0" smtClean="0"/>
              <a:t>) Marine </a:t>
            </a:r>
            <a:r>
              <a:rPr lang="en-US" sz="8000" i="1" dirty="0" smtClean="0"/>
              <a:t>protected areas (FAO)</a:t>
            </a:r>
            <a:endParaRPr lang="en-US" sz="8000" i="1" dirty="0">
              <a:solidFill>
                <a:prstClr val="black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600" y="1220400"/>
            <a:ext cx="8208000" cy="7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Marine protected areas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51200"/>
            <a:ext cx="968400" cy="96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364114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1200"/>
            <a:ext cx="9144000" cy="915859"/>
          </a:xfrm>
        </p:spPr>
        <p:txBody>
          <a:bodyPr>
            <a:normAutofit fontScale="47500" lnSpcReduction="20000"/>
          </a:bodyPr>
          <a:lstStyle/>
          <a:p>
            <a:pPr marL="1652588" indent="-1652588" algn="ctr">
              <a:buNone/>
            </a:pPr>
            <a:r>
              <a:rPr lang="en-US" sz="8400" b="1" i="1" dirty="0" smtClean="0">
                <a:solidFill>
                  <a:srgbClr val="00B0F0"/>
                </a:solidFill>
              </a:rPr>
              <a:t>Census of Marine Life </a:t>
            </a:r>
            <a:r>
              <a:rPr lang="en-US" sz="6700" b="1" i="1" dirty="0" smtClean="0">
                <a:solidFill>
                  <a:srgbClr val="00B0F0"/>
                </a:solidFill>
              </a:rPr>
              <a:t>(highlights &amp; summary)</a:t>
            </a:r>
          </a:p>
          <a:p>
            <a:pPr marL="1652588" indent="-1652588" algn="ctr">
              <a:buNone/>
            </a:pPr>
            <a:r>
              <a:rPr lang="en-US" sz="4200" i="1" dirty="0" smtClean="0">
                <a:solidFill>
                  <a:srgbClr val="00B0F0"/>
                </a:solidFill>
              </a:rPr>
              <a:t>Overview of global inventory of marine life in the past decade</a:t>
            </a:r>
            <a:endParaRPr lang="en-US" sz="4200" i="1" dirty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7257"/>
            <a:ext cx="53340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92" y="2971800"/>
            <a:ext cx="17798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4419600"/>
            <a:ext cx="22097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www.coml.org</a:t>
            </a:r>
            <a:endParaRPr lang="en-US" sz="2600" b="1" dirty="0"/>
          </a:p>
        </p:txBody>
      </p:sp>
    </p:spTree>
    <p:extLst>
      <p:ext uri="{BB962C8B-B14F-4D97-AF65-F5344CB8AC3E}">
        <p14:creationId xmlns="" xmlns:p14="http://schemas.microsoft.com/office/powerpoint/2010/main" val="3041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1200"/>
            <a:ext cx="8229600" cy="915859"/>
          </a:xfrm>
        </p:spPr>
        <p:txBody>
          <a:bodyPr>
            <a:normAutofit/>
          </a:bodyPr>
          <a:lstStyle/>
          <a:p>
            <a:pPr marL="1652588" indent="-1652588" algn="ctr">
              <a:buNone/>
            </a:pPr>
            <a:r>
              <a:rPr lang="en-US" sz="4000" b="1" i="1" dirty="0" smtClean="0">
                <a:solidFill>
                  <a:srgbClr val="00B0F0"/>
                </a:solidFill>
              </a:rPr>
              <a:t>Census of Marine Life – project areas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1"/>
            <a:ext cx="79248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00" y="990600"/>
            <a:ext cx="17798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43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25622" y="151200"/>
            <a:ext cx="2465978" cy="3506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7300" b="1" i="1" dirty="0" smtClean="0">
                <a:solidFill>
                  <a:srgbClr val="00B0F0"/>
                </a:solidFill>
              </a:rPr>
              <a:t>Large marine ecosystem concept (NOAA)</a:t>
            </a:r>
          </a:p>
          <a:p>
            <a:pPr marL="0" indent="0">
              <a:buNone/>
            </a:pPr>
            <a:r>
              <a:rPr lang="en-US" sz="3600" i="1" dirty="0" smtClean="0"/>
              <a:t>Combination of satellite and in-situ information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"/>
            <a:ext cx="5410200" cy="64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22" y="3708000"/>
            <a:ext cx="1582057" cy="1130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5622" y="5040000"/>
            <a:ext cx="2520000" cy="12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Below surface: </a:t>
            </a:r>
          </a:p>
          <a:p>
            <a:r>
              <a:rPr lang="en-US" sz="2400" b="1" i="1" dirty="0" smtClean="0">
                <a:solidFill>
                  <a:srgbClr val="00B0F0"/>
                </a:solidFill>
              </a:rPr>
              <a:t>ARGO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programme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>
                <a:hlinkClick r:id="rId4"/>
              </a:rPr>
              <a:t>www.argo.uscd.edu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90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More references: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869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/>
              <a:t>Green </a:t>
            </a:r>
            <a:r>
              <a:rPr lang="en-US" sz="2600" b="1" dirty="0" smtClean="0"/>
              <a:t>economy in a blue world (UNEP)</a:t>
            </a:r>
            <a:r>
              <a:rPr lang="en-US" sz="2800" b="1" dirty="0" smtClean="0"/>
              <a:t> </a:t>
            </a:r>
            <a:r>
              <a:rPr lang="en-US" sz="2000" i="1" dirty="0" smtClean="0"/>
              <a:t>Overview of options to combine economic development with sustainable management of the marine environment</a:t>
            </a:r>
            <a:endParaRPr lang="en-US" sz="2000" i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/>
              <a:t>Technical guidelines on fisheries and aquaculture (FAO)</a:t>
            </a:r>
            <a:endParaRPr lang="en-US" sz="2600" i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/>
              <a:t>Marine protected areas (FAO</a:t>
            </a:r>
            <a:r>
              <a:rPr lang="en-US" sz="2600" b="1" dirty="0"/>
              <a:t>) </a:t>
            </a:r>
            <a:r>
              <a:rPr lang="en-US" sz="2000" i="1" dirty="0" smtClean="0"/>
              <a:t>Overall guidelines for management of marine protected areas in the context of fisheries, including a short description of GIS and remote sensing as support tools</a:t>
            </a:r>
            <a:endParaRPr lang="en-US" sz="2000" i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/>
              <a:t>Fisheries management (FAO)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i="1" dirty="0" smtClean="0"/>
              <a:t>Case studies from Brazil, India, Palau and Senegal</a:t>
            </a: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51200"/>
            <a:ext cx="968400" cy="96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151200"/>
            <a:ext cx="902886" cy="96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674856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More references (2):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869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/>
              <a:t>Marine </a:t>
            </a:r>
            <a:r>
              <a:rPr lang="en-US" sz="2600" b="1" dirty="0" smtClean="0"/>
              <a:t>and coastal dimension of climate change in Europe (EC) </a:t>
            </a:r>
            <a:r>
              <a:rPr lang="en-US" sz="2000" i="1" dirty="0" smtClean="0"/>
              <a:t>Description of actual situation and expected effects of climate change for ‘European’ seas and coastal areas, including sections on GIS, remote sensing and SDI</a:t>
            </a:r>
            <a:endParaRPr lang="en-US" sz="2000" i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/>
              <a:t>SAHFOS ecological status reports 2011, 2010, 2009, 2008 </a:t>
            </a:r>
            <a:r>
              <a:rPr lang="en-US" sz="2000" i="1" dirty="0" smtClean="0"/>
              <a:t>Overview of monitoring marine biodiversity by means of the continuous plankton recorder survey: trends for each of the world’s oceans with respect to ecosystems and climate change</a:t>
            </a:r>
            <a:endParaRPr lang="en-US" sz="2000" i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/>
              <a:t>IGBP marine ecosystems and climate change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i="1" dirty="0" smtClean="0"/>
              <a:t>Overview of changes due to human intervention and/or climate change</a:t>
            </a: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432000"/>
            <a:ext cx="3467100" cy="60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geos.ed.ac.uk/homes/mpower2/IGBP_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52400"/>
            <a:ext cx="1891494" cy="96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ahfos.ac.uk/media/16132/sahfoslogosmall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216000"/>
            <a:ext cx="774720" cy="96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112835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/>
              <a:t>0. Introduction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208000" cy="396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600" dirty="0" smtClean="0"/>
              <a:t>Mark Noort, consultant, project manager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HCP international: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consulting, marketing of earth observation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Coordinator </a:t>
            </a:r>
            <a:r>
              <a:rPr lang="en-US" sz="2600" dirty="0" err="1" smtClean="0"/>
              <a:t>GEONetCab</a:t>
            </a:r>
            <a:r>
              <a:rPr lang="en-US" sz="2600" dirty="0" smtClean="0"/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project for promotion &amp; capacity building of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earth observation applications</a:t>
            </a:r>
            <a:br>
              <a:rPr lang="en-US" sz="2600" dirty="0" smtClean="0"/>
            </a:br>
            <a:endParaRPr lang="en-US" sz="26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200"/>
            <a:ext cx="2286000" cy="9144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828800"/>
            <a:ext cx="8208000" cy="1220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2. Steps to promote earth observation  </a:t>
            </a:r>
            <a:br>
              <a:rPr lang="en-US" b="1" i="1" dirty="0" smtClean="0"/>
            </a:br>
            <a:r>
              <a:rPr lang="en-US" b="1" i="1" dirty="0" smtClean="0"/>
              <a:t>    for </a:t>
            </a:r>
            <a:r>
              <a:rPr lang="en-US" b="1" i="1" dirty="0" smtClean="0"/>
              <a:t>marine environment</a:t>
            </a:r>
            <a:endParaRPr lang="en-US" b="1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84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State-of-the-art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96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Earth observation is new technology.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Learn technical skills, but when back in professional practice, it has to be put to good use.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That involves ‘selling’ it.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How to do that?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To whom? Could be your own boss, local authorities, communities, etc.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Categories of products and services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105400"/>
          </a:xfrm>
        </p:spPr>
        <p:txBody>
          <a:bodyPr>
            <a:normAutofit fontScale="25000" lnSpcReduction="20000"/>
          </a:bodyPr>
          <a:lstStyle/>
          <a:p>
            <a:endParaRPr lang="en-US" sz="8000" dirty="0" smtClean="0"/>
          </a:p>
          <a:p>
            <a:pPr marL="342000" indent="-342000">
              <a:spcBef>
                <a:spcPts val="0"/>
              </a:spcBef>
              <a:spcAft>
                <a:spcPts val="1200"/>
              </a:spcAft>
            </a:pPr>
            <a:r>
              <a:rPr lang="en-US" sz="10400" b="1" dirty="0" smtClean="0"/>
              <a:t>Ocean </a:t>
            </a:r>
            <a:r>
              <a:rPr lang="en-US" sz="10400" b="1" dirty="0" smtClean="0"/>
              <a:t>topography, </a:t>
            </a:r>
            <a:r>
              <a:rPr lang="en-US" sz="10400" b="1" dirty="0" smtClean="0"/>
              <a:t>temperature </a:t>
            </a:r>
            <a:r>
              <a:rPr lang="en-US" sz="10400" b="1" dirty="0" smtClean="0"/>
              <a:t>and currents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</a:pPr>
            <a:r>
              <a:rPr lang="en-US" sz="10400" b="1" dirty="0" smtClean="0"/>
              <a:t>Ocean </a:t>
            </a:r>
            <a:r>
              <a:rPr lang="en-US" sz="10400" b="1" dirty="0" err="1" smtClean="0"/>
              <a:t>colour</a:t>
            </a:r>
            <a:endParaRPr lang="en-US" sz="10400" b="1" dirty="0"/>
          </a:p>
          <a:p>
            <a:pPr marL="342000" indent="-342000">
              <a:spcBef>
                <a:spcPts val="0"/>
              </a:spcBef>
              <a:spcAft>
                <a:spcPts val="1200"/>
              </a:spcAft>
            </a:pPr>
            <a:r>
              <a:rPr lang="en-US" sz="10400" b="1" dirty="0" smtClean="0"/>
              <a:t>Satellite-based fishing</a:t>
            </a:r>
            <a:endParaRPr lang="en-US" sz="10400" b="1" dirty="0"/>
          </a:p>
          <a:p>
            <a:pPr marL="342000" indent="-342000">
              <a:spcBef>
                <a:spcPts val="0"/>
              </a:spcBef>
              <a:spcAft>
                <a:spcPts val="1200"/>
              </a:spcAft>
            </a:pPr>
            <a:r>
              <a:rPr lang="en-US" sz="10400" b="1" dirty="0" smtClean="0"/>
              <a:t>Marine and coastal </a:t>
            </a:r>
            <a:r>
              <a:rPr lang="en-US" sz="10400" b="1" dirty="0" smtClean="0"/>
              <a:t>ecosystems </a:t>
            </a:r>
            <a:br>
              <a:rPr lang="en-US" sz="10400" b="1" dirty="0" smtClean="0"/>
            </a:br>
            <a:r>
              <a:rPr lang="en-US" sz="8000" i="1" dirty="0" smtClean="0"/>
              <a:t>(</a:t>
            </a:r>
            <a:r>
              <a:rPr lang="en-US" sz="8000" i="1" dirty="0"/>
              <a:t>see </a:t>
            </a:r>
            <a:r>
              <a:rPr lang="en-US" sz="8000" i="1" dirty="0" smtClean="0"/>
              <a:t>also environmental management toolkit</a:t>
            </a:r>
            <a:r>
              <a:rPr lang="en-US" sz="8000" i="1" dirty="0"/>
              <a:t>)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</a:pPr>
            <a:r>
              <a:rPr lang="en-US" sz="10400" b="1" dirty="0" smtClean="0"/>
              <a:t>Climate monitoring and </a:t>
            </a:r>
            <a:r>
              <a:rPr lang="en-US" sz="10400" b="1" dirty="0" err="1" smtClean="0"/>
              <a:t>modelling</a:t>
            </a:r>
            <a:r>
              <a:rPr lang="en-US" sz="10400" b="1" dirty="0" smtClean="0"/>
              <a:t>, mitigation of the effects of climate </a:t>
            </a:r>
            <a:r>
              <a:rPr lang="en-US" sz="10400" b="1" dirty="0" smtClean="0"/>
              <a:t>change </a:t>
            </a:r>
            <a:r>
              <a:rPr lang="en-US" sz="8000" i="1" dirty="0" smtClean="0"/>
              <a:t>(</a:t>
            </a:r>
            <a:r>
              <a:rPr lang="en-US" sz="8000" i="1" dirty="0"/>
              <a:t>see also </a:t>
            </a:r>
            <a:r>
              <a:rPr lang="en-US" sz="8000" i="1" dirty="0" smtClean="0"/>
              <a:t>climate change toolkit</a:t>
            </a:r>
            <a:r>
              <a:rPr lang="en-US" sz="8000" i="1" dirty="0"/>
              <a:t>)</a:t>
            </a:r>
          </a:p>
          <a:p>
            <a:pPr marL="342000" lvl="0" indent="-342000">
              <a:spcBef>
                <a:spcPts val="0"/>
              </a:spcBef>
              <a:spcAft>
                <a:spcPts val="1200"/>
              </a:spcAft>
            </a:pPr>
            <a:r>
              <a:rPr lang="en-US" sz="10400" b="1" dirty="0" smtClean="0">
                <a:solidFill>
                  <a:prstClr val="black"/>
                </a:solidFill>
              </a:rPr>
              <a:t>Marine </a:t>
            </a:r>
            <a:r>
              <a:rPr lang="en-US" sz="10400" b="1" dirty="0">
                <a:solidFill>
                  <a:prstClr val="black"/>
                </a:solidFill>
              </a:rPr>
              <a:t>and coastal </a:t>
            </a:r>
            <a:r>
              <a:rPr lang="en-US" sz="10400" b="1" dirty="0" smtClean="0">
                <a:solidFill>
                  <a:prstClr val="black"/>
                </a:solidFill>
              </a:rPr>
              <a:t>safety and disaster </a:t>
            </a:r>
            <a:r>
              <a:rPr lang="en-US" sz="10400" b="1" dirty="0" smtClean="0">
                <a:solidFill>
                  <a:prstClr val="black"/>
                </a:solidFill>
              </a:rPr>
              <a:t>management </a:t>
            </a:r>
            <a:br>
              <a:rPr lang="en-US" sz="10400" b="1" dirty="0" smtClean="0">
                <a:solidFill>
                  <a:prstClr val="black"/>
                </a:solidFill>
              </a:rPr>
            </a:br>
            <a:r>
              <a:rPr lang="en-US" sz="8000" i="1" dirty="0" smtClean="0"/>
              <a:t>(</a:t>
            </a:r>
            <a:r>
              <a:rPr lang="en-US" sz="8000" i="1" dirty="0"/>
              <a:t>see </a:t>
            </a:r>
            <a:r>
              <a:rPr lang="en-US" sz="8000" i="1" dirty="0" smtClean="0"/>
              <a:t>also disaster management </a:t>
            </a:r>
            <a:r>
              <a:rPr lang="en-US" sz="8000" i="1" dirty="0"/>
              <a:t>toolkit)</a:t>
            </a:r>
          </a:p>
          <a:p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524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1200"/>
            <a:ext cx="9144000" cy="1080000"/>
          </a:xfrm>
        </p:spPr>
        <p:txBody>
          <a:bodyPr>
            <a:noAutofit/>
          </a:bodyPr>
          <a:lstStyle/>
          <a:p>
            <a:pPr marL="3208338" indent="-3208338" algn="ctr">
              <a:buNone/>
            </a:pPr>
            <a:r>
              <a:rPr lang="en-US" sz="4000" b="1" i="1" dirty="0" smtClean="0">
                <a:solidFill>
                  <a:srgbClr val="00B0F0"/>
                </a:solidFill>
              </a:rPr>
              <a:t>Discovering the Ocean from space</a:t>
            </a:r>
            <a:r>
              <a:rPr lang="en-US" sz="2800" dirty="0" smtClean="0"/>
              <a:t> </a:t>
            </a:r>
            <a:r>
              <a:rPr lang="en-US" sz="2400" b="1" i="1" dirty="0" smtClean="0">
                <a:solidFill>
                  <a:srgbClr val="00B0F0"/>
                </a:solidFill>
              </a:rPr>
              <a:t>(Robinson)</a:t>
            </a:r>
            <a:r>
              <a:rPr lang="en-US" sz="4000" b="1" i="1" dirty="0" smtClean="0">
                <a:solidFill>
                  <a:srgbClr val="00B0F0"/>
                </a:solidFill>
              </a:rPr>
              <a:t>:</a:t>
            </a:r>
          </a:p>
          <a:p>
            <a:pPr marL="3208338" indent="-3208338" algn="ctr">
              <a:buNone/>
            </a:pPr>
            <a:r>
              <a:rPr lang="en-US" sz="2400" b="1" i="1" dirty="0" smtClean="0">
                <a:solidFill>
                  <a:srgbClr val="00B0F0"/>
                </a:solidFill>
              </a:rPr>
              <a:t>General overview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348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2000" y="151200"/>
            <a:ext cx="27432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 smtClean="0">
                <a:solidFill>
                  <a:srgbClr val="00B0F0"/>
                </a:solidFill>
              </a:rPr>
              <a:t>Discovering the Ocean from space </a:t>
            </a:r>
            <a:r>
              <a:rPr lang="en-US" sz="2400" b="1" i="1" dirty="0" smtClean="0">
                <a:solidFill>
                  <a:srgbClr val="00B0F0"/>
                </a:solidFill>
              </a:rPr>
              <a:t>(Robinson)</a:t>
            </a:r>
            <a:r>
              <a:rPr lang="en-US" sz="4000" b="1" i="1" dirty="0" smtClean="0">
                <a:solidFill>
                  <a:srgbClr val="00B0F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4000" b="1" i="1" dirty="0" smtClean="0">
                <a:solidFill>
                  <a:srgbClr val="00B0F0"/>
                </a:solidFill>
              </a:rPr>
              <a:t>Data processing tasks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5626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240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1200"/>
            <a:ext cx="9144000" cy="1080000"/>
          </a:xfrm>
        </p:spPr>
        <p:txBody>
          <a:bodyPr>
            <a:noAutofit/>
          </a:bodyPr>
          <a:lstStyle/>
          <a:p>
            <a:pPr marL="3208338" indent="-3208338" algn="ctr">
              <a:buNone/>
            </a:pPr>
            <a:r>
              <a:rPr lang="en-US" sz="4000" b="1" i="1" dirty="0" smtClean="0">
                <a:solidFill>
                  <a:srgbClr val="00B0F0"/>
                </a:solidFill>
              </a:rPr>
              <a:t>Discovering the Ocean from space </a:t>
            </a:r>
            <a:r>
              <a:rPr lang="en-US" sz="2400" b="1" i="1" dirty="0" smtClean="0">
                <a:solidFill>
                  <a:srgbClr val="00B0F0"/>
                </a:solidFill>
              </a:rPr>
              <a:t>(Robinson)</a:t>
            </a:r>
            <a:r>
              <a:rPr lang="en-US" sz="4000" b="1" i="1" dirty="0" smtClean="0">
                <a:solidFill>
                  <a:srgbClr val="00B0F0"/>
                </a:solidFill>
              </a:rPr>
              <a:t>:</a:t>
            </a:r>
          </a:p>
          <a:p>
            <a:pPr marL="3208338" indent="-3208338" algn="ctr">
              <a:buNone/>
            </a:pPr>
            <a:r>
              <a:rPr lang="en-US" sz="2400" b="1" i="1" dirty="0" smtClean="0">
                <a:solidFill>
                  <a:srgbClr val="00B0F0"/>
                </a:solidFill>
              </a:rPr>
              <a:t>Electromagnetic spectrum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5" y="1752600"/>
            <a:ext cx="6248400" cy="4894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240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1200"/>
            <a:ext cx="9144000" cy="1080000"/>
          </a:xfrm>
        </p:spPr>
        <p:txBody>
          <a:bodyPr>
            <a:noAutofit/>
          </a:bodyPr>
          <a:lstStyle/>
          <a:p>
            <a:pPr marL="3208338" indent="-3208338" algn="ctr">
              <a:buNone/>
            </a:pPr>
            <a:r>
              <a:rPr lang="en-US" sz="4000" b="1" i="1" dirty="0" smtClean="0">
                <a:solidFill>
                  <a:srgbClr val="00B0F0"/>
                </a:solidFill>
              </a:rPr>
              <a:t>Discovering the Ocean from space </a:t>
            </a:r>
            <a:r>
              <a:rPr lang="en-US" sz="2400" b="1" i="1" dirty="0" smtClean="0">
                <a:solidFill>
                  <a:srgbClr val="00B0F0"/>
                </a:solidFill>
              </a:rPr>
              <a:t>(Robinson)</a:t>
            </a:r>
            <a:r>
              <a:rPr lang="en-US" sz="4000" b="1" i="1" dirty="0" smtClean="0">
                <a:solidFill>
                  <a:srgbClr val="00B0F0"/>
                </a:solidFill>
              </a:rPr>
              <a:t>:</a:t>
            </a:r>
          </a:p>
          <a:p>
            <a:pPr marL="3208338" indent="-3208338" algn="ctr">
              <a:buNone/>
            </a:pPr>
            <a:r>
              <a:rPr lang="en-US" sz="2400" b="1" i="1" dirty="0" smtClean="0">
                <a:solidFill>
                  <a:srgbClr val="00B0F0"/>
                </a:solidFill>
              </a:rPr>
              <a:t>Classes of sensors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6845"/>
            <a:ext cx="7620000" cy="4739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240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What can be measured and assessed?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495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endParaRPr lang="en-US" sz="8000" dirty="0" smtClean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Sea </a:t>
            </a: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surface height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Sea surface temperature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Ocean </a:t>
            </a:r>
            <a:r>
              <a:rPr lang="en-US" sz="10400" dirty="0" err="1" smtClean="0">
                <a:solidFill>
                  <a:srgbClr val="000000"/>
                </a:solidFill>
                <a:ea typeface="Times New Roman"/>
                <a:cs typeface="Caecilia-Roman"/>
              </a:rPr>
              <a:t>colour</a:t>
            </a:r>
            <a:endParaRPr lang="en-US" sz="10400" dirty="0" smtClean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Wind vector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Sea state (significant wave height)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Sea state (directional wave spectra)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Sea ice parameters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8000" dirty="0">
              <a:solidFill>
                <a:srgbClr val="000000"/>
              </a:solidFill>
            </a:endParaRPr>
          </a:p>
          <a:p>
            <a:pPr marL="914400" indent="-914400">
              <a:buNone/>
            </a:pPr>
            <a:r>
              <a:rPr lang="en-US" sz="8000" i="1" dirty="0" smtClean="0">
                <a:solidFill>
                  <a:srgbClr val="000000"/>
                </a:solidFill>
              </a:rPr>
              <a:t>From: </a:t>
            </a:r>
            <a:r>
              <a:rPr lang="en-US" sz="8000" i="1" dirty="0" smtClean="0">
                <a:solidFill>
                  <a:srgbClr val="000000"/>
                </a:solidFill>
              </a:rPr>
              <a:t>Discovering </a:t>
            </a:r>
            <a:r>
              <a:rPr lang="en-US" sz="8000" i="1" dirty="0" smtClean="0">
                <a:solidFill>
                  <a:srgbClr val="000000"/>
                </a:solidFill>
              </a:rPr>
              <a:t>the Ocean from space (Robinson)</a:t>
            </a:r>
            <a:endParaRPr lang="en-US" sz="9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083883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Observations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86228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endParaRPr lang="en-US" sz="8000" b="1" dirty="0" smtClean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b="1" dirty="0" smtClean="0">
                <a:solidFill>
                  <a:srgbClr val="000000"/>
                </a:solidFill>
                <a:ea typeface="Times New Roman"/>
                <a:cs typeface="Caecilia-Roman"/>
              </a:rPr>
              <a:t>Altimeter</a:t>
            </a: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: sea level change, ocean circulation, ocean tides, ocean surface wind wave studies, </a:t>
            </a:r>
            <a:r>
              <a:rPr lang="en-US" sz="10400" dirty="0">
                <a:solidFill>
                  <a:srgbClr val="000000"/>
                </a:solidFill>
                <a:ea typeface="Times New Roman"/>
                <a:cs typeface="Caecilia-Roman"/>
              </a:rPr>
              <a:t>El </a:t>
            </a: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Niño studies, cyclone/hurricane studies, rainfall studies.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b="1" dirty="0" err="1" smtClean="0">
                <a:solidFill>
                  <a:srgbClr val="000000"/>
                </a:solidFill>
                <a:ea typeface="Times New Roman"/>
                <a:cs typeface="Caecilia-Roman"/>
              </a:rPr>
              <a:t>Scatterometer</a:t>
            </a: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 (wind velocity and direction): weather forecasting, storm detection, ship routing, oil production.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b="1" dirty="0" smtClean="0">
                <a:solidFill>
                  <a:srgbClr val="000000"/>
                </a:solidFill>
                <a:ea typeface="Times New Roman"/>
                <a:cs typeface="Caecilia-Roman"/>
              </a:rPr>
              <a:t>Radiometers</a:t>
            </a: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: sea surface temperature, salinity, soil moisture, sea ice, precipitation, integrated water </a:t>
            </a:r>
            <a:r>
              <a:rPr lang="en-US" sz="10400" dirty="0" err="1" smtClean="0">
                <a:solidFill>
                  <a:srgbClr val="000000"/>
                </a:solidFill>
                <a:ea typeface="Times New Roman"/>
                <a:cs typeface="Caecilia-Roman"/>
              </a:rPr>
              <a:t>vapour</a:t>
            </a: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, liquid water content of the atmosphere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8000" dirty="0" smtClean="0">
              <a:solidFill>
                <a:srgbClr val="000000"/>
              </a:solidFill>
            </a:endParaRPr>
          </a:p>
          <a:p>
            <a:pPr marL="693738" indent="-693738">
              <a:buNone/>
            </a:pPr>
            <a:r>
              <a:rPr lang="en-US" sz="8000" i="1" dirty="0" smtClean="0">
                <a:solidFill>
                  <a:srgbClr val="000000"/>
                </a:solidFill>
              </a:rPr>
              <a:t>From</a:t>
            </a:r>
            <a:r>
              <a:rPr lang="en-US" sz="8000" i="1" dirty="0" smtClean="0">
                <a:solidFill>
                  <a:srgbClr val="000000"/>
                </a:solidFill>
              </a:rPr>
              <a:t>: </a:t>
            </a:r>
            <a:r>
              <a:rPr lang="en-US" sz="8000" i="1" dirty="0" smtClean="0">
                <a:solidFill>
                  <a:srgbClr val="000000"/>
                </a:solidFill>
              </a:rPr>
              <a:t>Remote </a:t>
            </a:r>
            <a:r>
              <a:rPr lang="en-US" sz="8000" i="1" dirty="0">
                <a:solidFill>
                  <a:srgbClr val="000000"/>
                </a:solidFill>
              </a:rPr>
              <a:t>sensing applications – </a:t>
            </a:r>
            <a:r>
              <a:rPr lang="en-US" sz="8000" i="1" dirty="0" smtClean="0">
                <a:solidFill>
                  <a:srgbClr val="000000"/>
                </a:solidFill>
              </a:rPr>
              <a:t>Oceans (NRSC</a:t>
            </a:r>
            <a:r>
              <a:rPr lang="en-US" sz="8000" i="1" dirty="0">
                <a:solidFill>
                  <a:srgbClr val="000000"/>
                </a:solidFill>
              </a:rPr>
              <a:t>)</a:t>
            </a:r>
            <a:endParaRPr lang="en-US" sz="9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00" y="230400"/>
            <a:ext cx="1981200" cy="727276"/>
          </a:xfrm>
          <a:prstGeom prst="rect">
            <a:avLst/>
          </a:prstGeom>
        </p:spPr>
      </p:pic>
      <p:pic>
        <p:nvPicPr>
          <p:cNvPr id="7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346878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0400"/>
            <a:ext cx="8208000" cy="762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Application areas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57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endParaRPr lang="en-US" sz="8000" dirty="0" smtClean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Weather </a:t>
            </a: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prediction, including extreme events and climate change studies </a:t>
            </a:r>
            <a:r>
              <a:rPr lang="en-US" sz="10400" dirty="0" err="1" smtClean="0">
                <a:solidFill>
                  <a:srgbClr val="000000"/>
                </a:solidFill>
                <a:ea typeface="Times New Roman"/>
                <a:cs typeface="Caecilia-Roman"/>
              </a:rPr>
              <a:t>modelling</a:t>
            </a:r>
            <a:endParaRPr lang="en-US" sz="10400" dirty="0" smtClean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Ship route planning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Maritime safety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Satellite based fishery &amp; sustainable fisheries management</a:t>
            </a:r>
            <a:endParaRPr lang="en-US" sz="10400" dirty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Ecosystem management</a:t>
            </a:r>
            <a:endParaRPr lang="en-US" sz="10400" dirty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Coastal zone management and solutions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Energy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solidFill>
                  <a:srgbClr val="000000"/>
                </a:solidFill>
                <a:ea typeface="Times New Roman"/>
                <a:cs typeface="Caecilia-Roman"/>
              </a:rPr>
              <a:t>Pollution tracking and mitigation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10400" dirty="0" smtClean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312962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602000"/>
            <a:ext cx="8208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Earth observation applications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2898000"/>
            <a:ext cx="82296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verge of reaching new user communities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new user communities need to be involved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Weakest link / last mile aspects are important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Marketing needed: promotion &amp; capacity building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10800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Characteristics and perspectives of Earth Observation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404800"/>
            <a:ext cx="8208000" cy="44532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endParaRPr lang="en-US" sz="8000" dirty="0" smtClean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Multiple </a:t>
            </a: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inter-related phenomena</a:t>
            </a:r>
            <a:endParaRPr lang="en-US" sz="9600" dirty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Expert knowledge required </a:t>
            </a:r>
            <a:r>
              <a:rPr lang="en-US" sz="8000" i="1" dirty="0" smtClean="0">
                <a:solidFill>
                  <a:srgbClr val="000000"/>
                </a:solidFill>
                <a:ea typeface="Times New Roman"/>
                <a:cs typeface="Caecilia-Roman"/>
              </a:rPr>
              <a:t>(in addition to automated data processing)</a:t>
            </a:r>
            <a:endParaRPr lang="en-US" sz="8000" i="1" dirty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Application of complicated models</a:t>
            </a:r>
            <a:endParaRPr lang="en-US" sz="9600" dirty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Specialization needed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Clients in off-shore energy and shipping capable of defining specifications and appreciating technicalities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Ecosystem services more directed at government clients and general public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Fisheries is intermediate case, depending on development </a:t>
            </a:r>
            <a:r>
              <a:rPr lang="en-US" sz="9600" dirty="0" smtClean="0">
                <a:solidFill>
                  <a:srgbClr val="000000"/>
                </a:solidFill>
                <a:ea typeface="Times New Roman"/>
                <a:cs typeface="Caecilia-Roman"/>
              </a:rPr>
              <a:t>level</a:t>
            </a:r>
          </a:p>
          <a:p>
            <a:pPr>
              <a:spcBef>
                <a:spcPts val="0"/>
              </a:spcBef>
            </a:pPr>
            <a:endParaRPr lang="en-US" sz="8000" dirty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8000" i="1" dirty="0" smtClean="0">
                <a:solidFill>
                  <a:srgbClr val="000000"/>
                </a:solidFill>
                <a:ea typeface="Times New Roman"/>
                <a:cs typeface="Caecilia-Roman"/>
              </a:rPr>
              <a:t>Leads to: market dominated by government organizations and specialized companies, both as suppliers and clients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0400" dirty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10400" dirty="0">
              <a:solidFill>
                <a:srgbClr val="000000"/>
              </a:solidFill>
              <a:ea typeface="Times New Roman"/>
              <a:cs typeface="Caecilia-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4800" dirty="0">
              <a:solidFill>
                <a:srgbClr val="000000"/>
              </a:solidFill>
            </a:endParaRPr>
          </a:p>
          <a:p>
            <a:pPr marL="693738" indent="-693738">
              <a:buNone/>
            </a:pPr>
            <a:endParaRPr lang="en-US" sz="9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309322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1"/>
            <a:ext cx="8208000" cy="4648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 mar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 err="1" smtClean="0">
                <a:ea typeface="Times New Roman"/>
                <a:cs typeface="Times New Roman"/>
              </a:rPr>
              <a:t>MyOcean</a:t>
            </a:r>
            <a:r>
              <a:rPr lang="en-US" sz="2600" b="1" dirty="0" smtClean="0">
                <a:ea typeface="Times New Roman"/>
                <a:cs typeface="Times New Roman"/>
              </a:rPr>
              <a:t> </a:t>
            </a:r>
            <a:r>
              <a:rPr lang="en-US" sz="2000" b="1" dirty="0" smtClean="0">
                <a:ea typeface="Times New Roman"/>
                <a:cs typeface="Times New Roman"/>
                <a:hlinkClick r:id="rId2"/>
              </a:rPr>
              <a:t>www.myocean.eu</a:t>
            </a:r>
            <a:r>
              <a:rPr lang="en-US" sz="2600" b="1" dirty="0" smtClean="0"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ea typeface="Times New Roman"/>
                <a:cs typeface="Times New Roman"/>
              </a:rPr>
              <a:t>Marine safety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ea typeface="Times New Roman"/>
                <a:cs typeface="Times New Roman"/>
              </a:rPr>
              <a:t>Marine resources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ea typeface="Times New Roman"/>
                <a:cs typeface="Times New Roman"/>
              </a:rPr>
              <a:t>Coastal &amp; marine environment</a:t>
            </a:r>
            <a:endParaRPr lang="en-US" sz="2600" dirty="0">
              <a:ea typeface="Times New Roman"/>
              <a:cs typeface="Times New Roman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ea typeface="Times New Roman"/>
                <a:cs typeface="Times New Roman"/>
              </a:rPr>
              <a:t>Weather &amp; seasonal forecasting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ea typeface="Times New Roman"/>
                <a:cs typeface="Times New Roman"/>
              </a:rPr>
              <a:t>GMES Marine Core Service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i="1" dirty="0" smtClean="0">
                <a:ea typeface="Times New Roman"/>
                <a:cs typeface="Times New Roman"/>
              </a:rPr>
              <a:t>Information and data for specialists and general public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i="1" dirty="0" smtClean="0">
                <a:ea typeface="Times New Roman"/>
                <a:cs typeface="Times New Roman"/>
              </a:rPr>
              <a:t>Catalogue with products and databases </a:t>
            </a:r>
            <a:r>
              <a:rPr lang="en-US" sz="2000" i="1" dirty="0" smtClean="0">
                <a:ea typeface="Times New Roman"/>
                <a:cs typeface="Times New Roman"/>
              </a:rPr>
              <a:t>available</a:t>
            </a:r>
            <a:endParaRPr lang="en-US" sz="2000" i="1" dirty="0" smtClean="0">
              <a:ea typeface="Times New Roman"/>
              <a:cs typeface="Times New Roman"/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600" y="1220400"/>
            <a:ext cx="8208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Example (</a:t>
            </a:r>
            <a:r>
              <a:rPr lang="en-US" sz="4000" b="1" i="1" dirty="0" smtClean="0">
                <a:solidFill>
                  <a:srgbClr val="00B0F0"/>
                </a:solidFill>
              </a:rPr>
              <a:t>1)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Mark\Documents\3 GEO\geonetcab\promotion\toolkits\logos &amp; pictures\myocean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91" y="151200"/>
            <a:ext cx="1271909" cy="1249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239511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869873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en-US" sz="8000" dirty="0" smtClean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400" b="1" dirty="0" smtClean="0">
                <a:ea typeface="Times New Roman"/>
                <a:cs typeface="Times New Roman"/>
              </a:rPr>
              <a:t>BMT </a:t>
            </a:r>
            <a:r>
              <a:rPr lang="en-US" sz="10400" b="1" dirty="0" smtClean="0">
                <a:ea typeface="Times New Roman"/>
                <a:cs typeface="Times New Roman"/>
              </a:rPr>
              <a:t>ARGOSS </a:t>
            </a:r>
            <a:r>
              <a:rPr lang="en-US" sz="8000" b="1" dirty="0" smtClean="0">
                <a:ea typeface="Times New Roman"/>
                <a:cs typeface="Times New Roman"/>
                <a:hlinkClick r:id="rId2"/>
              </a:rPr>
              <a:t>www.bmtargoss.com</a:t>
            </a:r>
            <a:r>
              <a:rPr lang="en-US" sz="8000" b="1" dirty="0" smtClean="0">
                <a:ea typeface="Times New Roman"/>
                <a:cs typeface="Times New Roman"/>
              </a:rPr>
              <a:t> </a:t>
            </a:r>
            <a:r>
              <a:rPr lang="en-US" sz="9600" b="1" dirty="0" smtClean="0">
                <a:ea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High resolution weather forecasting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Global wind &amp; weather forecast services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Near-shore </a:t>
            </a:r>
            <a:r>
              <a:rPr lang="en-US" sz="10400" dirty="0" err="1" smtClean="0">
                <a:ea typeface="Times New Roman"/>
                <a:cs typeface="Times New Roman"/>
              </a:rPr>
              <a:t>modelling</a:t>
            </a:r>
            <a:endParaRPr lang="en-US" sz="10400" dirty="0"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Persistence analysis: </a:t>
            </a:r>
            <a:r>
              <a:rPr lang="en-US" sz="8000" i="1" dirty="0" smtClean="0">
                <a:ea typeface="Times New Roman"/>
                <a:cs typeface="Times New Roman"/>
              </a:rPr>
              <a:t>determining the operational risks &amp; workability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Ambient climate design criteria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Oil spill information services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Search and rescue information system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Shipping applications </a:t>
            </a:r>
            <a:r>
              <a:rPr lang="en-US" sz="8000" i="1" dirty="0" smtClean="0">
                <a:ea typeface="Times New Roman"/>
                <a:cs typeface="Times New Roman"/>
              </a:rPr>
              <a:t>(maneuvering, performance)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9600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7000" i="1" dirty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7000" i="1" dirty="0">
              <a:solidFill>
                <a:prstClr val="black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600" y="1220400"/>
            <a:ext cx="8208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Example </a:t>
            </a:r>
            <a:r>
              <a:rPr lang="en-US" sz="4000" b="1" i="1" dirty="0" smtClean="0">
                <a:solidFill>
                  <a:srgbClr val="00B0F0"/>
                </a:solidFill>
              </a:rPr>
              <a:t>(2)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50" y="108000"/>
            <a:ext cx="2762250" cy="142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169144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86987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/>
              <a:t>    	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400" b="1" dirty="0" smtClean="0">
                <a:ea typeface="Times New Roman"/>
                <a:cs typeface="Times New Roman"/>
              </a:rPr>
              <a:t>ASTRIUM maritime surveillance </a:t>
            </a:r>
            <a:r>
              <a:rPr lang="en-US" sz="8000" b="1" dirty="0" smtClean="0">
                <a:ea typeface="Times New Roman"/>
                <a:cs typeface="Times New Roman"/>
                <a:hlinkClick r:id="rId2"/>
              </a:rPr>
              <a:t>www.astrium.eads.net</a:t>
            </a:r>
            <a:r>
              <a:rPr lang="en-US" sz="9600" b="1" dirty="0" smtClean="0">
                <a:ea typeface="Times New Roman"/>
                <a:cs typeface="Times New Roman"/>
              </a:rPr>
              <a:t> </a:t>
            </a:r>
            <a:endParaRPr lang="en-US" sz="9600" b="1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400" b="1" dirty="0" smtClean="0">
                <a:ea typeface="Times New Roman"/>
                <a:cs typeface="Times New Roman"/>
              </a:rPr>
              <a:t>(</a:t>
            </a:r>
            <a:r>
              <a:rPr lang="en-US" sz="10400" b="1" dirty="0" err="1" smtClean="0">
                <a:ea typeface="Times New Roman"/>
                <a:cs typeface="Times New Roman"/>
              </a:rPr>
              <a:t>SpotImage</a:t>
            </a:r>
            <a:r>
              <a:rPr lang="en-US" sz="10400" b="1" dirty="0" smtClean="0">
                <a:ea typeface="Times New Roman"/>
                <a:cs typeface="Times New Roman"/>
              </a:rPr>
              <a:t>)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Space-based technologies for traffic control, smuggling, illegal fishing, oil dumping &amp; pollution monitoring, illegal immigration, piracy, safety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Three service levels: statistical, tactical &amp; urgent</a:t>
            </a:r>
          </a:p>
          <a:p>
            <a:pPr>
              <a:spcBef>
                <a:spcPts val="0"/>
              </a:spcBef>
            </a:pPr>
            <a:r>
              <a:rPr lang="en-US" sz="10400" dirty="0" smtClean="0">
                <a:ea typeface="Times New Roman"/>
                <a:cs typeface="Times New Roman"/>
              </a:rPr>
              <a:t>Features:</a:t>
            </a:r>
          </a:p>
          <a:p>
            <a:pPr marL="342000" indent="-342000">
              <a:spcBef>
                <a:spcPts val="0"/>
              </a:spcBef>
              <a:spcAft>
                <a:spcPts val="600"/>
              </a:spcAft>
              <a:buNone/>
              <a:tabLst>
                <a:tab pos="798513" algn="l"/>
              </a:tabLst>
            </a:pPr>
            <a:r>
              <a:rPr lang="en-US" sz="10400" dirty="0">
                <a:ea typeface="Times New Roman"/>
                <a:cs typeface="Times New Roman"/>
              </a:rPr>
              <a:t>	</a:t>
            </a:r>
            <a:r>
              <a:rPr lang="en-US" sz="10400" dirty="0" smtClean="0">
                <a:ea typeface="Times New Roman"/>
                <a:cs typeface="Times New Roman"/>
              </a:rPr>
              <a:t>-	situation awareness of the overall maritime domain</a:t>
            </a:r>
            <a:br>
              <a:rPr lang="en-US" sz="10400" dirty="0" smtClean="0">
                <a:ea typeface="Times New Roman"/>
                <a:cs typeface="Times New Roman"/>
              </a:rPr>
            </a:br>
            <a:r>
              <a:rPr lang="en-US" sz="10400" dirty="0" smtClean="0">
                <a:ea typeface="Times New Roman"/>
                <a:cs typeface="Times New Roman"/>
              </a:rPr>
              <a:t>-	effectiveness from early warning to interception</a:t>
            </a:r>
            <a:br>
              <a:rPr lang="en-US" sz="10400" dirty="0" smtClean="0">
                <a:ea typeface="Times New Roman"/>
                <a:cs typeface="Times New Roman"/>
              </a:rPr>
            </a:br>
            <a:r>
              <a:rPr lang="en-US" sz="10400" dirty="0" smtClean="0">
                <a:ea typeface="Times New Roman"/>
                <a:cs typeface="Times New Roman"/>
              </a:rPr>
              <a:t>-	</a:t>
            </a:r>
            <a:r>
              <a:rPr lang="en-US" sz="10400" dirty="0" err="1" smtClean="0">
                <a:ea typeface="Times New Roman"/>
                <a:cs typeface="Times New Roman"/>
              </a:rPr>
              <a:t>optimised</a:t>
            </a:r>
            <a:r>
              <a:rPr lang="en-US" sz="10400" dirty="0" smtClean="0">
                <a:ea typeface="Times New Roman"/>
                <a:cs typeface="Times New Roman"/>
              </a:rPr>
              <a:t> operation plan at sea</a:t>
            </a:r>
            <a:endParaRPr lang="en-US" sz="10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7000" i="1" dirty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7000" i="1" dirty="0">
              <a:solidFill>
                <a:prstClr val="black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600" y="1220400"/>
            <a:ext cx="82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Example </a:t>
            </a:r>
            <a:r>
              <a:rPr lang="en-US" sz="4000" b="1" i="1" dirty="0" smtClean="0">
                <a:solidFill>
                  <a:srgbClr val="00B0F0"/>
                </a:solidFill>
              </a:rPr>
              <a:t>(3)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30" y="432000"/>
            <a:ext cx="3160170" cy="615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419309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08000" cy="48698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   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Sustainable Fisheries Management: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b="1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 smtClean="0">
                <a:ea typeface="Times New Roman"/>
                <a:cs typeface="Times New Roman"/>
              </a:rPr>
              <a:t>INCOIS marine fishery advisory services </a:t>
            </a:r>
            <a:r>
              <a:rPr lang="en-US" sz="2000" b="1" dirty="0" smtClean="0">
                <a:ea typeface="Times New Roman"/>
                <a:cs typeface="Times New Roman"/>
                <a:hlinkClick r:id="rId2"/>
              </a:rPr>
              <a:t>www.incois.gov.in/Incois/marine_fisheries_main.jsp</a:t>
            </a:r>
            <a:r>
              <a:rPr lang="en-US" sz="2000" dirty="0" smtClean="0">
                <a:ea typeface="Times New Roman"/>
                <a:cs typeface="Times New Roman"/>
              </a:rPr>
              <a:t> </a:t>
            </a:r>
            <a:endParaRPr lang="en-US" sz="2000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 smtClean="0">
                <a:solidFill>
                  <a:prstClr val="black"/>
                </a:solidFill>
                <a:cs typeface="Times New Roman"/>
              </a:rPr>
              <a:t>Indian Ocean advisory service on fishery</a:t>
            </a:r>
            <a:endParaRPr lang="en-US" sz="2000" i="1" dirty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i="1" dirty="0" smtClean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prstClr val="black"/>
                </a:solidFill>
                <a:cs typeface="Times New Roman"/>
              </a:rPr>
              <a:t>SAFARI &amp; </a:t>
            </a:r>
            <a:r>
              <a:rPr lang="en-US" sz="2600" b="1" dirty="0" err="1" smtClean="0">
                <a:solidFill>
                  <a:prstClr val="black"/>
                </a:solidFill>
                <a:cs typeface="Times New Roman"/>
              </a:rPr>
              <a:t>ChloroGIN</a:t>
            </a:r>
            <a:r>
              <a:rPr lang="en-US" sz="2600" b="1" dirty="0" smtClean="0">
                <a:solidFill>
                  <a:prstClr val="black"/>
                </a:solidFill>
                <a:cs typeface="Times New Roman"/>
              </a:rPr>
              <a:t> projects: now FARO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prstClr val="black"/>
                </a:solidFill>
                <a:cs typeface="Times New Roman"/>
                <a:hlinkClick r:id="rId3"/>
              </a:rPr>
              <a:t>www.faro-project.org</a:t>
            </a:r>
            <a:r>
              <a:rPr lang="en-US" sz="2000" b="1" dirty="0" smtClean="0">
                <a:solidFill>
                  <a:prstClr val="black"/>
                </a:solidFill>
                <a:cs typeface="Times New Roman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 smtClean="0">
                <a:solidFill>
                  <a:prstClr val="black"/>
                </a:solidFill>
                <a:cs typeface="Times New Roman"/>
              </a:rPr>
              <a:t>Research on sustainable fisheries </a:t>
            </a:r>
            <a:r>
              <a:rPr lang="en-US" sz="2000" i="1" dirty="0" smtClean="0">
                <a:solidFill>
                  <a:prstClr val="black"/>
                </a:solidFill>
                <a:cs typeface="Times New Roman"/>
              </a:rPr>
              <a:t>management</a:t>
            </a:r>
            <a:endParaRPr lang="en-US" sz="2000" i="1" dirty="0"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600" y="1220400"/>
            <a:ext cx="82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Example </a:t>
            </a:r>
            <a:r>
              <a:rPr lang="en-US" sz="4000" b="1" i="1" dirty="0" smtClean="0">
                <a:solidFill>
                  <a:srgbClr val="00B0F0"/>
                </a:solidFill>
              </a:rPr>
              <a:t>(4)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00" y="228600"/>
            <a:ext cx="2942400" cy="1012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00" y="151200"/>
            <a:ext cx="2035300" cy="114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926002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More references: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b="1" dirty="0" smtClean="0"/>
              <a:t>African marine atlas </a:t>
            </a:r>
            <a:r>
              <a:rPr lang="en-US" sz="2000" b="1" u="sng" dirty="0" smtClean="0">
                <a:hlinkClick r:id="rId2"/>
              </a:rPr>
              <a:t>http://omap.africanmarineatlas.org/index.htm</a:t>
            </a:r>
            <a:r>
              <a:rPr lang="en-US" sz="2000" b="1" u="sng" dirty="0" smtClean="0"/>
              <a:t> </a:t>
            </a:r>
            <a:endParaRPr lang="en-US" sz="2000" b="1" i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i="1" dirty="0" smtClean="0"/>
              <a:t>Online </a:t>
            </a:r>
            <a:r>
              <a:rPr lang="en-US" sz="2000" i="1" dirty="0" smtClean="0"/>
              <a:t>atlas product on African marine resources, training courses and work </a:t>
            </a:r>
            <a:r>
              <a:rPr lang="en-US" sz="2000" i="1" dirty="0" err="1" smtClean="0"/>
              <a:t>programmes</a:t>
            </a:r>
            <a:endParaRPr lang="en-US" sz="2000" i="1" dirty="0" smtClean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b="1" dirty="0" smtClean="0"/>
              <a:t>Global ocean data assimilation experiment (GODAE) </a:t>
            </a:r>
            <a:r>
              <a:rPr lang="en-US" sz="2000" i="1" dirty="0" smtClean="0"/>
              <a:t>Improved </a:t>
            </a:r>
            <a:r>
              <a:rPr lang="en-US" sz="2000" i="1" dirty="0" err="1" smtClean="0"/>
              <a:t>standardisation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modelling</a:t>
            </a:r>
            <a:r>
              <a:rPr lang="en-US" sz="2000" i="1" dirty="0" smtClean="0"/>
              <a:t>, forecasting and a cost-effective and sustainable ocean observing </a:t>
            </a:r>
            <a:r>
              <a:rPr lang="en-US" sz="2000" i="1" dirty="0" smtClean="0"/>
              <a:t>system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b="1" dirty="0" smtClean="0"/>
              <a:t>FUGRO ocean science &amp; </a:t>
            </a:r>
            <a:r>
              <a:rPr lang="en-US" sz="2600" b="1" dirty="0" err="1" smtClean="0"/>
              <a:t>metocean</a:t>
            </a:r>
            <a:r>
              <a:rPr lang="en-US" sz="2600" b="1" dirty="0" smtClean="0"/>
              <a:t> </a:t>
            </a:r>
            <a:r>
              <a:rPr lang="en-US" sz="2000" i="1" dirty="0" smtClean="0"/>
              <a:t>Company brochures with description of meteorological and oceanographic services </a:t>
            </a:r>
            <a:endParaRPr lang="en-US" sz="2000" i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b="1" dirty="0" smtClean="0"/>
              <a:t>Why ocean </a:t>
            </a:r>
            <a:r>
              <a:rPr lang="en-US" sz="2600" b="1" dirty="0" err="1" smtClean="0"/>
              <a:t>colour</a:t>
            </a:r>
            <a:r>
              <a:rPr lang="en-US" sz="2600" b="1" dirty="0" smtClean="0"/>
              <a:t>? The societal benefits of ocean </a:t>
            </a:r>
            <a:r>
              <a:rPr lang="en-US" sz="2600" b="1" dirty="0" err="1" smtClean="0"/>
              <a:t>colour</a:t>
            </a:r>
            <a:r>
              <a:rPr lang="en-US" sz="2600" b="1" dirty="0" smtClean="0"/>
              <a:t> technology </a:t>
            </a:r>
            <a:r>
              <a:rPr lang="en-US" sz="2000" i="1" dirty="0" smtClean="0"/>
              <a:t>With chapter on ocean </a:t>
            </a:r>
            <a:r>
              <a:rPr lang="en-US" sz="2000" i="1" dirty="0" err="1" smtClean="0"/>
              <a:t>colour</a:t>
            </a:r>
            <a:r>
              <a:rPr lang="en-US" sz="2000" i="1" dirty="0" smtClean="0"/>
              <a:t> for fisheries, </a:t>
            </a:r>
            <a:br>
              <a:rPr lang="en-US" sz="2000" i="1" dirty="0" smtClean="0"/>
            </a:br>
            <a:r>
              <a:rPr lang="en-US" sz="2000" i="1" dirty="0" smtClean="0"/>
              <a:t>including management of endangered species</a:t>
            </a:r>
            <a:endParaRPr lang="en-US" sz="2000" b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347663" lvl="1" indent="-347663">
              <a:buNone/>
            </a:pPr>
            <a:endParaRPr lang="en-US" sz="92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50" y="228600"/>
            <a:ext cx="1466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350114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Marketing of earth observation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Marketing of earth observation is difficult.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New technology, few big companies, lots of small ones.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800" dirty="0" smtClean="0"/>
              <a:t> </a:t>
            </a:r>
            <a:endParaRPr lang="en-US" sz="1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Lots of reports describing the bottlenecks, like reliability,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data access, data continuity, etc.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Means that relatively a lot of effort is needed to promote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EO. 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Points to keep in mind: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lvl="0"/>
            <a:endParaRPr lang="en-US" sz="8000" dirty="0" smtClean="0"/>
          </a:p>
          <a:p>
            <a:pPr lvl="0"/>
            <a:r>
              <a:rPr lang="en-US" sz="10400" dirty="0" smtClean="0"/>
              <a:t>Look for opportunities, where can you have most success in a short time: quick-wins.</a:t>
            </a:r>
          </a:p>
          <a:p>
            <a:pPr lvl="0"/>
            <a:r>
              <a:rPr lang="en-US" sz="10400" dirty="0" smtClean="0"/>
              <a:t>Target the right audience to start with: who would be interested and listen to you? </a:t>
            </a:r>
          </a:p>
          <a:p>
            <a:pPr lvl="0"/>
            <a:r>
              <a:rPr lang="en-US" sz="10400" dirty="0" smtClean="0"/>
              <a:t>Identify the problem that they are trying to solve: is it the same as yours?</a:t>
            </a:r>
          </a:p>
          <a:p>
            <a:pPr lvl="0"/>
            <a:r>
              <a:rPr lang="en-US" sz="10400" dirty="0" smtClean="0"/>
              <a:t>Learn to speak the same language. </a:t>
            </a:r>
            <a:r>
              <a:rPr lang="en-US" sz="10400" dirty="0" smtClean="0"/>
              <a:t>Example ‘pelagic species’: this is a term most politicians do not understand and do not care about. Use terms related to profits and losses.</a:t>
            </a:r>
            <a:endParaRPr lang="en-US" sz="10400" dirty="0" smtClean="0"/>
          </a:p>
          <a:p>
            <a:r>
              <a:rPr lang="en-US" sz="10400" dirty="0" smtClean="0"/>
              <a:t>Look for examples from elsewhere (success stories): solutions that work and are affordable.</a:t>
            </a:r>
          </a:p>
          <a:p>
            <a:pPr>
              <a:buNone/>
            </a:pPr>
            <a:r>
              <a:rPr lang="en-US" sz="10400" dirty="0" smtClean="0"/>
              <a:t>	</a:t>
            </a:r>
            <a:endParaRPr lang="en-US" sz="104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696200" cy="2057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Be patient: </a:t>
            </a:r>
            <a:br>
              <a:rPr lang="en-US" b="1" i="1" dirty="0" smtClean="0">
                <a:solidFill>
                  <a:srgbClr val="00B0F0"/>
                </a:solidFill>
              </a:rPr>
            </a:br>
            <a:r>
              <a:rPr lang="en-US" b="1" i="1" dirty="0" smtClean="0">
                <a:solidFill>
                  <a:srgbClr val="00B0F0"/>
                </a:solidFill>
              </a:rPr>
              <a:t>introduction of new technology and / or applications takes time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828800"/>
            <a:ext cx="8208000" cy="1220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3. How to get funding for your </a:t>
            </a:r>
            <a:br>
              <a:rPr lang="en-US" b="1" i="1" dirty="0" smtClean="0"/>
            </a:br>
            <a:r>
              <a:rPr lang="en-US" b="1" i="1" dirty="0" smtClean="0"/>
              <a:t>    activities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208000" cy="122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	</a:t>
            </a:r>
            <a:endParaRPr lang="en-US" sz="4000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Life cycle of products &amp; services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8000"/>
            <a:ext cx="82080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Initialization</a:t>
            </a:r>
          </a:p>
          <a:p>
            <a:pPr>
              <a:buNone/>
            </a:pPr>
            <a:r>
              <a:rPr lang="en-US" sz="2600" dirty="0" smtClean="0"/>
              <a:t>System analysis &amp; design</a:t>
            </a:r>
          </a:p>
          <a:p>
            <a:pPr>
              <a:buNone/>
            </a:pPr>
            <a:r>
              <a:rPr lang="en-US" sz="2600" dirty="0" smtClean="0"/>
              <a:t>Rapid prototyping</a:t>
            </a:r>
          </a:p>
          <a:p>
            <a:pPr>
              <a:buNone/>
            </a:pPr>
            <a:r>
              <a:rPr lang="en-US" sz="2600" dirty="0" smtClean="0"/>
              <a:t>System development</a:t>
            </a:r>
          </a:p>
          <a:p>
            <a:pPr>
              <a:buNone/>
            </a:pPr>
            <a:r>
              <a:rPr lang="en-US" sz="2600" dirty="0" smtClean="0"/>
              <a:t>Implementation</a:t>
            </a:r>
          </a:p>
          <a:p>
            <a:pPr>
              <a:buNone/>
            </a:pPr>
            <a:r>
              <a:rPr lang="en-US" sz="2600" dirty="0" smtClean="0"/>
              <a:t>Post-implementation</a:t>
            </a:r>
          </a:p>
          <a:p>
            <a:pPr>
              <a:buNone/>
            </a:pPr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marketing EO products &amp; services title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400" y="2667000"/>
            <a:ext cx="2590800" cy="3662709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Approach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600" dirty="0" smtClean="0"/>
              <a:t>Share information on your subject (a thing you are doing) and think that is interesting for your contact, then look for the link. Could this solve a problem for your partner? Are adjustments necessary? Need other parties be involved? Take it from there.</a:t>
            </a:r>
          </a:p>
          <a:p>
            <a:r>
              <a:rPr lang="en-US" sz="2600" dirty="0" smtClean="0"/>
              <a:t>LEADS, LEADS, LEADS</a:t>
            </a:r>
          </a:p>
          <a:p>
            <a:pPr>
              <a:buNone/>
            </a:pP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How?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/>
          </a:bodyPr>
          <a:lstStyle/>
          <a:p>
            <a:pPr lvl="0"/>
            <a:r>
              <a:rPr lang="en-US" sz="2600" dirty="0" smtClean="0"/>
              <a:t>Establish your network.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Look for opportunities.</a:t>
            </a:r>
          </a:p>
          <a:p>
            <a:pPr lvl="0">
              <a:buNone/>
            </a:pPr>
            <a:endParaRPr lang="en-US" sz="800" dirty="0" smtClean="0"/>
          </a:p>
          <a:p>
            <a:r>
              <a:rPr lang="en-US" sz="2600" dirty="0" smtClean="0"/>
              <a:t>Write a good proposal.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600" dirty="0" smtClean="0"/>
              <a:t>Promise much, but not too much.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26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Proposal outline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000" i="1" dirty="0" smtClean="0"/>
              <a:t>(more detailed version in separate document, see also </a:t>
            </a:r>
            <a:r>
              <a:rPr lang="en-US" sz="2000" i="1" dirty="0" smtClean="0">
                <a:hlinkClick r:id="rId2"/>
              </a:rPr>
              <a:t>www.geonetcab.eu</a:t>
            </a:r>
            <a:r>
              <a:rPr lang="en-US" sz="2000" i="1" dirty="0" smtClean="0"/>
              <a:t>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600" y="2898000"/>
            <a:ext cx="48768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1. Introduction / relevance</a:t>
            </a:r>
          </a:p>
          <a:p>
            <a:pPr>
              <a:buNone/>
            </a:pPr>
            <a:r>
              <a:rPr lang="en-US" sz="2600" dirty="0" smtClean="0"/>
              <a:t>2. Objective(s)</a:t>
            </a:r>
          </a:p>
          <a:p>
            <a:pPr>
              <a:buNone/>
            </a:pPr>
            <a:r>
              <a:rPr lang="en-US" sz="2600" dirty="0" smtClean="0"/>
              <a:t>3. Activities</a:t>
            </a:r>
          </a:p>
          <a:p>
            <a:pPr>
              <a:buNone/>
            </a:pPr>
            <a:r>
              <a:rPr lang="en-US" sz="2600" dirty="0" smtClean="0"/>
              <a:t>4. Output</a:t>
            </a:r>
          </a:p>
          <a:p>
            <a:pPr>
              <a:buNone/>
            </a:pPr>
            <a:r>
              <a:rPr lang="en-US" sz="2600" dirty="0" smtClean="0"/>
              <a:t>5. Management &amp; evaluation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898000"/>
            <a:ext cx="34290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6. Risk assessment</a:t>
            </a:r>
          </a:p>
          <a:p>
            <a:pPr>
              <a:buNone/>
            </a:pPr>
            <a:r>
              <a:rPr lang="en-US" sz="2600" dirty="0" smtClean="0"/>
              <a:t>7. Time schedule</a:t>
            </a:r>
          </a:p>
          <a:p>
            <a:pPr>
              <a:buNone/>
            </a:pPr>
            <a:r>
              <a:rPr lang="en-US" sz="2600" dirty="0" smtClean="0"/>
              <a:t>8. Budget</a:t>
            </a:r>
          </a:p>
          <a:p>
            <a:pPr>
              <a:buNone/>
            </a:pPr>
            <a:r>
              <a:rPr lang="en-US" sz="2600" dirty="0" smtClean="0"/>
              <a:t>	Annexes</a:t>
            </a:r>
          </a:p>
          <a:p>
            <a:endParaRPr lang="en-US" dirty="0"/>
          </a:p>
        </p:txBody>
      </p:sp>
      <p:pic>
        <p:nvPicPr>
          <p:cNvPr id="5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00" y="650850"/>
            <a:ext cx="2364799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Other references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1200" y="650850"/>
            <a:ext cx="968400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960000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en-US" sz="2600" dirty="0" err="1" smtClean="0"/>
              <a:t>Civicus</a:t>
            </a:r>
            <a:r>
              <a:rPr lang="en-US" sz="2600" dirty="0" smtClean="0"/>
              <a:t>: writing a funding proposal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Michigan State University: guide for writing a funding proposal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ESRI: writing a competitive GRANT application</a:t>
            </a:r>
          </a:p>
          <a:p>
            <a:pPr lvl="0">
              <a:buNone/>
            </a:pPr>
            <a:endParaRPr lang="en-US" sz="800" dirty="0" smtClean="0"/>
          </a:p>
          <a:p>
            <a:r>
              <a:rPr lang="en-US" sz="2600" dirty="0" smtClean="0"/>
              <a:t>REC: project proposal writing</a:t>
            </a:r>
            <a:endParaRPr lang="en-US" sz="2600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6962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Again: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 fontScale="25000" lnSpcReduction="20000"/>
          </a:bodyPr>
          <a:lstStyle/>
          <a:p>
            <a:r>
              <a:rPr lang="en-US" sz="10400" i="1" dirty="0" smtClean="0"/>
              <a:t>SHARED PROBLEM</a:t>
            </a:r>
            <a:endParaRPr lang="en-US" sz="10400" dirty="0" smtClean="0"/>
          </a:p>
          <a:p>
            <a:r>
              <a:rPr lang="en-US" sz="10400" i="1" dirty="0" smtClean="0"/>
              <a:t>SHARED LANGUAGE</a:t>
            </a:r>
          </a:p>
          <a:p>
            <a:r>
              <a:rPr lang="en-US" sz="10400" i="1" dirty="0" smtClean="0"/>
              <a:t>SHARED SOLUTION</a:t>
            </a:r>
          </a:p>
          <a:p>
            <a:endParaRPr lang="en-US" sz="10400" i="1" dirty="0" smtClean="0"/>
          </a:p>
          <a:p>
            <a:pPr>
              <a:buNone/>
            </a:pPr>
            <a:r>
              <a:rPr lang="en-US" sz="10400" dirty="0" smtClean="0">
                <a:solidFill>
                  <a:srgbClr val="00B0F0"/>
                </a:solidFill>
              </a:rPr>
              <a:t>If all else fails, try to link with a more popular (and easy to</a:t>
            </a:r>
          </a:p>
          <a:p>
            <a:pPr>
              <a:buNone/>
            </a:pPr>
            <a:r>
              <a:rPr lang="en-US" sz="10400" smtClean="0">
                <a:solidFill>
                  <a:srgbClr val="00B0F0"/>
                </a:solidFill>
              </a:rPr>
              <a:t>understand) topic.</a:t>
            </a:r>
            <a:endParaRPr lang="en-US" sz="104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/>
              <a:t>4. Capacity Building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08000" cy="108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General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600" dirty="0" smtClean="0"/>
              <a:t>Marketing is promotion + capacity building.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Especially for the introduction of new technologies capacity</a:t>
            </a:r>
            <a:br>
              <a:rPr lang="en-US" sz="2600" dirty="0" smtClean="0"/>
            </a:br>
            <a:r>
              <a:rPr lang="en-US" sz="2600" dirty="0" smtClean="0"/>
              <a:t>building is important at all levels.</a:t>
            </a:r>
            <a:r>
              <a:rPr lang="en-US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600" dirty="0" smtClean="0"/>
              <a:t>Capacity building is the instrument to increase </a:t>
            </a:r>
            <a:br>
              <a:rPr lang="en-US" sz="2600" dirty="0" smtClean="0"/>
            </a:br>
            <a:r>
              <a:rPr lang="en-US" sz="2600" dirty="0" smtClean="0"/>
              <a:t>self-sufficiency and make solutions work.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35052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Think of: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724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Different instruments for different levels: workshops for decision makers and awareness raising, detailed technical training for professionals.</a:t>
            </a:r>
          </a:p>
          <a:p>
            <a:pPr>
              <a:spcBef>
                <a:spcPts val="0"/>
              </a:spcBef>
              <a:buNone/>
            </a:pPr>
            <a:r>
              <a:rPr lang="en-US" sz="4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10400" dirty="0" smtClean="0"/>
              <a:t>Provide follow-up. Getting funding for good capacity building is difficult: everybody agrees that it is important, but nobody has time. </a:t>
            </a:r>
          </a:p>
          <a:p>
            <a:pPr>
              <a:spcBef>
                <a:spcPts val="0"/>
              </a:spcBef>
              <a:buNone/>
            </a:pPr>
            <a:endParaRPr lang="en-US" sz="4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Training is usually part of funding of big projects that are managed by big companies or ministries, as a consequence capacity building is forgotten (in the end). </a:t>
            </a:r>
          </a:p>
          <a:p>
            <a:pPr>
              <a:spcBef>
                <a:spcPts val="0"/>
              </a:spcBef>
              <a:buNone/>
            </a:pPr>
            <a:endParaRPr lang="en-US" sz="4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Aim at small budgets that are available without having to tender.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Examples &amp; references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953000"/>
          </a:xfrm>
        </p:spPr>
        <p:txBody>
          <a:bodyPr>
            <a:normAutofit fontScale="25000" lnSpcReduction="20000"/>
          </a:bodyPr>
          <a:lstStyle/>
          <a:p>
            <a:pPr marL="339725" indent="-33972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/>
              <a:t>	</a:t>
            </a:r>
            <a:endParaRPr lang="en-US" sz="80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Handbook </a:t>
            </a:r>
            <a:r>
              <a:rPr lang="en-US" sz="9600" b="1" dirty="0" smtClean="0"/>
              <a:t>of satellite remote sensing </a:t>
            </a:r>
            <a:r>
              <a:rPr lang="en-US" sz="9600" b="1" dirty="0" smtClean="0"/>
              <a:t>image interpretation </a:t>
            </a:r>
            <a:r>
              <a:rPr lang="en-US" sz="8000" dirty="0" smtClean="0">
                <a:hlinkClick r:id="rId2"/>
              </a:rPr>
              <a:t>www.iocg.org/handbook.html</a:t>
            </a:r>
            <a:r>
              <a:rPr lang="en-US" sz="9600" dirty="0" smtClean="0"/>
              <a:t> </a:t>
            </a:r>
            <a:r>
              <a:rPr lang="en-US" sz="9600" b="1" dirty="0" smtClean="0"/>
              <a:t> </a:t>
            </a:r>
            <a:r>
              <a:rPr lang="en-US" sz="8000" i="1" dirty="0" smtClean="0"/>
              <a:t>Case </a:t>
            </a:r>
            <a:r>
              <a:rPr lang="en-US" sz="8000" i="1" dirty="0" smtClean="0"/>
              <a:t>studies on air/water quality, phytoplankton and macro algae, fisheries and aquaculture, marine ecosystem characterization + exercises</a:t>
            </a:r>
            <a:endParaRPr lang="en-US" sz="8000" b="1" i="1" dirty="0"/>
          </a:p>
          <a:p>
            <a:pPr marL="0" indent="0">
              <a:spcBef>
                <a:spcPts val="0"/>
              </a:spcBef>
              <a:buNone/>
            </a:pPr>
            <a:endParaRPr lang="en-US" sz="80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www.pi-goos.org </a:t>
            </a:r>
            <a:r>
              <a:rPr lang="en-US" sz="8000" i="1" dirty="0" smtClean="0"/>
              <a:t>Support </a:t>
            </a:r>
            <a:r>
              <a:rPr lang="en-US" sz="8000" i="1" dirty="0" smtClean="0"/>
              <a:t>to marine observing </a:t>
            </a:r>
            <a:r>
              <a:rPr lang="en-US" sz="8000" i="1" dirty="0" err="1" smtClean="0"/>
              <a:t>programmes</a:t>
            </a:r>
            <a:r>
              <a:rPr lang="en-US" sz="8000" i="1" dirty="0" smtClean="0"/>
              <a:t>, communication and capacity building in the </a:t>
            </a:r>
            <a:r>
              <a:rPr lang="en-US" sz="8000" i="1" dirty="0" smtClean="0"/>
              <a:t>Pacific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IOC </a:t>
            </a:r>
            <a:r>
              <a:rPr lang="en-US" sz="9600" b="1" dirty="0" smtClean="0"/>
              <a:t>principles and strategy for capacity </a:t>
            </a:r>
            <a:r>
              <a:rPr lang="en-US" sz="9600" b="1" dirty="0" smtClean="0"/>
              <a:t>building </a:t>
            </a:r>
            <a:br>
              <a:rPr lang="en-US" sz="9600" b="1" dirty="0" smtClean="0"/>
            </a:br>
            <a:r>
              <a:rPr lang="en-US" sz="8000" i="1" dirty="0" smtClean="0"/>
              <a:t>General </a:t>
            </a:r>
            <a:r>
              <a:rPr lang="en-US" sz="8000" i="1" dirty="0" smtClean="0"/>
              <a:t>framework for capacity building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b="1" i="1" dirty="0">
                <a:solidFill>
                  <a:srgbClr val="00B050"/>
                </a:solidFill>
              </a:rPr>
              <a:t>	</a:t>
            </a:r>
            <a:endParaRPr lang="en-US" sz="80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err="1" smtClean="0">
                <a:solidFill>
                  <a:srgbClr val="00B0F0"/>
                </a:solidFill>
              </a:rPr>
              <a:t>GEONetCab</a:t>
            </a:r>
            <a:r>
              <a:rPr lang="en-US" sz="9600" b="1" dirty="0" smtClean="0">
                <a:solidFill>
                  <a:srgbClr val="00B0F0"/>
                </a:solidFill>
              </a:rPr>
              <a:t> </a:t>
            </a:r>
            <a:r>
              <a:rPr lang="en-US" sz="9600" b="1" dirty="0" smtClean="0">
                <a:solidFill>
                  <a:srgbClr val="00B0F0"/>
                </a:solidFill>
              </a:rPr>
              <a:t>capacity building web 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www.geonetcab.eu</a:t>
            </a:r>
            <a:r>
              <a:rPr lang="en-US" sz="9600" b="1" dirty="0" smtClean="0">
                <a:solidFill>
                  <a:srgbClr val="00B050"/>
                </a:solidFill>
              </a:rPr>
              <a:t/>
            </a:r>
            <a:br>
              <a:rPr lang="en-US" sz="9600" b="1" dirty="0" smtClean="0">
                <a:solidFill>
                  <a:srgbClr val="00B050"/>
                </a:solidFill>
              </a:rPr>
            </a:br>
            <a:r>
              <a:rPr lang="en-US" sz="8000" i="1" dirty="0" smtClean="0"/>
              <a:t>Compilation of tutorials, references, open-source software, etc.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GEO </a:t>
            </a:r>
            <a:r>
              <a:rPr lang="en-US" sz="9600" b="1" dirty="0" smtClean="0"/>
              <a:t>Portal: </a:t>
            </a:r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www.earthobservations.org</a:t>
            </a:r>
            <a:endParaRPr lang="en-US" sz="8000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More references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114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	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b="1" dirty="0" smtClean="0"/>
              <a:t>A Rough Google Earth Guide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MEASURE Evaluation Global Positioning System Toolkit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(USAID)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Handbook of Research on Developments and Trends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Wireless Sensor Networks: From Principle to Practice</a:t>
            </a:r>
            <a:r>
              <a:rPr lang="en-US" sz="2600" dirty="0" smtClean="0"/>
              <a:t>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663" y="152400"/>
            <a:ext cx="2680937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08000" cy="10800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Assessment of business &amp; </a:t>
            </a:r>
            <a:br>
              <a:rPr lang="en-US" sz="4000" b="1" i="1" dirty="0" smtClean="0">
                <a:solidFill>
                  <a:srgbClr val="00B0F0"/>
                </a:solidFill>
              </a:rPr>
            </a:br>
            <a:r>
              <a:rPr lang="en-US" sz="4000" b="1" i="1" dirty="0" smtClean="0">
                <a:solidFill>
                  <a:srgbClr val="00B0F0"/>
                </a:solidFill>
              </a:rPr>
              <a:t>funding opportunities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5041"/>
            <a:ext cx="8208000" cy="3732959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2600" dirty="0" smtClean="0"/>
              <a:t>Categories of environmental products &amp; services</a:t>
            </a:r>
          </a:p>
          <a:p>
            <a:r>
              <a:rPr lang="en-US" sz="2600" dirty="0" smtClean="0"/>
              <a:t>Life cycle phase of product or service</a:t>
            </a:r>
          </a:p>
          <a:p>
            <a:r>
              <a:rPr lang="en-US" sz="2600" dirty="0" smtClean="0"/>
              <a:t>Regional context, level of technological &amp; economic development</a:t>
            </a:r>
          </a:p>
          <a:p>
            <a:r>
              <a:rPr lang="en-US" sz="2600" dirty="0" smtClean="0"/>
              <a:t>Optimum marketing mix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447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Further details: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Contact: Mark Noort</a:t>
            </a:r>
          </a:p>
          <a:p>
            <a:r>
              <a:rPr lang="en-US" sz="2800" dirty="0" smtClean="0">
                <a:hlinkClick r:id="rId2"/>
              </a:rPr>
              <a:t>m.noort@hcpinternational.com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www.geonetcab.eu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pic>
        <p:nvPicPr>
          <p:cNvPr id="1026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6096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08000" cy="1800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1. International trends &amp;</a:t>
            </a:r>
            <a:br>
              <a:rPr lang="en-US" b="1" i="1" dirty="0" smtClean="0"/>
            </a:br>
            <a:r>
              <a:rPr lang="en-US" b="1" i="1" dirty="0" smtClean="0"/>
              <a:t>    developments in </a:t>
            </a:r>
            <a:br>
              <a:rPr lang="en-US" b="1" i="1" dirty="0" smtClean="0"/>
            </a:br>
            <a:r>
              <a:rPr lang="en-US" b="1" i="1" dirty="0" smtClean="0"/>
              <a:t>    marine environment</a:t>
            </a:r>
            <a:endParaRPr lang="en-US" b="1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648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/>
              <a:t>  	</a:t>
            </a:r>
            <a:endParaRPr lang="en-US" sz="8000" b="1" dirty="0" smtClean="0"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400" b="1" dirty="0" smtClean="0">
                <a:ea typeface="Times New Roman"/>
                <a:cs typeface="Times New Roman"/>
              </a:rPr>
              <a:t>More attention for:</a:t>
            </a:r>
            <a:endParaRPr lang="en-US" sz="10400" b="1" dirty="0"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8000" b="1" dirty="0"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(sustainable) fisheries management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management of extreme events (flooding, safety, pollution)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management of marine ecosystems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effects of climate change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more effective and efficient exploitation of resources (oil, wind, tidal, etc.)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400" dirty="0" smtClean="0">
                <a:ea typeface="Times New Roman"/>
                <a:cs typeface="Times New Roman"/>
              </a:rPr>
              <a:t>community participation and public awareness</a:t>
            </a:r>
            <a:endParaRPr lang="en-US" sz="10400" dirty="0">
              <a:ea typeface="Times New Roman"/>
              <a:cs typeface="Times New Roman"/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600" y="1220400"/>
            <a:ext cx="8208000" cy="7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Trends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36917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46412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ea typeface="Times New Roman"/>
                <a:cs typeface="FrutigerLTStd-Roman"/>
              </a:rPr>
              <a:t>Reduce resource use and  emission of greenhouse gases;</a:t>
            </a:r>
            <a:endParaRPr lang="en-US" sz="2800" dirty="0">
              <a:ea typeface="Times New Roman"/>
              <a:cs typeface="Times New Roman"/>
            </a:endParaRPr>
          </a:p>
          <a:p>
            <a:pPr marL="342000" marR="0" indent="-342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ea typeface="Times New Roman"/>
                <a:cs typeface="FrutigerLTStd-Roman"/>
              </a:rPr>
              <a:t>Minimizing waste;</a:t>
            </a:r>
            <a:endParaRPr lang="en-US" sz="2800" dirty="0">
              <a:ea typeface="Times New Roman"/>
              <a:cs typeface="Times New Roman"/>
            </a:endParaRPr>
          </a:p>
          <a:p>
            <a:pPr marL="342000" marR="0" indent="-342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ea typeface="Times New Roman"/>
                <a:cs typeface="FrutigerLTStd-Roman"/>
              </a:rPr>
              <a:t>Improving governance.</a:t>
            </a:r>
          </a:p>
          <a:p>
            <a:pPr marL="236538" marR="0" indent="-2365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a typeface="Times New Roman"/>
              <a:cs typeface="Times New Roman"/>
            </a:endParaRPr>
          </a:p>
          <a:p>
            <a:pPr marL="236538" marR="0" indent="-2365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/>
              <a:t>State of fisheries and aquaculture (FAO)</a:t>
            </a:r>
            <a:endParaRPr lang="en-US" sz="2000" i="1" dirty="0">
              <a:solidFill>
                <a:prstClr val="black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600" y="1788057"/>
            <a:ext cx="8208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Ecosystems Approach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685800"/>
            <a:ext cx="968400" cy="96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536917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86987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/>
              <a:t>    	</a:t>
            </a: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400" b="1" dirty="0" smtClean="0">
                <a:ea typeface="Times New Roman"/>
                <a:cs typeface="FrutigerLTStd-Roman"/>
              </a:rPr>
              <a:t>Ensure that:</a:t>
            </a: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0" dirty="0" smtClean="0">
              <a:ea typeface="Times New Roman"/>
              <a:cs typeface="FrutigerLTStd-Roman"/>
            </a:endParaRPr>
          </a:p>
          <a:p>
            <a:pPr marL="342000" marR="0" indent="-342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400" dirty="0" smtClean="0">
                <a:ea typeface="Times New Roman"/>
                <a:cs typeface="FrutigerLTStd-Roman"/>
              </a:rPr>
              <a:t>• 	More food is produced sustainably;</a:t>
            </a:r>
            <a:endParaRPr lang="en-US" sz="10400" dirty="0">
              <a:ea typeface="Times New Roman"/>
              <a:cs typeface="Times New Roman"/>
            </a:endParaRPr>
          </a:p>
          <a:p>
            <a:pPr marL="342000" marR="0" indent="-342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400" dirty="0">
                <a:ea typeface="Times New Roman"/>
                <a:cs typeface="FrutigerLTStd-Roman"/>
              </a:rPr>
              <a:t>• </a:t>
            </a:r>
            <a:r>
              <a:rPr lang="en-US" sz="10400" dirty="0" smtClean="0">
                <a:ea typeface="Times New Roman"/>
                <a:cs typeface="FrutigerLTStd-Roman"/>
              </a:rPr>
              <a:t>	Demand for the most resource-intense types of food is contained;</a:t>
            </a:r>
            <a:endParaRPr lang="en-US" sz="10400" dirty="0">
              <a:ea typeface="Times New Roman"/>
              <a:cs typeface="Times New Roman"/>
            </a:endParaRPr>
          </a:p>
          <a:p>
            <a:pPr marL="342000" marR="0" indent="-342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400" dirty="0">
                <a:ea typeface="Times New Roman"/>
                <a:cs typeface="FrutigerLTStd-Roman"/>
              </a:rPr>
              <a:t>• </a:t>
            </a:r>
            <a:r>
              <a:rPr lang="en-US" sz="10400" dirty="0" smtClean="0">
                <a:ea typeface="Times New Roman"/>
                <a:cs typeface="FrutigerLTStd-Roman"/>
              </a:rPr>
              <a:t>	Waste in all areas of the food system is minimized;</a:t>
            </a:r>
          </a:p>
          <a:p>
            <a:pPr marL="342000" marR="0" indent="-342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400" dirty="0">
                <a:ea typeface="Times New Roman"/>
                <a:cs typeface="FrutigerLTStd-Roman"/>
              </a:rPr>
              <a:t>• 	</a:t>
            </a:r>
            <a:r>
              <a:rPr lang="en-US" sz="10400" dirty="0" smtClean="0">
                <a:ea typeface="Times New Roman"/>
                <a:cs typeface="FrutigerLTStd-Roman"/>
              </a:rPr>
              <a:t>The political and economic governance of the food system is improved.</a:t>
            </a:r>
          </a:p>
          <a:p>
            <a:pPr marL="236538" marR="0" indent="-2365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0" dirty="0">
              <a:ea typeface="Times New Roman"/>
              <a:cs typeface="Times New Roman"/>
            </a:endParaRPr>
          </a:p>
          <a:p>
            <a:pPr marL="236538" marR="0" indent="-2365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i="1" dirty="0" smtClean="0"/>
              <a:t>State of fisheries and aquaculture (FAO)</a:t>
            </a:r>
            <a:endParaRPr lang="en-US" sz="8000" i="1" dirty="0">
              <a:solidFill>
                <a:prstClr val="black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600" y="1220400"/>
            <a:ext cx="82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Goals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51200"/>
            <a:ext cx="968400" cy="96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475779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3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4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5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7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8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9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1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5007</TotalTime>
  <Words>1451</Words>
  <Application>Microsoft Office PowerPoint</Application>
  <PresentationFormat>Diavoorstelling (4:3)</PresentationFormat>
  <Paragraphs>390</Paragraphs>
  <Slides>50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31</vt:i4>
      </vt:variant>
      <vt:variant>
        <vt:lpstr>Diatitels</vt:lpstr>
      </vt:variant>
      <vt:variant>
        <vt:i4>50</vt:i4>
      </vt:variant>
    </vt:vector>
  </HeadingPairs>
  <TitlesOfParts>
    <vt:vector size="81" baseType="lpstr">
      <vt:lpstr>Office Theme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Earth Observation for  Marine Environment </vt:lpstr>
      <vt:lpstr>0. Introduction</vt:lpstr>
      <vt:lpstr>Dia 3</vt:lpstr>
      <vt:lpstr>Life cycle of products &amp; services</vt:lpstr>
      <vt:lpstr>Assessment of business &amp;  funding opportunities</vt:lpstr>
      <vt:lpstr>1. International trends &amp;     developments in      marine environment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More references:</vt:lpstr>
      <vt:lpstr>More references (2):</vt:lpstr>
      <vt:lpstr>2. Steps to promote earth observation       for marine environment</vt:lpstr>
      <vt:lpstr>State-of-the-art</vt:lpstr>
      <vt:lpstr>Categories of products and services</vt:lpstr>
      <vt:lpstr>Dia 23</vt:lpstr>
      <vt:lpstr>Dia 24</vt:lpstr>
      <vt:lpstr>Dia 25</vt:lpstr>
      <vt:lpstr>Dia 26</vt:lpstr>
      <vt:lpstr>What can be measured and assessed?</vt:lpstr>
      <vt:lpstr>Observations</vt:lpstr>
      <vt:lpstr>Application areas</vt:lpstr>
      <vt:lpstr>Characteristics and perspectives of Earth Observation</vt:lpstr>
      <vt:lpstr>Dia 31</vt:lpstr>
      <vt:lpstr>Dia 32</vt:lpstr>
      <vt:lpstr>Dia 33</vt:lpstr>
      <vt:lpstr>Dia 34</vt:lpstr>
      <vt:lpstr>More references:</vt:lpstr>
      <vt:lpstr>Marketing of earth observation</vt:lpstr>
      <vt:lpstr>Points to keep in mind:</vt:lpstr>
      <vt:lpstr>Be patient:  introduction of new technology and / or applications takes time</vt:lpstr>
      <vt:lpstr>3. How to get funding for your      activities</vt:lpstr>
      <vt:lpstr>Approach</vt:lpstr>
      <vt:lpstr>How?</vt:lpstr>
      <vt:lpstr>Proposal outline (more detailed version in separate document, see also www.geonetcab.eu )</vt:lpstr>
      <vt:lpstr>Other references</vt:lpstr>
      <vt:lpstr>Again:</vt:lpstr>
      <vt:lpstr>4. Capacity Building</vt:lpstr>
      <vt:lpstr>General</vt:lpstr>
      <vt:lpstr>Think of:</vt:lpstr>
      <vt:lpstr>Examples &amp; references</vt:lpstr>
      <vt:lpstr>More references</vt:lpstr>
      <vt:lpstr>Further details:</vt:lpstr>
    </vt:vector>
  </TitlesOfParts>
  <Company>ITC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M.Noort</dc:creator>
  <cp:lastModifiedBy>Mirjam Moonen</cp:lastModifiedBy>
  <cp:revision>395</cp:revision>
  <dcterms:created xsi:type="dcterms:W3CDTF">2011-01-20T13:25:32Z</dcterms:created>
  <dcterms:modified xsi:type="dcterms:W3CDTF">2013-03-12T11:54:09Z</dcterms:modified>
</cp:coreProperties>
</file>