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Masters/slideMaster19.xml" ContentType="application/vnd.openxmlformats-officedocument.presentationml.slideMaster+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Masters/slideMaster26.xml" ContentType="application/vnd.openxmlformats-officedocument.presentationml.slideMaster+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18.xml" ContentType="application/vnd.openxmlformats-officedocument.theme+xml"/>
  <Override PartName="/ppt/theme/theme29.xml" ContentType="application/vnd.openxmlformats-officedocument.them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Masters/slideMaster22.xml" ContentType="application/vnd.openxmlformats-officedocument.presentationml.slideMaster+xml"/>
  <Override PartName="/ppt/theme/theme14.xml" ContentType="application/vnd.openxmlformats-officedocument.theme+xml"/>
  <Override PartName="/ppt/theme/theme25.xml" ContentType="application/vnd.openxmlformats-officedocument.theme+xml"/>
  <Override PartName="/ppt/theme/theme21.xml" ContentType="application/vnd.openxmlformats-officedocument.theme+xml"/>
  <Override PartName="/ppt/theme/theme32.xml" ContentType="application/vnd.openxmlformats-officedocument.them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Masters/slideMaster29.xml" ContentType="application/vnd.openxmlformats-officedocument.presentationml.slideMaster+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Masters/slideMaster18.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Masters/slideMaster25.xml" ContentType="application/vnd.openxmlformats-officedocument.presentationml.slideMaster+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heme/theme19.xml" ContentType="application/vnd.openxmlformats-officedocument.theme+xml"/>
  <Override PartName="/ppt/theme/theme28.xml" ContentType="application/vnd.openxmlformats-officedocument.theme+xml"/>
  <Override PartName="/docProps/app.xml" ContentType="application/vnd.openxmlformats-officedocument.extended-properties+xml"/>
  <Override PartName="/ppt/slideMasters/slideMaster14.xml" ContentType="application/vnd.openxmlformats-officedocument.presentationml.slideMaster+xml"/>
  <Override PartName="/ppt/slideMasters/slideMaster23.xml" ContentType="application/vnd.openxmlformats-officedocument.presentationml.slideMaster+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theme/theme17.xml" ContentType="application/vnd.openxmlformats-officedocument.theme+xml"/>
  <Override PartName="/ppt/theme/theme26.xml" ContentType="application/vnd.openxmlformats-officedocument.them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Masters/slideMaster21.xml" ContentType="application/vnd.openxmlformats-officedocument.presentationml.slideMaster+xml"/>
  <Override PartName="/ppt/slideMasters/slideMaster30.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Override PartName="/ppt/theme/theme24.xml" ContentType="application/vnd.openxmlformats-officedocument.theme+xml"/>
  <Default Extension="gif" ContentType="image/gif"/>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theme/theme22.xml" ContentType="application/vnd.openxmlformats-officedocument.theme+xml"/>
  <Override PartName="/ppt/theme/theme31.xml" ContentType="application/vnd.openxmlformats-officedocument.theme+xml"/>
  <Override PartName="/ppt/slideMasters/slideMaster5.xml" ContentType="application/vnd.openxmlformats-officedocument.presentationml.slideMaster+xml"/>
  <Override PartName="/ppt/slides/slide8.xml" ContentType="application/vnd.openxmlformats-officedocument.presentationml.slide+xml"/>
  <Override PartName="/ppt/slides/slide49.xml" ContentType="application/vnd.openxmlformats-officedocument.presentationml.slide+xml"/>
  <Override PartName="/ppt/theme/theme7.xml" ContentType="application/vnd.openxmlformats-officedocument.theme+xml"/>
  <Override PartName="/ppt/theme/theme11.xml" ContentType="application/vnd.openxmlformats-officedocument.theme+xml"/>
  <Override PartName="/ppt/theme/theme20.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Masters/slideMaster28.xml" ContentType="application/vnd.openxmlformats-officedocument.presentationml.slideMaster+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41.xml" ContentType="application/vnd.openxmlformats-officedocument.presentationml.slide+xml"/>
  <Override PartName="/ppt/slideMasters/slideMaster24.xml" ContentType="application/vnd.openxmlformats-officedocument.presentationml.slideMaster+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heme/theme16.xml" ContentType="application/vnd.openxmlformats-officedocument.theme+xml"/>
  <Override PartName="/ppt/theme/theme27.xml" ContentType="application/vnd.openxmlformats-officedocument.theme+xml"/>
  <Override PartName="/ppt/slideMasters/slideMaster13.xml" ContentType="application/vnd.openxmlformats-officedocument.presentationml.slideMaster+xml"/>
  <Override PartName="/ppt/slideMasters/slideMaster31.xml" ContentType="application/vnd.openxmlformats-officedocument.presentationml.slideMaster+xml"/>
  <Override PartName="/ppt/theme/theme23.xml" ContentType="application/vnd.openxmlformats-officedocument.theme+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theme/theme12.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theme/theme30.xml" ContentType="application/vnd.openxmlformats-officedocument.them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6" r:id="rId4"/>
    <p:sldMasterId id="2147483669" r:id="rId5"/>
    <p:sldMasterId id="2147483671" r:id="rId6"/>
    <p:sldMasterId id="2147483673" r:id="rId7"/>
    <p:sldMasterId id="2147483675" r:id="rId8"/>
    <p:sldMasterId id="2147483677" r:id="rId9"/>
    <p:sldMasterId id="2147483679" r:id="rId10"/>
    <p:sldMasterId id="2147483681" r:id="rId11"/>
    <p:sldMasterId id="2147483683" r:id="rId12"/>
    <p:sldMasterId id="2147483685" r:id="rId13"/>
    <p:sldMasterId id="2147483687" r:id="rId14"/>
    <p:sldMasterId id="2147483689" r:id="rId15"/>
    <p:sldMasterId id="2147483691" r:id="rId16"/>
    <p:sldMasterId id="2147483693" r:id="rId17"/>
    <p:sldMasterId id="2147483695" r:id="rId18"/>
    <p:sldMasterId id="2147483697" r:id="rId19"/>
    <p:sldMasterId id="2147483699" r:id="rId20"/>
    <p:sldMasterId id="2147483701" r:id="rId21"/>
    <p:sldMasterId id="2147483703" r:id="rId22"/>
    <p:sldMasterId id="2147483705" r:id="rId23"/>
    <p:sldMasterId id="2147483707" r:id="rId24"/>
    <p:sldMasterId id="2147483709" r:id="rId25"/>
    <p:sldMasterId id="2147483711" r:id="rId26"/>
    <p:sldMasterId id="2147483713" r:id="rId27"/>
    <p:sldMasterId id="2147483715" r:id="rId28"/>
    <p:sldMasterId id="2147483717" r:id="rId29"/>
    <p:sldMasterId id="2147483719" r:id="rId30"/>
    <p:sldMasterId id="2147483721" r:id="rId31"/>
  </p:sldMasterIdLst>
  <p:notesMasterIdLst>
    <p:notesMasterId r:id="rId93"/>
  </p:notesMasterIdLst>
  <p:sldIdLst>
    <p:sldId id="308" r:id="rId32"/>
    <p:sldId id="431" r:id="rId33"/>
    <p:sldId id="432" r:id="rId34"/>
    <p:sldId id="433" r:id="rId35"/>
    <p:sldId id="434" r:id="rId36"/>
    <p:sldId id="435" r:id="rId37"/>
    <p:sldId id="395" r:id="rId38"/>
    <p:sldId id="452" r:id="rId39"/>
    <p:sldId id="396" r:id="rId40"/>
    <p:sldId id="453" r:id="rId41"/>
    <p:sldId id="414" r:id="rId42"/>
    <p:sldId id="454" r:id="rId43"/>
    <p:sldId id="455" r:id="rId44"/>
    <p:sldId id="456" r:id="rId45"/>
    <p:sldId id="457" r:id="rId46"/>
    <p:sldId id="458" r:id="rId47"/>
    <p:sldId id="459" r:id="rId48"/>
    <p:sldId id="460" r:id="rId49"/>
    <p:sldId id="416" r:id="rId50"/>
    <p:sldId id="419" r:id="rId51"/>
    <p:sldId id="461" r:id="rId52"/>
    <p:sldId id="436" r:id="rId53"/>
    <p:sldId id="437" r:id="rId54"/>
    <p:sldId id="326" r:id="rId55"/>
    <p:sldId id="384" r:id="rId56"/>
    <p:sldId id="462" r:id="rId57"/>
    <p:sldId id="463" r:id="rId58"/>
    <p:sldId id="464" r:id="rId59"/>
    <p:sldId id="465" r:id="rId60"/>
    <p:sldId id="467" r:id="rId61"/>
    <p:sldId id="468" r:id="rId62"/>
    <p:sldId id="470" r:id="rId63"/>
    <p:sldId id="471" r:id="rId64"/>
    <p:sldId id="469" r:id="rId65"/>
    <p:sldId id="472" r:id="rId66"/>
    <p:sldId id="473" r:id="rId67"/>
    <p:sldId id="474" r:id="rId68"/>
    <p:sldId id="475" r:id="rId69"/>
    <p:sldId id="476" r:id="rId70"/>
    <p:sldId id="477" r:id="rId71"/>
    <p:sldId id="478" r:id="rId72"/>
    <p:sldId id="479" r:id="rId73"/>
    <p:sldId id="480" r:id="rId74"/>
    <p:sldId id="481" r:id="rId75"/>
    <p:sldId id="482" r:id="rId76"/>
    <p:sldId id="483" r:id="rId77"/>
    <p:sldId id="438" r:id="rId78"/>
    <p:sldId id="439" r:id="rId79"/>
    <p:sldId id="440" r:id="rId80"/>
    <p:sldId id="441" r:id="rId81"/>
    <p:sldId id="442" r:id="rId82"/>
    <p:sldId id="443" r:id="rId83"/>
    <p:sldId id="444" r:id="rId84"/>
    <p:sldId id="445" r:id="rId85"/>
    <p:sldId id="446" r:id="rId86"/>
    <p:sldId id="447" r:id="rId87"/>
    <p:sldId id="448" r:id="rId88"/>
    <p:sldId id="449" r:id="rId89"/>
    <p:sldId id="296" r:id="rId90"/>
    <p:sldId id="450" r:id="rId91"/>
    <p:sldId id="451" r:id="rId92"/>
  </p:sldIdLst>
  <p:sldSz cx="9144000" cy="6858000" type="screen4x3"/>
  <p:notesSz cx="69342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94660"/>
  </p:normalViewPr>
  <p:slideViewPr>
    <p:cSldViewPr>
      <p:cViewPr>
        <p:scale>
          <a:sx n="66" d="100"/>
          <a:sy n="66" d="100"/>
        </p:scale>
        <p:origin x="-1704" y="-57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186"/>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34" Type="http://schemas.openxmlformats.org/officeDocument/2006/relationships/slide" Target="slides/slide3.xml"/><Relationship Id="rId42" Type="http://schemas.openxmlformats.org/officeDocument/2006/relationships/slide" Target="slides/slide11.xml"/><Relationship Id="rId47" Type="http://schemas.openxmlformats.org/officeDocument/2006/relationships/slide" Target="slides/slide16.xml"/><Relationship Id="rId50" Type="http://schemas.openxmlformats.org/officeDocument/2006/relationships/slide" Target="slides/slide19.xml"/><Relationship Id="rId55" Type="http://schemas.openxmlformats.org/officeDocument/2006/relationships/slide" Target="slides/slide24.xml"/><Relationship Id="rId63" Type="http://schemas.openxmlformats.org/officeDocument/2006/relationships/slide" Target="slides/slide32.xml"/><Relationship Id="rId68" Type="http://schemas.openxmlformats.org/officeDocument/2006/relationships/slide" Target="slides/slide37.xml"/><Relationship Id="rId76" Type="http://schemas.openxmlformats.org/officeDocument/2006/relationships/slide" Target="slides/slide45.xml"/><Relationship Id="rId84" Type="http://schemas.openxmlformats.org/officeDocument/2006/relationships/slide" Target="slides/slide53.xml"/><Relationship Id="rId89" Type="http://schemas.openxmlformats.org/officeDocument/2006/relationships/slide" Target="slides/slide58.xml"/><Relationship Id="rId9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40.xml"/><Relationship Id="rId92"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1.xml"/><Relationship Id="rId37" Type="http://schemas.openxmlformats.org/officeDocument/2006/relationships/slide" Target="slides/slide6.xml"/><Relationship Id="rId40" Type="http://schemas.openxmlformats.org/officeDocument/2006/relationships/slide" Target="slides/slide9.xml"/><Relationship Id="rId45" Type="http://schemas.openxmlformats.org/officeDocument/2006/relationships/slide" Target="slides/slide14.xml"/><Relationship Id="rId53" Type="http://schemas.openxmlformats.org/officeDocument/2006/relationships/slide" Target="slides/slide22.xml"/><Relationship Id="rId58" Type="http://schemas.openxmlformats.org/officeDocument/2006/relationships/slide" Target="slides/slide27.xml"/><Relationship Id="rId66" Type="http://schemas.openxmlformats.org/officeDocument/2006/relationships/slide" Target="slides/slide35.xml"/><Relationship Id="rId74" Type="http://schemas.openxmlformats.org/officeDocument/2006/relationships/slide" Target="slides/slide43.xml"/><Relationship Id="rId79" Type="http://schemas.openxmlformats.org/officeDocument/2006/relationships/slide" Target="slides/slide48.xml"/><Relationship Id="rId87" Type="http://schemas.openxmlformats.org/officeDocument/2006/relationships/slide" Target="slides/slide56.xml"/><Relationship Id="rId5" Type="http://schemas.openxmlformats.org/officeDocument/2006/relationships/slideMaster" Target="slideMasters/slideMaster5.xml"/><Relationship Id="rId61" Type="http://schemas.openxmlformats.org/officeDocument/2006/relationships/slide" Target="slides/slide30.xml"/><Relationship Id="rId82" Type="http://schemas.openxmlformats.org/officeDocument/2006/relationships/slide" Target="slides/slide51.xml"/><Relationship Id="rId90" Type="http://schemas.openxmlformats.org/officeDocument/2006/relationships/slide" Target="slides/slide59.xml"/><Relationship Id="rId95" Type="http://schemas.openxmlformats.org/officeDocument/2006/relationships/viewProps" Target="view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4.xml"/><Relationship Id="rId43" Type="http://schemas.openxmlformats.org/officeDocument/2006/relationships/slide" Target="slides/slide12.xml"/><Relationship Id="rId48" Type="http://schemas.openxmlformats.org/officeDocument/2006/relationships/slide" Target="slides/slide17.xml"/><Relationship Id="rId56" Type="http://schemas.openxmlformats.org/officeDocument/2006/relationships/slide" Target="slides/slide25.xml"/><Relationship Id="rId64" Type="http://schemas.openxmlformats.org/officeDocument/2006/relationships/slide" Target="slides/slide33.xml"/><Relationship Id="rId69" Type="http://schemas.openxmlformats.org/officeDocument/2006/relationships/slide" Target="slides/slide38.xml"/><Relationship Id="rId77" Type="http://schemas.openxmlformats.org/officeDocument/2006/relationships/slide" Target="slides/slide46.xml"/><Relationship Id="rId8" Type="http://schemas.openxmlformats.org/officeDocument/2006/relationships/slideMaster" Target="slideMasters/slideMaster8.xml"/><Relationship Id="rId51" Type="http://schemas.openxmlformats.org/officeDocument/2006/relationships/slide" Target="slides/slide20.xml"/><Relationship Id="rId72" Type="http://schemas.openxmlformats.org/officeDocument/2006/relationships/slide" Target="slides/slide41.xml"/><Relationship Id="rId80" Type="http://schemas.openxmlformats.org/officeDocument/2006/relationships/slide" Target="slides/slide49.xml"/><Relationship Id="rId85" Type="http://schemas.openxmlformats.org/officeDocument/2006/relationships/slide" Target="slides/slide54.xml"/><Relationship Id="rId93"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2.xml"/><Relationship Id="rId38" Type="http://schemas.openxmlformats.org/officeDocument/2006/relationships/slide" Target="slides/slide7.xml"/><Relationship Id="rId46" Type="http://schemas.openxmlformats.org/officeDocument/2006/relationships/slide" Target="slides/slide15.xml"/><Relationship Id="rId59" Type="http://schemas.openxmlformats.org/officeDocument/2006/relationships/slide" Target="slides/slide28.xml"/><Relationship Id="rId67" Type="http://schemas.openxmlformats.org/officeDocument/2006/relationships/slide" Target="slides/slide36.xml"/><Relationship Id="rId20" Type="http://schemas.openxmlformats.org/officeDocument/2006/relationships/slideMaster" Target="slideMasters/slideMaster20.xml"/><Relationship Id="rId41" Type="http://schemas.openxmlformats.org/officeDocument/2006/relationships/slide" Target="slides/slide10.xml"/><Relationship Id="rId54" Type="http://schemas.openxmlformats.org/officeDocument/2006/relationships/slide" Target="slides/slide23.xml"/><Relationship Id="rId62" Type="http://schemas.openxmlformats.org/officeDocument/2006/relationships/slide" Target="slides/slide31.xml"/><Relationship Id="rId70" Type="http://schemas.openxmlformats.org/officeDocument/2006/relationships/slide" Target="slides/slide39.xml"/><Relationship Id="rId75" Type="http://schemas.openxmlformats.org/officeDocument/2006/relationships/slide" Target="slides/slide44.xml"/><Relationship Id="rId83" Type="http://schemas.openxmlformats.org/officeDocument/2006/relationships/slide" Target="slides/slide52.xml"/><Relationship Id="rId88" Type="http://schemas.openxmlformats.org/officeDocument/2006/relationships/slide" Target="slides/slide57.xml"/><Relationship Id="rId91" Type="http://schemas.openxmlformats.org/officeDocument/2006/relationships/slide" Target="slides/slide6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5.xml"/><Relationship Id="rId49" Type="http://schemas.openxmlformats.org/officeDocument/2006/relationships/slide" Target="slides/slide18.xml"/><Relationship Id="rId57" Type="http://schemas.openxmlformats.org/officeDocument/2006/relationships/slide" Target="slides/slide2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3.xml"/><Relationship Id="rId52" Type="http://schemas.openxmlformats.org/officeDocument/2006/relationships/slide" Target="slides/slide21.xml"/><Relationship Id="rId60" Type="http://schemas.openxmlformats.org/officeDocument/2006/relationships/slide" Target="slides/slide29.xml"/><Relationship Id="rId65" Type="http://schemas.openxmlformats.org/officeDocument/2006/relationships/slide" Target="slides/slide34.xml"/><Relationship Id="rId73" Type="http://schemas.openxmlformats.org/officeDocument/2006/relationships/slide" Target="slides/slide42.xml"/><Relationship Id="rId78" Type="http://schemas.openxmlformats.org/officeDocument/2006/relationships/slide" Target="slides/slide47.xml"/><Relationship Id="rId81" Type="http://schemas.openxmlformats.org/officeDocument/2006/relationships/slide" Target="slides/slide50.xml"/><Relationship Id="rId86" Type="http://schemas.openxmlformats.org/officeDocument/2006/relationships/slide" Target="slides/slide55.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03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27475" y="0"/>
            <a:ext cx="3005138" cy="460375"/>
          </a:xfrm>
          <a:prstGeom prst="rect">
            <a:avLst/>
          </a:prstGeom>
        </p:spPr>
        <p:txBody>
          <a:bodyPr vert="horz" lIns="91440" tIns="45720" rIns="91440" bIns="45720" rtlCol="0"/>
          <a:lstStyle>
            <a:lvl1pPr algn="r">
              <a:defRPr sz="1200"/>
            </a:lvl1pPr>
          </a:lstStyle>
          <a:p>
            <a:fld id="{155A049E-E845-4498-BCB0-5A5F5DD70AFB}" type="datetimeFigureOut">
              <a:rPr lang="en-US" smtClean="0"/>
              <a:pPr/>
              <a:t>4/8/2013</a:t>
            </a:fld>
            <a:endParaRPr lang="en-US"/>
          </a:p>
        </p:txBody>
      </p:sp>
      <p:sp>
        <p:nvSpPr>
          <p:cNvPr id="4" name="Slide Image Placeholder 3"/>
          <p:cNvSpPr>
            <a:spLocks noGrp="1" noRot="1" noChangeAspect="1"/>
          </p:cNvSpPr>
          <p:nvPr>
            <p:ph type="sldImg" idx="2"/>
          </p:nvPr>
        </p:nvSpPr>
        <p:spPr>
          <a:xfrm>
            <a:off x="1162050" y="692150"/>
            <a:ext cx="4610100" cy="3457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3738" y="4379913"/>
            <a:ext cx="5546725" cy="41481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58238"/>
            <a:ext cx="3005138" cy="4603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27475" y="8758238"/>
            <a:ext cx="3005138" cy="460375"/>
          </a:xfrm>
          <a:prstGeom prst="rect">
            <a:avLst/>
          </a:prstGeom>
        </p:spPr>
        <p:txBody>
          <a:bodyPr vert="horz" lIns="91440" tIns="45720" rIns="91440" bIns="45720" rtlCol="0" anchor="b"/>
          <a:lstStyle>
            <a:lvl1pPr algn="r">
              <a:defRPr sz="1200"/>
            </a:lvl1pPr>
          </a:lstStyle>
          <a:p>
            <a:fld id="{45570898-53CB-4188-93A0-BB7AD28D3627}" type="slidenum">
              <a:rPr lang="en-US" smtClean="0"/>
              <a:pPr/>
              <a:t>‹nr.›</a:t>
            </a:fld>
            <a:endParaRPr lang="en-US"/>
          </a:p>
        </p:txBody>
      </p:sp>
    </p:spTree>
    <p:extLst>
      <p:ext uri="{BB962C8B-B14F-4D97-AF65-F5344CB8AC3E}">
        <p14:creationId xmlns:p14="http://schemas.microsoft.com/office/powerpoint/2010/main" xmlns="" val="2644001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2050" y="692150"/>
            <a:ext cx="4610100" cy="34575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570898-53CB-4188-93A0-BB7AD28D3627}" type="slidenum">
              <a:rPr lang="en-US" smtClean="0"/>
              <a:pPr/>
              <a:t>57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29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AE3974-FD23-43D7-BCE7-6F7BABE4D71C}" type="datetime1">
              <a:rPr lang="en-US" smtClean="0"/>
              <a:pPr/>
              <a:t>4/8/2013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E59B96-4131-4DD5-A7F3-9C8969C240CC}"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2CA4B9-922E-44B0-B3B1-9C42B5DDC693}" type="datetime1">
              <a:rPr lang="en-US" smtClean="0"/>
              <a:pPr/>
              <a:t>4/8/2013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E59B96-4131-4DD5-A7F3-9C8969C240CC}"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547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547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773A8B-ACB8-41C0-AB9C-92BFBE23F56B}" type="datetime1">
              <a:rPr lang="en-US" smtClean="0"/>
              <a:pPr/>
              <a:t>4/8/2013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E59B96-4131-4DD5-A7F3-9C8969C240CC}"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796CD-10F1-4C8F-B154-BE24C5258508}" type="datetime1">
              <a:rPr lang="en-US" smtClean="0"/>
              <a:pPr/>
              <a:t>4/8/2013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E59B96-4131-4DD5-A7F3-9C8969C240CC}"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77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283AA6-15D4-493F-932E-44ABF6317A17}" type="datetime1">
              <a:rPr lang="en-US" smtClean="0"/>
              <a:pPr/>
              <a:t>4/8/2013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E59B96-4131-4DD5-A7F3-9C8969C240CC}"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C37EF09-5A3F-4B7C-B240-9542085F0E47}" type="datetime1">
              <a:rPr lang="en-US" smtClean="0"/>
              <a:pPr/>
              <a:t>4/8/2013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E59B96-4131-4DD5-A7F3-9C8969C240CC}"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89B64E3-BBF3-49A1-AF2D-F1F9B821D293}" type="datetime1">
              <a:rPr lang="en-US" smtClean="0"/>
              <a:pPr/>
              <a:t>4/8/2013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E59B96-4131-4DD5-A7F3-9C8969C240CC}"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3A5578A-9A55-4D05-AA26-2029795D137E}" type="datetime1">
              <a:rPr lang="en-US" smtClean="0"/>
              <a:pPr/>
              <a:t>4/8/2013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E59B96-4131-4DD5-A7F3-9C8969C240CC}"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AB5A8C-0CF2-439E-95CE-824BD946B189}" type="datetime1">
              <a:rPr lang="en-US" smtClean="0"/>
              <a:pPr/>
              <a:t>4/8/2013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E59B96-4131-4DD5-A7F3-9C8969C240CC}"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89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185D61-592E-468B-8991-146598EF5819}" type="datetime1">
              <a:rPr lang="en-US" smtClean="0"/>
              <a:pPr/>
              <a:t>4/8/2013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E59B96-4131-4DD5-A7F3-9C8969C240CC}"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60E8D3-ABD7-403B-8773-3CBB9521A525}" type="datetime1">
              <a:rPr lang="en-US" smtClean="0"/>
              <a:pPr/>
              <a:t>4/8/2013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E59B96-4131-4DD5-A7F3-9C8969C240CC}"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31.xml"/></Relationships>
</file>

<file path=ppt/slideMasters/_rels/slideMaster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722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95F6D2-1445-4C9C-A449-19E0ED61C8AD}" type="datetime1">
              <a:rPr lang="en-US" smtClean="0"/>
              <a:pPr/>
              <a:t>4/8/2013</a:t>
            </a:fld>
            <a:endParaRPr lang="en-US"/>
          </a:p>
        </p:txBody>
      </p:sp>
      <p:sp>
        <p:nvSpPr>
          <p:cNvPr id="5" name="Footer Placeholder 4"/>
          <p:cNvSpPr>
            <a:spLocks noGrp="1"/>
          </p:cNvSpPr>
          <p:nvPr>
            <p:ph type="ftr" sz="quarter" idx="3"/>
          </p:nvPr>
        </p:nvSpPr>
        <p:spPr>
          <a:xfrm>
            <a:off x="3124200" y="635722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722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E59B96-4131-4DD5-A7F3-9C8969C240CC}"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437"/>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709" y="6572883"/>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129"/>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144"/>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421"/>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701" y="6572867"/>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113"/>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128"/>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403"/>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692" y="6572849"/>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095"/>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110"/>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383"/>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682" y="6572829"/>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075"/>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090"/>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361"/>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671" y="6572807"/>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053"/>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068"/>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337"/>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659" y="6572783"/>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029"/>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044"/>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311"/>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646" y="6572757"/>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003"/>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018"/>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283"/>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632" y="6572729"/>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975"/>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990"/>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253"/>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617" y="6572699"/>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945"/>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960"/>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221"/>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601" y="6572667"/>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913"/>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928"/>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474"/>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735" y="6572935"/>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181"/>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196"/>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187"/>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584" y="6572633"/>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879"/>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894"/>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151"/>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566" y="6572597"/>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843"/>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858"/>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113"/>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547" y="6572559"/>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805"/>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820"/>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073"/>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527" y="6572519"/>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765"/>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780"/>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031"/>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506" y="6572477"/>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723"/>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738"/>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4987"/>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484" y="6572433"/>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679"/>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694"/>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4941"/>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461" y="6572387"/>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633"/>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648"/>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4893"/>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437" y="6572339"/>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585"/>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600"/>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4843"/>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412" y="6572289"/>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535"/>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550"/>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4791"/>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386" y="6572237"/>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483"/>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498"/>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474"/>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736" y="6572937"/>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183"/>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198"/>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591" y="134737"/>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359" y="6572183"/>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429"/>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444"/>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563" y="134681"/>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331" y="6572127"/>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373"/>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388"/>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474"/>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735" y="6572935"/>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181"/>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196"/>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474"/>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734" y="6572933"/>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179"/>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194"/>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474"/>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731" y="6572927"/>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173"/>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188"/>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474"/>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727" y="6572919"/>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165"/>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180"/>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463"/>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722" y="6572909"/>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155"/>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170"/>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451"/>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716" y="6572897"/>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143"/>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158"/>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eea.europa.eu/themes/air/air-quality/map/airbase" TargetMode="External"/><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airnow.gov/" TargetMode="Externa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gif"/></Relationships>
</file>

<file path=ppt/slides/_rels/slide1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healthmapper.software.informer.com/" TargetMode="External"/><Relationship Id="rId1" Type="http://schemas.openxmlformats.org/officeDocument/2006/relationships/slideLayout" Target="../slideLayouts/slideLayout2.xml"/><Relationship Id="rId4" Type="http://schemas.openxmlformats.org/officeDocument/2006/relationships/image" Target="../media/image21.gif"/></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servir.net/" TargetMode="Externa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e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redgems.org/" TargetMode="External"/><Relationship Id="rId7" Type="http://schemas.openxmlformats.org/officeDocument/2006/relationships/image" Target="../media/image2.jpeg"/><Relationship Id="rId2" Type="http://schemas.openxmlformats.org/officeDocument/2006/relationships/hyperlink" Target="http://iridl.ldeo.columbia.edu/maproom/.Health/" TargetMode="External"/><Relationship Id="rId1" Type="http://schemas.openxmlformats.org/officeDocument/2006/relationships/slideLayout" Target="../slideLayouts/slideLayout2.xml"/><Relationship Id="rId6" Type="http://schemas.openxmlformats.org/officeDocument/2006/relationships/hyperlink" Target="http://earlywarning.usgs.gov/adds/" TargetMode="External"/><Relationship Id="rId5" Type="http://schemas.openxmlformats.org/officeDocument/2006/relationships/hyperlink" Target="http://www.promedmail.org/pls/otn/f?p=2400:1000" TargetMode="External"/><Relationship Id="rId4" Type="http://schemas.openxmlformats.org/officeDocument/2006/relationships/hyperlink" Target="http://www.nasa.gov/mission_pages/servir/index.html"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geonetcab.eu/" TargetMode="Externa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www.earthobservations.org/" TargetMode="External"/><Relationship Id="rId2" Type="http://schemas.openxmlformats.org/officeDocument/2006/relationships/hyperlink" Target="http://www.geonetcab.eu/" TargetMode="Externa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www.geonetcab.eu/" TargetMode="External"/><Relationship Id="rId2" Type="http://schemas.openxmlformats.org/officeDocument/2006/relationships/hyperlink" Target="mailto:m.noort@hcpinternational.com" TargetMode="Externa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39270"/>
            <a:ext cx="7772400" cy="1470025"/>
          </a:xfrm>
        </p:spPr>
        <p:txBody>
          <a:bodyPr>
            <a:normAutofit fontScale="90000"/>
          </a:bodyPr>
          <a:lstStyle/>
          <a:p>
            <a:r>
              <a:rPr lang="en-US" sz="5300" b="1" dirty="0" smtClean="0"/>
              <a:t>Earth Observation for </a:t>
            </a:r>
            <a:br>
              <a:rPr lang="en-US" sz="5300" b="1" dirty="0" smtClean="0"/>
            </a:br>
            <a:r>
              <a:rPr lang="en-US" sz="5300" b="1" dirty="0" smtClean="0"/>
              <a:t>Health</a:t>
            </a:r>
            <a:r>
              <a:rPr lang="en-US" sz="4800" dirty="0" smtClean="0"/>
              <a:t/>
            </a:r>
            <a:br>
              <a:rPr lang="en-US" sz="4800" dirty="0" smtClean="0"/>
            </a:br>
            <a:endParaRPr lang="en-US" sz="4000" dirty="0"/>
          </a:p>
        </p:txBody>
      </p:sp>
      <p:sp>
        <p:nvSpPr>
          <p:cNvPr id="3" name="Subtitle 2"/>
          <p:cNvSpPr>
            <a:spLocks noGrp="1"/>
          </p:cNvSpPr>
          <p:nvPr>
            <p:ph type="subTitle" idx="1"/>
          </p:nvPr>
        </p:nvSpPr>
        <p:spPr>
          <a:xfrm>
            <a:off x="1371600" y="3886200"/>
            <a:ext cx="6400800" cy="2438400"/>
          </a:xfrm>
        </p:spPr>
        <p:txBody>
          <a:bodyPr>
            <a:normAutofit lnSpcReduction="10000"/>
          </a:bodyPr>
          <a:lstStyle/>
          <a:p>
            <a:r>
              <a:rPr lang="en-US" sz="2800" dirty="0" smtClean="0"/>
              <a:t>International trends &amp; developments</a:t>
            </a:r>
          </a:p>
          <a:p>
            <a:r>
              <a:rPr lang="en-US" sz="2800" dirty="0" smtClean="0"/>
              <a:t>How to promote earth observation applications?</a:t>
            </a:r>
          </a:p>
          <a:p>
            <a:r>
              <a:rPr lang="en-US" sz="2800" dirty="0" smtClean="0"/>
              <a:t>How to get funding?</a:t>
            </a:r>
          </a:p>
          <a:p>
            <a:r>
              <a:rPr lang="en-US" sz="2800" dirty="0" smtClean="0"/>
              <a:t>Capacity building</a:t>
            </a:r>
          </a:p>
        </p:txBody>
      </p:sp>
      <p:pic>
        <p:nvPicPr>
          <p:cNvPr id="1026" name="Picture 2" descr="5-LOGO-Acouleur"/>
          <p:cNvPicPr>
            <a:picLocks noChangeAspect="1" noChangeArrowheads="1"/>
          </p:cNvPicPr>
          <p:nvPr/>
        </p:nvPicPr>
        <p:blipFill>
          <a:blip r:embed="rId2" cstate="print"/>
          <a:srcRect/>
          <a:stretch>
            <a:fillRect/>
          </a:stretch>
        </p:blipFill>
        <p:spPr bwMode="auto">
          <a:xfrm>
            <a:off x="838200" y="457200"/>
            <a:ext cx="4314825" cy="1314450"/>
          </a:xfrm>
          <a:prstGeom prst="rect">
            <a:avLst/>
          </a:prstGeom>
          <a:noFill/>
          <a:ln w="9525">
            <a:noFill/>
            <a:miter lim="800000"/>
            <a:headEnd/>
            <a:tailEnd/>
          </a:ln>
        </p:spPr>
      </p:pic>
      <p:pic>
        <p:nvPicPr>
          <p:cNvPr id="8" name="Picture 7" descr="European flag"/>
          <p:cNvPicPr/>
          <p:nvPr/>
        </p:nvPicPr>
        <p:blipFill>
          <a:blip r:embed="rId3" cstate="print"/>
          <a:srcRect/>
          <a:stretch>
            <a:fillRect/>
          </a:stretch>
        </p:blipFill>
        <p:spPr bwMode="auto">
          <a:xfrm>
            <a:off x="5791270" y="914400"/>
            <a:ext cx="1057275" cy="762000"/>
          </a:xfrm>
          <a:prstGeom prst="rect">
            <a:avLst/>
          </a:prstGeom>
          <a:noFill/>
          <a:ln w="9525">
            <a:noFill/>
            <a:miter lim="800000"/>
            <a:headEnd/>
            <a:tailEnd/>
          </a:ln>
        </p:spPr>
      </p:pic>
      <p:pic>
        <p:nvPicPr>
          <p:cNvPr id="9" name="Picture 8" descr="Logo of the 7th Framework Programme"/>
          <p:cNvPicPr/>
          <p:nvPr/>
        </p:nvPicPr>
        <p:blipFill>
          <a:blip r:embed="rId4" cstate="print"/>
          <a:srcRect/>
          <a:stretch>
            <a:fillRect/>
          </a:stretch>
        </p:blipFill>
        <p:spPr bwMode="auto">
          <a:xfrm>
            <a:off x="7315205" y="914400"/>
            <a:ext cx="1019175" cy="762000"/>
          </a:xfrm>
          <a:prstGeom prst="rect">
            <a:avLst/>
          </a:prstGeom>
          <a:noFill/>
          <a:ln w="9525">
            <a:noFill/>
            <a:miter lim="800000"/>
            <a:headEnd/>
            <a:tailEnd/>
          </a:ln>
        </p:spPr>
      </p:pic>
      <p:sp>
        <p:nvSpPr>
          <p:cNvPr id="7" name="Tijdelijke aanduiding voor dianummer 6"/>
          <p:cNvSpPr>
            <a:spLocks noGrp="1"/>
          </p:cNvSpPr>
          <p:nvPr>
            <p:ph type="sldNum" sz="quarter" idx="12"/>
          </p:nvPr>
        </p:nvSpPr>
        <p:spPr/>
        <p:txBody>
          <a:bodyPr/>
          <a:lstStyle/>
          <a:p>
            <a:fld id="{7AE59B96-4131-4DD5-A7F3-9C8969C240CC}" type="slidenum">
              <a:rPr lang="en-US" smtClean="0"/>
              <a:pPr/>
              <a:t>1</a:t>
            </a:fld>
            <a:endParaRPr lang="en-US"/>
          </a:p>
        </p:txBody>
      </p:sp>
    </p:spTree>
  </p:cSld>
  <p:clrMapOvr>
    <a:masterClrMapping/>
  </p:clrMapOvr>
  <p:transition advTm="20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AE59B96-4131-4DD5-A7F3-9C8969C240CC}" type="slidenum">
              <a:rPr lang="en-US" smtClean="0"/>
              <a:pPr/>
              <a:t>10</a:t>
            </a:fld>
            <a:endParaRPr lang="en-US"/>
          </a:p>
        </p:txBody>
      </p:sp>
      <p:sp>
        <p:nvSpPr>
          <p:cNvPr id="2" name="Content Placeholder 1"/>
          <p:cNvSpPr>
            <a:spLocks noGrp="1"/>
          </p:cNvSpPr>
          <p:nvPr>
            <p:ph idx="1"/>
          </p:nvPr>
        </p:nvSpPr>
        <p:spPr>
          <a:xfrm>
            <a:off x="381600" y="151200"/>
            <a:ext cx="8208000" cy="709200"/>
          </a:xfrm>
        </p:spPr>
        <p:txBody>
          <a:bodyPr anchor="ctr">
            <a:noAutofit/>
          </a:bodyPr>
          <a:lstStyle/>
          <a:p>
            <a:pPr marL="1652588" indent="-1652588">
              <a:buNone/>
            </a:pPr>
            <a:r>
              <a:rPr lang="en-US" sz="4000" b="1" i="1" dirty="0" smtClean="0">
                <a:solidFill>
                  <a:srgbClr val="00B0F0"/>
                </a:solidFill>
              </a:rPr>
              <a:t>Type and sources of air pollutants</a:t>
            </a:r>
            <a:endParaRPr lang="en-US" sz="4000" b="1" i="1" dirty="0">
              <a:solidFill>
                <a:srgbClr val="00B0F0"/>
              </a:solidFill>
            </a:endParaRPr>
          </a:p>
        </p:txBody>
      </p:sp>
      <p:sp>
        <p:nvSpPr>
          <p:cNvPr id="10" name="TextBox 9"/>
          <p:cNvSpPr txBox="1"/>
          <p:nvPr/>
        </p:nvSpPr>
        <p:spPr>
          <a:xfrm>
            <a:off x="1270001" y="5983515"/>
            <a:ext cx="6477000" cy="1015663"/>
          </a:xfrm>
          <a:prstGeom prst="rect">
            <a:avLst/>
          </a:prstGeom>
          <a:noFill/>
        </p:spPr>
        <p:txBody>
          <a:bodyPr wrap="square" rtlCol="0">
            <a:spAutoFit/>
          </a:bodyPr>
          <a:lstStyle/>
          <a:p>
            <a:r>
              <a:rPr lang="en-US" sz="2000" i="1" dirty="0"/>
              <a:t>Optical remote sensing for measurement and monitoring of emission flux </a:t>
            </a:r>
            <a:r>
              <a:rPr lang="en-US" sz="2000" i="1" dirty="0" smtClean="0"/>
              <a:t> (</a:t>
            </a:r>
            <a:r>
              <a:rPr lang="en-US" sz="2000" i="1" dirty="0"/>
              <a:t>EPA Handbook)</a:t>
            </a:r>
          </a:p>
          <a:p>
            <a:pPr algn="ctr"/>
            <a:endParaRPr lang="en-US" sz="2000" i="1" dirty="0"/>
          </a:p>
        </p:txBody>
      </p:sp>
      <p:pic>
        <p:nvPicPr>
          <p:cNvPr id="8" name="Picture 7"/>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70001" y="1005115"/>
            <a:ext cx="6477000" cy="4953000"/>
          </a:xfrm>
          <a:prstGeom prst="rect">
            <a:avLst/>
          </a:prstGeom>
          <a:noFill/>
          <a:ln>
            <a:noFill/>
          </a:ln>
        </p:spPr>
      </p:pic>
      <p:pic>
        <p:nvPicPr>
          <p:cNvPr id="11" name="Picture 1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700286" y="0"/>
            <a:ext cx="889314" cy="968400"/>
          </a:xfrm>
          <a:prstGeom prst="rect">
            <a:avLst/>
          </a:prstGeom>
        </p:spPr>
      </p:pic>
    </p:spTree>
    <p:extLst>
      <p:ext uri="{BB962C8B-B14F-4D97-AF65-F5344CB8AC3E}">
        <p14:creationId xmlns:p14="http://schemas.microsoft.com/office/powerpoint/2010/main" xmlns="" val="32751659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828800"/>
            <a:ext cx="8208000" cy="5369836"/>
          </a:xfrm>
        </p:spPr>
        <p:txBody>
          <a:bodyPr>
            <a:normAutofit fontScale="25000" lnSpcReduction="20000"/>
          </a:bodyPr>
          <a:lstStyle/>
          <a:p>
            <a:pPr>
              <a:buNone/>
            </a:pPr>
            <a:r>
              <a:rPr lang="en-US" sz="8000" dirty="0" smtClean="0"/>
              <a:t>    	</a:t>
            </a:r>
          </a:p>
          <a:p>
            <a:pPr marL="0" marR="0" indent="0">
              <a:spcBef>
                <a:spcPts val="0"/>
              </a:spcBef>
              <a:spcAft>
                <a:spcPts val="600"/>
              </a:spcAft>
              <a:buNone/>
            </a:pPr>
            <a:r>
              <a:rPr lang="en-US" sz="9600" b="1" dirty="0" smtClean="0">
                <a:ea typeface="Times New Roman"/>
                <a:cs typeface="FrutigerLTStd-Roman"/>
              </a:rPr>
              <a:t>Main observations for Europe:</a:t>
            </a:r>
          </a:p>
          <a:p>
            <a:pPr marL="342000" marR="0" indent="-342000">
              <a:spcBef>
                <a:spcPts val="0"/>
              </a:spcBef>
              <a:spcAft>
                <a:spcPts val="600"/>
              </a:spcAft>
              <a:buNone/>
            </a:pPr>
            <a:r>
              <a:rPr lang="en-US" sz="9600" dirty="0" smtClean="0">
                <a:ea typeface="Times New Roman"/>
                <a:cs typeface="FrutigerLTStd-Roman"/>
              </a:rPr>
              <a:t>• </a:t>
            </a:r>
            <a:r>
              <a:rPr lang="en-US" sz="9600" dirty="0" smtClean="0">
                <a:ea typeface="Times New Roman"/>
                <a:cs typeface="FrutigerLTStd-Roman"/>
              </a:rPr>
              <a:t>	Particulate matter (PM) and ozone (O</a:t>
            </a:r>
            <a:r>
              <a:rPr lang="en-US" sz="9600" baseline="-25000" dirty="0" smtClean="0">
                <a:ea typeface="Times New Roman"/>
                <a:cs typeface="FrutigerLTStd-Roman"/>
              </a:rPr>
              <a:t>3</a:t>
            </a:r>
            <a:r>
              <a:rPr lang="en-US" sz="9600" dirty="0" smtClean="0">
                <a:ea typeface="Times New Roman"/>
                <a:cs typeface="FrutigerLTStd-Roman"/>
              </a:rPr>
              <a:t>) are most harmful for human health;</a:t>
            </a:r>
            <a:endParaRPr lang="en-US" sz="9600" dirty="0">
              <a:ea typeface="Times New Roman"/>
              <a:cs typeface="Times New Roman"/>
            </a:endParaRPr>
          </a:p>
          <a:p>
            <a:pPr marL="342000" marR="0" indent="-342000">
              <a:spcBef>
                <a:spcPts val="0"/>
              </a:spcBef>
              <a:spcAft>
                <a:spcPts val="600"/>
              </a:spcAft>
              <a:buNone/>
            </a:pPr>
            <a:r>
              <a:rPr lang="en-US" sz="9600" dirty="0">
                <a:ea typeface="Times New Roman"/>
                <a:cs typeface="FrutigerLTStd-Roman"/>
              </a:rPr>
              <a:t>• </a:t>
            </a:r>
            <a:r>
              <a:rPr lang="en-US" sz="9600" dirty="0" smtClean="0">
                <a:ea typeface="Times New Roman"/>
                <a:cs typeface="FrutigerLTStd-Roman"/>
              </a:rPr>
              <a:t>	Emissions of air pollutant declined in last decade: improved air quality across the region for some pollutants;</a:t>
            </a:r>
            <a:endParaRPr lang="en-US" sz="9600" dirty="0">
              <a:ea typeface="Times New Roman"/>
              <a:cs typeface="Times New Roman"/>
            </a:endParaRPr>
          </a:p>
          <a:p>
            <a:pPr marL="342000" marR="0" indent="-342000">
              <a:spcBef>
                <a:spcPts val="0"/>
              </a:spcBef>
              <a:spcAft>
                <a:spcPts val="600"/>
              </a:spcAft>
              <a:buNone/>
            </a:pPr>
            <a:r>
              <a:rPr lang="en-US" sz="9600" dirty="0">
                <a:ea typeface="Times New Roman"/>
                <a:cs typeface="FrutigerLTStd-Roman"/>
              </a:rPr>
              <a:t>• </a:t>
            </a:r>
            <a:r>
              <a:rPr lang="en-US" sz="9600" dirty="0" smtClean="0">
                <a:ea typeface="Times New Roman"/>
                <a:cs typeface="FrutigerLTStd-Roman"/>
              </a:rPr>
              <a:t>	Emission reduction does not always cause a drop in atmospheric concentrations, especially for PM </a:t>
            </a:r>
            <a:r>
              <a:rPr lang="en-US" sz="9600" dirty="0">
                <a:ea typeface="Times New Roman"/>
                <a:cs typeface="FrutigerLTStd-Roman"/>
              </a:rPr>
              <a:t>and O</a:t>
            </a:r>
            <a:r>
              <a:rPr lang="en-US" sz="9600" baseline="-25000" dirty="0">
                <a:ea typeface="Times New Roman"/>
                <a:cs typeface="FrutigerLTStd-Roman"/>
              </a:rPr>
              <a:t>3</a:t>
            </a:r>
            <a:r>
              <a:rPr lang="en-US" sz="9600" dirty="0" smtClean="0">
                <a:ea typeface="Times New Roman"/>
                <a:cs typeface="FrutigerLTStd-Roman"/>
              </a:rPr>
              <a:t>;</a:t>
            </a:r>
          </a:p>
          <a:p>
            <a:pPr marL="342000" marR="0" indent="-342000">
              <a:spcBef>
                <a:spcPts val="0"/>
              </a:spcBef>
              <a:spcAft>
                <a:spcPts val="600"/>
              </a:spcAft>
              <a:buNone/>
            </a:pPr>
            <a:r>
              <a:rPr lang="en-US" sz="9600" dirty="0">
                <a:ea typeface="Times New Roman"/>
                <a:cs typeface="FrutigerLTStd-Roman"/>
              </a:rPr>
              <a:t>• 	</a:t>
            </a:r>
            <a:r>
              <a:rPr lang="en-US" sz="9600" dirty="0" smtClean="0">
                <a:ea typeface="Times New Roman"/>
                <a:cs typeface="FrutigerLTStd-Roman"/>
              </a:rPr>
              <a:t>Pollutants of interest: PM, </a:t>
            </a:r>
            <a:r>
              <a:rPr lang="en-US" sz="9600" dirty="0">
                <a:ea typeface="Times New Roman"/>
                <a:cs typeface="FrutigerLTStd-Roman"/>
              </a:rPr>
              <a:t>ground-level </a:t>
            </a:r>
            <a:r>
              <a:rPr lang="en-US" sz="9600" dirty="0" smtClean="0">
                <a:ea typeface="Times New Roman"/>
                <a:cs typeface="FrutigerLTStd-Roman"/>
              </a:rPr>
              <a:t>O</a:t>
            </a:r>
            <a:r>
              <a:rPr lang="en-US" sz="9600" baseline="-25000" dirty="0" smtClean="0">
                <a:ea typeface="Times New Roman"/>
                <a:cs typeface="FrutigerLTStd-Roman"/>
              </a:rPr>
              <a:t>3</a:t>
            </a:r>
            <a:r>
              <a:rPr lang="en-US" sz="9600" dirty="0" smtClean="0">
                <a:ea typeface="Times New Roman"/>
                <a:cs typeface="FrutigerLTStd-Roman"/>
              </a:rPr>
              <a:t>, nitrogen oxides, sulfur dioxide, carbon monoxide, heavy metals, benzene and </a:t>
            </a:r>
            <a:r>
              <a:rPr lang="en-US" sz="9600" dirty="0" err="1" smtClean="0">
                <a:ea typeface="Times New Roman"/>
                <a:cs typeface="FrutigerLTStd-Roman"/>
              </a:rPr>
              <a:t>benzo</a:t>
            </a:r>
            <a:r>
              <a:rPr lang="en-US" sz="9600" dirty="0" smtClean="0">
                <a:ea typeface="Times New Roman"/>
                <a:cs typeface="FrutigerLTStd-Roman"/>
              </a:rPr>
              <a:t>(a)</a:t>
            </a:r>
            <a:r>
              <a:rPr lang="en-US" sz="9600" dirty="0" err="1" smtClean="0">
                <a:ea typeface="Times New Roman"/>
                <a:cs typeface="FrutigerLTStd-Roman"/>
              </a:rPr>
              <a:t>pyrene</a:t>
            </a:r>
            <a:r>
              <a:rPr lang="en-US" sz="9600" dirty="0" smtClean="0">
                <a:ea typeface="Times New Roman"/>
                <a:cs typeface="FrutigerLTStd-Roman"/>
              </a:rPr>
              <a:t>.</a:t>
            </a:r>
          </a:p>
          <a:p>
            <a:pPr marL="347663" indent="-347663">
              <a:spcBef>
                <a:spcPts val="0"/>
              </a:spcBef>
              <a:spcAft>
                <a:spcPts val="600"/>
              </a:spcAft>
              <a:buNone/>
            </a:pPr>
            <a:r>
              <a:rPr lang="en-US" sz="9600" dirty="0">
                <a:ea typeface="Times New Roman"/>
                <a:cs typeface="FrutigerLTStd-Roman"/>
              </a:rPr>
              <a:t>• </a:t>
            </a:r>
            <a:r>
              <a:rPr lang="en-US" sz="9600" dirty="0" smtClean="0">
                <a:ea typeface="Times New Roman"/>
                <a:cs typeface="FrutigerLTStd-Roman"/>
              </a:rPr>
              <a:t>	</a:t>
            </a:r>
            <a:r>
              <a:rPr lang="en-US" sz="9600" dirty="0" err="1" smtClean="0">
                <a:ea typeface="Times New Roman"/>
                <a:cs typeface="Times New Roman"/>
              </a:rPr>
              <a:t>AirBase</a:t>
            </a:r>
            <a:r>
              <a:rPr lang="en-US" sz="9600" dirty="0" smtClean="0">
                <a:ea typeface="Times New Roman"/>
                <a:cs typeface="Times New Roman"/>
              </a:rPr>
              <a:t> </a:t>
            </a:r>
            <a:r>
              <a:rPr lang="en-US" sz="9600" dirty="0">
                <a:ea typeface="Times New Roman"/>
                <a:cs typeface="Times New Roman"/>
              </a:rPr>
              <a:t>database: </a:t>
            </a:r>
            <a:r>
              <a:rPr lang="en-US" sz="9600" dirty="0" smtClean="0">
                <a:ea typeface="Times New Roman"/>
                <a:cs typeface="Times New Roman"/>
              </a:rPr>
              <a:t/>
            </a:r>
            <a:br>
              <a:rPr lang="en-US" sz="9600" dirty="0" smtClean="0">
                <a:ea typeface="Times New Roman"/>
                <a:cs typeface="Times New Roman"/>
              </a:rPr>
            </a:br>
            <a:r>
              <a:rPr lang="en-US" sz="8000" dirty="0" smtClean="0">
                <a:ea typeface="Times New Roman"/>
                <a:cs typeface="Times New Roman"/>
                <a:hlinkClick r:id="rId2"/>
              </a:rPr>
              <a:t>http</a:t>
            </a:r>
            <a:r>
              <a:rPr lang="en-US" sz="8000" dirty="0">
                <a:ea typeface="Times New Roman"/>
                <a:cs typeface="Times New Roman"/>
                <a:hlinkClick r:id="rId2"/>
              </a:rPr>
              <a:t>://</a:t>
            </a:r>
            <a:r>
              <a:rPr lang="en-US" sz="8000" dirty="0" smtClean="0">
                <a:ea typeface="Times New Roman"/>
                <a:cs typeface="Times New Roman"/>
                <a:hlinkClick r:id="rId2"/>
              </a:rPr>
              <a:t>www.eea.europa.eu/themes/air/air-quality/map/airbase</a:t>
            </a:r>
            <a:r>
              <a:rPr lang="en-US" sz="10400" dirty="0" smtClean="0">
                <a:ea typeface="Times New Roman"/>
                <a:cs typeface="Times New Roman"/>
              </a:rPr>
              <a:t> </a:t>
            </a:r>
          </a:p>
          <a:p>
            <a:pPr marL="236538" marR="0" indent="-236538">
              <a:lnSpc>
                <a:spcPct val="115000"/>
              </a:lnSpc>
              <a:spcBef>
                <a:spcPts val="0"/>
              </a:spcBef>
              <a:spcAft>
                <a:spcPts val="0"/>
              </a:spcAft>
              <a:buNone/>
            </a:pPr>
            <a:endParaRPr lang="en-US" sz="8000" i="1" dirty="0" smtClean="0"/>
          </a:p>
          <a:p>
            <a:pPr marL="236538" marR="0" indent="-236538">
              <a:lnSpc>
                <a:spcPct val="115000"/>
              </a:lnSpc>
              <a:spcBef>
                <a:spcPts val="0"/>
              </a:spcBef>
              <a:spcAft>
                <a:spcPts val="0"/>
              </a:spcAft>
              <a:buNone/>
            </a:pPr>
            <a:r>
              <a:rPr lang="en-US" sz="8000" i="1" dirty="0" smtClean="0"/>
              <a:t>Air quality in Europe - 2012 report (EEA)</a:t>
            </a:r>
            <a:endParaRPr lang="en-US" sz="8000" i="1" dirty="0">
              <a:solidFill>
                <a:prstClr val="black"/>
              </a:solidFill>
            </a:endParaRPr>
          </a:p>
        </p:txBody>
      </p:sp>
      <p:pic>
        <p:nvPicPr>
          <p:cNvPr id="4" name="Picture 2" descr="5-LOGO-Acouleur"/>
          <p:cNvPicPr>
            <a:picLocks noChangeAspect="1" noChangeArrowheads="1"/>
          </p:cNvPicPr>
          <p:nvPr/>
        </p:nvPicPr>
        <p:blipFill>
          <a:blip r:embed="rId3" cstate="print"/>
          <a:srcRect/>
          <a:stretch>
            <a:fillRect/>
          </a:stretch>
        </p:blipFill>
        <p:spPr bwMode="auto">
          <a:xfrm>
            <a:off x="381000" y="304800"/>
            <a:ext cx="2157153" cy="656706"/>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11</a:t>
            </a:fld>
            <a:endParaRPr lang="en-US" dirty="0"/>
          </a:p>
        </p:txBody>
      </p:sp>
      <p:sp>
        <p:nvSpPr>
          <p:cNvPr id="6" name="TextBox 5"/>
          <p:cNvSpPr txBox="1"/>
          <p:nvPr/>
        </p:nvSpPr>
        <p:spPr>
          <a:xfrm>
            <a:off x="381000" y="1220400"/>
            <a:ext cx="8208000" cy="707886"/>
          </a:xfrm>
          <a:prstGeom prst="rect">
            <a:avLst/>
          </a:prstGeom>
          <a:noFill/>
        </p:spPr>
        <p:txBody>
          <a:bodyPr wrap="square" rtlCol="0">
            <a:spAutoFit/>
          </a:bodyPr>
          <a:lstStyle/>
          <a:p>
            <a:r>
              <a:rPr lang="en-US" sz="4000" b="1" i="1" dirty="0" smtClean="0">
                <a:solidFill>
                  <a:srgbClr val="00B0F0"/>
                </a:solidFill>
              </a:rPr>
              <a:t>Air quality</a:t>
            </a:r>
            <a:endParaRPr lang="en-US" sz="4000" b="1" i="1" dirty="0">
              <a:solidFill>
                <a:srgbClr val="00B0F0"/>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350375" y="297543"/>
            <a:ext cx="4238625" cy="857250"/>
          </a:xfrm>
          <a:prstGeom prst="rect">
            <a:avLst/>
          </a:prstGeom>
        </p:spPr>
      </p:pic>
    </p:spTree>
    <p:extLst>
      <p:ext uri="{BB962C8B-B14F-4D97-AF65-F5344CB8AC3E}">
        <p14:creationId xmlns:p14="http://schemas.microsoft.com/office/powerpoint/2010/main" xmlns="" val="754757798"/>
      </p:ext>
    </p:extLst>
  </p:cSld>
  <p:clrMapOvr>
    <a:masterClrMapping/>
  </p:clrMapOvr>
  <p:transition advTm="20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AE59B96-4131-4DD5-A7F3-9C8969C240CC}" type="slidenum">
              <a:rPr lang="en-US" smtClean="0"/>
              <a:pPr/>
              <a:t>12</a:t>
            </a:fld>
            <a:endParaRPr lang="en-US"/>
          </a:p>
        </p:txBody>
      </p:sp>
      <p:sp>
        <p:nvSpPr>
          <p:cNvPr id="2" name="Content Placeholder 1"/>
          <p:cNvSpPr>
            <a:spLocks noGrp="1"/>
          </p:cNvSpPr>
          <p:nvPr>
            <p:ph idx="1"/>
          </p:nvPr>
        </p:nvSpPr>
        <p:spPr>
          <a:xfrm>
            <a:off x="381600" y="151200"/>
            <a:ext cx="8208000" cy="709200"/>
          </a:xfrm>
        </p:spPr>
        <p:txBody>
          <a:bodyPr anchor="ctr">
            <a:noAutofit/>
          </a:bodyPr>
          <a:lstStyle/>
          <a:p>
            <a:pPr marL="1652588" indent="-1652588">
              <a:buNone/>
            </a:pPr>
            <a:r>
              <a:rPr lang="en-US" sz="4000" b="1" i="1" dirty="0" smtClean="0">
                <a:solidFill>
                  <a:srgbClr val="00B0F0"/>
                </a:solidFill>
              </a:rPr>
              <a:t>Particulate matter, relative size</a:t>
            </a:r>
            <a:endParaRPr lang="en-US" sz="4000" b="1" i="1" dirty="0">
              <a:solidFill>
                <a:srgbClr val="00B0F0"/>
              </a:solidFill>
            </a:endParaRPr>
          </a:p>
        </p:txBody>
      </p:sp>
      <p:sp>
        <p:nvSpPr>
          <p:cNvPr id="10" name="TextBox 9"/>
          <p:cNvSpPr txBox="1"/>
          <p:nvPr/>
        </p:nvSpPr>
        <p:spPr>
          <a:xfrm>
            <a:off x="603409" y="6096000"/>
            <a:ext cx="7937183" cy="707886"/>
          </a:xfrm>
          <a:prstGeom prst="rect">
            <a:avLst/>
          </a:prstGeom>
          <a:noFill/>
        </p:spPr>
        <p:txBody>
          <a:bodyPr wrap="square" rtlCol="0">
            <a:spAutoFit/>
          </a:bodyPr>
          <a:lstStyle/>
          <a:p>
            <a:pPr algn="ctr"/>
            <a:r>
              <a:rPr lang="en-US" sz="2000" i="1" dirty="0" smtClean="0"/>
              <a:t>EPA (2010)</a:t>
            </a:r>
            <a:endParaRPr lang="en-US" sz="2000" i="1" dirty="0"/>
          </a:p>
          <a:p>
            <a:pPr algn="ctr"/>
            <a:endParaRPr lang="en-US" sz="2000" i="1"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700286" y="0"/>
            <a:ext cx="889314" cy="968400"/>
          </a:xfrm>
          <a:prstGeom prst="rect">
            <a:avLst/>
          </a:prstGeom>
        </p:spPr>
      </p:pic>
      <p:pic>
        <p:nvPicPr>
          <p:cNvPr id="7" name="Picture 6"/>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43000" y="822918"/>
            <a:ext cx="6781799" cy="5273082"/>
          </a:xfrm>
          <a:prstGeom prst="rect">
            <a:avLst/>
          </a:prstGeom>
          <a:noFill/>
          <a:ln>
            <a:noFill/>
          </a:ln>
        </p:spPr>
      </p:pic>
    </p:spTree>
    <p:extLst>
      <p:ext uri="{BB962C8B-B14F-4D97-AF65-F5344CB8AC3E}">
        <p14:creationId xmlns:p14="http://schemas.microsoft.com/office/powerpoint/2010/main" xmlns="" val="14126541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AE59B96-4131-4DD5-A7F3-9C8969C240CC}" type="slidenum">
              <a:rPr lang="en-US" smtClean="0"/>
              <a:pPr/>
              <a:t>13</a:t>
            </a:fld>
            <a:endParaRPr lang="en-US"/>
          </a:p>
        </p:txBody>
      </p:sp>
      <p:sp>
        <p:nvSpPr>
          <p:cNvPr id="2" name="Content Placeholder 1"/>
          <p:cNvSpPr>
            <a:spLocks noGrp="1"/>
          </p:cNvSpPr>
          <p:nvPr>
            <p:ph idx="1"/>
          </p:nvPr>
        </p:nvSpPr>
        <p:spPr>
          <a:xfrm>
            <a:off x="0" y="151200"/>
            <a:ext cx="9144000" cy="709200"/>
          </a:xfrm>
        </p:spPr>
        <p:txBody>
          <a:bodyPr anchor="ctr">
            <a:noAutofit/>
          </a:bodyPr>
          <a:lstStyle/>
          <a:p>
            <a:pPr marL="1652588" indent="-1652588" algn="ctr">
              <a:buNone/>
            </a:pPr>
            <a:r>
              <a:rPr lang="en-US" sz="4000" b="1" i="1" dirty="0" smtClean="0">
                <a:solidFill>
                  <a:srgbClr val="00B0F0"/>
                </a:solidFill>
              </a:rPr>
              <a:t>Air Quality Index map of the U</a:t>
            </a:r>
            <a:r>
              <a:rPr lang="en-US" sz="3800" b="1" i="1" dirty="0" smtClean="0">
                <a:solidFill>
                  <a:srgbClr val="00B0F0"/>
                </a:solidFill>
              </a:rPr>
              <a:t>S</a:t>
            </a:r>
            <a:endParaRPr lang="en-US" sz="3800" b="1" i="1" dirty="0">
              <a:solidFill>
                <a:srgbClr val="00B0F0"/>
              </a:solidFill>
            </a:endParaRPr>
          </a:p>
        </p:txBody>
      </p:sp>
      <p:sp>
        <p:nvSpPr>
          <p:cNvPr id="10" name="TextBox 9"/>
          <p:cNvSpPr txBox="1"/>
          <p:nvPr/>
        </p:nvSpPr>
        <p:spPr>
          <a:xfrm>
            <a:off x="603409" y="6120000"/>
            <a:ext cx="7937183" cy="400110"/>
          </a:xfrm>
          <a:prstGeom prst="rect">
            <a:avLst/>
          </a:prstGeom>
          <a:noFill/>
        </p:spPr>
        <p:txBody>
          <a:bodyPr wrap="square" rtlCol="0">
            <a:spAutoFit/>
          </a:bodyPr>
          <a:lstStyle/>
          <a:p>
            <a:pPr algn="ctr"/>
            <a:r>
              <a:rPr lang="en-US" sz="2000" i="1" dirty="0" err="1" smtClean="0"/>
              <a:t>AIRnow</a:t>
            </a:r>
            <a:r>
              <a:rPr lang="en-US" sz="2000" i="1" dirty="0" smtClean="0"/>
              <a:t> website</a:t>
            </a:r>
            <a:r>
              <a:rPr lang="en-US" sz="2000" i="1" dirty="0"/>
              <a:t>: </a:t>
            </a:r>
            <a:r>
              <a:rPr lang="en-US" sz="2000" dirty="0">
                <a:hlinkClick r:id="rId2"/>
              </a:rPr>
              <a:t>http://airnow.gov</a:t>
            </a:r>
            <a:r>
              <a:rPr lang="en-US" sz="2000" dirty="0" smtClean="0">
                <a:hlinkClick r:id="rId2"/>
              </a:rPr>
              <a:t>/</a:t>
            </a:r>
            <a:r>
              <a:rPr lang="en-US" sz="2000" dirty="0" smtClean="0"/>
              <a:t> </a:t>
            </a:r>
            <a:endParaRPr lang="en-US" sz="20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295400" y="1044000"/>
            <a:ext cx="6553200" cy="499291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781800" y="6096000"/>
            <a:ext cx="1060610" cy="564890"/>
          </a:xfrm>
          <a:prstGeom prst="rect">
            <a:avLst/>
          </a:prstGeom>
        </p:spPr>
      </p:pic>
    </p:spTree>
    <p:extLst>
      <p:ext uri="{BB962C8B-B14F-4D97-AF65-F5344CB8AC3E}">
        <p14:creationId xmlns:p14="http://schemas.microsoft.com/office/powerpoint/2010/main" xmlns="" val="40045595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600" y="1220400"/>
            <a:ext cx="8208000" cy="709200"/>
          </a:xfrm>
        </p:spPr>
        <p:txBody>
          <a:bodyPr>
            <a:normAutofit/>
          </a:bodyPr>
          <a:lstStyle/>
          <a:p>
            <a:pPr algn="l"/>
            <a:r>
              <a:rPr lang="en-US" sz="4000" b="1" i="1" dirty="0" smtClean="0">
                <a:solidFill>
                  <a:srgbClr val="00B0F0"/>
                </a:solidFill>
              </a:rPr>
              <a:t>References:</a:t>
            </a:r>
            <a:endParaRPr lang="en-US" sz="4000" b="1" i="1" dirty="0">
              <a:solidFill>
                <a:srgbClr val="00B0F0"/>
              </a:solidFill>
            </a:endParaRPr>
          </a:p>
        </p:txBody>
      </p:sp>
      <p:sp>
        <p:nvSpPr>
          <p:cNvPr id="3" name="Content Placeholder 2"/>
          <p:cNvSpPr>
            <a:spLocks noGrp="1"/>
          </p:cNvSpPr>
          <p:nvPr>
            <p:ph idx="1"/>
          </p:nvPr>
        </p:nvSpPr>
        <p:spPr>
          <a:xfrm>
            <a:off x="381600" y="1828800"/>
            <a:ext cx="8208000" cy="4869235"/>
          </a:xfrm>
        </p:spPr>
        <p:txBody>
          <a:bodyPr>
            <a:normAutofit/>
          </a:bodyPr>
          <a:lstStyle/>
          <a:p>
            <a:pPr marL="0" indent="0">
              <a:buNone/>
            </a:pPr>
            <a:endParaRPr lang="en-US" sz="2000" b="1" dirty="0" smtClean="0"/>
          </a:p>
          <a:p>
            <a:pPr marL="0" indent="0">
              <a:lnSpc>
                <a:spcPct val="80000"/>
              </a:lnSpc>
              <a:spcBef>
                <a:spcPts val="0"/>
              </a:spcBef>
              <a:buNone/>
            </a:pPr>
            <a:r>
              <a:rPr lang="en-US" sz="2600" b="1" dirty="0" smtClean="0"/>
              <a:t>Air quality in Europe – 2012 report (EEA</a:t>
            </a:r>
            <a:r>
              <a:rPr lang="en-US" sz="2600" b="1" dirty="0" smtClean="0"/>
              <a:t>)</a:t>
            </a:r>
          </a:p>
          <a:p>
            <a:pPr marL="0" indent="0">
              <a:lnSpc>
                <a:spcPct val="80000"/>
              </a:lnSpc>
              <a:spcBef>
                <a:spcPts val="0"/>
              </a:spcBef>
              <a:buNone/>
            </a:pPr>
            <a:r>
              <a:rPr lang="en-US" sz="2800" b="1" dirty="0" smtClean="0"/>
              <a:t> </a:t>
            </a:r>
            <a:endParaRPr lang="en-US" sz="2800" b="1" dirty="0" smtClean="0"/>
          </a:p>
          <a:p>
            <a:pPr marL="0" indent="0">
              <a:lnSpc>
                <a:spcPct val="80000"/>
              </a:lnSpc>
              <a:spcBef>
                <a:spcPts val="0"/>
              </a:spcBef>
              <a:buNone/>
            </a:pPr>
            <a:r>
              <a:rPr lang="en-US" sz="2600" b="1" dirty="0" smtClean="0"/>
              <a:t>Air Quality Index – a guide to air quality and your health (EPA) </a:t>
            </a:r>
            <a:br>
              <a:rPr lang="en-US" sz="2600" b="1" dirty="0" smtClean="0"/>
            </a:br>
            <a:r>
              <a:rPr lang="en-US" sz="2000" i="1" dirty="0" smtClean="0"/>
              <a:t>Brochure that explains air quality index, causes of air quality variation (ozone, particle pollution, sulfur dioxide, carbon monoxide), health effects and possible action (avoidance</a:t>
            </a:r>
            <a:r>
              <a:rPr lang="en-US" sz="2000" i="1" dirty="0" smtClean="0"/>
              <a:t>)</a:t>
            </a:r>
          </a:p>
          <a:p>
            <a:pPr marL="0" indent="0">
              <a:lnSpc>
                <a:spcPct val="80000"/>
              </a:lnSpc>
              <a:spcBef>
                <a:spcPts val="0"/>
              </a:spcBef>
              <a:buNone/>
            </a:pPr>
            <a:endParaRPr lang="en-US" sz="2600" i="1" dirty="0"/>
          </a:p>
          <a:p>
            <a:pPr marL="0" indent="0">
              <a:lnSpc>
                <a:spcPct val="80000"/>
              </a:lnSpc>
              <a:spcBef>
                <a:spcPts val="0"/>
              </a:spcBef>
              <a:buNone/>
            </a:pPr>
            <a:r>
              <a:rPr lang="en-US" sz="2600" b="1" dirty="0" smtClean="0"/>
              <a:t>The </a:t>
            </a:r>
            <a:r>
              <a:rPr lang="en-US" sz="2600" b="1" dirty="0" err="1" smtClean="0"/>
              <a:t>EveryAware</a:t>
            </a:r>
            <a:r>
              <a:rPr lang="en-US" sz="2600" b="1" dirty="0" smtClean="0"/>
              <a:t> sensor box: a tool for community-based air quality monitoring</a:t>
            </a:r>
            <a:r>
              <a:rPr lang="en-US" sz="2800" b="1" dirty="0" smtClean="0"/>
              <a:t/>
            </a:r>
            <a:br>
              <a:rPr lang="en-US" sz="2800" b="1" dirty="0" smtClean="0"/>
            </a:br>
            <a:r>
              <a:rPr lang="en-US" sz="2000" i="1" dirty="0" smtClean="0"/>
              <a:t>Description of sensor box that users can apply to measure / monitor air traffic pollution</a:t>
            </a:r>
            <a:endParaRPr lang="en-US" sz="9200" dirty="0" smtClean="0"/>
          </a:p>
        </p:txBody>
      </p:sp>
      <p:pic>
        <p:nvPicPr>
          <p:cNvPr id="4" name="Picture 2" descr="5-LOGO-Acouleur"/>
          <p:cNvPicPr>
            <a:picLocks noChangeAspect="1" noChangeArrowheads="1"/>
          </p:cNvPicPr>
          <p:nvPr/>
        </p:nvPicPr>
        <p:blipFill>
          <a:blip r:embed="rId2" cstate="print"/>
          <a:srcRect/>
          <a:stretch>
            <a:fillRect/>
          </a:stretch>
        </p:blipFill>
        <p:spPr bwMode="auto">
          <a:xfrm>
            <a:off x="381000" y="304800"/>
            <a:ext cx="2157153" cy="656706"/>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14</a:t>
            </a:fld>
            <a:endParaRPr lang="en-US"/>
          </a:p>
        </p:txBody>
      </p:sp>
      <p:pic>
        <p:nvPicPr>
          <p:cNvPr id="9" name="Picture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700286" y="306000"/>
            <a:ext cx="889314" cy="9684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580000" y="381000"/>
            <a:ext cx="1266825" cy="764605"/>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810000" y="304800"/>
            <a:ext cx="968400" cy="968400"/>
          </a:xfrm>
          <a:prstGeom prst="rect">
            <a:avLst/>
          </a:prstGeom>
        </p:spPr>
      </p:pic>
    </p:spTree>
    <p:extLst>
      <p:ext uri="{BB962C8B-B14F-4D97-AF65-F5344CB8AC3E}">
        <p14:creationId xmlns:p14="http://schemas.microsoft.com/office/powerpoint/2010/main" xmlns="" val="2464241805"/>
      </p:ext>
    </p:extLst>
  </p:cSld>
  <p:clrMapOvr>
    <a:masterClrMapping/>
  </p:clrMapOvr>
  <p:transition advTm="20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AE59B96-4131-4DD5-A7F3-9C8969C240CC}" type="slidenum">
              <a:rPr lang="en-US" smtClean="0"/>
              <a:pPr/>
              <a:t>15</a:t>
            </a:fld>
            <a:endParaRPr lang="en-US"/>
          </a:p>
        </p:txBody>
      </p:sp>
      <p:sp>
        <p:nvSpPr>
          <p:cNvPr id="2" name="Content Placeholder 1"/>
          <p:cNvSpPr>
            <a:spLocks noGrp="1"/>
          </p:cNvSpPr>
          <p:nvPr>
            <p:ph idx="1"/>
          </p:nvPr>
        </p:nvSpPr>
        <p:spPr>
          <a:xfrm>
            <a:off x="0" y="151200"/>
            <a:ext cx="9144000" cy="709200"/>
          </a:xfrm>
        </p:spPr>
        <p:txBody>
          <a:bodyPr anchor="ctr">
            <a:noAutofit/>
          </a:bodyPr>
          <a:lstStyle/>
          <a:p>
            <a:pPr marL="1652588" indent="-1652588" algn="ctr">
              <a:buNone/>
            </a:pPr>
            <a:r>
              <a:rPr lang="en-US" sz="4000" b="1" i="1" dirty="0" smtClean="0">
                <a:solidFill>
                  <a:srgbClr val="00B0F0"/>
                </a:solidFill>
              </a:rPr>
              <a:t>Air quality: sand and dust</a:t>
            </a:r>
            <a:endParaRPr lang="en-US" sz="4000" b="1" i="1" dirty="0">
              <a:solidFill>
                <a:srgbClr val="00B0F0"/>
              </a:solidFill>
            </a:endParaRPr>
          </a:p>
        </p:txBody>
      </p:sp>
      <p:sp>
        <p:nvSpPr>
          <p:cNvPr id="10" name="TextBox 9"/>
          <p:cNvSpPr txBox="1"/>
          <p:nvPr/>
        </p:nvSpPr>
        <p:spPr>
          <a:xfrm>
            <a:off x="603409" y="6120000"/>
            <a:ext cx="7937183" cy="400110"/>
          </a:xfrm>
          <a:prstGeom prst="rect">
            <a:avLst/>
          </a:prstGeom>
          <a:noFill/>
        </p:spPr>
        <p:txBody>
          <a:bodyPr wrap="square" rtlCol="0">
            <a:spAutoFit/>
          </a:bodyPr>
          <a:lstStyle/>
          <a:p>
            <a:pPr algn="ctr"/>
            <a:r>
              <a:rPr lang="en-US" sz="2000" i="1" dirty="0" smtClean="0"/>
              <a:t>Sand and dust storm over Japan (MODIS image, 2002) </a:t>
            </a:r>
            <a:endParaRPr lang="en-US" sz="2000" i="1" dirty="0"/>
          </a:p>
        </p:txBody>
      </p:sp>
      <p:pic>
        <p:nvPicPr>
          <p:cNvPr id="7" name="Picture 6"/>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19201" y="1044000"/>
            <a:ext cx="6705599" cy="5029200"/>
          </a:xfrm>
          <a:prstGeom prst="rect">
            <a:avLst/>
          </a:prstGeom>
          <a:noFill/>
          <a:ln>
            <a:noFill/>
          </a:ln>
        </p:spPr>
      </p:pic>
    </p:spTree>
    <p:extLst>
      <p:ext uri="{BB962C8B-B14F-4D97-AF65-F5344CB8AC3E}">
        <p14:creationId xmlns:p14="http://schemas.microsoft.com/office/powerpoint/2010/main" xmlns="" val="30625061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AE59B96-4131-4DD5-A7F3-9C8969C240CC}" type="slidenum">
              <a:rPr lang="en-US" smtClean="0"/>
              <a:pPr/>
              <a:t>16</a:t>
            </a:fld>
            <a:endParaRPr lang="en-US"/>
          </a:p>
        </p:txBody>
      </p:sp>
      <p:sp>
        <p:nvSpPr>
          <p:cNvPr id="2" name="Content Placeholder 1"/>
          <p:cNvSpPr>
            <a:spLocks noGrp="1"/>
          </p:cNvSpPr>
          <p:nvPr>
            <p:ph idx="1"/>
          </p:nvPr>
        </p:nvSpPr>
        <p:spPr>
          <a:xfrm>
            <a:off x="0" y="151200"/>
            <a:ext cx="9144000" cy="709200"/>
          </a:xfrm>
        </p:spPr>
        <p:txBody>
          <a:bodyPr anchor="ctr">
            <a:noAutofit/>
          </a:bodyPr>
          <a:lstStyle/>
          <a:p>
            <a:pPr marL="1652588" indent="-1652588" algn="ctr">
              <a:buNone/>
            </a:pPr>
            <a:r>
              <a:rPr lang="en-US" sz="4000" b="1" i="1" dirty="0" smtClean="0">
                <a:solidFill>
                  <a:srgbClr val="00B0F0"/>
                </a:solidFill>
              </a:rPr>
              <a:t>Dust storm life cycle</a:t>
            </a:r>
            <a:endParaRPr lang="en-US" sz="4000" b="1" i="1" dirty="0">
              <a:solidFill>
                <a:srgbClr val="00B0F0"/>
              </a:solidFill>
            </a:endParaRPr>
          </a:p>
        </p:txBody>
      </p:sp>
      <p:sp>
        <p:nvSpPr>
          <p:cNvPr id="10" name="TextBox 9"/>
          <p:cNvSpPr txBox="1"/>
          <p:nvPr/>
        </p:nvSpPr>
        <p:spPr>
          <a:xfrm>
            <a:off x="468000" y="6120000"/>
            <a:ext cx="8208000" cy="400110"/>
          </a:xfrm>
          <a:prstGeom prst="rect">
            <a:avLst/>
          </a:prstGeom>
          <a:noFill/>
        </p:spPr>
        <p:txBody>
          <a:bodyPr wrap="square" rtlCol="0">
            <a:spAutoFit/>
          </a:bodyPr>
          <a:lstStyle/>
          <a:p>
            <a:pPr algn="ctr"/>
            <a:r>
              <a:rPr lang="en-US" sz="2000" i="1" dirty="0" smtClean="0"/>
              <a:t>Dust storm early warning (UNEP) </a:t>
            </a:r>
            <a:endParaRPr lang="en-US" sz="2000" i="1" dirty="0"/>
          </a:p>
        </p:txBody>
      </p:sp>
      <p:pic>
        <p:nvPicPr>
          <p:cNvPr id="6" name="Picture 5"/>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19300" y="762000"/>
            <a:ext cx="5105400" cy="5334000"/>
          </a:xfrm>
          <a:prstGeom prst="rect">
            <a:avLst/>
          </a:prstGeom>
          <a:noFill/>
          <a:ln>
            <a:noFill/>
          </a:ln>
        </p:spPr>
      </p:pic>
      <p:pic>
        <p:nvPicPr>
          <p:cNvPr id="9" name="Picture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86714" y="151200"/>
            <a:ext cx="902886" cy="968400"/>
          </a:xfrm>
          <a:prstGeom prst="rect">
            <a:avLst/>
          </a:prstGeom>
        </p:spPr>
      </p:pic>
    </p:spTree>
    <p:extLst>
      <p:ext uri="{BB962C8B-B14F-4D97-AF65-F5344CB8AC3E}">
        <p14:creationId xmlns:p14="http://schemas.microsoft.com/office/powerpoint/2010/main" xmlns="" val="23021267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AE59B96-4131-4DD5-A7F3-9C8969C240CC}" type="slidenum">
              <a:rPr lang="en-US" smtClean="0"/>
              <a:pPr/>
              <a:t>17</a:t>
            </a:fld>
            <a:endParaRPr lang="en-US"/>
          </a:p>
        </p:txBody>
      </p:sp>
      <p:sp>
        <p:nvSpPr>
          <p:cNvPr id="2" name="Content Placeholder 1"/>
          <p:cNvSpPr>
            <a:spLocks noGrp="1"/>
          </p:cNvSpPr>
          <p:nvPr>
            <p:ph idx="1"/>
          </p:nvPr>
        </p:nvSpPr>
        <p:spPr>
          <a:xfrm>
            <a:off x="0" y="151200"/>
            <a:ext cx="8208000" cy="709200"/>
          </a:xfrm>
        </p:spPr>
        <p:txBody>
          <a:bodyPr anchor="ctr">
            <a:noAutofit/>
          </a:bodyPr>
          <a:lstStyle/>
          <a:p>
            <a:pPr marL="1652588" indent="-1652588" algn="ctr">
              <a:buNone/>
            </a:pPr>
            <a:r>
              <a:rPr lang="en-US" sz="4000" b="1" i="1" dirty="0" smtClean="0">
                <a:solidFill>
                  <a:srgbClr val="00B0F0"/>
                </a:solidFill>
              </a:rPr>
              <a:t>Information flow SDS-WAS</a:t>
            </a:r>
            <a:endParaRPr lang="en-US" sz="4000" b="1" i="1" dirty="0">
              <a:solidFill>
                <a:srgbClr val="00B0F0"/>
              </a:solidFill>
            </a:endParaRPr>
          </a:p>
        </p:txBody>
      </p:sp>
      <p:sp>
        <p:nvSpPr>
          <p:cNvPr id="10" name="TextBox 9"/>
          <p:cNvSpPr txBox="1"/>
          <p:nvPr/>
        </p:nvSpPr>
        <p:spPr>
          <a:xfrm>
            <a:off x="603409" y="6120000"/>
            <a:ext cx="7937183" cy="400110"/>
          </a:xfrm>
          <a:prstGeom prst="rect">
            <a:avLst/>
          </a:prstGeom>
          <a:noFill/>
        </p:spPr>
        <p:txBody>
          <a:bodyPr wrap="square" rtlCol="0">
            <a:spAutoFit/>
          </a:bodyPr>
          <a:lstStyle/>
          <a:p>
            <a:pPr algn="ctr"/>
            <a:r>
              <a:rPr lang="en-US" sz="2000" i="1" dirty="0" smtClean="0"/>
              <a:t>Sand and dust storm warning, advisory and assessment system (WMO) </a:t>
            </a:r>
            <a:endParaRPr lang="en-US" sz="2000" i="1" dirty="0"/>
          </a:p>
        </p:txBody>
      </p:sp>
      <p:pic>
        <p:nvPicPr>
          <p:cNvPr id="7" name="Picture 6"/>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95401" y="1044000"/>
            <a:ext cx="6553199" cy="4953000"/>
          </a:xfrm>
          <a:prstGeom prst="rect">
            <a:avLst/>
          </a:prstGeom>
          <a:noFill/>
          <a:ln>
            <a:noFill/>
          </a:ln>
        </p:spPr>
      </p:pic>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378115" y="0"/>
            <a:ext cx="829885" cy="1447800"/>
          </a:xfrm>
          <a:prstGeom prst="rect">
            <a:avLst/>
          </a:prstGeom>
        </p:spPr>
      </p:pic>
    </p:spTree>
    <p:extLst>
      <p:ext uri="{BB962C8B-B14F-4D97-AF65-F5344CB8AC3E}">
        <p14:creationId xmlns:p14="http://schemas.microsoft.com/office/powerpoint/2010/main" xmlns="" val="40355718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600" y="1220400"/>
            <a:ext cx="8208000" cy="709200"/>
          </a:xfrm>
        </p:spPr>
        <p:txBody>
          <a:bodyPr>
            <a:normAutofit/>
          </a:bodyPr>
          <a:lstStyle/>
          <a:p>
            <a:pPr algn="l"/>
            <a:r>
              <a:rPr lang="en-US" sz="4000" b="1" i="1" dirty="0" smtClean="0">
                <a:solidFill>
                  <a:srgbClr val="00B0F0"/>
                </a:solidFill>
              </a:rPr>
              <a:t>References:</a:t>
            </a:r>
            <a:endParaRPr lang="en-US" sz="4000" b="1" i="1" dirty="0">
              <a:solidFill>
                <a:srgbClr val="00B0F0"/>
              </a:solidFill>
            </a:endParaRPr>
          </a:p>
        </p:txBody>
      </p:sp>
      <p:sp>
        <p:nvSpPr>
          <p:cNvPr id="3" name="Content Placeholder 2"/>
          <p:cNvSpPr>
            <a:spLocks noGrp="1"/>
          </p:cNvSpPr>
          <p:nvPr>
            <p:ph idx="1"/>
          </p:nvPr>
        </p:nvSpPr>
        <p:spPr>
          <a:xfrm>
            <a:off x="381600" y="1828800"/>
            <a:ext cx="8208000" cy="4869235"/>
          </a:xfrm>
        </p:spPr>
        <p:txBody>
          <a:bodyPr>
            <a:normAutofit/>
          </a:bodyPr>
          <a:lstStyle/>
          <a:p>
            <a:pPr marL="0" indent="0">
              <a:buNone/>
            </a:pPr>
            <a:endParaRPr lang="en-US" sz="2000" b="1" dirty="0" smtClean="0"/>
          </a:p>
          <a:p>
            <a:pPr marL="0" indent="0">
              <a:lnSpc>
                <a:spcPct val="80000"/>
              </a:lnSpc>
              <a:spcBef>
                <a:spcPts val="0"/>
              </a:spcBef>
              <a:buNone/>
            </a:pPr>
            <a:r>
              <a:rPr lang="en-US" sz="2600" b="1" dirty="0" smtClean="0"/>
              <a:t>Forecasting and early warning of dust storms (UNEP global environmental alert service)</a:t>
            </a:r>
            <a:r>
              <a:rPr lang="en-US" sz="2800" b="1" dirty="0"/>
              <a:t/>
            </a:r>
            <a:br>
              <a:rPr lang="en-US" sz="2800" b="1" dirty="0"/>
            </a:br>
            <a:r>
              <a:rPr lang="en-US" sz="2000" i="1" dirty="0" smtClean="0">
                <a:solidFill>
                  <a:prstClr val="black"/>
                </a:solidFill>
              </a:rPr>
              <a:t>Presents general process and role of forecasting and early </a:t>
            </a:r>
            <a:r>
              <a:rPr lang="en-US" sz="2000" i="1" dirty="0" smtClean="0">
                <a:solidFill>
                  <a:prstClr val="black"/>
                </a:solidFill>
              </a:rPr>
              <a:t>warning</a:t>
            </a:r>
          </a:p>
          <a:p>
            <a:pPr marL="0" indent="0">
              <a:lnSpc>
                <a:spcPct val="80000"/>
              </a:lnSpc>
              <a:spcBef>
                <a:spcPts val="0"/>
              </a:spcBef>
              <a:buNone/>
            </a:pPr>
            <a:endParaRPr lang="en-US" sz="2600" b="1" dirty="0" smtClean="0"/>
          </a:p>
          <a:p>
            <a:pPr marL="0" indent="0">
              <a:lnSpc>
                <a:spcPct val="80000"/>
              </a:lnSpc>
              <a:spcBef>
                <a:spcPts val="0"/>
              </a:spcBef>
              <a:buNone/>
            </a:pPr>
            <a:r>
              <a:rPr lang="en-US" sz="2600" b="1" dirty="0" smtClean="0"/>
              <a:t>Dust and sand storms (Ministry of the Environment Japan)</a:t>
            </a:r>
            <a:br>
              <a:rPr lang="en-US" sz="2600" b="1" dirty="0" smtClean="0"/>
            </a:br>
            <a:r>
              <a:rPr lang="en-US" sz="2000" i="1" dirty="0" smtClean="0"/>
              <a:t>Description of how the sand and dust storm mechanism works and the usefulness of improved forecasts and early </a:t>
            </a:r>
            <a:r>
              <a:rPr lang="en-US" sz="2000" i="1" dirty="0" smtClean="0"/>
              <a:t>warning</a:t>
            </a:r>
          </a:p>
          <a:p>
            <a:pPr marL="0" indent="0">
              <a:lnSpc>
                <a:spcPct val="80000"/>
              </a:lnSpc>
              <a:spcBef>
                <a:spcPts val="0"/>
              </a:spcBef>
              <a:buNone/>
            </a:pPr>
            <a:endParaRPr lang="en-US" sz="2600" i="1" dirty="0"/>
          </a:p>
          <a:p>
            <a:pPr marL="0" indent="0">
              <a:lnSpc>
                <a:spcPct val="80000"/>
              </a:lnSpc>
              <a:spcBef>
                <a:spcPts val="0"/>
              </a:spcBef>
              <a:buNone/>
            </a:pPr>
            <a:r>
              <a:rPr lang="en-US" sz="2600" b="1" dirty="0" smtClean="0"/>
              <a:t>WMO sand and dust storm warning, advisory and assessment system (SDS-WAS) – science and implementation plan 2011 - 2015</a:t>
            </a:r>
            <a:r>
              <a:rPr lang="en-US" sz="2800" b="1" dirty="0" smtClean="0"/>
              <a:t/>
            </a:r>
            <a:br>
              <a:rPr lang="en-US" sz="2800" b="1" dirty="0" smtClean="0"/>
            </a:br>
            <a:r>
              <a:rPr lang="en-US" sz="2000" i="1" dirty="0" smtClean="0"/>
              <a:t>Research to improve forecasts, </a:t>
            </a:r>
            <a:r>
              <a:rPr lang="en-US" sz="2000" i="1" dirty="0" err="1" smtClean="0"/>
              <a:t>modelling</a:t>
            </a:r>
            <a:r>
              <a:rPr lang="en-US" sz="2000" i="1" dirty="0" smtClean="0"/>
              <a:t> and information to user communities, including meningitis risk in the Sahel region</a:t>
            </a:r>
            <a:endParaRPr lang="en-US" sz="9200" dirty="0" smtClean="0"/>
          </a:p>
        </p:txBody>
      </p:sp>
      <p:pic>
        <p:nvPicPr>
          <p:cNvPr id="4" name="Picture 2" descr="5-LOGO-Acouleur"/>
          <p:cNvPicPr>
            <a:picLocks noChangeAspect="1" noChangeArrowheads="1"/>
          </p:cNvPicPr>
          <p:nvPr/>
        </p:nvPicPr>
        <p:blipFill>
          <a:blip r:embed="rId2" cstate="print"/>
          <a:srcRect/>
          <a:stretch>
            <a:fillRect/>
          </a:stretch>
        </p:blipFill>
        <p:spPr bwMode="auto">
          <a:xfrm>
            <a:off x="381000" y="304800"/>
            <a:ext cx="2157153" cy="656706"/>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18</a:t>
            </a:fld>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759715" y="151200"/>
            <a:ext cx="829885" cy="144780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048000" y="302400"/>
            <a:ext cx="902886" cy="9684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068000" y="302400"/>
            <a:ext cx="1393006" cy="968400"/>
          </a:xfrm>
          <a:prstGeom prst="rect">
            <a:avLst/>
          </a:prstGeom>
        </p:spPr>
      </p:pic>
    </p:spTree>
    <p:extLst>
      <p:ext uri="{BB962C8B-B14F-4D97-AF65-F5344CB8AC3E}">
        <p14:creationId xmlns:p14="http://schemas.microsoft.com/office/powerpoint/2010/main" xmlns="" val="189154660"/>
      </p:ext>
    </p:extLst>
  </p:cSld>
  <p:clrMapOvr>
    <a:masterClrMapping/>
  </p:clrMapOvr>
  <p:transition advTm="20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600" y="1828800"/>
            <a:ext cx="8208000" cy="4869873"/>
          </a:xfrm>
        </p:spPr>
        <p:txBody>
          <a:bodyPr>
            <a:normAutofit/>
          </a:bodyPr>
          <a:lstStyle/>
          <a:p>
            <a:pPr>
              <a:buNone/>
            </a:pPr>
            <a:endParaRPr lang="en-US" sz="2000" dirty="0" smtClean="0">
              <a:ea typeface="Times New Roman"/>
              <a:cs typeface="FrutigerLTStd-Roman"/>
            </a:endParaRPr>
          </a:p>
          <a:p>
            <a:pPr>
              <a:spcBef>
                <a:spcPts val="0"/>
              </a:spcBef>
              <a:buNone/>
            </a:pPr>
            <a:r>
              <a:rPr lang="en-US" sz="2600" b="1" dirty="0" smtClean="0">
                <a:ea typeface="Times New Roman"/>
                <a:cs typeface="FrutigerLTStd-Roman"/>
              </a:rPr>
              <a:t>Example:</a:t>
            </a:r>
          </a:p>
          <a:p>
            <a:pPr marL="406400" marR="0" indent="-406400">
              <a:lnSpc>
                <a:spcPct val="115000"/>
              </a:lnSpc>
              <a:spcBef>
                <a:spcPts val="0"/>
              </a:spcBef>
              <a:spcAft>
                <a:spcPts val="0"/>
              </a:spcAft>
              <a:buNone/>
            </a:pPr>
            <a:endParaRPr lang="en-US" sz="2000" dirty="0" smtClean="0">
              <a:ea typeface="Times New Roman"/>
              <a:cs typeface="FrutigerLTStd-Roman"/>
            </a:endParaRPr>
          </a:p>
          <a:p>
            <a:pPr marL="0" indent="0">
              <a:lnSpc>
                <a:spcPct val="80000"/>
              </a:lnSpc>
              <a:spcBef>
                <a:spcPts val="0"/>
              </a:spcBef>
              <a:spcAft>
                <a:spcPts val="600"/>
              </a:spcAft>
              <a:buNone/>
            </a:pPr>
            <a:r>
              <a:rPr lang="en-US" sz="2600" b="1" dirty="0" smtClean="0">
                <a:ea typeface="Times New Roman"/>
                <a:cs typeface="FrutigerLTStd-Roman"/>
              </a:rPr>
              <a:t>Roll back malaria - malaria early warning systems (WHO):</a:t>
            </a:r>
          </a:p>
          <a:p>
            <a:pPr>
              <a:lnSpc>
                <a:spcPct val="80000"/>
              </a:lnSpc>
              <a:spcBef>
                <a:spcPts val="0"/>
              </a:spcBef>
              <a:spcAft>
                <a:spcPts val="600"/>
              </a:spcAft>
            </a:pPr>
            <a:r>
              <a:rPr lang="en-US" sz="2600" dirty="0" smtClean="0">
                <a:ea typeface="Times New Roman"/>
                <a:cs typeface="FrutigerLTStd-Roman"/>
              </a:rPr>
              <a:t>Initiative for the prevention and control of malaria epidemics in </a:t>
            </a:r>
            <a:r>
              <a:rPr lang="en-US" sz="2600" dirty="0" smtClean="0">
                <a:ea typeface="Times New Roman"/>
                <a:cs typeface="FrutigerLTStd-Roman"/>
              </a:rPr>
              <a:t>Africa</a:t>
            </a:r>
            <a:endParaRPr lang="en-US" sz="2600" dirty="0" smtClean="0">
              <a:ea typeface="Times New Roman"/>
              <a:cs typeface="FrutigerLTStd-Roman"/>
            </a:endParaRPr>
          </a:p>
          <a:p>
            <a:pPr>
              <a:lnSpc>
                <a:spcPct val="80000"/>
              </a:lnSpc>
              <a:spcBef>
                <a:spcPts val="0"/>
              </a:spcBef>
              <a:spcAft>
                <a:spcPts val="600"/>
              </a:spcAft>
            </a:pPr>
            <a:r>
              <a:rPr lang="en-US" sz="2600" dirty="0" smtClean="0">
                <a:ea typeface="Times New Roman"/>
                <a:cs typeface="FrutigerLTStd-Roman"/>
              </a:rPr>
              <a:t>Comprehensive approach, including an suitability analysis of transmission and vulnerability risk </a:t>
            </a:r>
            <a:r>
              <a:rPr lang="en-US" sz="2600" dirty="0" smtClean="0">
                <a:ea typeface="Times New Roman"/>
                <a:cs typeface="FrutigerLTStd-Roman"/>
              </a:rPr>
              <a:t>indicators</a:t>
            </a:r>
            <a:endParaRPr lang="en-US" sz="2600" dirty="0" smtClean="0">
              <a:ea typeface="Times New Roman"/>
              <a:cs typeface="FrutigerLTStd-Roman"/>
            </a:endParaRPr>
          </a:p>
          <a:p>
            <a:pPr>
              <a:lnSpc>
                <a:spcPct val="80000"/>
              </a:lnSpc>
              <a:spcBef>
                <a:spcPts val="0"/>
              </a:spcBef>
              <a:spcAft>
                <a:spcPts val="600"/>
              </a:spcAft>
            </a:pPr>
            <a:r>
              <a:rPr lang="en-US" sz="2600" dirty="0" smtClean="0">
                <a:ea typeface="Times New Roman"/>
                <a:cs typeface="FrutigerLTStd-Roman"/>
              </a:rPr>
              <a:t>Uses WHO/UNICEF </a:t>
            </a:r>
            <a:r>
              <a:rPr lang="en-US" sz="2600" dirty="0" err="1" smtClean="0">
                <a:ea typeface="Times New Roman"/>
                <a:cs typeface="FrutigerLTStd-Roman"/>
              </a:rPr>
              <a:t>HealthMapper</a:t>
            </a:r>
            <a:r>
              <a:rPr lang="en-US" sz="2600" dirty="0">
                <a:ea typeface="Times New Roman"/>
                <a:cs typeface="FrutigerLTStd-Roman"/>
              </a:rPr>
              <a:t>: </a:t>
            </a:r>
            <a:r>
              <a:rPr lang="en-US" sz="2000" dirty="0">
                <a:ea typeface="Times New Roman"/>
                <a:cs typeface="FrutigerLTStd-Roman"/>
                <a:hlinkClick r:id="rId2"/>
              </a:rPr>
              <a:t>http://healthmapper.software.informer.com</a:t>
            </a:r>
            <a:r>
              <a:rPr lang="en-US" sz="2000" dirty="0" smtClean="0">
                <a:ea typeface="Times New Roman"/>
                <a:cs typeface="FrutigerLTStd-Roman"/>
                <a:hlinkClick r:id="rId2"/>
              </a:rPr>
              <a:t>/</a:t>
            </a:r>
            <a:r>
              <a:rPr lang="en-US" sz="2000" dirty="0" smtClean="0">
                <a:ea typeface="Times New Roman"/>
                <a:cs typeface="FrutigerLTStd-Roman"/>
              </a:rPr>
              <a:t> </a:t>
            </a:r>
          </a:p>
          <a:p>
            <a:pPr marL="342000" marR="0" indent="-342000">
              <a:lnSpc>
                <a:spcPct val="80000"/>
              </a:lnSpc>
              <a:spcBef>
                <a:spcPts val="0"/>
              </a:spcBef>
              <a:spcAft>
                <a:spcPts val="600"/>
              </a:spcAft>
              <a:buNone/>
            </a:pPr>
            <a:endParaRPr lang="en-US" sz="2600" dirty="0">
              <a:ea typeface="Times New Roman"/>
              <a:cs typeface="Times New Roman"/>
            </a:endParaRPr>
          </a:p>
          <a:p>
            <a:pPr marL="342000" marR="0" indent="-342000">
              <a:lnSpc>
                <a:spcPct val="80000"/>
              </a:lnSpc>
              <a:spcBef>
                <a:spcPts val="0"/>
              </a:spcBef>
              <a:spcAft>
                <a:spcPts val="600"/>
              </a:spcAft>
              <a:buNone/>
            </a:pPr>
            <a:r>
              <a:rPr lang="en-US" sz="2000" i="1" dirty="0" smtClean="0">
                <a:ea typeface="Times New Roman"/>
                <a:cs typeface="FrutigerLTStd-Roman"/>
              </a:rPr>
              <a:t>For more examples see section 2.</a:t>
            </a:r>
          </a:p>
          <a:p>
            <a:pPr marL="236538" marR="0" indent="-236538">
              <a:lnSpc>
                <a:spcPct val="115000"/>
              </a:lnSpc>
              <a:spcBef>
                <a:spcPts val="0"/>
              </a:spcBef>
              <a:spcAft>
                <a:spcPts val="0"/>
              </a:spcAft>
              <a:buNone/>
            </a:pPr>
            <a:endParaRPr lang="en-US" sz="2000" dirty="0">
              <a:ea typeface="Times New Roman"/>
              <a:cs typeface="Times New Roman"/>
            </a:endParaRPr>
          </a:p>
        </p:txBody>
      </p:sp>
      <p:pic>
        <p:nvPicPr>
          <p:cNvPr id="4" name="Picture 2" descr="5-LOGO-Acouleur"/>
          <p:cNvPicPr>
            <a:picLocks noChangeAspect="1" noChangeArrowheads="1"/>
          </p:cNvPicPr>
          <p:nvPr/>
        </p:nvPicPr>
        <p:blipFill>
          <a:blip r:embed="rId3" cstate="print"/>
          <a:srcRect/>
          <a:stretch>
            <a:fillRect/>
          </a:stretch>
        </p:blipFill>
        <p:spPr bwMode="auto">
          <a:xfrm>
            <a:off x="381000" y="304800"/>
            <a:ext cx="2157153" cy="656706"/>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19</a:t>
            </a:fld>
            <a:endParaRPr lang="en-US" dirty="0"/>
          </a:p>
        </p:txBody>
      </p:sp>
      <p:sp>
        <p:nvSpPr>
          <p:cNvPr id="6" name="TextBox 5"/>
          <p:cNvSpPr txBox="1"/>
          <p:nvPr/>
        </p:nvSpPr>
        <p:spPr>
          <a:xfrm>
            <a:off x="381600" y="1220400"/>
            <a:ext cx="8208000" cy="709200"/>
          </a:xfrm>
          <a:prstGeom prst="rect">
            <a:avLst/>
          </a:prstGeom>
          <a:noFill/>
        </p:spPr>
        <p:txBody>
          <a:bodyPr wrap="square" rtlCol="0">
            <a:spAutoFit/>
          </a:bodyPr>
          <a:lstStyle/>
          <a:p>
            <a:r>
              <a:rPr lang="en-US" sz="4000" b="1" i="1" dirty="0" smtClean="0">
                <a:solidFill>
                  <a:srgbClr val="00B0F0"/>
                </a:solidFill>
              </a:rPr>
              <a:t>Fighting disease</a:t>
            </a:r>
            <a:endParaRPr lang="en-US" sz="4000" b="1" i="1" dirty="0">
              <a:solidFill>
                <a:srgbClr val="00B0F0"/>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639023" y="151200"/>
            <a:ext cx="950577" cy="968400"/>
          </a:xfrm>
          <a:prstGeom prst="rect">
            <a:avLst/>
          </a:prstGeom>
        </p:spPr>
      </p:pic>
    </p:spTree>
    <p:extLst>
      <p:ext uri="{BB962C8B-B14F-4D97-AF65-F5344CB8AC3E}">
        <p14:creationId xmlns:p14="http://schemas.microsoft.com/office/powerpoint/2010/main" xmlns="" val="502474579"/>
      </p:ext>
    </p:extLst>
  </p:cSld>
  <p:clrMapOvr>
    <a:masterClrMapping/>
  </p:clrMapOvr>
  <p:transition advTm="20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600200"/>
            <a:ext cx="8208000" cy="1080000"/>
          </a:xfrm>
        </p:spPr>
        <p:txBody>
          <a:bodyPr>
            <a:normAutofit/>
          </a:bodyPr>
          <a:lstStyle/>
          <a:p>
            <a:pPr algn="l"/>
            <a:r>
              <a:rPr lang="en-US" sz="4000" b="1" i="1" dirty="0" smtClean="0"/>
              <a:t>0. Introduction</a:t>
            </a:r>
            <a:endParaRPr lang="en-US" sz="4000" b="1" i="1" dirty="0"/>
          </a:p>
        </p:txBody>
      </p:sp>
      <p:sp>
        <p:nvSpPr>
          <p:cNvPr id="3" name="Content Placeholder 2"/>
          <p:cNvSpPr>
            <a:spLocks noGrp="1"/>
          </p:cNvSpPr>
          <p:nvPr>
            <p:ph idx="1"/>
          </p:nvPr>
        </p:nvSpPr>
        <p:spPr>
          <a:xfrm>
            <a:off x="381000" y="2895600"/>
            <a:ext cx="8208000" cy="3960000"/>
          </a:xfrm>
        </p:spPr>
        <p:txBody>
          <a:bodyPr>
            <a:noAutofit/>
          </a:bodyPr>
          <a:lstStyle/>
          <a:p>
            <a:pPr>
              <a:spcBef>
                <a:spcPts val="0"/>
              </a:spcBef>
              <a:buNone/>
            </a:pPr>
            <a:r>
              <a:rPr lang="en-US" sz="2600" dirty="0" smtClean="0"/>
              <a:t>Mark Noort, consultant, project manager</a:t>
            </a:r>
          </a:p>
          <a:p>
            <a:pPr>
              <a:spcBef>
                <a:spcPts val="0"/>
              </a:spcBef>
              <a:buNone/>
            </a:pPr>
            <a:r>
              <a:rPr lang="en-US" sz="2600" dirty="0" smtClean="0"/>
              <a:t>	</a:t>
            </a:r>
          </a:p>
          <a:p>
            <a:pPr>
              <a:spcBef>
                <a:spcPts val="0"/>
              </a:spcBef>
              <a:buNone/>
            </a:pPr>
            <a:r>
              <a:rPr lang="en-US" sz="2600" dirty="0" smtClean="0"/>
              <a:t>HCP international: </a:t>
            </a:r>
          </a:p>
          <a:p>
            <a:pPr>
              <a:spcBef>
                <a:spcPts val="0"/>
              </a:spcBef>
              <a:buNone/>
            </a:pPr>
            <a:r>
              <a:rPr lang="en-US" sz="2600" dirty="0" smtClean="0"/>
              <a:t>consulting, marketing of earth observation</a:t>
            </a:r>
          </a:p>
          <a:p>
            <a:pPr>
              <a:spcBef>
                <a:spcPts val="0"/>
              </a:spcBef>
              <a:buNone/>
            </a:pPr>
            <a:r>
              <a:rPr lang="en-US" sz="2600" dirty="0" smtClean="0"/>
              <a:t>	</a:t>
            </a:r>
          </a:p>
          <a:p>
            <a:pPr>
              <a:spcBef>
                <a:spcPts val="0"/>
              </a:spcBef>
              <a:buNone/>
            </a:pPr>
            <a:r>
              <a:rPr lang="en-US" sz="2600" dirty="0" smtClean="0"/>
              <a:t>Coordinator </a:t>
            </a:r>
            <a:r>
              <a:rPr lang="en-US" sz="2600" dirty="0" err="1" smtClean="0"/>
              <a:t>GEONetCab</a:t>
            </a:r>
            <a:r>
              <a:rPr lang="en-US" sz="2600" dirty="0" smtClean="0"/>
              <a:t>: </a:t>
            </a:r>
          </a:p>
          <a:p>
            <a:pPr>
              <a:spcBef>
                <a:spcPts val="0"/>
              </a:spcBef>
              <a:buNone/>
            </a:pPr>
            <a:r>
              <a:rPr lang="en-US" sz="2600" dirty="0" smtClean="0"/>
              <a:t>project for promotion &amp; capacity building of </a:t>
            </a:r>
          </a:p>
          <a:p>
            <a:pPr>
              <a:spcBef>
                <a:spcPts val="0"/>
              </a:spcBef>
              <a:buNone/>
            </a:pPr>
            <a:r>
              <a:rPr lang="en-US" sz="2600" dirty="0" smtClean="0"/>
              <a:t>earth observation applications</a:t>
            </a:r>
            <a:br>
              <a:rPr lang="en-US" sz="2600" dirty="0" smtClean="0"/>
            </a:br>
            <a:endParaRPr lang="en-US" sz="2600" dirty="0" smtClean="0"/>
          </a:p>
        </p:txBody>
      </p:sp>
      <p:pic>
        <p:nvPicPr>
          <p:cNvPr id="4" name="Picture 2" descr="5-LOGO-Acouleur"/>
          <p:cNvPicPr>
            <a:picLocks noChangeAspect="1" noChangeArrowheads="1"/>
          </p:cNvPicPr>
          <p:nvPr/>
        </p:nvPicPr>
        <p:blipFill>
          <a:blip r:embed="rId2" cstate="print"/>
          <a:srcRect/>
          <a:stretch>
            <a:fillRect/>
          </a:stretch>
        </p:blipFill>
        <p:spPr bwMode="auto">
          <a:xfrm>
            <a:off x="381000" y="304800"/>
            <a:ext cx="4314825" cy="131445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7AE59B96-4131-4DD5-A7F3-9C8969C240CC}" type="slidenum">
              <a:rPr lang="en-US" smtClean="0"/>
              <a:pPr/>
              <a:t>2</a:t>
            </a:fld>
            <a:endParaRPr lang="en-US"/>
          </a:p>
        </p:txBody>
      </p:sp>
      <p:pic>
        <p:nvPicPr>
          <p:cNvPr id="8"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324600" y="838200"/>
            <a:ext cx="2286000" cy="914400"/>
          </a:xfrm>
          <a:prstGeom prst="rect">
            <a:avLst/>
          </a:prstGeom>
        </p:spPr>
      </p:pic>
    </p:spTree>
  </p:cSld>
  <p:clrMapOvr>
    <a:masterClrMapping/>
  </p:clrMapOvr>
  <p:transition advTm="20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600" y="1828800"/>
            <a:ext cx="8208000" cy="4869873"/>
          </a:xfrm>
        </p:spPr>
        <p:txBody>
          <a:bodyPr>
            <a:normAutofit/>
          </a:bodyPr>
          <a:lstStyle/>
          <a:p>
            <a:pPr>
              <a:buNone/>
            </a:pPr>
            <a:endParaRPr lang="en-US" sz="2000" dirty="0" smtClean="0"/>
          </a:p>
          <a:p>
            <a:pPr>
              <a:spcBef>
                <a:spcPts val="0"/>
              </a:spcBef>
              <a:buNone/>
            </a:pPr>
            <a:r>
              <a:rPr lang="en-US" sz="2600" b="1" dirty="0" smtClean="0">
                <a:ea typeface="Times New Roman"/>
                <a:cs typeface="FrutigerLTStd-Roman"/>
              </a:rPr>
              <a:t>Areas of concern:</a:t>
            </a:r>
          </a:p>
          <a:p>
            <a:pPr marL="406400" marR="0" indent="-406400">
              <a:lnSpc>
                <a:spcPct val="115000"/>
              </a:lnSpc>
              <a:spcBef>
                <a:spcPts val="0"/>
              </a:spcBef>
              <a:spcAft>
                <a:spcPts val="0"/>
              </a:spcAft>
              <a:buNone/>
            </a:pPr>
            <a:endParaRPr lang="en-US" sz="2000" dirty="0" smtClean="0">
              <a:ea typeface="Times New Roman"/>
              <a:cs typeface="FrutigerLTStd-Roman"/>
            </a:endParaRPr>
          </a:p>
          <a:p>
            <a:pPr marL="342000" marR="0" indent="-342000">
              <a:spcBef>
                <a:spcPts val="0"/>
              </a:spcBef>
              <a:spcAft>
                <a:spcPts val="600"/>
              </a:spcAft>
              <a:buNone/>
            </a:pPr>
            <a:r>
              <a:rPr lang="en-US" sz="2600" b="1" dirty="0">
                <a:ea typeface="Times New Roman"/>
                <a:cs typeface="FrutigerLTStd-Roman"/>
              </a:rPr>
              <a:t>• 	</a:t>
            </a:r>
            <a:r>
              <a:rPr lang="en-US" sz="2600" b="1" dirty="0" smtClean="0">
                <a:ea typeface="Times New Roman"/>
                <a:cs typeface="FrutigerLTStd-Roman"/>
              </a:rPr>
              <a:t>Infections: </a:t>
            </a:r>
            <a:r>
              <a:rPr lang="en-US" sz="2600" dirty="0" smtClean="0">
                <a:ea typeface="Times New Roman"/>
                <a:cs typeface="FrutigerLTStd-Roman"/>
              </a:rPr>
              <a:t>malaria, diarrhea, meningitis, dengue fever are the most important ones</a:t>
            </a:r>
          </a:p>
          <a:p>
            <a:pPr marL="342000" marR="0" indent="-342000">
              <a:spcBef>
                <a:spcPts val="0"/>
              </a:spcBef>
              <a:spcAft>
                <a:spcPts val="600"/>
              </a:spcAft>
              <a:buNone/>
            </a:pPr>
            <a:r>
              <a:rPr lang="en-US" sz="2600" b="1" dirty="0" smtClean="0">
                <a:ea typeface="Times New Roman"/>
                <a:cs typeface="FrutigerLTStd-Roman"/>
              </a:rPr>
              <a:t>• 	Emergencies: </a:t>
            </a:r>
            <a:r>
              <a:rPr lang="en-US" sz="2600" dirty="0" smtClean="0">
                <a:ea typeface="Times New Roman"/>
                <a:cs typeface="FrutigerLTStd-Roman"/>
              </a:rPr>
              <a:t>floods and cyclones, drought, airborne dispersion of hazardous materials</a:t>
            </a:r>
            <a:endParaRPr lang="en-US" sz="2600" dirty="0">
              <a:ea typeface="Times New Roman"/>
              <a:cs typeface="Times New Roman"/>
            </a:endParaRPr>
          </a:p>
          <a:p>
            <a:pPr marL="342000" marR="0" indent="-342000">
              <a:spcBef>
                <a:spcPts val="0"/>
              </a:spcBef>
              <a:spcAft>
                <a:spcPts val="600"/>
              </a:spcAft>
              <a:buNone/>
            </a:pPr>
            <a:r>
              <a:rPr lang="en-US" sz="2600" b="1" dirty="0">
                <a:ea typeface="Times New Roman"/>
                <a:cs typeface="FrutigerLTStd-Roman"/>
              </a:rPr>
              <a:t>• </a:t>
            </a:r>
            <a:r>
              <a:rPr lang="en-US" sz="2600" b="1" dirty="0" smtClean="0">
                <a:ea typeface="Times New Roman"/>
                <a:cs typeface="FrutigerLTStd-Roman"/>
              </a:rPr>
              <a:t>	Emerging environmental challenges: </a:t>
            </a:r>
            <a:r>
              <a:rPr lang="en-US" sz="2600" dirty="0" smtClean="0">
                <a:ea typeface="Times New Roman"/>
                <a:cs typeface="FrutigerLTStd-Roman"/>
              </a:rPr>
              <a:t>heat stress, UV radiation, pollen, air pollution</a:t>
            </a:r>
          </a:p>
          <a:p>
            <a:pPr marL="406400" marR="0" indent="-406400">
              <a:lnSpc>
                <a:spcPct val="115000"/>
              </a:lnSpc>
              <a:spcBef>
                <a:spcPts val="0"/>
              </a:spcBef>
              <a:spcAft>
                <a:spcPts val="0"/>
              </a:spcAft>
              <a:buNone/>
            </a:pPr>
            <a:endParaRPr lang="en-US" sz="2600" dirty="0" smtClean="0">
              <a:ea typeface="Times New Roman"/>
              <a:cs typeface="Times New Roman"/>
            </a:endParaRPr>
          </a:p>
          <a:p>
            <a:pPr marL="236538" marR="0" indent="-236538">
              <a:lnSpc>
                <a:spcPct val="115000"/>
              </a:lnSpc>
              <a:spcBef>
                <a:spcPts val="0"/>
              </a:spcBef>
              <a:spcAft>
                <a:spcPts val="0"/>
              </a:spcAft>
              <a:buNone/>
            </a:pPr>
            <a:r>
              <a:rPr lang="en-US" sz="2000" i="1" dirty="0" smtClean="0"/>
              <a:t>Atlas of health and climate (WHO/WMO)</a:t>
            </a:r>
            <a:endParaRPr lang="en-US" sz="2000" i="1" dirty="0">
              <a:solidFill>
                <a:prstClr val="black"/>
              </a:solidFill>
            </a:endParaRPr>
          </a:p>
        </p:txBody>
      </p:sp>
      <p:pic>
        <p:nvPicPr>
          <p:cNvPr id="4" name="Picture 2" descr="5-LOGO-Acouleur"/>
          <p:cNvPicPr>
            <a:picLocks noChangeAspect="1" noChangeArrowheads="1"/>
          </p:cNvPicPr>
          <p:nvPr/>
        </p:nvPicPr>
        <p:blipFill>
          <a:blip r:embed="rId2" cstate="print"/>
          <a:srcRect/>
          <a:stretch>
            <a:fillRect/>
          </a:stretch>
        </p:blipFill>
        <p:spPr bwMode="auto">
          <a:xfrm>
            <a:off x="381000" y="304800"/>
            <a:ext cx="2157153" cy="656706"/>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20</a:t>
            </a:fld>
            <a:endParaRPr lang="en-US" dirty="0"/>
          </a:p>
        </p:txBody>
      </p:sp>
      <p:sp>
        <p:nvSpPr>
          <p:cNvPr id="6" name="TextBox 5"/>
          <p:cNvSpPr txBox="1"/>
          <p:nvPr/>
        </p:nvSpPr>
        <p:spPr>
          <a:xfrm>
            <a:off x="381600" y="1220400"/>
            <a:ext cx="8208000" cy="709200"/>
          </a:xfrm>
          <a:prstGeom prst="rect">
            <a:avLst/>
          </a:prstGeom>
          <a:noFill/>
        </p:spPr>
        <p:txBody>
          <a:bodyPr wrap="square" rtlCol="0">
            <a:spAutoFit/>
          </a:bodyPr>
          <a:lstStyle/>
          <a:p>
            <a:r>
              <a:rPr lang="en-US" sz="4000" b="1" i="1" dirty="0" smtClean="0">
                <a:solidFill>
                  <a:srgbClr val="00B0F0"/>
                </a:solidFill>
              </a:rPr>
              <a:t>Climate change and health</a:t>
            </a:r>
            <a:endParaRPr lang="en-US" sz="4000" b="1" i="1" dirty="0">
              <a:solidFill>
                <a:srgbClr val="00B0F0"/>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192000" y="151200"/>
            <a:ext cx="950577" cy="9684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759715" y="0"/>
            <a:ext cx="829885" cy="1447800"/>
          </a:xfrm>
          <a:prstGeom prst="rect">
            <a:avLst/>
          </a:prstGeom>
        </p:spPr>
      </p:pic>
    </p:spTree>
    <p:extLst>
      <p:ext uri="{BB962C8B-B14F-4D97-AF65-F5344CB8AC3E}">
        <p14:creationId xmlns:p14="http://schemas.microsoft.com/office/powerpoint/2010/main" xmlns="" val="1753641149"/>
      </p:ext>
    </p:extLst>
  </p:cSld>
  <p:clrMapOvr>
    <a:masterClrMapping/>
  </p:clrMapOvr>
  <p:transition advTm="20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600" y="1220400"/>
            <a:ext cx="8208000" cy="709200"/>
          </a:xfrm>
        </p:spPr>
        <p:txBody>
          <a:bodyPr>
            <a:normAutofit/>
          </a:bodyPr>
          <a:lstStyle/>
          <a:p>
            <a:pPr algn="l"/>
            <a:r>
              <a:rPr lang="en-US" sz="4000" b="1" i="1" dirty="0" smtClean="0">
                <a:solidFill>
                  <a:srgbClr val="00B0F0"/>
                </a:solidFill>
              </a:rPr>
              <a:t>More references:</a:t>
            </a:r>
            <a:endParaRPr lang="en-US" sz="4000" b="1" i="1" dirty="0">
              <a:solidFill>
                <a:srgbClr val="00B0F0"/>
              </a:solidFill>
            </a:endParaRPr>
          </a:p>
        </p:txBody>
      </p:sp>
      <p:sp>
        <p:nvSpPr>
          <p:cNvPr id="3" name="Content Placeholder 2"/>
          <p:cNvSpPr>
            <a:spLocks noGrp="1"/>
          </p:cNvSpPr>
          <p:nvPr>
            <p:ph idx="1"/>
          </p:nvPr>
        </p:nvSpPr>
        <p:spPr>
          <a:xfrm>
            <a:off x="381600" y="1828800"/>
            <a:ext cx="8208000" cy="4869235"/>
          </a:xfrm>
        </p:spPr>
        <p:txBody>
          <a:bodyPr>
            <a:normAutofit/>
          </a:bodyPr>
          <a:lstStyle/>
          <a:p>
            <a:pPr marL="0" indent="0">
              <a:buNone/>
            </a:pPr>
            <a:endParaRPr lang="en-US" sz="2000" b="1" dirty="0" smtClean="0"/>
          </a:p>
          <a:p>
            <a:pPr marL="0" indent="0">
              <a:lnSpc>
                <a:spcPct val="80000"/>
              </a:lnSpc>
              <a:spcBef>
                <a:spcPts val="0"/>
              </a:spcBef>
              <a:buNone/>
            </a:pPr>
            <a:r>
              <a:rPr lang="en-US" sz="2600" b="1" dirty="0" smtClean="0"/>
              <a:t>Human health climate change brochure (US global change research program) </a:t>
            </a:r>
            <a:br>
              <a:rPr lang="en-US" sz="2600" b="1" dirty="0" smtClean="0"/>
            </a:br>
            <a:r>
              <a:rPr lang="en-US" sz="2000" i="1" dirty="0" smtClean="0">
                <a:solidFill>
                  <a:prstClr val="black"/>
                </a:solidFill>
              </a:rPr>
              <a:t>Predicts: increase in risk of illness and death related to extreme heat and heat waves, reduced extreme cold, challenge to meet air quality standards, more extreme weather events (storms, floods, wild fires), increase of some diseases transmitted by food, water or insects (west </a:t>
            </a:r>
            <a:r>
              <a:rPr lang="en-US" sz="2000" i="1" dirty="0" err="1" smtClean="0">
                <a:solidFill>
                  <a:prstClr val="black"/>
                </a:solidFill>
              </a:rPr>
              <a:t>nile</a:t>
            </a:r>
            <a:r>
              <a:rPr lang="en-US" sz="2000" i="1" dirty="0" smtClean="0">
                <a:solidFill>
                  <a:prstClr val="black"/>
                </a:solidFill>
              </a:rPr>
              <a:t>, </a:t>
            </a:r>
            <a:r>
              <a:rPr lang="en-US" sz="2000" i="1" dirty="0" err="1" smtClean="0">
                <a:solidFill>
                  <a:prstClr val="black"/>
                </a:solidFill>
              </a:rPr>
              <a:t>lyme</a:t>
            </a:r>
            <a:r>
              <a:rPr lang="en-US" sz="2000" i="1" dirty="0" smtClean="0">
                <a:solidFill>
                  <a:prstClr val="black"/>
                </a:solidFill>
              </a:rPr>
              <a:t>, salmonella, etc.), increased pollen health </a:t>
            </a:r>
            <a:r>
              <a:rPr lang="en-US" sz="2000" i="1" dirty="0" smtClean="0">
                <a:solidFill>
                  <a:prstClr val="black"/>
                </a:solidFill>
              </a:rPr>
              <a:t>risk</a:t>
            </a:r>
          </a:p>
          <a:p>
            <a:pPr marL="0" indent="0">
              <a:lnSpc>
                <a:spcPct val="80000"/>
              </a:lnSpc>
              <a:spcBef>
                <a:spcPts val="0"/>
              </a:spcBef>
              <a:buNone/>
            </a:pPr>
            <a:endParaRPr lang="en-US" sz="2800" b="1" dirty="0" smtClean="0"/>
          </a:p>
          <a:p>
            <a:pPr marL="0" indent="0">
              <a:lnSpc>
                <a:spcPct val="80000"/>
              </a:lnSpc>
              <a:spcBef>
                <a:spcPts val="0"/>
              </a:spcBef>
              <a:buNone/>
            </a:pPr>
            <a:r>
              <a:rPr lang="en-US" sz="2600" b="1" dirty="0" smtClean="0"/>
              <a:t>Human health, climate change 2007: impacts, adaptation and vulnerability (IPCC)</a:t>
            </a:r>
            <a:br>
              <a:rPr lang="en-US" sz="2600" b="1" dirty="0" smtClean="0"/>
            </a:br>
            <a:r>
              <a:rPr lang="en-US" sz="2000" i="1" dirty="0" smtClean="0"/>
              <a:t>Covers: heat and cold effects on health, wind, storms and floods, drought, nutrition and food security, food safety, water and disease, air quality and disease, aeroallergens and disease, vector-borne, rodent-borne and other infectious diseases, occupational health and UV radiation</a:t>
            </a:r>
            <a:endParaRPr lang="en-US" sz="2000" i="1" dirty="0"/>
          </a:p>
        </p:txBody>
      </p:sp>
      <p:pic>
        <p:nvPicPr>
          <p:cNvPr id="4" name="Picture 2" descr="5-LOGO-Acouleur"/>
          <p:cNvPicPr>
            <a:picLocks noChangeAspect="1" noChangeArrowheads="1"/>
          </p:cNvPicPr>
          <p:nvPr/>
        </p:nvPicPr>
        <p:blipFill>
          <a:blip r:embed="rId2" cstate="print"/>
          <a:srcRect/>
          <a:stretch>
            <a:fillRect/>
          </a:stretch>
        </p:blipFill>
        <p:spPr bwMode="auto">
          <a:xfrm>
            <a:off x="381000" y="304800"/>
            <a:ext cx="2157153" cy="656706"/>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21</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989400" y="151200"/>
            <a:ext cx="1600200" cy="93345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104000" y="265940"/>
            <a:ext cx="2634343" cy="703971"/>
          </a:xfrm>
          <a:prstGeom prst="rect">
            <a:avLst/>
          </a:prstGeom>
        </p:spPr>
      </p:pic>
    </p:spTree>
    <p:extLst>
      <p:ext uri="{BB962C8B-B14F-4D97-AF65-F5344CB8AC3E}">
        <p14:creationId xmlns:p14="http://schemas.microsoft.com/office/powerpoint/2010/main" xmlns="" val="3219528463"/>
      </p:ext>
    </p:extLst>
  </p:cSld>
  <p:clrMapOvr>
    <a:masterClrMapping/>
  </p:clrMapOvr>
  <p:transition advTm="20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600" y="1828800"/>
            <a:ext cx="8208000" cy="1220400"/>
          </a:xfrm>
        </p:spPr>
        <p:txBody>
          <a:bodyPr>
            <a:normAutofit fontScale="90000"/>
          </a:bodyPr>
          <a:lstStyle/>
          <a:p>
            <a:pPr algn="l"/>
            <a:r>
              <a:rPr lang="en-US" b="1" i="1" dirty="0" smtClean="0"/>
              <a:t>2. Steps to promote earth observation  </a:t>
            </a:r>
            <a:br>
              <a:rPr lang="en-US" b="1" i="1" dirty="0" smtClean="0"/>
            </a:br>
            <a:r>
              <a:rPr lang="en-US" b="1" i="1" dirty="0" smtClean="0"/>
              <a:t>    for </a:t>
            </a:r>
            <a:r>
              <a:rPr lang="en-US" b="1" i="1" dirty="0" smtClean="0"/>
              <a:t>health</a:t>
            </a:r>
            <a:endParaRPr lang="en-US" b="1" i="1" dirty="0"/>
          </a:p>
        </p:txBody>
      </p:sp>
      <p:pic>
        <p:nvPicPr>
          <p:cNvPr id="4" name="Picture 2" descr="5-LOGO-Acouleur"/>
          <p:cNvPicPr>
            <a:picLocks noChangeAspect="1" noChangeArrowheads="1"/>
          </p:cNvPicPr>
          <p:nvPr/>
        </p:nvPicPr>
        <p:blipFill>
          <a:blip r:embed="rId2" cstate="print"/>
          <a:srcRect/>
          <a:stretch>
            <a:fillRect/>
          </a:stretch>
        </p:blipFill>
        <p:spPr bwMode="auto">
          <a:xfrm>
            <a:off x="381000" y="304800"/>
            <a:ext cx="4314825" cy="13144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22</a:t>
            </a:fld>
            <a:endParaRPr lang="en-US"/>
          </a:p>
        </p:txBody>
      </p:sp>
    </p:spTree>
  </p:cSld>
  <p:clrMapOvr>
    <a:masterClrMapping/>
  </p:clrMapOvr>
  <p:transition advTm="20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600" y="1602000"/>
            <a:ext cx="7848000" cy="1080000"/>
          </a:xfrm>
        </p:spPr>
        <p:txBody>
          <a:bodyPr>
            <a:normAutofit/>
          </a:bodyPr>
          <a:lstStyle/>
          <a:p>
            <a:pPr algn="l"/>
            <a:r>
              <a:rPr lang="en-US" sz="4000" b="1" i="1" dirty="0" smtClean="0">
                <a:solidFill>
                  <a:srgbClr val="00B0F0"/>
                </a:solidFill>
              </a:rPr>
              <a:t>State-of-the-art</a:t>
            </a:r>
            <a:endParaRPr lang="en-US" sz="4000" b="1" i="1" dirty="0">
              <a:solidFill>
                <a:srgbClr val="00B0F0"/>
              </a:solidFill>
            </a:endParaRPr>
          </a:p>
        </p:txBody>
      </p:sp>
      <p:sp>
        <p:nvSpPr>
          <p:cNvPr id="3" name="Content Placeholder 2"/>
          <p:cNvSpPr>
            <a:spLocks noGrp="1"/>
          </p:cNvSpPr>
          <p:nvPr>
            <p:ph idx="1"/>
          </p:nvPr>
        </p:nvSpPr>
        <p:spPr>
          <a:xfrm>
            <a:off x="381600" y="2898000"/>
            <a:ext cx="8208000" cy="3960000"/>
          </a:xfrm>
        </p:spPr>
        <p:txBody>
          <a:bodyPr>
            <a:normAutofit/>
          </a:bodyPr>
          <a:lstStyle/>
          <a:p>
            <a:pPr marL="0" indent="0">
              <a:spcBef>
                <a:spcPts val="0"/>
              </a:spcBef>
              <a:buNone/>
            </a:pPr>
            <a:r>
              <a:rPr lang="en-US" sz="2600" dirty="0" smtClean="0"/>
              <a:t>Earth observation is new technology.</a:t>
            </a:r>
          </a:p>
          <a:p>
            <a:pPr marL="0" indent="0">
              <a:spcBef>
                <a:spcPts val="0"/>
              </a:spcBef>
              <a:buNone/>
            </a:pPr>
            <a:r>
              <a:rPr lang="en-US" sz="800" dirty="0" smtClean="0"/>
              <a:t> </a:t>
            </a:r>
          </a:p>
          <a:p>
            <a:pPr marL="0" indent="0">
              <a:lnSpc>
                <a:spcPct val="80000"/>
              </a:lnSpc>
              <a:spcBef>
                <a:spcPts val="0"/>
              </a:spcBef>
              <a:buNone/>
            </a:pPr>
            <a:r>
              <a:rPr lang="en-US" sz="2600" dirty="0" smtClean="0"/>
              <a:t>Learn technical skills, but when back in professional practice, it has to be put to good use. </a:t>
            </a:r>
          </a:p>
          <a:p>
            <a:pPr marL="0" indent="0">
              <a:spcBef>
                <a:spcPts val="0"/>
              </a:spcBef>
              <a:buNone/>
            </a:pPr>
            <a:endParaRPr lang="en-US" sz="800" dirty="0" smtClean="0"/>
          </a:p>
          <a:p>
            <a:pPr marL="0" indent="0">
              <a:spcBef>
                <a:spcPts val="0"/>
              </a:spcBef>
              <a:buNone/>
            </a:pPr>
            <a:r>
              <a:rPr lang="en-US" sz="2600" dirty="0" smtClean="0"/>
              <a:t>That involves ‘selling’ it. </a:t>
            </a:r>
          </a:p>
          <a:p>
            <a:pPr marL="0" indent="0">
              <a:spcBef>
                <a:spcPts val="0"/>
              </a:spcBef>
              <a:buNone/>
            </a:pPr>
            <a:endParaRPr lang="en-US" sz="800" dirty="0" smtClean="0"/>
          </a:p>
          <a:p>
            <a:pPr marL="0" indent="0">
              <a:spcBef>
                <a:spcPts val="0"/>
              </a:spcBef>
              <a:buNone/>
            </a:pPr>
            <a:r>
              <a:rPr lang="en-US" sz="2600" dirty="0" smtClean="0"/>
              <a:t>How to do that?</a:t>
            </a:r>
          </a:p>
          <a:p>
            <a:pPr marL="0" indent="0">
              <a:buNone/>
            </a:pPr>
            <a:endParaRPr lang="en-US" sz="800" dirty="0" smtClean="0"/>
          </a:p>
          <a:p>
            <a:pPr marL="0" indent="0">
              <a:lnSpc>
                <a:spcPct val="80000"/>
              </a:lnSpc>
              <a:spcBef>
                <a:spcPts val="0"/>
              </a:spcBef>
              <a:buNone/>
            </a:pPr>
            <a:r>
              <a:rPr lang="en-US" sz="2600" dirty="0" smtClean="0"/>
              <a:t>To whom? Could be your own boss, local authorities, communities, etc.	</a:t>
            </a:r>
            <a:endParaRPr lang="en-US" sz="2600" dirty="0"/>
          </a:p>
        </p:txBody>
      </p:sp>
      <p:pic>
        <p:nvPicPr>
          <p:cNvPr id="4" name="Picture 2" descr="5-LOGO-Acouleur"/>
          <p:cNvPicPr>
            <a:picLocks noChangeAspect="1" noChangeArrowheads="1"/>
          </p:cNvPicPr>
          <p:nvPr/>
        </p:nvPicPr>
        <p:blipFill>
          <a:blip r:embed="rId2" cstate="print"/>
          <a:srcRect/>
          <a:stretch>
            <a:fillRect/>
          </a:stretch>
        </p:blipFill>
        <p:spPr bwMode="auto">
          <a:xfrm>
            <a:off x="381000" y="304800"/>
            <a:ext cx="4314825" cy="13144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23</a:t>
            </a:fld>
            <a:endParaRPr lang="en-US"/>
          </a:p>
        </p:txBody>
      </p:sp>
    </p:spTree>
  </p:cSld>
  <p:clrMapOvr>
    <a:masterClrMapping/>
  </p:clrMapOvr>
  <p:transition advTm="20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600" y="1220400"/>
            <a:ext cx="8208000" cy="709200"/>
          </a:xfrm>
        </p:spPr>
        <p:txBody>
          <a:bodyPr>
            <a:normAutofit fontScale="90000"/>
          </a:bodyPr>
          <a:lstStyle/>
          <a:p>
            <a:pPr algn="l"/>
            <a:r>
              <a:rPr lang="en-US" b="1" i="1" dirty="0" smtClean="0">
                <a:solidFill>
                  <a:srgbClr val="00B0F0"/>
                </a:solidFill>
              </a:rPr>
              <a:t>Categories of products and services</a:t>
            </a:r>
            <a:endParaRPr lang="en-US" b="1" i="1" dirty="0">
              <a:solidFill>
                <a:srgbClr val="00B0F0"/>
              </a:solidFill>
            </a:endParaRPr>
          </a:p>
        </p:txBody>
      </p:sp>
      <p:sp>
        <p:nvSpPr>
          <p:cNvPr id="3" name="Content Placeholder 2"/>
          <p:cNvSpPr>
            <a:spLocks noGrp="1"/>
          </p:cNvSpPr>
          <p:nvPr>
            <p:ph idx="1"/>
          </p:nvPr>
        </p:nvSpPr>
        <p:spPr>
          <a:xfrm>
            <a:off x="381600" y="1828800"/>
            <a:ext cx="8208000" cy="5105400"/>
          </a:xfrm>
        </p:spPr>
        <p:txBody>
          <a:bodyPr>
            <a:normAutofit/>
          </a:bodyPr>
          <a:lstStyle/>
          <a:p>
            <a:pPr marL="342000" indent="-342000">
              <a:spcBef>
                <a:spcPts val="0"/>
              </a:spcBef>
              <a:spcAft>
                <a:spcPts val="1200"/>
              </a:spcAft>
            </a:pPr>
            <a:endParaRPr lang="en-US" sz="2000" b="1" dirty="0" smtClean="0"/>
          </a:p>
          <a:p>
            <a:pPr marL="342000" indent="-342000">
              <a:spcBef>
                <a:spcPts val="0"/>
              </a:spcBef>
            </a:pPr>
            <a:r>
              <a:rPr lang="en-US" sz="2600" dirty="0" smtClean="0"/>
              <a:t>Air quality forecasting / early warning / </a:t>
            </a:r>
            <a:r>
              <a:rPr lang="en-US" sz="2600" dirty="0" smtClean="0"/>
              <a:t>monitoring</a:t>
            </a:r>
          </a:p>
          <a:p>
            <a:pPr marL="342000" indent="-342000">
              <a:spcBef>
                <a:spcPts val="0"/>
              </a:spcBef>
              <a:buNone/>
            </a:pPr>
            <a:endParaRPr lang="en-US" sz="2600" dirty="0" smtClean="0"/>
          </a:p>
          <a:p>
            <a:pPr marL="342000" indent="-342000">
              <a:spcBef>
                <a:spcPts val="0"/>
              </a:spcBef>
            </a:pPr>
            <a:r>
              <a:rPr lang="en-US" sz="2600" dirty="0" smtClean="0"/>
              <a:t>Epidemics </a:t>
            </a:r>
            <a:r>
              <a:rPr lang="en-US" sz="2600" dirty="0" smtClean="0"/>
              <a:t>forecasting</a:t>
            </a:r>
          </a:p>
          <a:p>
            <a:pPr marL="342000" indent="-342000">
              <a:spcBef>
                <a:spcPts val="0"/>
              </a:spcBef>
              <a:buNone/>
            </a:pPr>
            <a:endParaRPr lang="en-US" sz="2600" dirty="0"/>
          </a:p>
          <a:p>
            <a:pPr marL="342000" indent="-342000">
              <a:spcBef>
                <a:spcPts val="0"/>
              </a:spcBef>
            </a:pPr>
            <a:r>
              <a:rPr lang="en-US" sz="2600" dirty="0" smtClean="0"/>
              <a:t>Relationships between diseases and environmental factors</a:t>
            </a:r>
          </a:p>
          <a:p>
            <a:pPr marL="0" indent="0">
              <a:spcBef>
                <a:spcPts val="0"/>
              </a:spcBef>
              <a:spcAft>
                <a:spcPts val="1200"/>
              </a:spcAft>
              <a:buNone/>
            </a:pPr>
            <a:endParaRPr lang="en-US" sz="2600" b="1" dirty="0"/>
          </a:p>
          <a:p>
            <a:pPr marL="0" indent="0">
              <a:spcBef>
                <a:spcPts val="0"/>
              </a:spcBef>
              <a:spcAft>
                <a:spcPts val="1200"/>
              </a:spcAft>
              <a:buNone/>
            </a:pPr>
            <a:r>
              <a:rPr lang="en-US" sz="2000" i="1" dirty="0" smtClean="0"/>
              <a:t>All these categories, particularly the 2</a:t>
            </a:r>
            <a:r>
              <a:rPr lang="en-US" sz="2000" i="1" baseline="30000" dirty="0" smtClean="0"/>
              <a:t>nd</a:t>
            </a:r>
            <a:r>
              <a:rPr lang="en-US" sz="2000" i="1" dirty="0" smtClean="0"/>
              <a:t> &amp; 3</a:t>
            </a:r>
            <a:r>
              <a:rPr lang="en-US" sz="2000" i="1" baseline="30000" dirty="0" smtClean="0"/>
              <a:t>rd</a:t>
            </a:r>
            <a:r>
              <a:rPr lang="en-US" sz="2000" i="1" dirty="0" smtClean="0"/>
              <a:t>, are of course linked, the time/response factor providing the main </a:t>
            </a:r>
            <a:r>
              <a:rPr lang="en-US" sz="2000" i="1" dirty="0" smtClean="0"/>
              <a:t>distinction.</a:t>
            </a:r>
            <a:endParaRPr lang="en-US" sz="2000" i="1" dirty="0"/>
          </a:p>
        </p:txBody>
      </p:sp>
      <p:pic>
        <p:nvPicPr>
          <p:cNvPr id="4" name="Picture 2" descr="5-LOGO-Acouleur"/>
          <p:cNvPicPr>
            <a:picLocks noChangeAspect="1" noChangeArrowheads="1"/>
          </p:cNvPicPr>
          <p:nvPr/>
        </p:nvPicPr>
        <p:blipFill>
          <a:blip r:embed="rId2" cstate="print"/>
          <a:srcRect/>
          <a:stretch>
            <a:fillRect/>
          </a:stretch>
        </p:blipFill>
        <p:spPr bwMode="auto">
          <a:xfrm>
            <a:off x="380999" y="152400"/>
            <a:ext cx="2157153" cy="656706"/>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24</a:t>
            </a:fld>
            <a:endParaRPr lang="en-US"/>
          </a:p>
        </p:txBody>
      </p:sp>
    </p:spTree>
  </p:cSld>
  <p:clrMapOvr>
    <a:masterClrMapping/>
  </p:clrMapOvr>
  <p:transition advTm="20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600" y="1220400"/>
            <a:ext cx="8208000" cy="709200"/>
          </a:xfrm>
        </p:spPr>
        <p:txBody>
          <a:bodyPr>
            <a:normAutofit/>
          </a:bodyPr>
          <a:lstStyle/>
          <a:p>
            <a:pPr algn="l"/>
            <a:r>
              <a:rPr lang="en-US" sz="4000" b="1" i="1" dirty="0" smtClean="0">
                <a:solidFill>
                  <a:srgbClr val="00B0F0"/>
                </a:solidFill>
              </a:rPr>
              <a:t>Introduction example: United States</a:t>
            </a:r>
            <a:endParaRPr lang="en-US" sz="4000" b="1" i="1" dirty="0">
              <a:solidFill>
                <a:srgbClr val="00B0F0"/>
              </a:solidFill>
            </a:endParaRPr>
          </a:p>
        </p:txBody>
      </p:sp>
      <p:sp>
        <p:nvSpPr>
          <p:cNvPr id="3" name="Content Placeholder 2"/>
          <p:cNvSpPr>
            <a:spLocks noGrp="1"/>
          </p:cNvSpPr>
          <p:nvPr>
            <p:ph idx="1"/>
          </p:nvPr>
        </p:nvSpPr>
        <p:spPr>
          <a:xfrm>
            <a:off x="381600" y="1828800"/>
            <a:ext cx="8424000" cy="4495800"/>
          </a:xfrm>
        </p:spPr>
        <p:txBody>
          <a:bodyPr>
            <a:normAutofit fontScale="25000" lnSpcReduction="20000"/>
          </a:bodyPr>
          <a:lstStyle/>
          <a:p>
            <a:pPr>
              <a:lnSpc>
                <a:spcPct val="115000"/>
              </a:lnSpc>
              <a:spcBef>
                <a:spcPts val="0"/>
              </a:spcBef>
            </a:pPr>
            <a:endParaRPr lang="en-US" sz="8000" dirty="0" smtClean="0">
              <a:solidFill>
                <a:srgbClr val="000000"/>
              </a:solidFill>
              <a:ea typeface="Times New Roman"/>
              <a:cs typeface="Caecilia-Roman"/>
            </a:endParaRPr>
          </a:p>
          <a:p>
            <a:pPr marL="347663" indent="-347663">
              <a:spcBef>
                <a:spcPts val="0"/>
              </a:spcBef>
              <a:spcAft>
                <a:spcPts val="1200"/>
              </a:spcAft>
              <a:tabLst>
                <a:tab pos="566738" algn="l"/>
              </a:tabLst>
            </a:pPr>
            <a:r>
              <a:rPr lang="en-US" sz="10400" b="1" dirty="0" smtClean="0">
                <a:solidFill>
                  <a:srgbClr val="000000"/>
                </a:solidFill>
                <a:ea typeface="Times New Roman"/>
                <a:cs typeface="Caecilia-Roman"/>
              </a:rPr>
              <a:t>Air quality</a:t>
            </a:r>
            <a:r>
              <a:rPr lang="en-US" sz="10400" dirty="0" smtClean="0">
                <a:solidFill>
                  <a:srgbClr val="000000"/>
                </a:solidFill>
                <a:ea typeface="Times New Roman"/>
                <a:cs typeface="Caecilia-Roman"/>
              </a:rPr>
              <a:t>: emissions from industrial processes and motor vehicles, particulate matter in the air (sand, dust, volcanic and noxious gases, smoke and soot from fires)</a:t>
            </a:r>
            <a:br>
              <a:rPr lang="en-US" sz="10400" dirty="0" smtClean="0">
                <a:solidFill>
                  <a:srgbClr val="000000"/>
                </a:solidFill>
                <a:ea typeface="Times New Roman"/>
                <a:cs typeface="Caecilia-Roman"/>
              </a:rPr>
            </a:br>
            <a:r>
              <a:rPr lang="en-US" sz="10400" dirty="0" smtClean="0">
                <a:solidFill>
                  <a:srgbClr val="000000"/>
                </a:solidFill>
                <a:ea typeface="Times New Roman"/>
                <a:cs typeface="Caecilia-Roman"/>
              </a:rPr>
              <a:t>- 	measure air masses (monitor extent and source of 	emissions</a:t>
            </a:r>
            <a:r>
              <a:rPr lang="en-US" sz="10400" dirty="0" smtClean="0">
                <a:solidFill>
                  <a:srgbClr val="000000"/>
                </a:solidFill>
                <a:ea typeface="Times New Roman"/>
                <a:cs typeface="Caecilia-Roman"/>
              </a:rPr>
              <a:t>)</a:t>
            </a:r>
            <a:r>
              <a:rPr lang="en-US" sz="10400" dirty="0" smtClean="0">
                <a:solidFill>
                  <a:srgbClr val="000000"/>
                </a:solidFill>
                <a:ea typeface="Times New Roman"/>
                <a:cs typeface="Caecilia-Roman"/>
              </a:rPr>
              <a:t/>
            </a:r>
            <a:br>
              <a:rPr lang="en-US" sz="10400" dirty="0" smtClean="0">
                <a:solidFill>
                  <a:srgbClr val="000000"/>
                </a:solidFill>
                <a:ea typeface="Times New Roman"/>
                <a:cs typeface="Caecilia-Roman"/>
              </a:rPr>
            </a:br>
            <a:r>
              <a:rPr lang="en-US" sz="10400" dirty="0" smtClean="0">
                <a:solidFill>
                  <a:srgbClr val="000000"/>
                </a:solidFill>
                <a:ea typeface="Times New Roman"/>
                <a:cs typeface="Caecilia-Roman"/>
              </a:rPr>
              <a:t>-	track health impact from </a:t>
            </a:r>
            <a:r>
              <a:rPr lang="en-US" sz="10400" dirty="0" smtClean="0">
                <a:solidFill>
                  <a:srgbClr val="000000"/>
                </a:solidFill>
                <a:ea typeface="Times New Roman"/>
                <a:cs typeface="Caecilia-Roman"/>
              </a:rPr>
              <a:t>fires</a:t>
            </a:r>
            <a:r>
              <a:rPr lang="en-US" sz="10400" dirty="0" smtClean="0">
                <a:solidFill>
                  <a:srgbClr val="000000"/>
                </a:solidFill>
                <a:ea typeface="Times New Roman"/>
                <a:cs typeface="Caecilia-Roman"/>
              </a:rPr>
              <a:t/>
            </a:r>
            <a:br>
              <a:rPr lang="en-US" sz="10400" dirty="0" smtClean="0">
                <a:solidFill>
                  <a:srgbClr val="000000"/>
                </a:solidFill>
                <a:ea typeface="Times New Roman"/>
                <a:cs typeface="Caecilia-Roman"/>
              </a:rPr>
            </a:br>
            <a:r>
              <a:rPr lang="en-US" sz="10400" dirty="0" smtClean="0">
                <a:solidFill>
                  <a:srgbClr val="000000"/>
                </a:solidFill>
                <a:ea typeface="Times New Roman"/>
                <a:cs typeface="Caecilia-Roman"/>
              </a:rPr>
              <a:t>-	track dust (meningitis, other diseases</a:t>
            </a:r>
            <a:r>
              <a:rPr lang="en-US" sz="10400" dirty="0" smtClean="0">
                <a:solidFill>
                  <a:srgbClr val="000000"/>
                </a:solidFill>
                <a:ea typeface="Times New Roman"/>
                <a:cs typeface="Caecilia-Roman"/>
              </a:rPr>
              <a:t>)</a:t>
            </a:r>
            <a:r>
              <a:rPr lang="en-US" sz="10400" dirty="0" smtClean="0">
                <a:solidFill>
                  <a:srgbClr val="000000"/>
                </a:solidFill>
                <a:ea typeface="Times New Roman"/>
                <a:cs typeface="Caecilia-Roman"/>
              </a:rPr>
              <a:t/>
            </a:r>
            <a:br>
              <a:rPr lang="en-US" sz="10400" dirty="0" smtClean="0">
                <a:solidFill>
                  <a:srgbClr val="000000"/>
                </a:solidFill>
                <a:ea typeface="Times New Roman"/>
                <a:cs typeface="Caecilia-Roman"/>
              </a:rPr>
            </a:br>
            <a:r>
              <a:rPr lang="en-US" sz="10400" dirty="0" smtClean="0">
                <a:solidFill>
                  <a:srgbClr val="000000"/>
                </a:solidFill>
                <a:ea typeface="Times New Roman"/>
                <a:cs typeface="Caecilia-Roman"/>
              </a:rPr>
              <a:t>-	monitor trace species in the air (carbon monoxide, 	ozone)</a:t>
            </a:r>
          </a:p>
          <a:p>
            <a:pPr>
              <a:spcBef>
                <a:spcPts val="0"/>
              </a:spcBef>
              <a:spcAft>
                <a:spcPts val="1200"/>
              </a:spcAft>
            </a:pPr>
            <a:r>
              <a:rPr lang="en-US" sz="10400" b="1" dirty="0" smtClean="0">
                <a:solidFill>
                  <a:srgbClr val="000000"/>
                </a:solidFill>
                <a:ea typeface="Times New Roman"/>
                <a:cs typeface="Caecilia-Roman"/>
              </a:rPr>
              <a:t>Temperature</a:t>
            </a:r>
            <a:r>
              <a:rPr lang="en-US" sz="10400" dirty="0" smtClean="0">
                <a:solidFill>
                  <a:srgbClr val="000000"/>
                </a:solidFill>
                <a:ea typeface="Times New Roman"/>
                <a:cs typeface="Caecilia-Roman"/>
              </a:rPr>
              <a:t>: extremes (heat waves lead to weather-related deaths, aggravation of chronic diseases)</a:t>
            </a:r>
            <a:endParaRPr lang="en-US" sz="8000" dirty="0">
              <a:solidFill>
                <a:srgbClr val="000000"/>
              </a:solidFill>
            </a:endParaRPr>
          </a:p>
          <a:p>
            <a:pPr marL="914400" indent="-914400">
              <a:buNone/>
            </a:pPr>
            <a:r>
              <a:rPr lang="en-US" sz="8000" i="1" dirty="0" smtClean="0">
                <a:solidFill>
                  <a:srgbClr val="000000"/>
                </a:solidFill>
              </a:rPr>
              <a:t>From: Using </a:t>
            </a:r>
            <a:r>
              <a:rPr lang="en-US" sz="8000" i="1" dirty="0" smtClean="0">
                <a:solidFill>
                  <a:srgbClr val="000000"/>
                </a:solidFill>
              </a:rPr>
              <a:t>Earth observation data to improve health in the United States </a:t>
            </a:r>
            <a:r>
              <a:rPr lang="en-US" sz="8000" i="1" dirty="0" smtClean="0">
                <a:solidFill>
                  <a:srgbClr val="000000"/>
                </a:solidFill>
              </a:rPr>
              <a:t>(</a:t>
            </a:r>
            <a:r>
              <a:rPr lang="en-US" sz="8000" i="1" dirty="0" smtClean="0">
                <a:solidFill>
                  <a:srgbClr val="000000"/>
                </a:solidFill>
              </a:rPr>
              <a:t>CSIS)</a:t>
            </a:r>
            <a:endParaRPr lang="en-US" sz="9600" i="1" dirty="0"/>
          </a:p>
        </p:txBody>
      </p:sp>
      <p:sp>
        <p:nvSpPr>
          <p:cNvPr id="5" name="Slide Number Placeholder 4"/>
          <p:cNvSpPr>
            <a:spLocks noGrp="1"/>
          </p:cNvSpPr>
          <p:nvPr>
            <p:ph type="sldNum" sz="quarter" idx="12"/>
          </p:nvPr>
        </p:nvSpPr>
        <p:spPr/>
        <p:txBody>
          <a:bodyPr/>
          <a:lstStyle/>
          <a:p>
            <a:fld id="{7AE59B96-4131-4DD5-A7F3-9C8969C240CC}" type="slidenum">
              <a:rPr lang="en-US" smtClean="0"/>
              <a:pPr/>
              <a:t>25</a:t>
            </a:fld>
            <a:endParaRPr lang="en-US"/>
          </a:p>
        </p:txBody>
      </p:sp>
      <p:pic>
        <p:nvPicPr>
          <p:cNvPr id="6" name="Picture 2" descr="5-LOGO-Acouleur"/>
          <p:cNvPicPr>
            <a:picLocks noChangeAspect="1" noChangeArrowheads="1"/>
          </p:cNvPicPr>
          <p:nvPr/>
        </p:nvPicPr>
        <p:blipFill>
          <a:blip r:embed="rId2" cstate="print"/>
          <a:srcRect/>
          <a:stretch>
            <a:fillRect/>
          </a:stretch>
        </p:blipFill>
        <p:spPr bwMode="auto">
          <a:xfrm>
            <a:off x="381000" y="304800"/>
            <a:ext cx="2157153" cy="656706"/>
          </a:xfrm>
          <a:prstGeom prst="rect">
            <a:avLst/>
          </a:prstGeom>
          <a:noFill/>
          <a:ln w="9525">
            <a:noFill/>
            <a:miter lim="800000"/>
            <a:headEnd/>
            <a:tailEnd/>
          </a:ln>
        </p:spPr>
      </p:pic>
    </p:spTree>
    <p:extLst>
      <p:ext uri="{BB962C8B-B14F-4D97-AF65-F5344CB8AC3E}">
        <p14:creationId xmlns:p14="http://schemas.microsoft.com/office/powerpoint/2010/main" xmlns="" val="2770838839"/>
      </p:ext>
    </p:extLst>
  </p:cSld>
  <p:clrMapOvr>
    <a:masterClrMapping/>
  </p:clrMapOvr>
  <p:transition advTm="200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600" y="1220400"/>
            <a:ext cx="8208000" cy="709200"/>
          </a:xfrm>
        </p:spPr>
        <p:txBody>
          <a:bodyPr>
            <a:noAutofit/>
          </a:bodyPr>
          <a:lstStyle/>
          <a:p>
            <a:pPr algn="l"/>
            <a:r>
              <a:rPr lang="en-US" sz="3800" b="1" i="1" dirty="0" smtClean="0">
                <a:solidFill>
                  <a:srgbClr val="00B0F0"/>
                </a:solidFill>
              </a:rPr>
              <a:t>Introduction example: United States (2)</a:t>
            </a:r>
            <a:endParaRPr lang="en-US" sz="3800" b="1" i="1" dirty="0">
              <a:solidFill>
                <a:srgbClr val="00B0F0"/>
              </a:solidFill>
            </a:endParaRPr>
          </a:p>
        </p:txBody>
      </p:sp>
      <p:sp>
        <p:nvSpPr>
          <p:cNvPr id="3" name="Content Placeholder 2"/>
          <p:cNvSpPr>
            <a:spLocks noGrp="1"/>
          </p:cNvSpPr>
          <p:nvPr>
            <p:ph idx="1"/>
          </p:nvPr>
        </p:nvSpPr>
        <p:spPr>
          <a:xfrm>
            <a:off x="381600" y="1828800"/>
            <a:ext cx="8424000" cy="4495800"/>
          </a:xfrm>
        </p:spPr>
        <p:txBody>
          <a:bodyPr>
            <a:normAutofit fontScale="25000" lnSpcReduction="20000"/>
          </a:bodyPr>
          <a:lstStyle/>
          <a:p>
            <a:pPr>
              <a:lnSpc>
                <a:spcPct val="115000"/>
              </a:lnSpc>
              <a:spcBef>
                <a:spcPts val="0"/>
              </a:spcBef>
            </a:pPr>
            <a:endParaRPr lang="en-US" sz="8000" dirty="0" smtClean="0">
              <a:solidFill>
                <a:srgbClr val="000000"/>
              </a:solidFill>
              <a:ea typeface="Times New Roman"/>
              <a:cs typeface="Caecilia-Roman"/>
            </a:endParaRPr>
          </a:p>
          <a:p>
            <a:pPr marL="347663" indent="-347663">
              <a:spcBef>
                <a:spcPts val="0"/>
              </a:spcBef>
              <a:spcAft>
                <a:spcPts val="1200"/>
              </a:spcAft>
              <a:tabLst>
                <a:tab pos="566738" algn="l"/>
              </a:tabLst>
            </a:pPr>
            <a:r>
              <a:rPr lang="en-US" sz="10400" b="1" dirty="0" smtClean="0">
                <a:solidFill>
                  <a:srgbClr val="000000"/>
                </a:solidFill>
                <a:ea typeface="Times New Roman"/>
                <a:cs typeface="Caecilia-Roman"/>
              </a:rPr>
              <a:t>Water</a:t>
            </a:r>
            <a:r>
              <a:rPr lang="en-US" sz="10400" dirty="0" smtClean="0">
                <a:solidFill>
                  <a:srgbClr val="000000"/>
                </a:solidFill>
                <a:ea typeface="Times New Roman"/>
                <a:cs typeface="Caecilia-Roman"/>
              </a:rPr>
              <a:t>: health risks caused by</a:t>
            </a:r>
            <a:br>
              <a:rPr lang="en-US" sz="10400" dirty="0" smtClean="0">
                <a:solidFill>
                  <a:srgbClr val="000000"/>
                </a:solidFill>
                <a:ea typeface="Times New Roman"/>
                <a:cs typeface="Caecilia-Roman"/>
              </a:rPr>
            </a:br>
            <a:r>
              <a:rPr lang="en-US" sz="10400" dirty="0" smtClean="0">
                <a:solidFill>
                  <a:srgbClr val="000000"/>
                </a:solidFill>
                <a:ea typeface="Times New Roman"/>
                <a:cs typeface="Caecilia-Roman"/>
              </a:rPr>
              <a:t>- 	droughts (affects supply of fresh water, famine, fires</a:t>
            </a:r>
            <a:r>
              <a:rPr lang="en-US" sz="10400" dirty="0" smtClean="0">
                <a:solidFill>
                  <a:srgbClr val="000000"/>
                </a:solidFill>
                <a:ea typeface="Times New Roman"/>
                <a:cs typeface="Caecilia-Roman"/>
              </a:rPr>
              <a:t>)</a:t>
            </a:r>
            <a:r>
              <a:rPr lang="en-US" sz="10400" dirty="0" smtClean="0">
                <a:solidFill>
                  <a:srgbClr val="000000"/>
                </a:solidFill>
                <a:ea typeface="Times New Roman"/>
                <a:cs typeface="Caecilia-Roman"/>
              </a:rPr>
              <a:t/>
            </a:r>
            <a:br>
              <a:rPr lang="en-US" sz="10400" dirty="0" smtClean="0">
                <a:solidFill>
                  <a:srgbClr val="000000"/>
                </a:solidFill>
                <a:ea typeface="Times New Roman"/>
                <a:cs typeface="Caecilia-Roman"/>
              </a:rPr>
            </a:br>
            <a:r>
              <a:rPr lang="en-US" sz="10400" dirty="0" smtClean="0">
                <a:solidFill>
                  <a:srgbClr val="000000"/>
                </a:solidFill>
                <a:ea typeface="Times New Roman"/>
                <a:cs typeface="Caecilia-Roman"/>
              </a:rPr>
              <a:t>-	floods (spread of diseases, fuel, pollutants</a:t>
            </a:r>
            <a:r>
              <a:rPr lang="en-US" sz="10400" dirty="0" smtClean="0">
                <a:solidFill>
                  <a:srgbClr val="000000"/>
                </a:solidFill>
                <a:ea typeface="Times New Roman"/>
                <a:cs typeface="Caecilia-Roman"/>
              </a:rPr>
              <a:t>)</a:t>
            </a:r>
            <a:r>
              <a:rPr lang="en-US" sz="10400" dirty="0" smtClean="0">
                <a:solidFill>
                  <a:srgbClr val="000000"/>
                </a:solidFill>
                <a:ea typeface="Times New Roman"/>
                <a:cs typeface="Caecilia-Roman"/>
              </a:rPr>
              <a:t/>
            </a:r>
            <a:br>
              <a:rPr lang="en-US" sz="10400" dirty="0" smtClean="0">
                <a:solidFill>
                  <a:srgbClr val="000000"/>
                </a:solidFill>
                <a:ea typeface="Times New Roman"/>
                <a:cs typeface="Caecilia-Roman"/>
              </a:rPr>
            </a:br>
            <a:r>
              <a:rPr lang="en-US" sz="10400" dirty="0" smtClean="0">
                <a:solidFill>
                  <a:srgbClr val="000000"/>
                </a:solidFill>
                <a:ea typeface="Times New Roman"/>
                <a:cs typeface="Caecilia-Roman"/>
              </a:rPr>
              <a:t>-	contamination (chemicals, toxins, sewage</a:t>
            </a:r>
            <a:r>
              <a:rPr lang="en-US" sz="10400" dirty="0" smtClean="0">
                <a:solidFill>
                  <a:srgbClr val="000000"/>
                </a:solidFill>
                <a:ea typeface="Times New Roman"/>
                <a:cs typeface="Caecilia-Roman"/>
              </a:rPr>
              <a:t>)</a:t>
            </a:r>
            <a:r>
              <a:rPr lang="en-US" sz="10400" dirty="0" smtClean="0">
                <a:solidFill>
                  <a:srgbClr val="000000"/>
                </a:solidFill>
                <a:ea typeface="Times New Roman"/>
                <a:cs typeface="Caecilia-Roman"/>
              </a:rPr>
              <a:t/>
            </a:r>
            <a:br>
              <a:rPr lang="en-US" sz="10400" dirty="0" smtClean="0">
                <a:solidFill>
                  <a:srgbClr val="000000"/>
                </a:solidFill>
                <a:ea typeface="Times New Roman"/>
                <a:cs typeface="Caecilia-Roman"/>
              </a:rPr>
            </a:br>
            <a:r>
              <a:rPr lang="en-US" sz="10400" dirty="0" smtClean="0">
                <a:solidFill>
                  <a:srgbClr val="000000"/>
                </a:solidFill>
                <a:ea typeface="Times New Roman"/>
                <a:cs typeface="Caecilia-Roman"/>
              </a:rPr>
              <a:t>Special attention to ‘health’ of the ocean.</a:t>
            </a:r>
            <a:br>
              <a:rPr lang="en-US" sz="10400" dirty="0" smtClean="0">
                <a:solidFill>
                  <a:srgbClr val="000000"/>
                </a:solidFill>
                <a:ea typeface="Times New Roman"/>
                <a:cs typeface="Caecilia-Roman"/>
              </a:rPr>
            </a:br>
            <a:endParaRPr lang="en-US" sz="10400" dirty="0" smtClean="0">
              <a:solidFill>
                <a:srgbClr val="000000"/>
              </a:solidFill>
              <a:ea typeface="Times New Roman"/>
              <a:cs typeface="Caecilia-Roman"/>
            </a:endParaRPr>
          </a:p>
          <a:p>
            <a:pPr marL="347663" indent="-347663">
              <a:spcBef>
                <a:spcPts val="0"/>
              </a:spcBef>
              <a:spcAft>
                <a:spcPts val="1200"/>
              </a:spcAft>
              <a:tabLst>
                <a:tab pos="566738" algn="l"/>
              </a:tabLst>
            </a:pPr>
            <a:r>
              <a:rPr lang="en-US" sz="10400" b="1" dirty="0" smtClean="0">
                <a:solidFill>
                  <a:srgbClr val="000000"/>
                </a:solidFill>
                <a:ea typeface="Times New Roman"/>
                <a:cs typeface="Caecilia-Roman"/>
              </a:rPr>
              <a:t>Infectious disease and disease vectors</a:t>
            </a:r>
            <a:r>
              <a:rPr lang="en-US" sz="10400" dirty="0" smtClean="0">
                <a:solidFill>
                  <a:srgbClr val="000000"/>
                </a:solidFill>
                <a:ea typeface="Times New Roman"/>
                <a:cs typeface="Caecilia-Roman"/>
              </a:rPr>
              <a:t>: environmental factors (land and water surface temperatures, rainfall, water depth, marine organisms) contribute to disease outbreaks, changes in weather and climatic conditions (example: cholera).</a:t>
            </a:r>
            <a:endParaRPr lang="en-US" sz="8000" dirty="0">
              <a:solidFill>
                <a:srgbClr val="000000"/>
              </a:solidFill>
            </a:endParaRPr>
          </a:p>
          <a:p>
            <a:pPr marL="914400" indent="-914400">
              <a:buNone/>
            </a:pPr>
            <a:r>
              <a:rPr lang="en-US" sz="8000" i="1" dirty="0" smtClean="0">
                <a:solidFill>
                  <a:srgbClr val="000000"/>
                </a:solidFill>
              </a:rPr>
              <a:t>From</a:t>
            </a:r>
            <a:r>
              <a:rPr lang="en-US" sz="8000" i="1" dirty="0" smtClean="0">
                <a:solidFill>
                  <a:srgbClr val="000000"/>
                </a:solidFill>
              </a:rPr>
              <a:t>: </a:t>
            </a:r>
            <a:r>
              <a:rPr lang="en-US" sz="8000" i="1" dirty="0" smtClean="0">
                <a:solidFill>
                  <a:srgbClr val="000000"/>
                </a:solidFill>
              </a:rPr>
              <a:t>Using </a:t>
            </a:r>
            <a:r>
              <a:rPr lang="en-US" sz="8000" i="1" dirty="0" smtClean="0">
                <a:solidFill>
                  <a:srgbClr val="000000"/>
                </a:solidFill>
              </a:rPr>
              <a:t>Earth observation data to improve health in the United States (CSIS)</a:t>
            </a:r>
            <a:endParaRPr lang="en-US" sz="9600" i="1" dirty="0"/>
          </a:p>
        </p:txBody>
      </p:sp>
      <p:sp>
        <p:nvSpPr>
          <p:cNvPr id="5" name="Slide Number Placeholder 4"/>
          <p:cNvSpPr>
            <a:spLocks noGrp="1"/>
          </p:cNvSpPr>
          <p:nvPr>
            <p:ph type="sldNum" sz="quarter" idx="12"/>
          </p:nvPr>
        </p:nvSpPr>
        <p:spPr/>
        <p:txBody>
          <a:bodyPr/>
          <a:lstStyle/>
          <a:p>
            <a:fld id="{7AE59B96-4131-4DD5-A7F3-9C8969C240CC}" type="slidenum">
              <a:rPr lang="en-US" smtClean="0"/>
              <a:pPr/>
              <a:t>26</a:t>
            </a:fld>
            <a:endParaRPr lang="en-US"/>
          </a:p>
        </p:txBody>
      </p:sp>
      <p:pic>
        <p:nvPicPr>
          <p:cNvPr id="6" name="Picture 2" descr="5-LOGO-Acouleur"/>
          <p:cNvPicPr>
            <a:picLocks noChangeAspect="1" noChangeArrowheads="1"/>
          </p:cNvPicPr>
          <p:nvPr/>
        </p:nvPicPr>
        <p:blipFill>
          <a:blip r:embed="rId2" cstate="print"/>
          <a:srcRect/>
          <a:stretch>
            <a:fillRect/>
          </a:stretch>
        </p:blipFill>
        <p:spPr bwMode="auto">
          <a:xfrm>
            <a:off x="381000" y="304800"/>
            <a:ext cx="2157153" cy="656706"/>
          </a:xfrm>
          <a:prstGeom prst="rect">
            <a:avLst/>
          </a:prstGeom>
          <a:noFill/>
          <a:ln w="9525">
            <a:noFill/>
            <a:miter lim="800000"/>
            <a:headEnd/>
            <a:tailEnd/>
          </a:ln>
        </p:spPr>
      </p:pic>
    </p:spTree>
    <p:extLst>
      <p:ext uri="{BB962C8B-B14F-4D97-AF65-F5344CB8AC3E}">
        <p14:creationId xmlns:p14="http://schemas.microsoft.com/office/powerpoint/2010/main" xmlns="" val="240402705"/>
      </p:ext>
    </p:extLst>
  </p:cSld>
  <p:clrMapOvr>
    <a:masterClrMapping/>
  </p:clrMapOvr>
  <p:transition advTm="20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600" y="1220400"/>
            <a:ext cx="8208000" cy="709200"/>
          </a:xfrm>
        </p:spPr>
        <p:txBody>
          <a:bodyPr>
            <a:normAutofit/>
          </a:bodyPr>
          <a:lstStyle/>
          <a:p>
            <a:pPr algn="l"/>
            <a:r>
              <a:rPr lang="en-US" sz="3800" b="1" i="1" dirty="0" smtClean="0">
                <a:solidFill>
                  <a:srgbClr val="00B0F0"/>
                </a:solidFill>
              </a:rPr>
              <a:t>Introduction example: United States (3)</a:t>
            </a:r>
            <a:endParaRPr lang="en-US" sz="3800" b="1" i="1" dirty="0">
              <a:solidFill>
                <a:srgbClr val="00B0F0"/>
              </a:solidFill>
            </a:endParaRPr>
          </a:p>
        </p:txBody>
      </p:sp>
      <p:sp>
        <p:nvSpPr>
          <p:cNvPr id="3" name="Content Placeholder 2"/>
          <p:cNvSpPr>
            <a:spLocks noGrp="1"/>
          </p:cNvSpPr>
          <p:nvPr>
            <p:ph idx="1"/>
          </p:nvPr>
        </p:nvSpPr>
        <p:spPr>
          <a:xfrm>
            <a:off x="381600" y="1828800"/>
            <a:ext cx="8424000" cy="4495800"/>
          </a:xfrm>
        </p:spPr>
        <p:txBody>
          <a:bodyPr>
            <a:normAutofit fontScale="25000" lnSpcReduction="20000"/>
          </a:bodyPr>
          <a:lstStyle/>
          <a:p>
            <a:pPr>
              <a:lnSpc>
                <a:spcPct val="115000"/>
              </a:lnSpc>
              <a:spcBef>
                <a:spcPts val="0"/>
              </a:spcBef>
            </a:pPr>
            <a:endParaRPr lang="en-US" sz="8000" dirty="0" smtClean="0">
              <a:solidFill>
                <a:srgbClr val="000000"/>
              </a:solidFill>
              <a:ea typeface="Times New Roman"/>
              <a:cs typeface="Caecilia-Roman"/>
            </a:endParaRPr>
          </a:p>
          <a:p>
            <a:pPr marL="0" indent="0">
              <a:spcBef>
                <a:spcPts val="0"/>
              </a:spcBef>
              <a:spcAft>
                <a:spcPts val="1200"/>
              </a:spcAft>
              <a:buNone/>
              <a:tabLst>
                <a:tab pos="566738" algn="l"/>
              </a:tabLst>
            </a:pPr>
            <a:r>
              <a:rPr lang="en-US" sz="10400" dirty="0" smtClean="0">
                <a:solidFill>
                  <a:srgbClr val="000000"/>
                </a:solidFill>
                <a:ea typeface="Times New Roman"/>
                <a:cs typeface="Caecilia-Roman"/>
              </a:rPr>
              <a:t>Remote sensing data requested by public health </a:t>
            </a:r>
            <a:r>
              <a:rPr lang="en-US" sz="10400" dirty="0" smtClean="0">
                <a:solidFill>
                  <a:srgbClr val="000000"/>
                </a:solidFill>
                <a:ea typeface="Times New Roman"/>
                <a:cs typeface="Caecilia-Roman"/>
              </a:rPr>
              <a:t/>
            </a:r>
            <a:br>
              <a:rPr lang="en-US" sz="10400" dirty="0" smtClean="0">
                <a:solidFill>
                  <a:srgbClr val="000000"/>
                </a:solidFill>
                <a:ea typeface="Times New Roman"/>
                <a:cs typeface="Caecilia-Roman"/>
              </a:rPr>
            </a:br>
            <a:r>
              <a:rPr lang="en-US" sz="10400" dirty="0" smtClean="0">
                <a:solidFill>
                  <a:srgbClr val="000000"/>
                </a:solidFill>
                <a:ea typeface="Times New Roman"/>
                <a:cs typeface="Caecilia-Roman"/>
              </a:rPr>
              <a:t>community</a:t>
            </a:r>
            <a:r>
              <a:rPr lang="en-US" sz="10400" dirty="0" smtClean="0">
                <a:solidFill>
                  <a:srgbClr val="000000"/>
                </a:solidFill>
                <a:ea typeface="Times New Roman"/>
                <a:cs typeface="Caecilia-Roman"/>
              </a:rPr>
              <a:t>:</a:t>
            </a:r>
          </a:p>
          <a:p>
            <a:pPr>
              <a:spcBef>
                <a:spcPts val="0"/>
              </a:spcBef>
              <a:spcAft>
                <a:spcPts val="1200"/>
              </a:spcAft>
              <a:tabLst>
                <a:tab pos="566738" algn="l"/>
              </a:tabLst>
            </a:pPr>
            <a:r>
              <a:rPr lang="en-US" sz="10400" dirty="0" smtClean="0">
                <a:solidFill>
                  <a:srgbClr val="000000"/>
                </a:solidFill>
                <a:ea typeface="Times New Roman"/>
                <a:cs typeface="Caecilia-Roman"/>
              </a:rPr>
              <a:t>Climate change parameters and </a:t>
            </a:r>
            <a:r>
              <a:rPr lang="en-US" sz="10400" dirty="0" smtClean="0">
                <a:solidFill>
                  <a:srgbClr val="000000"/>
                </a:solidFill>
                <a:ea typeface="Times New Roman"/>
                <a:cs typeface="Caecilia-Roman"/>
              </a:rPr>
              <a:t>health</a:t>
            </a:r>
            <a:endParaRPr lang="en-US" sz="10400" dirty="0" smtClean="0">
              <a:solidFill>
                <a:srgbClr val="000000"/>
              </a:solidFill>
              <a:ea typeface="Times New Roman"/>
              <a:cs typeface="Caecilia-Roman"/>
            </a:endParaRPr>
          </a:p>
          <a:p>
            <a:pPr>
              <a:spcBef>
                <a:spcPts val="0"/>
              </a:spcBef>
              <a:spcAft>
                <a:spcPts val="1200"/>
              </a:spcAft>
              <a:tabLst>
                <a:tab pos="566738" algn="l"/>
              </a:tabLst>
            </a:pPr>
            <a:r>
              <a:rPr lang="en-US" sz="10400" dirty="0" smtClean="0">
                <a:solidFill>
                  <a:srgbClr val="000000"/>
                </a:solidFill>
                <a:ea typeface="Times New Roman"/>
                <a:cs typeface="Caecilia-Roman"/>
              </a:rPr>
              <a:t>Heat island effects on urban </a:t>
            </a:r>
            <a:r>
              <a:rPr lang="en-US" sz="10400" dirty="0" smtClean="0">
                <a:solidFill>
                  <a:srgbClr val="000000"/>
                </a:solidFill>
                <a:ea typeface="Times New Roman"/>
                <a:cs typeface="Caecilia-Roman"/>
              </a:rPr>
              <a:t>areas</a:t>
            </a:r>
            <a:endParaRPr lang="en-US" sz="10400" dirty="0" smtClean="0">
              <a:solidFill>
                <a:srgbClr val="000000"/>
              </a:solidFill>
              <a:ea typeface="Times New Roman"/>
              <a:cs typeface="Caecilia-Roman"/>
            </a:endParaRPr>
          </a:p>
          <a:p>
            <a:pPr>
              <a:spcBef>
                <a:spcPts val="0"/>
              </a:spcBef>
              <a:spcAft>
                <a:spcPts val="1200"/>
              </a:spcAft>
              <a:tabLst>
                <a:tab pos="566738" algn="l"/>
              </a:tabLst>
            </a:pPr>
            <a:r>
              <a:rPr lang="en-US" sz="10400" dirty="0" smtClean="0">
                <a:solidFill>
                  <a:srgbClr val="000000"/>
                </a:solidFill>
                <a:ea typeface="Times New Roman"/>
                <a:cs typeface="Caecilia-Roman"/>
              </a:rPr>
              <a:t>Precipitation (water, drought</a:t>
            </a:r>
            <a:r>
              <a:rPr lang="en-US" sz="10400" dirty="0" smtClean="0">
                <a:solidFill>
                  <a:srgbClr val="000000"/>
                </a:solidFill>
                <a:ea typeface="Times New Roman"/>
                <a:cs typeface="Caecilia-Roman"/>
              </a:rPr>
              <a:t>)</a:t>
            </a:r>
            <a:endParaRPr lang="en-US" sz="10400" dirty="0" smtClean="0">
              <a:solidFill>
                <a:srgbClr val="000000"/>
              </a:solidFill>
              <a:ea typeface="Times New Roman"/>
              <a:cs typeface="Caecilia-Roman"/>
            </a:endParaRPr>
          </a:p>
          <a:p>
            <a:pPr>
              <a:spcBef>
                <a:spcPts val="0"/>
              </a:spcBef>
              <a:spcAft>
                <a:spcPts val="1200"/>
              </a:spcAft>
              <a:tabLst>
                <a:tab pos="566738" algn="l"/>
              </a:tabLst>
            </a:pPr>
            <a:r>
              <a:rPr lang="en-US" sz="10400" dirty="0" smtClean="0">
                <a:solidFill>
                  <a:srgbClr val="000000"/>
                </a:solidFill>
                <a:ea typeface="Times New Roman"/>
                <a:cs typeface="Caecilia-Roman"/>
              </a:rPr>
              <a:t>Data on at-risk </a:t>
            </a:r>
            <a:r>
              <a:rPr lang="en-US" sz="10400" dirty="0" smtClean="0">
                <a:solidFill>
                  <a:srgbClr val="000000"/>
                </a:solidFill>
                <a:ea typeface="Times New Roman"/>
                <a:cs typeface="Caecilia-Roman"/>
              </a:rPr>
              <a:t>population</a:t>
            </a:r>
            <a:endParaRPr lang="en-US" sz="10400" dirty="0" smtClean="0">
              <a:solidFill>
                <a:srgbClr val="000000"/>
              </a:solidFill>
              <a:ea typeface="Times New Roman"/>
              <a:cs typeface="Caecilia-Roman"/>
            </a:endParaRPr>
          </a:p>
          <a:p>
            <a:pPr>
              <a:spcBef>
                <a:spcPts val="0"/>
              </a:spcBef>
              <a:spcAft>
                <a:spcPts val="1200"/>
              </a:spcAft>
              <a:tabLst>
                <a:tab pos="566738" algn="l"/>
              </a:tabLst>
            </a:pPr>
            <a:r>
              <a:rPr lang="en-US" sz="10400" dirty="0" smtClean="0">
                <a:solidFill>
                  <a:srgbClr val="000000"/>
                </a:solidFill>
                <a:ea typeface="Times New Roman"/>
                <a:cs typeface="Caecilia-Roman"/>
              </a:rPr>
              <a:t>Detection of algae blooms that are harmful to </a:t>
            </a:r>
            <a:r>
              <a:rPr lang="en-US" sz="10400" dirty="0" smtClean="0">
                <a:solidFill>
                  <a:srgbClr val="000000"/>
                </a:solidFill>
                <a:ea typeface="Times New Roman"/>
                <a:cs typeface="Caecilia-Roman"/>
              </a:rPr>
              <a:t>health</a:t>
            </a:r>
            <a:endParaRPr lang="en-US" sz="10400" dirty="0" smtClean="0">
              <a:solidFill>
                <a:srgbClr val="000000"/>
              </a:solidFill>
              <a:ea typeface="Times New Roman"/>
              <a:cs typeface="Caecilia-Roman"/>
            </a:endParaRPr>
          </a:p>
          <a:p>
            <a:pPr>
              <a:spcBef>
                <a:spcPts val="0"/>
              </a:spcBef>
              <a:spcAft>
                <a:spcPts val="1200"/>
              </a:spcAft>
              <a:tabLst>
                <a:tab pos="566738" algn="l"/>
              </a:tabLst>
            </a:pPr>
            <a:r>
              <a:rPr lang="en-US" sz="10400" dirty="0" smtClean="0">
                <a:solidFill>
                  <a:srgbClr val="000000"/>
                </a:solidFill>
                <a:ea typeface="Times New Roman"/>
                <a:cs typeface="Caecilia-Roman"/>
              </a:rPr>
              <a:t>Pesticides and crop </a:t>
            </a:r>
            <a:r>
              <a:rPr lang="en-US" sz="10400" dirty="0" smtClean="0">
                <a:solidFill>
                  <a:srgbClr val="000000"/>
                </a:solidFill>
                <a:ea typeface="Times New Roman"/>
                <a:cs typeface="Caecilia-Roman"/>
              </a:rPr>
              <a:t>prediction</a:t>
            </a:r>
            <a:endParaRPr lang="en-US" sz="10400" dirty="0" smtClean="0">
              <a:solidFill>
                <a:srgbClr val="000000"/>
              </a:solidFill>
              <a:ea typeface="Times New Roman"/>
              <a:cs typeface="Caecilia-Roman"/>
            </a:endParaRPr>
          </a:p>
          <a:p>
            <a:pPr marL="914400" indent="-914400">
              <a:buNone/>
            </a:pPr>
            <a:endParaRPr lang="en-US" sz="8000" i="1" dirty="0" smtClean="0">
              <a:solidFill>
                <a:srgbClr val="000000"/>
              </a:solidFill>
            </a:endParaRPr>
          </a:p>
          <a:p>
            <a:pPr marL="914400" indent="-914400">
              <a:buNone/>
            </a:pPr>
            <a:r>
              <a:rPr lang="en-US" sz="8000" i="1" dirty="0" smtClean="0">
                <a:solidFill>
                  <a:srgbClr val="000000"/>
                </a:solidFill>
              </a:rPr>
              <a:t>From</a:t>
            </a:r>
            <a:r>
              <a:rPr lang="en-US" sz="8000" i="1" dirty="0" smtClean="0">
                <a:solidFill>
                  <a:srgbClr val="000000"/>
                </a:solidFill>
              </a:rPr>
              <a:t>: </a:t>
            </a:r>
            <a:r>
              <a:rPr lang="en-US" sz="8000" i="1" dirty="0" smtClean="0">
                <a:solidFill>
                  <a:srgbClr val="000000"/>
                </a:solidFill>
              </a:rPr>
              <a:t>Using </a:t>
            </a:r>
            <a:r>
              <a:rPr lang="en-US" sz="8000" i="1" dirty="0" smtClean="0">
                <a:solidFill>
                  <a:srgbClr val="000000"/>
                </a:solidFill>
              </a:rPr>
              <a:t>Earth observation data to improve health in the United States (CSIS)</a:t>
            </a:r>
            <a:endParaRPr lang="en-US" sz="9600" i="1" dirty="0"/>
          </a:p>
        </p:txBody>
      </p:sp>
      <p:sp>
        <p:nvSpPr>
          <p:cNvPr id="5" name="Slide Number Placeholder 4"/>
          <p:cNvSpPr>
            <a:spLocks noGrp="1"/>
          </p:cNvSpPr>
          <p:nvPr>
            <p:ph type="sldNum" sz="quarter" idx="12"/>
          </p:nvPr>
        </p:nvSpPr>
        <p:spPr/>
        <p:txBody>
          <a:bodyPr/>
          <a:lstStyle/>
          <a:p>
            <a:fld id="{7AE59B96-4131-4DD5-A7F3-9C8969C240CC}" type="slidenum">
              <a:rPr lang="en-US" smtClean="0"/>
              <a:pPr/>
              <a:t>27</a:t>
            </a:fld>
            <a:endParaRPr lang="en-US"/>
          </a:p>
        </p:txBody>
      </p:sp>
      <p:pic>
        <p:nvPicPr>
          <p:cNvPr id="6" name="Picture 2" descr="5-LOGO-Acouleur"/>
          <p:cNvPicPr>
            <a:picLocks noChangeAspect="1" noChangeArrowheads="1"/>
          </p:cNvPicPr>
          <p:nvPr/>
        </p:nvPicPr>
        <p:blipFill>
          <a:blip r:embed="rId2" cstate="print"/>
          <a:srcRect/>
          <a:stretch>
            <a:fillRect/>
          </a:stretch>
        </p:blipFill>
        <p:spPr bwMode="auto">
          <a:xfrm>
            <a:off x="381000" y="304800"/>
            <a:ext cx="2157153" cy="656706"/>
          </a:xfrm>
          <a:prstGeom prst="rect">
            <a:avLst/>
          </a:prstGeom>
          <a:noFill/>
          <a:ln w="9525">
            <a:noFill/>
            <a:miter lim="800000"/>
            <a:headEnd/>
            <a:tailEnd/>
          </a:ln>
        </p:spPr>
      </p:pic>
    </p:spTree>
    <p:extLst>
      <p:ext uri="{BB962C8B-B14F-4D97-AF65-F5344CB8AC3E}">
        <p14:creationId xmlns:p14="http://schemas.microsoft.com/office/powerpoint/2010/main" xmlns="" val="3442528382"/>
      </p:ext>
    </p:extLst>
  </p:cSld>
  <p:clrMapOvr>
    <a:masterClrMapping/>
  </p:clrMapOvr>
  <p:transition advTm="2000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600" y="1220400"/>
            <a:ext cx="8208000" cy="709200"/>
          </a:xfrm>
        </p:spPr>
        <p:txBody>
          <a:bodyPr>
            <a:normAutofit/>
          </a:bodyPr>
          <a:lstStyle/>
          <a:p>
            <a:pPr algn="l"/>
            <a:r>
              <a:rPr lang="en-US" sz="3800" b="1" i="1" dirty="0" smtClean="0">
                <a:solidFill>
                  <a:srgbClr val="00B0F0"/>
                </a:solidFill>
              </a:rPr>
              <a:t>Introduction example: United States (4)</a:t>
            </a:r>
            <a:endParaRPr lang="en-US" sz="3800" b="1" i="1" dirty="0">
              <a:solidFill>
                <a:srgbClr val="00B0F0"/>
              </a:solidFill>
            </a:endParaRPr>
          </a:p>
        </p:txBody>
      </p:sp>
      <p:sp>
        <p:nvSpPr>
          <p:cNvPr id="3" name="Content Placeholder 2"/>
          <p:cNvSpPr>
            <a:spLocks noGrp="1"/>
          </p:cNvSpPr>
          <p:nvPr>
            <p:ph idx="1"/>
          </p:nvPr>
        </p:nvSpPr>
        <p:spPr>
          <a:xfrm>
            <a:off x="381600" y="1828800"/>
            <a:ext cx="8424000" cy="4495800"/>
          </a:xfrm>
        </p:spPr>
        <p:txBody>
          <a:bodyPr>
            <a:normAutofit fontScale="25000" lnSpcReduction="20000"/>
          </a:bodyPr>
          <a:lstStyle/>
          <a:p>
            <a:pPr>
              <a:lnSpc>
                <a:spcPct val="115000"/>
              </a:lnSpc>
              <a:spcBef>
                <a:spcPts val="0"/>
              </a:spcBef>
            </a:pPr>
            <a:endParaRPr lang="en-US" sz="8000" dirty="0" smtClean="0">
              <a:solidFill>
                <a:srgbClr val="000000"/>
              </a:solidFill>
              <a:ea typeface="Times New Roman"/>
              <a:cs typeface="Caecilia-Roman"/>
            </a:endParaRPr>
          </a:p>
          <a:p>
            <a:pPr marL="0" indent="0">
              <a:spcBef>
                <a:spcPts val="0"/>
              </a:spcBef>
              <a:spcAft>
                <a:spcPts val="1200"/>
              </a:spcAft>
              <a:buNone/>
              <a:tabLst>
                <a:tab pos="566738" algn="l"/>
              </a:tabLst>
            </a:pPr>
            <a:r>
              <a:rPr lang="en-US" sz="10400" dirty="0" smtClean="0">
                <a:solidFill>
                  <a:srgbClr val="000000"/>
                </a:solidFill>
                <a:ea typeface="Times New Roman"/>
                <a:cs typeface="Caecilia-Roman"/>
              </a:rPr>
              <a:t>Public health community users are interested in:</a:t>
            </a:r>
          </a:p>
          <a:p>
            <a:pPr>
              <a:spcBef>
                <a:spcPts val="0"/>
              </a:spcBef>
              <a:spcAft>
                <a:spcPts val="1000"/>
              </a:spcAft>
              <a:tabLst>
                <a:tab pos="566738" algn="l"/>
              </a:tabLst>
            </a:pPr>
            <a:r>
              <a:rPr lang="en-US" sz="10400" dirty="0" smtClean="0">
                <a:solidFill>
                  <a:srgbClr val="000000"/>
                </a:solidFill>
                <a:ea typeface="Times New Roman"/>
                <a:cs typeface="Caecilia-Roman"/>
              </a:rPr>
              <a:t>Areas of intrinsic variability or high trend (rapid change</a:t>
            </a:r>
            <a:r>
              <a:rPr lang="en-US" sz="10400" dirty="0" smtClean="0">
                <a:solidFill>
                  <a:srgbClr val="000000"/>
                </a:solidFill>
                <a:ea typeface="Times New Roman"/>
                <a:cs typeface="Caecilia-Roman"/>
              </a:rPr>
              <a:t>)</a:t>
            </a:r>
            <a:endParaRPr lang="en-US" sz="10400" dirty="0" smtClean="0">
              <a:solidFill>
                <a:srgbClr val="000000"/>
              </a:solidFill>
              <a:ea typeface="Times New Roman"/>
              <a:cs typeface="Caecilia-Roman"/>
            </a:endParaRPr>
          </a:p>
          <a:p>
            <a:pPr>
              <a:spcBef>
                <a:spcPts val="0"/>
              </a:spcBef>
              <a:spcAft>
                <a:spcPts val="1000"/>
              </a:spcAft>
              <a:tabLst>
                <a:tab pos="566738" algn="l"/>
              </a:tabLst>
            </a:pPr>
            <a:r>
              <a:rPr lang="en-US" sz="10400" dirty="0" smtClean="0">
                <a:solidFill>
                  <a:srgbClr val="000000"/>
                </a:solidFill>
                <a:ea typeface="Times New Roman"/>
                <a:cs typeface="Caecilia-Roman"/>
              </a:rPr>
              <a:t>Integrated Earth observation climate models for health impact (novel ways of using high spatial resolution</a:t>
            </a:r>
            <a:r>
              <a:rPr lang="en-US" sz="10400" dirty="0" smtClean="0">
                <a:solidFill>
                  <a:srgbClr val="000000"/>
                </a:solidFill>
                <a:ea typeface="Times New Roman"/>
                <a:cs typeface="Caecilia-Roman"/>
              </a:rPr>
              <a:t>)</a:t>
            </a:r>
            <a:endParaRPr lang="en-US" sz="10400" dirty="0" smtClean="0">
              <a:solidFill>
                <a:srgbClr val="000000"/>
              </a:solidFill>
              <a:ea typeface="Times New Roman"/>
              <a:cs typeface="Caecilia-Roman"/>
            </a:endParaRPr>
          </a:p>
          <a:p>
            <a:pPr>
              <a:spcBef>
                <a:spcPts val="0"/>
              </a:spcBef>
              <a:spcAft>
                <a:spcPts val="1000"/>
              </a:spcAft>
              <a:tabLst>
                <a:tab pos="566738" algn="l"/>
              </a:tabLst>
            </a:pPr>
            <a:r>
              <a:rPr lang="en-US" sz="10400" dirty="0" smtClean="0">
                <a:solidFill>
                  <a:srgbClr val="000000"/>
                </a:solidFill>
                <a:ea typeface="Times New Roman"/>
                <a:cs typeface="Caecilia-Roman"/>
              </a:rPr>
              <a:t>Indicators to monitor climate-change-related health outcomes within surveillance </a:t>
            </a:r>
            <a:r>
              <a:rPr lang="en-US" sz="10400" dirty="0" smtClean="0">
                <a:solidFill>
                  <a:srgbClr val="000000"/>
                </a:solidFill>
                <a:ea typeface="Times New Roman"/>
                <a:cs typeface="Caecilia-Roman"/>
              </a:rPr>
              <a:t>systems</a:t>
            </a:r>
            <a:endParaRPr lang="en-US" sz="10400" dirty="0" smtClean="0">
              <a:solidFill>
                <a:srgbClr val="000000"/>
              </a:solidFill>
              <a:ea typeface="Times New Roman"/>
              <a:cs typeface="Caecilia-Roman"/>
            </a:endParaRPr>
          </a:p>
          <a:p>
            <a:pPr>
              <a:spcBef>
                <a:spcPts val="0"/>
              </a:spcBef>
              <a:spcAft>
                <a:spcPts val="1000"/>
              </a:spcAft>
              <a:tabLst>
                <a:tab pos="566738" algn="l"/>
              </a:tabLst>
            </a:pPr>
            <a:r>
              <a:rPr lang="en-US" sz="10400" dirty="0" smtClean="0">
                <a:solidFill>
                  <a:srgbClr val="000000"/>
                </a:solidFill>
                <a:ea typeface="Times New Roman"/>
                <a:cs typeface="Caecilia-Roman"/>
              </a:rPr>
              <a:t>Development of early warning </a:t>
            </a:r>
            <a:r>
              <a:rPr lang="en-US" sz="10400" dirty="0" smtClean="0">
                <a:solidFill>
                  <a:srgbClr val="000000"/>
                </a:solidFill>
                <a:ea typeface="Times New Roman"/>
                <a:cs typeface="Caecilia-Roman"/>
              </a:rPr>
              <a:t>systems</a:t>
            </a:r>
            <a:endParaRPr lang="en-US" sz="10400" dirty="0" smtClean="0">
              <a:solidFill>
                <a:srgbClr val="000000"/>
              </a:solidFill>
              <a:ea typeface="Times New Roman"/>
              <a:cs typeface="Caecilia-Roman"/>
            </a:endParaRPr>
          </a:p>
          <a:p>
            <a:pPr>
              <a:spcBef>
                <a:spcPts val="0"/>
              </a:spcBef>
              <a:spcAft>
                <a:spcPts val="1000"/>
              </a:spcAft>
              <a:tabLst>
                <a:tab pos="566738" algn="l"/>
              </a:tabLst>
            </a:pPr>
            <a:r>
              <a:rPr lang="en-US" sz="10400" dirty="0" smtClean="0">
                <a:solidFill>
                  <a:srgbClr val="000000"/>
                </a:solidFill>
                <a:ea typeface="Times New Roman"/>
                <a:cs typeface="Caecilia-Roman"/>
              </a:rPr>
              <a:t>Improved decision support for vulnerability and adaptation assessment, operational predictions and understanding of the decision making </a:t>
            </a:r>
            <a:r>
              <a:rPr lang="en-US" sz="10400" dirty="0" smtClean="0">
                <a:solidFill>
                  <a:srgbClr val="000000"/>
                </a:solidFill>
                <a:ea typeface="Times New Roman"/>
                <a:cs typeface="Caecilia-Roman"/>
              </a:rPr>
              <a:t>process</a:t>
            </a:r>
            <a:endParaRPr lang="en-US" sz="10400" dirty="0" smtClean="0">
              <a:solidFill>
                <a:srgbClr val="000000"/>
              </a:solidFill>
              <a:ea typeface="Times New Roman"/>
              <a:cs typeface="Caecilia-Roman"/>
            </a:endParaRPr>
          </a:p>
          <a:p>
            <a:pPr marL="914400" indent="-914400">
              <a:buNone/>
            </a:pPr>
            <a:r>
              <a:rPr lang="en-US" sz="8000" i="1" dirty="0" smtClean="0">
                <a:solidFill>
                  <a:srgbClr val="000000"/>
                </a:solidFill>
              </a:rPr>
              <a:t>From: </a:t>
            </a:r>
            <a:r>
              <a:rPr lang="en-US" sz="8000" i="1" dirty="0" smtClean="0">
                <a:solidFill>
                  <a:srgbClr val="000000"/>
                </a:solidFill>
              </a:rPr>
              <a:t>Using </a:t>
            </a:r>
            <a:r>
              <a:rPr lang="en-US" sz="8000" i="1" dirty="0" smtClean="0">
                <a:solidFill>
                  <a:srgbClr val="000000"/>
                </a:solidFill>
              </a:rPr>
              <a:t>Earth observation data to improve health in the United States (CSIS)</a:t>
            </a:r>
            <a:endParaRPr lang="en-US" sz="9600" i="1" dirty="0"/>
          </a:p>
        </p:txBody>
      </p:sp>
      <p:sp>
        <p:nvSpPr>
          <p:cNvPr id="5" name="Slide Number Placeholder 4"/>
          <p:cNvSpPr>
            <a:spLocks noGrp="1"/>
          </p:cNvSpPr>
          <p:nvPr>
            <p:ph type="sldNum" sz="quarter" idx="12"/>
          </p:nvPr>
        </p:nvSpPr>
        <p:spPr/>
        <p:txBody>
          <a:bodyPr/>
          <a:lstStyle/>
          <a:p>
            <a:fld id="{7AE59B96-4131-4DD5-A7F3-9C8969C240CC}" type="slidenum">
              <a:rPr lang="en-US" smtClean="0"/>
              <a:pPr/>
              <a:t>28</a:t>
            </a:fld>
            <a:endParaRPr lang="en-US"/>
          </a:p>
        </p:txBody>
      </p:sp>
      <p:pic>
        <p:nvPicPr>
          <p:cNvPr id="6" name="Picture 2" descr="5-LOGO-Acouleur"/>
          <p:cNvPicPr>
            <a:picLocks noChangeAspect="1" noChangeArrowheads="1"/>
          </p:cNvPicPr>
          <p:nvPr/>
        </p:nvPicPr>
        <p:blipFill>
          <a:blip r:embed="rId2" cstate="print"/>
          <a:srcRect/>
          <a:stretch>
            <a:fillRect/>
          </a:stretch>
        </p:blipFill>
        <p:spPr bwMode="auto">
          <a:xfrm>
            <a:off x="381000" y="304800"/>
            <a:ext cx="2157153" cy="656706"/>
          </a:xfrm>
          <a:prstGeom prst="rect">
            <a:avLst/>
          </a:prstGeom>
          <a:noFill/>
          <a:ln w="9525">
            <a:noFill/>
            <a:miter lim="800000"/>
            <a:headEnd/>
            <a:tailEnd/>
          </a:ln>
        </p:spPr>
      </p:pic>
    </p:spTree>
    <p:extLst>
      <p:ext uri="{BB962C8B-B14F-4D97-AF65-F5344CB8AC3E}">
        <p14:creationId xmlns:p14="http://schemas.microsoft.com/office/powerpoint/2010/main" xmlns="" val="3491662296"/>
      </p:ext>
    </p:extLst>
  </p:cSld>
  <p:clrMapOvr>
    <a:masterClrMapping/>
  </p:clrMapOvr>
  <p:transition advTm="200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220400"/>
            <a:ext cx="8208000" cy="709200"/>
          </a:xfrm>
        </p:spPr>
        <p:txBody>
          <a:bodyPr>
            <a:normAutofit/>
          </a:bodyPr>
          <a:lstStyle/>
          <a:p>
            <a:pPr algn="l"/>
            <a:r>
              <a:rPr lang="en-US" sz="4000" b="1" i="1" dirty="0" smtClean="0">
                <a:solidFill>
                  <a:srgbClr val="00B0F0"/>
                </a:solidFill>
              </a:rPr>
              <a:t>Air quality example: Europe</a:t>
            </a:r>
            <a:endParaRPr lang="en-US" sz="4000" b="1" i="1" dirty="0">
              <a:solidFill>
                <a:srgbClr val="00B0F0"/>
              </a:solidFill>
            </a:endParaRPr>
          </a:p>
        </p:txBody>
      </p:sp>
      <p:sp>
        <p:nvSpPr>
          <p:cNvPr id="3" name="Content Placeholder 2"/>
          <p:cNvSpPr>
            <a:spLocks noGrp="1"/>
          </p:cNvSpPr>
          <p:nvPr>
            <p:ph idx="1"/>
          </p:nvPr>
        </p:nvSpPr>
        <p:spPr>
          <a:xfrm>
            <a:off x="381000" y="1828800"/>
            <a:ext cx="8208000" cy="4495800"/>
          </a:xfrm>
        </p:spPr>
        <p:txBody>
          <a:bodyPr>
            <a:normAutofit fontScale="25000" lnSpcReduction="20000"/>
          </a:bodyPr>
          <a:lstStyle/>
          <a:p>
            <a:pPr>
              <a:lnSpc>
                <a:spcPct val="115000"/>
              </a:lnSpc>
              <a:spcBef>
                <a:spcPts val="0"/>
              </a:spcBef>
            </a:pPr>
            <a:endParaRPr lang="en-US" sz="8000" dirty="0" smtClean="0">
              <a:solidFill>
                <a:srgbClr val="000000"/>
              </a:solidFill>
              <a:ea typeface="Times New Roman"/>
              <a:cs typeface="Caecilia-Roman"/>
            </a:endParaRPr>
          </a:p>
          <a:p>
            <a:pPr>
              <a:spcBef>
                <a:spcPts val="0"/>
              </a:spcBef>
              <a:spcAft>
                <a:spcPts val="600"/>
              </a:spcAft>
              <a:tabLst>
                <a:tab pos="566738" algn="l"/>
              </a:tabLst>
            </a:pPr>
            <a:r>
              <a:rPr lang="en-US" sz="10400" dirty="0" smtClean="0">
                <a:solidFill>
                  <a:srgbClr val="000000"/>
                </a:solidFill>
                <a:ea typeface="Times New Roman"/>
                <a:cs typeface="Caecilia-Roman"/>
              </a:rPr>
              <a:t>Healthcare costs associated with poor air quality</a:t>
            </a:r>
            <a:r>
              <a:rPr lang="en-US" sz="10400" dirty="0">
                <a:solidFill>
                  <a:srgbClr val="000000"/>
                </a:solidFill>
                <a:ea typeface="Times New Roman"/>
                <a:cs typeface="Caecilia-Roman"/>
              </a:rPr>
              <a:t>: </a:t>
            </a:r>
            <a:r>
              <a:rPr lang="en-US" sz="10400" dirty="0" smtClean="0">
                <a:solidFill>
                  <a:srgbClr val="000000"/>
                </a:solidFill>
                <a:ea typeface="Times New Roman"/>
                <a:cs typeface="Caecilia-Roman"/>
              </a:rPr>
              <a:t/>
            </a:r>
            <a:br>
              <a:rPr lang="en-US" sz="10400" dirty="0" smtClean="0">
                <a:solidFill>
                  <a:srgbClr val="000000"/>
                </a:solidFill>
                <a:ea typeface="Times New Roman"/>
                <a:cs typeface="Caecilia-Roman"/>
              </a:rPr>
            </a:br>
            <a:r>
              <a:rPr lang="en-US" sz="10400" dirty="0" smtClean="0">
                <a:solidFill>
                  <a:srgbClr val="000000"/>
                </a:solidFill>
                <a:ea typeface="Times New Roman"/>
                <a:cs typeface="Caecilia-Roman"/>
              </a:rPr>
              <a:t>€ </a:t>
            </a:r>
            <a:r>
              <a:rPr lang="en-US" sz="10400" dirty="0" smtClean="0">
                <a:solidFill>
                  <a:srgbClr val="000000"/>
                </a:solidFill>
                <a:ea typeface="Times New Roman"/>
                <a:cs typeface="Caecilia-Roman"/>
              </a:rPr>
              <a:t>189 </a:t>
            </a:r>
            <a:r>
              <a:rPr lang="en-US" sz="10400" dirty="0" smtClean="0">
                <a:solidFill>
                  <a:srgbClr val="000000"/>
                </a:solidFill>
                <a:ea typeface="Times New Roman"/>
                <a:cs typeface="Caecilia-Roman"/>
              </a:rPr>
              <a:t>billion/year</a:t>
            </a:r>
            <a:endParaRPr lang="en-US" sz="10400" dirty="0" smtClean="0">
              <a:solidFill>
                <a:srgbClr val="000000"/>
              </a:solidFill>
              <a:ea typeface="Times New Roman"/>
              <a:cs typeface="Caecilia-Roman"/>
            </a:endParaRPr>
          </a:p>
          <a:p>
            <a:pPr>
              <a:spcBef>
                <a:spcPts val="0"/>
              </a:spcBef>
              <a:spcAft>
                <a:spcPts val="600"/>
              </a:spcAft>
              <a:tabLst>
                <a:tab pos="566738" algn="l"/>
              </a:tabLst>
            </a:pPr>
            <a:r>
              <a:rPr lang="en-US" sz="10400" dirty="0" smtClean="0">
                <a:solidFill>
                  <a:srgbClr val="000000"/>
                </a:solidFill>
                <a:ea typeface="Times New Roman"/>
                <a:cs typeface="Caecilia-Roman"/>
              </a:rPr>
              <a:t>Satellite-based air quality assessments support the European Commission’s goal of improving reduced life expectancy due to airborne particulate matter by</a:t>
            </a:r>
            <a:br>
              <a:rPr lang="en-US" sz="10400" dirty="0" smtClean="0">
                <a:solidFill>
                  <a:srgbClr val="000000"/>
                </a:solidFill>
                <a:ea typeface="Times New Roman"/>
                <a:cs typeface="Caecilia-Roman"/>
              </a:rPr>
            </a:br>
            <a:r>
              <a:rPr lang="en-US" sz="10400" dirty="0" smtClean="0">
                <a:solidFill>
                  <a:srgbClr val="000000"/>
                </a:solidFill>
                <a:ea typeface="Times New Roman"/>
                <a:cs typeface="Caecilia-Roman"/>
              </a:rPr>
              <a:t>-	compliance monitoring support to environmental 	agencies,</a:t>
            </a:r>
            <a:br>
              <a:rPr lang="en-US" sz="10400" dirty="0" smtClean="0">
                <a:solidFill>
                  <a:srgbClr val="000000"/>
                </a:solidFill>
                <a:ea typeface="Times New Roman"/>
                <a:cs typeface="Caecilia-Roman"/>
              </a:rPr>
            </a:br>
            <a:r>
              <a:rPr lang="en-US" sz="10400" dirty="0" smtClean="0">
                <a:solidFill>
                  <a:srgbClr val="000000"/>
                </a:solidFill>
                <a:ea typeface="Times New Roman"/>
                <a:cs typeface="Caecilia-Roman"/>
              </a:rPr>
              <a:t>-	early warning of pollution exceeding allowed </a:t>
            </a:r>
            <a:r>
              <a:rPr lang="en-US" sz="10400" dirty="0" smtClean="0">
                <a:solidFill>
                  <a:srgbClr val="000000"/>
                </a:solidFill>
                <a:ea typeface="Times New Roman"/>
                <a:cs typeface="Caecilia-Roman"/>
              </a:rPr>
              <a:t>levels</a:t>
            </a:r>
            <a:endParaRPr lang="en-US" sz="10400" dirty="0" smtClean="0">
              <a:solidFill>
                <a:srgbClr val="000000"/>
              </a:solidFill>
              <a:ea typeface="Times New Roman"/>
              <a:cs typeface="Caecilia-Roman"/>
            </a:endParaRPr>
          </a:p>
          <a:p>
            <a:pPr>
              <a:spcBef>
                <a:spcPts val="0"/>
              </a:spcBef>
              <a:spcAft>
                <a:spcPts val="600"/>
              </a:spcAft>
              <a:tabLst>
                <a:tab pos="566738" algn="l"/>
              </a:tabLst>
            </a:pPr>
            <a:r>
              <a:rPr lang="en-US" sz="10400" dirty="0" smtClean="0">
                <a:solidFill>
                  <a:srgbClr val="000000"/>
                </a:solidFill>
                <a:ea typeface="Times New Roman"/>
                <a:cs typeface="Caecilia-Roman"/>
              </a:rPr>
              <a:t>The WHO estimates that by reducing illness caused by airborne PM the EU could save up </a:t>
            </a:r>
            <a:r>
              <a:rPr lang="en-US" sz="10400" dirty="0">
                <a:solidFill>
                  <a:srgbClr val="000000"/>
                </a:solidFill>
                <a:ea typeface="Times New Roman"/>
                <a:cs typeface="Caecilia-Roman"/>
              </a:rPr>
              <a:t>to </a:t>
            </a:r>
            <a:r>
              <a:rPr lang="en-US" sz="10400" dirty="0" smtClean="0">
                <a:solidFill>
                  <a:srgbClr val="000000"/>
                </a:solidFill>
                <a:ea typeface="Times New Roman"/>
                <a:cs typeface="Caecilia-Roman"/>
              </a:rPr>
              <a:t>€ 29 </a:t>
            </a:r>
            <a:r>
              <a:rPr lang="en-US" sz="10400" dirty="0" smtClean="0">
                <a:solidFill>
                  <a:srgbClr val="000000"/>
                </a:solidFill>
                <a:ea typeface="Times New Roman"/>
                <a:cs typeface="Caecilia-Roman"/>
              </a:rPr>
              <a:t>billion/year</a:t>
            </a:r>
            <a:endParaRPr lang="en-US" sz="10400" dirty="0" smtClean="0">
              <a:solidFill>
                <a:srgbClr val="000000"/>
              </a:solidFill>
              <a:ea typeface="Times New Roman"/>
              <a:cs typeface="Caecilia-Roman"/>
            </a:endParaRPr>
          </a:p>
          <a:p>
            <a:pPr>
              <a:spcBef>
                <a:spcPts val="0"/>
              </a:spcBef>
              <a:spcAft>
                <a:spcPts val="600"/>
              </a:spcAft>
              <a:tabLst>
                <a:tab pos="566738" algn="l"/>
              </a:tabLst>
            </a:pPr>
            <a:r>
              <a:rPr lang="en-US" sz="10400" dirty="0" smtClean="0">
                <a:solidFill>
                  <a:srgbClr val="000000"/>
                </a:solidFill>
                <a:ea typeface="Times New Roman"/>
                <a:cs typeface="Caecilia-Roman"/>
              </a:rPr>
              <a:t>Regional and municipal governments already provide citizens with detailed air pollution </a:t>
            </a:r>
            <a:r>
              <a:rPr lang="en-US" sz="10400" dirty="0" smtClean="0">
                <a:solidFill>
                  <a:srgbClr val="000000"/>
                </a:solidFill>
                <a:ea typeface="Times New Roman"/>
                <a:cs typeface="Caecilia-Roman"/>
              </a:rPr>
              <a:t>alerts</a:t>
            </a:r>
            <a:endParaRPr lang="en-US" sz="10400" dirty="0" smtClean="0">
              <a:solidFill>
                <a:srgbClr val="000000"/>
              </a:solidFill>
              <a:ea typeface="Times New Roman"/>
              <a:cs typeface="Caecilia-Roman"/>
            </a:endParaRPr>
          </a:p>
          <a:p>
            <a:pPr marL="914400" indent="-914400">
              <a:buNone/>
            </a:pPr>
            <a:r>
              <a:rPr lang="en-US" sz="8000" i="1" dirty="0" smtClean="0">
                <a:solidFill>
                  <a:srgbClr val="000000"/>
                </a:solidFill>
              </a:rPr>
              <a:t>From: </a:t>
            </a:r>
            <a:r>
              <a:rPr lang="en-US" sz="8000" i="1" dirty="0" smtClean="0">
                <a:solidFill>
                  <a:srgbClr val="000000"/>
                </a:solidFill>
              </a:rPr>
              <a:t>Monitoring </a:t>
            </a:r>
            <a:r>
              <a:rPr lang="en-US" sz="8000" i="1" dirty="0" smtClean="0">
                <a:solidFill>
                  <a:srgbClr val="000000"/>
                </a:solidFill>
              </a:rPr>
              <a:t>the air we breathe from space (GMES)</a:t>
            </a:r>
            <a:endParaRPr lang="en-US" sz="9600" i="1" dirty="0"/>
          </a:p>
        </p:txBody>
      </p:sp>
      <p:sp>
        <p:nvSpPr>
          <p:cNvPr id="5" name="Slide Number Placeholder 4"/>
          <p:cNvSpPr>
            <a:spLocks noGrp="1"/>
          </p:cNvSpPr>
          <p:nvPr>
            <p:ph type="sldNum" sz="quarter" idx="12"/>
          </p:nvPr>
        </p:nvSpPr>
        <p:spPr/>
        <p:txBody>
          <a:bodyPr/>
          <a:lstStyle/>
          <a:p>
            <a:fld id="{7AE59B96-4131-4DD5-A7F3-9C8969C240CC}" type="slidenum">
              <a:rPr lang="en-US" smtClean="0"/>
              <a:pPr/>
              <a:t>29</a:t>
            </a:fld>
            <a:endParaRPr lang="en-US"/>
          </a:p>
        </p:txBody>
      </p:sp>
      <p:pic>
        <p:nvPicPr>
          <p:cNvPr id="6" name="Picture 2" descr="5-LOGO-Acouleur"/>
          <p:cNvPicPr>
            <a:picLocks noChangeAspect="1" noChangeArrowheads="1"/>
          </p:cNvPicPr>
          <p:nvPr/>
        </p:nvPicPr>
        <p:blipFill>
          <a:blip r:embed="rId2" cstate="print"/>
          <a:srcRect/>
          <a:stretch>
            <a:fillRect/>
          </a:stretch>
        </p:blipFill>
        <p:spPr bwMode="auto">
          <a:xfrm>
            <a:off x="381000" y="304800"/>
            <a:ext cx="2157153" cy="656706"/>
          </a:xfrm>
          <a:prstGeom prst="rect">
            <a:avLst/>
          </a:prstGeom>
          <a:noFill/>
          <a:ln w="9525">
            <a:noFill/>
            <a:miter lim="800000"/>
            <a:headEnd/>
            <a:tailEnd/>
          </a:ln>
        </p:spPr>
      </p:pic>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32970" y="304803"/>
            <a:ext cx="1456030" cy="725424"/>
          </a:xfrm>
          <a:prstGeom prst="rect">
            <a:avLst/>
          </a:prstGeom>
        </p:spPr>
      </p:pic>
    </p:spTree>
    <p:extLst>
      <p:ext uri="{BB962C8B-B14F-4D97-AF65-F5344CB8AC3E}">
        <p14:creationId xmlns:p14="http://schemas.microsoft.com/office/powerpoint/2010/main" xmlns="" val="242939150"/>
      </p:ext>
    </p:extLst>
  </p:cSld>
  <p:clrMapOvr>
    <a:masterClrMapping/>
  </p:clrMapOvr>
  <p:transition advTm="20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5-LOGO-Acouleur"/>
          <p:cNvPicPr>
            <a:picLocks noChangeAspect="1" noChangeArrowheads="1"/>
          </p:cNvPicPr>
          <p:nvPr/>
        </p:nvPicPr>
        <p:blipFill>
          <a:blip r:embed="rId2" cstate="print"/>
          <a:srcRect/>
          <a:stretch>
            <a:fillRect/>
          </a:stretch>
        </p:blipFill>
        <p:spPr bwMode="auto">
          <a:xfrm>
            <a:off x="381000" y="304800"/>
            <a:ext cx="4314825" cy="13144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3</a:t>
            </a:fld>
            <a:endParaRPr lang="en-US"/>
          </a:p>
        </p:txBody>
      </p:sp>
      <p:sp>
        <p:nvSpPr>
          <p:cNvPr id="8" name="Title 1"/>
          <p:cNvSpPr txBox="1">
            <a:spLocks/>
          </p:cNvSpPr>
          <p:nvPr/>
        </p:nvSpPr>
        <p:spPr>
          <a:xfrm>
            <a:off x="381000" y="1602000"/>
            <a:ext cx="8208000" cy="1080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smtClean="0">
                <a:ln>
                  <a:noFill/>
                </a:ln>
                <a:solidFill>
                  <a:srgbClr val="00B0F0"/>
                </a:solidFill>
                <a:effectLst/>
                <a:uLnTx/>
                <a:uFillTx/>
                <a:latin typeface="+mj-lt"/>
                <a:ea typeface="+mj-ea"/>
                <a:cs typeface="+mj-cs"/>
              </a:rPr>
              <a:t>Earth observation applications</a:t>
            </a:r>
            <a:endParaRPr kumimoji="0" lang="en-US" sz="4000" b="1" i="1" u="none" strike="noStrike" kern="1200" cap="none" spc="0" normalizeH="0" baseline="0" noProof="0" dirty="0">
              <a:ln>
                <a:noFill/>
              </a:ln>
              <a:solidFill>
                <a:srgbClr val="00B0F0"/>
              </a:solidFill>
              <a:effectLst/>
              <a:uLnTx/>
              <a:uFillTx/>
              <a:latin typeface="+mj-lt"/>
              <a:ea typeface="+mj-ea"/>
              <a:cs typeface="+mj-cs"/>
            </a:endParaRPr>
          </a:p>
        </p:txBody>
      </p:sp>
      <p:sp>
        <p:nvSpPr>
          <p:cNvPr id="9" name="Content Placeholder 2"/>
          <p:cNvSpPr txBox="1">
            <a:spLocks/>
          </p:cNvSpPr>
          <p:nvPr/>
        </p:nvSpPr>
        <p:spPr>
          <a:xfrm>
            <a:off x="381000" y="2898000"/>
            <a:ext cx="8229600" cy="39600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On the verge of reaching new user communities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6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These new user communities need to be involved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6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Weakest link / last mile aspects are important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6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Marketing needed: promotion &amp; capacity building</a:t>
            </a: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advTm="2000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AE59B96-4131-4DD5-A7F3-9C8969C240CC}" type="slidenum">
              <a:rPr lang="en-US" smtClean="0"/>
              <a:pPr/>
              <a:t>30</a:t>
            </a:fld>
            <a:endParaRPr lang="en-US"/>
          </a:p>
        </p:txBody>
      </p:sp>
      <p:sp>
        <p:nvSpPr>
          <p:cNvPr id="2" name="Content Placeholder 1"/>
          <p:cNvSpPr>
            <a:spLocks noGrp="1"/>
          </p:cNvSpPr>
          <p:nvPr>
            <p:ph idx="1"/>
          </p:nvPr>
        </p:nvSpPr>
        <p:spPr>
          <a:xfrm>
            <a:off x="381600" y="151200"/>
            <a:ext cx="8208000" cy="709200"/>
          </a:xfrm>
        </p:spPr>
        <p:txBody>
          <a:bodyPr anchor="ctr">
            <a:noAutofit/>
          </a:bodyPr>
          <a:lstStyle/>
          <a:p>
            <a:pPr marL="1652588" indent="-1652588">
              <a:buNone/>
            </a:pPr>
            <a:r>
              <a:rPr lang="en-US" sz="4000" b="1" i="1" dirty="0" smtClean="0">
                <a:solidFill>
                  <a:srgbClr val="00B0F0"/>
                </a:solidFill>
              </a:rPr>
              <a:t>Air quality example: Europe (2)</a:t>
            </a:r>
            <a:endParaRPr lang="en-US" sz="4000" b="1" i="1" dirty="0">
              <a:solidFill>
                <a:srgbClr val="00B0F0"/>
              </a:solidFill>
            </a:endParaRPr>
          </a:p>
        </p:txBody>
      </p:sp>
      <p:sp>
        <p:nvSpPr>
          <p:cNvPr id="10" name="TextBox 9"/>
          <p:cNvSpPr txBox="1"/>
          <p:nvPr/>
        </p:nvSpPr>
        <p:spPr>
          <a:xfrm>
            <a:off x="603409" y="6096000"/>
            <a:ext cx="7937183" cy="400110"/>
          </a:xfrm>
          <a:prstGeom prst="rect">
            <a:avLst/>
          </a:prstGeom>
          <a:noFill/>
        </p:spPr>
        <p:txBody>
          <a:bodyPr wrap="square" rtlCol="0">
            <a:spAutoFit/>
          </a:bodyPr>
          <a:lstStyle/>
          <a:p>
            <a:pPr algn="ctr"/>
            <a:r>
              <a:rPr lang="en-US" sz="2000" i="1" dirty="0" smtClean="0"/>
              <a:t>Mean density of nitrogen oxide (January 2003 – June 2004)</a:t>
            </a:r>
            <a:endParaRPr lang="en-US" sz="2000" i="1" dirty="0"/>
          </a:p>
        </p:txBody>
      </p:sp>
      <p:pic>
        <p:nvPicPr>
          <p:cNvPr id="9" name="Picture 8"/>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33500" y="1146629"/>
            <a:ext cx="6477000" cy="4632960"/>
          </a:xfrm>
          <a:prstGeom prst="rect">
            <a:avLst/>
          </a:prstGeom>
          <a:noFill/>
          <a:ln>
            <a:noFill/>
          </a:ln>
        </p:spPr>
      </p:pic>
      <p:pic>
        <p:nvPicPr>
          <p:cNvPr id="7"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32970" y="151200"/>
            <a:ext cx="1456030" cy="725424"/>
          </a:xfrm>
          <a:prstGeom prst="rect">
            <a:avLst/>
          </a:prstGeom>
        </p:spPr>
      </p:pic>
    </p:spTree>
    <p:extLst>
      <p:ext uri="{BB962C8B-B14F-4D97-AF65-F5344CB8AC3E}">
        <p14:creationId xmlns:p14="http://schemas.microsoft.com/office/powerpoint/2010/main" xmlns="" val="32021395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AE59B96-4131-4DD5-A7F3-9C8969C240CC}" type="slidenum">
              <a:rPr lang="en-US" smtClean="0"/>
              <a:pPr/>
              <a:t>31</a:t>
            </a:fld>
            <a:endParaRPr lang="en-US"/>
          </a:p>
        </p:txBody>
      </p:sp>
      <p:sp>
        <p:nvSpPr>
          <p:cNvPr id="2" name="Content Placeholder 1"/>
          <p:cNvSpPr>
            <a:spLocks noGrp="1"/>
          </p:cNvSpPr>
          <p:nvPr>
            <p:ph idx="1"/>
          </p:nvPr>
        </p:nvSpPr>
        <p:spPr>
          <a:xfrm>
            <a:off x="381600" y="151200"/>
            <a:ext cx="8208000" cy="709200"/>
          </a:xfrm>
        </p:spPr>
        <p:txBody>
          <a:bodyPr anchor="ctr">
            <a:noAutofit/>
          </a:bodyPr>
          <a:lstStyle/>
          <a:p>
            <a:pPr marL="1652588" indent="-1652588">
              <a:buNone/>
            </a:pPr>
            <a:r>
              <a:rPr lang="en-US" sz="4000" b="1" i="1" dirty="0" smtClean="0">
                <a:solidFill>
                  <a:srgbClr val="00B0F0"/>
                </a:solidFill>
              </a:rPr>
              <a:t>EO priorities: air quality for health</a:t>
            </a:r>
            <a:endParaRPr lang="en-US" sz="4000" b="1" i="1" dirty="0">
              <a:solidFill>
                <a:srgbClr val="00B0F0"/>
              </a:solidFill>
            </a:endParaRPr>
          </a:p>
        </p:txBody>
      </p:sp>
      <p:sp>
        <p:nvSpPr>
          <p:cNvPr id="10" name="TextBox 9"/>
          <p:cNvSpPr txBox="1"/>
          <p:nvPr/>
        </p:nvSpPr>
        <p:spPr>
          <a:xfrm>
            <a:off x="603409" y="6096000"/>
            <a:ext cx="7937183" cy="400110"/>
          </a:xfrm>
          <a:prstGeom prst="rect">
            <a:avLst/>
          </a:prstGeom>
          <a:noFill/>
        </p:spPr>
        <p:txBody>
          <a:bodyPr wrap="square" rtlCol="0">
            <a:spAutoFit/>
          </a:bodyPr>
          <a:lstStyle/>
          <a:p>
            <a:pPr algn="ctr"/>
            <a:r>
              <a:rPr lang="en-US" sz="2000" i="1" dirty="0" smtClean="0"/>
              <a:t>Framework for categorizing earth observations for air quality and health</a:t>
            </a:r>
            <a:endParaRPr lang="en-US" sz="2000" i="1" dirty="0"/>
          </a:p>
        </p:txBody>
      </p:sp>
      <p:pic>
        <p:nvPicPr>
          <p:cNvPr id="7" name="Picture 6"/>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81100" y="990600"/>
            <a:ext cx="6781800" cy="4924455"/>
          </a:xfrm>
          <a:prstGeom prst="rect">
            <a:avLst/>
          </a:prstGeom>
          <a:noFill/>
          <a:ln>
            <a:noFill/>
          </a:ln>
        </p:spPr>
      </p:pic>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96200" y="180000"/>
            <a:ext cx="1200150" cy="695325"/>
          </a:xfrm>
          <a:prstGeom prst="rect">
            <a:avLst/>
          </a:prstGeom>
        </p:spPr>
      </p:pic>
    </p:spTree>
    <p:extLst>
      <p:ext uri="{BB962C8B-B14F-4D97-AF65-F5344CB8AC3E}">
        <p14:creationId xmlns:p14="http://schemas.microsoft.com/office/powerpoint/2010/main" xmlns="" val="33904757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AE59B96-4131-4DD5-A7F3-9C8969C240CC}" type="slidenum">
              <a:rPr lang="en-US" smtClean="0"/>
              <a:pPr/>
              <a:t>32</a:t>
            </a:fld>
            <a:endParaRPr lang="en-US"/>
          </a:p>
        </p:txBody>
      </p:sp>
      <p:sp>
        <p:nvSpPr>
          <p:cNvPr id="2" name="Content Placeholder 1"/>
          <p:cNvSpPr>
            <a:spLocks noGrp="1"/>
          </p:cNvSpPr>
          <p:nvPr>
            <p:ph idx="1"/>
          </p:nvPr>
        </p:nvSpPr>
        <p:spPr>
          <a:xfrm>
            <a:off x="914400" y="151200"/>
            <a:ext cx="7293600" cy="1080000"/>
          </a:xfrm>
        </p:spPr>
        <p:txBody>
          <a:bodyPr anchor="ctr">
            <a:noAutofit/>
          </a:bodyPr>
          <a:lstStyle/>
          <a:p>
            <a:pPr marL="0" indent="0">
              <a:lnSpc>
                <a:spcPct val="80000"/>
              </a:lnSpc>
              <a:spcBef>
                <a:spcPts val="0"/>
              </a:spcBef>
              <a:buNone/>
            </a:pPr>
            <a:r>
              <a:rPr lang="en-US" sz="4000" b="1" i="1" dirty="0" smtClean="0">
                <a:solidFill>
                  <a:srgbClr val="00B0F0"/>
                </a:solidFill>
              </a:rPr>
              <a:t>Example: comprehensive </a:t>
            </a:r>
            <a:br>
              <a:rPr lang="en-US" sz="4000" b="1" i="1" dirty="0" smtClean="0">
                <a:solidFill>
                  <a:srgbClr val="00B0F0"/>
                </a:solidFill>
              </a:rPr>
            </a:br>
            <a:r>
              <a:rPr lang="en-US" sz="4000" b="1" i="1" dirty="0" smtClean="0">
                <a:solidFill>
                  <a:srgbClr val="00B0F0"/>
                </a:solidFill>
              </a:rPr>
              <a:t>air </a:t>
            </a:r>
            <a:r>
              <a:rPr lang="en-US" sz="4000" b="1" i="1" dirty="0" smtClean="0">
                <a:solidFill>
                  <a:srgbClr val="00B0F0"/>
                </a:solidFill>
              </a:rPr>
              <a:t>quality approach (1)</a:t>
            </a:r>
            <a:endParaRPr lang="en-US" sz="4000" b="1" i="1" dirty="0">
              <a:solidFill>
                <a:srgbClr val="00B0F0"/>
              </a:solidFill>
            </a:endParaRPr>
          </a:p>
        </p:txBody>
      </p:sp>
      <p:sp>
        <p:nvSpPr>
          <p:cNvPr id="10" name="TextBox 9"/>
          <p:cNvSpPr txBox="1"/>
          <p:nvPr/>
        </p:nvSpPr>
        <p:spPr>
          <a:xfrm>
            <a:off x="603409" y="6300000"/>
            <a:ext cx="7937183" cy="400110"/>
          </a:xfrm>
          <a:prstGeom prst="rect">
            <a:avLst/>
          </a:prstGeom>
          <a:noFill/>
        </p:spPr>
        <p:txBody>
          <a:bodyPr wrap="square" rtlCol="0">
            <a:spAutoFit/>
          </a:bodyPr>
          <a:lstStyle/>
          <a:p>
            <a:pPr algn="ctr"/>
            <a:r>
              <a:rPr lang="en-US" sz="2000" i="1" dirty="0" smtClean="0"/>
              <a:t>Monitoring Atmospheric Composition and Climate project structure</a:t>
            </a:r>
            <a:endParaRPr lang="en-US" sz="2000" i="1" dirty="0"/>
          </a:p>
        </p:txBody>
      </p:sp>
      <p:pic>
        <p:nvPicPr>
          <p:cNvPr id="8" name="Picture 7"/>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14401" y="1260000"/>
            <a:ext cx="7315199" cy="5029200"/>
          </a:xfrm>
          <a:prstGeom prst="rect">
            <a:avLst/>
          </a:prstGeom>
          <a:noFill/>
          <a:ln>
            <a:noFill/>
          </a:ln>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45424" y="151200"/>
            <a:ext cx="1562576" cy="61531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7252227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AE59B96-4131-4DD5-A7F3-9C8969C240CC}" type="slidenum">
              <a:rPr lang="en-US" smtClean="0"/>
              <a:pPr/>
              <a:t>33</a:t>
            </a:fld>
            <a:endParaRPr lang="en-US"/>
          </a:p>
        </p:txBody>
      </p:sp>
      <p:sp>
        <p:nvSpPr>
          <p:cNvPr id="2" name="Content Placeholder 1"/>
          <p:cNvSpPr>
            <a:spLocks noGrp="1"/>
          </p:cNvSpPr>
          <p:nvPr>
            <p:ph idx="1"/>
          </p:nvPr>
        </p:nvSpPr>
        <p:spPr>
          <a:xfrm>
            <a:off x="762000" y="151200"/>
            <a:ext cx="7543800" cy="1080000"/>
          </a:xfrm>
        </p:spPr>
        <p:txBody>
          <a:bodyPr anchor="ctr">
            <a:noAutofit/>
          </a:bodyPr>
          <a:lstStyle/>
          <a:p>
            <a:pPr marL="0" indent="0">
              <a:lnSpc>
                <a:spcPct val="80000"/>
              </a:lnSpc>
              <a:spcBef>
                <a:spcPts val="0"/>
              </a:spcBef>
              <a:buNone/>
            </a:pPr>
            <a:r>
              <a:rPr lang="en-US" sz="4000" b="1" i="1" dirty="0" smtClean="0">
                <a:solidFill>
                  <a:srgbClr val="00B0F0"/>
                </a:solidFill>
              </a:rPr>
              <a:t>Example: </a:t>
            </a:r>
            <a:r>
              <a:rPr lang="en-US" sz="4000" b="1" i="1" dirty="0" smtClean="0">
                <a:solidFill>
                  <a:srgbClr val="00B0F0"/>
                </a:solidFill>
              </a:rPr>
              <a:t>comprehensive </a:t>
            </a:r>
            <a:r>
              <a:rPr lang="en-US" sz="4000" b="1" i="1" dirty="0" smtClean="0">
                <a:solidFill>
                  <a:srgbClr val="00B0F0"/>
                </a:solidFill>
              </a:rPr>
              <a:t/>
            </a:r>
            <a:br>
              <a:rPr lang="en-US" sz="4000" b="1" i="1" dirty="0" smtClean="0">
                <a:solidFill>
                  <a:srgbClr val="00B0F0"/>
                </a:solidFill>
              </a:rPr>
            </a:br>
            <a:r>
              <a:rPr lang="en-US" sz="4000" b="1" i="1" dirty="0" smtClean="0">
                <a:solidFill>
                  <a:srgbClr val="00B0F0"/>
                </a:solidFill>
              </a:rPr>
              <a:t>air </a:t>
            </a:r>
            <a:r>
              <a:rPr lang="en-US" sz="4000" b="1" i="1" dirty="0" smtClean="0">
                <a:solidFill>
                  <a:srgbClr val="00B0F0"/>
                </a:solidFill>
              </a:rPr>
              <a:t>quality approach (2)</a:t>
            </a:r>
            <a:endParaRPr lang="en-US" sz="4000" b="1" i="1" dirty="0">
              <a:solidFill>
                <a:srgbClr val="00B0F0"/>
              </a:solidFill>
            </a:endParaRPr>
          </a:p>
        </p:txBody>
      </p:sp>
      <p:sp>
        <p:nvSpPr>
          <p:cNvPr id="10" name="TextBox 9"/>
          <p:cNvSpPr txBox="1"/>
          <p:nvPr/>
        </p:nvSpPr>
        <p:spPr>
          <a:xfrm>
            <a:off x="533399" y="6300000"/>
            <a:ext cx="7937183" cy="400110"/>
          </a:xfrm>
          <a:prstGeom prst="rect">
            <a:avLst/>
          </a:prstGeom>
          <a:noFill/>
        </p:spPr>
        <p:txBody>
          <a:bodyPr wrap="square" rtlCol="0">
            <a:spAutoFit/>
          </a:bodyPr>
          <a:lstStyle/>
          <a:p>
            <a:pPr algn="ctr"/>
            <a:r>
              <a:rPr lang="en-US" sz="2000" i="1" dirty="0" smtClean="0"/>
              <a:t>Integrated forecasting system</a:t>
            </a:r>
            <a:endParaRPr lang="en-US" sz="2000" i="1" dirty="0"/>
          </a:p>
        </p:txBody>
      </p:sp>
      <p:pic>
        <p:nvPicPr>
          <p:cNvPr id="7" name="Picture 6"/>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00100" y="1188000"/>
            <a:ext cx="7543800" cy="5181600"/>
          </a:xfrm>
          <a:prstGeom prst="rect">
            <a:avLst/>
          </a:prstGeom>
          <a:noFill/>
          <a:ln>
            <a:noFill/>
          </a:ln>
        </p:spPr>
      </p:pic>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170612" y="228600"/>
            <a:ext cx="2135188" cy="381000"/>
          </a:xfrm>
          <a:prstGeom prst="rect">
            <a:avLst/>
          </a:prstGeom>
        </p:spPr>
      </p:pic>
    </p:spTree>
    <p:extLst>
      <p:ext uri="{BB962C8B-B14F-4D97-AF65-F5344CB8AC3E}">
        <p14:creationId xmlns:p14="http://schemas.microsoft.com/office/powerpoint/2010/main" xmlns="" val="8273235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135733"/>
            <a:ext cx="8208000" cy="709200"/>
          </a:xfrm>
        </p:spPr>
        <p:txBody>
          <a:bodyPr>
            <a:normAutofit/>
          </a:bodyPr>
          <a:lstStyle/>
          <a:p>
            <a:pPr algn="l"/>
            <a:r>
              <a:rPr lang="en-US" sz="4000" b="1" i="1" dirty="0" smtClean="0">
                <a:solidFill>
                  <a:srgbClr val="00B0F0"/>
                </a:solidFill>
              </a:rPr>
              <a:t>Air quality references:</a:t>
            </a:r>
            <a:endParaRPr lang="en-US" sz="4000" b="1" i="1" dirty="0">
              <a:solidFill>
                <a:srgbClr val="00B0F0"/>
              </a:solidFill>
            </a:endParaRPr>
          </a:p>
        </p:txBody>
      </p:sp>
      <p:sp>
        <p:nvSpPr>
          <p:cNvPr id="3" name="Content Placeholder 2"/>
          <p:cNvSpPr>
            <a:spLocks noGrp="1"/>
          </p:cNvSpPr>
          <p:nvPr>
            <p:ph idx="1"/>
          </p:nvPr>
        </p:nvSpPr>
        <p:spPr>
          <a:xfrm>
            <a:off x="381000" y="1828800"/>
            <a:ext cx="8208000" cy="4343400"/>
          </a:xfrm>
        </p:spPr>
        <p:txBody>
          <a:bodyPr>
            <a:normAutofit fontScale="25000" lnSpcReduction="20000"/>
          </a:bodyPr>
          <a:lstStyle/>
          <a:p>
            <a:pPr marL="0" indent="0">
              <a:buNone/>
            </a:pPr>
            <a:endParaRPr lang="en-US" sz="8000" b="1" dirty="0" smtClean="0"/>
          </a:p>
          <a:p>
            <a:pPr marL="0" indent="0">
              <a:spcBef>
                <a:spcPts val="0"/>
              </a:spcBef>
              <a:buNone/>
            </a:pPr>
            <a:r>
              <a:rPr lang="en-US" sz="10400" b="1" dirty="0" smtClean="0"/>
              <a:t>Critical earth observations priorities, health societal benefit area: aeroallergens</a:t>
            </a:r>
            <a:br>
              <a:rPr lang="en-US" sz="10400" b="1" dirty="0" smtClean="0"/>
            </a:br>
            <a:r>
              <a:rPr lang="en-US" sz="8000" i="1" dirty="0" smtClean="0">
                <a:solidFill>
                  <a:prstClr val="black"/>
                </a:solidFill>
              </a:rPr>
              <a:t>Priority observations needed: ground-based samplers, temperature, humidity and precipitation, thunderstorms, wind direction, speed and persistence, air pollution, land cover </a:t>
            </a:r>
            <a:r>
              <a:rPr lang="en-US" sz="8000" i="1" dirty="0" smtClean="0">
                <a:solidFill>
                  <a:prstClr val="black"/>
                </a:solidFill>
              </a:rPr>
              <a:t>data</a:t>
            </a:r>
          </a:p>
          <a:p>
            <a:pPr marL="0" indent="0">
              <a:spcBef>
                <a:spcPts val="0"/>
              </a:spcBef>
              <a:buNone/>
            </a:pPr>
            <a:endParaRPr lang="en-US" sz="10400" b="1" dirty="0"/>
          </a:p>
          <a:p>
            <a:pPr marL="0" indent="0">
              <a:spcBef>
                <a:spcPts val="0"/>
              </a:spcBef>
              <a:buNone/>
            </a:pPr>
            <a:r>
              <a:rPr lang="en-US" sz="10400" b="1" dirty="0"/>
              <a:t>Critical earth observations priorities, health societal benefit area:</a:t>
            </a:r>
            <a:r>
              <a:rPr lang="en-US" sz="10400" b="1" dirty="0" smtClean="0">
                <a:solidFill>
                  <a:prstClr val="black"/>
                </a:solidFill>
              </a:rPr>
              <a:t> air quality for health</a:t>
            </a:r>
            <a:br>
              <a:rPr lang="en-US" sz="10400" b="1" dirty="0" smtClean="0">
                <a:solidFill>
                  <a:prstClr val="black"/>
                </a:solidFill>
              </a:rPr>
            </a:br>
            <a:r>
              <a:rPr lang="en-US" sz="8000" i="1" dirty="0" smtClean="0">
                <a:solidFill>
                  <a:prstClr val="black"/>
                </a:solidFill>
              </a:rPr>
              <a:t>Focus on air pollutants (</a:t>
            </a:r>
            <a:r>
              <a:rPr lang="en-US" sz="8000" i="1" dirty="0" smtClean="0">
                <a:solidFill>
                  <a:prstClr val="black"/>
                </a:solidFill>
              </a:rPr>
              <a:t>PM</a:t>
            </a:r>
            <a:r>
              <a:rPr lang="en-US" sz="8000" i="1" baseline="-25000" dirty="0" smtClean="0">
                <a:solidFill>
                  <a:prstClr val="black"/>
                </a:solidFill>
              </a:rPr>
              <a:t>2.5 </a:t>
            </a:r>
            <a:r>
              <a:rPr lang="en-US" sz="8000" i="1" dirty="0" smtClean="0">
                <a:solidFill>
                  <a:prstClr val="black"/>
                </a:solidFill>
              </a:rPr>
              <a:t>, PM</a:t>
            </a:r>
            <a:r>
              <a:rPr lang="en-US" sz="8000" i="1" baseline="-25000" dirty="0" smtClean="0">
                <a:solidFill>
                  <a:prstClr val="black"/>
                </a:solidFill>
              </a:rPr>
              <a:t>10 </a:t>
            </a:r>
            <a:r>
              <a:rPr lang="en-US" sz="8000" i="1" dirty="0" smtClean="0">
                <a:solidFill>
                  <a:prstClr val="black"/>
                </a:solidFill>
              </a:rPr>
              <a:t>, O</a:t>
            </a:r>
            <a:r>
              <a:rPr lang="en-US" sz="8000" i="1" baseline="-25000" dirty="0" smtClean="0">
                <a:solidFill>
                  <a:prstClr val="black"/>
                </a:solidFill>
              </a:rPr>
              <a:t>3 </a:t>
            </a:r>
            <a:r>
              <a:rPr lang="en-US" sz="8000" i="1" dirty="0" smtClean="0">
                <a:solidFill>
                  <a:prstClr val="black"/>
                </a:solidFill>
              </a:rPr>
              <a:t>, NO</a:t>
            </a:r>
            <a:r>
              <a:rPr lang="en-US" sz="8000" i="1" baseline="-25000" dirty="0" smtClean="0">
                <a:solidFill>
                  <a:prstClr val="black"/>
                </a:solidFill>
              </a:rPr>
              <a:t>2 </a:t>
            </a:r>
            <a:r>
              <a:rPr lang="en-US" sz="8000" i="1" dirty="0" smtClean="0">
                <a:solidFill>
                  <a:prstClr val="black"/>
                </a:solidFill>
              </a:rPr>
              <a:t>, </a:t>
            </a:r>
            <a:r>
              <a:rPr lang="en-US" sz="8000" i="1" dirty="0" smtClean="0">
                <a:solidFill>
                  <a:prstClr val="black"/>
                </a:solidFill>
              </a:rPr>
              <a:t>SO</a:t>
            </a:r>
            <a:r>
              <a:rPr lang="en-US" sz="8000" i="1" baseline="-25000" dirty="0" smtClean="0">
                <a:solidFill>
                  <a:prstClr val="black"/>
                </a:solidFill>
              </a:rPr>
              <a:t>2</a:t>
            </a:r>
            <a:r>
              <a:rPr lang="en-US" sz="8000" i="1" dirty="0" smtClean="0">
                <a:solidFill>
                  <a:prstClr val="black"/>
                </a:solidFill>
              </a:rPr>
              <a:t>), observation coverage and utility; proper allocation of multi-pollutant observations, assuring </a:t>
            </a:r>
            <a:r>
              <a:rPr lang="en-US" sz="8000" i="1" dirty="0" err="1" smtClean="0">
                <a:solidFill>
                  <a:prstClr val="black"/>
                </a:solidFill>
              </a:rPr>
              <a:t>spatio</a:t>
            </a:r>
            <a:r>
              <a:rPr lang="en-US" sz="8000" i="1" dirty="0" smtClean="0">
                <a:solidFill>
                  <a:prstClr val="black"/>
                </a:solidFill>
              </a:rPr>
              <a:t>-temporal coverage &amp; including </a:t>
            </a:r>
            <a:r>
              <a:rPr lang="en-US" sz="8000" i="1" dirty="0" smtClean="0">
                <a:solidFill>
                  <a:prstClr val="black"/>
                </a:solidFill>
              </a:rPr>
              <a:t>the </a:t>
            </a:r>
            <a:r>
              <a:rPr lang="en-US" sz="8000" i="1" dirty="0" smtClean="0">
                <a:solidFill>
                  <a:prstClr val="black"/>
                </a:solidFill>
              </a:rPr>
              <a:t>chemical precursors of secondary pollutants, such as PM</a:t>
            </a:r>
            <a:r>
              <a:rPr lang="en-US" sz="8000" i="1" baseline="-25000" dirty="0" smtClean="0">
                <a:solidFill>
                  <a:prstClr val="black"/>
                </a:solidFill>
              </a:rPr>
              <a:t>2.5</a:t>
            </a:r>
            <a:r>
              <a:rPr lang="en-US" sz="8000" i="1" dirty="0" smtClean="0">
                <a:solidFill>
                  <a:prstClr val="black"/>
                </a:solidFill>
              </a:rPr>
              <a:t> </a:t>
            </a:r>
            <a:r>
              <a:rPr lang="en-US" sz="8000" i="1" dirty="0" smtClean="0">
                <a:solidFill>
                  <a:prstClr val="black"/>
                </a:solidFill>
              </a:rPr>
              <a:t>and </a:t>
            </a:r>
            <a:r>
              <a:rPr lang="en-US" sz="8000" i="1" dirty="0" smtClean="0">
                <a:solidFill>
                  <a:prstClr val="black"/>
                </a:solidFill>
              </a:rPr>
              <a:t>O</a:t>
            </a:r>
            <a:r>
              <a:rPr lang="en-US" sz="8000" i="1" baseline="-25000" dirty="0" smtClean="0">
                <a:solidFill>
                  <a:prstClr val="black"/>
                </a:solidFill>
              </a:rPr>
              <a:t>3</a:t>
            </a:r>
            <a:endParaRPr lang="en-US" sz="8000" i="1" baseline="-25000" dirty="0">
              <a:solidFill>
                <a:prstClr val="black"/>
              </a:solidFill>
            </a:endParaRPr>
          </a:p>
          <a:p>
            <a:pPr marL="0" indent="0">
              <a:lnSpc>
                <a:spcPct val="80000"/>
              </a:lnSpc>
              <a:spcBef>
                <a:spcPts val="0"/>
              </a:spcBef>
              <a:spcAft>
                <a:spcPts val="1200"/>
              </a:spcAft>
              <a:buNone/>
            </a:pPr>
            <a:endParaRPr lang="en-US" sz="9200" dirty="0" smtClean="0"/>
          </a:p>
        </p:txBody>
      </p:sp>
      <p:pic>
        <p:nvPicPr>
          <p:cNvPr id="4" name="Picture 2" descr="5-LOGO-Acouleur"/>
          <p:cNvPicPr>
            <a:picLocks noChangeAspect="1" noChangeArrowheads="1"/>
          </p:cNvPicPr>
          <p:nvPr/>
        </p:nvPicPr>
        <p:blipFill>
          <a:blip r:embed="rId2" cstate="print"/>
          <a:srcRect/>
          <a:stretch>
            <a:fillRect/>
          </a:stretch>
        </p:blipFill>
        <p:spPr bwMode="auto">
          <a:xfrm>
            <a:off x="381000" y="304800"/>
            <a:ext cx="2157153" cy="656706"/>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34</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388850" y="304800"/>
            <a:ext cx="1200150" cy="695325"/>
          </a:xfrm>
          <a:prstGeom prst="rect">
            <a:avLst/>
          </a:prstGeom>
        </p:spPr>
      </p:pic>
    </p:spTree>
    <p:extLst>
      <p:ext uri="{BB962C8B-B14F-4D97-AF65-F5344CB8AC3E}">
        <p14:creationId xmlns:p14="http://schemas.microsoft.com/office/powerpoint/2010/main" xmlns="" val="3266409720"/>
      </p:ext>
    </p:extLst>
  </p:cSld>
  <p:clrMapOvr>
    <a:masterClrMapping/>
  </p:clrMapOvr>
  <p:transition advTm="2000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187746"/>
            <a:ext cx="8208000" cy="709200"/>
          </a:xfrm>
        </p:spPr>
        <p:txBody>
          <a:bodyPr>
            <a:normAutofit/>
          </a:bodyPr>
          <a:lstStyle/>
          <a:p>
            <a:pPr algn="l"/>
            <a:r>
              <a:rPr lang="en-US" sz="4000" b="1" i="1" dirty="0" smtClean="0">
                <a:solidFill>
                  <a:srgbClr val="00B0F0"/>
                </a:solidFill>
              </a:rPr>
              <a:t>Air quality references (2):</a:t>
            </a:r>
            <a:endParaRPr lang="en-US" sz="4000" b="1" i="1" dirty="0">
              <a:solidFill>
                <a:srgbClr val="00B0F0"/>
              </a:solidFill>
            </a:endParaRPr>
          </a:p>
        </p:txBody>
      </p:sp>
      <p:sp>
        <p:nvSpPr>
          <p:cNvPr id="3" name="Content Placeholder 2"/>
          <p:cNvSpPr>
            <a:spLocks noGrp="1"/>
          </p:cNvSpPr>
          <p:nvPr>
            <p:ph idx="1"/>
          </p:nvPr>
        </p:nvSpPr>
        <p:spPr>
          <a:xfrm>
            <a:off x="381000" y="1828800"/>
            <a:ext cx="8208000" cy="5410200"/>
          </a:xfrm>
        </p:spPr>
        <p:txBody>
          <a:bodyPr>
            <a:normAutofit fontScale="25000" lnSpcReduction="20000"/>
          </a:bodyPr>
          <a:lstStyle/>
          <a:p>
            <a:pPr marL="0" indent="0">
              <a:buNone/>
            </a:pPr>
            <a:endParaRPr lang="en-US" sz="8000" b="1" dirty="0" smtClean="0"/>
          </a:p>
          <a:p>
            <a:pPr marL="0" indent="0">
              <a:spcBef>
                <a:spcPts val="0"/>
              </a:spcBef>
              <a:buNone/>
            </a:pPr>
            <a:r>
              <a:rPr lang="en-US" sz="10400" b="1" dirty="0" smtClean="0"/>
              <a:t>Particulate matter in the atmosphere of Dakar, Senegal (Planet Action)</a:t>
            </a:r>
            <a:br>
              <a:rPr lang="en-US" sz="10400" b="1" dirty="0" smtClean="0"/>
            </a:br>
            <a:r>
              <a:rPr lang="en-US" sz="8000" i="1" dirty="0" smtClean="0"/>
              <a:t>Pilot on monitoring of particulate matter, measurement of aerosol optical depth, specifically aimed at Sahara desert dust; combination of in-situ and EO; satellite observations can detect gradient &amp; therefore hotspots of </a:t>
            </a:r>
            <a:r>
              <a:rPr lang="en-US" sz="8000" i="1" dirty="0" smtClean="0"/>
              <a:t>emission</a:t>
            </a:r>
          </a:p>
          <a:p>
            <a:pPr marL="0" indent="0">
              <a:spcBef>
                <a:spcPts val="0"/>
              </a:spcBef>
              <a:buNone/>
            </a:pPr>
            <a:endParaRPr lang="en-US" sz="10400" i="1" dirty="0" smtClean="0"/>
          </a:p>
          <a:p>
            <a:pPr marL="0" indent="0">
              <a:spcBef>
                <a:spcPts val="0"/>
              </a:spcBef>
              <a:buNone/>
            </a:pPr>
            <a:r>
              <a:rPr lang="en-US" sz="10400" b="1" dirty="0" smtClean="0"/>
              <a:t>Air pollution using remote sensing and GIS, Cyprus</a:t>
            </a:r>
            <a:r>
              <a:rPr lang="en-US" sz="9600" b="1" dirty="0" smtClean="0"/>
              <a:t/>
            </a:r>
            <a:br>
              <a:rPr lang="en-US" sz="9600" b="1" dirty="0" smtClean="0"/>
            </a:br>
            <a:r>
              <a:rPr lang="en-US" sz="8000" i="1" dirty="0" smtClean="0"/>
              <a:t>Case study on the use of satellite observations for air pollution monitoring and </a:t>
            </a:r>
            <a:r>
              <a:rPr lang="en-US" sz="8000" i="1" dirty="0" err="1" smtClean="0"/>
              <a:t>modelling</a:t>
            </a:r>
            <a:endParaRPr lang="en-US" sz="8000" i="1" dirty="0" smtClean="0"/>
          </a:p>
          <a:p>
            <a:pPr marL="0" indent="0">
              <a:spcBef>
                <a:spcPts val="0"/>
              </a:spcBef>
              <a:buNone/>
            </a:pPr>
            <a:endParaRPr lang="en-US" sz="10400" i="1" dirty="0" smtClean="0"/>
          </a:p>
          <a:p>
            <a:pPr marL="0" lvl="0" indent="0">
              <a:spcBef>
                <a:spcPts val="0"/>
              </a:spcBef>
              <a:buNone/>
            </a:pPr>
            <a:r>
              <a:rPr lang="en-US" sz="10400" b="1" dirty="0" smtClean="0">
                <a:solidFill>
                  <a:prstClr val="black"/>
                </a:solidFill>
              </a:rPr>
              <a:t>SERVIR air quality monitoring Central America</a:t>
            </a:r>
            <a:r>
              <a:rPr lang="en-US" sz="9600" b="1" dirty="0">
                <a:solidFill>
                  <a:prstClr val="black"/>
                </a:solidFill>
              </a:rPr>
              <a:t/>
            </a:r>
            <a:br>
              <a:rPr lang="en-US" sz="9600" b="1" dirty="0">
                <a:solidFill>
                  <a:prstClr val="black"/>
                </a:solidFill>
              </a:rPr>
            </a:br>
            <a:r>
              <a:rPr lang="en-US" sz="8000" i="1" dirty="0" smtClean="0">
                <a:solidFill>
                  <a:prstClr val="black"/>
                </a:solidFill>
              </a:rPr>
              <a:t>Description of the use of EO for an air quality monitoring system and public information, including ‘</a:t>
            </a:r>
            <a:r>
              <a:rPr lang="en-US" sz="8000" i="1" dirty="0" err="1" smtClean="0">
                <a:solidFill>
                  <a:prstClr val="black"/>
                </a:solidFill>
              </a:rPr>
              <a:t>SmogBlog</a:t>
            </a:r>
            <a:r>
              <a:rPr lang="en-US" sz="8000" i="1" dirty="0" smtClean="0">
                <a:solidFill>
                  <a:prstClr val="black"/>
                </a:solidFill>
              </a:rPr>
              <a:t>’, agricultural fires, </a:t>
            </a:r>
            <a:r>
              <a:rPr lang="en-US" sz="8000" i="1" dirty="0" err="1" smtClean="0">
                <a:solidFill>
                  <a:prstClr val="black"/>
                </a:solidFill>
              </a:rPr>
              <a:t>vulcanic</a:t>
            </a:r>
            <a:r>
              <a:rPr lang="en-US" sz="8000" i="1" dirty="0" smtClean="0">
                <a:solidFill>
                  <a:prstClr val="black"/>
                </a:solidFill>
              </a:rPr>
              <a:t> eruptions, Saharan dust + capacity </a:t>
            </a:r>
            <a:r>
              <a:rPr lang="en-US" sz="8000" i="1" dirty="0">
                <a:solidFill>
                  <a:prstClr val="black"/>
                </a:solidFill>
              </a:rPr>
              <a:t>building </a:t>
            </a:r>
            <a:r>
              <a:rPr lang="en-US" sz="8000" i="1" dirty="0" smtClean="0">
                <a:solidFill>
                  <a:prstClr val="black"/>
                </a:solidFill>
              </a:rPr>
              <a:t/>
            </a:r>
            <a:br>
              <a:rPr lang="en-US" sz="8000" i="1" dirty="0" smtClean="0">
                <a:solidFill>
                  <a:prstClr val="black"/>
                </a:solidFill>
              </a:rPr>
            </a:br>
            <a:r>
              <a:rPr lang="en-US" sz="8000" dirty="0" smtClean="0">
                <a:solidFill>
                  <a:prstClr val="black"/>
                </a:solidFill>
                <a:hlinkClick r:id="rId2"/>
              </a:rPr>
              <a:t>http</a:t>
            </a:r>
            <a:r>
              <a:rPr lang="en-US" sz="8000" dirty="0">
                <a:solidFill>
                  <a:prstClr val="black"/>
                </a:solidFill>
                <a:hlinkClick r:id="rId2"/>
              </a:rPr>
              <a:t>://www.servir.net</a:t>
            </a:r>
            <a:r>
              <a:rPr lang="en-US" sz="8000" dirty="0" smtClean="0">
                <a:solidFill>
                  <a:prstClr val="black"/>
                </a:solidFill>
                <a:hlinkClick r:id="rId2"/>
              </a:rPr>
              <a:t>/</a:t>
            </a:r>
            <a:r>
              <a:rPr lang="en-US" sz="8000" dirty="0" smtClean="0">
                <a:solidFill>
                  <a:prstClr val="black"/>
                </a:solidFill>
              </a:rPr>
              <a:t> </a:t>
            </a:r>
            <a:endParaRPr lang="en-US" sz="8000" dirty="0">
              <a:solidFill>
                <a:prstClr val="black"/>
              </a:solidFill>
            </a:endParaRPr>
          </a:p>
          <a:p>
            <a:pPr marL="0" indent="0">
              <a:lnSpc>
                <a:spcPct val="80000"/>
              </a:lnSpc>
              <a:spcBef>
                <a:spcPts val="0"/>
              </a:spcBef>
              <a:spcAft>
                <a:spcPts val="1200"/>
              </a:spcAft>
              <a:buNone/>
            </a:pPr>
            <a:endParaRPr lang="en-US" sz="9200" dirty="0" smtClean="0"/>
          </a:p>
        </p:txBody>
      </p:sp>
      <p:pic>
        <p:nvPicPr>
          <p:cNvPr id="4" name="Picture 2" descr="5-LOGO-Acouleur"/>
          <p:cNvPicPr>
            <a:picLocks noChangeAspect="1" noChangeArrowheads="1"/>
          </p:cNvPicPr>
          <p:nvPr/>
        </p:nvPicPr>
        <p:blipFill>
          <a:blip r:embed="rId3" cstate="print"/>
          <a:srcRect/>
          <a:stretch>
            <a:fillRect/>
          </a:stretch>
        </p:blipFill>
        <p:spPr bwMode="auto">
          <a:xfrm>
            <a:off x="381000" y="304800"/>
            <a:ext cx="2157153" cy="656706"/>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35</a:t>
            </a:fld>
            <a:endParaRPr lang="en-US"/>
          </a:p>
        </p:txBody>
      </p:sp>
      <p:pic>
        <p:nvPicPr>
          <p:cNvPr id="10" name="Picture 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076000" y="304800"/>
            <a:ext cx="1371600" cy="882946"/>
          </a:xfrm>
          <a:prstGeom prst="rect">
            <a:avLst/>
          </a:prstGeom>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836400" y="511200"/>
            <a:ext cx="1752600" cy="4453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583380867"/>
      </p:ext>
    </p:extLst>
  </p:cSld>
  <p:clrMapOvr>
    <a:masterClrMapping/>
  </p:clrMapOvr>
  <p:transition advTm="2000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28700" y="1044000"/>
            <a:ext cx="7086600" cy="5476481"/>
          </a:xfrm>
          <a:prstGeom prst="rect">
            <a:avLst/>
          </a:prstGeom>
          <a:noFill/>
          <a:ln>
            <a:noFill/>
          </a:ln>
        </p:spPr>
      </p:pic>
      <p:sp>
        <p:nvSpPr>
          <p:cNvPr id="4" name="Slide Number Placeholder 3"/>
          <p:cNvSpPr>
            <a:spLocks noGrp="1"/>
          </p:cNvSpPr>
          <p:nvPr>
            <p:ph type="sldNum" sz="quarter" idx="12"/>
          </p:nvPr>
        </p:nvSpPr>
        <p:spPr/>
        <p:txBody>
          <a:bodyPr/>
          <a:lstStyle/>
          <a:p>
            <a:fld id="{7AE59B96-4131-4DD5-A7F3-9C8969C240CC}" type="slidenum">
              <a:rPr lang="en-US" smtClean="0"/>
              <a:pPr/>
              <a:t>36</a:t>
            </a:fld>
            <a:endParaRPr lang="en-US"/>
          </a:p>
        </p:txBody>
      </p:sp>
      <p:sp>
        <p:nvSpPr>
          <p:cNvPr id="2" name="Content Placeholder 1"/>
          <p:cNvSpPr>
            <a:spLocks noGrp="1"/>
          </p:cNvSpPr>
          <p:nvPr>
            <p:ph idx="1"/>
          </p:nvPr>
        </p:nvSpPr>
        <p:spPr>
          <a:xfrm>
            <a:off x="1905300" y="151200"/>
            <a:ext cx="5400000" cy="1080000"/>
          </a:xfrm>
        </p:spPr>
        <p:txBody>
          <a:bodyPr anchor="ctr">
            <a:noAutofit/>
          </a:bodyPr>
          <a:lstStyle/>
          <a:p>
            <a:pPr marL="0" indent="0">
              <a:lnSpc>
                <a:spcPct val="80000"/>
              </a:lnSpc>
              <a:spcBef>
                <a:spcPts val="0"/>
              </a:spcBef>
              <a:buNone/>
            </a:pPr>
            <a:r>
              <a:rPr lang="en-US" sz="4000" b="1" i="1" dirty="0" smtClean="0">
                <a:solidFill>
                  <a:srgbClr val="00B0F0"/>
                </a:solidFill>
              </a:rPr>
              <a:t>Epidemics forecasting </a:t>
            </a:r>
            <a:r>
              <a:rPr lang="en-US" sz="4000" b="1" i="1" dirty="0" smtClean="0">
                <a:solidFill>
                  <a:srgbClr val="00B0F0"/>
                </a:solidFill>
              </a:rPr>
              <a:t/>
            </a:r>
            <a:br>
              <a:rPr lang="en-US" sz="4000" b="1" i="1" dirty="0" smtClean="0">
                <a:solidFill>
                  <a:srgbClr val="00B0F0"/>
                </a:solidFill>
              </a:rPr>
            </a:br>
            <a:r>
              <a:rPr lang="en-US" sz="4000" b="1" i="1" dirty="0" smtClean="0">
                <a:solidFill>
                  <a:srgbClr val="00B0F0"/>
                </a:solidFill>
              </a:rPr>
              <a:t>&amp; environmental </a:t>
            </a:r>
            <a:r>
              <a:rPr lang="en-US" sz="4000" b="1" i="1" dirty="0" smtClean="0">
                <a:solidFill>
                  <a:srgbClr val="00B0F0"/>
                </a:solidFill>
              </a:rPr>
              <a:t>factors</a:t>
            </a:r>
          </a:p>
        </p:txBody>
      </p:sp>
      <p:sp>
        <p:nvSpPr>
          <p:cNvPr id="10" name="TextBox 9"/>
          <p:cNvSpPr txBox="1"/>
          <p:nvPr/>
        </p:nvSpPr>
        <p:spPr>
          <a:xfrm>
            <a:off x="603409" y="6300000"/>
            <a:ext cx="7937183" cy="400110"/>
          </a:xfrm>
          <a:prstGeom prst="rect">
            <a:avLst/>
          </a:prstGeom>
          <a:noFill/>
        </p:spPr>
        <p:txBody>
          <a:bodyPr wrap="square" rtlCol="0">
            <a:spAutoFit/>
          </a:bodyPr>
          <a:lstStyle/>
          <a:p>
            <a:pPr algn="ctr"/>
            <a:r>
              <a:rPr lang="en-US" sz="2000" i="1" dirty="0" smtClean="0"/>
              <a:t>User cycle framework (EO priorities)</a:t>
            </a:r>
            <a:endParaRPr lang="en-US" sz="2000" i="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389450" y="151200"/>
            <a:ext cx="1200150" cy="695325"/>
          </a:xfrm>
          <a:prstGeom prst="rect">
            <a:avLst/>
          </a:prstGeom>
        </p:spPr>
      </p:pic>
    </p:spTree>
    <p:extLst>
      <p:ext uri="{BB962C8B-B14F-4D97-AF65-F5344CB8AC3E}">
        <p14:creationId xmlns:p14="http://schemas.microsoft.com/office/powerpoint/2010/main" xmlns="" val="35197763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81101" y="1224000"/>
            <a:ext cx="6781799" cy="4847771"/>
          </a:xfrm>
          <a:prstGeom prst="rect">
            <a:avLst/>
          </a:prstGeom>
          <a:noFill/>
          <a:ln>
            <a:noFill/>
          </a:ln>
        </p:spPr>
      </p:pic>
      <p:sp>
        <p:nvSpPr>
          <p:cNvPr id="4" name="Slide Number Placeholder 3"/>
          <p:cNvSpPr>
            <a:spLocks noGrp="1"/>
          </p:cNvSpPr>
          <p:nvPr>
            <p:ph type="sldNum" sz="quarter" idx="12"/>
          </p:nvPr>
        </p:nvSpPr>
        <p:spPr/>
        <p:txBody>
          <a:bodyPr/>
          <a:lstStyle/>
          <a:p>
            <a:fld id="{7AE59B96-4131-4DD5-A7F3-9C8969C240CC}" type="slidenum">
              <a:rPr lang="en-US" smtClean="0"/>
              <a:pPr/>
              <a:t>37</a:t>
            </a:fld>
            <a:endParaRPr lang="en-US"/>
          </a:p>
        </p:txBody>
      </p:sp>
      <p:sp>
        <p:nvSpPr>
          <p:cNvPr id="2" name="Content Placeholder 1"/>
          <p:cNvSpPr>
            <a:spLocks noGrp="1"/>
          </p:cNvSpPr>
          <p:nvPr>
            <p:ph idx="1"/>
          </p:nvPr>
        </p:nvSpPr>
        <p:spPr>
          <a:xfrm>
            <a:off x="1872000" y="151200"/>
            <a:ext cx="5400000" cy="1080000"/>
          </a:xfrm>
        </p:spPr>
        <p:txBody>
          <a:bodyPr anchor="ctr">
            <a:noAutofit/>
          </a:bodyPr>
          <a:lstStyle/>
          <a:p>
            <a:pPr marL="0" indent="0">
              <a:lnSpc>
                <a:spcPct val="80000"/>
              </a:lnSpc>
              <a:spcBef>
                <a:spcPts val="0"/>
              </a:spcBef>
              <a:buNone/>
            </a:pPr>
            <a:r>
              <a:rPr lang="en-US" sz="4000" b="1" i="1" dirty="0" smtClean="0">
                <a:solidFill>
                  <a:srgbClr val="00B0F0"/>
                </a:solidFill>
              </a:rPr>
              <a:t>Epidemics forecasting </a:t>
            </a:r>
            <a:r>
              <a:rPr lang="en-US" sz="4000" b="1" i="1" dirty="0" smtClean="0">
                <a:solidFill>
                  <a:srgbClr val="00B0F0"/>
                </a:solidFill>
              </a:rPr>
              <a:t/>
            </a:r>
            <a:br>
              <a:rPr lang="en-US" sz="4000" b="1" i="1" dirty="0" smtClean="0">
                <a:solidFill>
                  <a:srgbClr val="00B0F0"/>
                </a:solidFill>
              </a:rPr>
            </a:br>
            <a:r>
              <a:rPr lang="en-US" sz="4000" b="1" i="1" dirty="0" smtClean="0">
                <a:solidFill>
                  <a:srgbClr val="00B0F0"/>
                </a:solidFill>
              </a:rPr>
              <a:t>&amp; </a:t>
            </a:r>
            <a:r>
              <a:rPr lang="en-US" sz="4000" b="1" i="1" dirty="0" smtClean="0">
                <a:solidFill>
                  <a:srgbClr val="00B0F0"/>
                </a:solidFill>
              </a:rPr>
              <a:t>environmental factors</a:t>
            </a:r>
          </a:p>
        </p:txBody>
      </p:sp>
      <p:sp>
        <p:nvSpPr>
          <p:cNvPr id="10" name="TextBox 9"/>
          <p:cNvSpPr txBox="1"/>
          <p:nvPr/>
        </p:nvSpPr>
        <p:spPr>
          <a:xfrm>
            <a:off x="381000" y="6120000"/>
            <a:ext cx="8382000" cy="707886"/>
          </a:xfrm>
          <a:prstGeom prst="rect">
            <a:avLst/>
          </a:prstGeom>
          <a:noFill/>
        </p:spPr>
        <p:txBody>
          <a:bodyPr wrap="square" rtlCol="0">
            <a:spAutoFit/>
          </a:bodyPr>
          <a:lstStyle/>
          <a:p>
            <a:pPr algn="ctr"/>
            <a:r>
              <a:rPr lang="en-US" sz="2000" i="1" dirty="0" smtClean="0"/>
              <a:t>Epidemiological system showing the four main </a:t>
            </a:r>
            <a:r>
              <a:rPr lang="en-US" sz="2000" i="1" dirty="0" smtClean="0"/>
              <a:t>categories </a:t>
            </a:r>
            <a:r>
              <a:rPr lang="en-US" sz="2000" i="1" dirty="0" smtClean="0"/>
              <a:t>of EO </a:t>
            </a:r>
            <a:r>
              <a:rPr lang="en-US" sz="2000" i="1" dirty="0" smtClean="0"/>
              <a:t/>
            </a:r>
            <a:br>
              <a:rPr lang="en-US" sz="2000" i="1" dirty="0" smtClean="0"/>
            </a:br>
            <a:r>
              <a:rPr lang="en-US" sz="2000" i="1" dirty="0" smtClean="0"/>
              <a:t>(</a:t>
            </a:r>
            <a:r>
              <a:rPr lang="en-US" sz="2000" i="1" dirty="0" smtClean="0"/>
              <a:t>EO priorities)</a:t>
            </a:r>
            <a:endParaRPr lang="en-US" sz="2000" i="1" dirty="0"/>
          </a:p>
        </p:txBody>
      </p:sp>
      <p:pic>
        <p:nvPicPr>
          <p:cNvPr id="8"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389450" y="151200"/>
            <a:ext cx="1200150" cy="695325"/>
          </a:xfrm>
          <a:prstGeom prst="rect">
            <a:avLst/>
          </a:prstGeom>
        </p:spPr>
      </p:pic>
    </p:spTree>
    <p:extLst>
      <p:ext uri="{BB962C8B-B14F-4D97-AF65-F5344CB8AC3E}">
        <p14:creationId xmlns:p14="http://schemas.microsoft.com/office/powerpoint/2010/main" xmlns="" val="39292840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AE59B96-4131-4DD5-A7F3-9C8969C240CC}" type="slidenum">
              <a:rPr lang="en-US" smtClean="0"/>
              <a:pPr/>
              <a:t>38</a:t>
            </a:fld>
            <a:endParaRPr lang="en-US"/>
          </a:p>
        </p:txBody>
      </p:sp>
      <p:sp>
        <p:nvSpPr>
          <p:cNvPr id="2" name="Content Placeholder 1"/>
          <p:cNvSpPr>
            <a:spLocks noGrp="1"/>
          </p:cNvSpPr>
          <p:nvPr>
            <p:ph idx="1"/>
          </p:nvPr>
        </p:nvSpPr>
        <p:spPr>
          <a:xfrm>
            <a:off x="792000" y="151200"/>
            <a:ext cx="7848600" cy="709200"/>
          </a:xfrm>
        </p:spPr>
        <p:txBody>
          <a:bodyPr anchor="ctr">
            <a:noAutofit/>
          </a:bodyPr>
          <a:lstStyle/>
          <a:p>
            <a:pPr marL="1652588" indent="-1652588">
              <a:buNone/>
            </a:pPr>
            <a:r>
              <a:rPr lang="en-US" sz="4000" b="1" i="1" dirty="0" smtClean="0">
                <a:solidFill>
                  <a:srgbClr val="00B0F0"/>
                </a:solidFill>
              </a:rPr>
              <a:t>Malaria early warning systems</a:t>
            </a:r>
          </a:p>
        </p:txBody>
      </p:sp>
      <p:sp>
        <p:nvSpPr>
          <p:cNvPr id="10" name="TextBox 9"/>
          <p:cNvSpPr txBox="1"/>
          <p:nvPr/>
        </p:nvSpPr>
        <p:spPr>
          <a:xfrm>
            <a:off x="838199" y="6012000"/>
            <a:ext cx="7924801" cy="1015663"/>
          </a:xfrm>
          <a:prstGeom prst="rect">
            <a:avLst/>
          </a:prstGeom>
          <a:noFill/>
        </p:spPr>
        <p:txBody>
          <a:bodyPr wrap="square" rtlCol="0">
            <a:spAutoFit/>
          </a:bodyPr>
          <a:lstStyle/>
          <a:p>
            <a:r>
              <a:rPr lang="en-US" sz="2000" i="1" dirty="0"/>
              <a:t>Integrated MEWS gathering cumulative evidence for early and focused epidemic preparedness and response  (WHO 2004)</a:t>
            </a:r>
          </a:p>
          <a:p>
            <a:pPr algn="ctr"/>
            <a:r>
              <a:rPr lang="en-US" sz="2000" i="1" dirty="0" smtClean="0"/>
              <a:t>)</a:t>
            </a:r>
            <a:endParaRPr lang="en-US" sz="2000" i="1" dirty="0"/>
          </a:p>
        </p:txBody>
      </p:sp>
      <p:grpSp>
        <p:nvGrpSpPr>
          <p:cNvPr id="9" name="Group 8"/>
          <p:cNvGrpSpPr>
            <a:grpSpLocks/>
          </p:cNvGrpSpPr>
          <p:nvPr/>
        </p:nvGrpSpPr>
        <p:grpSpPr bwMode="auto">
          <a:xfrm>
            <a:off x="818487" y="1175580"/>
            <a:ext cx="7619999" cy="4759937"/>
            <a:chOff x="528" y="1234"/>
            <a:chExt cx="4852" cy="2631"/>
          </a:xfrm>
        </p:grpSpPr>
        <p:grpSp>
          <p:nvGrpSpPr>
            <p:cNvPr id="11" name="Group 10"/>
            <p:cNvGrpSpPr>
              <a:grpSpLocks/>
            </p:cNvGrpSpPr>
            <p:nvPr/>
          </p:nvGrpSpPr>
          <p:grpSpPr bwMode="auto">
            <a:xfrm>
              <a:off x="528" y="1234"/>
              <a:ext cx="4852" cy="2631"/>
              <a:chOff x="480" y="1104"/>
              <a:chExt cx="4852" cy="2631"/>
            </a:xfrm>
          </p:grpSpPr>
          <p:pic>
            <p:nvPicPr>
              <p:cNvPr id="13" name="Picture 1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1" y="1104"/>
                <a:ext cx="4851" cy="3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 name="Picture 1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0" y="1858"/>
                <a:ext cx="4851" cy="6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 name="Picture 1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0" y="2482"/>
                <a:ext cx="4851" cy="6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 name="Picture 1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80" y="3092"/>
                <a:ext cx="4851" cy="6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 name="Picture 1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81" y="1484"/>
                <a:ext cx="4851" cy="4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12" name="Text Box 9"/>
            <p:cNvSpPr txBox="1">
              <a:spLocks noChangeArrowheads="1"/>
            </p:cNvSpPr>
            <p:nvPr/>
          </p:nvSpPr>
          <p:spPr bwMode="auto">
            <a:xfrm>
              <a:off x="1681" y="3216"/>
              <a:ext cx="2783" cy="4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eaLnBrk="0" hangingPunct="0">
                <a:spcBef>
                  <a:spcPct val="50000"/>
                </a:spcBef>
              </a:pPr>
              <a:r>
                <a:rPr lang="en-US" sz="1800">
                  <a:solidFill>
                    <a:srgbClr val="000000"/>
                  </a:solidFill>
                  <a:latin typeface="Arial" pitchFamily="34" charset="0"/>
                </a:rPr>
                <a:t>Case surveillance alone = late warning</a:t>
              </a:r>
            </a:p>
          </p:txBody>
        </p:sp>
      </p:grpSp>
      <p:pic>
        <p:nvPicPr>
          <p:cNvPr id="5" name="Picture 4"/>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7789500" y="151200"/>
            <a:ext cx="800100" cy="804101"/>
          </a:xfrm>
          <a:prstGeom prst="rect">
            <a:avLst/>
          </a:prstGeom>
        </p:spPr>
      </p:pic>
    </p:spTree>
    <p:extLst>
      <p:ext uri="{BB962C8B-B14F-4D97-AF65-F5344CB8AC3E}">
        <p14:creationId xmlns:p14="http://schemas.microsoft.com/office/powerpoint/2010/main" xmlns="" val="17813021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220400"/>
            <a:ext cx="8208000" cy="709200"/>
          </a:xfrm>
        </p:spPr>
        <p:txBody>
          <a:bodyPr>
            <a:normAutofit/>
          </a:bodyPr>
          <a:lstStyle/>
          <a:p>
            <a:pPr algn="l"/>
            <a:r>
              <a:rPr lang="en-US" sz="4000" b="1" i="1" dirty="0" smtClean="0">
                <a:solidFill>
                  <a:srgbClr val="00B0F0"/>
                </a:solidFill>
              </a:rPr>
              <a:t>EO for malaria early warning systems</a:t>
            </a:r>
            <a:endParaRPr lang="en-US" sz="4000" b="1" i="1" dirty="0">
              <a:solidFill>
                <a:srgbClr val="00B0F0"/>
              </a:solidFill>
            </a:endParaRPr>
          </a:p>
        </p:txBody>
      </p:sp>
      <p:sp>
        <p:nvSpPr>
          <p:cNvPr id="3" name="Content Placeholder 2"/>
          <p:cNvSpPr>
            <a:spLocks noGrp="1"/>
          </p:cNvSpPr>
          <p:nvPr>
            <p:ph idx="1"/>
          </p:nvPr>
        </p:nvSpPr>
        <p:spPr>
          <a:xfrm>
            <a:off x="381000" y="1828800"/>
            <a:ext cx="8208000" cy="4495800"/>
          </a:xfrm>
        </p:spPr>
        <p:txBody>
          <a:bodyPr>
            <a:normAutofit fontScale="25000" lnSpcReduction="20000"/>
          </a:bodyPr>
          <a:lstStyle/>
          <a:p>
            <a:pPr>
              <a:lnSpc>
                <a:spcPct val="115000"/>
              </a:lnSpc>
              <a:spcBef>
                <a:spcPts val="0"/>
              </a:spcBef>
            </a:pPr>
            <a:endParaRPr lang="en-US" sz="8000" dirty="0" smtClean="0">
              <a:solidFill>
                <a:srgbClr val="000000"/>
              </a:solidFill>
              <a:ea typeface="Times New Roman"/>
              <a:cs typeface="Caecilia-Roman"/>
            </a:endParaRPr>
          </a:p>
          <a:p>
            <a:pPr>
              <a:spcBef>
                <a:spcPts val="0"/>
              </a:spcBef>
              <a:spcAft>
                <a:spcPts val="1200"/>
              </a:spcAft>
              <a:tabLst>
                <a:tab pos="566738" algn="l"/>
              </a:tabLst>
            </a:pPr>
            <a:r>
              <a:rPr lang="en-US" sz="10400" dirty="0" smtClean="0">
                <a:solidFill>
                  <a:srgbClr val="000000"/>
                </a:solidFill>
                <a:ea typeface="Times New Roman"/>
                <a:cs typeface="Caecilia-Roman"/>
              </a:rPr>
              <a:t>Vulnerability assessment (pre-season, rainy season, malaria season</a:t>
            </a:r>
            <a:r>
              <a:rPr lang="en-US" sz="10400" dirty="0" smtClean="0">
                <a:solidFill>
                  <a:srgbClr val="000000"/>
                </a:solidFill>
                <a:ea typeface="Times New Roman"/>
                <a:cs typeface="Caecilia-Roman"/>
              </a:rPr>
              <a:t>)</a:t>
            </a:r>
            <a:endParaRPr lang="en-US" sz="10400" dirty="0" smtClean="0">
              <a:solidFill>
                <a:srgbClr val="000000"/>
              </a:solidFill>
              <a:ea typeface="Times New Roman"/>
              <a:cs typeface="Caecilia-Roman"/>
            </a:endParaRPr>
          </a:p>
          <a:p>
            <a:pPr>
              <a:spcBef>
                <a:spcPts val="0"/>
              </a:spcBef>
              <a:spcAft>
                <a:spcPts val="1200"/>
              </a:spcAft>
              <a:tabLst>
                <a:tab pos="566738" algn="l"/>
              </a:tabLst>
            </a:pPr>
            <a:r>
              <a:rPr lang="en-US" sz="10400" dirty="0" smtClean="0">
                <a:solidFill>
                  <a:srgbClr val="000000"/>
                </a:solidFill>
                <a:ea typeface="Times New Roman"/>
                <a:cs typeface="Caecilia-Roman"/>
              </a:rPr>
              <a:t>Seasonal climate forecast </a:t>
            </a:r>
            <a:r>
              <a:rPr lang="en-US" sz="10400" dirty="0" smtClean="0">
                <a:solidFill>
                  <a:srgbClr val="000000"/>
                </a:solidFill>
                <a:ea typeface="Times New Roman"/>
                <a:cs typeface="Caecilia-Roman"/>
              </a:rPr>
              <a:t>anomalies</a:t>
            </a:r>
            <a:endParaRPr lang="en-US" sz="10400" dirty="0" smtClean="0">
              <a:solidFill>
                <a:srgbClr val="000000"/>
              </a:solidFill>
              <a:ea typeface="Times New Roman"/>
              <a:cs typeface="Caecilia-Roman"/>
            </a:endParaRPr>
          </a:p>
          <a:p>
            <a:pPr>
              <a:spcBef>
                <a:spcPts val="0"/>
              </a:spcBef>
              <a:spcAft>
                <a:spcPts val="1200"/>
              </a:spcAft>
              <a:tabLst>
                <a:tab pos="566738" algn="l"/>
              </a:tabLst>
            </a:pPr>
            <a:r>
              <a:rPr lang="en-US" sz="10400" dirty="0" smtClean="0">
                <a:solidFill>
                  <a:srgbClr val="000000"/>
                </a:solidFill>
                <a:ea typeface="Times New Roman"/>
                <a:cs typeface="Caecilia-Roman"/>
              </a:rPr>
              <a:t>Rainfall </a:t>
            </a:r>
            <a:r>
              <a:rPr lang="en-US" sz="10400" dirty="0" smtClean="0">
                <a:solidFill>
                  <a:srgbClr val="000000"/>
                </a:solidFill>
                <a:ea typeface="Times New Roman"/>
                <a:cs typeface="Caecilia-Roman"/>
              </a:rPr>
              <a:t>monitoring</a:t>
            </a:r>
            <a:endParaRPr lang="en-US" sz="10400" dirty="0" smtClean="0">
              <a:solidFill>
                <a:srgbClr val="000000"/>
              </a:solidFill>
              <a:ea typeface="Times New Roman"/>
              <a:cs typeface="Caecilia-Roman"/>
            </a:endParaRPr>
          </a:p>
          <a:p>
            <a:pPr>
              <a:spcBef>
                <a:spcPts val="0"/>
              </a:spcBef>
              <a:spcAft>
                <a:spcPts val="1200"/>
              </a:spcAft>
              <a:tabLst>
                <a:tab pos="566738" algn="l"/>
              </a:tabLst>
            </a:pPr>
            <a:r>
              <a:rPr lang="en-US" sz="10400" dirty="0" smtClean="0">
                <a:solidFill>
                  <a:srgbClr val="000000"/>
                </a:solidFill>
                <a:ea typeface="Times New Roman"/>
                <a:cs typeface="Caecilia-Roman"/>
              </a:rPr>
              <a:t>Correlation rainfall – incidence and vegetation (NDVI) - incidence</a:t>
            </a:r>
          </a:p>
          <a:p>
            <a:pPr>
              <a:spcBef>
                <a:spcPts val="0"/>
              </a:spcBef>
              <a:spcAft>
                <a:spcPts val="1200"/>
              </a:spcAft>
              <a:tabLst>
                <a:tab pos="566738" algn="l"/>
              </a:tabLst>
            </a:pPr>
            <a:r>
              <a:rPr lang="en-US" sz="10400" dirty="0" smtClean="0">
                <a:solidFill>
                  <a:srgbClr val="000000"/>
                </a:solidFill>
                <a:ea typeface="Times New Roman"/>
                <a:cs typeface="Caecilia-Roman"/>
              </a:rPr>
              <a:t>Malaria morbidity/mortality monitoring at sentinel </a:t>
            </a:r>
            <a:r>
              <a:rPr lang="en-US" sz="10400" dirty="0" smtClean="0">
                <a:solidFill>
                  <a:srgbClr val="000000"/>
                </a:solidFill>
                <a:ea typeface="Times New Roman"/>
                <a:cs typeface="Caecilia-Roman"/>
              </a:rPr>
              <a:t>sites</a:t>
            </a:r>
            <a:endParaRPr lang="en-US" sz="10400" dirty="0" smtClean="0">
              <a:solidFill>
                <a:srgbClr val="000000"/>
              </a:solidFill>
              <a:ea typeface="Times New Roman"/>
              <a:cs typeface="Caecilia-Roman"/>
            </a:endParaRPr>
          </a:p>
          <a:p>
            <a:pPr>
              <a:spcBef>
                <a:spcPts val="0"/>
              </a:spcBef>
              <a:spcAft>
                <a:spcPts val="1200"/>
              </a:spcAft>
              <a:tabLst>
                <a:tab pos="566738" algn="l"/>
              </a:tabLst>
            </a:pPr>
            <a:r>
              <a:rPr lang="en-US" sz="10400" dirty="0" smtClean="0">
                <a:solidFill>
                  <a:srgbClr val="000000"/>
                </a:solidFill>
                <a:ea typeface="Times New Roman"/>
                <a:cs typeface="Caecilia-Roman"/>
              </a:rPr>
              <a:t>Short-term forecasting and long-term </a:t>
            </a:r>
            <a:r>
              <a:rPr lang="en-US" sz="10400" dirty="0" smtClean="0">
                <a:solidFill>
                  <a:srgbClr val="000000"/>
                </a:solidFill>
                <a:ea typeface="Times New Roman"/>
                <a:cs typeface="Caecilia-Roman"/>
              </a:rPr>
              <a:t>forecasting</a:t>
            </a:r>
            <a:endParaRPr lang="en-US" sz="10400" dirty="0" smtClean="0">
              <a:solidFill>
                <a:srgbClr val="000000"/>
              </a:solidFill>
              <a:ea typeface="Times New Roman"/>
              <a:cs typeface="Caecilia-Roman"/>
            </a:endParaRPr>
          </a:p>
          <a:p>
            <a:pPr marL="914400" indent="-914400">
              <a:buNone/>
            </a:pPr>
            <a:endParaRPr lang="en-US" sz="8000" i="1" dirty="0" smtClean="0">
              <a:solidFill>
                <a:srgbClr val="000000"/>
              </a:solidFill>
            </a:endParaRPr>
          </a:p>
          <a:p>
            <a:pPr marL="914400" indent="-914400">
              <a:buNone/>
            </a:pPr>
            <a:r>
              <a:rPr lang="en-US" sz="8000" i="1" dirty="0" smtClean="0">
                <a:solidFill>
                  <a:srgbClr val="000000"/>
                </a:solidFill>
              </a:rPr>
              <a:t>From</a:t>
            </a:r>
            <a:r>
              <a:rPr lang="en-US" sz="8000" i="1" dirty="0" smtClean="0">
                <a:solidFill>
                  <a:srgbClr val="000000"/>
                </a:solidFill>
              </a:rPr>
              <a:t>: </a:t>
            </a:r>
            <a:r>
              <a:rPr lang="en-US" sz="8000" i="1" dirty="0" smtClean="0">
                <a:solidFill>
                  <a:srgbClr val="000000"/>
                </a:solidFill>
              </a:rPr>
              <a:t>IRI </a:t>
            </a:r>
            <a:r>
              <a:rPr lang="en-US" sz="8000" i="1" dirty="0" smtClean="0">
                <a:solidFill>
                  <a:srgbClr val="000000"/>
                </a:solidFill>
              </a:rPr>
              <a:t>presentation</a:t>
            </a:r>
            <a:endParaRPr lang="en-US" sz="9600" i="1" dirty="0"/>
          </a:p>
        </p:txBody>
      </p:sp>
      <p:sp>
        <p:nvSpPr>
          <p:cNvPr id="5" name="Slide Number Placeholder 4"/>
          <p:cNvSpPr>
            <a:spLocks noGrp="1"/>
          </p:cNvSpPr>
          <p:nvPr>
            <p:ph type="sldNum" sz="quarter" idx="12"/>
          </p:nvPr>
        </p:nvSpPr>
        <p:spPr/>
        <p:txBody>
          <a:bodyPr/>
          <a:lstStyle/>
          <a:p>
            <a:fld id="{7AE59B96-4131-4DD5-A7F3-9C8969C240CC}" type="slidenum">
              <a:rPr lang="en-US" smtClean="0"/>
              <a:pPr/>
              <a:t>39</a:t>
            </a:fld>
            <a:endParaRPr lang="en-US"/>
          </a:p>
        </p:txBody>
      </p:sp>
      <p:pic>
        <p:nvPicPr>
          <p:cNvPr id="6" name="Picture 2" descr="5-LOGO-Acouleur"/>
          <p:cNvPicPr>
            <a:picLocks noChangeAspect="1" noChangeArrowheads="1"/>
          </p:cNvPicPr>
          <p:nvPr/>
        </p:nvPicPr>
        <p:blipFill>
          <a:blip r:embed="rId2" cstate="print"/>
          <a:srcRect/>
          <a:stretch>
            <a:fillRect/>
          </a:stretch>
        </p:blipFill>
        <p:spPr bwMode="auto">
          <a:xfrm>
            <a:off x="381000" y="304800"/>
            <a:ext cx="2157153" cy="656706"/>
          </a:xfrm>
          <a:prstGeom prst="rect">
            <a:avLst/>
          </a:prstGeom>
          <a:noFill/>
          <a:ln w="9525">
            <a:noFill/>
            <a:miter lim="800000"/>
            <a:headEnd/>
            <a:tailEnd/>
          </a:ln>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788900" y="228600"/>
            <a:ext cx="800100" cy="804101"/>
          </a:xfrm>
          <a:prstGeom prst="rect">
            <a:avLst/>
          </a:prstGeom>
        </p:spPr>
      </p:pic>
    </p:spTree>
    <p:extLst>
      <p:ext uri="{BB962C8B-B14F-4D97-AF65-F5344CB8AC3E}">
        <p14:creationId xmlns:p14="http://schemas.microsoft.com/office/powerpoint/2010/main" xmlns="" val="599151758"/>
      </p:ext>
    </p:extLst>
  </p:cSld>
  <p:clrMapOvr>
    <a:masterClrMapping/>
  </p:clrMapOvr>
  <p:transition advTm="20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600200"/>
            <a:ext cx="8208000" cy="1080000"/>
          </a:xfrm>
        </p:spPr>
        <p:txBody>
          <a:bodyPr>
            <a:normAutofit/>
          </a:bodyPr>
          <a:lstStyle/>
          <a:p>
            <a:pPr algn="l"/>
            <a:r>
              <a:rPr lang="en-US" sz="4000" b="1" i="1" dirty="0" smtClean="0">
                <a:solidFill>
                  <a:srgbClr val="00B0F0"/>
                </a:solidFill>
              </a:rPr>
              <a:t>Life cycle of products &amp; services</a:t>
            </a:r>
            <a:endParaRPr lang="en-US" sz="4000" b="1" i="1" dirty="0">
              <a:solidFill>
                <a:srgbClr val="00B0F0"/>
              </a:solidFill>
            </a:endParaRPr>
          </a:p>
        </p:txBody>
      </p:sp>
      <p:sp>
        <p:nvSpPr>
          <p:cNvPr id="3" name="Content Placeholder 2"/>
          <p:cNvSpPr>
            <a:spLocks noGrp="1"/>
          </p:cNvSpPr>
          <p:nvPr>
            <p:ph idx="1"/>
          </p:nvPr>
        </p:nvSpPr>
        <p:spPr>
          <a:xfrm>
            <a:off x="381000" y="2898000"/>
            <a:ext cx="8208000" cy="3960000"/>
          </a:xfrm>
        </p:spPr>
        <p:txBody>
          <a:bodyPr>
            <a:normAutofit/>
          </a:bodyPr>
          <a:lstStyle/>
          <a:p>
            <a:pPr>
              <a:buNone/>
            </a:pPr>
            <a:r>
              <a:rPr lang="en-US" sz="2600" dirty="0" smtClean="0"/>
              <a:t>Initialization</a:t>
            </a:r>
          </a:p>
          <a:p>
            <a:pPr>
              <a:buNone/>
            </a:pPr>
            <a:r>
              <a:rPr lang="en-US" sz="2600" dirty="0" smtClean="0"/>
              <a:t>System analysis &amp; design</a:t>
            </a:r>
          </a:p>
          <a:p>
            <a:pPr>
              <a:buNone/>
            </a:pPr>
            <a:r>
              <a:rPr lang="en-US" sz="2600" dirty="0" smtClean="0"/>
              <a:t>Rapid prototyping</a:t>
            </a:r>
          </a:p>
          <a:p>
            <a:pPr>
              <a:buNone/>
            </a:pPr>
            <a:r>
              <a:rPr lang="en-US" sz="2600" dirty="0" smtClean="0"/>
              <a:t>System development</a:t>
            </a:r>
          </a:p>
          <a:p>
            <a:pPr>
              <a:buNone/>
            </a:pPr>
            <a:r>
              <a:rPr lang="en-US" sz="2600" dirty="0" smtClean="0"/>
              <a:t>Implementation</a:t>
            </a:r>
          </a:p>
          <a:p>
            <a:pPr>
              <a:buNone/>
            </a:pPr>
            <a:r>
              <a:rPr lang="en-US" sz="2600" dirty="0" smtClean="0"/>
              <a:t>Post-implementation</a:t>
            </a:r>
          </a:p>
          <a:p>
            <a:pPr>
              <a:buNone/>
            </a:pPr>
            <a:r>
              <a:rPr lang="en-US" sz="3600" dirty="0" smtClean="0"/>
              <a:t>	</a:t>
            </a:r>
            <a:endParaRPr lang="en-US" sz="3600" dirty="0"/>
          </a:p>
        </p:txBody>
      </p:sp>
      <p:pic>
        <p:nvPicPr>
          <p:cNvPr id="4" name="Picture 2" descr="5-LOGO-Acouleur"/>
          <p:cNvPicPr>
            <a:picLocks noChangeAspect="1" noChangeArrowheads="1"/>
          </p:cNvPicPr>
          <p:nvPr/>
        </p:nvPicPr>
        <p:blipFill>
          <a:blip r:embed="rId2" cstate="print"/>
          <a:srcRect/>
          <a:stretch>
            <a:fillRect/>
          </a:stretch>
        </p:blipFill>
        <p:spPr bwMode="auto">
          <a:xfrm>
            <a:off x="381000" y="304800"/>
            <a:ext cx="4314825" cy="13144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4</a:t>
            </a:fld>
            <a:endParaRPr lang="en-US"/>
          </a:p>
        </p:txBody>
      </p:sp>
      <p:pic>
        <p:nvPicPr>
          <p:cNvPr id="6" name="Picture 5" descr="marketing EO products &amp; services title page.jpg"/>
          <p:cNvPicPr>
            <a:picLocks noChangeAspect="1"/>
          </p:cNvPicPr>
          <p:nvPr/>
        </p:nvPicPr>
        <p:blipFill>
          <a:blip r:embed="rId3" cstate="print"/>
          <a:stretch>
            <a:fillRect/>
          </a:stretch>
        </p:blipFill>
        <p:spPr>
          <a:xfrm>
            <a:off x="6074400" y="2667000"/>
            <a:ext cx="2590800" cy="3662709"/>
          </a:xfrm>
          <a:prstGeom prst="rect">
            <a:avLst/>
          </a:prstGeom>
        </p:spPr>
      </p:pic>
    </p:spTree>
  </p:cSld>
  <p:clrMapOvr>
    <a:masterClrMapping/>
  </p:clrMapOvr>
  <p:transition advTm="2000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220400"/>
            <a:ext cx="8208000" cy="709200"/>
          </a:xfrm>
        </p:spPr>
        <p:txBody>
          <a:bodyPr>
            <a:normAutofit/>
          </a:bodyPr>
          <a:lstStyle/>
          <a:p>
            <a:pPr algn="l"/>
            <a:r>
              <a:rPr lang="en-US" sz="4000" b="1" i="1" dirty="0" smtClean="0">
                <a:solidFill>
                  <a:srgbClr val="00B0F0"/>
                </a:solidFill>
              </a:rPr>
              <a:t>Useful sites for early warning</a:t>
            </a:r>
            <a:endParaRPr lang="en-US" sz="4000" b="1" i="1" dirty="0">
              <a:solidFill>
                <a:srgbClr val="00B0F0"/>
              </a:solidFill>
            </a:endParaRPr>
          </a:p>
        </p:txBody>
      </p:sp>
      <p:sp>
        <p:nvSpPr>
          <p:cNvPr id="3" name="Content Placeholder 2"/>
          <p:cNvSpPr>
            <a:spLocks noGrp="1"/>
          </p:cNvSpPr>
          <p:nvPr>
            <p:ph idx="1"/>
          </p:nvPr>
        </p:nvSpPr>
        <p:spPr>
          <a:xfrm>
            <a:off x="381000" y="1828800"/>
            <a:ext cx="8208000" cy="5029200"/>
          </a:xfrm>
        </p:spPr>
        <p:txBody>
          <a:bodyPr>
            <a:normAutofit fontScale="25000" lnSpcReduction="20000"/>
          </a:bodyPr>
          <a:lstStyle/>
          <a:p>
            <a:pPr>
              <a:lnSpc>
                <a:spcPct val="115000"/>
              </a:lnSpc>
              <a:spcBef>
                <a:spcPts val="0"/>
              </a:spcBef>
            </a:pPr>
            <a:endParaRPr lang="en-US" sz="8000" dirty="0" smtClean="0">
              <a:solidFill>
                <a:srgbClr val="000000"/>
              </a:solidFill>
              <a:ea typeface="Times New Roman"/>
              <a:cs typeface="Caecilia-Roman"/>
            </a:endParaRPr>
          </a:p>
          <a:p>
            <a:pPr>
              <a:spcBef>
                <a:spcPts val="0"/>
              </a:spcBef>
              <a:tabLst>
                <a:tab pos="566738" algn="l"/>
              </a:tabLst>
            </a:pPr>
            <a:r>
              <a:rPr lang="en-US" sz="10400" dirty="0" smtClean="0">
                <a:solidFill>
                  <a:srgbClr val="000000"/>
                </a:solidFill>
                <a:ea typeface="Times New Roman"/>
                <a:cs typeface="Caecilia-Roman"/>
              </a:rPr>
              <a:t>IRI, Columbia University </a:t>
            </a:r>
            <a:r>
              <a:rPr lang="en-US" sz="8000" dirty="0" smtClean="0">
                <a:hlinkClick r:id="rId2"/>
              </a:rPr>
              <a:t>http</a:t>
            </a:r>
            <a:r>
              <a:rPr lang="en-US" sz="8000" dirty="0">
                <a:hlinkClick r:id="rId2"/>
              </a:rPr>
              <a:t>://iridl.ldeo.columbia.edu/maproom/.Health</a:t>
            </a:r>
            <a:r>
              <a:rPr lang="en-US" sz="8000" dirty="0" smtClean="0">
                <a:hlinkClick r:id="rId2"/>
              </a:rPr>
              <a:t>/</a:t>
            </a:r>
            <a:r>
              <a:rPr lang="en-US" sz="8000" dirty="0" smtClean="0"/>
              <a:t> (malaria, meningitis</a:t>
            </a:r>
            <a:r>
              <a:rPr lang="en-US" sz="8000" dirty="0" smtClean="0"/>
              <a:t>)</a:t>
            </a:r>
          </a:p>
          <a:p>
            <a:pPr>
              <a:spcBef>
                <a:spcPts val="0"/>
              </a:spcBef>
              <a:buNone/>
              <a:tabLst>
                <a:tab pos="566738" algn="l"/>
              </a:tabLst>
            </a:pPr>
            <a:endParaRPr lang="en-US" sz="10400" dirty="0" smtClean="0">
              <a:solidFill>
                <a:srgbClr val="000000"/>
              </a:solidFill>
              <a:ea typeface="Times New Roman"/>
              <a:cs typeface="Caecilia-Roman"/>
            </a:endParaRPr>
          </a:p>
          <a:p>
            <a:pPr>
              <a:spcBef>
                <a:spcPts val="0"/>
              </a:spcBef>
              <a:tabLst>
                <a:tab pos="566738" algn="l"/>
              </a:tabLst>
            </a:pPr>
            <a:r>
              <a:rPr lang="en-US" sz="10400" dirty="0" smtClean="0">
                <a:solidFill>
                  <a:srgbClr val="000000"/>
                </a:solidFill>
                <a:ea typeface="Times New Roman"/>
                <a:cs typeface="Caecilia-Roman"/>
              </a:rPr>
              <a:t>CNES </a:t>
            </a:r>
            <a:r>
              <a:rPr lang="en-US" sz="10400" dirty="0" err="1" smtClean="0">
                <a:solidFill>
                  <a:srgbClr val="000000"/>
                </a:solidFill>
                <a:ea typeface="Times New Roman"/>
                <a:cs typeface="Caecilia-Roman"/>
              </a:rPr>
              <a:t>RedGems</a:t>
            </a:r>
            <a:r>
              <a:rPr lang="en-US" sz="10400" dirty="0" smtClean="0">
                <a:solidFill>
                  <a:srgbClr val="000000"/>
                </a:solidFill>
                <a:ea typeface="Times New Roman"/>
                <a:cs typeface="Caecilia-Roman"/>
              </a:rPr>
              <a:t> </a:t>
            </a:r>
            <a:r>
              <a:rPr lang="en-US" sz="8000" dirty="0">
                <a:hlinkClick r:id="rId3"/>
              </a:rPr>
              <a:t>http://www.redgems.org</a:t>
            </a:r>
            <a:r>
              <a:rPr lang="en-US" sz="8000" dirty="0" smtClean="0">
                <a:hlinkClick r:id="rId3"/>
              </a:rPr>
              <a:t>/</a:t>
            </a:r>
            <a:r>
              <a:rPr lang="en-US" sz="8000" dirty="0" smtClean="0"/>
              <a:t> (malaria, rift valley fever, dengue, vibrio diseases and cholera</a:t>
            </a:r>
            <a:r>
              <a:rPr lang="en-US" sz="8000" dirty="0" smtClean="0"/>
              <a:t>)</a:t>
            </a:r>
          </a:p>
          <a:p>
            <a:pPr>
              <a:spcBef>
                <a:spcPts val="0"/>
              </a:spcBef>
              <a:buNone/>
              <a:tabLst>
                <a:tab pos="566738" algn="l"/>
              </a:tabLst>
            </a:pPr>
            <a:endParaRPr lang="en-US" sz="10400" dirty="0" smtClean="0">
              <a:solidFill>
                <a:srgbClr val="000000"/>
              </a:solidFill>
              <a:ea typeface="Times New Roman"/>
              <a:cs typeface="Caecilia-Roman"/>
            </a:endParaRPr>
          </a:p>
          <a:p>
            <a:pPr>
              <a:spcBef>
                <a:spcPts val="0"/>
              </a:spcBef>
              <a:tabLst>
                <a:tab pos="566738" algn="l"/>
              </a:tabLst>
            </a:pPr>
            <a:r>
              <a:rPr lang="en-US" sz="10400" dirty="0" smtClean="0">
                <a:solidFill>
                  <a:srgbClr val="000000"/>
                </a:solidFill>
                <a:ea typeface="Times New Roman"/>
                <a:cs typeface="Caecilia-Roman"/>
              </a:rPr>
              <a:t>NASA SERVIR </a:t>
            </a:r>
            <a:r>
              <a:rPr lang="en-US" sz="8000" dirty="0">
                <a:hlinkClick r:id="rId4"/>
              </a:rPr>
              <a:t>http://</a:t>
            </a:r>
            <a:r>
              <a:rPr lang="en-US" sz="8000" dirty="0" smtClean="0">
                <a:hlinkClick r:id="rId4"/>
              </a:rPr>
              <a:t>www.nasa.gov/mission_pages/servir/index.html</a:t>
            </a:r>
            <a:r>
              <a:rPr lang="en-US" sz="8000" dirty="0" smtClean="0"/>
              <a:t> (general</a:t>
            </a:r>
            <a:r>
              <a:rPr lang="en-US" sz="8000" dirty="0" smtClean="0"/>
              <a:t>)</a:t>
            </a:r>
          </a:p>
          <a:p>
            <a:pPr>
              <a:spcBef>
                <a:spcPts val="0"/>
              </a:spcBef>
              <a:buNone/>
              <a:tabLst>
                <a:tab pos="566738" algn="l"/>
              </a:tabLst>
            </a:pPr>
            <a:endParaRPr lang="en-US" sz="10400" dirty="0" smtClean="0">
              <a:solidFill>
                <a:srgbClr val="000000"/>
              </a:solidFill>
              <a:ea typeface="Times New Roman"/>
              <a:cs typeface="Caecilia-Roman"/>
            </a:endParaRPr>
          </a:p>
          <a:p>
            <a:pPr>
              <a:spcBef>
                <a:spcPts val="0"/>
              </a:spcBef>
              <a:tabLst>
                <a:tab pos="566738" algn="l"/>
              </a:tabLst>
            </a:pPr>
            <a:r>
              <a:rPr lang="en-US" sz="10400" dirty="0" smtClean="0">
                <a:solidFill>
                  <a:srgbClr val="000000"/>
                </a:solidFill>
                <a:ea typeface="Times New Roman"/>
                <a:cs typeface="Caecilia-Roman"/>
              </a:rPr>
              <a:t>ISID Pro-MED </a:t>
            </a:r>
            <a:r>
              <a:rPr lang="en-US" sz="8000" dirty="0">
                <a:hlinkClick r:id="rId5"/>
              </a:rPr>
              <a:t>http://</a:t>
            </a:r>
            <a:r>
              <a:rPr lang="en-US" sz="8000" dirty="0" smtClean="0">
                <a:hlinkClick r:id="rId5"/>
              </a:rPr>
              <a:t>www.promedmail.org/pls/otn/f?p=2400:1000</a:t>
            </a:r>
            <a:r>
              <a:rPr lang="en-US" sz="8000" dirty="0" smtClean="0"/>
              <a:t> </a:t>
            </a:r>
            <a:r>
              <a:rPr lang="en-US" sz="8000" dirty="0" smtClean="0"/>
              <a:t>(diseases general</a:t>
            </a:r>
            <a:r>
              <a:rPr lang="en-US" sz="8000" dirty="0" smtClean="0"/>
              <a:t>)</a:t>
            </a:r>
          </a:p>
          <a:p>
            <a:pPr>
              <a:spcBef>
                <a:spcPts val="0"/>
              </a:spcBef>
              <a:buNone/>
              <a:tabLst>
                <a:tab pos="566738" algn="l"/>
              </a:tabLst>
            </a:pPr>
            <a:endParaRPr lang="en-US" sz="10400" dirty="0" smtClean="0"/>
          </a:p>
          <a:p>
            <a:pPr>
              <a:spcBef>
                <a:spcPts val="0"/>
              </a:spcBef>
              <a:tabLst>
                <a:tab pos="566738" algn="l"/>
              </a:tabLst>
            </a:pPr>
            <a:r>
              <a:rPr lang="en-US" sz="10400" dirty="0" smtClean="0">
                <a:solidFill>
                  <a:srgbClr val="000000"/>
                </a:solidFill>
                <a:ea typeface="Times New Roman"/>
                <a:cs typeface="Caecilia-Roman"/>
              </a:rPr>
              <a:t>USAID FEWSNET </a:t>
            </a:r>
            <a:r>
              <a:rPr lang="en-US" sz="8000" u="sng" dirty="0">
                <a:hlinkClick r:id="rId6"/>
              </a:rPr>
              <a:t>http://earlywarning.usgs.gov/adds</a:t>
            </a:r>
            <a:r>
              <a:rPr lang="en-US" sz="8000" dirty="0" smtClean="0">
                <a:hlinkClick r:id="rId6"/>
              </a:rPr>
              <a:t>/</a:t>
            </a:r>
            <a:r>
              <a:rPr lang="en-US" sz="8000" dirty="0" smtClean="0"/>
              <a:t>  (famine)</a:t>
            </a:r>
            <a:endParaRPr lang="en-US" sz="8000" dirty="0" smtClean="0">
              <a:solidFill>
                <a:srgbClr val="000000"/>
              </a:solidFill>
              <a:ea typeface="Times New Roman"/>
              <a:cs typeface="Caecilia-Roman"/>
            </a:endParaRPr>
          </a:p>
        </p:txBody>
      </p:sp>
      <p:sp>
        <p:nvSpPr>
          <p:cNvPr id="5" name="Slide Number Placeholder 4"/>
          <p:cNvSpPr>
            <a:spLocks noGrp="1"/>
          </p:cNvSpPr>
          <p:nvPr>
            <p:ph type="sldNum" sz="quarter" idx="12"/>
          </p:nvPr>
        </p:nvSpPr>
        <p:spPr/>
        <p:txBody>
          <a:bodyPr/>
          <a:lstStyle/>
          <a:p>
            <a:fld id="{7AE59B96-4131-4DD5-A7F3-9C8969C240CC}" type="slidenum">
              <a:rPr lang="en-US" smtClean="0"/>
              <a:pPr/>
              <a:t>40</a:t>
            </a:fld>
            <a:endParaRPr lang="en-US"/>
          </a:p>
        </p:txBody>
      </p:sp>
      <p:pic>
        <p:nvPicPr>
          <p:cNvPr id="6" name="Picture 2" descr="5-LOGO-Acouleur"/>
          <p:cNvPicPr>
            <a:picLocks noChangeAspect="1" noChangeArrowheads="1"/>
          </p:cNvPicPr>
          <p:nvPr/>
        </p:nvPicPr>
        <p:blipFill>
          <a:blip r:embed="rId7" cstate="print"/>
          <a:srcRect/>
          <a:stretch>
            <a:fillRect/>
          </a:stretch>
        </p:blipFill>
        <p:spPr bwMode="auto">
          <a:xfrm>
            <a:off x="381000" y="304800"/>
            <a:ext cx="2157153" cy="656706"/>
          </a:xfrm>
          <a:prstGeom prst="rect">
            <a:avLst/>
          </a:prstGeom>
          <a:noFill/>
          <a:ln w="9525">
            <a:noFill/>
            <a:miter lim="800000"/>
            <a:headEnd/>
            <a:tailEnd/>
          </a:ln>
        </p:spPr>
      </p:pic>
    </p:spTree>
    <p:extLst>
      <p:ext uri="{BB962C8B-B14F-4D97-AF65-F5344CB8AC3E}">
        <p14:creationId xmlns:p14="http://schemas.microsoft.com/office/powerpoint/2010/main" xmlns="" val="760166430"/>
      </p:ext>
    </p:extLst>
  </p:cSld>
  <p:clrMapOvr>
    <a:masterClrMapping/>
  </p:clrMapOvr>
  <p:transition advTm="2000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AE59B96-4131-4DD5-A7F3-9C8969C240CC}" type="slidenum">
              <a:rPr lang="en-US" smtClean="0"/>
              <a:pPr/>
              <a:t>41</a:t>
            </a:fld>
            <a:endParaRPr lang="en-US"/>
          </a:p>
        </p:txBody>
      </p:sp>
      <p:sp>
        <p:nvSpPr>
          <p:cNvPr id="2" name="Content Placeholder 1"/>
          <p:cNvSpPr>
            <a:spLocks noGrp="1"/>
          </p:cNvSpPr>
          <p:nvPr>
            <p:ph idx="1"/>
          </p:nvPr>
        </p:nvSpPr>
        <p:spPr>
          <a:xfrm>
            <a:off x="0" y="151200"/>
            <a:ext cx="9144000" cy="709200"/>
          </a:xfrm>
        </p:spPr>
        <p:txBody>
          <a:bodyPr anchor="ctr">
            <a:noAutofit/>
          </a:bodyPr>
          <a:lstStyle/>
          <a:p>
            <a:pPr marL="1652588" indent="-1652588" algn="ctr">
              <a:buNone/>
            </a:pPr>
            <a:r>
              <a:rPr lang="en-US" sz="4000" b="1" i="1" dirty="0" smtClean="0">
                <a:solidFill>
                  <a:srgbClr val="00B0F0"/>
                </a:solidFill>
              </a:rPr>
              <a:t>Tele-epidemiology</a:t>
            </a:r>
          </a:p>
        </p:txBody>
      </p:sp>
      <p:sp>
        <p:nvSpPr>
          <p:cNvPr id="10" name="TextBox 9"/>
          <p:cNvSpPr txBox="1"/>
          <p:nvPr/>
        </p:nvSpPr>
        <p:spPr>
          <a:xfrm>
            <a:off x="381000" y="6120000"/>
            <a:ext cx="8382000" cy="400110"/>
          </a:xfrm>
          <a:prstGeom prst="rect">
            <a:avLst/>
          </a:prstGeom>
          <a:noFill/>
        </p:spPr>
        <p:txBody>
          <a:bodyPr wrap="square" rtlCol="0">
            <a:spAutoFit/>
          </a:bodyPr>
          <a:lstStyle/>
          <a:p>
            <a:pPr algn="ctr"/>
            <a:r>
              <a:rPr lang="en-US" sz="2000" i="1" dirty="0" smtClean="0"/>
              <a:t>From: CNES </a:t>
            </a:r>
            <a:r>
              <a:rPr lang="en-US" sz="2000" i="1" dirty="0"/>
              <a:t>Strategy, Satellite data and </a:t>
            </a:r>
            <a:r>
              <a:rPr lang="en-US" sz="2000" i="1" dirty="0" smtClean="0"/>
              <a:t>modeling for </a:t>
            </a:r>
            <a:r>
              <a:rPr lang="en-US" sz="2000" i="1" dirty="0"/>
              <a:t>Public Health</a:t>
            </a:r>
          </a:p>
        </p:txBody>
      </p:sp>
      <p:pic>
        <p:nvPicPr>
          <p:cNvPr id="18" name="Picture 17"/>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19200" y="1188000"/>
            <a:ext cx="6705600" cy="4758499"/>
          </a:xfrm>
          <a:prstGeom prst="rect">
            <a:avLst/>
          </a:prstGeom>
          <a:noFill/>
          <a:ln>
            <a:noFill/>
          </a:ln>
        </p:spPr>
      </p:pic>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913200" y="228600"/>
            <a:ext cx="1676400" cy="575757"/>
          </a:xfrm>
          <a:prstGeom prst="rect">
            <a:avLst/>
          </a:prstGeom>
        </p:spPr>
      </p:pic>
    </p:spTree>
    <p:extLst>
      <p:ext uri="{BB962C8B-B14F-4D97-AF65-F5344CB8AC3E}">
        <p14:creationId xmlns:p14="http://schemas.microsoft.com/office/powerpoint/2010/main" xmlns="" val="29155595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AE59B96-4131-4DD5-A7F3-9C8969C240CC}" type="slidenum">
              <a:rPr lang="en-US" smtClean="0"/>
              <a:pPr/>
              <a:t>42</a:t>
            </a:fld>
            <a:endParaRPr lang="en-US"/>
          </a:p>
        </p:txBody>
      </p:sp>
      <p:sp>
        <p:nvSpPr>
          <p:cNvPr id="2" name="Content Placeholder 1"/>
          <p:cNvSpPr>
            <a:spLocks noGrp="1"/>
          </p:cNvSpPr>
          <p:nvPr>
            <p:ph idx="1"/>
          </p:nvPr>
        </p:nvSpPr>
        <p:spPr>
          <a:xfrm>
            <a:off x="0" y="151200"/>
            <a:ext cx="9144000" cy="709200"/>
          </a:xfrm>
        </p:spPr>
        <p:txBody>
          <a:bodyPr anchor="ctr">
            <a:noAutofit/>
          </a:bodyPr>
          <a:lstStyle/>
          <a:p>
            <a:pPr marL="1652588" indent="-1652588" algn="ctr">
              <a:buNone/>
            </a:pPr>
            <a:r>
              <a:rPr lang="en-US" sz="4000" b="1" i="1" dirty="0" smtClean="0">
                <a:solidFill>
                  <a:srgbClr val="00B0F0"/>
                </a:solidFill>
              </a:rPr>
              <a:t>Use of Google Earth</a:t>
            </a:r>
          </a:p>
        </p:txBody>
      </p:sp>
      <p:sp>
        <p:nvSpPr>
          <p:cNvPr id="10" name="TextBox 9"/>
          <p:cNvSpPr txBox="1"/>
          <p:nvPr/>
        </p:nvSpPr>
        <p:spPr>
          <a:xfrm>
            <a:off x="90000" y="6120000"/>
            <a:ext cx="8964000" cy="707886"/>
          </a:xfrm>
          <a:prstGeom prst="rect">
            <a:avLst/>
          </a:prstGeom>
          <a:noFill/>
        </p:spPr>
        <p:txBody>
          <a:bodyPr wrap="square" rtlCol="0">
            <a:spAutoFit/>
          </a:bodyPr>
          <a:lstStyle/>
          <a:p>
            <a:pPr algn="ctr"/>
            <a:r>
              <a:rPr lang="en-US" sz="2000" i="1" dirty="0" smtClean="0"/>
              <a:t>Distribution of city blocks with dengue cases, </a:t>
            </a:r>
            <a:r>
              <a:rPr lang="en-US" sz="2000" i="1" dirty="0" err="1" smtClean="0"/>
              <a:t>Chetumal</a:t>
            </a:r>
            <a:r>
              <a:rPr lang="en-US" sz="2000" i="1" dirty="0" smtClean="0"/>
              <a:t>, Quintana </a:t>
            </a:r>
            <a:r>
              <a:rPr lang="en-US" sz="2000" i="1" dirty="0" err="1" smtClean="0"/>
              <a:t>Roo</a:t>
            </a:r>
            <a:r>
              <a:rPr lang="en-US" sz="2000" i="1" dirty="0" smtClean="0"/>
              <a:t>, </a:t>
            </a:r>
            <a:r>
              <a:rPr lang="en-US" sz="2000" i="1" dirty="0" smtClean="0"/>
              <a:t>Mexico (</a:t>
            </a:r>
            <a:r>
              <a:rPr lang="en-US" sz="2000" i="1" dirty="0" smtClean="0"/>
              <a:t>2006)</a:t>
            </a:r>
            <a:endParaRPr lang="en-US" sz="2000" i="1" dirty="0"/>
          </a:p>
        </p:txBody>
      </p:sp>
      <p:pic>
        <p:nvPicPr>
          <p:cNvPr id="7" name="Picture 6"/>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43000" y="1044000"/>
            <a:ext cx="6858000" cy="5029199"/>
          </a:xfrm>
          <a:prstGeom prst="rect">
            <a:avLst/>
          </a:prstGeom>
          <a:noFill/>
          <a:ln>
            <a:noFill/>
          </a:ln>
        </p:spPr>
      </p:pic>
    </p:spTree>
    <p:extLst>
      <p:ext uri="{BB962C8B-B14F-4D97-AF65-F5344CB8AC3E}">
        <p14:creationId xmlns:p14="http://schemas.microsoft.com/office/powerpoint/2010/main" xmlns="" val="5027087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600" y="1220400"/>
            <a:ext cx="8208000" cy="1080000"/>
          </a:xfrm>
        </p:spPr>
        <p:txBody>
          <a:bodyPr>
            <a:noAutofit/>
          </a:bodyPr>
          <a:lstStyle/>
          <a:p>
            <a:pPr algn="l"/>
            <a:r>
              <a:rPr lang="en-US" sz="4000" b="1" i="1" dirty="0" smtClean="0">
                <a:solidFill>
                  <a:srgbClr val="00B0F0"/>
                </a:solidFill>
              </a:rPr>
              <a:t>Epidemics and environmental factors references:</a:t>
            </a:r>
            <a:endParaRPr lang="en-US" sz="4000" b="1" i="1" dirty="0">
              <a:solidFill>
                <a:srgbClr val="00B0F0"/>
              </a:solidFill>
            </a:endParaRPr>
          </a:p>
        </p:txBody>
      </p:sp>
      <p:sp>
        <p:nvSpPr>
          <p:cNvPr id="3" name="Content Placeholder 2"/>
          <p:cNvSpPr>
            <a:spLocks noGrp="1"/>
          </p:cNvSpPr>
          <p:nvPr>
            <p:ph idx="1"/>
          </p:nvPr>
        </p:nvSpPr>
        <p:spPr>
          <a:xfrm>
            <a:off x="381000" y="2404800"/>
            <a:ext cx="8208000" cy="4343400"/>
          </a:xfrm>
        </p:spPr>
        <p:txBody>
          <a:bodyPr>
            <a:normAutofit fontScale="25000" lnSpcReduction="20000"/>
          </a:bodyPr>
          <a:lstStyle/>
          <a:p>
            <a:pPr marL="0" indent="0">
              <a:buNone/>
            </a:pPr>
            <a:endParaRPr lang="en-US" sz="8000" b="1" dirty="0" smtClean="0"/>
          </a:p>
          <a:p>
            <a:pPr marL="0" indent="0">
              <a:spcBef>
                <a:spcPts val="0"/>
              </a:spcBef>
              <a:spcAft>
                <a:spcPts val="1200"/>
              </a:spcAft>
              <a:buNone/>
            </a:pPr>
            <a:r>
              <a:rPr lang="en-US" sz="10400" b="1" dirty="0" smtClean="0"/>
              <a:t>Use of Google Earth to strengthen public health capacity and facilitate management of vector-borne diseases in resource-poor environments</a:t>
            </a:r>
            <a:br>
              <a:rPr lang="en-US" sz="10400" b="1" dirty="0" smtClean="0"/>
            </a:br>
            <a:r>
              <a:rPr lang="en-US" sz="8000" i="1" dirty="0" smtClean="0">
                <a:solidFill>
                  <a:prstClr val="black"/>
                </a:solidFill>
              </a:rPr>
              <a:t>Case study from Mexico; Google Earth images used to extract urban infrastructure patterns</a:t>
            </a:r>
            <a:br>
              <a:rPr lang="en-US" sz="8000" i="1" dirty="0" smtClean="0">
                <a:solidFill>
                  <a:prstClr val="black"/>
                </a:solidFill>
              </a:rPr>
            </a:br>
            <a:r>
              <a:rPr lang="en-US" sz="8000" i="1" dirty="0" smtClean="0">
                <a:solidFill>
                  <a:prstClr val="black"/>
                </a:solidFill>
              </a:rPr>
              <a:t>Positive: easy to use and easy to learn</a:t>
            </a:r>
            <a:br>
              <a:rPr lang="en-US" sz="8000" i="1" dirty="0" smtClean="0">
                <a:solidFill>
                  <a:prstClr val="black"/>
                </a:solidFill>
              </a:rPr>
            </a:br>
            <a:r>
              <a:rPr lang="en-US" sz="8000" i="1" dirty="0" smtClean="0">
                <a:solidFill>
                  <a:prstClr val="black"/>
                </a:solidFill>
              </a:rPr>
              <a:t>Negative: spatial analysis and </a:t>
            </a:r>
            <a:r>
              <a:rPr lang="en-US" sz="8000" i="1" dirty="0" err="1" smtClean="0">
                <a:solidFill>
                  <a:prstClr val="black"/>
                </a:solidFill>
              </a:rPr>
              <a:t>modelling</a:t>
            </a:r>
            <a:r>
              <a:rPr lang="en-US" sz="8000" i="1" dirty="0" smtClean="0">
                <a:solidFill>
                  <a:prstClr val="black"/>
                </a:solidFill>
              </a:rPr>
              <a:t> capacity is limited</a:t>
            </a:r>
            <a:endParaRPr lang="en-US" sz="8000" b="1" dirty="0"/>
          </a:p>
          <a:p>
            <a:pPr marL="0" indent="0">
              <a:spcBef>
                <a:spcPts val="0"/>
              </a:spcBef>
              <a:spcAft>
                <a:spcPts val="1200"/>
              </a:spcAft>
              <a:buNone/>
            </a:pPr>
            <a:r>
              <a:rPr lang="en-US" sz="10400" b="1" dirty="0" smtClean="0"/>
              <a:t>Connecting ecosystems, biodiversity, and human health: using earth observations to reduce and prevent infectious diseases</a:t>
            </a:r>
            <a:r>
              <a:rPr lang="en-US" sz="9600" b="1" dirty="0" smtClean="0">
                <a:solidFill>
                  <a:prstClr val="black"/>
                </a:solidFill>
              </a:rPr>
              <a:t/>
            </a:r>
            <a:br>
              <a:rPr lang="en-US" sz="9600" b="1" dirty="0" smtClean="0">
                <a:solidFill>
                  <a:prstClr val="black"/>
                </a:solidFill>
              </a:rPr>
            </a:br>
            <a:r>
              <a:rPr lang="en-US" sz="8000" i="1" dirty="0" smtClean="0">
                <a:solidFill>
                  <a:prstClr val="black"/>
                </a:solidFill>
              </a:rPr>
              <a:t>Presentation on establishing links between human health and environmental factors with a call for integrated tools and approaches that link ecology to human health</a:t>
            </a:r>
            <a:endParaRPr lang="en-US" sz="8000" i="1" baseline="-25000" dirty="0">
              <a:solidFill>
                <a:prstClr val="black"/>
              </a:solidFill>
            </a:endParaRPr>
          </a:p>
          <a:p>
            <a:pPr marL="0" indent="0">
              <a:lnSpc>
                <a:spcPct val="80000"/>
              </a:lnSpc>
              <a:spcBef>
                <a:spcPts val="0"/>
              </a:spcBef>
              <a:spcAft>
                <a:spcPts val="1200"/>
              </a:spcAft>
              <a:buNone/>
            </a:pPr>
            <a:endParaRPr lang="en-US" sz="9200" dirty="0" smtClean="0"/>
          </a:p>
        </p:txBody>
      </p:sp>
      <p:pic>
        <p:nvPicPr>
          <p:cNvPr id="4" name="Picture 2" descr="5-LOGO-Acouleur"/>
          <p:cNvPicPr>
            <a:picLocks noChangeAspect="1" noChangeArrowheads="1"/>
          </p:cNvPicPr>
          <p:nvPr/>
        </p:nvPicPr>
        <p:blipFill>
          <a:blip r:embed="rId2" cstate="print"/>
          <a:srcRect/>
          <a:stretch>
            <a:fillRect/>
          </a:stretch>
        </p:blipFill>
        <p:spPr bwMode="auto">
          <a:xfrm>
            <a:off x="381000" y="304800"/>
            <a:ext cx="2157153" cy="656706"/>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43</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99686" y="151200"/>
            <a:ext cx="889314" cy="968400"/>
          </a:xfrm>
          <a:prstGeom prst="rect">
            <a:avLst/>
          </a:prstGeom>
        </p:spPr>
      </p:pic>
    </p:spTree>
    <p:extLst>
      <p:ext uri="{BB962C8B-B14F-4D97-AF65-F5344CB8AC3E}">
        <p14:creationId xmlns:p14="http://schemas.microsoft.com/office/powerpoint/2010/main" xmlns="" val="3904054877"/>
      </p:ext>
    </p:extLst>
  </p:cSld>
  <p:clrMapOvr>
    <a:masterClrMapping/>
  </p:clrMapOvr>
  <p:transition advTm="2000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600" y="1220400"/>
            <a:ext cx="8208000" cy="1080000"/>
          </a:xfrm>
        </p:spPr>
        <p:txBody>
          <a:bodyPr>
            <a:noAutofit/>
          </a:bodyPr>
          <a:lstStyle/>
          <a:p>
            <a:pPr algn="l"/>
            <a:r>
              <a:rPr lang="en-US" sz="4000" b="1" i="1" dirty="0" smtClean="0">
                <a:solidFill>
                  <a:srgbClr val="00B0F0"/>
                </a:solidFill>
              </a:rPr>
              <a:t>Epidemics and environmental factors references (2):</a:t>
            </a:r>
            <a:endParaRPr lang="en-US" sz="4000" b="1" i="1" dirty="0">
              <a:solidFill>
                <a:srgbClr val="00B0F0"/>
              </a:solidFill>
            </a:endParaRPr>
          </a:p>
        </p:txBody>
      </p:sp>
      <p:sp>
        <p:nvSpPr>
          <p:cNvPr id="3" name="Content Placeholder 2"/>
          <p:cNvSpPr>
            <a:spLocks noGrp="1"/>
          </p:cNvSpPr>
          <p:nvPr>
            <p:ph idx="1"/>
          </p:nvPr>
        </p:nvSpPr>
        <p:spPr>
          <a:xfrm>
            <a:off x="381600" y="2404800"/>
            <a:ext cx="8208000" cy="4724400"/>
          </a:xfrm>
        </p:spPr>
        <p:txBody>
          <a:bodyPr>
            <a:normAutofit fontScale="25000" lnSpcReduction="20000"/>
          </a:bodyPr>
          <a:lstStyle/>
          <a:p>
            <a:pPr marL="0" indent="0">
              <a:buNone/>
            </a:pPr>
            <a:endParaRPr lang="en-US" sz="8000" b="1" dirty="0" smtClean="0"/>
          </a:p>
          <a:p>
            <a:pPr marL="0" indent="0">
              <a:spcBef>
                <a:spcPts val="0"/>
              </a:spcBef>
              <a:spcAft>
                <a:spcPts val="1200"/>
              </a:spcAft>
              <a:buNone/>
            </a:pPr>
            <a:r>
              <a:rPr lang="en-US" sz="10400" b="1" dirty="0" smtClean="0"/>
              <a:t>State of the art for environmental and health monitoring in air and water (EO2HEAVEN)</a:t>
            </a:r>
            <a:br>
              <a:rPr lang="en-US" sz="10400" b="1" dirty="0" smtClean="0"/>
            </a:br>
            <a:r>
              <a:rPr lang="en-US" sz="8000" i="1" dirty="0" smtClean="0">
                <a:solidFill>
                  <a:prstClr val="black"/>
                </a:solidFill>
              </a:rPr>
              <a:t>Overview of regulations, feasibility of measuring and monitoring practices (including EO) and future developments</a:t>
            </a:r>
            <a:endParaRPr lang="en-US" sz="8000" b="1" dirty="0"/>
          </a:p>
          <a:p>
            <a:pPr marL="0" indent="0">
              <a:spcBef>
                <a:spcPts val="0"/>
              </a:spcBef>
              <a:spcAft>
                <a:spcPts val="1200"/>
              </a:spcAft>
              <a:buNone/>
            </a:pPr>
            <a:r>
              <a:rPr lang="en-US" sz="10400" b="1" dirty="0" smtClean="0"/>
              <a:t>Satellite remote sensing variables as environmental risk factors and their association with child nutritional status and survival in a context of climate change</a:t>
            </a:r>
            <a:br>
              <a:rPr lang="en-US" sz="10400" b="1" dirty="0" smtClean="0"/>
            </a:br>
            <a:r>
              <a:rPr lang="en-US" sz="8000" i="1" dirty="0" smtClean="0">
                <a:solidFill>
                  <a:prstClr val="black"/>
                </a:solidFill>
              </a:rPr>
              <a:t>Relation between NDVI and child nutrition: rainfall data is less reliable than NDVI in monsoon systems with high intensity rainfall</a:t>
            </a:r>
            <a:endParaRPr lang="en-US" sz="8000" i="1" baseline="-25000" dirty="0">
              <a:solidFill>
                <a:prstClr val="black"/>
              </a:solidFill>
            </a:endParaRPr>
          </a:p>
          <a:p>
            <a:pPr marL="0" indent="0">
              <a:lnSpc>
                <a:spcPct val="80000"/>
              </a:lnSpc>
              <a:spcBef>
                <a:spcPts val="0"/>
              </a:spcBef>
              <a:spcAft>
                <a:spcPts val="1200"/>
              </a:spcAft>
              <a:buNone/>
            </a:pPr>
            <a:r>
              <a:rPr lang="en-US" sz="10400" b="1" dirty="0" err="1" smtClean="0"/>
              <a:t>Telesanté</a:t>
            </a:r>
            <a:r>
              <a:rPr lang="en-US" sz="10400" b="1" dirty="0" smtClean="0"/>
              <a:t> (CNES) </a:t>
            </a:r>
            <a:r>
              <a:rPr lang="en-US" sz="8000" i="1" dirty="0" smtClean="0">
                <a:solidFill>
                  <a:prstClr val="black"/>
                </a:solidFill>
              </a:rPr>
              <a:t>see also </a:t>
            </a:r>
            <a:r>
              <a:rPr lang="en-US" sz="8000" i="1" dirty="0" err="1" smtClean="0">
                <a:solidFill>
                  <a:prstClr val="black"/>
                </a:solidFill>
              </a:rPr>
              <a:t>GEONetCab</a:t>
            </a:r>
            <a:r>
              <a:rPr lang="en-US" sz="8000" i="1" dirty="0" smtClean="0">
                <a:solidFill>
                  <a:prstClr val="black"/>
                </a:solidFill>
              </a:rPr>
              <a:t> success stories</a:t>
            </a:r>
          </a:p>
          <a:p>
            <a:pPr marL="0" indent="0">
              <a:spcBef>
                <a:spcPts val="0"/>
              </a:spcBef>
              <a:spcAft>
                <a:spcPts val="1200"/>
              </a:spcAft>
              <a:buNone/>
            </a:pPr>
            <a:r>
              <a:rPr lang="en-US" sz="10400" b="1" dirty="0" err="1"/>
              <a:t>HappySun</a:t>
            </a:r>
            <a:r>
              <a:rPr lang="en-US" sz="10400" b="1" dirty="0"/>
              <a:t> </a:t>
            </a:r>
            <a:r>
              <a:rPr lang="en-US" sz="8000" i="1" dirty="0">
                <a:solidFill>
                  <a:prstClr val="black"/>
                </a:solidFill>
              </a:rPr>
              <a:t>Something different: UV-radiation information for tourists and the tourist sector (Italy)</a:t>
            </a:r>
          </a:p>
          <a:p>
            <a:pPr marL="0" indent="0">
              <a:lnSpc>
                <a:spcPct val="80000"/>
              </a:lnSpc>
              <a:spcBef>
                <a:spcPts val="0"/>
              </a:spcBef>
              <a:spcAft>
                <a:spcPts val="1200"/>
              </a:spcAft>
              <a:buNone/>
            </a:pPr>
            <a:endParaRPr lang="en-US" sz="9600" i="1" dirty="0">
              <a:solidFill>
                <a:prstClr val="black"/>
              </a:solidFill>
            </a:endParaRPr>
          </a:p>
        </p:txBody>
      </p:sp>
      <p:pic>
        <p:nvPicPr>
          <p:cNvPr id="4" name="Picture 2" descr="5-LOGO-Acouleur"/>
          <p:cNvPicPr>
            <a:picLocks noChangeAspect="1" noChangeArrowheads="1"/>
          </p:cNvPicPr>
          <p:nvPr/>
        </p:nvPicPr>
        <p:blipFill>
          <a:blip r:embed="rId2" cstate="print"/>
          <a:srcRect/>
          <a:stretch>
            <a:fillRect/>
          </a:stretch>
        </p:blipFill>
        <p:spPr bwMode="auto">
          <a:xfrm>
            <a:off x="381000" y="304800"/>
            <a:ext cx="2157153" cy="656706"/>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44</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860000" y="381000"/>
            <a:ext cx="1417534" cy="68093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823535" y="381000"/>
            <a:ext cx="1766065" cy="606552"/>
          </a:xfrm>
          <a:prstGeom prst="rect">
            <a:avLst/>
          </a:prstGeom>
        </p:spPr>
      </p:pic>
    </p:spTree>
    <p:extLst>
      <p:ext uri="{BB962C8B-B14F-4D97-AF65-F5344CB8AC3E}">
        <p14:creationId xmlns:p14="http://schemas.microsoft.com/office/powerpoint/2010/main" xmlns="" val="2553176734"/>
      </p:ext>
    </p:extLst>
  </p:cSld>
  <p:clrMapOvr>
    <a:masterClrMapping/>
  </p:clrMapOvr>
  <p:transition advTm="2000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220400"/>
            <a:ext cx="8208000" cy="709200"/>
          </a:xfrm>
        </p:spPr>
        <p:txBody>
          <a:bodyPr>
            <a:normAutofit/>
          </a:bodyPr>
          <a:lstStyle/>
          <a:p>
            <a:pPr algn="l"/>
            <a:r>
              <a:rPr lang="en-US" sz="4000" b="1" i="1" dirty="0" smtClean="0">
                <a:solidFill>
                  <a:srgbClr val="00B0F0"/>
                </a:solidFill>
              </a:rPr>
              <a:t>GEO Health task: scope</a:t>
            </a:r>
            <a:endParaRPr lang="en-US" sz="4000" b="1" i="1" dirty="0">
              <a:solidFill>
                <a:srgbClr val="00B0F0"/>
              </a:solidFill>
            </a:endParaRPr>
          </a:p>
        </p:txBody>
      </p:sp>
      <p:sp>
        <p:nvSpPr>
          <p:cNvPr id="3" name="Content Placeholder 2"/>
          <p:cNvSpPr>
            <a:spLocks noGrp="1"/>
          </p:cNvSpPr>
          <p:nvPr>
            <p:ph idx="1"/>
          </p:nvPr>
        </p:nvSpPr>
        <p:spPr>
          <a:xfrm>
            <a:off x="381000" y="1828800"/>
            <a:ext cx="8208000" cy="4495800"/>
          </a:xfrm>
        </p:spPr>
        <p:txBody>
          <a:bodyPr>
            <a:normAutofit fontScale="25000" lnSpcReduction="20000"/>
          </a:bodyPr>
          <a:lstStyle/>
          <a:p>
            <a:pPr>
              <a:lnSpc>
                <a:spcPct val="115000"/>
              </a:lnSpc>
              <a:spcBef>
                <a:spcPts val="0"/>
              </a:spcBef>
            </a:pPr>
            <a:endParaRPr lang="en-US" sz="8000" dirty="0" smtClean="0">
              <a:solidFill>
                <a:srgbClr val="000000"/>
              </a:solidFill>
              <a:ea typeface="Times New Roman"/>
              <a:cs typeface="Caecilia-Roman"/>
            </a:endParaRPr>
          </a:p>
          <a:p>
            <a:pPr>
              <a:spcBef>
                <a:spcPts val="0"/>
              </a:spcBef>
              <a:spcAft>
                <a:spcPts val="1200"/>
              </a:spcAft>
              <a:tabLst>
                <a:tab pos="566738" algn="l"/>
              </a:tabLst>
            </a:pPr>
            <a:r>
              <a:rPr lang="en-US" sz="10400" b="1" dirty="0" smtClean="0">
                <a:solidFill>
                  <a:srgbClr val="000000"/>
                </a:solidFill>
                <a:ea typeface="Times New Roman"/>
                <a:cs typeface="Caecilia-Roman"/>
              </a:rPr>
              <a:t>Develop tools and information systems</a:t>
            </a:r>
            <a:r>
              <a:rPr lang="en-US" sz="10400" dirty="0" smtClean="0">
                <a:solidFill>
                  <a:srgbClr val="000000"/>
                </a:solidFill>
                <a:ea typeface="Times New Roman"/>
                <a:cs typeface="Caecilia-Roman"/>
              </a:rPr>
              <a:t> for the environment and human </a:t>
            </a:r>
            <a:r>
              <a:rPr lang="en-US" sz="10400" dirty="0" smtClean="0">
                <a:solidFill>
                  <a:srgbClr val="000000"/>
                </a:solidFill>
                <a:ea typeface="Times New Roman"/>
                <a:cs typeface="Caecilia-Roman"/>
              </a:rPr>
              <a:t>health</a:t>
            </a:r>
            <a:endParaRPr lang="en-US" sz="10400" dirty="0" smtClean="0">
              <a:solidFill>
                <a:srgbClr val="000000"/>
              </a:solidFill>
              <a:ea typeface="Times New Roman"/>
              <a:cs typeface="Caecilia-Roman"/>
            </a:endParaRPr>
          </a:p>
          <a:p>
            <a:pPr>
              <a:spcBef>
                <a:spcPts val="0"/>
              </a:spcBef>
              <a:spcAft>
                <a:spcPts val="1200"/>
              </a:spcAft>
              <a:tabLst>
                <a:tab pos="566738" algn="l"/>
              </a:tabLst>
            </a:pPr>
            <a:r>
              <a:rPr lang="en-US" sz="10400" b="1" dirty="0" smtClean="0">
                <a:solidFill>
                  <a:srgbClr val="000000"/>
                </a:solidFill>
                <a:ea typeface="Times New Roman"/>
                <a:cs typeface="Caecilia-Roman"/>
              </a:rPr>
              <a:t>Advance the integration</a:t>
            </a:r>
            <a:r>
              <a:rPr lang="en-US" sz="10400" dirty="0" smtClean="0">
                <a:solidFill>
                  <a:srgbClr val="000000"/>
                </a:solidFill>
                <a:ea typeface="Times New Roman"/>
                <a:cs typeface="Caecilia-Roman"/>
              </a:rPr>
              <a:t> of Earth observations and forecasts into health decision-making </a:t>
            </a:r>
            <a:r>
              <a:rPr lang="en-US" sz="10400" dirty="0" smtClean="0">
                <a:solidFill>
                  <a:srgbClr val="000000"/>
                </a:solidFill>
                <a:ea typeface="Times New Roman"/>
                <a:cs typeface="Caecilia-Roman"/>
              </a:rPr>
              <a:t>processes</a:t>
            </a:r>
            <a:endParaRPr lang="en-US" sz="10400" dirty="0" smtClean="0">
              <a:solidFill>
                <a:srgbClr val="000000"/>
              </a:solidFill>
              <a:ea typeface="Times New Roman"/>
              <a:cs typeface="Caecilia-Roman"/>
            </a:endParaRPr>
          </a:p>
          <a:p>
            <a:pPr>
              <a:spcBef>
                <a:spcPts val="0"/>
              </a:spcBef>
              <a:spcAft>
                <a:spcPts val="1200"/>
              </a:spcAft>
              <a:tabLst>
                <a:tab pos="566738" algn="l"/>
              </a:tabLst>
            </a:pPr>
            <a:r>
              <a:rPr lang="en-US" sz="10400" b="1" dirty="0" smtClean="0">
                <a:solidFill>
                  <a:srgbClr val="000000"/>
                </a:solidFill>
                <a:ea typeface="Times New Roman"/>
                <a:cs typeface="Caecilia-Roman"/>
              </a:rPr>
              <a:t>Engage with health users and decision-makers </a:t>
            </a:r>
            <a:r>
              <a:rPr lang="en-US" sz="10400" dirty="0" smtClean="0">
                <a:solidFill>
                  <a:srgbClr val="000000"/>
                </a:solidFill>
                <a:ea typeface="Times New Roman"/>
                <a:cs typeface="Caecilia-Roman"/>
              </a:rPr>
              <a:t>to identify </a:t>
            </a:r>
            <a:r>
              <a:rPr lang="en-US" sz="10400" dirty="0" smtClean="0">
                <a:solidFill>
                  <a:srgbClr val="000000"/>
                </a:solidFill>
                <a:ea typeface="Times New Roman"/>
                <a:cs typeface="Caecilia-Roman"/>
              </a:rPr>
              <a:t>needs</a:t>
            </a:r>
            <a:endParaRPr lang="en-US" sz="10400" dirty="0" smtClean="0">
              <a:solidFill>
                <a:srgbClr val="000000"/>
              </a:solidFill>
              <a:ea typeface="Times New Roman"/>
              <a:cs typeface="Caecilia-Roman"/>
            </a:endParaRPr>
          </a:p>
          <a:p>
            <a:pPr>
              <a:spcBef>
                <a:spcPts val="0"/>
              </a:spcBef>
              <a:spcAft>
                <a:spcPts val="1200"/>
              </a:spcAft>
              <a:tabLst>
                <a:tab pos="566738" algn="l"/>
              </a:tabLst>
            </a:pPr>
            <a:r>
              <a:rPr lang="en-US" sz="10400" b="1" dirty="0" smtClean="0">
                <a:solidFill>
                  <a:srgbClr val="000000"/>
                </a:solidFill>
                <a:ea typeface="Times New Roman"/>
                <a:cs typeface="Caecilia-Roman"/>
              </a:rPr>
              <a:t>Increase</a:t>
            </a:r>
            <a:r>
              <a:rPr lang="en-US" sz="10400" dirty="0" smtClean="0">
                <a:solidFill>
                  <a:srgbClr val="000000"/>
                </a:solidFill>
                <a:ea typeface="Times New Roman"/>
                <a:cs typeface="Caecilia-Roman"/>
              </a:rPr>
              <a:t> </a:t>
            </a:r>
            <a:r>
              <a:rPr lang="en-US" sz="10400" b="1" dirty="0" smtClean="0">
                <a:solidFill>
                  <a:srgbClr val="000000"/>
                </a:solidFill>
                <a:ea typeface="Times New Roman"/>
                <a:cs typeface="Caecilia-Roman"/>
              </a:rPr>
              <a:t>capacity building </a:t>
            </a:r>
            <a:r>
              <a:rPr lang="en-US" sz="10400" dirty="0" smtClean="0">
                <a:solidFill>
                  <a:srgbClr val="000000"/>
                </a:solidFill>
                <a:ea typeface="Times New Roman"/>
                <a:cs typeface="Caecilia-Roman"/>
              </a:rPr>
              <a:t>on use of Earth information by the health </a:t>
            </a:r>
            <a:r>
              <a:rPr lang="en-US" sz="10400" dirty="0" smtClean="0">
                <a:solidFill>
                  <a:srgbClr val="000000"/>
                </a:solidFill>
                <a:ea typeface="Times New Roman"/>
                <a:cs typeface="Caecilia-Roman"/>
              </a:rPr>
              <a:t>user-community</a:t>
            </a:r>
            <a:endParaRPr lang="en-US" sz="10400" dirty="0" smtClean="0">
              <a:solidFill>
                <a:srgbClr val="000000"/>
              </a:solidFill>
              <a:ea typeface="Times New Roman"/>
              <a:cs typeface="Caecilia-Roman"/>
            </a:endParaRPr>
          </a:p>
          <a:p>
            <a:pPr>
              <a:spcBef>
                <a:spcPts val="0"/>
              </a:spcBef>
              <a:spcAft>
                <a:spcPts val="1200"/>
              </a:spcAft>
              <a:tabLst>
                <a:tab pos="566738" algn="l"/>
              </a:tabLst>
            </a:pPr>
            <a:r>
              <a:rPr lang="en-US" sz="10400" b="1" dirty="0" smtClean="0">
                <a:solidFill>
                  <a:srgbClr val="000000"/>
                </a:solidFill>
                <a:ea typeface="Times New Roman"/>
                <a:cs typeface="Caecilia-Roman"/>
              </a:rPr>
              <a:t>Establish linkages with other Societal Benefit Areas</a:t>
            </a:r>
            <a:r>
              <a:rPr lang="en-US" sz="10400" dirty="0" smtClean="0">
                <a:solidFill>
                  <a:srgbClr val="000000"/>
                </a:solidFill>
                <a:ea typeface="Times New Roman"/>
                <a:cs typeface="Caecilia-Roman"/>
              </a:rPr>
              <a:t>, such as ecosystems, biodiversity, climate and </a:t>
            </a:r>
            <a:r>
              <a:rPr lang="en-US" sz="10400" dirty="0" smtClean="0">
                <a:solidFill>
                  <a:srgbClr val="000000"/>
                </a:solidFill>
                <a:ea typeface="Times New Roman"/>
                <a:cs typeface="Caecilia-Roman"/>
              </a:rPr>
              <a:t>disasters</a:t>
            </a:r>
            <a:endParaRPr lang="en-US" sz="10400" dirty="0" smtClean="0">
              <a:solidFill>
                <a:srgbClr val="000000"/>
              </a:solidFill>
              <a:ea typeface="Times New Roman"/>
              <a:cs typeface="Caecilia-Roman"/>
            </a:endParaRPr>
          </a:p>
        </p:txBody>
      </p:sp>
      <p:sp>
        <p:nvSpPr>
          <p:cNvPr id="5" name="Slide Number Placeholder 4"/>
          <p:cNvSpPr>
            <a:spLocks noGrp="1"/>
          </p:cNvSpPr>
          <p:nvPr>
            <p:ph type="sldNum" sz="quarter" idx="12"/>
          </p:nvPr>
        </p:nvSpPr>
        <p:spPr/>
        <p:txBody>
          <a:bodyPr/>
          <a:lstStyle/>
          <a:p>
            <a:fld id="{7AE59B96-4131-4DD5-A7F3-9C8969C240CC}" type="slidenum">
              <a:rPr lang="en-US" smtClean="0"/>
              <a:pPr/>
              <a:t>45</a:t>
            </a:fld>
            <a:endParaRPr lang="en-US"/>
          </a:p>
        </p:txBody>
      </p:sp>
      <p:pic>
        <p:nvPicPr>
          <p:cNvPr id="6" name="Picture 2" descr="5-LOGO-Acouleur"/>
          <p:cNvPicPr>
            <a:picLocks noChangeAspect="1" noChangeArrowheads="1"/>
          </p:cNvPicPr>
          <p:nvPr/>
        </p:nvPicPr>
        <p:blipFill>
          <a:blip r:embed="rId2" cstate="print"/>
          <a:srcRect/>
          <a:stretch>
            <a:fillRect/>
          </a:stretch>
        </p:blipFill>
        <p:spPr bwMode="auto">
          <a:xfrm>
            <a:off x="381000" y="304800"/>
            <a:ext cx="2157153" cy="656706"/>
          </a:xfrm>
          <a:prstGeom prst="rect">
            <a:avLst/>
          </a:prstGeom>
          <a:noFill/>
          <a:ln w="9525">
            <a:noFill/>
            <a:miter lim="800000"/>
            <a:headEnd/>
            <a:tailEnd/>
          </a:ln>
        </p:spPr>
      </p:pic>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388850" y="304800"/>
            <a:ext cx="1200150" cy="695325"/>
          </a:xfrm>
          <a:prstGeom prst="rect">
            <a:avLst/>
          </a:prstGeom>
        </p:spPr>
      </p:pic>
    </p:spTree>
    <p:extLst>
      <p:ext uri="{BB962C8B-B14F-4D97-AF65-F5344CB8AC3E}">
        <p14:creationId xmlns:p14="http://schemas.microsoft.com/office/powerpoint/2010/main" xmlns="" val="138225447"/>
      </p:ext>
    </p:extLst>
  </p:cSld>
  <p:clrMapOvr>
    <a:masterClrMapping/>
  </p:clrMapOvr>
  <p:transition advTm="2000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220400"/>
            <a:ext cx="8208000" cy="709200"/>
          </a:xfrm>
        </p:spPr>
        <p:txBody>
          <a:bodyPr>
            <a:normAutofit/>
          </a:bodyPr>
          <a:lstStyle/>
          <a:p>
            <a:pPr algn="l"/>
            <a:r>
              <a:rPr lang="en-US" sz="4000" b="1" i="1" dirty="0" smtClean="0">
                <a:solidFill>
                  <a:srgbClr val="00B0F0"/>
                </a:solidFill>
              </a:rPr>
              <a:t>Possible business opportunities</a:t>
            </a:r>
            <a:endParaRPr lang="en-US" sz="4000" b="1" i="1" dirty="0">
              <a:solidFill>
                <a:srgbClr val="00B0F0"/>
              </a:solidFill>
            </a:endParaRPr>
          </a:p>
        </p:txBody>
      </p:sp>
      <p:sp>
        <p:nvSpPr>
          <p:cNvPr id="3" name="Content Placeholder 2"/>
          <p:cNvSpPr>
            <a:spLocks noGrp="1"/>
          </p:cNvSpPr>
          <p:nvPr>
            <p:ph idx="1"/>
          </p:nvPr>
        </p:nvSpPr>
        <p:spPr>
          <a:xfrm>
            <a:off x="381000" y="1828800"/>
            <a:ext cx="8208000" cy="4495800"/>
          </a:xfrm>
        </p:spPr>
        <p:txBody>
          <a:bodyPr>
            <a:normAutofit fontScale="25000" lnSpcReduction="20000"/>
          </a:bodyPr>
          <a:lstStyle/>
          <a:p>
            <a:pPr>
              <a:lnSpc>
                <a:spcPct val="115000"/>
              </a:lnSpc>
              <a:spcBef>
                <a:spcPts val="0"/>
              </a:spcBef>
            </a:pPr>
            <a:endParaRPr lang="en-US" sz="8000" dirty="0" smtClean="0">
              <a:solidFill>
                <a:srgbClr val="000000"/>
              </a:solidFill>
              <a:ea typeface="Times New Roman"/>
              <a:cs typeface="Caecilia-Roman"/>
            </a:endParaRPr>
          </a:p>
          <a:p>
            <a:pPr>
              <a:spcBef>
                <a:spcPts val="0"/>
              </a:spcBef>
              <a:spcAft>
                <a:spcPts val="1200"/>
              </a:spcAft>
              <a:tabLst>
                <a:tab pos="566738" algn="l"/>
              </a:tabLst>
            </a:pPr>
            <a:r>
              <a:rPr lang="en-US" sz="10400" dirty="0" smtClean="0">
                <a:solidFill>
                  <a:srgbClr val="000000"/>
                </a:solidFill>
                <a:ea typeface="Times New Roman"/>
                <a:cs typeface="Caecilia-Roman"/>
              </a:rPr>
              <a:t>Scientists, public health organizations, NGOs, general </a:t>
            </a:r>
            <a:r>
              <a:rPr lang="en-US" sz="10400" dirty="0" smtClean="0">
                <a:solidFill>
                  <a:srgbClr val="000000"/>
                </a:solidFill>
                <a:ea typeface="Times New Roman"/>
                <a:cs typeface="Caecilia-Roman"/>
              </a:rPr>
              <a:t>public</a:t>
            </a:r>
            <a:endParaRPr lang="en-US" sz="10400" dirty="0" smtClean="0">
              <a:solidFill>
                <a:srgbClr val="000000"/>
              </a:solidFill>
              <a:ea typeface="Times New Roman"/>
              <a:cs typeface="Caecilia-Roman"/>
            </a:endParaRPr>
          </a:p>
          <a:p>
            <a:pPr>
              <a:spcBef>
                <a:spcPts val="0"/>
              </a:spcBef>
              <a:spcAft>
                <a:spcPts val="1200"/>
              </a:spcAft>
              <a:tabLst>
                <a:tab pos="566738" algn="l"/>
              </a:tabLst>
            </a:pPr>
            <a:r>
              <a:rPr lang="en-US" sz="10400" dirty="0" smtClean="0">
                <a:solidFill>
                  <a:srgbClr val="000000"/>
                </a:solidFill>
                <a:ea typeface="Times New Roman"/>
                <a:cs typeface="Caecilia-Roman"/>
              </a:rPr>
              <a:t>Mainly </a:t>
            </a:r>
            <a:r>
              <a:rPr lang="en-US" sz="10400" dirty="0">
                <a:solidFill>
                  <a:srgbClr val="000000"/>
                </a:solidFill>
                <a:ea typeface="Times New Roman"/>
                <a:cs typeface="Caecilia-Roman"/>
              </a:rPr>
              <a:t>G2G or B2G </a:t>
            </a:r>
            <a:r>
              <a:rPr lang="en-US" sz="10400" dirty="0" smtClean="0">
                <a:solidFill>
                  <a:srgbClr val="000000"/>
                </a:solidFill>
                <a:ea typeface="Times New Roman"/>
                <a:cs typeface="Caecilia-Roman"/>
              </a:rPr>
              <a:t>market, government or international organizations are in virtually in all cases the paying </a:t>
            </a:r>
            <a:r>
              <a:rPr lang="en-US" sz="10400" dirty="0" smtClean="0">
                <a:solidFill>
                  <a:srgbClr val="000000"/>
                </a:solidFill>
                <a:ea typeface="Times New Roman"/>
                <a:cs typeface="Caecilia-Roman"/>
              </a:rPr>
              <a:t>client</a:t>
            </a:r>
            <a:endParaRPr lang="en-US" sz="10400" dirty="0" smtClean="0">
              <a:solidFill>
                <a:srgbClr val="000000"/>
              </a:solidFill>
              <a:ea typeface="Times New Roman"/>
              <a:cs typeface="Caecilia-Roman"/>
            </a:endParaRPr>
          </a:p>
          <a:p>
            <a:pPr>
              <a:spcBef>
                <a:spcPts val="0"/>
              </a:spcBef>
              <a:spcAft>
                <a:spcPts val="1200"/>
              </a:spcAft>
              <a:tabLst>
                <a:tab pos="566738" algn="l"/>
              </a:tabLst>
            </a:pPr>
            <a:r>
              <a:rPr lang="en-US" sz="10400" dirty="0" smtClean="0">
                <a:solidFill>
                  <a:srgbClr val="000000"/>
                </a:solidFill>
                <a:ea typeface="Times New Roman"/>
                <a:cs typeface="Caecilia-Roman"/>
              </a:rPr>
              <a:t>Opportunities for businesses in developing countries: refinement of existing models for local circumstances and processing of data </a:t>
            </a:r>
            <a:r>
              <a:rPr lang="en-US" sz="10400" dirty="0" smtClean="0">
                <a:solidFill>
                  <a:srgbClr val="000000"/>
                </a:solidFill>
                <a:ea typeface="Times New Roman"/>
                <a:cs typeface="Caecilia-Roman"/>
              </a:rPr>
              <a:t>flows</a:t>
            </a:r>
            <a:endParaRPr lang="en-US" sz="10400" dirty="0" smtClean="0">
              <a:solidFill>
                <a:srgbClr val="000000"/>
              </a:solidFill>
              <a:ea typeface="Times New Roman"/>
              <a:cs typeface="Caecilia-Roman"/>
            </a:endParaRPr>
          </a:p>
          <a:p>
            <a:pPr>
              <a:spcBef>
                <a:spcPts val="0"/>
              </a:spcBef>
              <a:spcAft>
                <a:spcPts val="1200"/>
              </a:spcAft>
              <a:tabLst>
                <a:tab pos="566738" algn="l"/>
              </a:tabLst>
            </a:pPr>
            <a:r>
              <a:rPr lang="en-US" sz="10400" dirty="0" smtClean="0">
                <a:solidFill>
                  <a:srgbClr val="000000"/>
                </a:solidFill>
                <a:ea typeface="Times New Roman"/>
                <a:cs typeface="Caecilia-Roman"/>
              </a:rPr>
              <a:t>Air quality particularly relevant in the large, densely populated </a:t>
            </a:r>
            <a:r>
              <a:rPr lang="en-US" sz="10400" dirty="0" smtClean="0">
                <a:solidFill>
                  <a:srgbClr val="000000"/>
                </a:solidFill>
                <a:ea typeface="Times New Roman"/>
                <a:cs typeface="Caecilia-Roman"/>
              </a:rPr>
              <a:t>cities</a:t>
            </a:r>
            <a:endParaRPr lang="en-US" sz="10400" dirty="0" smtClean="0">
              <a:solidFill>
                <a:srgbClr val="000000"/>
              </a:solidFill>
              <a:ea typeface="Times New Roman"/>
              <a:cs typeface="Caecilia-Roman"/>
            </a:endParaRPr>
          </a:p>
        </p:txBody>
      </p:sp>
      <p:sp>
        <p:nvSpPr>
          <p:cNvPr id="5" name="Slide Number Placeholder 4"/>
          <p:cNvSpPr>
            <a:spLocks noGrp="1"/>
          </p:cNvSpPr>
          <p:nvPr>
            <p:ph type="sldNum" sz="quarter" idx="12"/>
          </p:nvPr>
        </p:nvSpPr>
        <p:spPr/>
        <p:txBody>
          <a:bodyPr/>
          <a:lstStyle/>
          <a:p>
            <a:fld id="{7AE59B96-4131-4DD5-A7F3-9C8969C240CC}" type="slidenum">
              <a:rPr lang="en-US" smtClean="0"/>
              <a:pPr/>
              <a:t>46</a:t>
            </a:fld>
            <a:endParaRPr lang="en-US"/>
          </a:p>
        </p:txBody>
      </p:sp>
      <p:pic>
        <p:nvPicPr>
          <p:cNvPr id="6" name="Picture 2" descr="5-LOGO-Acouleur"/>
          <p:cNvPicPr>
            <a:picLocks noChangeAspect="1" noChangeArrowheads="1"/>
          </p:cNvPicPr>
          <p:nvPr/>
        </p:nvPicPr>
        <p:blipFill>
          <a:blip r:embed="rId2" cstate="print"/>
          <a:srcRect/>
          <a:stretch>
            <a:fillRect/>
          </a:stretch>
        </p:blipFill>
        <p:spPr bwMode="auto">
          <a:xfrm>
            <a:off x="381000" y="304800"/>
            <a:ext cx="2157153" cy="656706"/>
          </a:xfrm>
          <a:prstGeom prst="rect">
            <a:avLst/>
          </a:prstGeom>
          <a:noFill/>
          <a:ln w="9525">
            <a:noFill/>
            <a:miter lim="800000"/>
            <a:headEnd/>
            <a:tailEnd/>
          </a:ln>
        </p:spPr>
      </p:pic>
    </p:spTree>
    <p:extLst>
      <p:ext uri="{BB962C8B-B14F-4D97-AF65-F5344CB8AC3E}">
        <p14:creationId xmlns:p14="http://schemas.microsoft.com/office/powerpoint/2010/main" xmlns="" val="3570969198"/>
      </p:ext>
    </p:extLst>
  </p:cSld>
  <p:clrMapOvr>
    <a:masterClrMapping/>
  </p:clrMapOvr>
  <p:transition advTm="2000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600" y="1602000"/>
            <a:ext cx="8208000" cy="1080000"/>
          </a:xfrm>
        </p:spPr>
        <p:txBody>
          <a:bodyPr>
            <a:normAutofit/>
          </a:bodyPr>
          <a:lstStyle/>
          <a:p>
            <a:pPr algn="l"/>
            <a:r>
              <a:rPr lang="en-US" sz="4000" b="1" i="1" dirty="0" smtClean="0">
                <a:solidFill>
                  <a:srgbClr val="00B0F0"/>
                </a:solidFill>
              </a:rPr>
              <a:t>Marketing of earth observation</a:t>
            </a:r>
            <a:endParaRPr lang="en-US" sz="4000" b="1" i="1" dirty="0">
              <a:solidFill>
                <a:srgbClr val="00B0F0"/>
              </a:solidFill>
            </a:endParaRPr>
          </a:p>
        </p:txBody>
      </p:sp>
      <p:sp>
        <p:nvSpPr>
          <p:cNvPr id="3" name="Content Placeholder 2"/>
          <p:cNvSpPr>
            <a:spLocks noGrp="1"/>
          </p:cNvSpPr>
          <p:nvPr>
            <p:ph idx="1"/>
          </p:nvPr>
        </p:nvSpPr>
        <p:spPr>
          <a:xfrm>
            <a:off x="381600" y="2898000"/>
            <a:ext cx="8208000" cy="3382963"/>
          </a:xfrm>
        </p:spPr>
        <p:txBody>
          <a:bodyPr>
            <a:normAutofit/>
          </a:bodyPr>
          <a:lstStyle/>
          <a:p>
            <a:pPr marL="0" indent="0">
              <a:lnSpc>
                <a:spcPct val="80000"/>
              </a:lnSpc>
              <a:spcBef>
                <a:spcPts val="0"/>
              </a:spcBef>
              <a:buNone/>
            </a:pPr>
            <a:r>
              <a:rPr lang="en-US" sz="2600" dirty="0" smtClean="0"/>
              <a:t>Marketing of earth observation is difficult.</a:t>
            </a:r>
          </a:p>
          <a:p>
            <a:pPr marL="0" indent="0">
              <a:lnSpc>
                <a:spcPct val="80000"/>
              </a:lnSpc>
              <a:spcBef>
                <a:spcPts val="0"/>
              </a:spcBef>
              <a:buNone/>
            </a:pPr>
            <a:r>
              <a:rPr lang="en-US" sz="1000" dirty="0" smtClean="0"/>
              <a:t> </a:t>
            </a:r>
          </a:p>
          <a:p>
            <a:pPr marL="0" indent="0">
              <a:lnSpc>
                <a:spcPct val="80000"/>
              </a:lnSpc>
              <a:spcBef>
                <a:spcPts val="0"/>
              </a:spcBef>
              <a:buNone/>
            </a:pPr>
            <a:r>
              <a:rPr lang="en-US" sz="2600" dirty="0" smtClean="0"/>
              <a:t>New technology, few big companies, lots of small ones.</a:t>
            </a:r>
          </a:p>
          <a:p>
            <a:pPr marL="0" indent="0">
              <a:lnSpc>
                <a:spcPct val="80000"/>
              </a:lnSpc>
              <a:spcBef>
                <a:spcPts val="0"/>
              </a:spcBef>
              <a:buNone/>
            </a:pPr>
            <a:r>
              <a:rPr lang="en-US" sz="800" dirty="0" smtClean="0"/>
              <a:t> </a:t>
            </a:r>
            <a:endParaRPr lang="en-US" sz="1000" dirty="0" smtClean="0"/>
          </a:p>
          <a:p>
            <a:pPr marL="0" indent="0">
              <a:lnSpc>
                <a:spcPct val="80000"/>
              </a:lnSpc>
              <a:spcBef>
                <a:spcPts val="0"/>
              </a:spcBef>
              <a:buNone/>
            </a:pPr>
            <a:r>
              <a:rPr lang="en-US" sz="2600" dirty="0" smtClean="0"/>
              <a:t>Lots of reports describing the bottlenecks, like reliability, </a:t>
            </a:r>
          </a:p>
          <a:p>
            <a:pPr marL="0" indent="0">
              <a:lnSpc>
                <a:spcPct val="80000"/>
              </a:lnSpc>
              <a:spcBef>
                <a:spcPts val="0"/>
              </a:spcBef>
              <a:buNone/>
            </a:pPr>
            <a:r>
              <a:rPr lang="en-US" sz="2600" dirty="0" smtClean="0"/>
              <a:t>data access, data continuity, etc. </a:t>
            </a:r>
          </a:p>
          <a:p>
            <a:pPr marL="0" indent="0">
              <a:lnSpc>
                <a:spcPct val="80000"/>
              </a:lnSpc>
              <a:spcBef>
                <a:spcPts val="0"/>
              </a:spcBef>
              <a:buNone/>
            </a:pPr>
            <a:endParaRPr lang="en-US" sz="1000" dirty="0" smtClean="0"/>
          </a:p>
          <a:p>
            <a:pPr marL="0" indent="0">
              <a:lnSpc>
                <a:spcPct val="80000"/>
              </a:lnSpc>
              <a:spcBef>
                <a:spcPts val="0"/>
              </a:spcBef>
              <a:buNone/>
            </a:pPr>
            <a:r>
              <a:rPr lang="en-US" sz="2600" dirty="0" smtClean="0"/>
              <a:t>Means that relatively a lot of effort is needed to promote </a:t>
            </a:r>
          </a:p>
          <a:p>
            <a:pPr marL="0" indent="0">
              <a:lnSpc>
                <a:spcPct val="80000"/>
              </a:lnSpc>
              <a:spcBef>
                <a:spcPts val="0"/>
              </a:spcBef>
              <a:buNone/>
            </a:pPr>
            <a:r>
              <a:rPr lang="en-US" sz="2600" dirty="0" smtClean="0"/>
              <a:t>EO. 	</a:t>
            </a:r>
            <a:endParaRPr lang="en-US" sz="2600" dirty="0"/>
          </a:p>
        </p:txBody>
      </p:sp>
      <p:pic>
        <p:nvPicPr>
          <p:cNvPr id="4" name="Picture 2" descr="5-LOGO-Acouleur"/>
          <p:cNvPicPr>
            <a:picLocks noChangeAspect="1" noChangeArrowheads="1"/>
          </p:cNvPicPr>
          <p:nvPr/>
        </p:nvPicPr>
        <p:blipFill>
          <a:blip r:embed="rId2" cstate="print"/>
          <a:srcRect/>
          <a:stretch>
            <a:fillRect/>
          </a:stretch>
        </p:blipFill>
        <p:spPr bwMode="auto">
          <a:xfrm>
            <a:off x="381000" y="304800"/>
            <a:ext cx="4314825" cy="13144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47</a:t>
            </a:fld>
            <a:endParaRPr lang="en-US"/>
          </a:p>
        </p:txBody>
      </p:sp>
    </p:spTree>
  </p:cSld>
  <p:clrMapOvr>
    <a:masterClrMapping/>
  </p:clrMapOvr>
  <p:transition advTm="2000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600" y="1220400"/>
            <a:ext cx="8208000" cy="709200"/>
          </a:xfrm>
        </p:spPr>
        <p:txBody>
          <a:bodyPr>
            <a:normAutofit/>
          </a:bodyPr>
          <a:lstStyle/>
          <a:p>
            <a:pPr algn="l"/>
            <a:r>
              <a:rPr lang="en-US" sz="4000" b="1" i="1" dirty="0" smtClean="0">
                <a:solidFill>
                  <a:srgbClr val="00B0F0"/>
                </a:solidFill>
              </a:rPr>
              <a:t>Points to keep in mind:</a:t>
            </a:r>
            <a:endParaRPr lang="en-US" sz="4000" b="1" i="1" dirty="0">
              <a:solidFill>
                <a:srgbClr val="00B0F0"/>
              </a:solidFill>
            </a:endParaRPr>
          </a:p>
        </p:txBody>
      </p:sp>
      <p:sp>
        <p:nvSpPr>
          <p:cNvPr id="3" name="Content Placeholder 2"/>
          <p:cNvSpPr>
            <a:spLocks noGrp="1"/>
          </p:cNvSpPr>
          <p:nvPr>
            <p:ph idx="1"/>
          </p:nvPr>
        </p:nvSpPr>
        <p:spPr>
          <a:xfrm>
            <a:off x="381600" y="1828800"/>
            <a:ext cx="8208000" cy="5029200"/>
          </a:xfrm>
          <a:ln>
            <a:noFill/>
          </a:ln>
        </p:spPr>
        <p:txBody>
          <a:bodyPr>
            <a:normAutofit fontScale="25000" lnSpcReduction="20000"/>
          </a:bodyPr>
          <a:lstStyle/>
          <a:p>
            <a:pPr lvl="0"/>
            <a:endParaRPr lang="en-US" sz="8000" dirty="0" smtClean="0"/>
          </a:p>
          <a:p>
            <a:pPr lvl="0"/>
            <a:r>
              <a:rPr lang="en-US" sz="10400" dirty="0" smtClean="0"/>
              <a:t>Look for opportunities, where can you have most success in a short time: quick-wins.</a:t>
            </a:r>
          </a:p>
          <a:p>
            <a:pPr lvl="0"/>
            <a:r>
              <a:rPr lang="en-US" sz="10400" dirty="0" smtClean="0"/>
              <a:t>Target the right audience to start with: who would be interested and listen to you? </a:t>
            </a:r>
          </a:p>
          <a:p>
            <a:pPr lvl="0"/>
            <a:r>
              <a:rPr lang="en-US" sz="10400" dirty="0" smtClean="0"/>
              <a:t>Identify the problem that they are trying to solve: is it the same as yours?</a:t>
            </a:r>
          </a:p>
          <a:p>
            <a:pPr lvl="0"/>
            <a:r>
              <a:rPr lang="en-US" sz="10400" dirty="0" smtClean="0"/>
              <a:t>Learn to speak the same language. Example ‘ZPOM’: this is a term most politicians do not understand and do not care about (although ‘zone potentially occupied by mosquitoes may be sufficient explanation). Use terms related to profits and losses.</a:t>
            </a:r>
          </a:p>
          <a:p>
            <a:r>
              <a:rPr lang="en-US" sz="10400" dirty="0" smtClean="0"/>
              <a:t>Look for examples from elsewhere (success stories): solutions that work and are affordable.</a:t>
            </a:r>
          </a:p>
          <a:p>
            <a:pPr>
              <a:buNone/>
            </a:pPr>
            <a:r>
              <a:rPr lang="en-US" sz="10400" dirty="0" smtClean="0"/>
              <a:t>	</a:t>
            </a:r>
            <a:endParaRPr lang="en-US" sz="10400" dirty="0"/>
          </a:p>
        </p:txBody>
      </p:sp>
      <p:pic>
        <p:nvPicPr>
          <p:cNvPr id="4" name="Picture 2" descr="5-LOGO-Acouleur"/>
          <p:cNvPicPr>
            <a:picLocks noChangeAspect="1" noChangeArrowheads="1"/>
          </p:cNvPicPr>
          <p:nvPr/>
        </p:nvPicPr>
        <p:blipFill>
          <a:blip r:embed="rId2" cstate="print"/>
          <a:srcRect/>
          <a:stretch>
            <a:fillRect/>
          </a:stretch>
        </p:blipFill>
        <p:spPr bwMode="auto">
          <a:xfrm>
            <a:off x="381000" y="304800"/>
            <a:ext cx="2157153" cy="656706"/>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48</a:t>
            </a:fld>
            <a:endParaRPr lang="en-US"/>
          </a:p>
        </p:txBody>
      </p:sp>
    </p:spTree>
  </p:cSld>
  <p:clrMapOvr>
    <a:masterClrMapping/>
  </p:clrMapOvr>
  <p:transition advTm="2000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362200"/>
            <a:ext cx="7696200" cy="2057400"/>
          </a:xfrm>
        </p:spPr>
        <p:txBody>
          <a:bodyPr>
            <a:normAutofit fontScale="90000"/>
          </a:bodyPr>
          <a:lstStyle/>
          <a:p>
            <a:r>
              <a:rPr lang="en-US" b="1" i="1" dirty="0" smtClean="0">
                <a:solidFill>
                  <a:srgbClr val="00B0F0"/>
                </a:solidFill>
              </a:rPr>
              <a:t>Be patient: </a:t>
            </a:r>
            <a:br>
              <a:rPr lang="en-US" b="1" i="1" dirty="0" smtClean="0">
                <a:solidFill>
                  <a:srgbClr val="00B0F0"/>
                </a:solidFill>
              </a:rPr>
            </a:br>
            <a:r>
              <a:rPr lang="en-US" b="1" i="1" dirty="0" smtClean="0">
                <a:solidFill>
                  <a:srgbClr val="00B0F0"/>
                </a:solidFill>
              </a:rPr>
              <a:t>introduction of new technology and / or applications takes time</a:t>
            </a:r>
            <a:endParaRPr lang="en-US" b="1" i="1" dirty="0">
              <a:solidFill>
                <a:srgbClr val="00B0F0"/>
              </a:solidFill>
            </a:endParaRPr>
          </a:p>
        </p:txBody>
      </p:sp>
      <p:pic>
        <p:nvPicPr>
          <p:cNvPr id="4" name="Picture 2" descr="5-LOGO-Acouleur"/>
          <p:cNvPicPr>
            <a:picLocks noChangeAspect="1" noChangeArrowheads="1"/>
          </p:cNvPicPr>
          <p:nvPr/>
        </p:nvPicPr>
        <p:blipFill>
          <a:blip r:embed="rId2" cstate="print"/>
          <a:srcRect/>
          <a:stretch>
            <a:fillRect/>
          </a:stretch>
        </p:blipFill>
        <p:spPr bwMode="auto">
          <a:xfrm>
            <a:off x="381000" y="304800"/>
            <a:ext cx="4314825" cy="13144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49</a:t>
            </a:fld>
            <a:endParaRPr lang="en-US"/>
          </a:p>
        </p:txBody>
      </p:sp>
    </p:spTree>
  </p:cSld>
  <p:clrMapOvr>
    <a:masterClrMapping/>
  </p:clrMapOvr>
  <p:transition advTm="20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828800"/>
            <a:ext cx="8208000" cy="1080000"/>
          </a:xfrm>
        </p:spPr>
        <p:txBody>
          <a:bodyPr>
            <a:noAutofit/>
          </a:bodyPr>
          <a:lstStyle/>
          <a:p>
            <a:pPr algn="l"/>
            <a:r>
              <a:rPr lang="en-US" sz="4000" b="1" i="1" dirty="0" smtClean="0">
                <a:solidFill>
                  <a:srgbClr val="00B0F0"/>
                </a:solidFill>
              </a:rPr>
              <a:t>Assessment of business &amp; </a:t>
            </a:r>
            <a:br>
              <a:rPr lang="en-US" sz="4000" b="1" i="1" dirty="0" smtClean="0">
                <a:solidFill>
                  <a:srgbClr val="00B0F0"/>
                </a:solidFill>
              </a:rPr>
            </a:br>
            <a:r>
              <a:rPr lang="en-US" sz="4000" b="1" i="1" dirty="0" smtClean="0">
                <a:solidFill>
                  <a:srgbClr val="00B0F0"/>
                </a:solidFill>
              </a:rPr>
              <a:t>funding opportunities</a:t>
            </a:r>
            <a:endParaRPr lang="en-US" sz="4000" b="1" i="1" dirty="0">
              <a:solidFill>
                <a:srgbClr val="00B0F0"/>
              </a:solidFill>
            </a:endParaRPr>
          </a:p>
        </p:txBody>
      </p:sp>
      <p:sp>
        <p:nvSpPr>
          <p:cNvPr id="3" name="Content Placeholder 2"/>
          <p:cNvSpPr>
            <a:spLocks noGrp="1"/>
          </p:cNvSpPr>
          <p:nvPr>
            <p:ph idx="1"/>
          </p:nvPr>
        </p:nvSpPr>
        <p:spPr>
          <a:xfrm>
            <a:off x="381000" y="3125041"/>
            <a:ext cx="8208000" cy="3732959"/>
          </a:xfrm>
        </p:spPr>
        <p:txBody>
          <a:bodyPr>
            <a:normAutofit/>
          </a:bodyPr>
          <a:lstStyle/>
          <a:p>
            <a:endParaRPr lang="en-US" sz="1200" dirty="0" smtClean="0"/>
          </a:p>
          <a:p>
            <a:r>
              <a:rPr lang="en-US" sz="2600" dirty="0" smtClean="0"/>
              <a:t>Categories of environmental products &amp; services</a:t>
            </a:r>
          </a:p>
          <a:p>
            <a:r>
              <a:rPr lang="en-US" sz="2600" dirty="0" smtClean="0"/>
              <a:t>Life cycle phase of product or service</a:t>
            </a:r>
          </a:p>
          <a:p>
            <a:r>
              <a:rPr lang="en-US" sz="2600" dirty="0" smtClean="0"/>
              <a:t>Regional context, level of technological &amp; economic development</a:t>
            </a:r>
          </a:p>
          <a:p>
            <a:r>
              <a:rPr lang="en-US" sz="2600" dirty="0" smtClean="0"/>
              <a:t>Optimum marketing mix</a:t>
            </a:r>
          </a:p>
          <a:p>
            <a:pPr>
              <a:buNone/>
            </a:pPr>
            <a:endParaRPr lang="en-US" sz="2400" dirty="0"/>
          </a:p>
        </p:txBody>
      </p:sp>
      <p:pic>
        <p:nvPicPr>
          <p:cNvPr id="4" name="Picture 2" descr="5-LOGO-Acouleur"/>
          <p:cNvPicPr>
            <a:picLocks noChangeAspect="1" noChangeArrowheads="1"/>
          </p:cNvPicPr>
          <p:nvPr/>
        </p:nvPicPr>
        <p:blipFill>
          <a:blip r:embed="rId2" cstate="print"/>
          <a:srcRect/>
          <a:stretch>
            <a:fillRect/>
          </a:stretch>
        </p:blipFill>
        <p:spPr bwMode="auto">
          <a:xfrm>
            <a:off x="381000" y="304800"/>
            <a:ext cx="4314825" cy="13144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5</a:t>
            </a:fld>
            <a:endParaRPr lang="en-US"/>
          </a:p>
        </p:txBody>
      </p:sp>
    </p:spTree>
  </p:cSld>
  <p:clrMapOvr>
    <a:masterClrMapping/>
  </p:clrMapOvr>
  <p:transition advTm="2000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600" y="1828800"/>
            <a:ext cx="8208000" cy="1220400"/>
          </a:xfrm>
        </p:spPr>
        <p:txBody>
          <a:bodyPr>
            <a:normAutofit fontScale="90000"/>
          </a:bodyPr>
          <a:lstStyle/>
          <a:p>
            <a:pPr algn="l"/>
            <a:r>
              <a:rPr lang="en-US" b="1" i="1" dirty="0" smtClean="0"/>
              <a:t>3. How to get funding for your </a:t>
            </a:r>
            <a:br>
              <a:rPr lang="en-US" b="1" i="1" dirty="0" smtClean="0"/>
            </a:br>
            <a:r>
              <a:rPr lang="en-US" b="1" i="1" dirty="0" smtClean="0"/>
              <a:t>    activities</a:t>
            </a:r>
            <a:endParaRPr lang="en-US" b="1" i="1" dirty="0"/>
          </a:p>
        </p:txBody>
      </p:sp>
      <p:sp>
        <p:nvSpPr>
          <p:cNvPr id="3" name="Content Placeholder 2"/>
          <p:cNvSpPr>
            <a:spLocks noGrp="1"/>
          </p:cNvSpPr>
          <p:nvPr>
            <p:ph idx="1"/>
          </p:nvPr>
        </p:nvSpPr>
        <p:spPr>
          <a:xfrm>
            <a:off x="304800" y="3429000"/>
            <a:ext cx="8208000" cy="1220400"/>
          </a:xfrm>
        </p:spPr>
        <p:txBody>
          <a:bodyPr>
            <a:normAutofit/>
          </a:bodyPr>
          <a:lstStyle/>
          <a:p>
            <a:pPr>
              <a:buNone/>
            </a:pPr>
            <a:r>
              <a:rPr lang="en-US" dirty="0" smtClean="0"/>
              <a:t>    	</a:t>
            </a:r>
            <a:endParaRPr lang="en-US" sz="4000" i="1" dirty="0"/>
          </a:p>
        </p:txBody>
      </p:sp>
      <p:pic>
        <p:nvPicPr>
          <p:cNvPr id="4" name="Picture 2" descr="5-LOGO-Acouleur"/>
          <p:cNvPicPr>
            <a:picLocks noChangeAspect="1" noChangeArrowheads="1"/>
          </p:cNvPicPr>
          <p:nvPr/>
        </p:nvPicPr>
        <p:blipFill>
          <a:blip r:embed="rId2" cstate="print"/>
          <a:srcRect/>
          <a:stretch>
            <a:fillRect/>
          </a:stretch>
        </p:blipFill>
        <p:spPr bwMode="auto">
          <a:xfrm>
            <a:off x="381000" y="304800"/>
            <a:ext cx="4314825" cy="13144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50</a:t>
            </a:fld>
            <a:endParaRPr lang="en-US"/>
          </a:p>
        </p:txBody>
      </p:sp>
    </p:spTree>
  </p:cSld>
  <p:clrMapOvr>
    <a:masterClrMapping/>
  </p:clrMapOvr>
  <p:transition advTm="2000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600" y="1602000"/>
            <a:ext cx="8208000" cy="1080000"/>
          </a:xfrm>
        </p:spPr>
        <p:txBody>
          <a:bodyPr>
            <a:normAutofit/>
          </a:bodyPr>
          <a:lstStyle/>
          <a:p>
            <a:pPr algn="l"/>
            <a:r>
              <a:rPr lang="en-US" b="1" i="1" dirty="0" smtClean="0">
                <a:solidFill>
                  <a:srgbClr val="00B0F0"/>
                </a:solidFill>
              </a:rPr>
              <a:t>Approach</a:t>
            </a:r>
            <a:endParaRPr lang="en-US" b="1" i="1" dirty="0">
              <a:solidFill>
                <a:srgbClr val="00B0F0"/>
              </a:solidFill>
            </a:endParaRPr>
          </a:p>
        </p:txBody>
      </p:sp>
      <p:sp>
        <p:nvSpPr>
          <p:cNvPr id="3" name="Content Placeholder 2"/>
          <p:cNvSpPr>
            <a:spLocks noGrp="1"/>
          </p:cNvSpPr>
          <p:nvPr>
            <p:ph idx="1"/>
          </p:nvPr>
        </p:nvSpPr>
        <p:spPr>
          <a:xfrm>
            <a:off x="381600" y="2898000"/>
            <a:ext cx="8229600" cy="3382963"/>
          </a:xfrm>
        </p:spPr>
        <p:txBody>
          <a:bodyPr>
            <a:normAutofit/>
          </a:bodyPr>
          <a:lstStyle/>
          <a:p>
            <a:pPr>
              <a:lnSpc>
                <a:spcPct val="80000"/>
              </a:lnSpc>
              <a:spcBef>
                <a:spcPts val="0"/>
              </a:spcBef>
            </a:pPr>
            <a:r>
              <a:rPr lang="en-US" sz="2600" dirty="0" smtClean="0"/>
              <a:t>Share information on your subject (a thing you are doing) and think that is interesting for your contact, then look for the link. Could this solve a problem for your partner? Are adjustments necessary? Need other parties be involved? Take it from there.</a:t>
            </a:r>
          </a:p>
          <a:p>
            <a:r>
              <a:rPr lang="en-US" sz="2600" dirty="0" smtClean="0"/>
              <a:t>LEADS, LEADS, LEADS</a:t>
            </a:r>
          </a:p>
          <a:p>
            <a:pPr>
              <a:buNone/>
            </a:pPr>
            <a:endParaRPr lang="en-US" sz="9600" dirty="0"/>
          </a:p>
        </p:txBody>
      </p:sp>
      <p:pic>
        <p:nvPicPr>
          <p:cNvPr id="4" name="Picture 2" descr="5-LOGO-Acouleur"/>
          <p:cNvPicPr>
            <a:picLocks noChangeAspect="1" noChangeArrowheads="1"/>
          </p:cNvPicPr>
          <p:nvPr/>
        </p:nvPicPr>
        <p:blipFill>
          <a:blip r:embed="rId2" cstate="print"/>
          <a:srcRect/>
          <a:stretch>
            <a:fillRect/>
          </a:stretch>
        </p:blipFill>
        <p:spPr bwMode="auto">
          <a:xfrm>
            <a:off x="381000" y="304800"/>
            <a:ext cx="4314825" cy="13144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51</a:t>
            </a:fld>
            <a:endParaRPr lang="en-US"/>
          </a:p>
        </p:txBody>
      </p:sp>
    </p:spTree>
  </p:cSld>
  <p:clrMapOvr>
    <a:masterClrMapping/>
  </p:clrMapOvr>
  <p:transition advTm="2000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600" y="1602000"/>
            <a:ext cx="8208000" cy="1080000"/>
          </a:xfrm>
        </p:spPr>
        <p:txBody>
          <a:bodyPr>
            <a:normAutofit/>
          </a:bodyPr>
          <a:lstStyle/>
          <a:p>
            <a:pPr algn="l"/>
            <a:r>
              <a:rPr lang="en-US" sz="4000" b="1" i="1" dirty="0" smtClean="0">
                <a:solidFill>
                  <a:srgbClr val="00B0F0"/>
                </a:solidFill>
              </a:rPr>
              <a:t>How?</a:t>
            </a:r>
            <a:endParaRPr lang="en-US" sz="4000" b="1" i="1" dirty="0">
              <a:solidFill>
                <a:srgbClr val="00B0F0"/>
              </a:solidFill>
            </a:endParaRPr>
          </a:p>
        </p:txBody>
      </p:sp>
      <p:sp>
        <p:nvSpPr>
          <p:cNvPr id="3" name="Content Placeholder 2"/>
          <p:cNvSpPr>
            <a:spLocks noGrp="1"/>
          </p:cNvSpPr>
          <p:nvPr>
            <p:ph idx="1"/>
          </p:nvPr>
        </p:nvSpPr>
        <p:spPr>
          <a:xfrm>
            <a:off x="381600" y="2898000"/>
            <a:ext cx="8208000" cy="3382963"/>
          </a:xfrm>
        </p:spPr>
        <p:txBody>
          <a:bodyPr>
            <a:normAutofit/>
          </a:bodyPr>
          <a:lstStyle/>
          <a:p>
            <a:pPr lvl="0"/>
            <a:r>
              <a:rPr lang="en-US" sz="2600" dirty="0" smtClean="0"/>
              <a:t>Establish your network.</a:t>
            </a:r>
          </a:p>
          <a:p>
            <a:pPr lvl="0">
              <a:buNone/>
            </a:pPr>
            <a:endParaRPr lang="en-US" sz="800" dirty="0" smtClean="0"/>
          </a:p>
          <a:p>
            <a:pPr lvl="0"/>
            <a:r>
              <a:rPr lang="en-US" sz="2600" dirty="0" smtClean="0"/>
              <a:t>Look for opportunities.</a:t>
            </a:r>
          </a:p>
          <a:p>
            <a:pPr lvl="0">
              <a:buNone/>
            </a:pPr>
            <a:endParaRPr lang="en-US" sz="800" dirty="0" smtClean="0"/>
          </a:p>
          <a:p>
            <a:r>
              <a:rPr lang="en-US" sz="2600" dirty="0" smtClean="0"/>
              <a:t>Write a good proposal. </a:t>
            </a:r>
          </a:p>
          <a:p>
            <a:pPr>
              <a:buNone/>
            </a:pPr>
            <a:endParaRPr lang="en-US" sz="800" dirty="0" smtClean="0"/>
          </a:p>
          <a:p>
            <a:r>
              <a:rPr lang="en-US" sz="2600" dirty="0" smtClean="0"/>
              <a:t>Promise much, but not too much.</a:t>
            </a:r>
          </a:p>
          <a:p>
            <a:pPr>
              <a:buNone/>
            </a:pPr>
            <a:r>
              <a:rPr lang="en-US" sz="2800" dirty="0" smtClean="0"/>
              <a:t>	</a:t>
            </a:r>
            <a:endParaRPr lang="en-US" sz="2800" dirty="0"/>
          </a:p>
        </p:txBody>
      </p:sp>
      <p:pic>
        <p:nvPicPr>
          <p:cNvPr id="4" name="Picture 2" descr="5-LOGO-Acouleur"/>
          <p:cNvPicPr>
            <a:picLocks noChangeAspect="1" noChangeArrowheads="1"/>
          </p:cNvPicPr>
          <p:nvPr/>
        </p:nvPicPr>
        <p:blipFill>
          <a:blip r:embed="rId2" cstate="print"/>
          <a:srcRect/>
          <a:stretch>
            <a:fillRect/>
          </a:stretch>
        </p:blipFill>
        <p:spPr bwMode="auto">
          <a:xfrm>
            <a:off x="381000" y="304800"/>
            <a:ext cx="4314825" cy="13144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52</a:t>
            </a:fld>
            <a:endParaRPr lang="en-US"/>
          </a:p>
        </p:txBody>
      </p:sp>
    </p:spTree>
  </p:cSld>
  <p:clrMapOvr>
    <a:masterClrMapping/>
  </p:clrMapOvr>
  <p:transition advTm="2000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600" y="1602000"/>
            <a:ext cx="8208000" cy="1260000"/>
          </a:xfrm>
        </p:spPr>
        <p:txBody>
          <a:bodyPr>
            <a:normAutofit/>
          </a:bodyPr>
          <a:lstStyle/>
          <a:p>
            <a:pPr algn="l"/>
            <a:r>
              <a:rPr lang="en-US" sz="4000" b="1" i="1" dirty="0" smtClean="0">
                <a:solidFill>
                  <a:srgbClr val="00B0F0"/>
                </a:solidFill>
              </a:rPr>
              <a:t>Proposal outline</a:t>
            </a:r>
            <a:r>
              <a:rPr lang="en-US" i="1" dirty="0" smtClean="0"/>
              <a:t/>
            </a:r>
            <a:br>
              <a:rPr lang="en-US" i="1" dirty="0" smtClean="0"/>
            </a:br>
            <a:r>
              <a:rPr lang="en-US" sz="2000" i="1" dirty="0" smtClean="0"/>
              <a:t>(more detailed version in separate document, see also </a:t>
            </a:r>
            <a:r>
              <a:rPr lang="en-US" sz="2000" i="1" dirty="0" smtClean="0">
                <a:hlinkClick r:id="rId2"/>
              </a:rPr>
              <a:t>www.geonetcab.eu</a:t>
            </a:r>
            <a:r>
              <a:rPr lang="en-US" sz="2000" i="1" dirty="0" smtClean="0"/>
              <a:t> )</a:t>
            </a:r>
            <a:endParaRPr lang="en-US" sz="2000" dirty="0"/>
          </a:p>
        </p:txBody>
      </p:sp>
      <p:sp>
        <p:nvSpPr>
          <p:cNvPr id="3" name="Content Placeholder 2"/>
          <p:cNvSpPr>
            <a:spLocks noGrp="1"/>
          </p:cNvSpPr>
          <p:nvPr>
            <p:ph sz="half" idx="1"/>
          </p:nvPr>
        </p:nvSpPr>
        <p:spPr>
          <a:xfrm>
            <a:off x="381600" y="2898000"/>
            <a:ext cx="4876800" cy="3960000"/>
          </a:xfrm>
        </p:spPr>
        <p:txBody>
          <a:bodyPr>
            <a:normAutofit/>
          </a:bodyPr>
          <a:lstStyle/>
          <a:p>
            <a:pPr>
              <a:buNone/>
            </a:pPr>
            <a:r>
              <a:rPr lang="en-US" sz="2600" dirty="0" smtClean="0"/>
              <a:t>1. Introduction / relevance</a:t>
            </a:r>
          </a:p>
          <a:p>
            <a:pPr>
              <a:buNone/>
            </a:pPr>
            <a:r>
              <a:rPr lang="en-US" sz="2600" dirty="0" smtClean="0"/>
              <a:t>2. Objective(s)</a:t>
            </a:r>
          </a:p>
          <a:p>
            <a:pPr>
              <a:buNone/>
            </a:pPr>
            <a:r>
              <a:rPr lang="en-US" sz="2600" dirty="0" smtClean="0"/>
              <a:t>3. Activities</a:t>
            </a:r>
          </a:p>
          <a:p>
            <a:pPr>
              <a:buNone/>
            </a:pPr>
            <a:r>
              <a:rPr lang="en-US" sz="2600" dirty="0" smtClean="0"/>
              <a:t>4. Output</a:t>
            </a:r>
          </a:p>
          <a:p>
            <a:pPr>
              <a:buNone/>
            </a:pPr>
            <a:r>
              <a:rPr lang="en-US" sz="2600" dirty="0" smtClean="0"/>
              <a:t>5. Management &amp; evaluation</a:t>
            </a:r>
          </a:p>
          <a:p>
            <a:endParaRPr lang="en-US" dirty="0"/>
          </a:p>
        </p:txBody>
      </p:sp>
      <p:sp>
        <p:nvSpPr>
          <p:cNvPr id="4" name="Content Placeholder 3"/>
          <p:cNvSpPr>
            <a:spLocks noGrp="1"/>
          </p:cNvSpPr>
          <p:nvPr>
            <p:ph sz="half" idx="2"/>
          </p:nvPr>
        </p:nvSpPr>
        <p:spPr>
          <a:xfrm>
            <a:off x="5257800" y="2898000"/>
            <a:ext cx="3429000" cy="3960000"/>
          </a:xfrm>
        </p:spPr>
        <p:txBody>
          <a:bodyPr>
            <a:normAutofit/>
          </a:bodyPr>
          <a:lstStyle/>
          <a:p>
            <a:pPr>
              <a:buNone/>
            </a:pPr>
            <a:r>
              <a:rPr lang="en-US" sz="2600" dirty="0" smtClean="0"/>
              <a:t>6. Risk assessment</a:t>
            </a:r>
          </a:p>
          <a:p>
            <a:pPr>
              <a:buNone/>
            </a:pPr>
            <a:r>
              <a:rPr lang="en-US" sz="2600" dirty="0" smtClean="0"/>
              <a:t>7. Time schedule</a:t>
            </a:r>
          </a:p>
          <a:p>
            <a:pPr>
              <a:buNone/>
            </a:pPr>
            <a:r>
              <a:rPr lang="en-US" sz="2600" dirty="0" smtClean="0"/>
              <a:t>8. Budget</a:t>
            </a:r>
          </a:p>
          <a:p>
            <a:pPr>
              <a:buNone/>
            </a:pPr>
            <a:r>
              <a:rPr lang="en-US" sz="2600" dirty="0" smtClean="0"/>
              <a:t>	Annexes</a:t>
            </a:r>
          </a:p>
          <a:p>
            <a:endParaRPr lang="en-US" dirty="0"/>
          </a:p>
        </p:txBody>
      </p:sp>
      <p:pic>
        <p:nvPicPr>
          <p:cNvPr id="5" name="Picture 2" descr="5-LOGO-Acouleur"/>
          <p:cNvPicPr>
            <a:picLocks noChangeAspect="1" noChangeArrowheads="1"/>
          </p:cNvPicPr>
          <p:nvPr/>
        </p:nvPicPr>
        <p:blipFill>
          <a:blip r:embed="rId3" cstate="print"/>
          <a:srcRect/>
          <a:stretch>
            <a:fillRect/>
          </a:stretch>
        </p:blipFill>
        <p:spPr bwMode="auto">
          <a:xfrm>
            <a:off x="381000" y="304800"/>
            <a:ext cx="4314825" cy="131445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7AE59B96-4131-4DD5-A7F3-9C8969C240CC}" type="slidenum">
              <a:rPr lang="en-US" smtClean="0"/>
              <a:pPr/>
              <a:t>53</a:t>
            </a:fld>
            <a:endParaRPr lang="en-US"/>
          </a:p>
        </p:txBody>
      </p:sp>
    </p:spTree>
  </p:cSld>
  <p:clrMapOvr>
    <a:masterClrMapping/>
  </p:clrMapOvr>
  <p:transition advTm="2000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cstate="print"/>
          <a:srcRect/>
          <a:stretch>
            <a:fillRect/>
          </a:stretch>
        </p:blipFill>
        <p:spPr bwMode="auto">
          <a:xfrm>
            <a:off x="5004000" y="650850"/>
            <a:ext cx="2364799" cy="968400"/>
          </a:xfrm>
          <a:prstGeom prst="rect">
            <a:avLst/>
          </a:prstGeom>
          <a:noFill/>
          <a:ln w="9525">
            <a:noFill/>
            <a:miter lim="800000"/>
            <a:headEnd/>
            <a:tailEnd/>
          </a:ln>
        </p:spPr>
      </p:pic>
      <p:sp>
        <p:nvSpPr>
          <p:cNvPr id="2" name="Title 1"/>
          <p:cNvSpPr>
            <a:spLocks noGrp="1"/>
          </p:cNvSpPr>
          <p:nvPr>
            <p:ph type="title"/>
          </p:nvPr>
        </p:nvSpPr>
        <p:spPr>
          <a:xfrm>
            <a:off x="381600" y="1602000"/>
            <a:ext cx="8208000" cy="1080000"/>
          </a:xfrm>
        </p:spPr>
        <p:txBody>
          <a:bodyPr>
            <a:normAutofit/>
          </a:bodyPr>
          <a:lstStyle/>
          <a:p>
            <a:pPr algn="l"/>
            <a:r>
              <a:rPr lang="en-US" sz="4000" b="1" i="1" dirty="0" smtClean="0">
                <a:solidFill>
                  <a:srgbClr val="00B0F0"/>
                </a:solidFill>
              </a:rPr>
              <a:t>Other references</a:t>
            </a:r>
            <a:endParaRPr lang="en-US" sz="4000" b="1" i="1" dirty="0">
              <a:solidFill>
                <a:srgbClr val="00B0F0"/>
              </a:solidFill>
            </a:endParaRPr>
          </a:p>
        </p:txBody>
      </p:sp>
      <p:pic>
        <p:nvPicPr>
          <p:cNvPr id="4" name="Picture 2" descr="5-LOGO-Acouleur"/>
          <p:cNvPicPr>
            <a:picLocks noChangeAspect="1" noChangeArrowheads="1"/>
          </p:cNvPicPr>
          <p:nvPr/>
        </p:nvPicPr>
        <p:blipFill>
          <a:blip r:embed="rId3" cstate="print"/>
          <a:srcRect/>
          <a:stretch>
            <a:fillRect/>
          </a:stretch>
        </p:blipFill>
        <p:spPr bwMode="auto">
          <a:xfrm>
            <a:off x="381000" y="304800"/>
            <a:ext cx="4314825" cy="1314450"/>
          </a:xfrm>
          <a:prstGeom prst="rect">
            <a:avLst/>
          </a:prstGeom>
          <a:noFill/>
          <a:ln w="9525">
            <a:noFill/>
            <a:miter lim="800000"/>
            <a:headEnd/>
            <a:tailEnd/>
          </a:ln>
        </p:spPr>
      </p:pic>
      <p:pic>
        <p:nvPicPr>
          <p:cNvPr id="7169" name="Picture 1"/>
          <p:cNvPicPr>
            <a:picLocks noChangeAspect="1" noChangeArrowheads="1"/>
          </p:cNvPicPr>
          <p:nvPr/>
        </p:nvPicPr>
        <p:blipFill>
          <a:blip r:embed="rId4" cstate="print"/>
          <a:srcRect/>
          <a:stretch>
            <a:fillRect/>
          </a:stretch>
        </p:blipFill>
        <p:spPr bwMode="auto">
          <a:xfrm>
            <a:off x="7621200" y="650850"/>
            <a:ext cx="968400" cy="968400"/>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7AE59B96-4131-4DD5-A7F3-9C8969C240CC}" type="slidenum">
              <a:rPr lang="en-US" smtClean="0"/>
              <a:pPr/>
              <a:t>54</a:t>
            </a:fld>
            <a:endParaRPr lang="en-US"/>
          </a:p>
        </p:txBody>
      </p:sp>
      <p:sp>
        <p:nvSpPr>
          <p:cNvPr id="3" name="Content Placeholder 2"/>
          <p:cNvSpPr>
            <a:spLocks noGrp="1"/>
          </p:cNvSpPr>
          <p:nvPr>
            <p:ph idx="1"/>
          </p:nvPr>
        </p:nvSpPr>
        <p:spPr>
          <a:xfrm>
            <a:off x="381600" y="2898000"/>
            <a:ext cx="8208000" cy="3960000"/>
          </a:xfrm>
          <a:ln>
            <a:noFill/>
          </a:ln>
        </p:spPr>
        <p:txBody>
          <a:bodyPr>
            <a:normAutofit/>
          </a:bodyPr>
          <a:lstStyle/>
          <a:p>
            <a:pPr lvl="0"/>
            <a:r>
              <a:rPr lang="en-US" sz="2600" dirty="0" err="1" smtClean="0"/>
              <a:t>Civicus</a:t>
            </a:r>
            <a:r>
              <a:rPr lang="en-US" sz="2600" dirty="0" smtClean="0"/>
              <a:t>: writing a funding proposal</a:t>
            </a:r>
          </a:p>
          <a:p>
            <a:pPr lvl="0">
              <a:buNone/>
            </a:pPr>
            <a:endParaRPr lang="en-US" sz="800" dirty="0" smtClean="0"/>
          </a:p>
          <a:p>
            <a:pPr lvl="0"/>
            <a:r>
              <a:rPr lang="en-US" sz="2600" dirty="0" smtClean="0"/>
              <a:t>Michigan State University: guide for writing a funding proposal</a:t>
            </a:r>
          </a:p>
          <a:p>
            <a:pPr lvl="0">
              <a:buNone/>
            </a:pPr>
            <a:endParaRPr lang="en-US" sz="800" dirty="0" smtClean="0"/>
          </a:p>
          <a:p>
            <a:pPr lvl="0"/>
            <a:r>
              <a:rPr lang="en-US" sz="2600" dirty="0" smtClean="0"/>
              <a:t>ESRI: writing a competitive GRANT application</a:t>
            </a:r>
          </a:p>
          <a:p>
            <a:pPr lvl="0">
              <a:buNone/>
            </a:pPr>
            <a:endParaRPr lang="en-US" sz="800" dirty="0" smtClean="0"/>
          </a:p>
          <a:p>
            <a:r>
              <a:rPr lang="en-US" sz="2600" dirty="0" smtClean="0"/>
              <a:t>REC: project proposal writing</a:t>
            </a:r>
            <a:endParaRPr lang="en-US" sz="2600" dirty="0"/>
          </a:p>
        </p:txBody>
      </p:sp>
    </p:spTree>
  </p:cSld>
  <p:clrMapOvr>
    <a:masterClrMapping/>
  </p:clrMapOvr>
  <p:transition advTm="2000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600" y="1602000"/>
            <a:ext cx="7696200" cy="1080000"/>
          </a:xfrm>
        </p:spPr>
        <p:txBody>
          <a:bodyPr>
            <a:normAutofit/>
          </a:bodyPr>
          <a:lstStyle/>
          <a:p>
            <a:pPr algn="l"/>
            <a:r>
              <a:rPr lang="en-US" sz="4000" b="1" i="1" dirty="0" smtClean="0">
                <a:solidFill>
                  <a:srgbClr val="00B0F0"/>
                </a:solidFill>
              </a:rPr>
              <a:t>Again:</a:t>
            </a:r>
            <a:endParaRPr lang="en-US" sz="4000" b="1" i="1" dirty="0">
              <a:solidFill>
                <a:srgbClr val="00B0F0"/>
              </a:solidFill>
            </a:endParaRPr>
          </a:p>
        </p:txBody>
      </p:sp>
      <p:sp>
        <p:nvSpPr>
          <p:cNvPr id="3" name="Content Placeholder 2"/>
          <p:cNvSpPr>
            <a:spLocks noGrp="1"/>
          </p:cNvSpPr>
          <p:nvPr>
            <p:ph idx="1"/>
          </p:nvPr>
        </p:nvSpPr>
        <p:spPr>
          <a:xfrm>
            <a:off x="381600" y="2898000"/>
            <a:ext cx="8229600" cy="3382963"/>
          </a:xfrm>
        </p:spPr>
        <p:txBody>
          <a:bodyPr>
            <a:normAutofit fontScale="25000" lnSpcReduction="20000"/>
          </a:bodyPr>
          <a:lstStyle/>
          <a:p>
            <a:r>
              <a:rPr lang="en-US" sz="10400" i="1" dirty="0" smtClean="0"/>
              <a:t>SHARED PROBLEM</a:t>
            </a:r>
            <a:endParaRPr lang="en-US" sz="10400" dirty="0" smtClean="0"/>
          </a:p>
          <a:p>
            <a:r>
              <a:rPr lang="en-US" sz="10400" i="1" dirty="0" smtClean="0"/>
              <a:t>SHARED LANGUAGE</a:t>
            </a:r>
          </a:p>
          <a:p>
            <a:r>
              <a:rPr lang="en-US" sz="10400" i="1" dirty="0" smtClean="0"/>
              <a:t>SHARED SOLUTION</a:t>
            </a:r>
          </a:p>
          <a:p>
            <a:endParaRPr lang="en-US" sz="10400" i="1" dirty="0" smtClean="0"/>
          </a:p>
          <a:p>
            <a:pPr>
              <a:buNone/>
            </a:pPr>
            <a:r>
              <a:rPr lang="en-US" sz="10400" dirty="0" smtClean="0">
                <a:solidFill>
                  <a:srgbClr val="00B0F0"/>
                </a:solidFill>
              </a:rPr>
              <a:t>If all else fails, try to link with a more popular (and easy to</a:t>
            </a:r>
          </a:p>
          <a:p>
            <a:pPr>
              <a:buNone/>
            </a:pPr>
            <a:r>
              <a:rPr lang="en-US" sz="10400" smtClean="0">
                <a:solidFill>
                  <a:srgbClr val="00B0F0"/>
                </a:solidFill>
              </a:rPr>
              <a:t>understand) topic.</a:t>
            </a:r>
            <a:endParaRPr lang="en-US" sz="10400" dirty="0" smtClean="0">
              <a:solidFill>
                <a:srgbClr val="00B0F0"/>
              </a:solidFill>
            </a:endParaRPr>
          </a:p>
          <a:p>
            <a:pPr>
              <a:buNone/>
            </a:pPr>
            <a:endParaRPr lang="en-US" sz="9600" dirty="0" smtClean="0"/>
          </a:p>
          <a:p>
            <a:pPr>
              <a:buNone/>
            </a:pPr>
            <a:r>
              <a:rPr lang="en-US" sz="9600" dirty="0" smtClean="0"/>
              <a:t>	</a:t>
            </a:r>
            <a:endParaRPr lang="en-US" sz="9600" dirty="0"/>
          </a:p>
        </p:txBody>
      </p:sp>
      <p:pic>
        <p:nvPicPr>
          <p:cNvPr id="4" name="Picture 2" descr="5-LOGO-Acouleur"/>
          <p:cNvPicPr>
            <a:picLocks noChangeAspect="1" noChangeArrowheads="1"/>
          </p:cNvPicPr>
          <p:nvPr/>
        </p:nvPicPr>
        <p:blipFill>
          <a:blip r:embed="rId2" cstate="print"/>
          <a:srcRect/>
          <a:stretch>
            <a:fillRect/>
          </a:stretch>
        </p:blipFill>
        <p:spPr bwMode="auto">
          <a:xfrm>
            <a:off x="381000" y="304800"/>
            <a:ext cx="4314825" cy="13144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55</a:t>
            </a:fld>
            <a:endParaRPr lang="en-US"/>
          </a:p>
        </p:txBody>
      </p:sp>
    </p:spTree>
  </p:cSld>
  <p:clrMapOvr>
    <a:masterClrMapping/>
  </p:clrMapOvr>
  <p:transition advTm="2000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600" y="1602000"/>
            <a:ext cx="8208000" cy="1080000"/>
          </a:xfrm>
        </p:spPr>
        <p:txBody>
          <a:bodyPr>
            <a:normAutofit/>
          </a:bodyPr>
          <a:lstStyle/>
          <a:p>
            <a:pPr algn="l"/>
            <a:r>
              <a:rPr lang="en-US" sz="4000" b="1" i="1" dirty="0" smtClean="0"/>
              <a:t>4. Capacity Building</a:t>
            </a:r>
            <a:endParaRPr lang="en-US" sz="4000" b="1" i="1" dirty="0"/>
          </a:p>
        </p:txBody>
      </p:sp>
      <p:sp>
        <p:nvSpPr>
          <p:cNvPr id="3" name="Content Placeholder 2"/>
          <p:cNvSpPr>
            <a:spLocks noGrp="1"/>
          </p:cNvSpPr>
          <p:nvPr>
            <p:ph idx="1"/>
          </p:nvPr>
        </p:nvSpPr>
        <p:spPr>
          <a:xfrm>
            <a:off x="457200" y="4419600"/>
            <a:ext cx="8208000" cy="1080000"/>
          </a:xfrm>
        </p:spPr>
        <p:txBody>
          <a:bodyPr>
            <a:normAutofit/>
          </a:bodyPr>
          <a:lstStyle/>
          <a:p>
            <a:pPr>
              <a:buNone/>
            </a:pPr>
            <a:r>
              <a:rPr lang="en-US" dirty="0" smtClean="0"/>
              <a:t>    	</a:t>
            </a:r>
            <a:endParaRPr lang="en-US" sz="9600" dirty="0"/>
          </a:p>
        </p:txBody>
      </p:sp>
      <p:pic>
        <p:nvPicPr>
          <p:cNvPr id="4" name="Picture 2" descr="5-LOGO-Acouleur"/>
          <p:cNvPicPr>
            <a:picLocks noChangeAspect="1" noChangeArrowheads="1"/>
          </p:cNvPicPr>
          <p:nvPr/>
        </p:nvPicPr>
        <p:blipFill>
          <a:blip r:embed="rId2" cstate="print"/>
          <a:srcRect/>
          <a:stretch>
            <a:fillRect/>
          </a:stretch>
        </p:blipFill>
        <p:spPr bwMode="auto">
          <a:xfrm>
            <a:off x="381000" y="304800"/>
            <a:ext cx="4314825" cy="13144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56</a:t>
            </a:fld>
            <a:endParaRPr lang="en-US"/>
          </a:p>
        </p:txBody>
      </p:sp>
    </p:spTree>
  </p:cSld>
  <p:clrMapOvr>
    <a:masterClrMapping/>
  </p:clrMapOvr>
  <p:transition advTm="2000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600" y="1602000"/>
            <a:ext cx="8208000" cy="1080000"/>
          </a:xfrm>
        </p:spPr>
        <p:txBody>
          <a:bodyPr>
            <a:normAutofit/>
          </a:bodyPr>
          <a:lstStyle/>
          <a:p>
            <a:pPr algn="l"/>
            <a:r>
              <a:rPr lang="en-US" sz="4000" b="1" i="1" dirty="0" smtClean="0">
                <a:solidFill>
                  <a:srgbClr val="00B0F0"/>
                </a:solidFill>
              </a:rPr>
              <a:t>General</a:t>
            </a:r>
            <a:endParaRPr lang="en-US" sz="4000" b="1" i="1" dirty="0">
              <a:solidFill>
                <a:srgbClr val="00B0F0"/>
              </a:solidFill>
            </a:endParaRPr>
          </a:p>
        </p:txBody>
      </p:sp>
      <p:sp>
        <p:nvSpPr>
          <p:cNvPr id="3" name="Content Placeholder 2"/>
          <p:cNvSpPr>
            <a:spLocks noGrp="1"/>
          </p:cNvSpPr>
          <p:nvPr>
            <p:ph idx="1"/>
          </p:nvPr>
        </p:nvSpPr>
        <p:spPr>
          <a:xfrm>
            <a:off x="381600" y="2898000"/>
            <a:ext cx="8229600" cy="3382963"/>
          </a:xfrm>
        </p:spPr>
        <p:txBody>
          <a:bodyPr>
            <a:normAutofit/>
          </a:bodyPr>
          <a:lstStyle/>
          <a:p>
            <a:pPr marL="0" indent="0">
              <a:lnSpc>
                <a:spcPct val="80000"/>
              </a:lnSpc>
              <a:spcBef>
                <a:spcPts val="1200"/>
              </a:spcBef>
              <a:buNone/>
            </a:pPr>
            <a:r>
              <a:rPr lang="en-US" sz="2600" dirty="0" smtClean="0"/>
              <a:t>Marketing is promotion + capacity building.</a:t>
            </a:r>
          </a:p>
          <a:p>
            <a:pPr marL="0" indent="0">
              <a:lnSpc>
                <a:spcPct val="80000"/>
              </a:lnSpc>
              <a:spcBef>
                <a:spcPts val="1200"/>
              </a:spcBef>
              <a:buNone/>
            </a:pPr>
            <a:endParaRPr lang="en-US" sz="800" dirty="0" smtClean="0"/>
          </a:p>
          <a:p>
            <a:pPr marL="0" indent="0">
              <a:lnSpc>
                <a:spcPct val="80000"/>
              </a:lnSpc>
              <a:spcBef>
                <a:spcPts val="0"/>
              </a:spcBef>
              <a:buNone/>
            </a:pPr>
            <a:r>
              <a:rPr lang="en-US" sz="2600" dirty="0" smtClean="0"/>
              <a:t>Especially for the introduction of new technologies capacity</a:t>
            </a:r>
            <a:br>
              <a:rPr lang="en-US" sz="2600" dirty="0" smtClean="0"/>
            </a:br>
            <a:r>
              <a:rPr lang="en-US" sz="2600" dirty="0" smtClean="0"/>
              <a:t>building is important at all levels.</a:t>
            </a:r>
            <a:r>
              <a:rPr lang="en-US" dirty="0" smtClean="0"/>
              <a:t> </a:t>
            </a:r>
          </a:p>
          <a:p>
            <a:pPr marL="0" indent="0">
              <a:lnSpc>
                <a:spcPct val="80000"/>
              </a:lnSpc>
              <a:spcBef>
                <a:spcPts val="0"/>
              </a:spcBef>
              <a:buNone/>
            </a:pPr>
            <a:endParaRPr lang="en-US" sz="800" dirty="0" smtClean="0"/>
          </a:p>
          <a:p>
            <a:pPr marL="0" indent="0">
              <a:lnSpc>
                <a:spcPct val="80000"/>
              </a:lnSpc>
              <a:spcBef>
                <a:spcPts val="1200"/>
              </a:spcBef>
              <a:buNone/>
            </a:pPr>
            <a:r>
              <a:rPr lang="en-US" sz="2600" dirty="0" smtClean="0"/>
              <a:t>Capacity building is the instrument to increase </a:t>
            </a:r>
            <a:br>
              <a:rPr lang="en-US" sz="2600" dirty="0" smtClean="0"/>
            </a:br>
            <a:r>
              <a:rPr lang="en-US" sz="2600" dirty="0" smtClean="0"/>
              <a:t>self-sufficiency and make solutions work.	</a:t>
            </a:r>
            <a:endParaRPr lang="en-US" sz="2600" dirty="0"/>
          </a:p>
        </p:txBody>
      </p:sp>
      <p:pic>
        <p:nvPicPr>
          <p:cNvPr id="4" name="Picture 2" descr="5-LOGO-Acouleur"/>
          <p:cNvPicPr>
            <a:picLocks noChangeAspect="1" noChangeArrowheads="1"/>
          </p:cNvPicPr>
          <p:nvPr/>
        </p:nvPicPr>
        <p:blipFill>
          <a:blip r:embed="rId3" cstate="print"/>
          <a:srcRect/>
          <a:stretch>
            <a:fillRect/>
          </a:stretch>
        </p:blipFill>
        <p:spPr bwMode="auto">
          <a:xfrm>
            <a:off x="381000" y="304800"/>
            <a:ext cx="4314825" cy="13144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57</a:t>
            </a:fld>
            <a:endParaRPr lang="en-US"/>
          </a:p>
        </p:txBody>
      </p:sp>
    </p:spTree>
  </p:cSld>
  <p:clrMapOvr>
    <a:masterClrMapping/>
  </p:clrMapOvr>
  <p:transition advTm="2000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600" y="1220400"/>
            <a:ext cx="3505200" cy="709200"/>
          </a:xfrm>
        </p:spPr>
        <p:txBody>
          <a:bodyPr>
            <a:normAutofit fontScale="90000"/>
          </a:bodyPr>
          <a:lstStyle/>
          <a:p>
            <a:pPr algn="l"/>
            <a:r>
              <a:rPr lang="en-US" b="1" i="1" dirty="0" smtClean="0">
                <a:solidFill>
                  <a:srgbClr val="00B0F0"/>
                </a:solidFill>
              </a:rPr>
              <a:t>Think of:</a:t>
            </a:r>
            <a:endParaRPr lang="en-US" b="1" i="1" dirty="0">
              <a:solidFill>
                <a:srgbClr val="00B0F0"/>
              </a:solidFill>
            </a:endParaRPr>
          </a:p>
        </p:txBody>
      </p:sp>
      <p:sp>
        <p:nvSpPr>
          <p:cNvPr id="3" name="Content Placeholder 2"/>
          <p:cNvSpPr>
            <a:spLocks noGrp="1"/>
          </p:cNvSpPr>
          <p:nvPr>
            <p:ph idx="1"/>
          </p:nvPr>
        </p:nvSpPr>
        <p:spPr>
          <a:xfrm>
            <a:off x="381600" y="1828800"/>
            <a:ext cx="8208000" cy="4724400"/>
          </a:xfrm>
        </p:spPr>
        <p:txBody>
          <a:bodyPr>
            <a:normAutofit fontScale="25000" lnSpcReduction="20000"/>
          </a:bodyPr>
          <a:lstStyle/>
          <a:p>
            <a:pPr>
              <a:buNone/>
            </a:pPr>
            <a:endParaRPr lang="en-US" sz="8000" dirty="0" smtClean="0"/>
          </a:p>
          <a:p>
            <a:pPr>
              <a:spcBef>
                <a:spcPts val="0"/>
              </a:spcBef>
            </a:pPr>
            <a:r>
              <a:rPr lang="en-US" sz="10400" dirty="0" smtClean="0"/>
              <a:t>Different instruments for different levels: workshops for decision makers and awareness raising, detailed technical training for professionals.</a:t>
            </a:r>
          </a:p>
          <a:p>
            <a:pPr>
              <a:spcBef>
                <a:spcPts val="0"/>
              </a:spcBef>
              <a:buNone/>
            </a:pPr>
            <a:r>
              <a:rPr lang="en-US" sz="4000" dirty="0" smtClean="0"/>
              <a:t> </a:t>
            </a:r>
          </a:p>
          <a:p>
            <a:pPr>
              <a:spcBef>
                <a:spcPts val="0"/>
              </a:spcBef>
            </a:pPr>
            <a:r>
              <a:rPr lang="en-US" sz="10400" dirty="0" smtClean="0"/>
              <a:t>Provide follow-up. Getting funding for good capacity building is difficult: everybody agrees that it is important, but nobody has time. </a:t>
            </a:r>
          </a:p>
          <a:p>
            <a:pPr>
              <a:spcBef>
                <a:spcPts val="0"/>
              </a:spcBef>
              <a:buNone/>
            </a:pPr>
            <a:endParaRPr lang="en-US" sz="4000" dirty="0" smtClean="0"/>
          </a:p>
          <a:p>
            <a:pPr>
              <a:spcBef>
                <a:spcPts val="0"/>
              </a:spcBef>
            </a:pPr>
            <a:r>
              <a:rPr lang="en-US" sz="10400" dirty="0" smtClean="0"/>
              <a:t>Training is usually part of funding of big projects that are managed by big companies or ministries, as a consequence capacity building is forgotten (in the end). </a:t>
            </a:r>
          </a:p>
          <a:p>
            <a:pPr>
              <a:spcBef>
                <a:spcPts val="0"/>
              </a:spcBef>
              <a:buNone/>
            </a:pPr>
            <a:endParaRPr lang="en-US" sz="4000" dirty="0" smtClean="0"/>
          </a:p>
          <a:p>
            <a:pPr>
              <a:spcBef>
                <a:spcPts val="0"/>
              </a:spcBef>
            </a:pPr>
            <a:r>
              <a:rPr lang="en-US" sz="10400" dirty="0" smtClean="0"/>
              <a:t>Aim at small budgets that are available without having to tender.</a:t>
            </a:r>
          </a:p>
          <a:p>
            <a:pPr>
              <a:buNone/>
            </a:pPr>
            <a:endParaRPr lang="en-US" sz="9600" dirty="0" smtClean="0"/>
          </a:p>
          <a:p>
            <a:pPr>
              <a:buNone/>
            </a:pPr>
            <a:r>
              <a:rPr lang="en-US" sz="9600" dirty="0" smtClean="0"/>
              <a:t>	</a:t>
            </a:r>
            <a:endParaRPr lang="en-US" sz="9600" dirty="0"/>
          </a:p>
        </p:txBody>
      </p:sp>
      <p:pic>
        <p:nvPicPr>
          <p:cNvPr id="4" name="Picture 2" descr="5-LOGO-Acouleur"/>
          <p:cNvPicPr>
            <a:picLocks noChangeAspect="1" noChangeArrowheads="1"/>
          </p:cNvPicPr>
          <p:nvPr/>
        </p:nvPicPr>
        <p:blipFill>
          <a:blip r:embed="rId2" cstate="print"/>
          <a:srcRect/>
          <a:stretch>
            <a:fillRect/>
          </a:stretch>
        </p:blipFill>
        <p:spPr bwMode="auto">
          <a:xfrm>
            <a:off x="381000" y="304800"/>
            <a:ext cx="2157153" cy="656706"/>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58</a:t>
            </a:fld>
            <a:endParaRPr lang="en-US"/>
          </a:p>
        </p:txBody>
      </p:sp>
    </p:spTree>
  </p:cSld>
  <p:clrMapOvr>
    <a:masterClrMapping/>
  </p:clrMapOvr>
  <p:transition advTm="2000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600" y="1220400"/>
            <a:ext cx="8208000" cy="709200"/>
          </a:xfrm>
        </p:spPr>
        <p:txBody>
          <a:bodyPr>
            <a:normAutofit fontScale="90000"/>
          </a:bodyPr>
          <a:lstStyle/>
          <a:p>
            <a:pPr algn="l"/>
            <a:r>
              <a:rPr lang="en-US" b="1" i="1" dirty="0" smtClean="0">
                <a:solidFill>
                  <a:srgbClr val="00B0F0"/>
                </a:solidFill>
              </a:rPr>
              <a:t>Examples &amp; references</a:t>
            </a:r>
            <a:endParaRPr lang="en-US" b="1" i="1" dirty="0">
              <a:solidFill>
                <a:srgbClr val="00B0F0"/>
              </a:solidFill>
            </a:endParaRPr>
          </a:p>
        </p:txBody>
      </p:sp>
      <p:sp>
        <p:nvSpPr>
          <p:cNvPr id="3" name="Content Placeholder 2"/>
          <p:cNvSpPr>
            <a:spLocks noGrp="1"/>
          </p:cNvSpPr>
          <p:nvPr>
            <p:ph idx="1"/>
          </p:nvPr>
        </p:nvSpPr>
        <p:spPr>
          <a:xfrm>
            <a:off x="381600" y="1828800"/>
            <a:ext cx="8208000" cy="4953000"/>
          </a:xfrm>
        </p:spPr>
        <p:txBody>
          <a:bodyPr>
            <a:normAutofit fontScale="25000" lnSpcReduction="20000"/>
          </a:bodyPr>
          <a:lstStyle/>
          <a:p>
            <a:pPr marL="339725" indent="-339725">
              <a:lnSpc>
                <a:spcPct val="120000"/>
              </a:lnSpc>
              <a:spcBef>
                <a:spcPts val="0"/>
              </a:spcBef>
              <a:buNone/>
            </a:pPr>
            <a:r>
              <a:rPr lang="en-US" sz="8000" b="1" dirty="0"/>
              <a:t>	</a:t>
            </a:r>
            <a:endParaRPr lang="en-US" sz="8000" b="1" i="1" dirty="0" smtClean="0">
              <a:solidFill>
                <a:srgbClr val="00B050"/>
              </a:solidFill>
            </a:endParaRPr>
          </a:p>
          <a:p>
            <a:pPr marL="0" indent="0">
              <a:spcBef>
                <a:spcPts val="0"/>
              </a:spcBef>
              <a:buNone/>
            </a:pPr>
            <a:r>
              <a:rPr lang="en-US" sz="9600" b="1" dirty="0" smtClean="0"/>
              <a:t>Approaches to GIS programs in health education </a:t>
            </a:r>
            <a:br>
              <a:rPr lang="en-US" sz="9600" b="1" dirty="0" smtClean="0"/>
            </a:br>
            <a:r>
              <a:rPr lang="en-US" sz="8000" i="1" dirty="0" smtClean="0"/>
              <a:t>Short examples from different universities (no EO as such, but it is a small step)</a:t>
            </a:r>
            <a:endParaRPr lang="en-US" sz="8000" b="1" i="1" dirty="0"/>
          </a:p>
          <a:p>
            <a:pPr marL="0" indent="0">
              <a:spcBef>
                <a:spcPts val="0"/>
              </a:spcBef>
              <a:buNone/>
            </a:pPr>
            <a:endParaRPr lang="en-US" sz="8000" b="1" i="1" dirty="0" smtClean="0">
              <a:solidFill>
                <a:srgbClr val="00B050"/>
              </a:solidFill>
            </a:endParaRPr>
          </a:p>
          <a:p>
            <a:pPr marL="0" indent="0">
              <a:spcBef>
                <a:spcPts val="0"/>
              </a:spcBef>
              <a:buNone/>
            </a:pPr>
            <a:r>
              <a:rPr lang="en-US" sz="9600" b="1" dirty="0" smtClean="0"/>
              <a:t>EPA handbook: optical remote sensing for measurement and monitoring of emission flux</a:t>
            </a:r>
            <a:br>
              <a:rPr lang="en-US" sz="9600" b="1" dirty="0" smtClean="0"/>
            </a:br>
            <a:r>
              <a:rPr lang="en-US" sz="8000" i="1" dirty="0" smtClean="0"/>
              <a:t>Also not strictly EO, but explains remote sensing techniques with similar underlying processes, including optical, LIDAR and thermal infrared</a:t>
            </a:r>
          </a:p>
          <a:p>
            <a:pPr marL="0" indent="0">
              <a:spcBef>
                <a:spcPts val="0"/>
              </a:spcBef>
              <a:buNone/>
            </a:pPr>
            <a:endParaRPr lang="en-US" sz="8000" i="1" dirty="0" smtClean="0"/>
          </a:p>
          <a:p>
            <a:pPr marL="0" indent="0">
              <a:spcBef>
                <a:spcPts val="0"/>
              </a:spcBef>
              <a:buNone/>
            </a:pPr>
            <a:r>
              <a:rPr lang="en-US" sz="9600" b="1" dirty="0" smtClean="0"/>
              <a:t>SERVIR and public health</a:t>
            </a:r>
            <a:br>
              <a:rPr lang="en-US" sz="9600" b="1" dirty="0" smtClean="0"/>
            </a:br>
            <a:r>
              <a:rPr lang="en-US" sz="8000" i="1" dirty="0" smtClean="0"/>
              <a:t>Examples of projects and capacity building to support public health initiatives in the developing world, making use of EO</a:t>
            </a:r>
          </a:p>
          <a:p>
            <a:pPr marL="0" indent="0">
              <a:spcBef>
                <a:spcPts val="0"/>
              </a:spcBef>
              <a:buNone/>
            </a:pPr>
            <a:r>
              <a:rPr lang="en-US" sz="8000" b="1" i="1" dirty="0">
                <a:solidFill>
                  <a:srgbClr val="00B050"/>
                </a:solidFill>
              </a:rPr>
              <a:t>	</a:t>
            </a:r>
            <a:endParaRPr lang="en-US" sz="8000" b="1" i="1" dirty="0" smtClean="0">
              <a:solidFill>
                <a:srgbClr val="00B050"/>
              </a:solidFill>
            </a:endParaRPr>
          </a:p>
          <a:p>
            <a:pPr marL="0" indent="0">
              <a:spcBef>
                <a:spcPts val="0"/>
              </a:spcBef>
              <a:buNone/>
            </a:pPr>
            <a:r>
              <a:rPr lang="en-US" sz="9600" b="1" dirty="0" err="1" smtClean="0">
                <a:solidFill>
                  <a:srgbClr val="00B0F0"/>
                </a:solidFill>
              </a:rPr>
              <a:t>GEONetCab</a:t>
            </a:r>
            <a:r>
              <a:rPr lang="en-US" sz="9600" b="1" dirty="0" smtClean="0">
                <a:solidFill>
                  <a:srgbClr val="00B0F0"/>
                </a:solidFill>
              </a:rPr>
              <a:t> capacity building web </a:t>
            </a:r>
            <a:r>
              <a:rPr lang="en-US" sz="8000" dirty="0">
                <a:solidFill>
                  <a:schemeClr val="tx2">
                    <a:lumMod val="75000"/>
                  </a:schemeClr>
                </a:solidFill>
                <a:hlinkClick r:id="rId2"/>
              </a:rPr>
              <a:t>www.geonetcab.eu</a:t>
            </a:r>
            <a:r>
              <a:rPr lang="en-US" sz="9600" b="1" dirty="0" smtClean="0">
                <a:solidFill>
                  <a:srgbClr val="00B050"/>
                </a:solidFill>
              </a:rPr>
              <a:t/>
            </a:r>
            <a:br>
              <a:rPr lang="en-US" sz="9600" b="1" dirty="0" smtClean="0">
                <a:solidFill>
                  <a:srgbClr val="00B050"/>
                </a:solidFill>
              </a:rPr>
            </a:br>
            <a:r>
              <a:rPr lang="en-US" sz="8000" i="1" dirty="0" smtClean="0"/>
              <a:t>Compilation of tutorials, references, open-source software, etc. </a:t>
            </a:r>
          </a:p>
          <a:p>
            <a:pPr marL="0" indent="0">
              <a:spcBef>
                <a:spcPts val="0"/>
              </a:spcBef>
              <a:buNone/>
            </a:pPr>
            <a:r>
              <a:rPr lang="en-US" sz="8000" b="1" dirty="0" smtClean="0"/>
              <a:t>	</a:t>
            </a:r>
          </a:p>
          <a:p>
            <a:pPr marL="0" indent="0">
              <a:spcBef>
                <a:spcPts val="0"/>
              </a:spcBef>
              <a:buNone/>
            </a:pPr>
            <a:r>
              <a:rPr lang="en-US" sz="9600" b="1" dirty="0" smtClean="0"/>
              <a:t>GEO Portal: </a:t>
            </a:r>
            <a:r>
              <a:rPr lang="en-US" sz="8000" dirty="0" smtClean="0">
                <a:solidFill>
                  <a:schemeClr val="tx2">
                    <a:lumMod val="75000"/>
                  </a:schemeClr>
                </a:solidFill>
                <a:hlinkClick r:id="rId3"/>
              </a:rPr>
              <a:t>www.earthobservations.org</a:t>
            </a:r>
            <a:endParaRPr lang="en-US" sz="8000" u="sng" dirty="0" smtClean="0">
              <a:solidFill>
                <a:schemeClr val="tx2">
                  <a:lumMod val="75000"/>
                </a:schemeClr>
              </a:solidFill>
            </a:endParaRPr>
          </a:p>
        </p:txBody>
      </p:sp>
      <p:pic>
        <p:nvPicPr>
          <p:cNvPr id="4" name="Picture 2" descr="5-LOGO-Acouleur"/>
          <p:cNvPicPr>
            <a:picLocks noChangeAspect="1" noChangeArrowheads="1"/>
          </p:cNvPicPr>
          <p:nvPr/>
        </p:nvPicPr>
        <p:blipFill>
          <a:blip r:embed="rId4" cstate="print"/>
          <a:srcRect/>
          <a:stretch>
            <a:fillRect/>
          </a:stretch>
        </p:blipFill>
        <p:spPr bwMode="auto">
          <a:xfrm>
            <a:off x="381000" y="304800"/>
            <a:ext cx="2157153" cy="656706"/>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7AE59B96-4131-4DD5-A7F3-9C8969C240CC}" type="slidenum">
              <a:rPr lang="en-US" smtClean="0"/>
              <a:pPr/>
              <a:t>59</a:t>
            </a:fld>
            <a:endParaRPr lang="en-US"/>
          </a:p>
        </p:txBody>
      </p:sp>
      <p:pic>
        <p:nvPicPr>
          <p:cNvPr id="5" name="Picture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834097" y="511200"/>
            <a:ext cx="1755503" cy="44497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400000" y="151200"/>
            <a:ext cx="889313" cy="968400"/>
          </a:xfrm>
          <a:prstGeom prst="rect">
            <a:avLst/>
          </a:prstGeom>
        </p:spPr>
      </p:pic>
    </p:spTree>
  </p:cSld>
  <p:clrMapOvr>
    <a:masterClrMapping/>
  </p:clrMapOvr>
  <p:transition advTm="20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05000"/>
            <a:ext cx="8208000" cy="1800000"/>
          </a:xfrm>
        </p:spPr>
        <p:txBody>
          <a:bodyPr>
            <a:normAutofit fontScale="90000"/>
          </a:bodyPr>
          <a:lstStyle/>
          <a:p>
            <a:pPr algn="l"/>
            <a:r>
              <a:rPr lang="en-US" b="1" i="1" dirty="0" smtClean="0"/>
              <a:t>1. International trends &amp;</a:t>
            </a:r>
            <a:br>
              <a:rPr lang="en-US" b="1" i="1" dirty="0" smtClean="0"/>
            </a:br>
            <a:r>
              <a:rPr lang="en-US" b="1" i="1" dirty="0" smtClean="0"/>
              <a:t>    developments in </a:t>
            </a:r>
            <a:br>
              <a:rPr lang="en-US" b="1" i="1" dirty="0" smtClean="0"/>
            </a:br>
            <a:r>
              <a:rPr lang="en-US" b="1" i="1" dirty="0" smtClean="0"/>
              <a:t>    marine environment</a:t>
            </a:r>
            <a:endParaRPr lang="en-US" b="1" i="1" dirty="0"/>
          </a:p>
        </p:txBody>
      </p:sp>
      <p:pic>
        <p:nvPicPr>
          <p:cNvPr id="4" name="Picture 2" descr="5-LOGO-Acouleur"/>
          <p:cNvPicPr>
            <a:picLocks noChangeAspect="1" noChangeArrowheads="1"/>
          </p:cNvPicPr>
          <p:nvPr/>
        </p:nvPicPr>
        <p:blipFill>
          <a:blip r:embed="rId2" cstate="print"/>
          <a:srcRect/>
          <a:stretch>
            <a:fillRect/>
          </a:stretch>
        </p:blipFill>
        <p:spPr bwMode="auto">
          <a:xfrm>
            <a:off x="381000" y="304800"/>
            <a:ext cx="4314825" cy="13144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6</a:t>
            </a:fld>
            <a:endParaRPr lang="en-US"/>
          </a:p>
        </p:txBody>
      </p:sp>
    </p:spTree>
  </p:cSld>
  <p:clrMapOvr>
    <a:masterClrMapping/>
  </p:clrMapOvr>
  <p:transition advTm="2000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600" y="1220400"/>
            <a:ext cx="8208000" cy="709200"/>
          </a:xfrm>
        </p:spPr>
        <p:txBody>
          <a:bodyPr>
            <a:normAutofit fontScale="90000"/>
          </a:bodyPr>
          <a:lstStyle/>
          <a:p>
            <a:pPr algn="l"/>
            <a:r>
              <a:rPr lang="en-US" b="1" i="1" dirty="0" smtClean="0">
                <a:solidFill>
                  <a:srgbClr val="00B0F0"/>
                </a:solidFill>
              </a:rPr>
              <a:t>More references</a:t>
            </a:r>
            <a:endParaRPr lang="en-US" b="1" i="1" dirty="0">
              <a:solidFill>
                <a:srgbClr val="00B0F0"/>
              </a:solidFill>
            </a:endParaRPr>
          </a:p>
        </p:txBody>
      </p:sp>
      <p:sp>
        <p:nvSpPr>
          <p:cNvPr id="3" name="Content Placeholder 2"/>
          <p:cNvSpPr>
            <a:spLocks noGrp="1"/>
          </p:cNvSpPr>
          <p:nvPr>
            <p:ph idx="1"/>
          </p:nvPr>
        </p:nvSpPr>
        <p:spPr>
          <a:xfrm>
            <a:off x="381600" y="1828800"/>
            <a:ext cx="8208000" cy="4114800"/>
          </a:xfrm>
        </p:spPr>
        <p:txBody>
          <a:bodyPr>
            <a:normAutofit/>
          </a:bodyPr>
          <a:lstStyle/>
          <a:p>
            <a:pPr>
              <a:spcBef>
                <a:spcPts val="0"/>
              </a:spcBef>
              <a:buNone/>
            </a:pPr>
            <a:r>
              <a:rPr lang="en-US" sz="2000" b="1" dirty="0" smtClean="0"/>
              <a:t>	</a:t>
            </a:r>
          </a:p>
          <a:p>
            <a:pPr marL="0" indent="0">
              <a:lnSpc>
                <a:spcPct val="80000"/>
              </a:lnSpc>
              <a:spcBef>
                <a:spcPts val="0"/>
              </a:spcBef>
              <a:buNone/>
            </a:pPr>
            <a:r>
              <a:rPr lang="en-US" sz="2600" b="1" dirty="0" smtClean="0"/>
              <a:t>A Rough Google Earth Guide</a:t>
            </a:r>
          </a:p>
          <a:p>
            <a:pPr marL="0" indent="0">
              <a:lnSpc>
                <a:spcPct val="80000"/>
              </a:lnSpc>
              <a:spcBef>
                <a:spcPts val="0"/>
              </a:spcBef>
              <a:buNone/>
            </a:pPr>
            <a:endParaRPr lang="en-US" sz="2600" b="1" dirty="0" smtClean="0"/>
          </a:p>
          <a:p>
            <a:pPr marL="0" indent="0">
              <a:lnSpc>
                <a:spcPct val="80000"/>
              </a:lnSpc>
              <a:buNone/>
            </a:pPr>
            <a:r>
              <a:rPr lang="en-US" sz="2600" b="1" dirty="0" smtClean="0"/>
              <a:t>MEASURE Evaluation Global Positioning System Toolkit </a:t>
            </a:r>
          </a:p>
          <a:p>
            <a:pPr marL="0" indent="0">
              <a:lnSpc>
                <a:spcPct val="80000"/>
              </a:lnSpc>
              <a:buNone/>
            </a:pPr>
            <a:r>
              <a:rPr lang="en-US" sz="2600" b="1" dirty="0" smtClean="0"/>
              <a:t>(USAID)</a:t>
            </a:r>
          </a:p>
          <a:p>
            <a:pPr marL="0" indent="0">
              <a:lnSpc>
                <a:spcPct val="80000"/>
              </a:lnSpc>
              <a:buNone/>
            </a:pPr>
            <a:endParaRPr lang="en-US" sz="2600" b="1" dirty="0" smtClean="0"/>
          </a:p>
          <a:p>
            <a:pPr marL="0" indent="0">
              <a:lnSpc>
                <a:spcPct val="80000"/>
              </a:lnSpc>
              <a:buNone/>
            </a:pPr>
            <a:r>
              <a:rPr lang="en-US" sz="2600" b="1" dirty="0" smtClean="0"/>
              <a:t>Handbook of Research on Developments and Trends in</a:t>
            </a:r>
          </a:p>
          <a:p>
            <a:pPr marL="0" indent="0">
              <a:lnSpc>
                <a:spcPct val="80000"/>
              </a:lnSpc>
              <a:buNone/>
            </a:pPr>
            <a:r>
              <a:rPr lang="en-US" sz="2600" b="1" dirty="0" smtClean="0"/>
              <a:t>Wireless Sensor Networks: From Principle to Practice</a:t>
            </a:r>
            <a:r>
              <a:rPr lang="en-US" sz="2600" dirty="0" smtClean="0"/>
              <a:t>	</a:t>
            </a:r>
            <a:endParaRPr lang="en-US" sz="2600" dirty="0"/>
          </a:p>
        </p:txBody>
      </p:sp>
      <p:pic>
        <p:nvPicPr>
          <p:cNvPr id="4" name="Picture 2" descr="5-LOGO-Acouleur"/>
          <p:cNvPicPr>
            <a:picLocks noChangeAspect="1" noChangeArrowheads="1"/>
          </p:cNvPicPr>
          <p:nvPr/>
        </p:nvPicPr>
        <p:blipFill>
          <a:blip r:embed="rId2" cstate="print"/>
          <a:srcRect/>
          <a:stretch>
            <a:fillRect/>
          </a:stretch>
        </p:blipFill>
        <p:spPr bwMode="auto">
          <a:xfrm>
            <a:off x="381000" y="304800"/>
            <a:ext cx="2157153" cy="656706"/>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5908663" y="152400"/>
            <a:ext cx="2680937" cy="968400"/>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7AE59B96-4131-4DD5-A7F3-9C8969C240CC}" type="slidenum">
              <a:rPr lang="en-US" smtClean="0"/>
              <a:pPr/>
              <a:t>60</a:t>
            </a:fld>
            <a:endParaRPr lang="en-US"/>
          </a:p>
        </p:txBody>
      </p:sp>
    </p:spTree>
  </p:cSld>
  <p:clrMapOvr>
    <a:masterClrMapping/>
  </p:clrMapOvr>
  <p:transition advTm="2000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4470"/>
            <a:ext cx="7772400" cy="1470025"/>
          </a:xfrm>
        </p:spPr>
        <p:txBody>
          <a:bodyPr>
            <a:normAutofit/>
          </a:bodyPr>
          <a:lstStyle/>
          <a:p>
            <a:r>
              <a:rPr lang="en-US" sz="4800" b="1" dirty="0" smtClean="0"/>
              <a:t>Further details:</a:t>
            </a:r>
            <a:endParaRPr lang="en-US" sz="4800" b="1" dirty="0"/>
          </a:p>
        </p:txBody>
      </p:sp>
      <p:sp>
        <p:nvSpPr>
          <p:cNvPr id="3" name="Subtitle 2"/>
          <p:cNvSpPr>
            <a:spLocks noGrp="1"/>
          </p:cNvSpPr>
          <p:nvPr>
            <p:ph type="subTitle" idx="1"/>
          </p:nvPr>
        </p:nvSpPr>
        <p:spPr>
          <a:xfrm>
            <a:off x="1371600" y="3886200"/>
            <a:ext cx="6400800" cy="2133600"/>
          </a:xfrm>
        </p:spPr>
        <p:txBody>
          <a:bodyPr>
            <a:normAutofit/>
          </a:bodyPr>
          <a:lstStyle/>
          <a:p>
            <a:r>
              <a:rPr lang="en-US" sz="2800" dirty="0" smtClean="0"/>
              <a:t>Contact: Mark Noort</a:t>
            </a:r>
          </a:p>
          <a:p>
            <a:r>
              <a:rPr lang="en-US" sz="2800" dirty="0" smtClean="0">
                <a:hlinkClick r:id="rId2"/>
              </a:rPr>
              <a:t>m.noort@hcpinternational.com</a:t>
            </a:r>
            <a:r>
              <a:rPr lang="en-US" sz="2800" dirty="0" smtClean="0"/>
              <a:t> </a:t>
            </a:r>
          </a:p>
          <a:p>
            <a:endParaRPr lang="en-US" sz="2800" dirty="0" smtClean="0"/>
          </a:p>
          <a:p>
            <a:r>
              <a:rPr lang="en-US" sz="2800" dirty="0" smtClean="0"/>
              <a:t> </a:t>
            </a:r>
            <a:r>
              <a:rPr lang="en-US" sz="2800" dirty="0" smtClean="0">
                <a:hlinkClick r:id="rId3"/>
              </a:rPr>
              <a:t>www.geonetcab.eu</a:t>
            </a:r>
            <a:r>
              <a:rPr lang="en-US" sz="2800" dirty="0" smtClean="0"/>
              <a:t> </a:t>
            </a:r>
          </a:p>
          <a:p>
            <a:endParaRPr lang="en-US" sz="2800" dirty="0"/>
          </a:p>
        </p:txBody>
      </p:sp>
      <p:pic>
        <p:nvPicPr>
          <p:cNvPr id="1026" name="Picture 2" descr="5-LOGO-Acouleur"/>
          <p:cNvPicPr>
            <a:picLocks noChangeAspect="1" noChangeArrowheads="1"/>
          </p:cNvPicPr>
          <p:nvPr/>
        </p:nvPicPr>
        <p:blipFill>
          <a:blip r:embed="rId4" cstate="print"/>
          <a:srcRect/>
          <a:stretch>
            <a:fillRect/>
          </a:stretch>
        </p:blipFill>
        <p:spPr bwMode="auto">
          <a:xfrm>
            <a:off x="2362200" y="609600"/>
            <a:ext cx="4314825" cy="13144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61</a:t>
            </a:fld>
            <a:endParaRPr lang="en-US"/>
          </a:p>
        </p:txBody>
      </p:sp>
    </p:spTree>
  </p:cSld>
  <p:clrMapOvr>
    <a:masterClrMapping/>
  </p:clrMapOvr>
  <p:transition advTm="20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600" y="1828800"/>
            <a:ext cx="8208000" cy="4648200"/>
          </a:xfrm>
        </p:spPr>
        <p:txBody>
          <a:bodyPr>
            <a:normAutofit/>
          </a:bodyPr>
          <a:lstStyle/>
          <a:p>
            <a:pPr>
              <a:lnSpc>
                <a:spcPct val="90000"/>
              </a:lnSpc>
              <a:buNone/>
            </a:pPr>
            <a:r>
              <a:rPr lang="en-US" sz="2000" dirty="0" smtClean="0"/>
              <a:t>  	</a:t>
            </a:r>
            <a:endParaRPr lang="en-US" sz="2000" b="1" dirty="0" smtClean="0">
              <a:ea typeface="Times New Roman"/>
              <a:cs typeface="Times New Roman"/>
            </a:endParaRPr>
          </a:p>
          <a:p>
            <a:pPr lvl="0">
              <a:lnSpc>
                <a:spcPct val="90000"/>
              </a:lnSpc>
              <a:spcBef>
                <a:spcPts val="0"/>
              </a:spcBef>
              <a:spcAft>
                <a:spcPts val="1000"/>
              </a:spcAft>
            </a:pPr>
            <a:r>
              <a:rPr lang="en-US" sz="2600" dirty="0" smtClean="0">
                <a:solidFill>
                  <a:prstClr val="black"/>
                </a:solidFill>
                <a:ea typeface="Times New Roman"/>
                <a:cs typeface="Times New Roman"/>
              </a:rPr>
              <a:t>Increasing </a:t>
            </a:r>
            <a:r>
              <a:rPr lang="en-US" sz="2600" dirty="0" smtClean="0">
                <a:solidFill>
                  <a:prstClr val="black"/>
                </a:solidFill>
                <a:ea typeface="Times New Roman"/>
                <a:cs typeface="Times New Roman"/>
              </a:rPr>
              <a:t>population</a:t>
            </a:r>
            <a:endParaRPr lang="en-US" sz="2600" dirty="0">
              <a:solidFill>
                <a:prstClr val="black"/>
              </a:solidFill>
              <a:ea typeface="Times New Roman"/>
              <a:cs typeface="Times New Roman"/>
            </a:endParaRPr>
          </a:p>
          <a:p>
            <a:pPr lvl="0">
              <a:lnSpc>
                <a:spcPct val="90000"/>
              </a:lnSpc>
              <a:spcBef>
                <a:spcPts val="0"/>
              </a:spcBef>
              <a:spcAft>
                <a:spcPts val="1000"/>
              </a:spcAft>
            </a:pPr>
            <a:r>
              <a:rPr lang="en-US" sz="2600" dirty="0" smtClean="0">
                <a:solidFill>
                  <a:prstClr val="black"/>
                </a:solidFill>
                <a:ea typeface="Times New Roman"/>
                <a:cs typeface="Times New Roman"/>
              </a:rPr>
              <a:t>Economic growth</a:t>
            </a:r>
            <a:endParaRPr lang="en-US" sz="2600" dirty="0">
              <a:solidFill>
                <a:prstClr val="black"/>
              </a:solidFill>
              <a:ea typeface="Times New Roman"/>
              <a:cs typeface="Times New Roman"/>
            </a:endParaRPr>
          </a:p>
          <a:p>
            <a:pPr lvl="0">
              <a:lnSpc>
                <a:spcPct val="90000"/>
              </a:lnSpc>
              <a:spcBef>
                <a:spcPts val="0"/>
              </a:spcBef>
              <a:spcAft>
                <a:spcPts val="1000"/>
              </a:spcAft>
            </a:pPr>
            <a:r>
              <a:rPr lang="en-US" sz="2600" dirty="0" smtClean="0">
                <a:solidFill>
                  <a:prstClr val="black"/>
                </a:solidFill>
                <a:ea typeface="Times New Roman"/>
                <a:cs typeface="Times New Roman"/>
              </a:rPr>
              <a:t>Increasing urbanization</a:t>
            </a:r>
            <a:endParaRPr lang="en-US" sz="2600" dirty="0">
              <a:solidFill>
                <a:prstClr val="black"/>
              </a:solidFill>
              <a:ea typeface="Times New Roman"/>
              <a:cs typeface="Times New Roman"/>
            </a:endParaRPr>
          </a:p>
          <a:p>
            <a:pPr lvl="0">
              <a:lnSpc>
                <a:spcPct val="90000"/>
              </a:lnSpc>
              <a:spcBef>
                <a:spcPts val="0"/>
              </a:spcBef>
              <a:spcAft>
                <a:spcPts val="1000"/>
              </a:spcAft>
            </a:pPr>
            <a:r>
              <a:rPr lang="en-US" sz="2600" dirty="0" smtClean="0">
                <a:solidFill>
                  <a:prstClr val="black"/>
                </a:solidFill>
                <a:ea typeface="Times New Roman"/>
                <a:cs typeface="Times New Roman"/>
              </a:rPr>
              <a:t>Increasing (energy) consumption</a:t>
            </a:r>
            <a:endParaRPr lang="en-US" sz="2600" dirty="0">
              <a:solidFill>
                <a:prstClr val="black"/>
              </a:solidFill>
              <a:ea typeface="Times New Roman"/>
              <a:cs typeface="Times New Roman"/>
            </a:endParaRPr>
          </a:p>
          <a:p>
            <a:pPr lvl="0">
              <a:lnSpc>
                <a:spcPct val="90000"/>
              </a:lnSpc>
              <a:spcBef>
                <a:spcPts val="0"/>
              </a:spcBef>
              <a:spcAft>
                <a:spcPts val="1000"/>
              </a:spcAft>
            </a:pPr>
            <a:r>
              <a:rPr lang="en-US" sz="2600" dirty="0" smtClean="0">
                <a:solidFill>
                  <a:prstClr val="black"/>
                </a:solidFill>
                <a:ea typeface="Times New Roman"/>
                <a:cs typeface="Times New Roman"/>
              </a:rPr>
              <a:t>Increasing mobilization -&gt; motor vehicles</a:t>
            </a:r>
            <a:endParaRPr lang="en-US" sz="2600" dirty="0">
              <a:solidFill>
                <a:prstClr val="black"/>
              </a:solidFill>
              <a:ea typeface="Times New Roman"/>
              <a:cs typeface="Times New Roman"/>
            </a:endParaRPr>
          </a:p>
          <a:p>
            <a:pPr lvl="0">
              <a:lnSpc>
                <a:spcPct val="90000"/>
              </a:lnSpc>
              <a:spcBef>
                <a:spcPts val="0"/>
              </a:spcBef>
              <a:spcAft>
                <a:spcPts val="1000"/>
              </a:spcAft>
              <a:buNone/>
            </a:pPr>
            <a:endParaRPr lang="en-US" sz="2600" dirty="0">
              <a:solidFill>
                <a:prstClr val="black"/>
              </a:solidFill>
              <a:ea typeface="Times New Roman"/>
              <a:cs typeface="Times New Roman"/>
            </a:endParaRPr>
          </a:p>
          <a:p>
            <a:pPr marL="0" lvl="0" indent="0">
              <a:lnSpc>
                <a:spcPct val="90000"/>
              </a:lnSpc>
              <a:spcBef>
                <a:spcPts val="0"/>
              </a:spcBef>
              <a:spcAft>
                <a:spcPts val="1000"/>
              </a:spcAft>
              <a:buNone/>
            </a:pPr>
            <a:r>
              <a:rPr lang="en-US" sz="2600" dirty="0" smtClean="0">
                <a:solidFill>
                  <a:prstClr val="black"/>
                </a:solidFill>
                <a:ea typeface="Times New Roman"/>
                <a:cs typeface="Times New Roman"/>
              </a:rPr>
              <a:t>Leads to increased pollution of water, air and soil</a:t>
            </a:r>
            <a:endParaRPr lang="en-US" sz="2600" dirty="0">
              <a:solidFill>
                <a:prstClr val="black"/>
              </a:solidFill>
              <a:ea typeface="Times New Roman"/>
              <a:cs typeface="Times New Roman"/>
            </a:endParaRPr>
          </a:p>
        </p:txBody>
      </p:sp>
      <p:pic>
        <p:nvPicPr>
          <p:cNvPr id="4" name="Picture 2" descr="5-LOGO-Acouleur"/>
          <p:cNvPicPr>
            <a:picLocks noChangeAspect="1" noChangeArrowheads="1"/>
          </p:cNvPicPr>
          <p:nvPr/>
        </p:nvPicPr>
        <p:blipFill>
          <a:blip r:embed="rId2" cstate="print"/>
          <a:srcRect/>
          <a:stretch>
            <a:fillRect/>
          </a:stretch>
        </p:blipFill>
        <p:spPr bwMode="auto">
          <a:xfrm>
            <a:off x="381000" y="304800"/>
            <a:ext cx="2157153" cy="656706"/>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7</a:t>
            </a:fld>
            <a:endParaRPr lang="en-US" dirty="0"/>
          </a:p>
        </p:txBody>
      </p:sp>
      <p:sp>
        <p:nvSpPr>
          <p:cNvPr id="6" name="TextBox 5"/>
          <p:cNvSpPr txBox="1"/>
          <p:nvPr/>
        </p:nvSpPr>
        <p:spPr>
          <a:xfrm>
            <a:off x="381600" y="1220400"/>
            <a:ext cx="8208000" cy="709200"/>
          </a:xfrm>
          <a:prstGeom prst="rect">
            <a:avLst/>
          </a:prstGeom>
          <a:noFill/>
        </p:spPr>
        <p:txBody>
          <a:bodyPr wrap="square" rtlCol="0">
            <a:spAutoFit/>
          </a:bodyPr>
          <a:lstStyle/>
          <a:p>
            <a:r>
              <a:rPr lang="en-US" sz="4000" b="1" i="1" dirty="0" smtClean="0">
                <a:solidFill>
                  <a:srgbClr val="00B0F0"/>
                </a:solidFill>
              </a:rPr>
              <a:t>Trends</a:t>
            </a:r>
            <a:endParaRPr lang="en-US" sz="4000" b="1" i="1" dirty="0">
              <a:solidFill>
                <a:srgbClr val="00B0F0"/>
              </a:solidFill>
            </a:endParaRPr>
          </a:p>
        </p:txBody>
      </p:sp>
    </p:spTree>
    <p:extLst>
      <p:ext uri="{BB962C8B-B14F-4D97-AF65-F5344CB8AC3E}">
        <p14:creationId xmlns:p14="http://schemas.microsoft.com/office/powerpoint/2010/main" xmlns="" val="1935369171"/>
      </p:ext>
    </p:extLst>
  </p:cSld>
  <p:clrMapOvr>
    <a:masterClrMapping/>
  </p:clrMapOvr>
  <p:transition advTm="20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600" y="1828800"/>
            <a:ext cx="8208000" cy="4648200"/>
          </a:xfrm>
        </p:spPr>
        <p:txBody>
          <a:bodyPr>
            <a:normAutofit fontScale="25000" lnSpcReduction="20000"/>
          </a:bodyPr>
          <a:lstStyle/>
          <a:p>
            <a:pPr>
              <a:buNone/>
            </a:pPr>
            <a:r>
              <a:rPr lang="en-US" sz="8000" dirty="0" smtClean="0"/>
              <a:t>  	</a:t>
            </a:r>
            <a:endParaRPr lang="en-US" sz="8000" b="1" dirty="0" smtClean="0">
              <a:ea typeface="Times New Roman"/>
              <a:cs typeface="Times New Roman"/>
            </a:endParaRPr>
          </a:p>
          <a:p>
            <a:pPr marL="0" lvl="0" indent="0">
              <a:lnSpc>
                <a:spcPct val="115000"/>
              </a:lnSpc>
              <a:spcBef>
                <a:spcPts val="0"/>
              </a:spcBef>
              <a:spcAft>
                <a:spcPts val="1000"/>
              </a:spcAft>
              <a:buNone/>
            </a:pPr>
            <a:r>
              <a:rPr lang="en-US" sz="10400" b="1" dirty="0" smtClean="0">
                <a:solidFill>
                  <a:prstClr val="black"/>
                </a:solidFill>
                <a:ea typeface="Times New Roman"/>
                <a:cs typeface="Times New Roman"/>
              </a:rPr>
              <a:t>Positive trends:</a:t>
            </a:r>
          </a:p>
          <a:p>
            <a:pPr lvl="0">
              <a:lnSpc>
                <a:spcPct val="115000"/>
              </a:lnSpc>
              <a:spcBef>
                <a:spcPts val="0"/>
              </a:spcBef>
              <a:spcAft>
                <a:spcPts val="1000"/>
              </a:spcAft>
            </a:pPr>
            <a:r>
              <a:rPr lang="en-US" sz="10400" dirty="0" smtClean="0">
                <a:solidFill>
                  <a:prstClr val="black"/>
                </a:solidFill>
                <a:ea typeface="Times New Roman"/>
                <a:cs typeface="Times New Roman"/>
              </a:rPr>
              <a:t>New, cleaner technologies available</a:t>
            </a:r>
            <a:endParaRPr lang="en-US" sz="10400" dirty="0">
              <a:solidFill>
                <a:prstClr val="black"/>
              </a:solidFill>
              <a:ea typeface="Times New Roman"/>
              <a:cs typeface="Times New Roman"/>
            </a:endParaRPr>
          </a:p>
          <a:p>
            <a:pPr lvl="0">
              <a:lnSpc>
                <a:spcPct val="115000"/>
              </a:lnSpc>
              <a:spcBef>
                <a:spcPts val="0"/>
              </a:spcBef>
              <a:spcAft>
                <a:spcPts val="1000"/>
              </a:spcAft>
            </a:pPr>
            <a:r>
              <a:rPr lang="en-US" sz="10400" dirty="0" smtClean="0">
                <a:solidFill>
                  <a:prstClr val="black"/>
                </a:solidFill>
                <a:ea typeface="Times New Roman"/>
                <a:cs typeface="Times New Roman"/>
              </a:rPr>
              <a:t>Increased attention for environmental issues</a:t>
            </a:r>
            <a:endParaRPr lang="en-US" sz="10400" dirty="0">
              <a:solidFill>
                <a:prstClr val="black"/>
              </a:solidFill>
              <a:ea typeface="Times New Roman"/>
              <a:cs typeface="Times New Roman"/>
            </a:endParaRPr>
          </a:p>
          <a:p>
            <a:pPr lvl="0">
              <a:lnSpc>
                <a:spcPct val="115000"/>
              </a:lnSpc>
              <a:spcBef>
                <a:spcPts val="0"/>
              </a:spcBef>
              <a:spcAft>
                <a:spcPts val="1000"/>
              </a:spcAft>
            </a:pPr>
            <a:r>
              <a:rPr lang="en-US" sz="10400" dirty="0" smtClean="0">
                <a:solidFill>
                  <a:prstClr val="black"/>
                </a:solidFill>
                <a:ea typeface="Times New Roman"/>
                <a:cs typeface="Times New Roman"/>
              </a:rPr>
              <a:t>Increased attention for sustainable economic development</a:t>
            </a:r>
            <a:endParaRPr lang="en-US" sz="10400" dirty="0">
              <a:solidFill>
                <a:prstClr val="black"/>
              </a:solidFill>
              <a:ea typeface="Times New Roman"/>
              <a:cs typeface="Times New Roman"/>
            </a:endParaRPr>
          </a:p>
          <a:p>
            <a:pPr lvl="0">
              <a:lnSpc>
                <a:spcPct val="115000"/>
              </a:lnSpc>
              <a:spcBef>
                <a:spcPts val="0"/>
              </a:spcBef>
              <a:spcAft>
                <a:spcPts val="1000"/>
              </a:spcAft>
            </a:pPr>
            <a:r>
              <a:rPr lang="en-US" sz="10400" dirty="0" smtClean="0">
                <a:solidFill>
                  <a:prstClr val="black"/>
                </a:solidFill>
                <a:ea typeface="Times New Roman"/>
                <a:cs typeface="Times New Roman"/>
              </a:rPr>
              <a:t>Improved living standards and increased life expectancy</a:t>
            </a:r>
            <a:endParaRPr lang="en-US" sz="10400" dirty="0">
              <a:solidFill>
                <a:prstClr val="black"/>
              </a:solidFill>
              <a:ea typeface="Times New Roman"/>
              <a:cs typeface="Times New Roman"/>
            </a:endParaRPr>
          </a:p>
          <a:p>
            <a:pPr lvl="0">
              <a:lnSpc>
                <a:spcPct val="115000"/>
              </a:lnSpc>
              <a:spcBef>
                <a:spcPts val="0"/>
              </a:spcBef>
              <a:spcAft>
                <a:spcPts val="1000"/>
              </a:spcAft>
            </a:pPr>
            <a:r>
              <a:rPr lang="en-US" sz="10400" dirty="0" smtClean="0">
                <a:solidFill>
                  <a:prstClr val="black"/>
                </a:solidFill>
                <a:ea typeface="Times New Roman"/>
                <a:cs typeface="Times New Roman"/>
              </a:rPr>
              <a:t>Improved monitoring, forecasting and early warning -&gt; focus of Earth observation</a:t>
            </a:r>
          </a:p>
          <a:p>
            <a:pPr lvl="0">
              <a:lnSpc>
                <a:spcPct val="115000"/>
              </a:lnSpc>
              <a:spcBef>
                <a:spcPts val="0"/>
              </a:spcBef>
              <a:spcAft>
                <a:spcPts val="1000"/>
              </a:spcAft>
            </a:pPr>
            <a:r>
              <a:rPr lang="en-US" sz="10400" dirty="0" smtClean="0">
                <a:solidFill>
                  <a:prstClr val="black"/>
                </a:solidFill>
                <a:ea typeface="Times New Roman"/>
                <a:cs typeface="Times New Roman"/>
              </a:rPr>
              <a:t>Improved understanding of processes affecting human health -&gt; focus of Earth observation</a:t>
            </a:r>
            <a:endParaRPr lang="en-US" sz="10400" dirty="0">
              <a:solidFill>
                <a:prstClr val="black"/>
              </a:solidFill>
              <a:ea typeface="Times New Roman"/>
              <a:cs typeface="Times New Roman"/>
            </a:endParaRPr>
          </a:p>
          <a:p>
            <a:pPr lvl="0">
              <a:lnSpc>
                <a:spcPct val="115000"/>
              </a:lnSpc>
              <a:spcBef>
                <a:spcPts val="0"/>
              </a:spcBef>
              <a:spcAft>
                <a:spcPts val="1000"/>
              </a:spcAft>
            </a:pPr>
            <a:endParaRPr lang="en-US" sz="8000" b="1" dirty="0">
              <a:solidFill>
                <a:prstClr val="black"/>
              </a:solidFill>
              <a:ea typeface="Times New Roman"/>
              <a:cs typeface="Times New Roman"/>
            </a:endParaRPr>
          </a:p>
        </p:txBody>
      </p:sp>
      <p:pic>
        <p:nvPicPr>
          <p:cNvPr id="4" name="Picture 2" descr="5-LOGO-Acouleur"/>
          <p:cNvPicPr>
            <a:picLocks noChangeAspect="1" noChangeArrowheads="1"/>
          </p:cNvPicPr>
          <p:nvPr/>
        </p:nvPicPr>
        <p:blipFill>
          <a:blip r:embed="rId2" cstate="print"/>
          <a:srcRect/>
          <a:stretch>
            <a:fillRect/>
          </a:stretch>
        </p:blipFill>
        <p:spPr bwMode="auto">
          <a:xfrm>
            <a:off x="381000" y="304800"/>
            <a:ext cx="2157153" cy="656706"/>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8</a:t>
            </a:fld>
            <a:endParaRPr lang="en-US" dirty="0"/>
          </a:p>
        </p:txBody>
      </p:sp>
      <p:sp>
        <p:nvSpPr>
          <p:cNvPr id="6" name="TextBox 5"/>
          <p:cNvSpPr txBox="1"/>
          <p:nvPr/>
        </p:nvSpPr>
        <p:spPr>
          <a:xfrm>
            <a:off x="381600" y="1220400"/>
            <a:ext cx="8208000" cy="709200"/>
          </a:xfrm>
          <a:prstGeom prst="rect">
            <a:avLst/>
          </a:prstGeom>
          <a:noFill/>
        </p:spPr>
        <p:txBody>
          <a:bodyPr wrap="square" rtlCol="0">
            <a:spAutoFit/>
          </a:bodyPr>
          <a:lstStyle/>
          <a:p>
            <a:r>
              <a:rPr lang="en-US" sz="4000" b="1" i="1" dirty="0" smtClean="0">
                <a:solidFill>
                  <a:srgbClr val="00B0F0"/>
                </a:solidFill>
              </a:rPr>
              <a:t>Trends (2)</a:t>
            </a:r>
            <a:endParaRPr lang="en-US" sz="4000" b="1" i="1" dirty="0">
              <a:solidFill>
                <a:srgbClr val="00B0F0"/>
              </a:solidFill>
            </a:endParaRPr>
          </a:p>
        </p:txBody>
      </p:sp>
    </p:spTree>
    <p:extLst>
      <p:ext uri="{BB962C8B-B14F-4D97-AF65-F5344CB8AC3E}">
        <p14:creationId xmlns:p14="http://schemas.microsoft.com/office/powerpoint/2010/main" xmlns="" val="3330039928"/>
      </p:ext>
    </p:extLst>
  </p:cSld>
  <p:clrMapOvr>
    <a:masterClrMapping/>
  </p:clrMapOvr>
  <p:transition advTm="20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600" y="2898000"/>
            <a:ext cx="8208000" cy="4641273"/>
          </a:xfrm>
        </p:spPr>
        <p:txBody>
          <a:bodyPr>
            <a:normAutofit/>
          </a:bodyPr>
          <a:lstStyle/>
          <a:p>
            <a:pPr>
              <a:lnSpc>
                <a:spcPct val="80000"/>
              </a:lnSpc>
              <a:spcBef>
                <a:spcPts val="0"/>
              </a:spcBef>
              <a:spcAft>
                <a:spcPts val="1200"/>
              </a:spcAft>
            </a:pPr>
            <a:r>
              <a:rPr lang="en-US" sz="2600" dirty="0" smtClean="0">
                <a:ea typeface="Times New Roman"/>
                <a:cs typeface="FrutigerLTStd-Roman"/>
              </a:rPr>
              <a:t>Air quality (pollution, aeroallergens, dust storms</a:t>
            </a:r>
            <a:r>
              <a:rPr lang="en-US" sz="2600" dirty="0" smtClean="0">
                <a:ea typeface="Times New Roman"/>
                <a:cs typeface="FrutigerLTStd-Roman"/>
              </a:rPr>
              <a:t>)</a:t>
            </a:r>
            <a:endParaRPr lang="en-US" sz="2600" dirty="0">
              <a:ea typeface="Times New Roman"/>
              <a:cs typeface="Times New Roman"/>
            </a:endParaRPr>
          </a:p>
          <a:p>
            <a:pPr marL="342000" marR="0" indent="-342000">
              <a:lnSpc>
                <a:spcPct val="80000"/>
              </a:lnSpc>
              <a:spcBef>
                <a:spcPts val="0"/>
              </a:spcBef>
              <a:spcAft>
                <a:spcPts val="1200"/>
              </a:spcAft>
            </a:pPr>
            <a:r>
              <a:rPr lang="en-US" sz="2600" dirty="0" smtClean="0">
                <a:ea typeface="Times New Roman"/>
                <a:cs typeface="FrutigerLTStd-Roman"/>
              </a:rPr>
              <a:t>Fighting disease (malaria, meningitis, dengue, rift fever, west </a:t>
            </a:r>
            <a:r>
              <a:rPr lang="en-US" sz="2600" dirty="0" err="1" smtClean="0">
                <a:ea typeface="Times New Roman"/>
                <a:cs typeface="FrutigerLTStd-Roman"/>
              </a:rPr>
              <a:t>nile</a:t>
            </a:r>
            <a:r>
              <a:rPr lang="en-US" sz="2600" dirty="0" smtClean="0">
                <a:ea typeface="Times New Roman"/>
                <a:cs typeface="FrutigerLTStd-Roman"/>
              </a:rPr>
              <a:t> virus, cholera, etc</a:t>
            </a:r>
            <a:r>
              <a:rPr lang="en-US" sz="2600" dirty="0" smtClean="0">
                <a:ea typeface="Times New Roman"/>
                <a:cs typeface="FrutigerLTStd-Roman"/>
              </a:rPr>
              <a:t>.)</a:t>
            </a:r>
            <a:endParaRPr lang="en-US" sz="2600" dirty="0">
              <a:ea typeface="Times New Roman"/>
              <a:cs typeface="Times New Roman"/>
            </a:endParaRPr>
          </a:p>
          <a:p>
            <a:pPr marL="342000" marR="0" indent="-342000">
              <a:lnSpc>
                <a:spcPct val="80000"/>
              </a:lnSpc>
              <a:spcBef>
                <a:spcPts val="0"/>
              </a:spcBef>
              <a:spcAft>
                <a:spcPts val="1200"/>
              </a:spcAft>
            </a:pPr>
            <a:r>
              <a:rPr lang="en-US" sz="2600" dirty="0" smtClean="0">
                <a:ea typeface="Times New Roman"/>
                <a:cs typeface="FrutigerLTStd-Roman"/>
              </a:rPr>
              <a:t>Climate change and </a:t>
            </a:r>
            <a:r>
              <a:rPr lang="en-US" sz="2600" dirty="0" smtClean="0">
                <a:ea typeface="Times New Roman"/>
                <a:cs typeface="FrutigerLTStd-Roman"/>
              </a:rPr>
              <a:t>health</a:t>
            </a:r>
            <a:endParaRPr lang="en-US" sz="2600" dirty="0" smtClean="0">
              <a:ea typeface="Times New Roman"/>
              <a:cs typeface="FrutigerLTStd-Roman"/>
            </a:endParaRPr>
          </a:p>
          <a:p>
            <a:pPr marL="236538" marR="0" indent="-236538">
              <a:lnSpc>
                <a:spcPct val="115000"/>
              </a:lnSpc>
              <a:spcBef>
                <a:spcPts val="0"/>
              </a:spcBef>
              <a:spcAft>
                <a:spcPts val="0"/>
              </a:spcAft>
              <a:buNone/>
            </a:pPr>
            <a:endParaRPr lang="en-US" sz="2000" dirty="0">
              <a:ea typeface="Times New Roman"/>
              <a:cs typeface="Times New Roman"/>
            </a:endParaRPr>
          </a:p>
        </p:txBody>
      </p:sp>
      <p:pic>
        <p:nvPicPr>
          <p:cNvPr id="4" name="Picture 2" descr="5-LOGO-Acouleur"/>
          <p:cNvPicPr>
            <a:picLocks noChangeAspect="1" noChangeArrowheads="1"/>
          </p:cNvPicPr>
          <p:nvPr/>
        </p:nvPicPr>
        <p:blipFill>
          <a:blip r:embed="rId2" cstate="print"/>
          <a:srcRect/>
          <a:stretch>
            <a:fillRect/>
          </a:stretch>
        </p:blipFill>
        <p:spPr bwMode="auto">
          <a:xfrm>
            <a:off x="381000" y="304800"/>
            <a:ext cx="4314825" cy="13144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9</a:t>
            </a:fld>
            <a:endParaRPr lang="en-US" dirty="0"/>
          </a:p>
        </p:txBody>
      </p:sp>
      <p:sp>
        <p:nvSpPr>
          <p:cNvPr id="6" name="TextBox 5"/>
          <p:cNvSpPr txBox="1"/>
          <p:nvPr/>
        </p:nvSpPr>
        <p:spPr>
          <a:xfrm>
            <a:off x="381600" y="1602000"/>
            <a:ext cx="8208000" cy="1080000"/>
          </a:xfrm>
          <a:prstGeom prst="rect">
            <a:avLst/>
          </a:prstGeom>
          <a:noFill/>
        </p:spPr>
        <p:txBody>
          <a:bodyPr wrap="square" rtlCol="0" anchor="ctr">
            <a:spAutoFit/>
          </a:bodyPr>
          <a:lstStyle/>
          <a:p>
            <a:r>
              <a:rPr lang="en-US" sz="4000" b="1" i="1" dirty="0" smtClean="0">
                <a:solidFill>
                  <a:srgbClr val="00B0F0"/>
                </a:solidFill>
              </a:rPr>
              <a:t>Focal points:</a:t>
            </a:r>
            <a:endParaRPr lang="en-US" sz="4000" b="1" i="1" dirty="0">
              <a:solidFill>
                <a:srgbClr val="00B0F0"/>
              </a:solidFill>
            </a:endParaRPr>
          </a:p>
        </p:txBody>
      </p:sp>
    </p:spTree>
    <p:extLst>
      <p:ext uri="{BB962C8B-B14F-4D97-AF65-F5344CB8AC3E}">
        <p14:creationId xmlns:p14="http://schemas.microsoft.com/office/powerpoint/2010/main" xmlns="" val="1935369171"/>
      </p:ext>
    </p:extLst>
  </p:cSld>
  <p:clrMapOvr>
    <a:masterClrMapping/>
  </p:clrMapOvr>
  <p:transition advTm="20000"/>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11.xml><?xml version="1.0" encoding="utf-8"?>
<a:theme xmlns:a="http://schemas.openxmlformats.org/drawingml/2006/main" name="1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12.xml><?xml version="1.0" encoding="utf-8"?>
<a:theme xmlns:a="http://schemas.openxmlformats.org/drawingml/2006/main" name="1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13.xml><?xml version="1.0" encoding="utf-8"?>
<a:theme xmlns:a="http://schemas.openxmlformats.org/drawingml/2006/main" name="1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14.xml><?xml version="1.0" encoding="utf-8"?>
<a:theme xmlns:a="http://schemas.openxmlformats.org/drawingml/2006/main" name="1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15.xml><?xml version="1.0" encoding="utf-8"?>
<a:theme xmlns:a="http://schemas.openxmlformats.org/drawingml/2006/main" name="1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16.xml><?xml version="1.0" encoding="utf-8"?>
<a:theme xmlns:a="http://schemas.openxmlformats.org/drawingml/2006/main" name="1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17.xml><?xml version="1.0" encoding="utf-8"?>
<a:theme xmlns:a="http://schemas.openxmlformats.org/drawingml/2006/main" name="1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18.xml><?xml version="1.0" encoding="utf-8"?>
<a:theme xmlns:a="http://schemas.openxmlformats.org/drawingml/2006/main" name="1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19.xml><?xml version="1.0" encoding="utf-8"?>
<a:theme xmlns:a="http://schemas.openxmlformats.org/drawingml/2006/main" name="1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20.xml><?xml version="1.0" encoding="utf-8"?>
<a:theme xmlns:a="http://schemas.openxmlformats.org/drawingml/2006/main" name="1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21.xml><?xml version="1.0" encoding="utf-8"?>
<a:theme xmlns:a="http://schemas.openxmlformats.org/drawingml/2006/main" name="2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22.xml><?xml version="1.0" encoding="utf-8"?>
<a:theme xmlns:a="http://schemas.openxmlformats.org/drawingml/2006/main" name="2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23.xml><?xml version="1.0" encoding="utf-8"?>
<a:theme xmlns:a="http://schemas.openxmlformats.org/drawingml/2006/main" name="2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24.xml><?xml version="1.0" encoding="utf-8"?>
<a:theme xmlns:a="http://schemas.openxmlformats.org/drawingml/2006/main" name="2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25.xml><?xml version="1.0" encoding="utf-8"?>
<a:theme xmlns:a="http://schemas.openxmlformats.org/drawingml/2006/main" name="2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26.xml><?xml version="1.0" encoding="utf-8"?>
<a:theme xmlns:a="http://schemas.openxmlformats.org/drawingml/2006/main" name="2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27.xml><?xml version="1.0" encoding="utf-8"?>
<a:theme xmlns:a="http://schemas.openxmlformats.org/drawingml/2006/main" name="2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28.xml><?xml version="1.0" encoding="utf-8"?>
<a:theme xmlns:a="http://schemas.openxmlformats.org/drawingml/2006/main" name="2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29.xml><?xml version="1.0" encoding="utf-8"?>
<a:theme xmlns:a="http://schemas.openxmlformats.org/drawingml/2006/main" name="2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30.xml><?xml version="1.0" encoding="utf-8"?>
<a:theme xmlns:a="http://schemas.openxmlformats.org/drawingml/2006/main" name="2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31.xml><?xml version="1.0" encoding="utf-8"?>
<a:theme xmlns:a="http://schemas.openxmlformats.org/drawingml/2006/main" name="3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3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6.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7.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8.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9.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5852</TotalTime>
  <Words>1657</Words>
  <Application>Microsoft Office PowerPoint</Application>
  <PresentationFormat>Diavoorstelling (4:3)</PresentationFormat>
  <Paragraphs>418</Paragraphs>
  <Slides>61</Slides>
  <Notes>1</Notes>
  <HiddenSlides>0</HiddenSlides>
  <MMClips>0</MMClips>
  <ScaleCrop>false</ScaleCrop>
  <HeadingPairs>
    <vt:vector size="4" baseType="variant">
      <vt:variant>
        <vt:lpstr>Thema</vt:lpstr>
      </vt:variant>
      <vt:variant>
        <vt:i4>31</vt:i4>
      </vt:variant>
      <vt:variant>
        <vt:lpstr>Diatitels</vt:lpstr>
      </vt:variant>
      <vt:variant>
        <vt:i4>61</vt:i4>
      </vt:variant>
    </vt:vector>
  </HeadingPairs>
  <TitlesOfParts>
    <vt:vector size="92" baseType="lpstr">
      <vt:lpstr>Office Theme</vt:lpstr>
      <vt:lpstr>1_Custom Design</vt:lpstr>
      <vt:lpstr>2_Custom Design</vt:lpstr>
      <vt:lpstr>3_Custom Design</vt:lpstr>
      <vt:lpstr>4_Custom Design</vt:lpstr>
      <vt:lpstr>5_Custom Design</vt:lpstr>
      <vt:lpstr>6_Custom Design</vt:lpstr>
      <vt:lpstr>7_Custom Design</vt:lpstr>
      <vt:lpstr>8_Custom Design</vt:lpstr>
      <vt:lpstr>9_Custom Design</vt:lpstr>
      <vt:lpstr>10_Custom Design</vt:lpstr>
      <vt:lpstr>11_Custom Design</vt:lpstr>
      <vt:lpstr>12_Custom Design</vt:lpstr>
      <vt:lpstr>13_Custom Design</vt:lpstr>
      <vt:lpstr>14_Custom Design</vt:lpstr>
      <vt:lpstr>15_Custom Design</vt:lpstr>
      <vt:lpstr>16_Custom Design</vt:lpstr>
      <vt:lpstr>17_Custom Design</vt:lpstr>
      <vt:lpstr>18_Custom Design</vt:lpstr>
      <vt:lpstr>19_Custom Design</vt:lpstr>
      <vt:lpstr>20_Custom Design</vt:lpstr>
      <vt:lpstr>21_Custom Design</vt:lpstr>
      <vt:lpstr>22_Custom Design</vt:lpstr>
      <vt:lpstr>23_Custom Design</vt:lpstr>
      <vt:lpstr>24_Custom Design</vt:lpstr>
      <vt:lpstr>25_Custom Design</vt:lpstr>
      <vt:lpstr>26_Custom Design</vt:lpstr>
      <vt:lpstr>27_Custom Design</vt:lpstr>
      <vt:lpstr>28_Custom Design</vt:lpstr>
      <vt:lpstr>29_Custom Design</vt:lpstr>
      <vt:lpstr>30_Custom Design</vt:lpstr>
      <vt:lpstr>Earth Observation for  Health </vt:lpstr>
      <vt:lpstr>0. Introduction</vt:lpstr>
      <vt:lpstr>Dia 3</vt:lpstr>
      <vt:lpstr>Life cycle of products &amp; services</vt:lpstr>
      <vt:lpstr>Assessment of business &amp;  funding opportunities</vt:lpstr>
      <vt:lpstr>1. International trends &amp;     developments in      marine environment</vt:lpstr>
      <vt:lpstr>Dia 7</vt:lpstr>
      <vt:lpstr>Dia 8</vt:lpstr>
      <vt:lpstr>Dia 9</vt:lpstr>
      <vt:lpstr>Dia 10</vt:lpstr>
      <vt:lpstr>Dia 11</vt:lpstr>
      <vt:lpstr>Dia 12</vt:lpstr>
      <vt:lpstr>Dia 13</vt:lpstr>
      <vt:lpstr>References:</vt:lpstr>
      <vt:lpstr>Dia 15</vt:lpstr>
      <vt:lpstr>Dia 16</vt:lpstr>
      <vt:lpstr>Dia 17</vt:lpstr>
      <vt:lpstr>References:</vt:lpstr>
      <vt:lpstr>Dia 19</vt:lpstr>
      <vt:lpstr>Dia 20</vt:lpstr>
      <vt:lpstr>More references:</vt:lpstr>
      <vt:lpstr>2. Steps to promote earth observation       for health</vt:lpstr>
      <vt:lpstr>State-of-the-art</vt:lpstr>
      <vt:lpstr>Categories of products and services</vt:lpstr>
      <vt:lpstr>Introduction example: United States</vt:lpstr>
      <vt:lpstr>Introduction example: United States (2)</vt:lpstr>
      <vt:lpstr>Introduction example: United States (3)</vt:lpstr>
      <vt:lpstr>Introduction example: United States (4)</vt:lpstr>
      <vt:lpstr>Air quality example: Europe</vt:lpstr>
      <vt:lpstr>Dia 30</vt:lpstr>
      <vt:lpstr>Dia 31</vt:lpstr>
      <vt:lpstr>Dia 32</vt:lpstr>
      <vt:lpstr>Dia 33</vt:lpstr>
      <vt:lpstr>Air quality references:</vt:lpstr>
      <vt:lpstr>Air quality references (2):</vt:lpstr>
      <vt:lpstr>Dia 36</vt:lpstr>
      <vt:lpstr>Dia 37</vt:lpstr>
      <vt:lpstr>Dia 38</vt:lpstr>
      <vt:lpstr>EO for malaria early warning systems</vt:lpstr>
      <vt:lpstr>Useful sites for early warning</vt:lpstr>
      <vt:lpstr>Dia 41</vt:lpstr>
      <vt:lpstr>Dia 42</vt:lpstr>
      <vt:lpstr>Epidemics and environmental factors references:</vt:lpstr>
      <vt:lpstr>Epidemics and environmental factors references (2):</vt:lpstr>
      <vt:lpstr>GEO Health task: scope</vt:lpstr>
      <vt:lpstr>Possible business opportunities</vt:lpstr>
      <vt:lpstr>Marketing of earth observation</vt:lpstr>
      <vt:lpstr>Points to keep in mind:</vt:lpstr>
      <vt:lpstr>Be patient:  introduction of new technology and / or applications takes time</vt:lpstr>
      <vt:lpstr>3. How to get funding for your      activities</vt:lpstr>
      <vt:lpstr>Approach</vt:lpstr>
      <vt:lpstr>How?</vt:lpstr>
      <vt:lpstr>Proposal outline (more detailed version in separate document, see also www.geonetcab.eu )</vt:lpstr>
      <vt:lpstr>Other references</vt:lpstr>
      <vt:lpstr>Again:</vt:lpstr>
      <vt:lpstr>4. Capacity Building</vt:lpstr>
      <vt:lpstr>General</vt:lpstr>
      <vt:lpstr>Think of:</vt:lpstr>
      <vt:lpstr>Examples &amp; references</vt:lpstr>
      <vt:lpstr>More references</vt:lpstr>
      <vt:lpstr>Further details:</vt:lpstr>
    </vt:vector>
  </TitlesOfParts>
  <Company>ITC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M.Noort</dc:creator>
  <cp:lastModifiedBy>Mirjam Moonen</cp:lastModifiedBy>
  <cp:revision>460</cp:revision>
  <dcterms:created xsi:type="dcterms:W3CDTF">2011-01-20T13:25:32Z</dcterms:created>
  <dcterms:modified xsi:type="dcterms:W3CDTF">2013-04-08T16:22:26Z</dcterms:modified>
</cp:coreProperties>
</file>