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theme/theme29.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theme/theme3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Masters/slideMaster18.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19.xml" ContentType="application/vnd.openxmlformats-officedocument.theme+xml"/>
  <Override PartName="/ppt/theme/theme28.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heme/theme17.xml" ContentType="application/vnd.openxmlformats-officedocument.theme+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77"/>
  </p:notesMasterIdLst>
  <p:sldIdLst>
    <p:sldId id="308" r:id="rId32"/>
    <p:sldId id="415" r:id="rId33"/>
    <p:sldId id="416" r:id="rId34"/>
    <p:sldId id="417" r:id="rId35"/>
    <p:sldId id="418" r:id="rId36"/>
    <p:sldId id="419" r:id="rId37"/>
    <p:sldId id="395" r:id="rId38"/>
    <p:sldId id="396" r:id="rId39"/>
    <p:sldId id="400" r:id="rId40"/>
    <p:sldId id="397" r:id="rId41"/>
    <p:sldId id="401" r:id="rId42"/>
    <p:sldId id="402" r:id="rId43"/>
    <p:sldId id="398" r:id="rId44"/>
    <p:sldId id="399" r:id="rId45"/>
    <p:sldId id="403" r:id="rId46"/>
    <p:sldId id="420" r:id="rId47"/>
    <p:sldId id="421" r:id="rId48"/>
    <p:sldId id="326" r:id="rId49"/>
    <p:sldId id="404" r:id="rId50"/>
    <p:sldId id="406" r:id="rId51"/>
    <p:sldId id="405" r:id="rId52"/>
    <p:sldId id="384" r:id="rId53"/>
    <p:sldId id="407" r:id="rId54"/>
    <p:sldId id="408" r:id="rId55"/>
    <p:sldId id="409" r:id="rId56"/>
    <p:sldId id="410" r:id="rId57"/>
    <p:sldId id="411" r:id="rId58"/>
    <p:sldId id="412" r:id="rId59"/>
    <p:sldId id="413" r:id="rId60"/>
    <p:sldId id="422" r:id="rId61"/>
    <p:sldId id="423" r:id="rId62"/>
    <p:sldId id="424" r:id="rId63"/>
    <p:sldId id="425" r:id="rId64"/>
    <p:sldId id="426" r:id="rId65"/>
    <p:sldId id="427" r:id="rId66"/>
    <p:sldId id="428" r:id="rId67"/>
    <p:sldId id="429" r:id="rId68"/>
    <p:sldId id="430" r:id="rId69"/>
    <p:sldId id="431" r:id="rId70"/>
    <p:sldId id="414" r:id="rId71"/>
    <p:sldId id="432" r:id="rId72"/>
    <p:sldId id="433" r:id="rId73"/>
    <p:sldId id="434" r:id="rId74"/>
    <p:sldId id="435" r:id="rId75"/>
    <p:sldId id="436" r:id="rId7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22"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3/11/2013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‹nr.›</a:t>
            </a:fld>
            <a:endParaRPr lang="en-US"/>
          </a:p>
        </p:txBody>
      </p:sp>
    </p:spTree>
    <p:extLst>
      <p:ext uri="{BB962C8B-B14F-4D97-AF65-F5344CB8AC3E}">
        <p14:creationId xmlns:p14="http://schemas.microsoft.com/office/powerpoint/2010/main" xmlns="" val="264400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3/11/2013</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‹nr.›</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cbd.int/convention/parties/list/" TargetMode="External"/><Relationship Id="rId7" Type="http://schemas.openxmlformats.org/officeDocument/2006/relationships/image" Target="../media/image2.jpeg"/><Relationship Id="rId2" Type="http://schemas.openxmlformats.org/officeDocument/2006/relationships/hyperlink" Target="http://www.un.org/en/members/" TargetMode="External"/><Relationship Id="rId1" Type="http://schemas.openxmlformats.org/officeDocument/2006/relationships/slideLayout" Target="../slideLayouts/slideLayout2.xml"/><Relationship Id="rId6" Type="http://schemas.openxmlformats.org/officeDocument/2006/relationships/hyperlink" Target="http://www.unccd.int/convention/ratif/doeif.php" TargetMode="External"/><Relationship Id="rId5" Type="http://schemas.openxmlformats.org/officeDocument/2006/relationships/hyperlink" Target="http://unfccc.int/kyoto_protocol/status_of_ratification/items/2613.php" TargetMode="External"/><Relationship Id="rId4" Type="http://schemas.openxmlformats.org/officeDocument/2006/relationships/hyperlink" Target="http://unfccc.int/parties_and_observers/parties/items/2352.php" TargetMode="Externa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www.ramsar.org/cda/en/ramsar-about-parties-contracting-parties-to-23808/main/ramsar/1-36-123%5e23808_4000_0__" TargetMode="External"/><Relationship Id="rId7" Type="http://schemas.openxmlformats.org/officeDocument/2006/relationships/image" Target="../media/image14.png"/><Relationship Id="rId2" Type="http://schemas.openxmlformats.org/officeDocument/2006/relationships/hyperlink" Target="http://www.cites.org/eng/disc/parties/alphabet.shtml"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itto.int/itta/" TargetMode="External"/><Relationship Id="rId4" Type="http://schemas.openxmlformats.org/officeDocument/2006/relationships/hyperlink" Target="http://whc.unesco.org/en/statesparti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www.cincs.com/" TargetMode="External"/><Relationship Id="rId2" Type="http://schemas.openxmlformats.org/officeDocument/2006/relationships/hyperlink" Target="http://www.wri.org/publication/interactive-forestry-atlas-cameroon-version-2-0"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jpeg"/><Relationship Id="rId4" Type="http://schemas.openxmlformats.org/officeDocument/2006/relationships/hyperlink" Target="http://www.carboncreditcapital.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hyperlink" Target="http://www.geonetcab.eu/" TargetMode="External"/><Relationship Id="rId7"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32.em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eonetcab.eu/"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enisalder.net/fmt/" TargetMode="External"/><Relationship Id="rId2" Type="http://schemas.openxmlformats.org/officeDocument/2006/relationships/hyperlink" Target="http://www.qgis.org/"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2.emf"/><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arthobservations.org/" TargetMode="External"/><Relationship Id="rId2" Type="http://schemas.openxmlformats.org/officeDocument/2006/relationships/hyperlink" Target="http://www.geonetcab.eu/"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eonetcab.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9270"/>
            <a:ext cx="7772400" cy="1470025"/>
          </a:xfrm>
        </p:spPr>
        <p:txBody>
          <a:bodyPr>
            <a:normAutofit fontScale="90000"/>
          </a:bodyPr>
          <a:lstStyle/>
          <a:p>
            <a:r>
              <a:rPr lang="en-US" sz="5300" b="1" dirty="0" smtClean="0"/>
              <a:t>Earth Observation for </a:t>
            </a:r>
            <a:br>
              <a:rPr lang="en-US" sz="5300" b="1" dirty="0" smtClean="0"/>
            </a:br>
            <a:r>
              <a:rPr lang="en-US" sz="5300" b="1" dirty="0" smtClean="0"/>
              <a:t>Forest Management</a:t>
            </a:r>
            <a:r>
              <a:rPr lang="en-US" sz="4800" dirty="0" smtClean="0"/>
              <a:t/>
            </a:r>
            <a:br>
              <a:rPr lang="en-US" sz="4800" dirty="0" smtClean="0"/>
            </a:br>
            <a:endParaRPr lang="en-US" sz="4000" dirty="0"/>
          </a:p>
        </p:txBody>
      </p:sp>
      <p:sp>
        <p:nvSpPr>
          <p:cNvPr id="3" name="Subtitle 2"/>
          <p:cNvSpPr>
            <a:spLocks noGrp="1"/>
          </p:cNvSpPr>
          <p:nvPr>
            <p:ph type="subTitle" idx="1"/>
          </p:nvPr>
        </p:nvSpPr>
        <p:spPr>
          <a:xfrm>
            <a:off x="1371600" y="3886200"/>
            <a:ext cx="6400800" cy="2438400"/>
          </a:xfrm>
        </p:spPr>
        <p:txBody>
          <a:bodyPr>
            <a:normAutofit lnSpcReduction="10000"/>
          </a:bodyPr>
          <a:lstStyle/>
          <a:p>
            <a:r>
              <a:rPr lang="en-US" sz="2800" dirty="0" smtClean="0"/>
              <a:t>International trends &amp; developments</a:t>
            </a:r>
          </a:p>
          <a:p>
            <a:r>
              <a:rPr lang="en-US" sz="2800" dirty="0" smtClean="0"/>
              <a:t>How to promote earth observation applications?</a:t>
            </a:r>
          </a:p>
          <a:p>
            <a:r>
              <a:rPr lang="en-US" sz="2800" dirty="0" smtClean="0"/>
              <a:t>How to get funding?</a:t>
            </a:r>
          </a:p>
          <a:p>
            <a:r>
              <a:rPr lang="en-US" sz="2800" dirty="0" smtClean="0"/>
              <a:t>Capacity building</a:t>
            </a:r>
          </a:p>
        </p:txBody>
      </p:sp>
      <p:pic>
        <p:nvPicPr>
          <p:cNvPr id="1026" name="Picture 2" descr="5-LOGO-Acouleur"/>
          <p:cNvPicPr>
            <a:picLocks noChangeAspect="1" noChangeArrowheads="1"/>
          </p:cNvPicPr>
          <p:nvPr/>
        </p:nvPicPr>
        <p:blipFill>
          <a:blip r:embed="rId2" cstate="print"/>
          <a:srcRect/>
          <a:stretch>
            <a:fillRect/>
          </a:stretch>
        </p:blipFill>
        <p:spPr bwMode="auto">
          <a:xfrm>
            <a:off x="838200" y="457200"/>
            <a:ext cx="4314825" cy="1314450"/>
          </a:xfrm>
          <a:prstGeom prst="rect">
            <a:avLst/>
          </a:prstGeom>
          <a:noFill/>
          <a:ln w="9525">
            <a:noFill/>
            <a:miter lim="800000"/>
            <a:headEnd/>
            <a:tailEnd/>
          </a:ln>
        </p:spPr>
      </p:pic>
      <p:pic>
        <p:nvPicPr>
          <p:cNvPr id="8" name="Picture 7" descr="European flag"/>
          <p:cNvPicPr/>
          <p:nvPr/>
        </p:nvPicPr>
        <p:blipFill>
          <a:blip r:embed="rId3"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4" cstate="print"/>
          <a:srcRect/>
          <a:stretch>
            <a:fillRect/>
          </a:stretch>
        </p:blipFill>
        <p:spPr bwMode="auto">
          <a:xfrm>
            <a:off x="7315205" y="914400"/>
            <a:ext cx="1019175" cy="76200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334375" cy="5024898"/>
          </a:xfrm>
        </p:spPr>
        <p:txBody>
          <a:bodyPr>
            <a:normAutofit fontScale="25000" lnSpcReduction="20000"/>
          </a:bodyPr>
          <a:lstStyle/>
          <a:p>
            <a:pPr>
              <a:buNone/>
            </a:pPr>
            <a:r>
              <a:rPr lang="en-US" sz="8000" dirty="0" smtClean="0"/>
              <a:t>    </a:t>
            </a:r>
            <a:r>
              <a:rPr lang="en-US" dirty="0" smtClean="0"/>
              <a:t>	</a:t>
            </a:r>
            <a:endParaRPr lang="en-US" sz="12800" dirty="0" smtClean="0"/>
          </a:p>
          <a:p>
            <a:pPr marL="0" marR="0" indent="0">
              <a:spcBef>
                <a:spcPts val="0"/>
              </a:spcBef>
              <a:buNone/>
            </a:pPr>
            <a:r>
              <a:rPr lang="en-US" sz="10400" b="1" dirty="0" smtClean="0">
                <a:ea typeface="Times New Roman"/>
                <a:cs typeface="Times New Roman"/>
              </a:rPr>
              <a:t>Find your country:</a:t>
            </a:r>
          </a:p>
          <a:p>
            <a:pPr marL="0" marR="0" indent="0">
              <a:spcBef>
                <a:spcPts val="0"/>
              </a:spcBef>
              <a:buNone/>
            </a:pPr>
            <a:endParaRPr lang="en-US" sz="4000" b="1" dirty="0">
              <a:ea typeface="Times New Roman"/>
              <a:cs typeface="Times New Roman"/>
            </a:endParaRPr>
          </a:p>
          <a:p>
            <a:pPr marL="0" marR="0" indent="0">
              <a:spcBef>
                <a:spcPts val="0"/>
              </a:spcBef>
              <a:spcAft>
                <a:spcPts val="0"/>
              </a:spcAft>
              <a:buNone/>
            </a:pPr>
            <a:r>
              <a:rPr lang="nl-NL" sz="10400" dirty="0" smtClean="0">
                <a:ea typeface="Times New Roman"/>
                <a:cs typeface="FrutigerLTStd-Roman"/>
              </a:rPr>
              <a:t>Non-Legally Binding Instrument on all types of forests (NLBI): </a:t>
            </a:r>
            <a:r>
              <a:rPr lang="nl-NL" sz="8000" dirty="0">
                <a:solidFill>
                  <a:schemeClr val="tx2"/>
                </a:solidFill>
                <a:ea typeface="Times New Roman"/>
                <a:cs typeface="FrutigerLTStd-Roman"/>
                <a:hlinkClick r:id="rId2"/>
              </a:rPr>
              <a:t>http://www.un.org/en/members</a:t>
            </a:r>
            <a:r>
              <a:rPr lang="nl-NL" sz="8000" dirty="0" smtClean="0">
                <a:solidFill>
                  <a:schemeClr val="tx2"/>
                </a:solidFill>
                <a:ea typeface="Times New Roman"/>
                <a:cs typeface="FrutigerLTStd-Roman"/>
                <a:hlinkClick r:id="rId2"/>
              </a:rPr>
              <a:t>/</a:t>
            </a:r>
            <a:r>
              <a:rPr lang="nl-NL" sz="8000" dirty="0" smtClean="0">
                <a:solidFill>
                  <a:schemeClr val="tx2"/>
                </a:solidFill>
                <a:ea typeface="Times New Roman"/>
                <a:cs typeface="FrutigerLTStd-Roman"/>
              </a:rPr>
              <a:t> </a:t>
            </a:r>
          </a:p>
          <a:p>
            <a:pPr marL="0" marR="0" indent="0">
              <a:spcBef>
                <a:spcPts val="0"/>
              </a:spcBef>
              <a:spcAft>
                <a:spcPts val="0"/>
              </a:spcAft>
              <a:buNone/>
            </a:pPr>
            <a:endParaRPr lang="en-US" sz="4000" dirty="0">
              <a:solidFill>
                <a:schemeClr val="tx2"/>
              </a:solidFill>
              <a:ea typeface="Times New Roman"/>
              <a:cs typeface="Times New Roman"/>
            </a:endParaRPr>
          </a:p>
          <a:p>
            <a:pPr marL="0" marR="0" indent="0">
              <a:spcBef>
                <a:spcPts val="0"/>
              </a:spcBef>
              <a:spcAft>
                <a:spcPts val="0"/>
              </a:spcAft>
              <a:buNone/>
            </a:pPr>
            <a:r>
              <a:rPr lang="en-US" sz="10400" dirty="0" smtClean="0">
                <a:ea typeface="Times New Roman"/>
                <a:cs typeface="FrutigerLTStd-Roman"/>
              </a:rPr>
              <a:t>Convention on Biological Diversity (CBD):</a:t>
            </a:r>
            <a:r>
              <a:rPr lang="en-US" sz="11200" dirty="0" smtClean="0">
                <a:ea typeface="Times New Roman"/>
                <a:cs typeface="FrutigerLTStd-Roman"/>
              </a:rPr>
              <a:t> </a:t>
            </a:r>
            <a:r>
              <a:rPr lang="en-US" sz="8000" dirty="0">
                <a:solidFill>
                  <a:schemeClr val="tx2"/>
                </a:solidFill>
                <a:ea typeface="Times New Roman"/>
                <a:cs typeface="FrutigerLTStd-Roman"/>
                <a:hlinkClick r:id="rId3"/>
              </a:rPr>
              <a:t>http://www.cbd.int/convention/parties/list</a:t>
            </a:r>
            <a:r>
              <a:rPr lang="en-US" sz="8000" dirty="0" smtClean="0">
                <a:solidFill>
                  <a:schemeClr val="tx2"/>
                </a:solidFill>
                <a:ea typeface="Times New Roman"/>
                <a:cs typeface="FrutigerLTStd-Roman"/>
                <a:hlinkClick r:id="rId3"/>
              </a:rPr>
              <a:t>/</a:t>
            </a:r>
            <a:r>
              <a:rPr lang="en-US" sz="8000" dirty="0" smtClean="0">
                <a:solidFill>
                  <a:schemeClr val="tx2"/>
                </a:solidFill>
                <a:ea typeface="Times New Roman"/>
                <a:cs typeface="FrutigerLTStd-Roman"/>
              </a:rPr>
              <a:t> </a:t>
            </a:r>
          </a:p>
          <a:p>
            <a:pPr marL="0" marR="0" indent="0">
              <a:spcBef>
                <a:spcPts val="0"/>
              </a:spcBef>
              <a:spcAft>
                <a:spcPts val="0"/>
              </a:spcAft>
              <a:buNone/>
            </a:pPr>
            <a:endParaRPr lang="en-US" sz="4000" dirty="0">
              <a:solidFill>
                <a:schemeClr val="tx2"/>
              </a:solidFill>
              <a:ea typeface="Times New Roman"/>
              <a:cs typeface="Times New Roman"/>
            </a:endParaRPr>
          </a:p>
          <a:p>
            <a:pPr marL="0" marR="0" indent="0">
              <a:spcBef>
                <a:spcPts val="0"/>
              </a:spcBef>
              <a:spcAft>
                <a:spcPts val="0"/>
              </a:spcAft>
              <a:buNone/>
            </a:pPr>
            <a:r>
              <a:rPr lang="en-US" sz="10400" dirty="0" smtClean="0">
                <a:ea typeface="Times New Roman"/>
                <a:cs typeface="FrutigerLTStd-Roman"/>
              </a:rPr>
              <a:t>United Nations Framework Convention on Climate Change (UNFCCC):</a:t>
            </a:r>
            <a:r>
              <a:rPr lang="en-US" sz="8000" dirty="0" smtClean="0">
                <a:solidFill>
                  <a:schemeClr val="tx2"/>
                </a:solidFill>
                <a:ea typeface="Times New Roman"/>
                <a:cs typeface="FrutigerLTStd-Roman"/>
                <a:hlinkClick r:id="rId4"/>
              </a:rPr>
              <a:t>http</a:t>
            </a:r>
            <a:r>
              <a:rPr lang="en-US" sz="8000" dirty="0">
                <a:solidFill>
                  <a:schemeClr val="tx2"/>
                </a:solidFill>
                <a:ea typeface="Times New Roman"/>
                <a:cs typeface="FrutigerLTStd-Roman"/>
                <a:hlinkClick r:id="rId4"/>
              </a:rPr>
              <a:t>://</a:t>
            </a:r>
            <a:r>
              <a:rPr lang="en-US" sz="8000" dirty="0" smtClean="0">
                <a:solidFill>
                  <a:schemeClr val="tx2"/>
                </a:solidFill>
                <a:ea typeface="Times New Roman"/>
                <a:cs typeface="FrutigerLTStd-Roman"/>
                <a:hlinkClick r:id="rId4"/>
              </a:rPr>
              <a:t>unfccc.int/parties_and_observers/parties/items/2352.php</a:t>
            </a:r>
            <a:r>
              <a:rPr lang="en-US" sz="8000" dirty="0" smtClean="0">
                <a:solidFill>
                  <a:schemeClr val="tx2"/>
                </a:solidFill>
                <a:ea typeface="Times New Roman"/>
                <a:cs typeface="FrutigerLTStd-Roman"/>
              </a:rPr>
              <a:t> </a:t>
            </a:r>
          </a:p>
          <a:p>
            <a:pPr marL="0" marR="0" indent="0">
              <a:spcBef>
                <a:spcPts val="0"/>
              </a:spcBef>
              <a:spcAft>
                <a:spcPts val="0"/>
              </a:spcAft>
              <a:buNone/>
            </a:pPr>
            <a:endParaRPr lang="en-US" sz="4000" dirty="0">
              <a:solidFill>
                <a:schemeClr val="tx2"/>
              </a:solidFill>
              <a:ea typeface="Times New Roman"/>
              <a:cs typeface="Times New Roman"/>
            </a:endParaRPr>
          </a:p>
          <a:p>
            <a:pPr marL="0" indent="0">
              <a:spcBef>
                <a:spcPts val="0"/>
              </a:spcBef>
              <a:buNone/>
            </a:pPr>
            <a:r>
              <a:rPr lang="en-US" sz="10400" dirty="0">
                <a:ea typeface="Times New Roman"/>
                <a:cs typeface="FrutigerLTStd-Roman"/>
              </a:rPr>
              <a:t>Kyoto Protocol: </a:t>
            </a:r>
            <a:r>
              <a:rPr lang="en-US" sz="8000" dirty="0">
                <a:solidFill>
                  <a:schemeClr val="tx2"/>
                </a:solidFill>
                <a:ea typeface="Times New Roman"/>
                <a:cs typeface="FrutigerLTStd-Roman"/>
                <a:hlinkClick r:id="rId5"/>
              </a:rPr>
              <a:t>http://</a:t>
            </a:r>
            <a:r>
              <a:rPr lang="en-US" sz="8000" dirty="0" smtClean="0">
                <a:solidFill>
                  <a:schemeClr val="tx2"/>
                </a:solidFill>
                <a:ea typeface="Times New Roman"/>
                <a:cs typeface="FrutigerLTStd-Roman"/>
                <a:hlinkClick r:id="rId5"/>
              </a:rPr>
              <a:t>unfccc.int/kyoto_protocol/status_of_ratification/items/2613.php</a:t>
            </a:r>
            <a:endParaRPr lang="en-US" sz="8000" dirty="0" smtClean="0">
              <a:solidFill>
                <a:schemeClr val="tx2"/>
              </a:solidFill>
              <a:ea typeface="Times New Roman"/>
              <a:cs typeface="FrutigerLTStd-Roman"/>
            </a:endParaRPr>
          </a:p>
          <a:p>
            <a:pPr marL="0" indent="0">
              <a:spcBef>
                <a:spcPts val="0"/>
              </a:spcBef>
              <a:buNone/>
            </a:pPr>
            <a:endParaRPr lang="en-US" sz="4000" dirty="0" smtClean="0">
              <a:solidFill>
                <a:schemeClr val="tx2"/>
              </a:solidFill>
              <a:ea typeface="Times New Roman"/>
              <a:cs typeface="FrutigerLTStd-Roman"/>
            </a:endParaRPr>
          </a:p>
          <a:p>
            <a:pPr marL="0" indent="0">
              <a:spcBef>
                <a:spcPts val="0"/>
              </a:spcBef>
              <a:buNone/>
            </a:pPr>
            <a:r>
              <a:rPr lang="en-US" sz="10400" dirty="0">
                <a:ea typeface="Times New Roman"/>
                <a:cs typeface="FrutigerLTStd-Roman"/>
              </a:rPr>
              <a:t>United Nations Convention on Combating Desertification (UNCCD</a:t>
            </a:r>
            <a:r>
              <a:rPr lang="en-US" sz="10400" dirty="0" smtClean="0">
                <a:ea typeface="Times New Roman"/>
                <a:cs typeface="FrutigerLTStd-Roman"/>
              </a:rPr>
              <a:t>): </a:t>
            </a:r>
            <a:r>
              <a:rPr lang="en-US" sz="8000" dirty="0">
                <a:solidFill>
                  <a:schemeClr val="tx2"/>
                </a:solidFill>
                <a:ea typeface="Times New Roman"/>
                <a:cs typeface="FrutigerLTStd-Roman"/>
                <a:hlinkClick r:id="rId6"/>
              </a:rPr>
              <a:t>http://</a:t>
            </a:r>
            <a:r>
              <a:rPr lang="en-US" sz="8000" dirty="0" smtClean="0">
                <a:solidFill>
                  <a:schemeClr val="tx2"/>
                </a:solidFill>
                <a:ea typeface="Times New Roman"/>
                <a:cs typeface="FrutigerLTStd-Roman"/>
                <a:hlinkClick r:id="rId6"/>
              </a:rPr>
              <a:t>www.unccd.int/convention/ratif/doeif.php</a:t>
            </a:r>
            <a:r>
              <a:rPr lang="en-US" sz="8000" dirty="0" smtClean="0">
                <a:solidFill>
                  <a:schemeClr val="tx2"/>
                </a:solidFill>
                <a:ea typeface="Times New Roman"/>
                <a:cs typeface="FrutigerLTStd-Roman"/>
              </a:rPr>
              <a:t> </a:t>
            </a:r>
            <a:endParaRPr lang="en-US" sz="8000" dirty="0">
              <a:solidFill>
                <a:schemeClr val="tx2"/>
              </a:solidFill>
              <a:ea typeface="Times New Roman"/>
              <a:cs typeface="Times New Roman"/>
            </a:endParaRPr>
          </a:p>
          <a:p>
            <a:pPr marL="0" marR="0" indent="0">
              <a:lnSpc>
                <a:spcPct val="115000"/>
              </a:lnSpc>
              <a:spcBef>
                <a:spcPts val="0"/>
              </a:spcBef>
              <a:spcAft>
                <a:spcPts val="0"/>
              </a:spcAft>
              <a:buNone/>
            </a:pPr>
            <a:endParaRPr lang="en-US" sz="9600" dirty="0" smtClean="0">
              <a:solidFill>
                <a:schemeClr val="tx2"/>
              </a:solidFill>
              <a:ea typeface="Times New Roman"/>
              <a:cs typeface="FrutigerLTStd-Roman"/>
            </a:endParaRPr>
          </a:p>
          <a:p>
            <a:pPr marL="0" marR="0" indent="0">
              <a:lnSpc>
                <a:spcPct val="115000"/>
              </a:lnSpc>
              <a:spcBef>
                <a:spcPts val="0"/>
              </a:spcBef>
              <a:spcAft>
                <a:spcPts val="0"/>
              </a:spcAft>
              <a:buNone/>
            </a:pPr>
            <a:endParaRPr lang="en-US" sz="9600" dirty="0">
              <a:solidFill>
                <a:schemeClr val="tx2"/>
              </a:solidFill>
              <a:ea typeface="Times New Roman"/>
              <a:cs typeface="Times New Roman"/>
            </a:endParaRPr>
          </a:p>
        </p:txBody>
      </p:sp>
      <p:pic>
        <p:nvPicPr>
          <p:cNvPr id="4" name="Picture 2" descr="5-LOGO-Acouleur"/>
          <p:cNvPicPr>
            <a:picLocks noChangeAspect="1" noChangeArrowheads="1"/>
          </p:cNvPicPr>
          <p:nvPr/>
        </p:nvPicPr>
        <p:blipFill>
          <a:blip r:embed="rId7"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10</a:t>
            </a:fld>
            <a:endParaRPr lang="en-US" dirty="0"/>
          </a:p>
        </p:txBody>
      </p:sp>
      <p:sp>
        <p:nvSpPr>
          <p:cNvPr id="6" name="TextBox 5"/>
          <p:cNvSpPr txBox="1"/>
          <p:nvPr/>
        </p:nvSpPr>
        <p:spPr>
          <a:xfrm>
            <a:off x="381600" y="1220400"/>
            <a:ext cx="8208000" cy="709200"/>
          </a:xfrm>
          <a:prstGeom prst="rect">
            <a:avLst/>
          </a:prstGeom>
          <a:noFill/>
        </p:spPr>
        <p:txBody>
          <a:bodyPr wrap="square" rtlCol="0">
            <a:spAutoFit/>
          </a:bodyPr>
          <a:lstStyle/>
          <a:p>
            <a:r>
              <a:rPr lang="en-US" sz="4000" b="1" i="1" dirty="0" smtClean="0">
                <a:solidFill>
                  <a:srgbClr val="00B0F0"/>
                </a:solidFill>
              </a:rPr>
              <a:t>Ecosystem Management</a:t>
            </a:r>
            <a:endParaRPr lang="en-US" sz="4000" b="1" i="1" dirty="0">
              <a:solidFill>
                <a:srgbClr val="00B0F0"/>
              </a:solidFill>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296751" y="306000"/>
            <a:ext cx="1419224" cy="80486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860000" y="306000"/>
            <a:ext cx="1995487" cy="798195"/>
          </a:xfrm>
          <a:prstGeom prst="rect">
            <a:avLst/>
          </a:prstGeom>
        </p:spPr>
      </p:pic>
    </p:spTree>
    <p:extLst>
      <p:ext uri="{BB962C8B-B14F-4D97-AF65-F5344CB8AC3E}">
        <p14:creationId xmlns:p14="http://schemas.microsoft.com/office/powerpoint/2010/main" xmlns="" val="1935369171"/>
      </p:ext>
    </p:extLst>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208000" cy="4705350"/>
          </a:xfrm>
        </p:spPr>
        <p:txBody>
          <a:bodyPr>
            <a:normAutofit fontScale="25000" lnSpcReduction="20000"/>
          </a:bodyPr>
          <a:lstStyle/>
          <a:p>
            <a:pPr>
              <a:buNone/>
            </a:pPr>
            <a:r>
              <a:rPr lang="en-US" dirty="0" smtClean="0"/>
              <a:t>    </a:t>
            </a:r>
            <a:r>
              <a:rPr lang="en-US" sz="8000" dirty="0" smtClean="0"/>
              <a:t>	</a:t>
            </a:r>
          </a:p>
          <a:p>
            <a:pPr marL="0" marR="0" indent="0">
              <a:spcBef>
                <a:spcPts val="0"/>
              </a:spcBef>
              <a:buNone/>
            </a:pPr>
            <a:r>
              <a:rPr lang="en-US" sz="10400" b="1" dirty="0" smtClean="0">
                <a:ea typeface="Times New Roman"/>
                <a:cs typeface="Times New Roman"/>
              </a:rPr>
              <a:t>Find your country </a:t>
            </a:r>
            <a:r>
              <a:rPr lang="en-US" sz="10400" dirty="0" smtClean="0">
                <a:ea typeface="Times New Roman"/>
                <a:cs typeface="Times New Roman"/>
              </a:rPr>
              <a:t>(continued)</a:t>
            </a:r>
            <a:r>
              <a:rPr lang="en-US" sz="10400" b="1" dirty="0" smtClean="0">
                <a:ea typeface="Times New Roman"/>
                <a:cs typeface="Times New Roman"/>
              </a:rPr>
              <a:t>:</a:t>
            </a:r>
          </a:p>
          <a:p>
            <a:pPr marL="0" marR="0" indent="0">
              <a:spcBef>
                <a:spcPts val="0"/>
              </a:spcBef>
              <a:buNone/>
            </a:pPr>
            <a:endParaRPr lang="en-US" sz="4000" b="1" dirty="0">
              <a:ea typeface="Times New Roman"/>
              <a:cs typeface="Times New Roman"/>
            </a:endParaRPr>
          </a:p>
          <a:p>
            <a:pPr marL="0" marR="0" indent="0">
              <a:spcBef>
                <a:spcPts val="0"/>
              </a:spcBef>
              <a:spcAft>
                <a:spcPts val="0"/>
              </a:spcAft>
              <a:buNone/>
            </a:pPr>
            <a:r>
              <a:rPr lang="en-US" sz="10400" dirty="0" smtClean="0">
                <a:ea typeface="Times New Roman"/>
                <a:cs typeface="FrutigerLTStd-Roman"/>
              </a:rPr>
              <a:t>Convention on International Trade in Endangered Species of wild fauna and flora (CITES): </a:t>
            </a:r>
            <a:r>
              <a:rPr lang="en-US" sz="8000" dirty="0">
                <a:solidFill>
                  <a:schemeClr val="tx2"/>
                </a:solidFill>
                <a:ea typeface="Times New Roman"/>
                <a:cs typeface="FrutigerLTStd-Roman"/>
                <a:hlinkClick r:id="rId2"/>
              </a:rPr>
              <a:t>http://</a:t>
            </a:r>
            <a:r>
              <a:rPr lang="en-US" sz="8000" dirty="0" smtClean="0">
                <a:solidFill>
                  <a:schemeClr val="tx2"/>
                </a:solidFill>
                <a:ea typeface="Times New Roman"/>
                <a:cs typeface="FrutigerLTStd-Roman"/>
                <a:hlinkClick r:id="rId2"/>
              </a:rPr>
              <a:t>www.cites.org/eng/disc/parties/alphabet.shtml</a:t>
            </a:r>
            <a:r>
              <a:rPr lang="en-US" sz="8000" dirty="0" smtClean="0">
                <a:solidFill>
                  <a:schemeClr val="tx2"/>
                </a:solidFill>
                <a:ea typeface="Times New Roman"/>
                <a:cs typeface="FrutigerLTStd-Roman"/>
              </a:rPr>
              <a:t> </a:t>
            </a:r>
          </a:p>
          <a:p>
            <a:pPr marL="0" marR="0" indent="0">
              <a:spcBef>
                <a:spcPts val="0"/>
              </a:spcBef>
              <a:spcAft>
                <a:spcPts val="0"/>
              </a:spcAft>
              <a:buNone/>
            </a:pPr>
            <a:endParaRPr lang="en-US" sz="4000" dirty="0">
              <a:solidFill>
                <a:schemeClr val="tx2"/>
              </a:solidFill>
              <a:ea typeface="Times New Roman"/>
              <a:cs typeface="Times New Roman"/>
            </a:endParaRPr>
          </a:p>
          <a:p>
            <a:pPr marL="0" marR="0" indent="0">
              <a:spcBef>
                <a:spcPts val="0"/>
              </a:spcBef>
              <a:spcAft>
                <a:spcPts val="0"/>
              </a:spcAft>
              <a:buNone/>
            </a:pPr>
            <a:r>
              <a:rPr lang="en-US" sz="10400" dirty="0" smtClean="0">
                <a:ea typeface="Times New Roman"/>
                <a:cs typeface="FrutigerLTStd-Roman"/>
              </a:rPr>
              <a:t>Convention on wetlands of international importance (</a:t>
            </a:r>
            <a:r>
              <a:rPr lang="en-US" sz="10400" dirty="0" err="1" smtClean="0">
                <a:ea typeface="Times New Roman"/>
                <a:cs typeface="FrutigerLTStd-Roman"/>
              </a:rPr>
              <a:t>Ramsar</a:t>
            </a:r>
            <a:r>
              <a:rPr lang="en-US" sz="10400" dirty="0" smtClean="0">
                <a:ea typeface="Times New Roman"/>
                <a:cs typeface="FrutigerLTStd-Roman"/>
              </a:rPr>
              <a:t>): </a:t>
            </a:r>
            <a:r>
              <a:rPr lang="en-US" sz="8000" dirty="0">
                <a:solidFill>
                  <a:schemeClr val="tx2"/>
                </a:solidFill>
                <a:ea typeface="Times New Roman"/>
                <a:cs typeface="FrutigerLTStd-Roman"/>
                <a:hlinkClick r:id="rId3"/>
              </a:rPr>
              <a:t>http://</a:t>
            </a:r>
            <a:r>
              <a:rPr lang="en-US" sz="8000" dirty="0" smtClean="0">
                <a:solidFill>
                  <a:schemeClr val="tx2"/>
                </a:solidFill>
                <a:ea typeface="Times New Roman"/>
                <a:cs typeface="FrutigerLTStd-Roman"/>
                <a:hlinkClick r:id="rId3"/>
              </a:rPr>
              <a:t>www.ramsar.org/cda/en/ramsar-about-parties-contracting-parties-to-23808/main/ramsar/1-36-123%5E23808_4000_0__</a:t>
            </a:r>
            <a:r>
              <a:rPr lang="en-US" sz="8000" dirty="0" smtClean="0">
                <a:solidFill>
                  <a:schemeClr val="tx2"/>
                </a:solidFill>
                <a:ea typeface="Times New Roman"/>
                <a:cs typeface="FrutigerLTStd-Roman"/>
              </a:rPr>
              <a:t> </a:t>
            </a:r>
          </a:p>
          <a:p>
            <a:pPr marL="0" marR="0" indent="0">
              <a:spcBef>
                <a:spcPts val="0"/>
              </a:spcBef>
              <a:spcAft>
                <a:spcPts val="0"/>
              </a:spcAft>
              <a:buNone/>
            </a:pPr>
            <a:endParaRPr lang="en-US" sz="4000" dirty="0">
              <a:solidFill>
                <a:schemeClr val="tx2"/>
              </a:solidFill>
              <a:ea typeface="Times New Roman"/>
              <a:cs typeface="Times New Roman"/>
            </a:endParaRPr>
          </a:p>
          <a:p>
            <a:pPr marL="0" indent="0">
              <a:spcBef>
                <a:spcPts val="0"/>
              </a:spcBef>
              <a:buNone/>
            </a:pPr>
            <a:r>
              <a:rPr lang="en-US" sz="10400" dirty="0">
                <a:ea typeface="Times New Roman"/>
                <a:cs typeface="FrutigerLTStd-Roman"/>
              </a:rPr>
              <a:t>World Heritage Convention: </a:t>
            </a:r>
            <a:r>
              <a:rPr lang="en-US" sz="8000" dirty="0">
                <a:solidFill>
                  <a:schemeClr val="tx2"/>
                </a:solidFill>
                <a:ea typeface="Times New Roman"/>
                <a:cs typeface="FrutigerLTStd-Roman"/>
                <a:hlinkClick r:id="rId4"/>
              </a:rPr>
              <a:t>http://</a:t>
            </a:r>
            <a:r>
              <a:rPr lang="en-US" sz="8000" dirty="0" smtClean="0">
                <a:solidFill>
                  <a:schemeClr val="tx2"/>
                </a:solidFill>
                <a:ea typeface="Times New Roman"/>
                <a:cs typeface="FrutigerLTStd-Roman"/>
                <a:hlinkClick r:id="rId4"/>
              </a:rPr>
              <a:t>whc.unesco.org/en/statesparties</a:t>
            </a:r>
            <a:r>
              <a:rPr lang="en-US" sz="8000" dirty="0" smtClean="0">
                <a:ea typeface="Times New Roman"/>
                <a:cs typeface="FrutigerLTStd-Roman"/>
                <a:hlinkClick r:id="rId4"/>
              </a:rPr>
              <a:t>/</a:t>
            </a:r>
            <a:endParaRPr lang="en-US" sz="8000" dirty="0" smtClean="0">
              <a:ea typeface="Times New Roman"/>
              <a:cs typeface="FrutigerLTStd-Roman"/>
            </a:endParaRPr>
          </a:p>
          <a:p>
            <a:pPr marL="0" indent="0">
              <a:spcBef>
                <a:spcPts val="0"/>
              </a:spcBef>
              <a:buNone/>
            </a:pPr>
            <a:endParaRPr lang="en-US" sz="4000" dirty="0" smtClean="0">
              <a:ea typeface="Times New Roman"/>
              <a:cs typeface="FrutigerLTStd-Roman"/>
            </a:endParaRPr>
          </a:p>
          <a:p>
            <a:pPr marL="0" marR="0" indent="0">
              <a:spcBef>
                <a:spcPts val="0"/>
              </a:spcBef>
              <a:spcAft>
                <a:spcPts val="0"/>
              </a:spcAft>
              <a:buNone/>
            </a:pPr>
            <a:r>
              <a:rPr lang="en-US" sz="10400" dirty="0" smtClean="0">
                <a:ea typeface="Times New Roman"/>
                <a:cs typeface="FrutigerLTStd-Roman"/>
              </a:rPr>
              <a:t>International Tropical Timber Agreement (ITTA): </a:t>
            </a:r>
            <a:r>
              <a:rPr lang="en-US" sz="8000" dirty="0">
                <a:solidFill>
                  <a:schemeClr val="tx2"/>
                </a:solidFill>
                <a:ea typeface="Times New Roman"/>
                <a:cs typeface="FrutigerLTStd-Roman"/>
                <a:hlinkClick r:id="rId5"/>
              </a:rPr>
              <a:t>http://www.itto.int/itta</a:t>
            </a:r>
            <a:r>
              <a:rPr lang="en-US" sz="8000" dirty="0" smtClean="0">
                <a:solidFill>
                  <a:schemeClr val="tx2"/>
                </a:solidFill>
                <a:ea typeface="Times New Roman"/>
                <a:cs typeface="FrutigerLTStd-Roman"/>
                <a:hlinkClick r:id="rId5"/>
              </a:rPr>
              <a:t>/</a:t>
            </a:r>
            <a:r>
              <a:rPr lang="en-US" sz="8000" dirty="0" smtClean="0">
                <a:solidFill>
                  <a:schemeClr val="tx2"/>
                </a:solidFill>
                <a:ea typeface="Times New Roman"/>
                <a:cs typeface="FrutigerLTStd-Roman"/>
              </a:rPr>
              <a:t> </a:t>
            </a:r>
            <a:endParaRPr lang="en-US" sz="8000" dirty="0">
              <a:ea typeface="Times New Roman"/>
              <a:cs typeface="Times New Roman"/>
            </a:endParaRPr>
          </a:p>
        </p:txBody>
      </p:sp>
      <p:pic>
        <p:nvPicPr>
          <p:cNvPr id="4" name="Picture 2" descr="5-LOGO-Acouleur"/>
          <p:cNvPicPr>
            <a:picLocks noChangeAspect="1" noChangeArrowheads="1"/>
          </p:cNvPicPr>
          <p:nvPr/>
        </p:nvPicPr>
        <p:blipFill>
          <a:blip r:embed="rId6"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11</a:t>
            </a:fld>
            <a:endParaRPr lang="en-US" dirty="0"/>
          </a:p>
        </p:txBody>
      </p:sp>
      <p:sp>
        <p:nvSpPr>
          <p:cNvPr id="6" name="TextBox 5"/>
          <p:cNvSpPr txBox="1"/>
          <p:nvPr/>
        </p:nvSpPr>
        <p:spPr>
          <a:xfrm>
            <a:off x="381600" y="1220400"/>
            <a:ext cx="8208000" cy="709200"/>
          </a:xfrm>
          <a:prstGeom prst="rect">
            <a:avLst/>
          </a:prstGeom>
          <a:noFill/>
        </p:spPr>
        <p:txBody>
          <a:bodyPr wrap="square" rtlCol="0">
            <a:spAutoFit/>
          </a:bodyPr>
          <a:lstStyle/>
          <a:p>
            <a:r>
              <a:rPr lang="en-US" sz="4000" b="1" i="1" dirty="0" smtClean="0">
                <a:solidFill>
                  <a:srgbClr val="00B0F0"/>
                </a:solidFill>
              </a:rPr>
              <a:t>Ecosystem Management</a:t>
            </a:r>
            <a:endParaRPr lang="en-US" sz="4000" b="1" i="1" dirty="0">
              <a:solidFill>
                <a:srgbClr val="00B0F0"/>
              </a:solidFill>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309160" y="228600"/>
            <a:ext cx="1280440" cy="968400"/>
          </a:xfrm>
          <a:prstGeom prst="rect">
            <a:avLst/>
          </a:prstGeom>
        </p:spPr>
      </p:pic>
    </p:spTree>
    <p:extLst>
      <p:ext uri="{BB962C8B-B14F-4D97-AF65-F5344CB8AC3E}">
        <p14:creationId xmlns:p14="http://schemas.microsoft.com/office/powerpoint/2010/main" xmlns="" val="1287514168"/>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Automatic change detection</a:t>
            </a:r>
            <a:endParaRPr lang="en-US" sz="4000" b="1" i="1" dirty="0">
              <a:solidFill>
                <a:srgbClr val="00B0F0"/>
              </a:solidFill>
            </a:endParaRPr>
          </a:p>
        </p:txBody>
      </p:sp>
      <p:sp>
        <p:nvSpPr>
          <p:cNvPr id="3" name="Content Placeholder 2"/>
          <p:cNvSpPr>
            <a:spLocks noGrp="1"/>
          </p:cNvSpPr>
          <p:nvPr>
            <p:ph idx="1"/>
          </p:nvPr>
        </p:nvSpPr>
        <p:spPr>
          <a:xfrm>
            <a:off x="381600" y="5040000"/>
            <a:ext cx="8635950" cy="1219200"/>
          </a:xfrm>
        </p:spPr>
        <p:txBody>
          <a:bodyPr>
            <a:normAutofit/>
          </a:bodyPr>
          <a:lstStyle/>
          <a:p>
            <a:pPr marL="342000" indent="0">
              <a:lnSpc>
                <a:spcPct val="80000"/>
              </a:lnSpc>
              <a:spcBef>
                <a:spcPts val="0"/>
              </a:spcBef>
              <a:buNone/>
              <a:tabLst>
                <a:tab pos="3436938" algn="l"/>
                <a:tab pos="6283325" algn="l"/>
              </a:tabLst>
            </a:pPr>
            <a:r>
              <a:rPr lang="en-US" sz="2000" dirty="0" smtClean="0">
                <a:ea typeface="Times New Roman"/>
                <a:cs typeface="Times New Roman"/>
              </a:rPr>
              <a:t>  </a:t>
            </a:r>
            <a:r>
              <a:rPr lang="en-US" sz="2000" dirty="0" err="1" smtClean="0">
                <a:ea typeface="Times New Roman"/>
                <a:cs typeface="Times New Roman"/>
              </a:rPr>
              <a:t>Landsat</a:t>
            </a:r>
            <a:r>
              <a:rPr lang="en-US" sz="2000" dirty="0" smtClean="0">
                <a:ea typeface="Times New Roman"/>
                <a:cs typeface="Times New Roman"/>
              </a:rPr>
              <a:t> 1992                        </a:t>
            </a:r>
            <a:r>
              <a:rPr lang="en-US" sz="2000" dirty="0" err="1" smtClean="0">
                <a:ea typeface="Times New Roman"/>
                <a:cs typeface="Times New Roman"/>
              </a:rPr>
              <a:t>Landsat</a:t>
            </a:r>
            <a:r>
              <a:rPr lang="en-US" sz="2000" dirty="0" smtClean="0">
                <a:ea typeface="Times New Roman"/>
                <a:cs typeface="Times New Roman"/>
              </a:rPr>
              <a:t> 2001                          Likely areas of </a:t>
            </a:r>
          </a:p>
          <a:p>
            <a:pPr marL="342000" indent="0">
              <a:lnSpc>
                <a:spcPct val="80000"/>
              </a:lnSpc>
              <a:spcBef>
                <a:spcPts val="0"/>
              </a:spcBef>
              <a:buNone/>
              <a:tabLst>
                <a:tab pos="3436938" algn="l"/>
                <a:tab pos="6283325" algn="l"/>
              </a:tabLst>
            </a:pPr>
            <a:r>
              <a:rPr lang="en-US" sz="2000" dirty="0" smtClean="0">
                <a:ea typeface="Times New Roman"/>
                <a:cs typeface="Times New Roman"/>
              </a:rPr>
              <a:t>                                                                                                    deforestation</a:t>
            </a: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12</a:t>
            </a:fld>
            <a:endParaRPr lang="en-US"/>
          </a:p>
        </p:txBody>
      </p:sp>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600" y="2160000"/>
            <a:ext cx="2590800" cy="2728913"/>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50000" y="2160000"/>
            <a:ext cx="2658397" cy="2728595"/>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09247" y="2160000"/>
            <a:ext cx="2580353" cy="2728513"/>
          </a:xfrm>
          <a:prstGeom prst="rect">
            <a:avLst/>
          </a:prstGeom>
          <a:noFill/>
          <a:ln>
            <a:noFill/>
          </a:ln>
        </p:spPr>
      </p:pic>
    </p:spTree>
    <p:extLst>
      <p:ext uri="{BB962C8B-B14F-4D97-AF65-F5344CB8AC3E}">
        <p14:creationId xmlns:p14="http://schemas.microsoft.com/office/powerpoint/2010/main" xmlns="" val="4098315754"/>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898000"/>
            <a:ext cx="8208000" cy="4869873"/>
          </a:xfrm>
        </p:spPr>
        <p:txBody>
          <a:bodyPr>
            <a:normAutofit/>
          </a:bodyPr>
          <a:lstStyle/>
          <a:p>
            <a:pPr marL="0" indent="0">
              <a:lnSpc>
                <a:spcPct val="80000"/>
              </a:lnSpc>
              <a:spcBef>
                <a:spcPts val="0"/>
              </a:spcBef>
              <a:buNone/>
            </a:pPr>
            <a:r>
              <a:rPr lang="en-US" sz="2600" dirty="0" smtClean="0">
                <a:ea typeface="Times New Roman"/>
                <a:cs typeface="Times New Roman"/>
              </a:rPr>
              <a:t>The </a:t>
            </a:r>
            <a:r>
              <a:rPr lang="en-US" sz="2600" dirty="0">
                <a:ea typeface="Times New Roman"/>
                <a:cs typeface="Times New Roman"/>
              </a:rPr>
              <a:t>International Tropical Timber Organization (ITTO) and the Forest Stewardship Council (FSC) developed criteria and indicators for sustainable forest management and </a:t>
            </a:r>
            <a:r>
              <a:rPr lang="en-US" sz="2600" dirty="0" smtClean="0">
                <a:ea typeface="Times New Roman"/>
                <a:cs typeface="Times New Roman"/>
              </a:rPr>
              <a:t>certification: </a:t>
            </a:r>
          </a:p>
          <a:p>
            <a:pPr marL="0" indent="0">
              <a:lnSpc>
                <a:spcPct val="80000"/>
              </a:lnSpc>
              <a:spcBef>
                <a:spcPts val="0"/>
              </a:spcBef>
              <a:buNone/>
            </a:pPr>
            <a:endParaRPr lang="en-US" sz="2600" dirty="0" smtClean="0">
              <a:ea typeface="Times New Roman"/>
              <a:cs typeface="Times New Roman"/>
            </a:endParaRPr>
          </a:p>
          <a:p>
            <a:pPr marL="0" indent="0">
              <a:lnSpc>
                <a:spcPct val="80000"/>
              </a:lnSpc>
              <a:spcBef>
                <a:spcPts val="0"/>
              </a:spcBef>
              <a:buNone/>
            </a:pPr>
            <a:r>
              <a:rPr lang="en-US" sz="2600" dirty="0" smtClean="0">
                <a:ea typeface="Times New Roman"/>
                <a:cs typeface="Times New Roman"/>
              </a:rPr>
              <a:t>FSC label required by customers and therefore by producers</a:t>
            </a:r>
            <a:endParaRPr lang="en-US" sz="2600" i="1" dirty="0">
              <a:solidFill>
                <a:prstClr val="black"/>
              </a:solidFill>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13</a:t>
            </a:fld>
            <a:endParaRPr lang="en-US" dirty="0"/>
          </a:p>
        </p:txBody>
      </p:sp>
      <p:sp>
        <p:nvSpPr>
          <p:cNvPr id="6" name="TextBox 5"/>
          <p:cNvSpPr txBox="1"/>
          <p:nvPr/>
        </p:nvSpPr>
        <p:spPr>
          <a:xfrm>
            <a:off x="381600" y="1912557"/>
            <a:ext cx="8208000" cy="707886"/>
          </a:xfrm>
          <a:prstGeom prst="rect">
            <a:avLst/>
          </a:prstGeom>
          <a:noFill/>
        </p:spPr>
        <p:txBody>
          <a:bodyPr wrap="square" rtlCol="0" anchor="ctr">
            <a:spAutoFit/>
          </a:bodyPr>
          <a:lstStyle/>
          <a:p>
            <a:r>
              <a:rPr lang="en-US" sz="4000" b="1" i="1" dirty="0" smtClean="0">
                <a:solidFill>
                  <a:srgbClr val="00B0F0"/>
                </a:solidFill>
              </a:rPr>
              <a:t>Certification</a:t>
            </a:r>
            <a:endParaRPr lang="en-US" sz="4000" b="1" i="1" dirty="0">
              <a:solidFill>
                <a:srgbClr val="00B0F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09160" y="720000"/>
            <a:ext cx="1280440" cy="968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00000" y="720000"/>
            <a:ext cx="1078218" cy="968400"/>
          </a:xfrm>
          <a:prstGeom prst="rect">
            <a:avLst/>
          </a:prstGeom>
        </p:spPr>
      </p:pic>
    </p:spTree>
    <p:extLst>
      <p:ext uri="{BB962C8B-B14F-4D97-AF65-F5344CB8AC3E}">
        <p14:creationId xmlns:p14="http://schemas.microsoft.com/office/powerpoint/2010/main" xmlns="" val="1176856868"/>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208000" cy="4648200"/>
          </a:xfrm>
        </p:spPr>
        <p:txBody>
          <a:bodyPr>
            <a:normAutofit fontScale="47500" lnSpcReduction="20000"/>
          </a:bodyPr>
          <a:lstStyle/>
          <a:p>
            <a:pPr>
              <a:buNone/>
            </a:pPr>
            <a:r>
              <a:rPr lang="en-US" sz="4200" dirty="0" smtClean="0"/>
              <a:t>   </a:t>
            </a:r>
            <a:r>
              <a:rPr lang="en-US" sz="5000" dirty="0" smtClean="0"/>
              <a:t> 	</a:t>
            </a:r>
          </a:p>
          <a:p>
            <a:pPr marL="0" indent="0">
              <a:spcBef>
                <a:spcPts val="0"/>
              </a:spcBef>
              <a:buNone/>
            </a:pPr>
            <a:r>
              <a:rPr lang="en-US" sz="5500" dirty="0" smtClean="0">
                <a:ea typeface="Times New Roman"/>
                <a:cs typeface="Times New Roman"/>
              </a:rPr>
              <a:t>Increased use of social media and interactive instruments for forest cover monitoring and management.</a:t>
            </a:r>
          </a:p>
          <a:p>
            <a:pPr marL="0" indent="0">
              <a:spcBef>
                <a:spcPts val="0"/>
              </a:spcBef>
              <a:buNone/>
            </a:pPr>
            <a:endParaRPr lang="en-US" sz="4200" dirty="0" smtClean="0">
              <a:ea typeface="Times New Roman"/>
              <a:cs typeface="Times New Roman"/>
            </a:endParaRPr>
          </a:p>
          <a:p>
            <a:pPr marL="0" indent="0">
              <a:spcBef>
                <a:spcPts val="0"/>
              </a:spcBef>
              <a:buNone/>
            </a:pPr>
            <a:r>
              <a:rPr lang="en-US" sz="5500" i="1" dirty="0" smtClean="0">
                <a:solidFill>
                  <a:prstClr val="black"/>
                </a:solidFill>
                <a:cs typeface="Times New Roman"/>
              </a:rPr>
              <a:t>Examples:</a:t>
            </a:r>
          </a:p>
          <a:p>
            <a:pPr marL="0" indent="0">
              <a:spcBef>
                <a:spcPts val="0"/>
              </a:spcBef>
              <a:buNone/>
            </a:pPr>
            <a:endParaRPr lang="en-US" sz="4200" i="1" dirty="0">
              <a:solidFill>
                <a:prstClr val="black"/>
              </a:solidFill>
            </a:endParaRPr>
          </a:p>
          <a:p>
            <a:pPr marL="0" lvl="0" indent="0">
              <a:spcBef>
                <a:spcPts val="0"/>
              </a:spcBef>
              <a:buNone/>
            </a:pPr>
            <a:r>
              <a:rPr lang="en-US" sz="5500" b="1" dirty="0"/>
              <a:t>Interactive forest cover atlas of </a:t>
            </a:r>
            <a:r>
              <a:rPr lang="en-US" sz="5500" b="1" dirty="0" smtClean="0"/>
              <a:t>Cameroon (WRI) </a:t>
            </a:r>
            <a:r>
              <a:rPr lang="en-US" sz="5100" u="sng" dirty="0" smtClean="0">
                <a:solidFill>
                  <a:srgbClr val="0000FF"/>
                </a:solidFill>
                <a:ea typeface="Times New Roman"/>
                <a:cs typeface="Times New Roman"/>
                <a:hlinkClick r:id="rId2"/>
              </a:rPr>
              <a:t>http</a:t>
            </a:r>
            <a:r>
              <a:rPr lang="en-US" sz="5100" u="sng" dirty="0">
                <a:solidFill>
                  <a:srgbClr val="0000FF"/>
                </a:solidFill>
                <a:ea typeface="Times New Roman"/>
                <a:cs typeface="Times New Roman"/>
                <a:hlinkClick r:id="rId2"/>
              </a:rPr>
              <a:t>://www.wri.org/publication/interactive-forestry-atlas-cameroon-version-2-0</a:t>
            </a:r>
            <a:endParaRPr lang="en-US" sz="5100" dirty="0">
              <a:ea typeface="Times New Roman"/>
              <a:cs typeface="Times New Roman"/>
            </a:endParaRPr>
          </a:p>
          <a:p>
            <a:pPr marL="0" lvl="0" indent="0">
              <a:spcBef>
                <a:spcPts val="0"/>
              </a:spcBef>
              <a:buNone/>
            </a:pPr>
            <a:endParaRPr lang="en-US" sz="4200" i="1" dirty="0" smtClean="0">
              <a:solidFill>
                <a:prstClr val="black"/>
              </a:solidFill>
            </a:endParaRPr>
          </a:p>
          <a:p>
            <a:pPr marL="0" lvl="0" indent="0">
              <a:spcBef>
                <a:spcPts val="0"/>
              </a:spcBef>
              <a:buNone/>
            </a:pPr>
            <a:r>
              <a:rPr lang="en-US" sz="5500" b="1" dirty="0" err="1" smtClean="0">
                <a:solidFill>
                  <a:prstClr val="black"/>
                </a:solidFill>
              </a:rPr>
              <a:t>Forestracker</a:t>
            </a:r>
            <a:r>
              <a:rPr lang="en-US" sz="5500" b="1" dirty="0" smtClean="0">
                <a:solidFill>
                  <a:prstClr val="black"/>
                </a:solidFill>
              </a:rPr>
              <a:t>: </a:t>
            </a:r>
            <a:r>
              <a:rPr lang="en-US" sz="5100" dirty="0" smtClean="0">
                <a:solidFill>
                  <a:prstClr val="black"/>
                </a:solidFill>
                <a:hlinkClick r:id="rId3"/>
              </a:rPr>
              <a:t>www.cincs.com</a:t>
            </a:r>
            <a:endParaRPr lang="en-US" sz="5100" dirty="0" smtClean="0">
              <a:solidFill>
                <a:prstClr val="black"/>
              </a:solidFill>
            </a:endParaRPr>
          </a:p>
          <a:p>
            <a:pPr marL="0" lvl="0" indent="0">
              <a:spcBef>
                <a:spcPts val="0"/>
              </a:spcBef>
              <a:buNone/>
            </a:pPr>
            <a:r>
              <a:rPr lang="en-US" sz="4200" i="1" dirty="0" smtClean="0">
                <a:solidFill>
                  <a:prstClr val="black"/>
                </a:solidFill>
              </a:rPr>
              <a:t> </a:t>
            </a:r>
          </a:p>
          <a:p>
            <a:pPr marL="0" lvl="0" indent="0">
              <a:spcBef>
                <a:spcPts val="0"/>
              </a:spcBef>
              <a:buNone/>
            </a:pPr>
            <a:r>
              <a:rPr lang="en-US" sz="5500" b="1" dirty="0" err="1" smtClean="0">
                <a:solidFill>
                  <a:prstClr val="black"/>
                </a:solidFill>
              </a:rPr>
              <a:t>Marketracker</a:t>
            </a:r>
            <a:r>
              <a:rPr lang="en-US" sz="5500" b="1" dirty="0" smtClean="0">
                <a:solidFill>
                  <a:prstClr val="black"/>
                </a:solidFill>
              </a:rPr>
              <a:t>:</a:t>
            </a:r>
            <a:r>
              <a:rPr lang="en-US" sz="6500" b="1" dirty="0" smtClean="0">
                <a:solidFill>
                  <a:prstClr val="black"/>
                </a:solidFill>
              </a:rPr>
              <a:t> </a:t>
            </a:r>
            <a:r>
              <a:rPr lang="en-US" sz="5100" dirty="0" smtClean="0">
                <a:solidFill>
                  <a:prstClr val="black"/>
                </a:solidFill>
                <a:hlinkClick r:id="rId4"/>
              </a:rPr>
              <a:t>www.carboncreditcapital.com</a:t>
            </a:r>
            <a:r>
              <a:rPr lang="en-US" sz="6000" dirty="0" smtClean="0">
                <a:solidFill>
                  <a:prstClr val="black"/>
                </a:solidFill>
              </a:rPr>
              <a:t> </a:t>
            </a:r>
            <a:endParaRPr lang="en-US" sz="6000" dirty="0">
              <a:solidFill>
                <a:prstClr val="black"/>
              </a:solidFill>
            </a:endParaRPr>
          </a:p>
          <a:p>
            <a:pPr marL="0" lvl="0" indent="0">
              <a:buNone/>
            </a:pPr>
            <a:endParaRPr lang="en-US" sz="5900" i="1" dirty="0">
              <a:solidFill>
                <a:prstClr val="black"/>
              </a:solidFill>
            </a:endParaRPr>
          </a:p>
        </p:txBody>
      </p:sp>
      <p:pic>
        <p:nvPicPr>
          <p:cNvPr id="4" name="Picture 2" descr="5-LOGO-Acouleur"/>
          <p:cNvPicPr>
            <a:picLocks noChangeAspect="1" noChangeArrowheads="1"/>
          </p:cNvPicPr>
          <p:nvPr/>
        </p:nvPicPr>
        <p:blipFill>
          <a:blip r:embed="rId5"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14</a:t>
            </a:fld>
            <a:endParaRPr lang="en-US" dirty="0"/>
          </a:p>
        </p:txBody>
      </p:sp>
      <p:sp>
        <p:nvSpPr>
          <p:cNvPr id="6" name="TextBox 5"/>
          <p:cNvSpPr txBox="1"/>
          <p:nvPr/>
        </p:nvSpPr>
        <p:spPr>
          <a:xfrm>
            <a:off x="381600" y="1220400"/>
            <a:ext cx="8208000" cy="709200"/>
          </a:xfrm>
          <a:prstGeom prst="rect">
            <a:avLst/>
          </a:prstGeom>
          <a:noFill/>
        </p:spPr>
        <p:txBody>
          <a:bodyPr wrap="square" rtlCol="0">
            <a:spAutoFit/>
          </a:bodyPr>
          <a:lstStyle/>
          <a:p>
            <a:r>
              <a:rPr lang="en-US" sz="4000" b="1" i="1" dirty="0" smtClean="0">
                <a:solidFill>
                  <a:srgbClr val="00B0F0"/>
                </a:solidFill>
              </a:rPr>
              <a:t>Interactivity</a:t>
            </a:r>
            <a:endParaRPr lang="en-US" sz="4000" b="1" i="1" dirty="0">
              <a:solidFill>
                <a:srgbClr val="00B0F0"/>
              </a:solidFil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32200" y="304800"/>
            <a:ext cx="2057400" cy="835819"/>
          </a:xfrm>
          <a:prstGeom prst="rect">
            <a:avLst/>
          </a:prstGeom>
        </p:spPr>
      </p:pic>
    </p:spTree>
    <p:extLst>
      <p:ext uri="{BB962C8B-B14F-4D97-AF65-F5344CB8AC3E}">
        <p14:creationId xmlns:p14="http://schemas.microsoft.com/office/powerpoint/2010/main" xmlns="" val="2270063088"/>
      </p:ext>
    </p:extLst>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a:t>
            </a:r>
            <a:endParaRPr lang="en-US" sz="4000" b="1" i="1" dirty="0">
              <a:solidFill>
                <a:srgbClr val="00B0F0"/>
              </a:solidFill>
            </a:endParaRPr>
          </a:p>
        </p:txBody>
      </p:sp>
      <p:sp>
        <p:nvSpPr>
          <p:cNvPr id="3" name="Content Placeholder 2"/>
          <p:cNvSpPr>
            <a:spLocks noGrp="1"/>
          </p:cNvSpPr>
          <p:nvPr>
            <p:ph idx="1"/>
          </p:nvPr>
        </p:nvSpPr>
        <p:spPr>
          <a:xfrm>
            <a:off x="381600" y="1828800"/>
            <a:ext cx="8208000" cy="5238750"/>
          </a:xfrm>
        </p:spPr>
        <p:txBody>
          <a:bodyPr>
            <a:normAutofit/>
          </a:bodyPr>
          <a:lstStyle/>
          <a:p>
            <a:pPr marL="0" indent="0">
              <a:buNone/>
            </a:pPr>
            <a:endParaRPr lang="en-US" sz="2000" b="1" dirty="0" smtClean="0"/>
          </a:p>
          <a:p>
            <a:pPr marL="0" indent="0">
              <a:lnSpc>
                <a:spcPct val="80000"/>
              </a:lnSpc>
              <a:spcBef>
                <a:spcPts val="0"/>
              </a:spcBef>
              <a:buNone/>
            </a:pPr>
            <a:r>
              <a:rPr lang="en-US" sz="2600" b="1" dirty="0" smtClean="0"/>
              <a:t>Forest sourcebook (World Bank) </a:t>
            </a:r>
            <a:r>
              <a:rPr lang="en-US" sz="2000" i="1" dirty="0" smtClean="0"/>
              <a:t>Comprehensive </a:t>
            </a:r>
            <a:r>
              <a:rPr lang="en-US" sz="2000" i="1" dirty="0"/>
              <a:t>overview of forest management, including a discussion of remote sensing </a:t>
            </a:r>
            <a:r>
              <a:rPr lang="en-US" sz="2000" i="1" dirty="0" smtClean="0"/>
              <a:t>applications</a:t>
            </a:r>
            <a:br>
              <a:rPr lang="en-US" sz="2000" i="1" dirty="0" smtClean="0"/>
            </a:br>
            <a:r>
              <a:rPr lang="en-US" sz="2000" i="1" dirty="0" smtClean="0"/>
              <a:t>+ </a:t>
            </a:r>
            <a:r>
              <a:rPr lang="en-US" sz="2000" i="1" dirty="0"/>
              <a:t>cost comparison between RS and conventional </a:t>
            </a:r>
            <a:r>
              <a:rPr lang="en-US" sz="2000" i="1" dirty="0" smtClean="0"/>
              <a:t>monitoring</a:t>
            </a:r>
          </a:p>
          <a:p>
            <a:pPr marL="0" indent="0">
              <a:lnSpc>
                <a:spcPct val="80000"/>
              </a:lnSpc>
              <a:spcBef>
                <a:spcPts val="0"/>
              </a:spcBef>
              <a:buNone/>
            </a:pPr>
            <a:endParaRPr lang="en-US" sz="2000" i="1" dirty="0"/>
          </a:p>
          <a:p>
            <a:pPr marL="0" indent="0">
              <a:lnSpc>
                <a:spcPct val="80000"/>
              </a:lnSpc>
              <a:spcBef>
                <a:spcPts val="0"/>
              </a:spcBef>
              <a:buNone/>
            </a:pPr>
            <a:r>
              <a:rPr lang="en-US" sz="2600" b="1" dirty="0"/>
              <a:t>Impact of the global forest industry on atmospheric greenhouse gases (FAO</a:t>
            </a:r>
            <a:r>
              <a:rPr lang="en-US" sz="2600" b="1" dirty="0" smtClean="0"/>
              <a:t>)</a:t>
            </a:r>
            <a:r>
              <a:rPr lang="en-US" sz="2800" b="1" dirty="0" smtClean="0"/>
              <a:t> </a:t>
            </a:r>
            <a:r>
              <a:rPr lang="en-US" sz="2000" i="1" dirty="0" smtClean="0"/>
              <a:t>Calculations </a:t>
            </a:r>
            <a:r>
              <a:rPr lang="en-US" sz="2000" i="1" dirty="0"/>
              <a:t>of the actual situation and future scenarios, suggestions for sustainable forest </a:t>
            </a:r>
            <a:r>
              <a:rPr lang="en-US" sz="2000" i="1" dirty="0" smtClean="0"/>
              <a:t>management</a:t>
            </a:r>
          </a:p>
          <a:p>
            <a:pPr marL="0" indent="0">
              <a:lnSpc>
                <a:spcPct val="80000"/>
              </a:lnSpc>
              <a:spcBef>
                <a:spcPts val="0"/>
              </a:spcBef>
              <a:buNone/>
            </a:pPr>
            <a:endParaRPr lang="en-US" sz="2000" i="1" dirty="0"/>
          </a:p>
          <a:p>
            <a:pPr marL="0" indent="0">
              <a:lnSpc>
                <a:spcPct val="80000"/>
              </a:lnSpc>
              <a:spcBef>
                <a:spcPts val="0"/>
              </a:spcBef>
              <a:buNone/>
            </a:pPr>
            <a:r>
              <a:rPr lang="en-US" sz="2600" b="1" dirty="0" smtClean="0"/>
              <a:t>Sustaining forests - investing in our common future (UNEP)</a:t>
            </a:r>
          </a:p>
          <a:p>
            <a:pPr marL="0" indent="0">
              <a:lnSpc>
                <a:spcPct val="80000"/>
              </a:lnSpc>
              <a:spcBef>
                <a:spcPts val="0"/>
              </a:spcBef>
              <a:buNone/>
            </a:pPr>
            <a:endParaRPr lang="en-US" sz="2000" i="1" dirty="0"/>
          </a:p>
          <a:p>
            <a:pPr marL="0" indent="0">
              <a:lnSpc>
                <a:spcPct val="80000"/>
              </a:lnSpc>
              <a:spcBef>
                <a:spcPts val="0"/>
              </a:spcBef>
              <a:buNone/>
            </a:pPr>
            <a:r>
              <a:rPr lang="en-US" sz="2600" b="1" dirty="0"/>
              <a:t>Global ecological forest classification and forest protected area gap </a:t>
            </a:r>
            <a:r>
              <a:rPr lang="en-US" sz="2600" b="1" dirty="0" smtClean="0"/>
              <a:t>analysis (UNEP)</a:t>
            </a:r>
          </a:p>
          <a:p>
            <a:pPr marL="0" indent="0">
              <a:buNone/>
            </a:pPr>
            <a:endParaRPr lang="en-US" sz="1600" b="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52000" y="151200"/>
            <a:ext cx="2226205" cy="968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48400" y="151200"/>
            <a:ext cx="968400" cy="968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86714" y="151200"/>
            <a:ext cx="902886" cy="968400"/>
          </a:xfrm>
          <a:prstGeom prst="rect">
            <a:avLst/>
          </a:prstGeom>
        </p:spPr>
      </p:pic>
    </p:spTree>
    <p:extLst>
      <p:ext uri="{BB962C8B-B14F-4D97-AF65-F5344CB8AC3E}">
        <p14:creationId xmlns:p14="http://schemas.microsoft.com/office/powerpoint/2010/main" xmlns="" val="3716748567"/>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220400"/>
          </a:xfrm>
        </p:spPr>
        <p:txBody>
          <a:bodyPr>
            <a:normAutofit fontScale="90000"/>
          </a:bodyPr>
          <a:lstStyle/>
          <a:p>
            <a:pPr algn="l"/>
            <a:r>
              <a:rPr lang="en-US" b="1" i="1" dirty="0" smtClean="0"/>
              <a:t>2. Steps to promote earth observation  </a:t>
            </a:r>
            <a:br>
              <a:rPr lang="en-US" b="1" i="1" dirty="0" smtClean="0"/>
            </a:br>
            <a:r>
              <a:rPr lang="en-US" b="1" i="1" dirty="0" smtClean="0"/>
              <a:t>    for forest management</a:t>
            </a:r>
            <a:endParaRPr lang="en-US" b="1"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16</a:t>
            </a:fld>
            <a:endParaRPr lang="en-US"/>
          </a:p>
        </p:txBody>
      </p:sp>
    </p:spTree>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7848000" cy="1080000"/>
          </a:xfrm>
        </p:spPr>
        <p:txBody>
          <a:bodyPr>
            <a:normAutofit/>
          </a:bodyPr>
          <a:lstStyle/>
          <a:p>
            <a:pPr algn="l"/>
            <a:r>
              <a:rPr lang="en-US" sz="4000" b="1" i="1" dirty="0" smtClean="0">
                <a:solidFill>
                  <a:srgbClr val="00B0F0"/>
                </a:solidFill>
              </a:rPr>
              <a:t>State-of-the-art</a:t>
            </a:r>
            <a:endParaRPr lang="en-US" sz="4000" b="1" i="1" dirty="0">
              <a:solidFill>
                <a:srgbClr val="00B0F0"/>
              </a:solidFill>
            </a:endParaRPr>
          </a:p>
        </p:txBody>
      </p:sp>
      <p:sp>
        <p:nvSpPr>
          <p:cNvPr id="3" name="Content Placeholder 2"/>
          <p:cNvSpPr>
            <a:spLocks noGrp="1"/>
          </p:cNvSpPr>
          <p:nvPr>
            <p:ph idx="1"/>
          </p:nvPr>
        </p:nvSpPr>
        <p:spPr>
          <a:xfrm>
            <a:off x="381600" y="2898000"/>
            <a:ext cx="8208000" cy="3960000"/>
          </a:xfrm>
        </p:spPr>
        <p:txBody>
          <a:bodyPr>
            <a:normAutofit/>
          </a:bodyPr>
          <a:lstStyle/>
          <a:p>
            <a:pPr marL="0" indent="0">
              <a:spcBef>
                <a:spcPts val="0"/>
              </a:spcBef>
              <a:buNone/>
            </a:pPr>
            <a:r>
              <a:rPr lang="en-US" sz="2600" dirty="0" smtClean="0"/>
              <a:t>Earth observation is new technology.</a:t>
            </a:r>
          </a:p>
          <a:p>
            <a:pPr marL="0" indent="0">
              <a:spcBef>
                <a:spcPts val="0"/>
              </a:spcBef>
              <a:buNone/>
            </a:pPr>
            <a:r>
              <a:rPr lang="en-US" sz="800" dirty="0" smtClean="0"/>
              <a:t> </a:t>
            </a:r>
          </a:p>
          <a:p>
            <a:pPr marL="0" indent="0">
              <a:lnSpc>
                <a:spcPct val="80000"/>
              </a:lnSpc>
              <a:spcBef>
                <a:spcPts val="0"/>
              </a:spcBef>
              <a:buNone/>
            </a:pPr>
            <a:r>
              <a:rPr lang="en-US" sz="2600" dirty="0" smtClean="0"/>
              <a:t>Learn technical skills, but when back in professional practice, it has to be put to good use. </a:t>
            </a:r>
          </a:p>
          <a:p>
            <a:pPr marL="0" indent="0">
              <a:spcBef>
                <a:spcPts val="0"/>
              </a:spcBef>
              <a:buNone/>
            </a:pPr>
            <a:endParaRPr lang="en-US" sz="800" dirty="0" smtClean="0"/>
          </a:p>
          <a:p>
            <a:pPr marL="0" indent="0">
              <a:spcBef>
                <a:spcPts val="0"/>
              </a:spcBef>
              <a:buNone/>
            </a:pPr>
            <a:r>
              <a:rPr lang="en-US" sz="2600" dirty="0" smtClean="0"/>
              <a:t>That involves ‘selling’ it. </a:t>
            </a:r>
          </a:p>
          <a:p>
            <a:pPr marL="0" indent="0">
              <a:spcBef>
                <a:spcPts val="0"/>
              </a:spcBef>
              <a:buNone/>
            </a:pPr>
            <a:endParaRPr lang="en-US" sz="800" dirty="0" smtClean="0"/>
          </a:p>
          <a:p>
            <a:pPr marL="0" indent="0">
              <a:spcBef>
                <a:spcPts val="0"/>
              </a:spcBef>
              <a:buNone/>
            </a:pPr>
            <a:r>
              <a:rPr lang="en-US" sz="2600" dirty="0" smtClean="0"/>
              <a:t>How to do that?</a:t>
            </a:r>
          </a:p>
          <a:p>
            <a:pPr marL="0" indent="0">
              <a:buNone/>
            </a:pPr>
            <a:endParaRPr lang="en-US" sz="800" dirty="0" smtClean="0"/>
          </a:p>
          <a:p>
            <a:pPr marL="0" indent="0">
              <a:lnSpc>
                <a:spcPct val="80000"/>
              </a:lnSpc>
              <a:spcBef>
                <a:spcPts val="0"/>
              </a:spcBef>
              <a:buNone/>
            </a:pPr>
            <a:r>
              <a:rPr lang="en-US" sz="2600" dirty="0" smtClean="0"/>
              <a:t>To whom? Could be your own boss, local authorities, communities, etc.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17</a:t>
            </a:fld>
            <a:endParaRPr lang="en-US"/>
          </a:p>
        </p:txBody>
      </p:sp>
    </p:spTree>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Categories of products and services</a:t>
            </a:r>
            <a:endParaRPr lang="en-US" sz="4000" b="1" i="1" dirty="0">
              <a:solidFill>
                <a:srgbClr val="00B0F0"/>
              </a:solidFill>
            </a:endParaRPr>
          </a:p>
        </p:txBody>
      </p:sp>
      <p:sp>
        <p:nvSpPr>
          <p:cNvPr id="3" name="Content Placeholder 2"/>
          <p:cNvSpPr>
            <a:spLocks noGrp="1"/>
          </p:cNvSpPr>
          <p:nvPr>
            <p:ph idx="1"/>
          </p:nvPr>
        </p:nvSpPr>
        <p:spPr>
          <a:xfrm>
            <a:off x="381600" y="2898000"/>
            <a:ext cx="8208000" cy="3917204"/>
          </a:xfrm>
        </p:spPr>
        <p:txBody>
          <a:bodyPr>
            <a:normAutofit/>
          </a:bodyPr>
          <a:lstStyle/>
          <a:p>
            <a:pPr>
              <a:lnSpc>
                <a:spcPct val="80000"/>
              </a:lnSpc>
              <a:spcBef>
                <a:spcPts val="600"/>
              </a:spcBef>
            </a:pPr>
            <a:r>
              <a:rPr lang="en-US" sz="2600" dirty="0" smtClean="0"/>
              <a:t>Fire monitoring and prevention </a:t>
            </a:r>
            <a:br>
              <a:rPr lang="en-US" sz="2600" dirty="0" smtClean="0"/>
            </a:br>
            <a:r>
              <a:rPr lang="en-US" sz="2000" i="1" dirty="0" smtClean="0"/>
              <a:t>(see disaster toolkit)</a:t>
            </a:r>
            <a:endParaRPr lang="en-US" sz="2000" i="1" dirty="0"/>
          </a:p>
          <a:p>
            <a:pPr>
              <a:lnSpc>
                <a:spcPct val="80000"/>
              </a:lnSpc>
              <a:spcBef>
                <a:spcPts val="600"/>
              </a:spcBef>
            </a:pPr>
            <a:r>
              <a:rPr lang="en-US" sz="2600" dirty="0" smtClean="0"/>
              <a:t>Carbon accounting </a:t>
            </a:r>
            <a:br>
              <a:rPr lang="en-US" sz="2600" dirty="0" smtClean="0"/>
            </a:br>
            <a:r>
              <a:rPr lang="en-US" sz="2000" i="1" dirty="0" smtClean="0"/>
              <a:t>(see climate toolkit)</a:t>
            </a:r>
            <a:endParaRPr lang="en-US" sz="2000" i="1" dirty="0"/>
          </a:p>
          <a:p>
            <a:pPr>
              <a:lnSpc>
                <a:spcPct val="80000"/>
              </a:lnSpc>
              <a:spcBef>
                <a:spcPts val="600"/>
              </a:spcBef>
            </a:pPr>
            <a:r>
              <a:rPr lang="en-US" sz="2600" dirty="0" smtClean="0"/>
              <a:t>Monitoring and management</a:t>
            </a:r>
          </a:p>
          <a:p>
            <a:pPr>
              <a:lnSpc>
                <a:spcPct val="80000"/>
              </a:lnSpc>
              <a:spcBef>
                <a:spcPts val="600"/>
              </a:spcBef>
            </a:pPr>
            <a:r>
              <a:rPr lang="en-US" sz="2600" dirty="0" smtClean="0"/>
              <a:t>Pest and disease control and management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18</a:t>
            </a:fld>
            <a:endParaRPr lang="en-US"/>
          </a:p>
        </p:txBody>
      </p:sp>
    </p:spTree>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19</a:t>
            </a:fld>
            <a:endParaRPr lang="en-US"/>
          </a:p>
        </p:txBody>
      </p:sp>
      <p:sp>
        <p:nvSpPr>
          <p:cNvPr id="2" name="Content Placeholder 1"/>
          <p:cNvSpPr>
            <a:spLocks noGrp="1"/>
          </p:cNvSpPr>
          <p:nvPr>
            <p:ph idx="1"/>
          </p:nvPr>
        </p:nvSpPr>
        <p:spPr>
          <a:xfrm>
            <a:off x="0" y="151200"/>
            <a:ext cx="9144000" cy="1080000"/>
          </a:xfrm>
        </p:spPr>
        <p:txBody>
          <a:bodyPr anchor="ctr">
            <a:noAutofit/>
          </a:bodyPr>
          <a:lstStyle/>
          <a:p>
            <a:pPr marL="0" indent="0">
              <a:spcBef>
                <a:spcPts val="0"/>
              </a:spcBef>
              <a:buNone/>
            </a:pPr>
            <a:r>
              <a:rPr lang="en-US" sz="3600" b="1" i="1" dirty="0" smtClean="0">
                <a:solidFill>
                  <a:srgbClr val="00B0F0"/>
                </a:solidFill>
              </a:rPr>
              <a:t>Example: </a:t>
            </a:r>
          </a:p>
          <a:p>
            <a:pPr marL="0" indent="0">
              <a:spcBef>
                <a:spcPts val="0"/>
              </a:spcBef>
              <a:buNone/>
            </a:pPr>
            <a:r>
              <a:rPr lang="en-US" sz="3600" b="1" i="1" dirty="0" smtClean="0">
                <a:solidFill>
                  <a:srgbClr val="00B0F0"/>
                </a:solidFill>
              </a:rPr>
              <a:t>USDA use of satellite imagery for land cover (1)</a:t>
            </a:r>
            <a:endParaRPr lang="en-US" sz="3600" b="1" i="1" dirty="0">
              <a:solidFill>
                <a:srgbClr val="00B0F0"/>
              </a:solidFill>
            </a:endParaRPr>
          </a:p>
        </p:txBody>
      </p:sp>
      <p:pic>
        <p:nvPicPr>
          <p:cNvPr id="8" name="Picture 7"/>
          <p:cNvPicPr/>
          <p:nvPr/>
        </p:nvPicPr>
        <p:blipFill>
          <a:blip r:embed="rId2" cstate="print">
            <a:extLst>
              <a:ext uri="{28A0092B-C50C-407E-A947-70E740481C1C}">
                <a14:useLocalDpi xmlns:a14="http://schemas.microsoft.com/office/drawing/2010/main" xmlns="" val="0"/>
              </a:ext>
            </a:extLst>
          </a:blip>
          <a:stretch>
            <a:fillRect/>
          </a:stretch>
        </p:blipFill>
        <p:spPr>
          <a:xfrm>
            <a:off x="762000" y="1447800"/>
            <a:ext cx="7239000" cy="4876800"/>
          </a:xfrm>
          <a:prstGeom prst="rect">
            <a:avLst/>
          </a:prstGeom>
        </p:spPr>
      </p:pic>
      <p:sp>
        <p:nvSpPr>
          <p:cNvPr id="3" name="TextBox 2"/>
          <p:cNvSpPr txBox="1"/>
          <p:nvPr/>
        </p:nvSpPr>
        <p:spPr>
          <a:xfrm>
            <a:off x="952500" y="6324600"/>
            <a:ext cx="7239000" cy="400110"/>
          </a:xfrm>
          <a:prstGeom prst="rect">
            <a:avLst/>
          </a:prstGeom>
          <a:noFill/>
        </p:spPr>
        <p:txBody>
          <a:bodyPr wrap="square" rtlCol="0">
            <a:spAutoFit/>
          </a:bodyPr>
          <a:lstStyle/>
          <a:p>
            <a:pPr algn="ctr"/>
            <a:r>
              <a:rPr lang="en-US" sz="2000" i="1" dirty="0"/>
              <a:t>USDA Remote Sensing Programs and Uses (Bethel)</a:t>
            </a: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72400" y="1676400"/>
            <a:ext cx="1143000" cy="787956"/>
          </a:xfrm>
          <a:prstGeom prst="rect">
            <a:avLst/>
          </a:prstGeom>
        </p:spPr>
      </p:pic>
    </p:spTree>
    <p:extLst>
      <p:ext uri="{BB962C8B-B14F-4D97-AF65-F5344CB8AC3E}">
        <p14:creationId xmlns:p14="http://schemas.microsoft.com/office/powerpoint/2010/main" xmlns="" val="373487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08000" cy="3960000"/>
          </a:xfrm>
        </p:spPr>
        <p:txBody>
          <a:bodyPr>
            <a:normAutofit/>
          </a:bodyPr>
          <a:lstStyle/>
          <a:p>
            <a:pPr>
              <a:spcBef>
                <a:spcPts val="0"/>
              </a:spcBef>
              <a:buNone/>
            </a:pPr>
            <a:r>
              <a:rPr lang="en-US" sz="2600" dirty="0" smtClean="0"/>
              <a:t>Mark Noort, consultant, project manager</a:t>
            </a:r>
          </a:p>
          <a:p>
            <a:pPr>
              <a:spcBef>
                <a:spcPts val="0"/>
              </a:spcBef>
              <a:buNone/>
            </a:pPr>
            <a:r>
              <a:rPr lang="en-US" sz="2600" dirty="0" smtClean="0"/>
              <a:t>	</a:t>
            </a:r>
          </a:p>
          <a:p>
            <a:pPr>
              <a:spcBef>
                <a:spcPts val="0"/>
              </a:spcBef>
              <a:buNone/>
            </a:pPr>
            <a:r>
              <a:rPr lang="en-US" sz="2600" dirty="0" smtClean="0"/>
              <a:t>HCP international: </a:t>
            </a:r>
          </a:p>
          <a:p>
            <a:pPr>
              <a:spcBef>
                <a:spcPts val="0"/>
              </a:spcBef>
              <a:buNone/>
            </a:pPr>
            <a:r>
              <a:rPr lang="en-US" sz="2600" dirty="0" smtClean="0"/>
              <a:t>consulting, marketing of earth observation</a:t>
            </a:r>
          </a:p>
          <a:p>
            <a:pPr>
              <a:spcBef>
                <a:spcPts val="0"/>
              </a:spcBef>
              <a:buNone/>
            </a:pPr>
            <a:r>
              <a:rPr lang="en-US" sz="2600" dirty="0" smtClean="0"/>
              <a:t>	</a:t>
            </a:r>
          </a:p>
          <a:p>
            <a:pPr>
              <a:spcBef>
                <a:spcPts val="0"/>
              </a:spcBef>
              <a:buNone/>
            </a:pPr>
            <a:r>
              <a:rPr lang="en-US" sz="2600" dirty="0" smtClean="0"/>
              <a:t>Coordinator </a:t>
            </a:r>
            <a:r>
              <a:rPr lang="en-US" sz="2600" dirty="0" err="1" smtClean="0"/>
              <a:t>GEONetCab</a:t>
            </a:r>
            <a:r>
              <a:rPr lang="en-US" sz="2600" dirty="0" smtClean="0"/>
              <a:t>: </a:t>
            </a:r>
          </a:p>
          <a:p>
            <a:pPr>
              <a:spcBef>
                <a:spcPts val="0"/>
              </a:spcBef>
              <a:buNone/>
            </a:pPr>
            <a:r>
              <a:rPr lang="en-US" sz="2600" dirty="0" smtClean="0"/>
              <a:t>project for promotion &amp; capacity building of </a:t>
            </a:r>
          </a:p>
          <a:p>
            <a:pPr>
              <a:spcBef>
                <a:spcPts val="0"/>
              </a:spcBef>
              <a:buNone/>
            </a:pPr>
            <a:r>
              <a:rPr lang="en-US" sz="2600" dirty="0" smtClean="0"/>
              <a:t>earth observation applications</a:t>
            </a:r>
            <a:br>
              <a:rPr lang="en-US" sz="2600" dirty="0" smtClean="0"/>
            </a:br>
            <a:endParaRPr lang="en-US" sz="2600" dirty="0" smtClean="0"/>
          </a:p>
          <a:p>
            <a:pPr>
              <a:spcBef>
                <a:spcPts val="0"/>
              </a:spcBef>
              <a:buNone/>
            </a:pPr>
            <a:endParaRPr lang="en-US" sz="40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24600" y="838200"/>
            <a:ext cx="2286000" cy="914400"/>
          </a:xfrm>
          <a:prstGeom prst="rect">
            <a:avLst/>
          </a:prstGeom>
        </p:spPr>
      </p:pic>
      <p:sp>
        <p:nvSpPr>
          <p:cNvPr id="9" name="Title 1"/>
          <p:cNvSpPr txBox="1">
            <a:spLocks/>
          </p:cNvSpPr>
          <p:nvPr/>
        </p:nvSpPr>
        <p:spPr>
          <a:xfrm>
            <a:off x="381000" y="16002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20</a:t>
            </a:fld>
            <a:endParaRPr lang="en-US"/>
          </a:p>
        </p:txBody>
      </p:sp>
      <p:sp>
        <p:nvSpPr>
          <p:cNvPr id="2" name="Content Placeholder 1"/>
          <p:cNvSpPr>
            <a:spLocks noGrp="1"/>
          </p:cNvSpPr>
          <p:nvPr>
            <p:ph idx="1"/>
          </p:nvPr>
        </p:nvSpPr>
        <p:spPr>
          <a:xfrm>
            <a:off x="0" y="151200"/>
            <a:ext cx="9144000" cy="1080000"/>
          </a:xfrm>
        </p:spPr>
        <p:txBody>
          <a:bodyPr anchor="ctr">
            <a:noAutofit/>
          </a:bodyPr>
          <a:lstStyle/>
          <a:p>
            <a:pPr marL="1652588" indent="-1652588">
              <a:buNone/>
            </a:pPr>
            <a:r>
              <a:rPr lang="en-US" sz="3600" b="1" i="1" dirty="0" smtClean="0">
                <a:solidFill>
                  <a:srgbClr val="00B0F0"/>
                </a:solidFill>
              </a:rPr>
              <a:t>Example: 	</a:t>
            </a:r>
          </a:p>
          <a:p>
            <a:pPr marL="1652588" indent="-1652588">
              <a:buNone/>
            </a:pPr>
            <a:r>
              <a:rPr lang="en-US" sz="3600" b="1" i="1" dirty="0" smtClean="0">
                <a:solidFill>
                  <a:srgbClr val="00B0F0"/>
                </a:solidFill>
              </a:rPr>
              <a:t>USDA use of satellite imagery for land cover (2)</a:t>
            </a:r>
            <a:endParaRPr lang="en-US" sz="3600" b="1" i="1" dirty="0">
              <a:solidFill>
                <a:srgbClr val="00B0F0"/>
              </a:solidFill>
            </a:endParaRPr>
          </a:p>
        </p:txBody>
      </p:sp>
      <p:sp>
        <p:nvSpPr>
          <p:cNvPr id="3" name="TextBox 2"/>
          <p:cNvSpPr txBox="1"/>
          <p:nvPr/>
        </p:nvSpPr>
        <p:spPr>
          <a:xfrm>
            <a:off x="952500" y="6324600"/>
            <a:ext cx="7239000" cy="400110"/>
          </a:xfrm>
          <a:prstGeom prst="rect">
            <a:avLst/>
          </a:prstGeom>
          <a:noFill/>
        </p:spPr>
        <p:txBody>
          <a:bodyPr wrap="square" rtlCol="0">
            <a:spAutoFit/>
          </a:bodyPr>
          <a:lstStyle/>
          <a:p>
            <a:pPr algn="ctr"/>
            <a:r>
              <a:rPr lang="en-US" sz="2000" i="1" dirty="0"/>
              <a:t>USDA Remote Sensing Programs and Uses (Bethel)</a:t>
            </a:r>
            <a:endParaRPr lang="en-US" sz="2000" dirty="0"/>
          </a:p>
        </p:txBody>
      </p:sp>
      <p:pic>
        <p:nvPicPr>
          <p:cNvPr id="7" name="Picture 6"/>
          <p:cNvPicPr/>
          <p:nvPr/>
        </p:nvPicPr>
        <p:blipFill>
          <a:blip r:embed="rId2" cstate="print">
            <a:extLst>
              <a:ext uri="{28A0092B-C50C-407E-A947-70E740481C1C}">
                <a14:useLocalDpi xmlns:a14="http://schemas.microsoft.com/office/drawing/2010/main" xmlns="" val="0"/>
              </a:ext>
            </a:extLst>
          </a:blip>
          <a:stretch>
            <a:fillRect/>
          </a:stretch>
        </p:blipFill>
        <p:spPr>
          <a:xfrm>
            <a:off x="1143000" y="1295400"/>
            <a:ext cx="6858000" cy="4876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72400" y="2362200"/>
            <a:ext cx="1143000" cy="787956"/>
          </a:xfrm>
          <a:prstGeom prst="rect">
            <a:avLst/>
          </a:prstGeom>
        </p:spPr>
      </p:pic>
    </p:spTree>
    <p:extLst>
      <p:ext uri="{BB962C8B-B14F-4D97-AF65-F5344CB8AC3E}">
        <p14:creationId xmlns:p14="http://schemas.microsoft.com/office/powerpoint/2010/main" xmlns="" val="2543698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21</a:t>
            </a:fld>
            <a:endParaRPr lang="en-US"/>
          </a:p>
        </p:txBody>
      </p:sp>
      <p:sp>
        <p:nvSpPr>
          <p:cNvPr id="2" name="Content Placeholder 1"/>
          <p:cNvSpPr>
            <a:spLocks noGrp="1"/>
          </p:cNvSpPr>
          <p:nvPr>
            <p:ph idx="1"/>
          </p:nvPr>
        </p:nvSpPr>
        <p:spPr>
          <a:xfrm>
            <a:off x="0" y="151200"/>
            <a:ext cx="9144000" cy="1080000"/>
          </a:xfrm>
        </p:spPr>
        <p:txBody>
          <a:bodyPr anchor="ctr">
            <a:noAutofit/>
          </a:bodyPr>
          <a:lstStyle/>
          <a:p>
            <a:pPr marL="1652588" indent="-1652588">
              <a:buNone/>
            </a:pPr>
            <a:r>
              <a:rPr lang="en-US" sz="3600" b="1" i="1" dirty="0" smtClean="0">
                <a:solidFill>
                  <a:srgbClr val="00B0F0"/>
                </a:solidFill>
              </a:rPr>
              <a:t>Example: 	</a:t>
            </a:r>
          </a:p>
          <a:p>
            <a:pPr marL="1652588" indent="-1652588">
              <a:buNone/>
            </a:pPr>
            <a:r>
              <a:rPr lang="en-US" sz="3600" b="1" i="1" dirty="0" smtClean="0">
                <a:solidFill>
                  <a:srgbClr val="00B0F0"/>
                </a:solidFill>
              </a:rPr>
              <a:t>USDA use of satellite imagery for land cover (3)</a:t>
            </a:r>
            <a:endParaRPr lang="en-US" sz="3600" b="1" i="1" dirty="0">
              <a:solidFill>
                <a:srgbClr val="00B0F0"/>
              </a:solidFill>
            </a:endParaRPr>
          </a:p>
        </p:txBody>
      </p:sp>
      <p:sp>
        <p:nvSpPr>
          <p:cNvPr id="3" name="TextBox 2"/>
          <p:cNvSpPr txBox="1"/>
          <p:nvPr/>
        </p:nvSpPr>
        <p:spPr>
          <a:xfrm>
            <a:off x="952500" y="6324600"/>
            <a:ext cx="7239000" cy="400110"/>
          </a:xfrm>
          <a:prstGeom prst="rect">
            <a:avLst/>
          </a:prstGeom>
          <a:noFill/>
        </p:spPr>
        <p:txBody>
          <a:bodyPr wrap="square" rtlCol="0">
            <a:spAutoFit/>
          </a:bodyPr>
          <a:lstStyle/>
          <a:p>
            <a:pPr algn="ctr"/>
            <a:r>
              <a:rPr lang="en-US" sz="2000" i="1" dirty="0"/>
              <a:t>USDA Remote Sensing Programs and Uses (Bethel)</a:t>
            </a:r>
            <a:endParaRPr lang="en-US" sz="2000" dirty="0"/>
          </a:p>
        </p:txBody>
      </p:sp>
      <p:pic>
        <p:nvPicPr>
          <p:cNvPr id="7" name="Picture 6"/>
          <p:cNvPicPr/>
          <p:nvPr/>
        </p:nvPicPr>
        <p:blipFill>
          <a:blip r:embed="rId2" cstate="print">
            <a:extLst>
              <a:ext uri="{28A0092B-C50C-407E-A947-70E740481C1C}">
                <a14:useLocalDpi xmlns:a14="http://schemas.microsoft.com/office/drawing/2010/main" xmlns="" val="0"/>
              </a:ext>
            </a:extLst>
          </a:blip>
          <a:stretch>
            <a:fillRect/>
          </a:stretch>
        </p:blipFill>
        <p:spPr>
          <a:xfrm>
            <a:off x="990600" y="1371601"/>
            <a:ext cx="7162800" cy="4953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72400" y="1677600"/>
            <a:ext cx="1143000" cy="787956"/>
          </a:xfrm>
          <a:prstGeom prst="rect">
            <a:avLst/>
          </a:prstGeom>
        </p:spPr>
      </p:pic>
    </p:spTree>
    <p:extLst>
      <p:ext uri="{BB962C8B-B14F-4D97-AF65-F5344CB8AC3E}">
        <p14:creationId xmlns:p14="http://schemas.microsoft.com/office/powerpoint/2010/main" xmlns="" val="2543698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Autofit/>
          </a:bodyPr>
          <a:lstStyle/>
          <a:p>
            <a:pPr algn="l"/>
            <a:r>
              <a:rPr lang="en-US" sz="3600" b="1" i="1" dirty="0" smtClean="0">
                <a:solidFill>
                  <a:srgbClr val="00B0F0"/>
                </a:solidFill>
              </a:rPr>
              <a:t>What can be measured and assessed (1)?</a:t>
            </a:r>
            <a:endParaRPr lang="en-US" sz="3600" b="1" i="1" dirty="0">
              <a:solidFill>
                <a:srgbClr val="00B0F0"/>
              </a:solidFill>
            </a:endParaRPr>
          </a:p>
        </p:txBody>
      </p:sp>
      <p:sp>
        <p:nvSpPr>
          <p:cNvPr id="3" name="Content Placeholder 2"/>
          <p:cNvSpPr>
            <a:spLocks noGrp="1"/>
          </p:cNvSpPr>
          <p:nvPr>
            <p:ph idx="1"/>
          </p:nvPr>
        </p:nvSpPr>
        <p:spPr>
          <a:xfrm>
            <a:off x="381600" y="1828800"/>
            <a:ext cx="8208000" cy="5181600"/>
          </a:xfrm>
        </p:spPr>
        <p:txBody>
          <a:bodyPr>
            <a:normAutofit fontScale="25000" lnSpcReduction="20000"/>
          </a:bodyPr>
          <a:lstStyle/>
          <a:p>
            <a:pPr>
              <a:lnSpc>
                <a:spcPct val="115000"/>
              </a:lnSpc>
              <a:spcBef>
                <a:spcPts val="0"/>
              </a:spcBef>
            </a:pPr>
            <a:endParaRPr lang="en-US" sz="8000" dirty="0" smtClean="0">
              <a:solidFill>
                <a:srgbClr val="000000"/>
              </a:solidFill>
              <a:ea typeface="Times New Roman"/>
              <a:cs typeface="Caecilia-Roman"/>
            </a:endParaRPr>
          </a:p>
          <a:p>
            <a:pPr>
              <a:spcBef>
                <a:spcPts val="0"/>
              </a:spcBef>
              <a:spcAft>
                <a:spcPts val="600"/>
              </a:spcAft>
            </a:pPr>
            <a:r>
              <a:rPr lang="en-US" sz="10400" dirty="0" smtClean="0">
                <a:solidFill>
                  <a:srgbClr val="000000"/>
                </a:solidFill>
                <a:ea typeface="Times New Roman"/>
                <a:cs typeface="Caecilia-Roman"/>
              </a:rPr>
              <a:t>Area </a:t>
            </a:r>
            <a:r>
              <a:rPr lang="en-US" sz="10400" dirty="0">
                <a:solidFill>
                  <a:srgbClr val="000000"/>
                </a:solidFill>
                <a:ea typeface="Times New Roman"/>
                <a:cs typeface="Caecilia-Roman"/>
              </a:rPr>
              <a:t>coverage + </a:t>
            </a:r>
            <a:r>
              <a:rPr lang="en-US" sz="10400" dirty="0" smtClean="0">
                <a:solidFill>
                  <a:srgbClr val="000000"/>
                </a:solidFill>
                <a:ea typeface="Times New Roman"/>
                <a:cs typeface="Caecilia-Roman"/>
              </a:rPr>
              <a:t>stratification</a:t>
            </a:r>
          </a:p>
          <a:p>
            <a:pPr>
              <a:spcBef>
                <a:spcPts val="0"/>
              </a:spcBef>
              <a:spcAft>
                <a:spcPts val="600"/>
              </a:spcAft>
            </a:pPr>
            <a:r>
              <a:rPr lang="en-US" sz="10400" dirty="0" smtClean="0">
                <a:solidFill>
                  <a:srgbClr val="000000"/>
                </a:solidFill>
                <a:ea typeface="Times New Roman"/>
                <a:cs typeface="Caecilia-Roman"/>
              </a:rPr>
              <a:t>Change detection </a:t>
            </a:r>
            <a:r>
              <a:rPr lang="en-US" sz="10400" dirty="0">
                <a:solidFill>
                  <a:srgbClr val="000000"/>
                </a:solidFill>
                <a:ea typeface="Times New Roman"/>
                <a:cs typeface="Caecilia-Roman"/>
              </a:rPr>
              <a:t>forest land </a:t>
            </a:r>
            <a:r>
              <a:rPr lang="en-US" sz="10400" dirty="0" smtClean="0">
                <a:solidFill>
                  <a:srgbClr val="000000"/>
                </a:solidFill>
                <a:ea typeface="Times New Roman"/>
                <a:cs typeface="Caecilia-Roman"/>
              </a:rPr>
              <a:t>appraisal</a:t>
            </a:r>
          </a:p>
          <a:p>
            <a:pPr>
              <a:spcBef>
                <a:spcPts val="0"/>
              </a:spcBef>
              <a:spcAft>
                <a:spcPts val="600"/>
              </a:spcAft>
            </a:pPr>
            <a:r>
              <a:rPr lang="en-US" sz="10400" dirty="0" smtClean="0">
                <a:solidFill>
                  <a:srgbClr val="000000"/>
                </a:solidFill>
                <a:ea typeface="Times New Roman"/>
                <a:cs typeface="Caecilia-Roman"/>
              </a:rPr>
              <a:t>Timber </a:t>
            </a:r>
            <a:r>
              <a:rPr lang="en-US" sz="10400" dirty="0">
                <a:solidFill>
                  <a:srgbClr val="000000"/>
                </a:solidFill>
                <a:ea typeface="Times New Roman"/>
                <a:cs typeface="Caecilia-Roman"/>
              </a:rPr>
              <a:t>harvest planning, monitoring, logging and </a:t>
            </a:r>
            <a:r>
              <a:rPr lang="en-US" sz="10400" dirty="0" smtClean="0">
                <a:solidFill>
                  <a:srgbClr val="000000"/>
                </a:solidFill>
                <a:ea typeface="Times New Roman"/>
                <a:cs typeface="Caecilia-Roman"/>
              </a:rPr>
              <a:t>reforestation</a:t>
            </a:r>
          </a:p>
          <a:p>
            <a:pPr>
              <a:spcBef>
                <a:spcPts val="0"/>
              </a:spcBef>
              <a:spcAft>
                <a:spcPts val="600"/>
              </a:spcAft>
            </a:pPr>
            <a:r>
              <a:rPr lang="en-US" sz="10400" dirty="0" smtClean="0">
                <a:solidFill>
                  <a:srgbClr val="000000"/>
                </a:solidFill>
                <a:ea typeface="Times New Roman"/>
                <a:cs typeface="Caecilia-Roman"/>
              </a:rPr>
              <a:t>Planning </a:t>
            </a:r>
            <a:r>
              <a:rPr lang="en-US" sz="10400" dirty="0">
                <a:solidFill>
                  <a:srgbClr val="000000"/>
                </a:solidFill>
                <a:ea typeface="Times New Roman"/>
                <a:cs typeface="Caecilia-Roman"/>
              </a:rPr>
              <a:t>and assessing plant vigor and health in forest </a:t>
            </a:r>
            <a:r>
              <a:rPr lang="en-US" sz="10400" dirty="0" smtClean="0">
                <a:solidFill>
                  <a:srgbClr val="000000"/>
                </a:solidFill>
                <a:ea typeface="Times New Roman"/>
                <a:cs typeface="Caecilia-Roman"/>
              </a:rPr>
              <a:t>nurseries</a:t>
            </a:r>
          </a:p>
          <a:p>
            <a:pPr>
              <a:spcBef>
                <a:spcPts val="0"/>
              </a:spcBef>
              <a:spcAft>
                <a:spcPts val="600"/>
              </a:spcAft>
            </a:pPr>
            <a:r>
              <a:rPr lang="en-US" sz="10400" dirty="0" smtClean="0">
                <a:solidFill>
                  <a:srgbClr val="000000"/>
                </a:solidFill>
                <a:ea typeface="Times New Roman"/>
                <a:cs typeface="Caecilia-Roman"/>
              </a:rPr>
              <a:t>Mapping </a:t>
            </a:r>
            <a:r>
              <a:rPr lang="en-US" sz="10400" dirty="0">
                <a:solidFill>
                  <a:srgbClr val="000000"/>
                </a:solidFill>
                <a:ea typeface="Times New Roman"/>
                <a:cs typeface="Caecilia-Roman"/>
              </a:rPr>
              <a:t>fire potential, planning fire suppression </a:t>
            </a:r>
            <a:r>
              <a:rPr lang="en-US" sz="10400" dirty="0" smtClean="0">
                <a:solidFill>
                  <a:srgbClr val="000000"/>
                </a:solidFill>
                <a:ea typeface="Times New Roman"/>
                <a:cs typeface="Caecilia-Roman"/>
              </a:rPr>
              <a:t>activities</a:t>
            </a:r>
          </a:p>
          <a:p>
            <a:pPr>
              <a:spcBef>
                <a:spcPts val="0"/>
              </a:spcBef>
              <a:spcAft>
                <a:spcPts val="600"/>
              </a:spcAft>
            </a:pPr>
            <a:r>
              <a:rPr lang="en-US" sz="10400" dirty="0">
                <a:solidFill>
                  <a:srgbClr val="000000"/>
                </a:solidFill>
                <a:ea typeface="Times New Roman"/>
                <a:cs typeface="Caecilia-Roman"/>
              </a:rPr>
              <a:t>A</a:t>
            </a:r>
            <a:r>
              <a:rPr lang="en-US" sz="10400" dirty="0" smtClean="0">
                <a:solidFill>
                  <a:srgbClr val="000000"/>
                </a:solidFill>
                <a:ea typeface="Times New Roman"/>
                <a:cs typeface="Caecilia-Roman"/>
              </a:rPr>
              <a:t>ssessing </a:t>
            </a:r>
            <a:r>
              <a:rPr lang="en-US" sz="10400" dirty="0">
                <a:solidFill>
                  <a:srgbClr val="000000"/>
                </a:solidFill>
                <a:ea typeface="Times New Roman"/>
                <a:cs typeface="Caecilia-Roman"/>
              </a:rPr>
              <a:t>potential slope features and soil </a:t>
            </a:r>
            <a:r>
              <a:rPr lang="en-US" sz="10400" dirty="0" smtClean="0">
                <a:solidFill>
                  <a:srgbClr val="000000"/>
                </a:solidFill>
                <a:ea typeface="Times New Roman"/>
                <a:cs typeface="Caecilia-Roman"/>
              </a:rPr>
              <a:t>erosion</a:t>
            </a:r>
          </a:p>
          <a:p>
            <a:pPr>
              <a:spcBef>
                <a:spcPts val="0"/>
              </a:spcBef>
              <a:spcAft>
                <a:spcPts val="600"/>
              </a:spcAft>
            </a:pPr>
            <a:r>
              <a:rPr lang="en-US" sz="10400" dirty="0" smtClean="0">
                <a:solidFill>
                  <a:srgbClr val="000000"/>
                </a:solidFill>
                <a:ea typeface="Times New Roman"/>
                <a:cs typeface="Caecilia-Roman"/>
              </a:rPr>
              <a:t>Planning </a:t>
            </a:r>
            <a:r>
              <a:rPr lang="en-US" sz="10400" dirty="0">
                <a:solidFill>
                  <a:srgbClr val="000000"/>
                </a:solidFill>
                <a:ea typeface="Times New Roman"/>
                <a:cs typeface="Caecilia-Roman"/>
              </a:rPr>
              <a:t>forest </a:t>
            </a:r>
            <a:r>
              <a:rPr lang="en-US" sz="10400" dirty="0" smtClean="0">
                <a:solidFill>
                  <a:srgbClr val="000000"/>
                </a:solidFill>
                <a:ea typeface="Times New Roman"/>
                <a:cs typeface="Caecilia-Roman"/>
              </a:rPr>
              <a:t>roads</a:t>
            </a:r>
          </a:p>
          <a:p>
            <a:pPr>
              <a:spcBef>
                <a:spcPts val="0"/>
              </a:spcBef>
              <a:spcAft>
                <a:spcPts val="600"/>
              </a:spcAft>
            </a:pPr>
            <a:r>
              <a:rPr lang="en-US" sz="10400" dirty="0" smtClean="0">
                <a:solidFill>
                  <a:srgbClr val="000000"/>
                </a:solidFill>
                <a:ea typeface="Times New Roman"/>
                <a:cs typeface="Caecilia-Roman"/>
              </a:rPr>
              <a:t>Inventorying </a:t>
            </a:r>
            <a:r>
              <a:rPr lang="en-US" sz="10400" dirty="0">
                <a:solidFill>
                  <a:srgbClr val="000000"/>
                </a:solidFill>
                <a:ea typeface="Times New Roman"/>
                <a:cs typeface="Caecilia-Roman"/>
              </a:rPr>
              <a:t>forest recreation </a:t>
            </a:r>
            <a:r>
              <a:rPr lang="en-US" sz="10400" dirty="0" smtClean="0">
                <a:solidFill>
                  <a:srgbClr val="000000"/>
                </a:solidFill>
                <a:ea typeface="Times New Roman"/>
                <a:cs typeface="Caecilia-Roman"/>
              </a:rPr>
              <a:t>resources</a:t>
            </a:r>
          </a:p>
          <a:p>
            <a:pPr marL="693738" indent="-693738">
              <a:buNone/>
            </a:pPr>
            <a:r>
              <a:rPr lang="en-US" sz="8000" i="1" dirty="0" smtClean="0">
                <a:solidFill>
                  <a:srgbClr val="000000"/>
                </a:solidFill>
              </a:rPr>
              <a:t>From: 	</a:t>
            </a:r>
            <a:r>
              <a:rPr lang="en-US" sz="8000" i="1" dirty="0">
                <a:solidFill>
                  <a:srgbClr val="000000"/>
                </a:solidFill>
              </a:rPr>
              <a:t>Remote sensing applications – forests and </a:t>
            </a:r>
            <a:r>
              <a:rPr lang="en-US" sz="8000" i="1" dirty="0" smtClean="0">
                <a:solidFill>
                  <a:srgbClr val="000000"/>
                </a:solidFill>
              </a:rPr>
              <a:t>vegetation (NRSC)</a:t>
            </a:r>
            <a:endParaRPr lang="en-US" sz="96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22</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08400" y="304800"/>
            <a:ext cx="1981200" cy="727276"/>
          </a:xfrm>
          <a:prstGeom prst="rect">
            <a:avLst/>
          </a:prstGeom>
        </p:spPr>
      </p:pic>
      <p:pic>
        <p:nvPicPr>
          <p:cNvPr id="6" name="Picture 2" descr="5-LOGO-Acouleur"/>
          <p:cNvPicPr>
            <a:picLocks noChangeAspect="1" noChangeArrowheads="1"/>
          </p:cNvPicPr>
          <p:nvPr/>
        </p:nvPicPr>
        <p:blipFill>
          <a:blip r:embed="rId3" cstate="print"/>
          <a:srcRect/>
          <a:stretch>
            <a:fillRect/>
          </a:stretch>
        </p:blipFill>
        <p:spPr bwMode="auto">
          <a:xfrm>
            <a:off x="381000" y="304800"/>
            <a:ext cx="2157153" cy="656706"/>
          </a:xfrm>
          <a:prstGeom prst="rect">
            <a:avLst/>
          </a:prstGeom>
          <a:noFill/>
          <a:ln w="9525">
            <a:noFill/>
            <a:miter lim="800000"/>
            <a:headEnd/>
            <a:tailEnd/>
          </a:ln>
        </p:spPr>
      </p:pic>
    </p:spTree>
    <p:extLst>
      <p:ext uri="{BB962C8B-B14F-4D97-AF65-F5344CB8AC3E}">
        <p14:creationId xmlns:p14="http://schemas.microsoft.com/office/powerpoint/2010/main" xmlns="" val="2770838839"/>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3600" b="1" i="1" dirty="0" smtClean="0">
                <a:solidFill>
                  <a:srgbClr val="00B0F0"/>
                </a:solidFill>
              </a:rPr>
              <a:t>What can be measured and assessed (2)?</a:t>
            </a:r>
            <a:endParaRPr lang="en-US" sz="3600" b="1" i="1" dirty="0">
              <a:solidFill>
                <a:srgbClr val="00B0F0"/>
              </a:solidFill>
            </a:endParaRPr>
          </a:p>
        </p:txBody>
      </p:sp>
      <p:sp>
        <p:nvSpPr>
          <p:cNvPr id="3" name="Content Placeholder 2"/>
          <p:cNvSpPr>
            <a:spLocks noGrp="1"/>
          </p:cNvSpPr>
          <p:nvPr>
            <p:ph idx="1"/>
          </p:nvPr>
        </p:nvSpPr>
        <p:spPr>
          <a:xfrm>
            <a:off x="381600" y="1828800"/>
            <a:ext cx="8208000" cy="5029200"/>
          </a:xfrm>
        </p:spPr>
        <p:txBody>
          <a:bodyPr>
            <a:normAutofit/>
          </a:bodyPr>
          <a:lstStyle/>
          <a:p>
            <a:pPr>
              <a:lnSpc>
                <a:spcPct val="115000"/>
              </a:lnSpc>
              <a:spcBef>
                <a:spcPts val="0"/>
              </a:spcBef>
            </a:pPr>
            <a:endParaRPr lang="en-US" sz="2000" dirty="0" smtClean="0">
              <a:solidFill>
                <a:srgbClr val="000000"/>
              </a:solidFill>
              <a:ea typeface="Times New Roman"/>
              <a:cs typeface="Caecilia-Roman"/>
            </a:endParaRPr>
          </a:p>
          <a:p>
            <a:pPr>
              <a:spcBef>
                <a:spcPts val="0"/>
              </a:spcBef>
              <a:spcAft>
                <a:spcPts val="600"/>
              </a:spcAft>
            </a:pPr>
            <a:r>
              <a:rPr lang="en-US" sz="2600" dirty="0" smtClean="0">
                <a:solidFill>
                  <a:srgbClr val="000000"/>
                </a:solidFill>
                <a:ea typeface="Times New Roman"/>
                <a:cs typeface="Caecilia-Roman"/>
              </a:rPr>
              <a:t>Wildlife </a:t>
            </a:r>
            <a:r>
              <a:rPr lang="en-US" sz="2600" dirty="0">
                <a:solidFill>
                  <a:srgbClr val="000000"/>
                </a:solidFill>
                <a:ea typeface="Times New Roman"/>
                <a:cs typeface="Caecilia-Roman"/>
              </a:rPr>
              <a:t>and assessing wildlife </a:t>
            </a:r>
            <a:r>
              <a:rPr lang="en-US" sz="2600" dirty="0" smtClean="0">
                <a:solidFill>
                  <a:srgbClr val="000000"/>
                </a:solidFill>
                <a:ea typeface="Times New Roman"/>
                <a:cs typeface="Caecilia-Roman"/>
              </a:rPr>
              <a:t>habitat</a:t>
            </a:r>
          </a:p>
          <a:p>
            <a:pPr>
              <a:spcBef>
                <a:spcPts val="0"/>
              </a:spcBef>
              <a:spcAft>
                <a:spcPts val="600"/>
              </a:spcAft>
            </a:pPr>
            <a:r>
              <a:rPr lang="en-US" sz="2600" dirty="0" smtClean="0">
                <a:solidFill>
                  <a:srgbClr val="000000"/>
                </a:solidFill>
                <a:ea typeface="Times New Roman"/>
                <a:cs typeface="Caecilia-Roman"/>
              </a:rPr>
              <a:t>Monitoring </a:t>
            </a:r>
            <a:r>
              <a:rPr lang="en-US" sz="2600" dirty="0">
                <a:solidFill>
                  <a:srgbClr val="000000"/>
                </a:solidFill>
                <a:ea typeface="Times New Roman"/>
                <a:cs typeface="Caecilia-Roman"/>
              </a:rPr>
              <a:t>vegetation regrowth  in fire lanes and power lines </a:t>
            </a:r>
            <a:r>
              <a:rPr lang="en-US" sz="2600" dirty="0" smtClean="0">
                <a:solidFill>
                  <a:srgbClr val="000000"/>
                </a:solidFill>
                <a:ea typeface="Times New Roman"/>
                <a:cs typeface="Caecilia-Roman"/>
              </a:rPr>
              <a:t>rights-of-way</a:t>
            </a:r>
          </a:p>
          <a:p>
            <a:pPr>
              <a:spcBef>
                <a:spcPts val="0"/>
              </a:spcBef>
              <a:spcAft>
                <a:spcPts val="600"/>
              </a:spcAft>
            </a:pPr>
            <a:r>
              <a:rPr lang="en-US" sz="2600" dirty="0" smtClean="0">
                <a:solidFill>
                  <a:srgbClr val="000000"/>
                </a:solidFill>
                <a:ea typeface="Times New Roman"/>
                <a:cs typeface="Caecilia-Roman"/>
              </a:rPr>
              <a:t>Synoptic and periodic measurements</a:t>
            </a:r>
          </a:p>
          <a:p>
            <a:pPr>
              <a:spcBef>
                <a:spcPts val="0"/>
              </a:spcBef>
              <a:spcAft>
                <a:spcPts val="600"/>
              </a:spcAft>
            </a:pPr>
            <a:r>
              <a:rPr lang="en-US" sz="2600" dirty="0" smtClean="0">
                <a:solidFill>
                  <a:srgbClr val="000000"/>
                </a:solidFill>
                <a:ea typeface="Times New Roman"/>
                <a:cs typeface="Caecilia-Roman"/>
              </a:rPr>
              <a:t>Forest </a:t>
            </a:r>
            <a:r>
              <a:rPr lang="en-US" sz="2600" dirty="0">
                <a:solidFill>
                  <a:srgbClr val="000000"/>
                </a:solidFill>
                <a:ea typeface="Times New Roman"/>
                <a:cs typeface="Caecilia-Roman"/>
              </a:rPr>
              <a:t>parameters: greenness, crown closure, vegetation type, species assemblage / gregarious </a:t>
            </a:r>
            <a:r>
              <a:rPr lang="en-US" sz="2600" dirty="0" smtClean="0">
                <a:solidFill>
                  <a:srgbClr val="000000"/>
                </a:solidFill>
                <a:ea typeface="Times New Roman"/>
                <a:cs typeface="Caecilia-Roman"/>
              </a:rPr>
              <a:t>formations</a:t>
            </a:r>
            <a:endParaRPr lang="en-US" sz="2600" dirty="0">
              <a:solidFill>
                <a:srgbClr val="000000"/>
              </a:solidFill>
            </a:endParaRPr>
          </a:p>
          <a:p>
            <a:pPr marL="693738" indent="-693738">
              <a:buNone/>
            </a:pPr>
            <a:r>
              <a:rPr lang="en-US" sz="2000" i="1" dirty="0" smtClean="0">
                <a:solidFill>
                  <a:srgbClr val="000000"/>
                </a:solidFill>
              </a:rPr>
              <a:t>From: 	</a:t>
            </a:r>
            <a:r>
              <a:rPr lang="en-US" sz="2000" i="1" dirty="0">
                <a:solidFill>
                  <a:srgbClr val="000000"/>
                </a:solidFill>
              </a:rPr>
              <a:t>Remote sensing applications – forests and vegetation (NRSC)</a:t>
            </a: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23</a:t>
            </a:fld>
            <a:endParaRPr lang="en-US"/>
          </a:p>
        </p:txBody>
      </p:sp>
      <p:pic>
        <p:nvPicPr>
          <p:cNvPr id="7"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8"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08400" y="304800"/>
            <a:ext cx="1981200" cy="727276"/>
          </a:xfrm>
          <a:prstGeom prst="rect">
            <a:avLst/>
          </a:prstGeom>
        </p:spPr>
      </p:pic>
    </p:spTree>
    <p:extLst>
      <p:ext uri="{BB962C8B-B14F-4D97-AF65-F5344CB8AC3E}">
        <p14:creationId xmlns:p14="http://schemas.microsoft.com/office/powerpoint/2010/main" xmlns="" val="393129628"/>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What is still needed?</a:t>
            </a:r>
            <a:endParaRPr lang="en-US" sz="4000" b="1" i="1" dirty="0">
              <a:solidFill>
                <a:srgbClr val="00B0F0"/>
              </a:solidFill>
            </a:endParaRPr>
          </a:p>
        </p:txBody>
      </p:sp>
      <p:sp>
        <p:nvSpPr>
          <p:cNvPr id="3" name="Content Placeholder 2"/>
          <p:cNvSpPr>
            <a:spLocks noGrp="1"/>
          </p:cNvSpPr>
          <p:nvPr>
            <p:ph idx="1"/>
          </p:nvPr>
        </p:nvSpPr>
        <p:spPr>
          <a:xfrm>
            <a:off x="381600" y="1828800"/>
            <a:ext cx="8208000" cy="5181600"/>
          </a:xfrm>
        </p:spPr>
        <p:txBody>
          <a:bodyPr>
            <a:normAutofit fontScale="25000" lnSpcReduction="20000"/>
          </a:bodyPr>
          <a:lstStyle/>
          <a:p>
            <a:pPr>
              <a:lnSpc>
                <a:spcPct val="115000"/>
              </a:lnSpc>
              <a:spcBef>
                <a:spcPts val="0"/>
              </a:spcBef>
            </a:pPr>
            <a:endParaRPr lang="en-US" sz="8000" dirty="0" smtClean="0">
              <a:solidFill>
                <a:srgbClr val="000000"/>
              </a:solidFill>
              <a:ea typeface="Times New Roman"/>
              <a:cs typeface="Caecilia-Roman"/>
            </a:endParaRPr>
          </a:p>
          <a:p>
            <a:pPr>
              <a:lnSpc>
                <a:spcPct val="115000"/>
              </a:lnSpc>
              <a:spcBef>
                <a:spcPts val="0"/>
              </a:spcBef>
            </a:pPr>
            <a:r>
              <a:rPr lang="en-US" sz="10400" dirty="0" smtClean="0">
                <a:solidFill>
                  <a:srgbClr val="000000"/>
                </a:solidFill>
                <a:ea typeface="Times New Roman"/>
                <a:cs typeface="Caecilia-Roman"/>
              </a:rPr>
              <a:t>Improved </a:t>
            </a:r>
            <a:r>
              <a:rPr lang="en-US" sz="10400" dirty="0">
                <a:solidFill>
                  <a:srgbClr val="000000"/>
                </a:solidFill>
                <a:ea typeface="Times New Roman"/>
                <a:cs typeface="Caecilia-Roman"/>
              </a:rPr>
              <a:t>correlation between remote sensing observations and ground-based observations</a:t>
            </a:r>
          </a:p>
          <a:p>
            <a:pPr>
              <a:lnSpc>
                <a:spcPct val="115000"/>
              </a:lnSpc>
              <a:spcBef>
                <a:spcPts val="0"/>
              </a:spcBef>
            </a:pPr>
            <a:r>
              <a:rPr lang="en-US" sz="10400" dirty="0" smtClean="0">
                <a:solidFill>
                  <a:srgbClr val="000000"/>
                </a:solidFill>
                <a:ea typeface="Times New Roman"/>
                <a:cs typeface="Caecilia-Roman"/>
              </a:rPr>
              <a:t>Better </a:t>
            </a:r>
            <a:r>
              <a:rPr lang="en-US" sz="10400" dirty="0">
                <a:solidFill>
                  <a:srgbClr val="000000"/>
                </a:solidFill>
                <a:ea typeface="Times New Roman"/>
                <a:cs typeface="Caecilia-Roman"/>
              </a:rPr>
              <a:t>algorithms to interpret and correct remote sensing data</a:t>
            </a:r>
          </a:p>
          <a:p>
            <a:pPr>
              <a:lnSpc>
                <a:spcPct val="115000"/>
              </a:lnSpc>
              <a:spcBef>
                <a:spcPts val="0"/>
              </a:spcBef>
            </a:pPr>
            <a:r>
              <a:rPr lang="en-US" sz="10400" dirty="0" smtClean="0">
                <a:solidFill>
                  <a:srgbClr val="000000"/>
                </a:solidFill>
                <a:ea typeface="Times New Roman"/>
                <a:cs typeface="Caecilia-Roman"/>
              </a:rPr>
              <a:t>Validation </a:t>
            </a:r>
            <a:r>
              <a:rPr lang="en-US" sz="10400" dirty="0">
                <a:solidFill>
                  <a:srgbClr val="000000"/>
                </a:solidFill>
                <a:ea typeface="Times New Roman"/>
                <a:cs typeface="Caecilia-Roman"/>
              </a:rPr>
              <a:t>and standardization of land cover maps</a:t>
            </a:r>
          </a:p>
          <a:p>
            <a:pPr>
              <a:lnSpc>
                <a:spcPct val="115000"/>
              </a:lnSpc>
              <a:spcBef>
                <a:spcPts val="0"/>
              </a:spcBef>
            </a:pPr>
            <a:r>
              <a:rPr lang="en-US" sz="10400" dirty="0" smtClean="0">
                <a:solidFill>
                  <a:srgbClr val="000000"/>
                </a:solidFill>
                <a:ea typeface="Times New Roman"/>
                <a:cs typeface="Caecilia-Roman"/>
              </a:rPr>
              <a:t>Long </a:t>
            </a:r>
            <a:r>
              <a:rPr lang="en-US" sz="10400" dirty="0">
                <a:solidFill>
                  <a:srgbClr val="000000"/>
                </a:solidFill>
                <a:ea typeface="Times New Roman"/>
                <a:cs typeface="Caecilia-Roman"/>
              </a:rPr>
              <a:t>time series of data and internally consistent products, and consistency of data availability</a:t>
            </a:r>
          </a:p>
          <a:p>
            <a:pPr>
              <a:lnSpc>
                <a:spcPct val="115000"/>
              </a:lnSpc>
              <a:spcBef>
                <a:spcPts val="0"/>
              </a:spcBef>
            </a:pPr>
            <a:r>
              <a:rPr lang="en-US" sz="10400" dirty="0" smtClean="0">
                <a:solidFill>
                  <a:srgbClr val="000000"/>
                </a:solidFill>
                <a:ea typeface="Times New Roman"/>
                <a:cs typeface="Caecilia-Roman"/>
              </a:rPr>
              <a:t>Finer </a:t>
            </a:r>
            <a:r>
              <a:rPr lang="en-US" sz="10400" dirty="0">
                <a:solidFill>
                  <a:srgbClr val="000000"/>
                </a:solidFill>
                <a:ea typeface="Times New Roman"/>
                <a:cs typeface="Caecilia-Roman"/>
              </a:rPr>
              <a:t>temporal and spatial resolution</a:t>
            </a:r>
          </a:p>
          <a:p>
            <a:pPr>
              <a:lnSpc>
                <a:spcPct val="115000"/>
              </a:lnSpc>
              <a:spcBef>
                <a:spcPts val="0"/>
              </a:spcBef>
            </a:pPr>
            <a:r>
              <a:rPr lang="en-US" sz="10400" dirty="0" smtClean="0">
                <a:solidFill>
                  <a:srgbClr val="000000"/>
                </a:solidFill>
                <a:ea typeface="Times New Roman"/>
                <a:cs typeface="Caecilia-Roman"/>
              </a:rPr>
              <a:t>Model </a:t>
            </a:r>
            <a:r>
              <a:rPr lang="en-US" sz="10400" dirty="0">
                <a:solidFill>
                  <a:srgbClr val="000000"/>
                </a:solidFill>
                <a:ea typeface="Times New Roman"/>
                <a:cs typeface="Caecilia-Roman"/>
              </a:rPr>
              <a:t>integration.</a:t>
            </a:r>
          </a:p>
          <a:p>
            <a:pPr>
              <a:lnSpc>
                <a:spcPct val="115000"/>
              </a:lnSpc>
              <a:spcBef>
                <a:spcPts val="0"/>
              </a:spcBef>
            </a:pPr>
            <a:endParaRPr lang="en-US" sz="4800" dirty="0">
              <a:solidFill>
                <a:srgbClr val="000000"/>
              </a:solidFill>
            </a:endParaRPr>
          </a:p>
          <a:p>
            <a:pPr marL="693738" indent="-693738">
              <a:buNone/>
            </a:pPr>
            <a:r>
              <a:rPr lang="en-US" sz="8000" i="1" dirty="0" smtClean="0">
                <a:solidFill>
                  <a:srgbClr val="000000"/>
                </a:solidFill>
              </a:rPr>
              <a:t>From: 	</a:t>
            </a:r>
            <a:r>
              <a:rPr lang="en-US" sz="8000" i="1" dirty="0">
                <a:solidFill>
                  <a:srgbClr val="000000"/>
                </a:solidFill>
              </a:rPr>
              <a:t>Critical earth observation priorities – agriculture societal benefit area – </a:t>
            </a:r>
            <a:r>
              <a:rPr lang="en-US" sz="8000" i="1" dirty="0" smtClean="0">
                <a:solidFill>
                  <a:srgbClr val="000000"/>
                </a:solidFill>
              </a:rPr>
              <a:t>forests (GEO)</a:t>
            </a:r>
            <a:endParaRPr lang="en-US" sz="96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89450" y="306000"/>
            <a:ext cx="1200150" cy="695325"/>
          </a:xfrm>
          <a:prstGeom prst="rect">
            <a:avLst/>
          </a:prstGeom>
        </p:spPr>
      </p:pic>
      <p:pic>
        <p:nvPicPr>
          <p:cNvPr id="6" name="Picture 2" descr="5-LOGO-Acouleur"/>
          <p:cNvPicPr>
            <a:picLocks noChangeAspect="1" noChangeArrowheads="1"/>
          </p:cNvPicPr>
          <p:nvPr/>
        </p:nvPicPr>
        <p:blipFill>
          <a:blip r:embed="rId3" cstate="print"/>
          <a:srcRect/>
          <a:stretch>
            <a:fillRect/>
          </a:stretch>
        </p:blipFill>
        <p:spPr bwMode="auto">
          <a:xfrm>
            <a:off x="381000" y="304800"/>
            <a:ext cx="2157153" cy="656706"/>
          </a:xfrm>
          <a:prstGeom prst="rect">
            <a:avLst/>
          </a:prstGeom>
          <a:noFill/>
          <a:ln w="9525">
            <a:noFill/>
            <a:miter lim="800000"/>
            <a:headEnd/>
            <a:tailEnd/>
          </a:ln>
        </p:spPr>
      </p:pic>
    </p:spTree>
    <p:extLst>
      <p:ext uri="{BB962C8B-B14F-4D97-AF65-F5344CB8AC3E}">
        <p14:creationId xmlns:p14="http://schemas.microsoft.com/office/powerpoint/2010/main" xmlns="" val="3513093223"/>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208000" cy="4869873"/>
          </a:xfrm>
        </p:spPr>
        <p:txBody>
          <a:bodyPr>
            <a:normAutofit fontScale="32500" lnSpcReduction="20000"/>
          </a:bodyPr>
          <a:lstStyle/>
          <a:p>
            <a:pPr>
              <a:buNone/>
            </a:pPr>
            <a:r>
              <a:rPr lang="en-US" sz="6200" dirty="0" smtClean="0"/>
              <a:t>    </a:t>
            </a:r>
            <a:r>
              <a:rPr lang="en-US" dirty="0" smtClean="0"/>
              <a:t>	</a:t>
            </a:r>
            <a:endParaRPr lang="en-US" sz="12800" dirty="0" smtClean="0"/>
          </a:p>
          <a:p>
            <a:pPr marL="0" indent="0">
              <a:spcBef>
                <a:spcPts val="0"/>
              </a:spcBef>
              <a:buNone/>
            </a:pPr>
            <a:r>
              <a:rPr lang="en-US" sz="8000" b="1" dirty="0">
                <a:ea typeface="Times New Roman"/>
                <a:cs typeface="Times New Roman"/>
              </a:rPr>
              <a:t>Overview of case studies for sustainable forest management (FSC), service delivery report and service operations reports</a:t>
            </a:r>
            <a:r>
              <a:rPr lang="en-US" sz="8600" dirty="0">
                <a:ea typeface="Times New Roman"/>
                <a:cs typeface="Times New Roman"/>
              </a:rPr>
              <a:t> </a:t>
            </a:r>
            <a:r>
              <a:rPr lang="en-US" sz="6200" i="1" dirty="0">
                <a:ea typeface="Times New Roman"/>
                <a:cs typeface="Times New Roman"/>
              </a:rPr>
              <a:t>– studies of forest clearance and management in Sweden, Russia and South Africa, total land cover analysis and </a:t>
            </a:r>
            <a:r>
              <a:rPr lang="en-US" sz="6200" b="1" i="1" dirty="0">
                <a:ea typeface="Times New Roman"/>
                <a:cs typeface="Times New Roman"/>
              </a:rPr>
              <a:t>cost estimates </a:t>
            </a:r>
            <a:r>
              <a:rPr lang="en-US" sz="6200" i="1" dirty="0">
                <a:ea typeface="Times New Roman"/>
                <a:cs typeface="Times New Roman"/>
              </a:rPr>
              <a:t>+ accuracy analysis &amp; </a:t>
            </a:r>
            <a:r>
              <a:rPr lang="en-US" sz="6200" i="1" dirty="0" smtClean="0">
                <a:ea typeface="Times New Roman"/>
                <a:cs typeface="Times New Roman"/>
              </a:rPr>
              <a:t>validation</a:t>
            </a:r>
          </a:p>
          <a:p>
            <a:pPr marL="0" indent="0">
              <a:spcBef>
                <a:spcPts val="0"/>
              </a:spcBef>
              <a:buNone/>
            </a:pPr>
            <a:endParaRPr lang="en-US" sz="6200" i="1" dirty="0" smtClean="0">
              <a:ea typeface="Times New Roman"/>
              <a:cs typeface="Times New Roman"/>
            </a:endParaRPr>
          </a:p>
          <a:p>
            <a:pPr marL="0" indent="0">
              <a:spcBef>
                <a:spcPts val="0"/>
              </a:spcBef>
              <a:buNone/>
            </a:pPr>
            <a:r>
              <a:rPr lang="en-US" sz="8000" dirty="0">
                <a:ea typeface="Times New Roman"/>
                <a:cs typeface="Times New Roman"/>
              </a:rPr>
              <a:t>Land cover mapping, mapping of broadleaved trees, timber volume, mapping of retention trees, burnt area mapping, </a:t>
            </a:r>
            <a:r>
              <a:rPr lang="en-US" sz="8000" dirty="0" err="1">
                <a:ea typeface="Times New Roman"/>
                <a:cs typeface="Times New Roman"/>
              </a:rPr>
              <a:t>clearfell</a:t>
            </a:r>
            <a:r>
              <a:rPr lang="en-US" sz="8000" dirty="0">
                <a:ea typeface="Times New Roman"/>
                <a:cs typeface="Times New Roman"/>
              </a:rPr>
              <a:t> </a:t>
            </a:r>
            <a:r>
              <a:rPr lang="en-US" sz="8000" dirty="0" smtClean="0">
                <a:ea typeface="Times New Roman"/>
                <a:cs typeface="Times New Roman"/>
              </a:rPr>
              <a:t>mapping</a:t>
            </a:r>
          </a:p>
          <a:p>
            <a:pPr marL="0" indent="0">
              <a:spcBef>
                <a:spcPts val="0"/>
              </a:spcBef>
              <a:buNone/>
            </a:pPr>
            <a:endParaRPr lang="en-US" sz="7400" dirty="0" smtClean="0">
              <a:ea typeface="Times New Roman"/>
              <a:cs typeface="Times New Roman"/>
            </a:endParaRPr>
          </a:p>
          <a:p>
            <a:pPr marL="0" indent="0">
              <a:spcBef>
                <a:spcPts val="0"/>
              </a:spcBef>
              <a:buNone/>
            </a:pPr>
            <a:r>
              <a:rPr lang="en-US" sz="8000" dirty="0">
                <a:ea typeface="Times New Roman"/>
                <a:cs typeface="Times New Roman"/>
              </a:rPr>
              <a:t>Products: digital surface model, forest area, forest type, burnt area, clear cut and re-growth, road mapping, settlements, monitoring of protected forest areas, biophysical parameters</a:t>
            </a:r>
            <a:endParaRPr lang="en-US" sz="8000" dirty="0" smtClean="0">
              <a:ea typeface="Times New Roman"/>
              <a:cs typeface="Times New Roman"/>
            </a:endParaRPr>
          </a:p>
          <a:p>
            <a:pPr marL="0" indent="0">
              <a:lnSpc>
                <a:spcPct val="115000"/>
              </a:lnSpc>
              <a:spcBef>
                <a:spcPts val="0"/>
              </a:spcBef>
              <a:spcAft>
                <a:spcPts val="1000"/>
              </a:spcAft>
              <a:buNone/>
            </a:pPr>
            <a:endParaRPr lang="en-US" sz="7000" i="1" dirty="0">
              <a:solidFill>
                <a:prstClr val="black"/>
              </a:solidFill>
              <a:cs typeface="Times New Roman"/>
            </a:endParaRPr>
          </a:p>
          <a:p>
            <a:pPr marL="0" indent="0">
              <a:lnSpc>
                <a:spcPct val="115000"/>
              </a:lnSpc>
              <a:spcBef>
                <a:spcPts val="0"/>
              </a:spcBef>
              <a:spcAft>
                <a:spcPts val="1000"/>
              </a:spcAft>
              <a:buNone/>
            </a:pPr>
            <a:endParaRPr lang="en-US" sz="7000" i="1" dirty="0">
              <a:solidFill>
                <a:prstClr val="black"/>
              </a:solidFill>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25</a:t>
            </a:fld>
            <a:endParaRPr lang="en-US" dirty="0"/>
          </a:p>
        </p:txBody>
      </p:sp>
      <p:sp>
        <p:nvSpPr>
          <p:cNvPr id="6" name="TextBox 5"/>
          <p:cNvSpPr txBox="1"/>
          <p:nvPr/>
        </p:nvSpPr>
        <p:spPr>
          <a:xfrm>
            <a:off x="381600" y="1220400"/>
            <a:ext cx="8208000" cy="709200"/>
          </a:xfrm>
          <a:prstGeom prst="rect">
            <a:avLst/>
          </a:prstGeom>
          <a:noFill/>
        </p:spPr>
        <p:txBody>
          <a:bodyPr wrap="square" rtlCol="0">
            <a:spAutoFit/>
          </a:bodyPr>
          <a:lstStyle/>
          <a:p>
            <a:r>
              <a:rPr lang="en-US" sz="4000" b="1" i="1" dirty="0" smtClean="0">
                <a:solidFill>
                  <a:srgbClr val="00B0F0"/>
                </a:solidFill>
              </a:rPr>
              <a:t>Pilots that work (1)</a:t>
            </a:r>
            <a:endParaRPr lang="en-US" sz="4000" b="1" i="1" dirty="0">
              <a:solidFill>
                <a:srgbClr val="00B0F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11381" y="151200"/>
            <a:ext cx="1078219" cy="968400"/>
          </a:xfrm>
          <a:prstGeom prst="rect">
            <a:avLst/>
          </a:prstGeom>
        </p:spPr>
      </p:pic>
    </p:spTree>
    <p:extLst>
      <p:ext uri="{BB962C8B-B14F-4D97-AF65-F5344CB8AC3E}">
        <p14:creationId xmlns:p14="http://schemas.microsoft.com/office/powerpoint/2010/main" xmlns="" val="3152395113"/>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208000" cy="5201879"/>
          </a:xfrm>
        </p:spPr>
        <p:txBody>
          <a:bodyPr>
            <a:normAutofit fontScale="25000" lnSpcReduction="20000"/>
          </a:bodyPr>
          <a:lstStyle/>
          <a:p>
            <a:pPr>
              <a:buNone/>
            </a:pPr>
            <a:r>
              <a:rPr lang="en-US" dirty="0" smtClean="0"/>
              <a:t> </a:t>
            </a:r>
            <a:r>
              <a:rPr lang="en-US" sz="8000" dirty="0" smtClean="0"/>
              <a:t>   </a:t>
            </a:r>
            <a:r>
              <a:rPr lang="en-US" dirty="0" smtClean="0"/>
              <a:t>	</a:t>
            </a:r>
            <a:endParaRPr lang="en-US" sz="12800" dirty="0" smtClean="0"/>
          </a:p>
          <a:p>
            <a:pPr marL="0" indent="0">
              <a:spcBef>
                <a:spcPts val="0"/>
              </a:spcBef>
              <a:spcAft>
                <a:spcPts val="600"/>
              </a:spcAft>
              <a:buNone/>
            </a:pPr>
            <a:r>
              <a:rPr lang="en-US" sz="10400" b="1" dirty="0" smtClean="0">
                <a:ea typeface="Times New Roman"/>
                <a:cs typeface="Times New Roman"/>
              </a:rPr>
              <a:t>Evaluation, it works, but:</a:t>
            </a:r>
          </a:p>
          <a:p>
            <a:pPr>
              <a:spcBef>
                <a:spcPts val="0"/>
              </a:spcBef>
              <a:spcAft>
                <a:spcPts val="600"/>
              </a:spcAft>
            </a:pPr>
            <a:r>
              <a:rPr lang="en-US" sz="10400" dirty="0" smtClean="0">
                <a:solidFill>
                  <a:prstClr val="black"/>
                </a:solidFill>
                <a:cs typeface="Times New Roman"/>
              </a:rPr>
              <a:t>Data calibration is the most complex and technical barrier</a:t>
            </a:r>
          </a:p>
          <a:p>
            <a:pPr>
              <a:spcBef>
                <a:spcPts val="0"/>
              </a:spcBef>
              <a:spcAft>
                <a:spcPts val="600"/>
              </a:spcAft>
            </a:pPr>
            <a:r>
              <a:rPr lang="en-US" sz="10400" dirty="0">
                <a:solidFill>
                  <a:prstClr val="black"/>
                </a:solidFill>
                <a:cs typeface="Times New Roman"/>
              </a:rPr>
              <a:t>Not many companies have the required skill set and technological expertise in EO, GIS and mensuration to successfully implement and use the data </a:t>
            </a:r>
            <a:r>
              <a:rPr lang="en-US" sz="10400" dirty="0" smtClean="0">
                <a:solidFill>
                  <a:prstClr val="black"/>
                </a:solidFill>
                <a:cs typeface="Times New Roman"/>
              </a:rPr>
              <a:t>provided</a:t>
            </a:r>
          </a:p>
          <a:p>
            <a:pPr>
              <a:spcBef>
                <a:spcPts val="0"/>
              </a:spcBef>
              <a:spcAft>
                <a:spcPts val="600"/>
              </a:spcAft>
            </a:pPr>
            <a:r>
              <a:rPr lang="en-US" sz="10400" dirty="0">
                <a:solidFill>
                  <a:prstClr val="black"/>
                </a:solidFill>
                <a:cs typeface="Times New Roman"/>
              </a:rPr>
              <a:t>For optical </a:t>
            </a:r>
            <a:r>
              <a:rPr lang="en-US" sz="10400" dirty="0" smtClean="0">
                <a:solidFill>
                  <a:prstClr val="black"/>
                </a:solidFill>
                <a:cs typeface="Times New Roman"/>
              </a:rPr>
              <a:t>data: </a:t>
            </a:r>
            <a:r>
              <a:rPr lang="en-US" sz="10400" dirty="0">
                <a:solidFill>
                  <a:prstClr val="black"/>
                </a:solidFill>
                <a:cs typeface="Times New Roman"/>
              </a:rPr>
              <a:t>processing chain is known and understood. For SAR, processing support would be </a:t>
            </a:r>
            <a:r>
              <a:rPr lang="en-US" sz="10400" dirty="0" smtClean="0">
                <a:solidFill>
                  <a:prstClr val="black"/>
                </a:solidFill>
                <a:cs typeface="Times New Roman"/>
              </a:rPr>
              <a:t>required</a:t>
            </a:r>
          </a:p>
          <a:p>
            <a:pPr>
              <a:spcBef>
                <a:spcPts val="0"/>
              </a:spcBef>
              <a:spcAft>
                <a:spcPts val="600"/>
              </a:spcAft>
            </a:pPr>
            <a:r>
              <a:rPr lang="en-US" sz="10400" dirty="0" smtClean="0">
                <a:solidFill>
                  <a:prstClr val="black"/>
                </a:solidFill>
                <a:cs typeface="Times New Roman"/>
              </a:rPr>
              <a:t>It </a:t>
            </a:r>
            <a:r>
              <a:rPr lang="en-US" sz="10400" dirty="0">
                <a:solidFill>
                  <a:prstClr val="black"/>
                </a:solidFill>
                <a:cs typeface="Times New Roman"/>
              </a:rPr>
              <a:t>is </a:t>
            </a:r>
            <a:r>
              <a:rPr lang="en-US" sz="10400" dirty="0" smtClean="0">
                <a:solidFill>
                  <a:prstClr val="black"/>
                </a:solidFill>
                <a:cs typeface="Times New Roman"/>
              </a:rPr>
              <a:t>easy to </a:t>
            </a:r>
            <a:r>
              <a:rPr lang="en-US" sz="10400" dirty="0">
                <a:solidFill>
                  <a:prstClr val="black"/>
                </a:solidFill>
                <a:cs typeface="Times New Roman"/>
              </a:rPr>
              <a:t>have misunderstandings on very technical issues. But provided the process is carefully managed data transferability is possible.</a:t>
            </a:r>
          </a:p>
          <a:p>
            <a:pPr marL="0" indent="0">
              <a:lnSpc>
                <a:spcPct val="115000"/>
              </a:lnSpc>
              <a:spcBef>
                <a:spcPts val="0"/>
              </a:spcBef>
              <a:spcAft>
                <a:spcPts val="1000"/>
              </a:spcAft>
              <a:buNone/>
            </a:pPr>
            <a:endParaRPr lang="en-US" sz="7000" i="1" dirty="0">
              <a:solidFill>
                <a:prstClr val="black"/>
              </a:solidFill>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26</a:t>
            </a:fld>
            <a:endParaRPr lang="en-US" dirty="0"/>
          </a:p>
        </p:txBody>
      </p:sp>
      <p:sp>
        <p:nvSpPr>
          <p:cNvPr id="6" name="TextBox 5"/>
          <p:cNvSpPr txBox="1"/>
          <p:nvPr/>
        </p:nvSpPr>
        <p:spPr>
          <a:xfrm>
            <a:off x="381600" y="1220400"/>
            <a:ext cx="8208000" cy="709200"/>
          </a:xfrm>
          <a:prstGeom prst="rect">
            <a:avLst/>
          </a:prstGeom>
          <a:noFill/>
        </p:spPr>
        <p:txBody>
          <a:bodyPr wrap="square" rtlCol="0">
            <a:spAutoFit/>
          </a:bodyPr>
          <a:lstStyle/>
          <a:p>
            <a:r>
              <a:rPr lang="en-US" sz="4000" b="1" i="1" dirty="0" smtClean="0">
                <a:solidFill>
                  <a:srgbClr val="00B0F0"/>
                </a:solidFill>
              </a:rPr>
              <a:t>Pilots that work (2)</a:t>
            </a:r>
            <a:endParaRPr lang="en-US" sz="4000" b="1" i="1" dirty="0">
              <a:solidFill>
                <a:srgbClr val="00B0F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11381" y="151200"/>
            <a:ext cx="1078219" cy="968400"/>
          </a:xfrm>
          <a:prstGeom prst="rect">
            <a:avLst/>
          </a:prstGeom>
        </p:spPr>
      </p:pic>
    </p:spTree>
    <p:extLst>
      <p:ext uri="{BB962C8B-B14F-4D97-AF65-F5344CB8AC3E}">
        <p14:creationId xmlns:p14="http://schemas.microsoft.com/office/powerpoint/2010/main" xmlns="" val="3366182416"/>
      </p:ext>
    </p:extLst>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1080000"/>
          </a:xfrm>
        </p:spPr>
        <p:txBody>
          <a:bodyPr>
            <a:noAutofit/>
          </a:bodyPr>
          <a:lstStyle/>
          <a:p>
            <a:pPr algn="l"/>
            <a:r>
              <a:rPr lang="en-US" sz="3200" b="1" i="1" dirty="0" smtClean="0">
                <a:solidFill>
                  <a:srgbClr val="00B0F0"/>
                </a:solidFill>
              </a:rPr>
              <a:t>Example Canada: building a next generation forest management and monitoring system</a:t>
            </a:r>
            <a:endParaRPr lang="en-US" sz="3200" b="1" i="1" dirty="0">
              <a:solidFill>
                <a:srgbClr val="00B0F0"/>
              </a:solidFill>
            </a:endParaRPr>
          </a:p>
        </p:txBody>
      </p:sp>
      <p:sp>
        <p:nvSpPr>
          <p:cNvPr id="3" name="Content Placeholder 2"/>
          <p:cNvSpPr>
            <a:spLocks noGrp="1"/>
          </p:cNvSpPr>
          <p:nvPr>
            <p:ph idx="1"/>
          </p:nvPr>
        </p:nvSpPr>
        <p:spPr>
          <a:xfrm>
            <a:off x="203250" y="5580000"/>
            <a:ext cx="8712150" cy="1080000"/>
          </a:xfrm>
        </p:spPr>
        <p:txBody>
          <a:bodyPr>
            <a:noAutofit/>
          </a:bodyPr>
          <a:lstStyle/>
          <a:p>
            <a:pPr marL="0" indent="0">
              <a:lnSpc>
                <a:spcPct val="80000"/>
              </a:lnSpc>
              <a:spcBef>
                <a:spcPts val="0"/>
              </a:spcBef>
              <a:buNone/>
            </a:pPr>
            <a:r>
              <a:rPr lang="en-US" sz="2000" i="1" dirty="0">
                <a:ea typeface="Times New Roman"/>
                <a:cs typeface="Times New Roman"/>
              </a:rPr>
              <a:t>This image (right) represents the differences between the 1990 and 1999 Landsat images (above). Green represents cut blocks prior 1990 and light blue indicates changes that occurred between 1990 and the 1999 image dates. The blue line at "E" is a road constructed between the image dates.</a:t>
            </a:r>
            <a:endParaRPr lang="en-US" sz="2000" i="1" dirty="0" smtClean="0">
              <a:ea typeface="Times New Roman"/>
              <a:cs typeface="Times New Roman"/>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27</a:t>
            </a:fld>
            <a:endParaRPr lang="en-US"/>
          </a:p>
        </p:txBody>
      </p:sp>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520000"/>
            <a:ext cx="2743200" cy="2930321"/>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1356" y="2520000"/>
            <a:ext cx="2681288" cy="2962275"/>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2000" y="2520000"/>
            <a:ext cx="2667000" cy="2947527"/>
          </a:xfrm>
          <a:prstGeom prst="rect">
            <a:avLst/>
          </a:prstGeom>
          <a:noFill/>
          <a:ln>
            <a:noFill/>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19400" y="576000"/>
            <a:ext cx="6324600" cy="340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6976288"/>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 (1):</a:t>
            </a:r>
            <a:endParaRPr lang="en-US" sz="4000" b="1" i="1" dirty="0">
              <a:solidFill>
                <a:srgbClr val="00B0F0"/>
              </a:solidFill>
            </a:endParaRPr>
          </a:p>
        </p:txBody>
      </p:sp>
      <p:sp>
        <p:nvSpPr>
          <p:cNvPr id="3" name="Content Placeholder 2"/>
          <p:cNvSpPr>
            <a:spLocks noGrp="1"/>
          </p:cNvSpPr>
          <p:nvPr>
            <p:ph idx="1"/>
          </p:nvPr>
        </p:nvSpPr>
        <p:spPr>
          <a:xfrm>
            <a:off x="381600" y="1828800"/>
            <a:ext cx="8208000" cy="5467350"/>
          </a:xfrm>
        </p:spPr>
        <p:txBody>
          <a:bodyPr>
            <a:normAutofit/>
          </a:bodyPr>
          <a:lstStyle/>
          <a:p>
            <a:pPr marL="0" indent="0">
              <a:lnSpc>
                <a:spcPct val="80000"/>
              </a:lnSpc>
              <a:spcBef>
                <a:spcPts val="0"/>
              </a:spcBef>
              <a:buNone/>
            </a:pPr>
            <a:endParaRPr lang="en-US" sz="2000" b="1" dirty="0" smtClean="0"/>
          </a:p>
          <a:p>
            <a:pPr marL="0" indent="0">
              <a:lnSpc>
                <a:spcPct val="80000"/>
              </a:lnSpc>
              <a:spcBef>
                <a:spcPts val="0"/>
              </a:spcBef>
              <a:buNone/>
            </a:pPr>
            <a:r>
              <a:rPr lang="en-US" sz="2600" b="1" dirty="0" smtClean="0"/>
              <a:t>Forest </a:t>
            </a:r>
            <a:r>
              <a:rPr lang="en-US" sz="2600" b="1" dirty="0"/>
              <a:t>and biomass management using satellite information and services (</a:t>
            </a:r>
            <a:r>
              <a:rPr lang="en-US" sz="2600" b="1" dirty="0" err="1"/>
              <a:t>Eurisy</a:t>
            </a:r>
            <a:r>
              <a:rPr lang="en-US" sz="2600" b="1" dirty="0" smtClean="0"/>
              <a:t>) </a:t>
            </a:r>
            <a:r>
              <a:rPr lang="en-US" sz="2000" i="1" dirty="0" smtClean="0"/>
              <a:t>Remote </a:t>
            </a:r>
            <a:r>
              <a:rPr lang="en-US" sz="2000" i="1" dirty="0"/>
              <a:t>sensing </a:t>
            </a:r>
            <a:r>
              <a:rPr lang="en-US" sz="2000" i="1" dirty="0" smtClean="0"/>
              <a:t/>
            </a:r>
            <a:br>
              <a:rPr lang="en-US" sz="2000" i="1" dirty="0" smtClean="0"/>
            </a:br>
            <a:r>
              <a:rPr lang="en-US" sz="2000" i="1" dirty="0" smtClean="0"/>
              <a:t>for </a:t>
            </a:r>
            <a:r>
              <a:rPr lang="en-US" sz="2000" i="1" dirty="0"/>
              <a:t>forestry applications in European regions + </a:t>
            </a:r>
            <a:r>
              <a:rPr lang="en-US" sz="2000" i="1" dirty="0" smtClean="0"/>
              <a:t>examples</a:t>
            </a:r>
          </a:p>
          <a:p>
            <a:pPr marL="0" indent="0">
              <a:lnSpc>
                <a:spcPct val="80000"/>
              </a:lnSpc>
              <a:spcBef>
                <a:spcPts val="0"/>
              </a:spcBef>
              <a:buNone/>
            </a:pPr>
            <a:endParaRPr lang="en-US" sz="2000" i="1" dirty="0" smtClean="0"/>
          </a:p>
          <a:p>
            <a:pPr marL="0" indent="0">
              <a:lnSpc>
                <a:spcPct val="80000"/>
              </a:lnSpc>
              <a:spcBef>
                <a:spcPts val="0"/>
              </a:spcBef>
              <a:buNone/>
            </a:pPr>
            <a:r>
              <a:rPr lang="en-US" sz="2600" b="1" dirty="0"/>
              <a:t>SERVIR: </a:t>
            </a:r>
            <a:r>
              <a:rPr lang="en-US" sz="2600" b="1" dirty="0" smtClean="0"/>
              <a:t>forest </a:t>
            </a:r>
            <a:r>
              <a:rPr lang="en-US" sz="2600" b="1" dirty="0"/>
              <a:t>cover and deforestation in Belize </a:t>
            </a:r>
            <a:r>
              <a:rPr lang="en-US" sz="2600" b="1" dirty="0" smtClean="0"/>
              <a:t/>
            </a:r>
            <a:br>
              <a:rPr lang="en-US" sz="2600" b="1" dirty="0" smtClean="0"/>
            </a:br>
            <a:r>
              <a:rPr lang="en-US" sz="2600" b="1" dirty="0" smtClean="0"/>
              <a:t>1980-2010</a:t>
            </a:r>
            <a:r>
              <a:rPr lang="en-US" sz="2800" b="1" dirty="0" smtClean="0"/>
              <a:t> </a:t>
            </a:r>
            <a:r>
              <a:rPr lang="en-US" sz="2000" i="1" dirty="0" smtClean="0"/>
              <a:t>Use </a:t>
            </a:r>
            <a:r>
              <a:rPr lang="en-US" sz="2000" i="1" dirty="0"/>
              <a:t>of remote sensing for change detection and </a:t>
            </a:r>
            <a:r>
              <a:rPr lang="en-US" sz="2000" i="1" dirty="0" smtClean="0"/>
              <a:t>analysis</a:t>
            </a:r>
          </a:p>
          <a:p>
            <a:pPr marL="0" indent="0">
              <a:lnSpc>
                <a:spcPct val="80000"/>
              </a:lnSpc>
              <a:spcBef>
                <a:spcPts val="0"/>
              </a:spcBef>
              <a:buNone/>
            </a:pPr>
            <a:endParaRPr lang="en-US" sz="2000" i="1" dirty="0" smtClean="0"/>
          </a:p>
          <a:p>
            <a:pPr marL="0" indent="0">
              <a:lnSpc>
                <a:spcPct val="80000"/>
              </a:lnSpc>
              <a:spcBef>
                <a:spcPts val="0"/>
              </a:spcBef>
              <a:buNone/>
            </a:pPr>
            <a:r>
              <a:rPr lang="en-US" sz="2600" b="1" dirty="0"/>
              <a:t>Earth observation responses to geo-information drivers (ESA</a:t>
            </a:r>
            <a:r>
              <a:rPr lang="en-US" sz="2600" b="1" dirty="0" smtClean="0"/>
              <a:t>) </a:t>
            </a:r>
            <a:r>
              <a:rPr lang="en-US" sz="2000" i="1" dirty="0" smtClean="0"/>
              <a:t>Market </a:t>
            </a:r>
            <a:r>
              <a:rPr lang="en-US" sz="2000" i="1" dirty="0"/>
              <a:t>studies on forestry and earth observation: markets, demand, supply, opportunities, </a:t>
            </a:r>
            <a:r>
              <a:rPr lang="en-US" sz="2000" i="1" dirty="0" smtClean="0"/>
              <a:t>risks</a:t>
            </a:r>
          </a:p>
          <a:p>
            <a:pPr marL="0" indent="0">
              <a:lnSpc>
                <a:spcPct val="80000"/>
              </a:lnSpc>
              <a:spcBef>
                <a:spcPts val="0"/>
              </a:spcBef>
              <a:buNone/>
            </a:pPr>
            <a:endParaRPr lang="en-US" sz="2000" b="1" dirty="0" smtClean="0"/>
          </a:p>
          <a:p>
            <a:pPr marL="0" indent="0">
              <a:lnSpc>
                <a:spcPct val="80000"/>
              </a:lnSpc>
              <a:spcBef>
                <a:spcPts val="0"/>
              </a:spcBef>
              <a:buNone/>
            </a:pPr>
            <a:r>
              <a:rPr lang="en-US" sz="2600" b="1" dirty="0"/>
              <a:t>The use of remote sensing techniques in operational forestry (UK</a:t>
            </a:r>
            <a:r>
              <a:rPr lang="en-US" sz="2600" b="1" dirty="0" smtClean="0"/>
              <a:t>) </a:t>
            </a:r>
            <a:r>
              <a:rPr lang="en-US" sz="2000" i="1" dirty="0" smtClean="0"/>
              <a:t>Description </a:t>
            </a:r>
            <a:r>
              <a:rPr lang="en-US" sz="2000" i="1" dirty="0"/>
              <a:t>of remote sensing techniques, costs per km2 and examples of applications in the UK (tree counting, monitoring of forest stands, national inventory: automated classification of woodland </a:t>
            </a:r>
            <a:r>
              <a:rPr lang="en-US" sz="2000" i="1" dirty="0" smtClean="0"/>
              <a:t>acres </a:t>
            </a:r>
            <a:r>
              <a:rPr lang="en-US" sz="2000" i="1" dirty="0"/>
              <a:t>(95% accuracy), tree heights)</a:t>
            </a:r>
            <a:endParaRPr lang="en-US" sz="2000" b="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15032" y="230400"/>
            <a:ext cx="1874568" cy="968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0000" y="230400"/>
            <a:ext cx="1707010" cy="968400"/>
          </a:xfrm>
          <a:prstGeom prst="rect">
            <a:avLst/>
          </a:prstGeom>
        </p:spPr>
      </p:pic>
    </p:spTree>
    <p:extLst>
      <p:ext uri="{BB962C8B-B14F-4D97-AF65-F5344CB8AC3E}">
        <p14:creationId xmlns:p14="http://schemas.microsoft.com/office/powerpoint/2010/main" xmlns="" val="3703501142"/>
      </p:ext>
    </p:extLst>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1200" y="151200"/>
            <a:ext cx="968400" cy="968400"/>
          </a:xfrm>
          <a:prstGeom prst="rect">
            <a:avLst/>
          </a:prstGeom>
        </p:spPr>
      </p:pic>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More references (2):</a:t>
            </a:r>
            <a:endParaRPr lang="en-US" sz="4000" b="1" i="1" dirty="0">
              <a:solidFill>
                <a:srgbClr val="00B0F0"/>
              </a:solidFill>
            </a:endParaRPr>
          </a:p>
        </p:txBody>
      </p:sp>
      <p:sp>
        <p:nvSpPr>
          <p:cNvPr id="3" name="Content Placeholder 2"/>
          <p:cNvSpPr>
            <a:spLocks noGrp="1"/>
          </p:cNvSpPr>
          <p:nvPr>
            <p:ph idx="1"/>
          </p:nvPr>
        </p:nvSpPr>
        <p:spPr>
          <a:xfrm>
            <a:off x="381600" y="1828800"/>
            <a:ext cx="8208000" cy="5467350"/>
          </a:xfrm>
        </p:spPr>
        <p:txBody>
          <a:bodyPr>
            <a:normAutofit/>
          </a:bodyPr>
          <a:lstStyle/>
          <a:p>
            <a:pPr marL="0" indent="0">
              <a:buNone/>
            </a:pPr>
            <a:endParaRPr lang="en-US" sz="2200" b="1" dirty="0" smtClean="0"/>
          </a:p>
          <a:p>
            <a:pPr marL="0" indent="0">
              <a:lnSpc>
                <a:spcPct val="90000"/>
              </a:lnSpc>
              <a:spcBef>
                <a:spcPts val="0"/>
              </a:spcBef>
              <a:buNone/>
            </a:pPr>
            <a:r>
              <a:rPr lang="en-US" sz="2400" b="1" dirty="0" smtClean="0"/>
              <a:t>Global </a:t>
            </a:r>
            <a:r>
              <a:rPr lang="en-US" sz="2400" b="1" dirty="0"/>
              <a:t>forest land-use change 1990 – 2005 (FAO)</a:t>
            </a:r>
            <a:r>
              <a:rPr lang="en-US" sz="2600" b="1" dirty="0"/>
              <a:t> </a:t>
            </a:r>
            <a:r>
              <a:rPr lang="en-US" sz="2800" b="1" dirty="0" smtClean="0"/>
              <a:t/>
            </a:r>
            <a:br>
              <a:rPr lang="en-US" sz="2800" b="1" dirty="0" smtClean="0"/>
            </a:br>
            <a:r>
              <a:rPr lang="en-US" sz="2000" i="1" dirty="0" smtClean="0"/>
              <a:t>Remote </a:t>
            </a:r>
            <a:r>
              <a:rPr lang="en-US" sz="2000" i="1" dirty="0"/>
              <a:t>sensing analysis of global forests, comparison with FAO </a:t>
            </a:r>
            <a:r>
              <a:rPr lang="en-US" sz="2000" i="1" dirty="0" smtClean="0"/>
              <a:t>FRA</a:t>
            </a:r>
          </a:p>
          <a:p>
            <a:pPr marL="0" indent="0">
              <a:lnSpc>
                <a:spcPct val="90000"/>
              </a:lnSpc>
              <a:spcBef>
                <a:spcPts val="0"/>
              </a:spcBef>
              <a:buNone/>
            </a:pPr>
            <a:endParaRPr lang="en-US" sz="800" i="1" dirty="0" smtClean="0"/>
          </a:p>
          <a:p>
            <a:pPr marL="0" indent="0">
              <a:lnSpc>
                <a:spcPct val="90000"/>
              </a:lnSpc>
              <a:spcBef>
                <a:spcPts val="0"/>
              </a:spcBef>
              <a:buNone/>
            </a:pPr>
            <a:r>
              <a:rPr lang="en-US" sz="2400" b="1" dirty="0" err="1"/>
              <a:t>GEONetCab</a:t>
            </a:r>
            <a:r>
              <a:rPr lang="en-US" sz="2400" b="1" dirty="0"/>
              <a:t> examples from </a:t>
            </a:r>
            <a:r>
              <a:rPr lang="en-US" sz="2400" b="1" dirty="0" smtClean="0"/>
              <a:t>the Czech Republic and </a:t>
            </a:r>
            <a:r>
              <a:rPr lang="en-US" sz="2400" b="1" dirty="0"/>
              <a:t>Poland </a:t>
            </a:r>
            <a:r>
              <a:rPr lang="en-US" sz="2000" i="1" dirty="0" smtClean="0">
                <a:hlinkClick r:id="rId3"/>
              </a:rPr>
              <a:t>www.geonetcab.eu</a:t>
            </a:r>
            <a:r>
              <a:rPr lang="en-US" sz="2000" i="1" dirty="0" smtClean="0"/>
              <a:t> </a:t>
            </a:r>
          </a:p>
          <a:p>
            <a:pPr marL="0" indent="0">
              <a:lnSpc>
                <a:spcPct val="90000"/>
              </a:lnSpc>
              <a:spcBef>
                <a:spcPts val="0"/>
              </a:spcBef>
              <a:buNone/>
            </a:pPr>
            <a:endParaRPr lang="en-US" sz="800" i="1" dirty="0" smtClean="0"/>
          </a:p>
          <a:p>
            <a:pPr marL="0" indent="0">
              <a:lnSpc>
                <a:spcPct val="90000"/>
              </a:lnSpc>
              <a:spcBef>
                <a:spcPts val="0"/>
              </a:spcBef>
              <a:buNone/>
            </a:pPr>
            <a:r>
              <a:rPr lang="en-US" sz="2400" b="1" dirty="0"/>
              <a:t>New European satellite imagery supports development of forest-related ecosystem services </a:t>
            </a:r>
            <a:r>
              <a:rPr lang="en-US" sz="2400" b="1" dirty="0" smtClean="0"/>
              <a:t>projects (ESA) </a:t>
            </a:r>
            <a:r>
              <a:rPr lang="en-US" sz="2000" i="1" dirty="0" smtClean="0"/>
              <a:t>Success stories</a:t>
            </a:r>
          </a:p>
          <a:p>
            <a:pPr marL="0" indent="0">
              <a:lnSpc>
                <a:spcPct val="90000"/>
              </a:lnSpc>
              <a:spcBef>
                <a:spcPts val="0"/>
              </a:spcBef>
              <a:buNone/>
            </a:pPr>
            <a:endParaRPr lang="en-US" sz="800" b="1" dirty="0" smtClean="0"/>
          </a:p>
          <a:p>
            <a:pPr marL="0" indent="0">
              <a:lnSpc>
                <a:spcPct val="90000"/>
              </a:lnSpc>
              <a:spcBef>
                <a:spcPts val="0"/>
              </a:spcBef>
              <a:buNone/>
            </a:pPr>
            <a:r>
              <a:rPr lang="en-US" sz="2400" b="1" dirty="0" smtClean="0"/>
              <a:t>Application of GIS and remote sensing for conservation and management of forests in Myanmar </a:t>
            </a:r>
            <a:r>
              <a:rPr lang="en-US" sz="2800" b="1" dirty="0" smtClean="0"/>
              <a:t/>
            </a:r>
            <a:br>
              <a:rPr lang="en-US" sz="2800" b="1" dirty="0" smtClean="0"/>
            </a:br>
            <a:r>
              <a:rPr lang="en-US" sz="2000" i="1" dirty="0" smtClean="0"/>
              <a:t>Overview </a:t>
            </a:r>
            <a:r>
              <a:rPr lang="en-US" sz="2000" i="1" dirty="0"/>
              <a:t>of GIS and remote sensing for forest management in </a:t>
            </a:r>
            <a:r>
              <a:rPr lang="en-US" sz="2000" i="1" dirty="0" smtClean="0"/>
              <a:t>Myanmar</a:t>
            </a:r>
          </a:p>
          <a:p>
            <a:pPr marL="0" indent="0">
              <a:lnSpc>
                <a:spcPct val="90000"/>
              </a:lnSpc>
              <a:spcBef>
                <a:spcPts val="0"/>
              </a:spcBef>
              <a:buNone/>
            </a:pPr>
            <a:endParaRPr lang="en-US" sz="800" i="1" dirty="0" smtClean="0"/>
          </a:p>
          <a:p>
            <a:pPr marL="0" indent="0">
              <a:lnSpc>
                <a:spcPct val="90000"/>
              </a:lnSpc>
              <a:spcBef>
                <a:spcPts val="0"/>
              </a:spcBef>
              <a:buNone/>
            </a:pPr>
            <a:r>
              <a:rPr lang="en-US" sz="2400" b="1" dirty="0" err="1"/>
              <a:t>DMCii’s</a:t>
            </a:r>
            <a:r>
              <a:rPr lang="en-US" sz="2400" b="1" dirty="0"/>
              <a:t> detailed satellite imagery helps Brazil stamp out deforestation as it happens </a:t>
            </a:r>
            <a:r>
              <a:rPr lang="en-US" sz="2000" i="1" dirty="0" smtClean="0"/>
              <a:t>Detection </a:t>
            </a:r>
            <a:r>
              <a:rPr lang="en-US" sz="2000" i="1" dirty="0"/>
              <a:t>of forest </a:t>
            </a:r>
            <a:r>
              <a:rPr lang="en-US" sz="2000" i="1" dirty="0" smtClean="0"/>
              <a:t>clearing </a:t>
            </a:r>
            <a:r>
              <a:rPr lang="en-US" sz="2000" i="1" dirty="0"/>
              <a:t>and illegal logging (complementary to MODIS)</a:t>
            </a:r>
            <a:endParaRPr lang="en-US" sz="2000" i="1" dirty="0" smtClean="0"/>
          </a:p>
          <a:p>
            <a:pPr marL="0" indent="0">
              <a:buNone/>
            </a:pPr>
            <a:endParaRPr lang="en-US" sz="2400" b="1" i="1" dirty="0" smtClean="0"/>
          </a:p>
          <a:p>
            <a:pPr marL="0" indent="0">
              <a:buNone/>
            </a:pPr>
            <a:endParaRPr lang="en-US" sz="1600" dirty="0" smtClean="0"/>
          </a:p>
          <a:p>
            <a:pPr marL="347663" lvl="1" indent="-347663">
              <a:buNone/>
            </a:pPr>
            <a:endParaRPr lang="en-US" sz="9200" dirty="0" smtClean="0"/>
          </a:p>
        </p:txBody>
      </p:sp>
      <p:pic>
        <p:nvPicPr>
          <p:cNvPr id="4" name="Picture 2" descr="5-LOGO-Acouleur"/>
          <p:cNvPicPr>
            <a:picLocks noChangeAspect="1" noChangeArrowheads="1"/>
          </p:cNvPicPr>
          <p:nvPr/>
        </p:nvPicPr>
        <p:blipFill>
          <a:blip r:embed="rId4"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29</a:t>
            </a:fld>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60000" y="152399"/>
            <a:ext cx="1874567" cy="9684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20000" y="151200"/>
            <a:ext cx="968400" cy="9684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80000" y="151200"/>
            <a:ext cx="1037940" cy="968400"/>
          </a:xfrm>
          <a:prstGeom prst="rect">
            <a:avLst/>
          </a:prstGeom>
        </p:spPr>
      </p:pic>
    </p:spTree>
    <p:extLst>
      <p:ext uri="{BB962C8B-B14F-4D97-AF65-F5344CB8AC3E}">
        <p14:creationId xmlns:p14="http://schemas.microsoft.com/office/powerpoint/2010/main" xmlns="" val="2752029512"/>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a:p>
        </p:txBody>
      </p:sp>
      <p:sp>
        <p:nvSpPr>
          <p:cNvPr id="8" name="Title 1"/>
          <p:cNvSpPr txBox="1">
            <a:spLocks/>
          </p:cNvSpPr>
          <p:nvPr/>
        </p:nvSpPr>
        <p:spPr>
          <a:xfrm>
            <a:off x="381000" y="1602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00B0F0"/>
                </a:solidFill>
                <a:effectLst/>
                <a:uLnTx/>
                <a:uFillTx/>
                <a:latin typeface="+mj-lt"/>
                <a:ea typeface="+mj-ea"/>
                <a:cs typeface="+mj-cs"/>
              </a:rPr>
              <a:t>Earth observation applications</a:t>
            </a:r>
            <a:endParaRPr kumimoji="0" lang="en-US" sz="4000" b="1" i="1" u="none" strike="noStrike" kern="1200" cap="none" spc="0" normalizeH="0" baseline="0" noProof="0" dirty="0">
              <a:ln>
                <a:noFill/>
              </a:ln>
              <a:solidFill>
                <a:srgbClr val="00B0F0"/>
              </a:solidFill>
              <a:effectLst/>
              <a:uLnTx/>
              <a:uFillTx/>
              <a:latin typeface="+mj-lt"/>
              <a:ea typeface="+mj-ea"/>
              <a:cs typeface="+mj-cs"/>
            </a:endParaRPr>
          </a:p>
        </p:txBody>
      </p:sp>
      <p:sp>
        <p:nvSpPr>
          <p:cNvPr id="9" name="Content Placeholder 2"/>
          <p:cNvSpPr txBox="1">
            <a:spLocks/>
          </p:cNvSpPr>
          <p:nvPr/>
        </p:nvSpPr>
        <p:spPr>
          <a:xfrm>
            <a:off x="381000" y="2898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Marketing of earth observation</a:t>
            </a:r>
            <a:endParaRPr lang="en-US" sz="4000" b="1" i="1" dirty="0">
              <a:solidFill>
                <a:srgbClr val="00B0F0"/>
              </a:solidFill>
            </a:endParaRPr>
          </a:p>
        </p:txBody>
      </p:sp>
      <p:sp>
        <p:nvSpPr>
          <p:cNvPr id="3" name="Content Placeholder 2"/>
          <p:cNvSpPr>
            <a:spLocks noGrp="1"/>
          </p:cNvSpPr>
          <p:nvPr>
            <p:ph idx="1"/>
          </p:nvPr>
        </p:nvSpPr>
        <p:spPr>
          <a:xfrm>
            <a:off x="381600" y="2898000"/>
            <a:ext cx="8208000" cy="3382963"/>
          </a:xfrm>
        </p:spPr>
        <p:txBody>
          <a:bodyPr>
            <a:normAutofit/>
          </a:bodyPr>
          <a:lstStyle/>
          <a:p>
            <a:pPr marL="0" indent="0">
              <a:lnSpc>
                <a:spcPct val="80000"/>
              </a:lnSpc>
              <a:spcBef>
                <a:spcPts val="0"/>
              </a:spcBef>
              <a:buNone/>
            </a:pPr>
            <a:r>
              <a:rPr lang="en-US" sz="2600" dirty="0" smtClean="0"/>
              <a:t>Marketing of earth observation is difficult.</a:t>
            </a:r>
          </a:p>
          <a:p>
            <a:pPr marL="0" indent="0">
              <a:lnSpc>
                <a:spcPct val="80000"/>
              </a:lnSpc>
              <a:spcBef>
                <a:spcPts val="0"/>
              </a:spcBef>
              <a:buNone/>
            </a:pPr>
            <a:r>
              <a:rPr lang="en-US" sz="1000" dirty="0" smtClean="0"/>
              <a:t> </a:t>
            </a:r>
          </a:p>
          <a:p>
            <a:pPr marL="0" indent="0">
              <a:lnSpc>
                <a:spcPct val="80000"/>
              </a:lnSpc>
              <a:spcBef>
                <a:spcPts val="0"/>
              </a:spcBef>
              <a:buNone/>
            </a:pPr>
            <a:r>
              <a:rPr lang="en-US" sz="2600" dirty="0" smtClean="0"/>
              <a:t>New technology, few big companies, lots of small ones.</a:t>
            </a:r>
          </a:p>
          <a:p>
            <a:pPr marL="0" indent="0">
              <a:lnSpc>
                <a:spcPct val="80000"/>
              </a:lnSpc>
              <a:spcBef>
                <a:spcPts val="0"/>
              </a:spcBef>
              <a:buNone/>
            </a:pPr>
            <a:r>
              <a:rPr lang="en-US" sz="800" dirty="0" smtClean="0"/>
              <a:t> </a:t>
            </a:r>
            <a:endParaRPr lang="en-US" sz="1000" dirty="0" smtClean="0"/>
          </a:p>
          <a:p>
            <a:pPr marL="0" indent="0">
              <a:lnSpc>
                <a:spcPct val="80000"/>
              </a:lnSpc>
              <a:spcBef>
                <a:spcPts val="0"/>
              </a:spcBef>
              <a:buNone/>
            </a:pPr>
            <a:r>
              <a:rPr lang="en-US" sz="2600" dirty="0" smtClean="0"/>
              <a:t>Lots of reports describing the bottlenecks, like reliability, </a:t>
            </a:r>
          </a:p>
          <a:p>
            <a:pPr marL="0" indent="0">
              <a:lnSpc>
                <a:spcPct val="80000"/>
              </a:lnSpc>
              <a:spcBef>
                <a:spcPts val="0"/>
              </a:spcBef>
              <a:buNone/>
            </a:pPr>
            <a:r>
              <a:rPr lang="en-US" sz="2600" dirty="0" smtClean="0"/>
              <a:t>data access, data continuity, etc. </a:t>
            </a:r>
          </a:p>
          <a:p>
            <a:pPr marL="0" indent="0">
              <a:lnSpc>
                <a:spcPct val="80000"/>
              </a:lnSpc>
              <a:spcBef>
                <a:spcPts val="0"/>
              </a:spcBef>
              <a:buNone/>
            </a:pPr>
            <a:endParaRPr lang="en-US" sz="1000" dirty="0" smtClean="0"/>
          </a:p>
          <a:p>
            <a:pPr marL="0" indent="0">
              <a:lnSpc>
                <a:spcPct val="80000"/>
              </a:lnSpc>
              <a:spcBef>
                <a:spcPts val="0"/>
              </a:spcBef>
              <a:buNone/>
            </a:pPr>
            <a:r>
              <a:rPr lang="en-US" sz="2600" dirty="0" smtClean="0"/>
              <a:t>Means that relatively a lot of effort is needed to promote </a:t>
            </a:r>
          </a:p>
          <a:p>
            <a:pPr marL="0" indent="0">
              <a:lnSpc>
                <a:spcPct val="80000"/>
              </a:lnSpc>
              <a:spcBef>
                <a:spcPts val="0"/>
              </a:spcBef>
              <a:buNone/>
            </a:pPr>
            <a:r>
              <a:rPr lang="en-US" sz="2600" dirty="0" smtClean="0"/>
              <a:t>EO. 	</a:t>
            </a:r>
            <a:endParaRPr lang="en-US" sz="2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30</a:t>
            </a:fld>
            <a:endParaRPr lang="en-US"/>
          </a:p>
        </p:txBody>
      </p:sp>
    </p:spTree>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Points to keep in mind:</a:t>
            </a:r>
            <a:endParaRPr lang="en-US" sz="4000" b="1" i="1" dirty="0">
              <a:solidFill>
                <a:srgbClr val="00B0F0"/>
              </a:solidFill>
            </a:endParaRPr>
          </a:p>
        </p:txBody>
      </p:sp>
      <p:sp>
        <p:nvSpPr>
          <p:cNvPr id="3" name="Content Placeholder 2"/>
          <p:cNvSpPr>
            <a:spLocks noGrp="1"/>
          </p:cNvSpPr>
          <p:nvPr>
            <p:ph idx="1"/>
          </p:nvPr>
        </p:nvSpPr>
        <p:spPr>
          <a:xfrm>
            <a:off x="381600" y="1828800"/>
            <a:ext cx="8208000" cy="5029200"/>
          </a:xfrm>
          <a:ln>
            <a:noFill/>
          </a:ln>
        </p:spPr>
        <p:txBody>
          <a:bodyPr>
            <a:normAutofit fontScale="25000" lnSpcReduction="20000"/>
          </a:bodyPr>
          <a:lstStyle/>
          <a:p>
            <a:pPr lvl="0"/>
            <a:endParaRPr lang="en-US" sz="8000" dirty="0" smtClean="0"/>
          </a:p>
          <a:p>
            <a:pPr lvl="0"/>
            <a:r>
              <a:rPr lang="en-US" sz="10400" dirty="0" smtClean="0"/>
              <a:t>Look for opportunities, where can you have most success in a short time: quick-wins.</a:t>
            </a:r>
          </a:p>
          <a:p>
            <a:pPr lvl="0"/>
            <a:r>
              <a:rPr lang="en-US" sz="10400" dirty="0" smtClean="0"/>
              <a:t>Target the right audience to start with: who would be interested and listen to you? </a:t>
            </a:r>
          </a:p>
          <a:p>
            <a:pPr lvl="0"/>
            <a:r>
              <a:rPr lang="en-US" sz="10400" dirty="0" smtClean="0"/>
              <a:t>Identify the problem that they are trying to solve: is it the same as yours?</a:t>
            </a:r>
          </a:p>
          <a:p>
            <a:pPr lvl="0"/>
            <a:r>
              <a:rPr lang="en-US" sz="10400" dirty="0" smtClean="0"/>
              <a:t>Learn to speak the same language. Example ‘canopy’: this is a term most managers do not understand and do not care about. Use terms related to profits and losses.</a:t>
            </a:r>
          </a:p>
          <a:p>
            <a:r>
              <a:rPr lang="en-US" sz="10400" dirty="0" smtClean="0"/>
              <a:t>Look for examples from elsewhere (success stories): solutions that work and are affordable.</a:t>
            </a:r>
          </a:p>
          <a:p>
            <a:pPr>
              <a:buNone/>
            </a:pPr>
            <a:r>
              <a:rPr lang="en-US" sz="10400" dirty="0" smtClean="0"/>
              <a:t>	</a:t>
            </a:r>
            <a:endParaRPr lang="en-US" sz="104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31</a:t>
            </a:fld>
            <a:endParaRPr lang="en-US"/>
          </a:p>
        </p:txBody>
      </p:sp>
    </p:spTree>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696200" cy="2057400"/>
          </a:xfrm>
        </p:spPr>
        <p:txBody>
          <a:bodyPr>
            <a:normAutofit fontScale="90000"/>
          </a:bodyPr>
          <a:lstStyle/>
          <a:p>
            <a:r>
              <a:rPr lang="en-US" b="1" i="1" dirty="0" smtClean="0">
                <a:solidFill>
                  <a:srgbClr val="00B0F0"/>
                </a:solidFill>
              </a:rPr>
              <a:t>Be patient: </a:t>
            </a:r>
            <a:br>
              <a:rPr lang="en-US" b="1" i="1" dirty="0" smtClean="0">
                <a:solidFill>
                  <a:srgbClr val="00B0F0"/>
                </a:solidFill>
              </a:rPr>
            </a:br>
            <a:r>
              <a:rPr lang="en-US" b="1" i="1" dirty="0" smtClean="0">
                <a:solidFill>
                  <a:srgbClr val="00B0F0"/>
                </a:solidFill>
              </a:rPr>
              <a:t>introduction of new technology and / or applications takes time</a:t>
            </a:r>
            <a:endParaRPr lang="en-US" b="1" i="1" dirty="0">
              <a:solidFill>
                <a:srgbClr val="00B0F0"/>
              </a:solidFill>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32</a:t>
            </a:fld>
            <a:endParaRPr lang="en-US"/>
          </a:p>
        </p:txBody>
      </p:sp>
    </p:spTree>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828800"/>
            <a:ext cx="8208000" cy="1220400"/>
          </a:xfrm>
        </p:spPr>
        <p:txBody>
          <a:bodyPr>
            <a:normAutofit fontScale="90000"/>
          </a:bodyPr>
          <a:lstStyle/>
          <a:p>
            <a:pPr algn="l"/>
            <a:r>
              <a:rPr lang="en-US" b="1" i="1" dirty="0" smtClean="0"/>
              <a:t>3. How to get funding for your </a:t>
            </a:r>
            <a:br>
              <a:rPr lang="en-US" b="1" i="1" dirty="0" smtClean="0"/>
            </a:br>
            <a:r>
              <a:rPr lang="en-US" b="1" i="1" dirty="0" smtClean="0"/>
              <a:t>    activities</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33</a:t>
            </a:fld>
            <a:endParaRPr lang="en-US"/>
          </a:p>
        </p:txBody>
      </p:sp>
    </p:spTree>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b="1" i="1" dirty="0" smtClean="0">
                <a:solidFill>
                  <a:srgbClr val="00B0F0"/>
                </a:solidFill>
              </a:rPr>
              <a:t>Approach</a:t>
            </a:r>
            <a:endParaRPr lang="en-US"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a:bodyPr>
          <a:lstStyle/>
          <a:p>
            <a:pPr>
              <a:lnSpc>
                <a:spcPct val="80000"/>
              </a:lnSpc>
              <a:spcBef>
                <a:spcPts val="0"/>
              </a:spcBef>
            </a:pPr>
            <a:r>
              <a:rPr lang="en-US" sz="2600" dirty="0" smtClean="0"/>
              <a:t>Share information on your subject (a thing you are doing) and think that is interesting for your contact, then look for the link. Could this solve a problem for your partner? Are adjustments necessary? Need other parties be involved? Take it from there.</a:t>
            </a:r>
          </a:p>
          <a:p>
            <a:r>
              <a:rPr lang="en-US" sz="2600" dirty="0" smtClean="0"/>
              <a:t>LEADS, LEADS, LEADS</a:t>
            </a:r>
          </a:p>
          <a:p>
            <a:pPr>
              <a:buNone/>
            </a:pP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spTree>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How?</a:t>
            </a:r>
            <a:endParaRPr lang="en-US" sz="4000" b="1" i="1" dirty="0">
              <a:solidFill>
                <a:srgbClr val="00B0F0"/>
              </a:solidFill>
            </a:endParaRPr>
          </a:p>
        </p:txBody>
      </p:sp>
      <p:sp>
        <p:nvSpPr>
          <p:cNvPr id="3" name="Content Placeholder 2"/>
          <p:cNvSpPr>
            <a:spLocks noGrp="1"/>
          </p:cNvSpPr>
          <p:nvPr>
            <p:ph idx="1"/>
          </p:nvPr>
        </p:nvSpPr>
        <p:spPr>
          <a:xfrm>
            <a:off x="381600" y="2898000"/>
            <a:ext cx="8208000" cy="3382963"/>
          </a:xfrm>
        </p:spPr>
        <p:txBody>
          <a:bodyPr>
            <a:normAutofit/>
          </a:bodyPr>
          <a:lstStyle/>
          <a:p>
            <a:pPr lvl="0"/>
            <a:r>
              <a:rPr lang="en-US" sz="2600" dirty="0" smtClean="0"/>
              <a:t>Establish your network.</a:t>
            </a:r>
          </a:p>
          <a:p>
            <a:pPr lvl="0">
              <a:buNone/>
            </a:pPr>
            <a:endParaRPr lang="en-US" sz="800" dirty="0" smtClean="0"/>
          </a:p>
          <a:p>
            <a:pPr lvl="0"/>
            <a:r>
              <a:rPr lang="en-US" sz="2600" dirty="0" smtClean="0"/>
              <a:t>Look for opportunities.</a:t>
            </a:r>
          </a:p>
          <a:p>
            <a:pPr lvl="0">
              <a:buNone/>
            </a:pPr>
            <a:endParaRPr lang="en-US" sz="800" dirty="0" smtClean="0"/>
          </a:p>
          <a:p>
            <a:r>
              <a:rPr lang="en-US" sz="2600" dirty="0" smtClean="0"/>
              <a:t>Write a good proposal. </a:t>
            </a:r>
          </a:p>
          <a:p>
            <a:pPr>
              <a:buNone/>
            </a:pPr>
            <a:endParaRPr lang="en-US" sz="800" dirty="0" smtClean="0"/>
          </a:p>
          <a:p>
            <a:r>
              <a:rPr lang="en-US" sz="2600" dirty="0" smtClean="0"/>
              <a:t>Promise much, but not too much.</a:t>
            </a:r>
          </a:p>
          <a:p>
            <a:pPr>
              <a:buNone/>
            </a:pPr>
            <a:r>
              <a:rPr lang="en-US" sz="2800" dirty="0" smtClean="0"/>
              <a:t>	</a:t>
            </a:r>
            <a:endParaRPr lang="en-US" sz="28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35</a:t>
            </a:fld>
            <a:endParaRPr lang="en-US"/>
          </a:p>
        </p:txBody>
      </p:sp>
    </p:spTree>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260000"/>
          </a:xfrm>
        </p:spPr>
        <p:txBody>
          <a:bodyPr>
            <a:normAutofit/>
          </a:bodyPr>
          <a:lstStyle/>
          <a:p>
            <a:pPr algn="l"/>
            <a:r>
              <a:rPr lang="en-US" sz="4000" b="1" i="1" dirty="0" smtClean="0">
                <a:solidFill>
                  <a:srgbClr val="00B0F0"/>
                </a:solidFill>
              </a:rPr>
              <a:t>Proposal outline</a:t>
            </a:r>
            <a:r>
              <a:rPr lang="en-US" i="1" dirty="0" smtClean="0"/>
              <a:t/>
            </a:r>
            <a:br>
              <a:rPr lang="en-US" i="1" dirty="0" smtClean="0"/>
            </a:br>
            <a:r>
              <a:rPr lang="en-US" sz="2000" i="1" dirty="0" smtClean="0"/>
              <a:t>(more detailed version in separate document, see also </a:t>
            </a:r>
            <a:r>
              <a:rPr lang="en-US" sz="2000" i="1" dirty="0" smtClean="0">
                <a:hlinkClick r:id="rId2"/>
              </a:rPr>
              <a:t>www.geonetcab.eu</a:t>
            </a:r>
            <a:r>
              <a:rPr lang="en-US" sz="2000" i="1" dirty="0" smtClean="0"/>
              <a:t> )</a:t>
            </a:r>
            <a:endParaRPr lang="en-US" sz="2000" dirty="0"/>
          </a:p>
        </p:txBody>
      </p:sp>
      <p:sp>
        <p:nvSpPr>
          <p:cNvPr id="3" name="Content Placeholder 2"/>
          <p:cNvSpPr>
            <a:spLocks noGrp="1"/>
          </p:cNvSpPr>
          <p:nvPr>
            <p:ph sz="half" idx="1"/>
          </p:nvPr>
        </p:nvSpPr>
        <p:spPr>
          <a:xfrm>
            <a:off x="381600" y="2898000"/>
            <a:ext cx="4876800" cy="3960000"/>
          </a:xfrm>
        </p:spPr>
        <p:txBody>
          <a:bodyPr>
            <a:normAutofit/>
          </a:bodyPr>
          <a:lstStyle/>
          <a:p>
            <a:pPr>
              <a:buNone/>
            </a:pPr>
            <a:r>
              <a:rPr lang="en-US" sz="2600" dirty="0" smtClean="0"/>
              <a:t>1. Introduction / relevance</a:t>
            </a:r>
          </a:p>
          <a:p>
            <a:pPr>
              <a:buNone/>
            </a:pPr>
            <a:r>
              <a:rPr lang="en-US" sz="2600" dirty="0" smtClean="0"/>
              <a:t>2. Objective(s)</a:t>
            </a:r>
          </a:p>
          <a:p>
            <a:pPr>
              <a:buNone/>
            </a:pPr>
            <a:r>
              <a:rPr lang="en-US" sz="2600" dirty="0" smtClean="0"/>
              <a:t>3. Activities</a:t>
            </a:r>
          </a:p>
          <a:p>
            <a:pPr>
              <a:buNone/>
            </a:pPr>
            <a:r>
              <a:rPr lang="en-US" sz="2600" dirty="0" smtClean="0"/>
              <a:t>4. Output</a:t>
            </a:r>
          </a:p>
          <a:p>
            <a:pPr>
              <a:buNone/>
            </a:pPr>
            <a:r>
              <a:rPr lang="en-US" sz="2600" dirty="0" smtClean="0"/>
              <a:t>5. Management &amp; evaluation</a:t>
            </a:r>
          </a:p>
          <a:p>
            <a:endParaRPr lang="en-US" dirty="0"/>
          </a:p>
        </p:txBody>
      </p:sp>
      <p:sp>
        <p:nvSpPr>
          <p:cNvPr id="4" name="Content Placeholder 3"/>
          <p:cNvSpPr>
            <a:spLocks noGrp="1"/>
          </p:cNvSpPr>
          <p:nvPr>
            <p:ph sz="half" idx="2"/>
          </p:nvPr>
        </p:nvSpPr>
        <p:spPr>
          <a:xfrm>
            <a:off x="5257800" y="2898000"/>
            <a:ext cx="3429000" cy="3960000"/>
          </a:xfrm>
        </p:spPr>
        <p:txBody>
          <a:bodyPr>
            <a:normAutofit/>
          </a:bodyPr>
          <a:lstStyle/>
          <a:p>
            <a:pPr>
              <a:buNone/>
            </a:pPr>
            <a:r>
              <a:rPr lang="en-US" sz="2600" dirty="0" smtClean="0"/>
              <a:t>6. Risk assessment</a:t>
            </a:r>
          </a:p>
          <a:p>
            <a:pPr>
              <a:buNone/>
            </a:pPr>
            <a:r>
              <a:rPr lang="en-US" sz="2600" dirty="0" smtClean="0"/>
              <a:t>7. Time schedule</a:t>
            </a:r>
          </a:p>
          <a:p>
            <a:pPr>
              <a:buNone/>
            </a:pPr>
            <a:r>
              <a:rPr lang="en-US" sz="2600" dirty="0" smtClean="0"/>
              <a:t>8. Budget</a:t>
            </a:r>
          </a:p>
          <a:p>
            <a:pPr>
              <a:buNone/>
            </a:pPr>
            <a:r>
              <a:rPr lang="en-US" sz="2600" dirty="0" smtClean="0"/>
              <a:t>	Annexes</a:t>
            </a:r>
          </a:p>
          <a:p>
            <a:endParaRPr lang="en-US" dirty="0"/>
          </a:p>
        </p:txBody>
      </p:sp>
      <p:pic>
        <p:nvPicPr>
          <p:cNvPr id="5"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E59B96-4131-4DD5-A7F3-9C8969C240CC}" type="slidenum">
              <a:rPr lang="en-US" smtClean="0"/>
              <a:pPr/>
              <a:t>36</a:t>
            </a:fld>
            <a:endParaRPr lang="en-US"/>
          </a:p>
        </p:txBody>
      </p:sp>
    </p:spTree>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650850"/>
            <a:ext cx="2364799" cy="968400"/>
          </a:xfrm>
          <a:prstGeom prst="rect">
            <a:avLst/>
          </a:prstGeom>
          <a:noFill/>
          <a:ln w="9525">
            <a:noFill/>
            <a:miter lim="800000"/>
            <a:headEnd/>
            <a:tailEnd/>
          </a:ln>
        </p:spPr>
      </p:pic>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Other references</a:t>
            </a:r>
            <a:endParaRPr lang="en-US" sz="4000" b="1" i="1" dirty="0">
              <a:solidFill>
                <a:srgbClr val="00B0F0"/>
              </a:solidFill>
            </a:endParaRPr>
          </a:p>
        </p:txBody>
      </p:sp>
      <p:pic>
        <p:nvPicPr>
          <p:cNvPr id="4"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pic>
        <p:nvPicPr>
          <p:cNvPr id="7169" name="Picture 1"/>
          <p:cNvPicPr>
            <a:picLocks noChangeAspect="1" noChangeArrowheads="1"/>
          </p:cNvPicPr>
          <p:nvPr/>
        </p:nvPicPr>
        <p:blipFill>
          <a:blip r:embed="rId4" cstate="print"/>
          <a:srcRect/>
          <a:stretch>
            <a:fillRect/>
          </a:stretch>
        </p:blipFill>
        <p:spPr bwMode="auto">
          <a:xfrm>
            <a:off x="7621200" y="650850"/>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37</a:t>
            </a:fld>
            <a:endParaRPr lang="en-US"/>
          </a:p>
        </p:txBody>
      </p:sp>
      <p:sp>
        <p:nvSpPr>
          <p:cNvPr id="3" name="Content Placeholder 2"/>
          <p:cNvSpPr>
            <a:spLocks noGrp="1"/>
          </p:cNvSpPr>
          <p:nvPr>
            <p:ph idx="1"/>
          </p:nvPr>
        </p:nvSpPr>
        <p:spPr>
          <a:xfrm>
            <a:off x="381600" y="2898000"/>
            <a:ext cx="8208000" cy="3960000"/>
          </a:xfrm>
          <a:ln>
            <a:noFill/>
          </a:ln>
        </p:spPr>
        <p:txBody>
          <a:bodyPr>
            <a:normAutofit/>
          </a:bodyPr>
          <a:lstStyle/>
          <a:p>
            <a:pPr lvl="0"/>
            <a:r>
              <a:rPr lang="en-US" sz="2600" dirty="0" err="1" smtClean="0"/>
              <a:t>Civicus</a:t>
            </a:r>
            <a:r>
              <a:rPr lang="en-US" sz="2600" dirty="0" smtClean="0"/>
              <a:t>: writing a funding proposal</a:t>
            </a:r>
          </a:p>
          <a:p>
            <a:pPr lvl="0">
              <a:buNone/>
            </a:pPr>
            <a:endParaRPr lang="en-US" sz="800" dirty="0" smtClean="0"/>
          </a:p>
          <a:p>
            <a:pPr lvl="0"/>
            <a:r>
              <a:rPr lang="en-US" sz="2600" dirty="0" smtClean="0"/>
              <a:t>Michigan State University: guide for writing a funding proposal</a:t>
            </a:r>
          </a:p>
          <a:p>
            <a:pPr lvl="0">
              <a:buNone/>
            </a:pPr>
            <a:endParaRPr lang="en-US" sz="800" dirty="0" smtClean="0"/>
          </a:p>
          <a:p>
            <a:pPr lvl="0"/>
            <a:r>
              <a:rPr lang="en-US" sz="2600" dirty="0" smtClean="0"/>
              <a:t>ESRI: writing a competitive GRANT application</a:t>
            </a:r>
          </a:p>
          <a:p>
            <a:pPr lvl="0">
              <a:buNone/>
            </a:pPr>
            <a:endParaRPr lang="en-US" sz="800" dirty="0" smtClean="0"/>
          </a:p>
          <a:p>
            <a:r>
              <a:rPr lang="en-US" sz="2600" dirty="0" smtClean="0"/>
              <a:t>REC: project proposal writing</a:t>
            </a:r>
            <a:endParaRPr lang="en-US" sz="2600" dirty="0"/>
          </a:p>
        </p:txBody>
      </p:sp>
    </p:spTree>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7696200" cy="1080000"/>
          </a:xfrm>
        </p:spPr>
        <p:txBody>
          <a:bodyPr>
            <a:normAutofit/>
          </a:bodyPr>
          <a:lstStyle/>
          <a:p>
            <a:pPr algn="l"/>
            <a:r>
              <a:rPr lang="en-US" sz="4000" b="1" i="1" dirty="0" smtClean="0">
                <a:solidFill>
                  <a:srgbClr val="00B0F0"/>
                </a:solidFill>
              </a:rPr>
              <a:t>Again:</a:t>
            </a:r>
            <a:endParaRPr lang="en-US" sz="4000"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fontScale="25000" lnSpcReduction="20000"/>
          </a:bodyPr>
          <a:lstStyle/>
          <a:p>
            <a:r>
              <a:rPr lang="en-US" sz="10400" i="1" dirty="0" smtClean="0"/>
              <a:t>SHARED PROBLEM</a:t>
            </a:r>
            <a:endParaRPr lang="en-US" sz="10400" dirty="0" smtClean="0"/>
          </a:p>
          <a:p>
            <a:r>
              <a:rPr lang="en-US" sz="10400" i="1" dirty="0" smtClean="0"/>
              <a:t>SHARED LANGUAGE</a:t>
            </a:r>
          </a:p>
          <a:p>
            <a:r>
              <a:rPr lang="en-US" sz="10400" i="1" dirty="0" smtClean="0"/>
              <a:t>SHARED SOLUTION</a:t>
            </a:r>
          </a:p>
          <a:p>
            <a:endParaRPr lang="en-US" sz="10400" i="1" dirty="0" smtClean="0"/>
          </a:p>
          <a:p>
            <a:pPr>
              <a:buNone/>
            </a:pPr>
            <a:r>
              <a:rPr lang="en-US" sz="10400" dirty="0" smtClean="0">
                <a:solidFill>
                  <a:srgbClr val="00B0F0"/>
                </a:solidFill>
              </a:rPr>
              <a:t>If all else fails, try to link with a more popular (and easy to</a:t>
            </a:r>
          </a:p>
          <a:p>
            <a:pPr>
              <a:buNone/>
            </a:pPr>
            <a:r>
              <a:rPr lang="en-US" sz="10400" dirty="0" smtClean="0">
                <a:solidFill>
                  <a:srgbClr val="00B0F0"/>
                </a:solidFill>
              </a:rPr>
              <a:t>understand) topic.</a:t>
            </a:r>
          </a:p>
          <a:p>
            <a:pPr>
              <a:buNone/>
            </a:pPr>
            <a:endParaRPr lang="en-US" sz="9600" dirty="0" smtClean="0"/>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38</a:t>
            </a:fld>
            <a:endParaRPr lang="en-US"/>
          </a:p>
        </p:txBody>
      </p:sp>
    </p:spTree>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t>4. Capacity Building</a:t>
            </a:r>
            <a:endParaRPr lang="en-US" sz="4000"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39</a:t>
            </a:fld>
            <a:endParaRPr lang="en-US"/>
          </a:p>
        </p:txBody>
      </p:sp>
    </p:spTree>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08000" cy="1080000"/>
          </a:xfrm>
        </p:spPr>
        <p:txBody>
          <a:bodyPr>
            <a:normAutofit/>
          </a:bodyPr>
          <a:lstStyle/>
          <a:p>
            <a:pPr algn="l"/>
            <a:r>
              <a:rPr lang="en-US" sz="4000" b="1" i="1" dirty="0" smtClean="0">
                <a:solidFill>
                  <a:srgbClr val="00B0F0"/>
                </a:solidFill>
              </a:rPr>
              <a:t>Life cycle of products &amp; services</a:t>
            </a:r>
            <a:endParaRPr lang="en-US" sz="4000" b="1" i="1" dirty="0">
              <a:solidFill>
                <a:srgbClr val="00B0F0"/>
              </a:solidFill>
            </a:endParaRPr>
          </a:p>
        </p:txBody>
      </p:sp>
      <p:sp>
        <p:nvSpPr>
          <p:cNvPr id="3" name="Content Placeholder 2"/>
          <p:cNvSpPr>
            <a:spLocks noGrp="1"/>
          </p:cNvSpPr>
          <p:nvPr>
            <p:ph idx="1"/>
          </p:nvPr>
        </p:nvSpPr>
        <p:spPr>
          <a:xfrm>
            <a:off x="381000" y="2898000"/>
            <a:ext cx="8208000" cy="3960000"/>
          </a:xfrm>
        </p:spPr>
        <p:txBody>
          <a:bodyPr>
            <a:normAutofit/>
          </a:bodyPr>
          <a:lstStyle/>
          <a:p>
            <a:pPr>
              <a:buNone/>
            </a:pPr>
            <a:r>
              <a:rPr lang="en-US" sz="2600" dirty="0" smtClean="0"/>
              <a:t>Initialization</a:t>
            </a:r>
          </a:p>
          <a:p>
            <a:pPr>
              <a:buNone/>
            </a:pPr>
            <a:r>
              <a:rPr lang="en-US" sz="2600" dirty="0" smtClean="0"/>
              <a:t>System analysis &amp; design</a:t>
            </a:r>
          </a:p>
          <a:p>
            <a:pPr>
              <a:buNone/>
            </a:pPr>
            <a:r>
              <a:rPr lang="en-US" sz="2600" dirty="0" smtClean="0"/>
              <a:t>Rapid prototyping</a:t>
            </a:r>
          </a:p>
          <a:p>
            <a:pPr>
              <a:buNone/>
            </a:pPr>
            <a:r>
              <a:rPr lang="en-US" sz="2600" dirty="0" smtClean="0"/>
              <a:t>System development</a:t>
            </a:r>
          </a:p>
          <a:p>
            <a:pPr>
              <a:buNone/>
            </a:pPr>
            <a:r>
              <a:rPr lang="en-US" sz="2600" dirty="0" smtClean="0"/>
              <a:t>Implementation</a:t>
            </a:r>
          </a:p>
          <a:p>
            <a:pPr>
              <a:buNone/>
            </a:pPr>
            <a:r>
              <a:rPr lang="en-US" sz="2600" dirty="0" smtClean="0"/>
              <a:t>Post-implementation</a:t>
            </a:r>
          </a:p>
          <a:p>
            <a:pPr>
              <a:buNone/>
            </a:pPr>
            <a:r>
              <a:rPr lang="en-US" sz="3600" dirty="0" smtClean="0"/>
              <a:t>	</a:t>
            </a:r>
            <a:endParaRPr lang="en-US" sz="3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a:p>
        </p:txBody>
      </p:sp>
      <p:pic>
        <p:nvPicPr>
          <p:cNvPr id="6" name="Picture 5" descr="marketing EO products &amp; services title page.jpg"/>
          <p:cNvPicPr>
            <a:picLocks noChangeAspect="1"/>
          </p:cNvPicPr>
          <p:nvPr/>
        </p:nvPicPr>
        <p:blipFill>
          <a:blip r:embed="rId3" cstate="print"/>
          <a:stretch>
            <a:fillRect/>
          </a:stretch>
        </p:blipFill>
        <p:spPr>
          <a:xfrm>
            <a:off x="6074400" y="2667000"/>
            <a:ext cx="2590800" cy="3662709"/>
          </a:xfrm>
          <a:prstGeom prst="rect">
            <a:avLst/>
          </a:prstGeom>
        </p:spPr>
      </p:pic>
    </p:spTree>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fontScale="90000"/>
          </a:bodyPr>
          <a:lstStyle/>
          <a:p>
            <a:pPr algn="l"/>
            <a:r>
              <a:rPr lang="en-US" b="1" i="1" dirty="0" smtClean="0">
                <a:solidFill>
                  <a:srgbClr val="00B0F0"/>
                </a:solidFill>
              </a:rPr>
              <a:t>Forest management toolkit</a:t>
            </a:r>
            <a:endParaRPr lang="en-US" b="1" i="1" dirty="0">
              <a:solidFill>
                <a:srgbClr val="00B0F0"/>
              </a:solidFill>
            </a:endParaRPr>
          </a:p>
        </p:txBody>
      </p:sp>
      <p:sp>
        <p:nvSpPr>
          <p:cNvPr id="3" name="Content Placeholder 2"/>
          <p:cNvSpPr>
            <a:spLocks noGrp="1"/>
          </p:cNvSpPr>
          <p:nvPr>
            <p:ph idx="1"/>
          </p:nvPr>
        </p:nvSpPr>
        <p:spPr>
          <a:xfrm>
            <a:off x="381000" y="1828800"/>
            <a:ext cx="8208000" cy="5181600"/>
          </a:xfrm>
        </p:spPr>
        <p:txBody>
          <a:bodyPr>
            <a:noAutofit/>
          </a:bodyPr>
          <a:lstStyle/>
          <a:p>
            <a:pPr>
              <a:spcBef>
                <a:spcPts val="0"/>
              </a:spcBef>
            </a:pPr>
            <a:endParaRPr lang="en-US" sz="2000" dirty="0" smtClean="0">
              <a:solidFill>
                <a:srgbClr val="000000"/>
              </a:solidFill>
              <a:ea typeface="Times New Roman"/>
              <a:cs typeface="Caecilia-Roman"/>
            </a:endParaRPr>
          </a:p>
          <a:p>
            <a:pPr>
              <a:lnSpc>
                <a:spcPct val="80000"/>
              </a:lnSpc>
              <a:spcBef>
                <a:spcPts val="0"/>
              </a:spcBef>
            </a:pPr>
            <a:r>
              <a:rPr lang="en-US" sz="2600" dirty="0" smtClean="0">
                <a:solidFill>
                  <a:srgbClr val="000000"/>
                </a:solidFill>
                <a:ea typeface="Times New Roman"/>
                <a:cs typeface="Caecilia-Roman"/>
              </a:rPr>
              <a:t>Tool </a:t>
            </a:r>
            <a:r>
              <a:rPr lang="en-US" sz="2600" dirty="0">
                <a:solidFill>
                  <a:srgbClr val="000000"/>
                </a:solidFill>
                <a:ea typeface="Times New Roman"/>
                <a:cs typeface="Caecilia-Roman"/>
              </a:rPr>
              <a:t>for forestry analysts to assist </a:t>
            </a:r>
            <a:r>
              <a:rPr lang="en-US" sz="2600" dirty="0" smtClean="0">
                <a:solidFill>
                  <a:srgbClr val="000000"/>
                </a:solidFill>
                <a:ea typeface="Times New Roman"/>
                <a:cs typeface="Caecilia-Roman"/>
              </a:rPr>
              <a:t>in</a:t>
            </a:r>
          </a:p>
          <a:p>
            <a:pPr marL="566738" indent="-219075">
              <a:lnSpc>
                <a:spcPct val="80000"/>
              </a:lnSpc>
              <a:spcBef>
                <a:spcPts val="0"/>
              </a:spcBef>
              <a:buFontTx/>
              <a:buChar char="-"/>
            </a:pPr>
            <a:r>
              <a:rPr lang="en-US" sz="2600" dirty="0" smtClean="0">
                <a:solidFill>
                  <a:srgbClr val="000000"/>
                </a:solidFill>
                <a:ea typeface="Times New Roman"/>
                <a:cs typeface="Caecilia-Roman"/>
              </a:rPr>
              <a:t>calculating </a:t>
            </a:r>
            <a:r>
              <a:rPr lang="en-US" sz="2600" dirty="0">
                <a:solidFill>
                  <a:srgbClr val="000000"/>
                </a:solidFill>
                <a:ea typeface="Times New Roman"/>
                <a:cs typeface="Caecilia-Roman"/>
              </a:rPr>
              <a:t>and verifying areas </a:t>
            </a:r>
            <a:r>
              <a:rPr lang="en-US" sz="2600" dirty="0" smtClean="0">
                <a:solidFill>
                  <a:srgbClr val="000000"/>
                </a:solidFill>
                <a:ea typeface="Times New Roman"/>
                <a:cs typeface="Caecilia-Roman"/>
              </a:rPr>
              <a:t>harvested,</a:t>
            </a:r>
          </a:p>
          <a:p>
            <a:pPr marL="566738" indent="-219075">
              <a:lnSpc>
                <a:spcPct val="80000"/>
              </a:lnSpc>
              <a:spcBef>
                <a:spcPts val="0"/>
              </a:spcBef>
              <a:buFontTx/>
              <a:buChar char="-"/>
            </a:pPr>
            <a:r>
              <a:rPr lang="en-US" sz="2600" dirty="0" smtClean="0">
                <a:solidFill>
                  <a:srgbClr val="000000"/>
                </a:solidFill>
                <a:ea typeface="Times New Roman"/>
                <a:cs typeface="Caecilia-Roman"/>
              </a:rPr>
              <a:t>protection </a:t>
            </a:r>
            <a:r>
              <a:rPr lang="en-US" sz="2600" dirty="0">
                <a:solidFill>
                  <a:srgbClr val="000000"/>
                </a:solidFill>
                <a:ea typeface="Times New Roman"/>
                <a:cs typeface="Caecilia-Roman"/>
              </a:rPr>
              <a:t>of conservation areas </a:t>
            </a:r>
            <a:r>
              <a:rPr lang="en-US" sz="2600" dirty="0" smtClean="0">
                <a:solidFill>
                  <a:srgbClr val="000000"/>
                </a:solidFill>
                <a:ea typeface="Times New Roman"/>
                <a:cs typeface="Caecilia-Roman"/>
              </a:rPr>
              <a:t>and</a:t>
            </a:r>
            <a:br>
              <a:rPr lang="en-US" sz="2600" dirty="0" smtClean="0">
                <a:solidFill>
                  <a:srgbClr val="000000"/>
                </a:solidFill>
                <a:ea typeface="Times New Roman"/>
                <a:cs typeface="Caecilia-Roman"/>
              </a:rPr>
            </a:br>
            <a:r>
              <a:rPr lang="en-US" sz="2600" dirty="0" smtClean="0">
                <a:solidFill>
                  <a:srgbClr val="000000"/>
                </a:solidFill>
                <a:ea typeface="Times New Roman"/>
                <a:cs typeface="Caecilia-Roman"/>
              </a:rPr>
              <a:t>buffer </a:t>
            </a:r>
            <a:r>
              <a:rPr lang="en-US" sz="2600" dirty="0">
                <a:solidFill>
                  <a:srgbClr val="000000"/>
                </a:solidFill>
                <a:ea typeface="Times New Roman"/>
                <a:cs typeface="Caecilia-Roman"/>
              </a:rPr>
              <a:t>zones</a:t>
            </a:r>
            <a:r>
              <a:rPr lang="en-US" sz="2600" dirty="0" smtClean="0">
                <a:solidFill>
                  <a:srgbClr val="000000"/>
                </a:solidFill>
                <a:ea typeface="Times New Roman"/>
                <a:cs typeface="Caecilia-Roman"/>
              </a:rPr>
              <a:t>,</a:t>
            </a:r>
          </a:p>
          <a:p>
            <a:pPr marL="566738" indent="-219075">
              <a:lnSpc>
                <a:spcPct val="80000"/>
              </a:lnSpc>
              <a:spcBef>
                <a:spcPts val="0"/>
              </a:spcBef>
              <a:buFontTx/>
              <a:buChar char="-"/>
            </a:pPr>
            <a:r>
              <a:rPr lang="en-US" sz="2600" dirty="0" smtClean="0">
                <a:solidFill>
                  <a:srgbClr val="000000"/>
                </a:solidFill>
                <a:ea typeface="Times New Roman"/>
                <a:cs typeface="Caecilia-Roman"/>
              </a:rPr>
              <a:t>validating </a:t>
            </a:r>
            <a:r>
              <a:rPr lang="en-US" sz="2600" dirty="0">
                <a:solidFill>
                  <a:srgbClr val="000000"/>
                </a:solidFill>
                <a:ea typeface="Times New Roman"/>
                <a:cs typeface="Caecilia-Roman"/>
              </a:rPr>
              <a:t>maps of infrastructure, </a:t>
            </a:r>
            <a:endParaRPr lang="en-US" sz="2600" dirty="0" smtClean="0">
              <a:solidFill>
                <a:srgbClr val="000000"/>
              </a:solidFill>
              <a:ea typeface="Times New Roman"/>
              <a:cs typeface="Caecilia-Roman"/>
            </a:endParaRPr>
          </a:p>
          <a:p>
            <a:pPr marL="566738" indent="-219075">
              <a:lnSpc>
                <a:spcPct val="80000"/>
              </a:lnSpc>
              <a:spcBef>
                <a:spcPts val="0"/>
              </a:spcBef>
              <a:buFontTx/>
              <a:buChar char="-"/>
            </a:pPr>
            <a:r>
              <a:rPr lang="en-US" sz="2600" dirty="0" smtClean="0">
                <a:solidFill>
                  <a:srgbClr val="000000"/>
                </a:solidFill>
                <a:ea typeface="Times New Roman"/>
                <a:cs typeface="Caecilia-Roman"/>
              </a:rPr>
              <a:t>checking </a:t>
            </a:r>
            <a:r>
              <a:rPr lang="en-US" sz="2600" dirty="0">
                <a:solidFill>
                  <a:srgbClr val="000000"/>
                </a:solidFill>
                <a:ea typeface="Times New Roman"/>
                <a:cs typeface="Caecilia-Roman"/>
              </a:rPr>
              <a:t>regeneration areas, forest types, forest inventory, </a:t>
            </a:r>
            <a:endParaRPr lang="en-US" sz="2600" dirty="0" smtClean="0">
              <a:solidFill>
                <a:srgbClr val="000000"/>
              </a:solidFill>
              <a:ea typeface="Times New Roman"/>
              <a:cs typeface="Caecilia-Roman"/>
            </a:endParaRPr>
          </a:p>
          <a:p>
            <a:pPr marL="565200" indent="-219600">
              <a:lnSpc>
                <a:spcPct val="80000"/>
              </a:lnSpc>
              <a:spcBef>
                <a:spcPts val="0"/>
              </a:spcBef>
              <a:buFontTx/>
              <a:buChar char="-"/>
            </a:pPr>
            <a:r>
              <a:rPr lang="en-US" sz="2600" dirty="0" smtClean="0">
                <a:solidFill>
                  <a:srgbClr val="000000"/>
                </a:solidFill>
                <a:ea typeface="Times New Roman"/>
                <a:cs typeface="Caecilia-Roman"/>
              </a:rPr>
              <a:t>estimating </a:t>
            </a:r>
            <a:r>
              <a:rPr lang="en-US" sz="2600" dirty="0">
                <a:solidFill>
                  <a:srgbClr val="000000"/>
                </a:solidFill>
                <a:ea typeface="Times New Roman"/>
                <a:cs typeface="Caecilia-Roman"/>
              </a:rPr>
              <a:t>volumes, allowable cuts and rotations </a:t>
            </a:r>
            <a:r>
              <a:rPr lang="en-US" sz="2600" dirty="0" smtClean="0">
                <a:solidFill>
                  <a:srgbClr val="000000"/>
                </a:solidFill>
                <a:ea typeface="Times New Roman"/>
                <a:cs typeface="Caecilia-Roman"/>
              </a:rPr>
              <a:t/>
            </a:r>
            <a:br>
              <a:rPr lang="en-US" sz="2600" dirty="0" smtClean="0">
                <a:solidFill>
                  <a:srgbClr val="000000"/>
                </a:solidFill>
                <a:ea typeface="Times New Roman"/>
                <a:cs typeface="Caecilia-Roman"/>
              </a:rPr>
            </a:br>
            <a:r>
              <a:rPr lang="en-US" sz="2600" dirty="0" smtClean="0">
                <a:solidFill>
                  <a:srgbClr val="000000"/>
                </a:solidFill>
                <a:ea typeface="Times New Roman"/>
                <a:cs typeface="Caecilia-Roman"/>
              </a:rPr>
              <a:t>based </a:t>
            </a:r>
            <a:r>
              <a:rPr lang="en-US" sz="2600" dirty="0">
                <a:solidFill>
                  <a:srgbClr val="000000"/>
                </a:solidFill>
                <a:ea typeface="Times New Roman"/>
                <a:cs typeface="Caecilia-Roman"/>
              </a:rPr>
              <a:t>on data from earth </a:t>
            </a:r>
            <a:endParaRPr lang="en-US" sz="2600" dirty="0" smtClean="0">
              <a:solidFill>
                <a:srgbClr val="000000"/>
              </a:solidFill>
              <a:ea typeface="Times New Roman"/>
              <a:cs typeface="Caecilia-Roman"/>
            </a:endParaRPr>
          </a:p>
          <a:p>
            <a:pPr marL="565200" indent="-219600">
              <a:lnSpc>
                <a:spcPct val="80000"/>
              </a:lnSpc>
              <a:spcBef>
                <a:spcPts val="0"/>
              </a:spcBef>
              <a:buFontTx/>
              <a:buChar char="-"/>
            </a:pPr>
            <a:endParaRPr lang="en-US" sz="1000" dirty="0" smtClean="0">
              <a:solidFill>
                <a:srgbClr val="000000"/>
              </a:solidFill>
              <a:ea typeface="Times New Roman"/>
              <a:cs typeface="Caecilia-Roman"/>
            </a:endParaRPr>
          </a:p>
          <a:p>
            <a:pPr>
              <a:lnSpc>
                <a:spcPct val="80000"/>
              </a:lnSpc>
              <a:spcBef>
                <a:spcPts val="0"/>
              </a:spcBef>
            </a:pPr>
            <a:r>
              <a:rPr lang="en-US" sz="2600" dirty="0" smtClean="0">
                <a:solidFill>
                  <a:srgbClr val="000000"/>
                </a:solidFill>
                <a:ea typeface="Times New Roman"/>
                <a:cs typeface="Caecilia-Roman"/>
              </a:rPr>
              <a:t>Runs on QGIS platform: </a:t>
            </a:r>
            <a:r>
              <a:rPr lang="en-US" sz="2000" dirty="0" smtClean="0">
                <a:solidFill>
                  <a:srgbClr val="000000"/>
                </a:solidFill>
                <a:ea typeface="Times New Roman"/>
                <a:cs typeface="Caecilia-Roman"/>
                <a:hlinkClick r:id="rId2"/>
              </a:rPr>
              <a:t>www.qgis.org</a:t>
            </a:r>
            <a:r>
              <a:rPr lang="en-US" sz="2000" dirty="0" smtClean="0">
                <a:solidFill>
                  <a:srgbClr val="000000"/>
                </a:solidFill>
                <a:ea typeface="Times New Roman"/>
                <a:cs typeface="Caecilia-Roman"/>
              </a:rPr>
              <a:t> </a:t>
            </a:r>
          </a:p>
          <a:p>
            <a:pPr>
              <a:lnSpc>
                <a:spcPct val="80000"/>
              </a:lnSpc>
              <a:spcBef>
                <a:spcPts val="0"/>
              </a:spcBef>
            </a:pPr>
            <a:endParaRPr lang="en-US" sz="1000" dirty="0">
              <a:solidFill>
                <a:srgbClr val="000000"/>
              </a:solidFill>
              <a:ea typeface="Times New Roman"/>
              <a:cs typeface="Caecilia-Roman"/>
            </a:endParaRPr>
          </a:p>
          <a:p>
            <a:pPr>
              <a:lnSpc>
                <a:spcPct val="80000"/>
              </a:lnSpc>
              <a:spcBef>
                <a:spcPts val="0"/>
              </a:spcBef>
            </a:pPr>
            <a:r>
              <a:rPr lang="en-US" sz="2600" dirty="0">
                <a:solidFill>
                  <a:srgbClr val="000000"/>
                </a:solidFill>
                <a:ea typeface="Times New Roman"/>
                <a:cs typeface="Caecilia-Roman"/>
              </a:rPr>
              <a:t>Get it from </a:t>
            </a:r>
            <a:r>
              <a:rPr lang="en-US" sz="2000" dirty="0">
                <a:solidFill>
                  <a:srgbClr val="000000"/>
                </a:solidFill>
                <a:ea typeface="Times New Roman"/>
                <a:cs typeface="Caecilia-Roman"/>
                <a:hlinkClick r:id="rId3"/>
              </a:rPr>
              <a:t>www.denisalder.net/fmt</a:t>
            </a:r>
            <a:r>
              <a:rPr lang="en-US" sz="2000" dirty="0" smtClean="0">
                <a:solidFill>
                  <a:srgbClr val="000000"/>
                </a:solidFill>
                <a:ea typeface="Times New Roman"/>
                <a:cs typeface="Caecilia-Roman"/>
                <a:hlinkClick r:id="rId3"/>
              </a:rPr>
              <a:t>/</a:t>
            </a:r>
            <a:r>
              <a:rPr lang="en-US" sz="2000" dirty="0" smtClean="0">
                <a:solidFill>
                  <a:srgbClr val="000000"/>
                </a:solidFill>
                <a:ea typeface="Times New Roman"/>
                <a:cs typeface="Caecilia-Roman"/>
              </a:rPr>
              <a:t> </a:t>
            </a:r>
            <a:endParaRPr lang="en-US" sz="2000" dirty="0">
              <a:solidFill>
                <a:srgbClr val="000000"/>
              </a:solidFill>
              <a:ea typeface="Times New Roman"/>
              <a:cs typeface="Caecilia-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00000" y="151200"/>
            <a:ext cx="1078219" cy="968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14432" y="151200"/>
            <a:ext cx="1874568" cy="968400"/>
          </a:xfrm>
          <a:prstGeom prst="rect">
            <a:avLst/>
          </a:prstGeom>
        </p:spPr>
      </p:pic>
      <p:pic>
        <p:nvPicPr>
          <p:cNvPr id="8" name="Picture 2" descr="5-LOGO-Acouleur"/>
          <p:cNvPicPr>
            <a:picLocks noChangeAspect="1" noChangeArrowheads="1"/>
          </p:cNvPicPr>
          <p:nvPr/>
        </p:nvPicPr>
        <p:blipFill>
          <a:blip r:embed="rId6" cstate="print"/>
          <a:srcRect/>
          <a:stretch>
            <a:fillRect/>
          </a:stretch>
        </p:blipFill>
        <p:spPr bwMode="auto">
          <a:xfrm>
            <a:off x="381000" y="304800"/>
            <a:ext cx="2157153" cy="656706"/>
          </a:xfrm>
          <a:prstGeom prst="rect">
            <a:avLst/>
          </a:prstGeom>
          <a:noFill/>
          <a:ln w="9525">
            <a:noFill/>
            <a:miter lim="800000"/>
            <a:headEnd/>
            <a:tailEnd/>
          </a:ln>
        </p:spPr>
      </p:pic>
    </p:spTree>
    <p:extLst>
      <p:ext uri="{BB962C8B-B14F-4D97-AF65-F5344CB8AC3E}">
        <p14:creationId xmlns:p14="http://schemas.microsoft.com/office/powerpoint/2010/main" xmlns="" val="2542477153"/>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sz="4000" b="1" i="1" dirty="0" smtClean="0">
                <a:solidFill>
                  <a:srgbClr val="00B0F0"/>
                </a:solidFill>
              </a:rPr>
              <a:t>General</a:t>
            </a:r>
            <a:endParaRPr lang="en-US" sz="4000" b="1" i="1" dirty="0">
              <a:solidFill>
                <a:srgbClr val="00B0F0"/>
              </a:solidFill>
            </a:endParaRPr>
          </a:p>
        </p:txBody>
      </p:sp>
      <p:sp>
        <p:nvSpPr>
          <p:cNvPr id="3" name="Content Placeholder 2"/>
          <p:cNvSpPr>
            <a:spLocks noGrp="1"/>
          </p:cNvSpPr>
          <p:nvPr>
            <p:ph idx="1"/>
          </p:nvPr>
        </p:nvSpPr>
        <p:spPr>
          <a:xfrm>
            <a:off x="381600" y="2898000"/>
            <a:ext cx="8229600" cy="3382963"/>
          </a:xfrm>
        </p:spPr>
        <p:txBody>
          <a:bodyPr>
            <a:normAutofit/>
          </a:bodyPr>
          <a:lstStyle/>
          <a:p>
            <a:pPr marL="0" indent="0">
              <a:lnSpc>
                <a:spcPct val="80000"/>
              </a:lnSpc>
              <a:spcBef>
                <a:spcPts val="1200"/>
              </a:spcBef>
              <a:buNone/>
            </a:pPr>
            <a:r>
              <a:rPr lang="en-US" sz="2600" dirty="0" smtClean="0"/>
              <a:t>Marketing is promotion + capacity building.</a:t>
            </a:r>
          </a:p>
          <a:p>
            <a:pPr marL="0" indent="0">
              <a:lnSpc>
                <a:spcPct val="80000"/>
              </a:lnSpc>
              <a:spcBef>
                <a:spcPts val="1200"/>
              </a:spcBef>
              <a:buNone/>
            </a:pPr>
            <a:endParaRPr lang="en-US" sz="800" dirty="0" smtClean="0"/>
          </a:p>
          <a:p>
            <a:pPr marL="0" indent="0">
              <a:lnSpc>
                <a:spcPct val="80000"/>
              </a:lnSpc>
              <a:spcBef>
                <a:spcPts val="0"/>
              </a:spcBef>
              <a:buNone/>
            </a:pPr>
            <a:r>
              <a:rPr lang="en-US" sz="2600" dirty="0" smtClean="0"/>
              <a:t>Especially for the introduction of new technologies capacity</a:t>
            </a:r>
            <a:br>
              <a:rPr lang="en-US" sz="2600" dirty="0" smtClean="0"/>
            </a:br>
            <a:r>
              <a:rPr lang="en-US" sz="2600" dirty="0" smtClean="0"/>
              <a:t>building is important at all levels.</a:t>
            </a:r>
            <a:r>
              <a:rPr lang="en-US" dirty="0" smtClean="0"/>
              <a:t> </a:t>
            </a:r>
          </a:p>
          <a:p>
            <a:pPr marL="0" indent="0">
              <a:lnSpc>
                <a:spcPct val="80000"/>
              </a:lnSpc>
              <a:spcBef>
                <a:spcPts val="0"/>
              </a:spcBef>
              <a:buNone/>
            </a:pPr>
            <a:endParaRPr lang="en-US" sz="800" dirty="0" smtClean="0"/>
          </a:p>
          <a:p>
            <a:pPr marL="0" indent="0">
              <a:lnSpc>
                <a:spcPct val="80000"/>
              </a:lnSpc>
              <a:spcBef>
                <a:spcPts val="1200"/>
              </a:spcBef>
              <a:buNone/>
            </a:pPr>
            <a:r>
              <a:rPr lang="en-US" sz="2600" dirty="0" smtClean="0"/>
              <a:t>Capacity building is the instrument to increase </a:t>
            </a:r>
            <a:br>
              <a:rPr lang="en-US" sz="2600" dirty="0" smtClean="0"/>
            </a:br>
            <a:r>
              <a:rPr lang="en-US" sz="2600" dirty="0" smtClean="0"/>
              <a:t>self-sufficiency and make solutions work.	</a:t>
            </a:r>
            <a:endParaRPr lang="en-US" sz="2600" dirty="0"/>
          </a:p>
        </p:txBody>
      </p:sp>
      <p:pic>
        <p:nvPicPr>
          <p:cNvPr id="4" name="Picture 2" descr="5-LOGO-Acouleur"/>
          <p:cNvPicPr>
            <a:picLocks noChangeAspect="1" noChangeArrowheads="1"/>
          </p:cNvPicPr>
          <p:nvPr/>
        </p:nvPicPr>
        <p:blipFill>
          <a:blip r:embed="rId3"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41</a:t>
            </a:fld>
            <a:endParaRPr lang="en-US"/>
          </a:p>
        </p:txBody>
      </p:sp>
    </p:spTree>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3505200" cy="709200"/>
          </a:xfrm>
        </p:spPr>
        <p:txBody>
          <a:bodyPr>
            <a:normAutofit fontScale="90000"/>
          </a:bodyPr>
          <a:lstStyle/>
          <a:p>
            <a:pPr algn="l"/>
            <a:r>
              <a:rPr lang="en-US" b="1" i="1" dirty="0" smtClean="0">
                <a:solidFill>
                  <a:srgbClr val="00B0F0"/>
                </a:solidFill>
              </a:rPr>
              <a:t>Think of:</a:t>
            </a:r>
            <a:endParaRPr lang="en-US" b="1" i="1" dirty="0">
              <a:solidFill>
                <a:srgbClr val="00B0F0"/>
              </a:solidFill>
            </a:endParaRPr>
          </a:p>
        </p:txBody>
      </p:sp>
      <p:sp>
        <p:nvSpPr>
          <p:cNvPr id="3" name="Content Placeholder 2"/>
          <p:cNvSpPr>
            <a:spLocks noGrp="1"/>
          </p:cNvSpPr>
          <p:nvPr>
            <p:ph idx="1"/>
          </p:nvPr>
        </p:nvSpPr>
        <p:spPr>
          <a:xfrm>
            <a:off x="381600" y="1828800"/>
            <a:ext cx="8208000" cy="4724400"/>
          </a:xfrm>
        </p:spPr>
        <p:txBody>
          <a:bodyPr>
            <a:normAutofit fontScale="25000" lnSpcReduction="20000"/>
          </a:bodyPr>
          <a:lstStyle/>
          <a:p>
            <a:pPr>
              <a:buNone/>
            </a:pPr>
            <a:endParaRPr lang="en-US" sz="8000" dirty="0" smtClean="0"/>
          </a:p>
          <a:p>
            <a:pPr>
              <a:spcBef>
                <a:spcPts val="0"/>
              </a:spcBef>
            </a:pPr>
            <a:r>
              <a:rPr lang="en-US" sz="10400" dirty="0" smtClean="0"/>
              <a:t>Different instruments for different levels: workshops for decision makers and awareness raising, detailed technical training for professionals.</a:t>
            </a:r>
          </a:p>
          <a:p>
            <a:pPr>
              <a:spcBef>
                <a:spcPts val="0"/>
              </a:spcBef>
              <a:buNone/>
            </a:pPr>
            <a:r>
              <a:rPr lang="en-US" sz="4000" dirty="0" smtClean="0"/>
              <a:t> </a:t>
            </a:r>
          </a:p>
          <a:p>
            <a:pPr>
              <a:spcBef>
                <a:spcPts val="0"/>
              </a:spcBef>
            </a:pPr>
            <a:r>
              <a:rPr lang="en-US" sz="10400" dirty="0" smtClean="0"/>
              <a:t>Provide follow-up. Getting funding for good capacity building is difficult: everybody agrees that it is important, but nobody has time. </a:t>
            </a:r>
          </a:p>
          <a:p>
            <a:pPr>
              <a:spcBef>
                <a:spcPts val="0"/>
              </a:spcBef>
              <a:buNone/>
            </a:pPr>
            <a:endParaRPr lang="en-US" sz="4000" dirty="0" smtClean="0"/>
          </a:p>
          <a:p>
            <a:pPr>
              <a:spcBef>
                <a:spcPts val="0"/>
              </a:spcBef>
            </a:pPr>
            <a:r>
              <a:rPr lang="en-US" sz="10400" dirty="0" smtClean="0"/>
              <a:t>Training is usually part of funding of big projects that are managed by big companies or ministries, as a consequence capacity building is forgotten (in the end). </a:t>
            </a:r>
          </a:p>
          <a:p>
            <a:pPr>
              <a:spcBef>
                <a:spcPts val="0"/>
              </a:spcBef>
              <a:buNone/>
            </a:pPr>
            <a:endParaRPr lang="en-US" sz="4000" dirty="0" smtClean="0"/>
          </a:p>
          <a:p>
            <a:pPr>
              <a:spcBef>
                <a:spcPts val="0"/>
              </a:spcBef>
            </a:pPr>
            <a:r>
              <a:rPr lang="en-US" sz="10400" dirty="0" smtClean="0"/>
              <a:t>Aim at small budgets that are available without having to tender.</a:t>
            </a:r>
          </a:p>
          <a:p>
            <a:pPr>
              <a:buNone/>
            </a:pPr>
            <a:endParaRPr lang="en-US" sz="9600" dirty="0" smtClean="0"/>
          </a:p>
          <a:p>
            <a:pPr>
              <a:buNone/>
            </a:pPr>
            <a:r>
              <a:rPr lang="en-US" sz="9600" dirty="0" smtClean="0"/>
              <a:t>	</a:t>
            </a:r>
            <a:endParaRPr lang="en-US" sz="96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42</a:t>
            </a:fld>
            <a:endParaRPr lang="en-US"/>
          </a:p>
        </p:txBody>
      </p:sp>
    </p:spTree>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602000"/>
            <a:ext cx="8208000" cy="1080000"/>
          </a:xfrm>
        </p:spPr>
        <p:txBody>
          <a:bodyPr>
            <a:normAutofit/>
          </a:bodyPr>
          <a:lstStyle/>
          <a:p>
            <a:pPr algn="l"/>
            <a:r>
              <a:rPr lang="en-US" b="1" i="1" dirty="0" smtClean="0">
                <a:solidFill>
                  <a:srgbClr val="00B0F0"/>
                </a:solidFill>
              </a:rPr>
              <a:t>Examples &amp; references</a:t>
            </a:r>
            <a:endParaRPr lang="en-US" b="1" i="1" dirty="0">
              <a:solidFill>
                <a:srgbClr val="00B0F0"/>
              </a:solidFill>
            </a:endParaRPr>
          </a:p>
        </p:txBody>
      </p:sp>
      <p:sp>
        <p:nvSpPr>
          <p:cNvPr id="3" name="Content Placeholder 2"/>
          <p:cNvSpPr>
            <a:spLocks noGrp="1"/>
          </p:cNvSpPr>
          <p:nvPr>
            <p:ph idx="1"/>
          </p:nvPr>
        </p:nvSpPr>
        <p:spPr>
          <a:xfrm>
            <a:off x="381600" y="2898000"/>
            <a:ext cx="8208000" cy="3810000"/>
          </a:xfrm>
        </p:spPr>
        <p:txBody>
          <a:bodyPr>
            <a:normAutofit/>
          </a:bodyPr>
          <a:lstStyle/>
          <a:p>
            <a:pPr marL="0">
              <a:spcBef>
                <a:spcPts val="0"/>
              </a:spcBef>
              <a:buNone/>
            </a:pPr>
            <a:r>
              <a:rPr lang="en-US" sz="2600" b="1" dirty="0" err="1" smtClean="0">
                <a:solidFill>
                  <a:srgbClr val="00B0F0"/>
                </a:solidFill>
              </a:rPr>
              <a:t>GEONetCab</a:t>
            </a:r>
            <a:r>
              <a:rPr lang="en-US" sz="2600" b="1" dirty="0" smtClean="0">
                <a:solidFill>
                  <a:srgbClr val="00B0F0"/>
                </a:solidFill>
              </a:rPr>
              <a:t> capacity building web </a:t>
            </a:r>
            <a:r>
              <a:rPr lang="en-US" sz="2000" dirty="0" smtClean="0">
                <a:hlinkClick r:id="rId2"/>
              </a:rPr>
              <a:t>www.geonetcab.eu</a:t>
            </a:r>
            <a:endParaRPr lang="en-US" sz="2000" dirty="0" smtClean="0"/>
          </a:p>
          <a:p>
            <a:pPr marL="0">
              <a:lnSpc>
                <a:spcPct val="80000"/>
              </a:lnSpc>
              <a:spcBef>
                <a:spcPts val="0"/>
              </a:spcBef>
              <a:buNone/>
            </a:pPr>
            <a:r>
              <a:rPr lang="en-US" sz="2000" i="1" dirty="0" smtClean="0"/>
              <a:t>compilation of tutorials, references, open-source software, etc. </a:t>
            </a:r>
          </a:p>
          <a:p>
            <a:pPr marL="0">
              <a:buNone/>
            </a:pPr>
            <a:endParaRPr lang="en-US" sz="2000" i="1" dirty="0" smtClean="0"/>
          </a:p>
          <a:p>
            <a:pPr marL="0">
              <a:spcBef>
                <a:spcPts val="0"/>
              </a:spcBef>
              <a:buNone/>
            </a:pPr>
            <a:r>
              <a:rPr lang="en-US" sz="2600" b="1" dirty="0" smtClean="0"/>
              <a:t>GEO Portal: </a:t>
            </a:r>
            <a:r>
              <a:rPr lang="en-US" sz="2000" dirty="0" smtClean="0">
                <a:hlinkClick r:id="rId3"/>
              </a:rPr>
              <a:t>www.earthobservations.org</a:t>
            </a:r>
            <a:endParaRPr lang="en-US" sz="2000" dirty="0" smtClean="0"/>
          </a:p>
          <a:p>
            <a:pPr marL="0">
              <a:buNone/>
            </a:pPr>
            <a:endParaRPr lang="en-US" sz="2600" dirty="0" smtClean="0"/>
          </a:p>
          <a:p>
            <a:pPr>
              <a:buNone/>
            </a:pPr>
            <a:r>
              <a:rPr lang="en-US" sz="2600" b="1" i="1" dirty="0" smtClean="0"/>
              <a:t>	</a:t>
            </a:r>
            <a:r>
              <a:rPr lang="en-US" sz="2600" dirty="0" smtClean="0"/>
              <a:t>	</a:t>
            </a:r>
            <a:endParaRPr lang="en-US" sz="2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43</a:t>
            </a:fld>
            <a:endParaRPr lang="en-US"/>
          </a:p>
        </p:txBody>
      </p:sp>
      <p:pic>
        <p:nvPicPr>
          <p:cNvPr id="7" name="Picture 2" descr="5-LOGO-Acouleur"/>
          <p:cNvPicPr>
            <a:picLocks noChangeAspect="1" noChangeArrowheads="1"/>
          </p:cNvPicPr>
          <p:nvPr/>
        </p:nvPicPr>
        <p:blipFill>
          <a:blip r:embed="rId4" cstate="print"/>
          <a:srcRect/>
          <a:stretch>
            <a:fillRect/>
          </a:stretch>
        </p:blipFill>
        <p:spPr bwMode="auto">
          <a:xfrm>
            <a:off x="381000" y="304800"/>
            <a:ext cx="4314825" cy="1314450"/>
          </a:xfrm>
          <a:prstGeom prst="rect">
            <a:avLst/>
          </a:prstGeom>
          <a:noFill/>
          <a:ln w="9525">
            <a:noFill/>
            <a:miter lim="800000"/>
            <a:headEnd/>
            <a:tailEnd/>
          </a:ln>
        </p:spPr>
      </p:pic>
    </p:spTree>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fontScale="90000"/>
          </a:bodyPr>
          <a:lstStyle/>
          <a:p>
            <a:pPr algn="l"/>
            <a:r>
              <a:rPr lang="en-US" b="1" i="1" dirty="0" smtClean="0">
                <a:solidFill>
                  <a:srgbClr val="00B0F0"/>
                </a:solidFill>
              </a:rPr>
              <a:t>More references</a:t>
            </a:r>
            <a:endParaRPr lang="en-US" b="1" i="1" dirty="0">
              <a:solidFill>
                <a:srgbClr val="00B0F0"/>
              </a:solidFill>
            </a:endParaRPr>
          </a:p>
        </p:txBody>
      </p:sp>
      <p:sp>
        <p:nvSpPr>
          <p:cNvPr id="3" name="Content Placeholder 2"/>
          <p:cNvSpPr>
            <a:spLocks noGrp="1"/>
          </p:cNvSpPr>
          <p:nvPr>
            <p:ph idx="1"/>
          </p:nvPr>
        </p:nvSpPr>
        <p:spPr>
          <a:xfrm>
            <a:off x="381600" y="1828800"/>
            <a:ext cx="8208000" cy="4114800"/>
          </a:xfrm>
        </p:spPr>
        <p:txBody>
          <a:bodyPr>
            <a:normAutofit/>
          </a:bodyPr>
          <a:lstStyle/>
          <a:p>
            <a:pPr>
              <a:spcBef>
                <a:spcPts val="0"/>
              </a:spcBef>
              <a:buNone/>
            </a:pPr>
            <a:r>
              <a:rPr lang="en-US" sz="2000" b="1" dirty="0" smtClean="0"/>
              <a:t>	</a:t>
            </a:r>
          </a:p>
          <a:p>
            <a:pPr marL="0">
              <a:spcBef>
                <a:spcPts val="0"/>
              </a:spcBef>
              <a:buNone/>
            </a:pPr>
            <a:r>
              <a:rPr lang="en-US" sz="2600" b="1" dirty="0" smtClean="0"/>
              <a:t>A Rough Google Earth Guide</a:t>
            </a:r>
          </a:p>
          <a:p>
            <a:pPr marL="0">
              <a:buNone/>
            </a:pPr>
            <a:r>
              <a:rPr lang="en-US" sz="2600" b="1" dirty="0" smtClean="0"/>
              <a:t>	</a:t>
            </a:r>
          </a:p>
          <a:p>
            <a:pPr marL="0">
              <a:buNone/>
            </a:pPr>
            <a:r>
              <a:rPr lang="en-US" sz="2600" b="1" dirty="0" smtClean="0"/>
              <a:t>MEASURE Evaluation Global Positioning System Toolkit (USAID)</a:t>
            </a:r>
          </a:p>
          <a:p>
            <a:pPr marL="0">
              <a:buNone/>
            </a:pPr>
            <a:r>
              <a:rPr lang="en-US" sz="2600" b="1" dirty="0" smtClean="0"/>
              <a:t> </a:t>
            </a:r>
            <a:endParaRPr lang="en-US" sz="2600" dirty="0" smtClean="0"/>
          </a:p>
          <a:p>
            <a:pPr marL="0">
              <a:buNone/>
            </a:pPr>
            <a:r>
              <a:rPr lang="en-US" sz="2600" b="1" dirty="0" smtClean="0"/>
              <a:t>Handbook of Research on Developments and Trends in Wireless Sensor Networks: From Principle to Practice</a:t>
            </a:r>
            <a:r>
              <a:rPr lang="en-US" sz="2600" dirty="0" smtClean="0"/>
              <a:t>	</a:t>
            </a:r>
            <a:endParaRPr lang="en-US" sz="2600" b="1" dirty="0" smtClean="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908663" y="151200"/>
            <a:ext cx="2680937"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44</a:t>
            </a:fld>
            <a:endParaRPr lang="en-US"/>
          </a:p>
        </p:txBody>
      </p:sp>
    </p:spTree>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www.geonetcab.eu</a:t>
            </a:r>
            <a:r>
              <a:rPr lang="en-US" sz="2800" dirty="0" smtClean="0"/>
              <a:t> </a:t>
            </a:r>
          </a:p>
          <a:p>
            <a:endParaRPr lang="en-US" sz="2800" dirty="0"/>
          </a:p>
        </p:txBody>
      </p:sp>
      <p:pic>
        <p:nvPicPr>
          <p:cNvPr id="1026" name="Picture 2" descr="5-LOGO-Acouleur"/>
          <p:cNvPicPr>
            <a:picLocks noChangeAspect="1" noChangeArrowheads="1"/>
          </p:cNvPicPr>
          <p:nvPr/>
        </p:nvPicPr>
        <p:blipFill>
          <a:blip r:embed="rId4" cstate="print"/>
          <a:srcRect/>
          <a:stretch>
            <a:fillRect/>
          </a:stretch>
        </p:blipFill>
        <p:spPr bwMode="auto">
          <a:xfrm>
            <a:off x="2362200" y="6096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45</a:t>
            </a:fld>
            <a:endParaRPr lang="en-US"/>
          </a:p>
        </p:txBody>
      </p:sp>
    </p:spTree>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08000" cy="1080000"/>
          </a:xfrm>
        </p:spPr>
        <p:txBody>
          <a:bodyPr>
            <a:noAutofit/>
          </a:bodyPr>
          <a:lstStyle/>
          <a:p>
            <a:pPr algn="l"/>
            <a:r>
              <a:rPr lang="en-US" sz="4000" b="1" i="1" dirty="0" smtClean="0">
                <a:solidFill>
                  <a:srgbClr val="00B0F0"/>
                </a:solidFill>
              </a:rPr>
              <a:t>Assessment of business &amp; </a:t>
            </a:r>
            <a:br>
              <a:rPr lang="en-US" sz="4000" b="1" i="1" dirty="0" smtClean="0">
                <a:solidFill>
                  <a:srgbClr val="00B0F0"/>
                </a:solidFill>
              </a:rPr>
            </a:br>
            <a:r>
              <a:rPr lang="en-US" sz="4000" b="1" i="1" dirty="0" smtClean="0">
                <a:solidFill>
                  <a:srgbClr val="00B0F0"/>
                </a:solidFill>
              </a:rPr>
              <a:t>funding opportunities</a:t>
            </a:r>
            <a:endParaRPr lang="en-US" sz="4000" b="1" i="1" dirty="0">
              <a:solidFill>
                <a:srgbClr val="00B0F0"/>
              </a:solidFill>
            </a:endParaRPr>
          </a:p>
        </p:txBody>
      </p:sp>
      <p:sp>
        <p:nvSpPr>
          <p:cNvPr id="3" name="Content Placeholder 2"/>
          <p:cNvSpPr>
            <a:spLocks noGrp="1"/>
          </p:cNvSpPr>
          <p:nvPr>
            <p:ph idx="1"/>
          </p:nvPr>
        </p:nvSpPr>
        <p:spPr>
          <a:xfrm>
            <a:off x="381000" y="3125041"/>
            <a:ext cx="8208000" cy="3732959"/>
          </a:xfrm>
        </p:spPr>
        <p:txBody>
          <a:bodyPr>
            <a:normAutofit/>
          </a:bodyPr>
          <a:lstStyle/>
          <a:p>
            <a:endParaRPr lang="en-US" sz="1200" dirty="0" smtClean="0"/>
          </a:p>
          <a:p>
            <a:r>
              <a:rPr lang="en-US" sz="2600" dirty="0" smtClean="0"/>
              <a:t>Categories of environmental management products &amp; services</a:t>
            </a:r>
          </a:p>
          <a:p>
            <a:r>
              <a:rPr lang="en-US" sz="2600" dirty="0" smtClean="0"/>
              <a:t>Life cycle phase of product or service</a:t>
            </a:r>
          </a:p>
          <a:p>
            <a:r>
              <a:rPr lang="en-US" sz="2600" dirty="0" smtClean="0"/>
              <a:t>Regional context, level of technological &amp; economic development</a:t>
            </a:r>
          </a:p>
          <a:p>
            <a:r>
              <a:rPr lang="en-US" sz="2600" dirty="0" smtClean="0"/>
              <a:t>Optimum marketing mix</a:t>
            </a:r>
          </a:p>
          <a:p>
            <a:pPr>
              <a:buNone/>
            </a:pPr>
            <a:endParaRPr lang="en-US" sz="2400"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a:p>
        </p:txBody>
      </p:sp>
    </p:spTree>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08000" cy="1800000"/>
          </a:xfrm>
        </p:spPr>
        <p:txBody>
          <a:bodyPr>
            <a:normAutofit fontScale="90000"/>
          </a:bodyPr>
          <a:lstStyle/>
          <a:p>
            <a:pPr algn="l"/>
            <a:r>
              <a:rPr lang="en-US" b="1" i="1" dirty="0" smtClean="0"/>
              <a:t>1. International trends &amp;</a:t>
            </a:r>
            <a:br>
              <a:rPr lang="en-US" b="1" i="1" dirty="0" smtClean="0"/>
            </a:br>
            <a:r>
              <a:rPr lang="en-US" b="1" i="1" dirty="0" smtClean="0"/>
              <a:t>    developments </a:t>
            </a:r>
            <a:r>
              <a:rPr lang="en-US" b="1" i="1" smtClean="0"/>
              <a:t>in </a:t>
            </a:r>
            <a:r>
              <a:rPr lang="en-US" b="1" i="1" dirty="0" smtClean="0"/>
              <a:t/>
            </a:r>
            <a:br>
              <a:rPr lang="en-US" b="1" i="1" dirty="0" smtClean="0"/>
            </a:br>
            <a:r>
              <a:rPr lang="en-US" b="1" i="1" smtClean="0"/>
              <a:t>    </a:t>
            </a:r>
            <a:r>
              <a:rPr lang="en-US" b="1" i="1" smtClean="0"/>
              <a:t>forest </a:t>
            </a:r>
            <a:r>
              <a:rPr lang="en-US" b="1" i="1" dirty="0" smtClean="0"/>
              <a:t>management</a:t>
            </a:r>
            <a:endParaRPr lang="en-US" b="1" i="1" dirty="0"/>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a:p>
        </p:txBody>
      </p:sp>
    </p:spTree>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898000"/>
            <a:ext cx="8208000" cy="4490123"/>
          </a:xfrm>
        </p:spPr>
        <p:txBody>
          <a:bodyPr>
            <a:normAutofit fontScale="25000" lnSpcReduction="20000"/>
          </a:bodyPr>
          <a:lstStyle/>
          <a:p>
            <a:pPr marL="0" marR="0" indent="0">
              <a:spcBef>
                <a:spcPts val="0"/>
              </a:spcBef>
              <a:buNone/>
            </a:pPr>
            <a:r>
              <a:rPr lang="en-US" sz="10400" b="1" dirty="0" smtClean="0">
                <a:ea typeface="Times New Roman"/>
                <a:cs typeface="Times New Roman"/>
              </a:rPr>
              <a:t>Based on three </a:t>
            </a:r>
            <a:r>
              <a:rPr lang="en-US" sz="10400" b="1" dirty="0">
                <a:ea typeface="Times New Roman"/>
                <a:cs typeface="Times New Roman"/>
              </a:rPr>
              <a:t>pillars</a:t>
            </a:r>
            <a:r>
              <a:rPr lang="en-US" sz="10400" b="1" dirty="0" smtClean="0">
                <a:ea typeface="Times New Roman"/>
                <a:cs typeface="Times New Roman"/>
              </a:rPr>
              <a:t>:</a:t>
            </a:r>
          </a:p>
          <a:p>
            <a:pPr marL="0" marR="0" indent="0">
              <a:spcBef>
                <a:spcPts val="0"/>
              </a:spcBef>
              <a:buNone/>
            </a:pPr>
            <a:endParaRPr lang="en-US" sz="4000" dirty="0">
              <a:ea typeface="Times New Roman"/>
              <a:cs typeface="Times New Roman"/>
            </a:endParaRPr>
          </a:p>
          <a:p>
            <a:pPr>
              <a:spcBef>
                <a:spcPts val="0"/>
              </a:spcBef>
            </a:pPr>
            <a:r>
              <a:rPr lang="en-US" sz="10400" dirty="0">
                <a:ea typeface="Times New Roman"/>
                <a:cs typeface="Times New Roman"/>
              </a:rPr>
              <a:t>Policy, legal, institutional and </a:t>
            </a:r>
            <a:r>
              <a:rPr lang="en-US" sz="10400" dirty="0" smtClean="0">
                <a:ea typeface="Times New Roman"/>
                <a:cs typeface="Times New Roman"/>
              </a:rPr>
              <a:t/>
            </a:r>
            <a:br>
              <a:rPr lang="en-US" sz="10400" dirty="0" smtClean="0">
                <a:ea typeface="Times New Roman"/>
                <a:cs typeface="Times New Roman"/>
              </a:rPr>
            </a:br>
            <a:r>
              <a:rPr lang="en-US" sz="10400" dirty="0" smtClean="0">
                <a:ea typeface="Times New Roman"/>
                <a:cs typeface="Times New Roman"/>
              </a:rPr>
              <a:t>regulatory </a:t>
            </a:r>
            <a:r>
              <a:rPr lang="en-US" sz="10400" dirty="0">
                <a:ea typeface="Times New Roman"/>
                <a:cs typeface="Times New Roman"/>
              </a:rPr>
              <a:t>frameworks</a:t>
            </a:r>
          </a:p>
          <a:p>
            <a:pPr>
              <a:spcBef>
                <a:spcPts val="0"/>
              </a:spcBef>
            </a:pPr>
            <a:r>
              <a:rPr lang="en-US" sz="10400" dirty="0">
                <a:ea typeface="Times New Roman"/>
                <a:cs typeface="Times New Roman"/>
              </a:rPr>
              <a:t>Planning and decision-making processes</a:t>
            </a:r>
          </a:p>
          <a:p>
            <a:pPr>
              <a:spcBef>
                <a:spcPts val="0"/>
              </a:spcBef>
            </a:pPr>
            <a:r>
              <a:rPr lang="en-US" sz="10400" dirty="0">
                <a:ea typeface="Times New Roman"/>
                <a:cs typeface="Times New Roman"/>
              </a:rPr>
              <a:t>Implementation enforcement and </a:t>
            </a:r>
            <a:r>
              <a:rPr lang="en-US" sz="10400" dirty="0" smtClean="0">
                <a:ea typeface="Times New Roman"/>
                <a:cs typeface="Times New Roman"/>
              </a:rPr>
              <a:t>compliance</a:t>
            </a:r>
          </a:p>
          <a:p>
            <a:pPr>
              <a:spcBef>
                <a:spcPts val="0"/>
              </a:spcBef>
              <a:buNone/>
            </a:pPr>
            <a:endParaRPr lang="en-US" sz="4000" dirty="0">
              <a:ea typeface="Times New Roman"/>
              <a:cs typeface="Times New Roman"/>
            </a:endParaRPr>
          </a:p>
          <a:p>
            <a:pPr marL="0" marR="0" indent="0">
              <a:spcBef>
                <a:spcPts val="0"/>
              </a:spcBef>
              <a:buNone/>
            </a:pPr>
            <a:r>
              <a:rPr lang="en-US" sz="10400" b="1" dirty="0">
                <a:ea typeface="Times New Roman"/>
                <a:cs typeface="Times New Roman"/>
              </a:rPr>
              <a:t>And a number of cross-cutting aspects: </a:t>
            </a:r>
            <a:endParaRPr lang="en-US" sz="10400" b="1" dirty="0" smtClean="0">
              <a:ea typeface="Times New Roman"/>
              <a:cs typeface="Times New Roman"/>
            </a:endParaRPr>
          </a:p>
          <a:p>
            <a:pPr marL="0" marR="0" indent="0">
              <a:spcBef>
                <a:spcPts val="0"/>
              </a:spcBef>
              <a:buNone/>
            </a:pPr>
            <a:r>
              <a:rPr lang="en-US" sz="4000" dirty="0" smtClean="0">
                <a:ea typeface="Times New Roman"/>
                <a:cs typeface="Times New Roman"/>
              </a:rPr>
              <a:t/>
            </a:r>
            <a:br>
              <a:rPr lang="en-US" sz="4000" dirty="0" smtClean="0">
                <a:ea typeface="Times New Roman"/>
                <a:cs typeface="Times New Roman"/>
              </a:rPr>
            </a:br>
            <a:r>
              <a:rPr lang="en-US" sz="10400" dirty="0" smtClean="0">
                <a:ea typeface="Times New Roman"/>
                <a:cs typeface="Times New Roman"/>
              </a:rPr>
              <a:t>accountability</a:t>
            </a:r>
            <a:r>
              <a:rPr lang="en-US" sz="10400" dirty="0">
                <a:ea typeface="Times New Roman"/>
                <a:cs typeface="Times New Roman"/>
              </a:rPr>
              <a:t>, effectiveness, efficiency, fairness/equity, participation, transparency + description of subcomponents and </a:t>
            </a:r>
            <a:r>
              <a:rPr lang="en-US" sz="10400" dirty="0" smtClean="0">
                <a:ea typeface="Times New Roman"/>
                <a:cs typeface="Times New Roman"/>
              </a:rPr>
              <a:t>indicators</a:t>
            </a:r>
          </a:p>
          <a:p>
            <a:pPr marL="0" marR="0" indent="0">
              <a:spcBef>
                <a:spcPts val="0"/>
              </a:spcBef>
              <a:buNone/>
            </a:pPr>
            <a:endParaRPr lang="en-US" sz="4000" dirty="0">
              <a:ea typeface="Times New Roman"/>
              <a:cs typeface="Times New Roman"/>
            </a:endParaRPr>
          </a:p>
          <a:p>
            <a:pPr marL="0" marR="0" indent="0">
              <a:spcBef>
                <a:spcPts val="0"/>
              </a:spcBef>
              <a:spcAft>
                <a:spcPts val="1000"/>
              </a:spcAft>
              <a:buNone/>
            </a:pPr>
            <a:r>
              <a:rPr lang="en-US" sz="8000" i="1" dirty="0">
                <a:ea typeface="Times New Roman"/>
                <a:cs typeface="Times New Roman"/>
              </a:rPr>
              <a:t>Framework for assessing and monitoring forest governance (PROFOR, FAO)</a:t>
            </a:r>
            <a:endParaRPr lang="en-US" sz="8000" dirty="0">
              <a:ea typeface="Times New Roman"/>
              <a:cs typeface="Times New Roman"/>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4314825" cy="1314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7</a:t>
            </a:fld>
            <a:endParaRPr lang="en-US" dirty="0"/>
          </a:p>
        </p:txBody>
      </p:sp>
      <p:sp>
        <p:nvSpPr>
          <p:cNvPr id="6" name="TextBox 5"/>
          <p:cNvSpPr txBox="1"/>
          <p:nvPr/>
        </p:nvSpPr>
        <p:spPr>
          <a:xfrm>
            <a:off x="381600" y="1602000"/>
            <a:ext cx="8208000" cy="1080000"/>
          </a:xfrm>
          <a:prstGeom prst="rect">
            <a:avLst/>
          </a:prstGeom>
          <a:noFill/>
        </p:spPr>
        <p:txBody>
          <a:bodyPr wrap="square" rtlCol="0" anchor="ctr">
            <a:spAutoFit/>
          </a:bodyPr>
          <a:lstStyle/>
          <a:p>
            <a:r>
              <a:rPr lang="en-US" sz="4000" b="1" i="1" dirty="0" smtClean="0">
                <a:solidFill>
                  <a:srgbClr val="00B0F0"/>
                </a:solidFill>
                <a:latin typeface="+mj-lt"/>
              </a:rPr>
              <a:t>Forest</a:t>
            </a:r>
            <a:r>
              <a:rPr lang="en-US" sz="4000" b="1" i="1" dirty="0" smtClean="0">
                <a:solidFill>
                  <a:srgbClr val="00B0F0"/>
                </a:solidFill>
              </a:rPr>
              <a:t> Governance</a:t>
            </a:r>
            <a:endParaRPr lang="en-US" sz="4000" b="1" i="1" dirty="0">
              <a:solidFill>
                <a:srgbClr val="00B0F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0000" y="648000"/>
            <a:ext cx="874022" cy="968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1200" y="648000"/>
            <a:ext cx="968400" cy="968400"/>
          </a:xfrm>
          <a:prstGeom prst="rect">
            <a:avLst/>
          </a:prstGeom>
        </p:spPr>
      </p:pic>
    </p:spTree>
    <p:extLst>
      <p:ext uri="{BB962C8B-B14F-4D97-AF65-F5344CB8AC3E}">
        <p14:creationId xmlns:p14="http://schemas.microsoft.com/office/powerpoint/2010/main" xmlns="" val="1935369171"/>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1828800"/>
            <a:ext cx="8208000" cy="4641273"/>
          </a:xfrm>
        </p:spPr>
        <p:txBody>
          <a:bodyPr>
            <a:normAutofit fontScale="25000" lnSpcReduction="20000"/>
          </a:bodyPr>
          <a:lstStyle/>
          <a:p>
            <a:pPr>
              <a:buNone/>
            </a:pPr>
            <a:r>
              <a:rPr lang="en-US" sz="8000" dirty="0" smtClean="0"/>
              <a:t>    	</a:t>
            </a:r>
          </a:p>
          <a:p>
            <a:pPr marL="0" marR="0" indent="0">
              <a:lnSpc>
                <a:spcPct val="115000"/>
              </a:lnSpc>
              <a:spcBef>
                <a:spcPts val="0"/>
              </a:spcBef>
              <a:spcAft>
                <a:spcPts val="0"/>
              </a:spcAft>
              <a:buNone/>
            </a:pPr>
            <a:r>
              <a:rPr lang="en-US" sz="10400" b="1" dirty="0" smtClean="0">
                <a:ea typeface="Times New Roman"/>
                <a:cs typeface="FrutigerLTStd-Roman"/>
              </a:rPr>
              <a:t>FAO Forest Resource Assessment 2010 outcomes:</a:t>
            </a:r>
          </a:p>
          <a:p>
            <a:pPr marL="0" marR="0" indent="0">
              <a:lnSpc>
                <a:spcPct val="115000"/>
              </a:lnSpc>
              <a:spcBef>
                <a:spcPts val="0"/>
              </a:spcBef>
              <a:spcAft>
                <a:spcPts val="0"/>
              </a:spcAft>
              <a:buNone/>
            </a:pPr>
            <a:endParaRPr lang="en-US" b="1" dirty="0">
              <a:ea typeface="Times New Roman"/>
              <a:cs typeface="Times New Roman"/>
            </a:endParaRPr>
          </a:p>
          <a:p>
            <a:pPr marL="342000" marR="0" indent="-342000">
              <a:spcBef>
                <a:spcPts val="0"/>
              </a:spcBef>
              <a:spcAft>
                <a:spcPts val="0"/>
              </a:spcAft>
              <a:buNone/>
            </a:pPr>
            <a:r>
              <a:rPr lang="en-US" sz="10400" dirty="0">
                <a:ea typeface="Times New Roman"/>
                <a:cs typeface="FrutigerLTStd-Roman"/>
              </a:rPr>
              <a:t>• </a:t>
            </a:r>
            <a:r>
              <a:rPr lang="en-US" sz="10400" dirty="0" smtClean="0">
                <a:ea typeface="Times New Roman"/>
                <a:cs typeface="FrutigerLTStd-Roman"/>
              </a:rPr>
              <a:t>	improved </a:t>
            </a:r>
            <a:r>
              <a:rPr lang="en-US" sz="10400" dirty="0">
                <a:ea typeface="Times New Roman"/>
                <a:cs typeface="FrutigerLTStd-Roman"/>
              </a:rPr>
              <a:t>knowledge on land cover and land use changes related to forests, especially deforestation, afforestation and natural expansion of forests</a:t>
            </a:r>
            <a:r>
              <a:rPr lang="en-US" sz="10400" dirty="0" smtClean="0">
                <a:ea typeface="Times New Roman"/>
                <a:cs typeface="FrutigerLTStd-Roman"/>
              </a:rPr>
              <a:t>;</a:t>
            </a:r>
          </a:p>
          <a:p>
            <a:pPr marL="342000" marR="0" indent="-342000">
              <a:spcBef>
                <a:spcPts val="0"/>
              </a:spcBef>
              <a:spcAft>
                <a:spcPts val="0"/>
              </a:spcAft>
              <a:buNone/>
            </a:pPr>
            <a:endParaRPr lang="en-US" dirty="0">
              <a:ea typeface="Times New Roman"/>
              <a:cs typeface="Times New Roman"/>
            </a:endParaRPr>
          </a:p>
          <a:p>
            <a:pPr marL="342000" marR="0" indent="-342000">
              <a:spcBef>
                <a:spcPts val="0"/>
              </a:spcBef>
              <a:spcAft>
                <a:spcPts val="0"/>
              </a:spcAft>
              <a:buNone/>
            </a:pPr>
            <a:r>
              <a:rPr lang="en-US" sz="10400" dirty="0">
                <a:ea typeface="Times New Roman"/>
                <a:cs typeface="FrutigerLTStd-Roman"/>
              </a:rPr>
              <a:t>• </a:t>
            </a:r>
            <a:r>
              <a:rPr lang="en-US" sz="10400" dirty="0" smtClean="0">
                <a:ea typeface="Times New Roman"/>
                <a:cs typeface="FrutigerLTStd-Roman"/>
              </a:rPr>
              <a:t>	information </a:t>
            </a:r>
            <a:r>
              <a:rPr lang="en-US" sz="10400" dirty="0">
                <a:ea typeface="Times New Roman"/>
                <a:cs typeface="FrutigerLTStd-Roman"/>
              </a:rPr>
              <a:t>on the rate of change between 1990 and 2005 at global, biome and regional levels</a:t>
            </a:r>
            <a:r>
              <a:rPr lang="en-US" sz="10400" dirty="0" smtClean="0">
                <a:ea typeface="Times New Roman"/>
                <a:cs typeface="FrutigerLTStd-Roman"/>
              </a:rPr>
              <a:t>;</a:t>
            </a:r>
          </a:p>
          <a:p>
            <a:pPr marL="342000" marR="0" indent="-342000">
              <a:spcBef>
                <a:spcPts val="0"/>
              </a:spcBef>
              <a:spcAft>
                <a:spcPts val="0"/>
              </a:spcAft>
              <a:buNone/>
            </a:pPr>
            <a:endParaRPr lang="en-US" dirty="0">
              <a:ea typeface="Times New Roman"/>
              <a:cs typeface="Times New Roman"/>
            </a:endParaRPr>
          </a:p>
          <a:p>
            <a:pPr marL="342000" marR="0" indent="-342000">
              <a:spcBef>
                <a:spcPts val="0"/>
              </a:spcBef>
              <a:spcAft>
                <a:spcPts val="0"/>
              </a:spcAft>
              <a:buNone/>
            </a:pPr>
            <a:r>
              <a:rPr lang="en-US" sz="10400" dirty="0">
                <a:ea typeface="Times New Roman"/>
                <a:cs typeface="FrutigerLTStd-Roman"/>
              </a:rPr>
              <a:t>• </a:t>
            </a:r>
            <a:r>
              <a:rPr lang="en-US" sz="10400" dirty="0" smtClean="0">
                <a:ea typeface="Times New Roman"/>
                <a:cs typeface="FrutigerLTStd-Roman"/>
              </a:rPr>
              <a:t>	a </a:t>
            </a:r>
            <a:r>
              <a:rPr lang="en-US" sz="10400" dirty="0">
                <a:ea typeface="Times New Roman"/>
                <a:cs typeface="FrutigerLTStd-Roman"/>
              </a:rPr>
              <a:t>global framework and method for monitoring forest change</a:t>
            </a:r>
            <a:r>
              <a:rPr lang="en-US" sz="10400" dirty="0" smtClean="0">
                <a:ea typeface="Times New Roman"/>
                <a:cs typeface="FrutigerLTStd-Roman"/>
              </a:rPr>
              <a:t>;</a:t>
            </a:r>
          </a:p>
          <a:p>
            <a:pPr marL="342000" marR="0" indent="-342000">
              <a:spcBef>
                <a:spcPts val="0"/>
              </a:spcBef>
              <a:spcAft>
                <a:spcPts val="0"/>
              </a:spcAft>
              <a:buNone/>
            </a:pPr>
            <a:endParaRPr lang="en-US" dirty="0">
              <a:ea typeface="Times New Roman"/>
              <a:cs typeface="Times New Roman"/>
            </a:endParaRPr>
          </a:p>
          <a:p>
            <a:pPr marL="342000" marR="0" indent="-342000">
              <a:spcBef>
                <a:spcPts val="0"/>
              </a:spcBef>
              <a:spcAft>
                <a:spcPts val="0"/>
              </a:spcAft>
              <a:buNone/>
            </a:pPr>
            <a:r>
              <a:rPr lang="en-US" sz="10400" dirty="0">
                <a:ea typeface="Times New Roman"/>
                <a:cs typeface="FrutigerLTStd-Roman"/>
              </a:rPr>
              <a:t>• </a:t>
            </a:r>
            <a:r>
              <a:rPr lang="en-US" sz="10400" dirty="0" smtClean="0">
                <a:ea typeface="Times New Roman"/>
                <a:cs typeface="FrutigerLTStd-Roman"/>
              </a:rPr>
              <a:t>	easy </a:t>
            </a:r>
            <a:r>
              <a:rPr lang="en-US" sz="10400" dirty="0">
                <a:ea typeface="Times New Roman"/>
                <a:cs typeface="FrutigerLTStd-Roman"/>
              </a:rPr>
              <a:t>access to satellite imagery through an internet-based data portal</a:t>
            </a:r>
            <a:r>
              <a:rPr lang="en-US" sz="10400" dirty="0" smtClean="0">
                <a:ea typeface="Times New Roman"/>
                <a:cs typeface="FrutigerLTStd-Roman"/>
              </a:rPr>
              <a:t>;</a:t>
            </a:r>
          </a:p>
          <a:p>
            <a:pPr marL="342000" marR="0" indent="-342000">
              <a:spcBef>
                <a:spcPts val="0"/>
              </a:spcBef>
              <a:spcAft>
                <a:spcPts val="0"/>
              </a:spcAft>
              <a:buNone/>
            </a:pPr>
            <a:endParaRPr lang="en-US" dirty="0">
              <a:ea typeface="Times New Roman"/>
              <a:cs typeface="Times New Roman"/>
            </a:endParaRPr>
          </a:p>
          <a:p>
            <a:pPr marL="342000" indent="-342000">
              <a:spcBef>
                <a:spcPts val="0"/>
              </a:spcBef>
              <a:buNone/>
            </a:pPr>
            <a:r>
              <a:rPr lang="en-US" sz="10400" dirty="0" smtClean="0">
                <a:ea typeface="Times New Roman"/>
                <a:cs typeface="FrutigerLTStd-Roman"/>
              </a:rPr>
              <a:t>• 	enhanced </a:t>
            </a:r>
            <a:r>
              <a:rPr lang="en-US" sz="10400" dirty="0">
                <a:ea typeface="Times New Roman"/>
                <a:cs typeface="FrutigerLTStd-Roman"/>
              </a:rPr>
              <a:t>capacity in many countries for monitoring, assessing and reporting on forest area and forest </a:t>
            </a:r>
            <a:r>
              <a:rPr lang="en-US" sz="10400" dirty="0" smtClean="0">
                <a:ea typeface="Times New Roman"/>
                <a:cs typeface="FrutigerLTStd-Roman"/>
              </a:rPr>
              <a:t>area</a:t>
            </a:r>
            <a:endParaRPr lang="en-US" sz="10400" i="1" dirty="0">
              <a:solidFill>
                <a:prstClr val="black"/>
              </a:solidFill>
            </a:endParaRP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sp>
        <p:nvSpPr>
          <p:cNvPr id="6" name="TextBox 5"/>
          <p:cNvSpPr txBox="1"/>
          <p:nvPr/>
        </p:nvSpPr>
        <p:spPr>
          <a:xfrm>
            <a:off x="381600" y="1220400"/>
            <a:ext cx="8208000" cy="709200"/>
          </a:xfrm>
          <a:prstGeom prst="rect">
            <a:avLst/>
          </a:prstGeom>
          <a:noFill/>
        </p:spPr>
        <p:txBody>
          <a:bodyPr wrap="square" rtlCol="0">
            <a:spAutoFit/>
          </a:bodyPr>
          <a:lstStyle/>
          <a:p>
            <a:r>
              <a:rPr lang="en-US" sz="4000" b="1" i="1" dirty="0" smtClean="0">
                <a:solidFill>
                  <a:srgbClr val="00B0F0"/>
                </a:solidFill>
              </a:rPr>
              <a:t>Global Monitoring</a:t>
            </a:r>
            <a:endParaRPr lang="en-US" sz="4000" b="1" i="1" dirty="0">
              <a:solidFill>
                <a:srgbClr val="00B0F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1200" y="151200"/>
            <a:ext cx="968400" cy="968400"/>
          </a:xfrm>
          <a:prstGeom prst="rect">
            <a:avLst/>
          </a:prstGeom>
        </p:spPr>
      </p:pic>
    </p:spTree>
    <p:extLst>
      <p:ext uri="{BB962C8B-B14F-4D97-AF65-F5344CB8AC3E}">
        <p14:creationId xmlns:p14="http://schemas.microsoft.com/office/powerpoint/2010/main" xmlns="" val="1935369171"/>
      </p:ext>
    </p:extLst>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220400"/>
            <a:ext cx="8208000" cy="709200"/>
          </a:xfrm>
        </p:spPr>
        <p:txBody>
          <a:bodyPr>
            <a:normAutofit/>
          </a:bodyPr>
          <a:lstStyle/>
          <a:p>
            <a:pPr algn="l"/>
            <a:r>
              <a:rPr lang="en-US" sz="4000" b="1" i="1" dirty="0" smtClean="0">
                <a:solidFill>
                  <a:srgbClr val="00B0F0"/>
                </a:solidFill>
              </a:rPr>
              <a:t>Example FRA sampling grid</a:t>
            </a:r>
            <a:endParaRPr lang="en-US" sz="4000" b="1" i="1" dirty="0">
              <a:solidFill>
                <a:srgbClr val="00B0F0"/>
              </a:solidFill>
            </a:endParaRPr>
          </a:p>
        </p:txBody>
      </p:sp>
      <p:sp>
        <p:nvSpPr>
          <p:cNvPr id="3" name="Content Placeholder 2"/>
          <p:cNvSpPr>
            <a:spLocks noGrp="1"/>
          </p:cNvSpPr>
          <p:nvPr>
            <p:ph idx="1"/>
          </p:nvPr>
        </p:nvSpPr>
        <p:spPr>
          <a:xfrm>
            <a:off x="381600" y="5148000"/>
            <a:ext cx="4670323" cy="1481400"/>
          </a:xfrm>
        </p:spPr>
        <p:txBody>
          <a:bodyPr>
            <a:normAutofit/>
          </a:bodyPr>
          <a:lstStyle/>
          <a:p>
            <a:pPr marL="914400" indent="-914400">
              <a:lnSpc>
                <a:spcPct val="80000"/>
              </a:lnSpc>
              <a:spcBef>
                <a:spcPts val="0"/>
              </a:spcBef>
              <a:buNone/>
            </a:pPr>
            <a:r>
              <a:rPr lang="en-US" sz="2600" b="1" dirty="0" smtClean="0">
                <a:ea typeface="Times New Roman"/>
                <a:cs typeface="Times New Roman"/>
              </a:rPr>
              <a:t>Steps:</a:t>
            </a:r>
            <a:r>
              <a:rPr lang="en-US" sz="2600" dirty="0" smtClean="0">
                <a:ea typeface="Times New Roman"/>
                <a:cs typeface="Times New Roman"/>
              </a:rPr>
              <a:t>	</a:t>
            </a:r>
          </a:p>
          <a:p>
            <a:pPr marL="914400" indent="-914400">
              <a:lnSpc>
                <a:spcPct val="80000"/>
              </a:lnSpc>
              <a:spcBef>
                <a:spcPts val="0"/>
              </a:spcBef>
              <a:buNone/>
            </a:pPr>
            <a:r>
              <a:rPr lang="en-US" sz="2600" dirty="0" smtClean="0">
                <a:ea typeface="Times New Roman"/>
                <a:cs typeface="Times New Roman"/>
              </a:rPr>
              <a:t>1. Satellite data</a:t>
            </a:r>
          </a:p>
          <a:p>
            <a:pPr marL="914400" indent="-914400">
              <a:lnSpc>
                <a:spcPct val="80000"/>
              </a:lnSpc>
              <a:spcBef>
                <a:spcPts val="0"/>
              </a:spcBef>
              <a:buNone/>
            </a:pPr>
            <a:r>
              <a:rPr lang="en-US" sz="2600" dirty="0" smtClean="0">
                <a:ea typeface="Times New Roman"/>
                <a:cs typeface="Times New Roman"/>
              </a:rPr>
              <a:t>2. Classify and label</a:t>
            </a:r>
          </a:p>
          <a:p>
            <a:pPr marL="914400" indent="-914400">
              <a:lnSpc>
                <a:spcPct val="80000"/>
              </a:lnSpc>
              <a:spcBef>
                <a:spcPts val="0"/>
              </a:spcBef>
              <a:buNone/>
            </a:pPr>
            <a:r>
              <a:rPr lang="en-US" sz="2600" dirty="0" smtClean="0">
                <a:ea typeface="Times New Roman"/>
                <a:cs typeface="Times New Roman"/>
              </a:rPr>
              <a:t>3. Validate</a:t>
            </a:r>
          </a:p>
        </p:txBody>
      </p:sp>
      <p:pic>
        <p:nvPicPr>
          <p:cNvPr id="4" name="Picture 2" descr="5-LOGO-Acouleur"/>
          <p:cNvPicPr>
            <a:picLocks noChangeAspect="1" noChangeArrowheads="1"/>
          </p:cNvPicPr>
          <p:nvPr/>
        </p:nvPicPr>
        <p:blipFill>
          <a:blip r:embed="rId2" cstate="print"/>
          <a:srcRect/>
          <a:stretch>
            <a:fillRect/>
          </a:stretch>
        </p:blipFill>
        <p:spPr bwMode="auto">
          <a:xfrm>
            <a:off x="381000" y="304800"/>
            <a:ext cx="2157153" cy="6567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600" y="3049200"/>
            <a:ext cx="1219200" cy="1457960"/>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40000" y="2674800"/>
            <a:ext cx="2209800" cy="2462243"/>
          </a:xfrm>
          <a:prstGeom prst="rect">
            <a:avLst/>
          </a:prstGeom>
          <a:noFill/>
          <a:ln>
            <a:noFill/>
          </a:ln>
        </p:spPr>
      </p:pic>
      <p:pic>
        <p:nvPicPr>
          <p:cNvPr id="10" name="Picture 9"/>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89200" y="2131200"/>
            <a:ext cx="3200400" cy="3429000"/>
          </a:xfrm>
          <a:prstGeom prst="rect">
            <a:avLst/>
          </a:prstGeom>
          <a:noFill/>
          <a:ln>
            <a:noFill/>
          </a:ln>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21200" y="151200"/>
            <a:ext cx="968400" cy="968400"/>
          </a:xfrm>
          <a:prstGeom prst="rect">
            <a:avLst/>
          </a:prstGeom>
        </p:spPr>
      </p:pic>
    </p:spTree>
    <p:extLst>
      <p:ext uri="{BB962C8B-B14F-4D97-AF65-F5344CB8AC3E}">
        <p14:creationId xmlns:p14="http://schemas.microsoft.com/office/powerpoint/2010/main" xmlns="" val="781993883"/>
      </p:ext>
    </p:extLst>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4753</TotalTime>
  <Words>1170</Words>
  <Application>Microsoft Office PowerPoint</Application>
  <PresentationFormat>Diavoorstelling (4:3)</PresentationFormat>
  <Paragraphs>365</Paragraphs>
  <Slides>45</Slides>
  <Notes>1</Notes>
  <HiddenSlides>0</HiddenSlides>
  <MMClips>0</MMClips>
  <ScaleCrop>false</ScaleCrop>
  <HeadingPairs>
    <vt:vector size="4" baseType="variant">
      <vt:variant>
        <vt:lpstr>Thema</vt:lpstr>
      </vt:variant>
      <vt:variant>
        <vt:i4>31</vt:i4>
      </vt:variant>
      <vt:variant>
        <vt:lpstr>Diatitels</vt:lpstr>
      </vt:variant>
      <vt:variant>
        <vt:i4>45</vt:i4>
      </vt:variant>
    </vt:vector>
  </HeadingPairs>
  <TitlesOfParts>
    <vt:vector size="76"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Forest Management </vt:lpstr>
      <vt:lpstr>Dia 2</vt:lpstr>
      <vt:lpstr>Dia 3</vt:lpstr>
      <vt:lpstr>Life cycle of products &amp; services</vt:lpstr>
      <vt:lpstr>Assessment of business &amp;  funding opportunities</vt:lpstr>
      <vt:lpstr>1. International trends &amp;     developments in      forest management</vt:lpstr>
      <vt:lpstr>Dia 7</vt:lpstr>
      <vt:lpstr>Dia 8</vt:lpstr>
      <vt:lpstr>Example FRA sampling grid</vt:lpstr>
      <vt:lpstr>Dia 10</vt:lpstr>
      <vt:lpstr>Dia 11</vt:lpstr>
      <vt:lpstr>Automatic change detection</vt:lpstr>
      <vt:lpstr>Dia 13</vt:lpstr>
      <vt:lpstr>Dia 14</vt:lpstr>
      <vt:lpstr>More references:</vt:lpstr>
      <vt:lpstr>2. Steps to promote earth observation       for forest management</vt:lpstr>
      <vt:lpstr>State-of-the-art</vt:lpstr>
      <vt:lpstr>Categories of products and services</vt:lpstr>
      <vt:lpstr>Dia 19</vt:lpstr>
      <vt:lpstr>Dia 20</vt:lpstr>
      <vt:lpstr>Dia 21</vt:lpstr>
      <vt:lpstr>What can be measured and assessed (1)?</vt:lpstr>
      <vt:lpstr>What can be measured and assessed (2)?</vt:lpstr>
      <vt:lpstr>What is still needed?</vt:lpstr>
      <vt:lpstr>Dia 25</vt:lpstr>
      <vt:lpstr>Dia 26</vt:lpstr>
      <vt:lpstr>Example Canada: building a next generation forest management and monitoring system</vt:lpstr>
      <vt:lpstr>More references (1):</vt:lpstr>
      <vt:lpstr>More references (2):</vt:lpstr>
      <vt:lpstr>Marketing of earth observation</vt:lpstr>
      <vt:lpstr>Points to keep in mind:</vt:lpstr>
      <vt:lpstr>Be patient:  introduction of new technology and / or applications takes time</vt:lpstr>
      <vt:lpstr>3. How to get funding for your      activities</vt:lpstr>
      <vt:lpstr>Approach</vt:lpstr>
      <vt:lpstr>How?</vt:lpstr>
      <vt:lpstr>Proposal outline (more detailed version in separate document, see also www.geonetcab.eu )</vt:lpstr>
      <vt:lpstr>Other references</vt:lpstr>
      <vt:lpstr>Again:</vt:lpstr>
      <vt:lpstr>4. Capacity Building</vt:lpstr>
      <vt:lpstr>Forest management toolkit</vt:lpstr>
      <vt:lpstr>General</vt:lpstr>
      <vt:lpstr>Think of:</vt:lpstr>
      <vt:lpstr>Examples &amp; references</vt:lpstr>
      <vt:lpstr>More references</vt:lpstr>
      <vt:lpstr>Further details:</vt:lpstr>
    </vt:vector>
  </TitlesOfParts>
  <Company>ITC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Mirjam Moonen</cp:lastModifiedBy>
  <cp:revision>367</cp:revision>
  <dcterms:created xsi:type="dcterms:W3CDTF">2011-01-20T13:25:32Z</dcterms:created>
  <dcterms:modified xsi:type="dcterms:W3CDTF">2013-03-11T15:30:04Z</dcterms:modified>
</cp:coreProperties>
</file>