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Masters/slideMaster19.xml" ContentType="application/vnd.openxmlformats-officedocument.presentationml.slideMaster+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Masters/slideMaster26.xml" ContentType="application/vnd.openxmlformats-officedocument.presentationml.slideMaster+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18.xml" ContentType="application/vnd.openxmlformats-officedocument.theme+xml"/>
  <Override PartName="/ppt/theme/theme29.xml" ContentType="application/vnd.openxmlformats-officedocument.theme+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22.xml" ContentType="application/vnd.openxmlformats-officedocument.presentationml.slideMaster+xml"/>
  <Override PartName="/ppt/theme/theme14.xml" ContentType="application/vnd.openxmlformats-officedocument.theme+xml"/>
  <Override PartName="/ppt/theme/theme25.xml" ContentType="application/vnd.openxmlformats-officedocument.theme+xml"/>
  <Override PartName="/ppt/theme/theme21.xml" ContentType="application/vnd.openxmlformats-officedocument.theme+xml"/>
  <Override PartName="/ppt/theme/theme32.xml" ContentType="application/vnd.openxmlformats-officedocument.them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theme/theme10.xml" ContentType="application/vnd.openxmlformats-officedocument.theme+xml"/>
  <Override PartName="/ppt/theme/theme30.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slideMasters/slideMaster29.xml" ContentType="application/vnd.openxmlformats-officedocument.presentationml.slideMaster+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Masters/slideMaster18.xml" ContentType="application/vnd.openxmlformats-officedocument.presentationml.slideMaster+xml"/>
  <Override PartName="/ppt/slideMasters/slideMaster27.xml" ContentType="application/vnd.openxmlformats-officedocument.presentationml.slideMaster+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Masters/slideMaster25.xml" ContentType="application/vnd.openxmlformats-officedocument.presentationml.slideMaster+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heme/theme19.xml" ContentType="application/vnd.openxmlformats-officedocument.theme+xml"/>
  <Override PartName="/ppt/theme/theme28.xml" ContentType="application/vnd.openxmlformats-officedocument.theme+xml"/>
  <Override PartName="/docProps/app.xml" ContentType="application/vnd.openxmlformats-officedocument.extended-properties+xml"/>
  <Override PartName="/ppt/slideMasters/slideMaster14.xml" ContentType="application/vnd.openxmlformats-officedocument.presentationml.slideMaster+xml"/>
  <Override PartName="/ppt/slideMasters/slideMaster23.xml" ContentType="application/vnd.openxmlformats-officedocument.presentationml.slideMaster+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theme/theme17.xml" ContentType="application/vnd.openxmlformats-officedocument.theme+xml"/>
  <Override PartName="/ppt/theme/theme26.xml" ContentType="application/vnd.openxmlformats-officedocument.them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Masters/slideMaster21.xml" ContentType="application/vnd.openxmlformats-officedocument.presentationml.slideMaster+xml"/>
  <Override PartName="/ppt/slideMasters/slideMaster30.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theme/theme24.xml" ContentType="application/vnd.openxmlformats-officedocument.theme+xml"/>
  <Default Extension="gif" ContentType="image/gif"/>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theme/theme22.xml" ContentType="application/vnd.openxmlformats-officedocument.theme+xml"/>
  <Override PartName="/ppt/theme/theme31.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theme/theme7.xml" ContentType="application/vnd.openxmlformats-officedocument.theme+xml"/>
  <Override PartName="/ppt/theme/theme11.xml" ContentType="application/vnd.openxmlformats-officedocument.theme+xml"/>
  <Override PartName="/ppt/theme/theme20.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Masters/slideMaster28.xml" ContentType="application/vnd.openxmlformats-officedocument.presentationml.slideMaster+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s/slide41.xml" ContentType="application/vnd.openxmlformats-officedocument.presentationml.slide+xml"/>
  <Override PartName="/ppt/slideMasters/slideMaster24.xml" ContentType="application/vnd.openxmlformats-officedocument.presentationml.slideMaster+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heme/theme16.xml" ContentType="application/vnd.openxmlformats-officedocument.theme+xml"/>
  <Override PartName="/ppt/theme/theme27.xml" ContentType="application/vnd.openxmlformats-officedocument.theme+xml"/>
  <Override PartName="/ppt/slideMasters/slideMaster13.xml" ContentType="application/vnd.openxmlformats-officedocument.presentationml.slideMaster+xml"/>
  <Override PartName="/ppt/slideMasters/slideMaster31.xml" ContentType="application/vnd.openxmlformats-officedocument.presentationml.slideMaster+xml"/>
  <Override PartName="/ppt/theme/theme23.xml" ContentType="application/vnd.openxmlformats-officedocument.theme+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Override PartName="/ppt/theme/theme1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4" r:id="rId3"/>
    <p:sldMasterId id="2147483666" r:id="rId4"/>
    <p:sldMasterId id="2147483669" r:id="rId5"/>
    <p:sldMasterId id="2147483671" r:id="rId6"/>
    <p:sldMasterId id="2147483673" r:id="rId7"/>
    <p:sldMasterId id="2147483675" r:id="rId8"/>
    <p:sldMasterId id="2147483677" r:id="rId9"/>
    <p:sldMasterId id="2147483679" r:id="rId10"/>
    <p:sldMasterId id="2147483681" r:id="rId11"/>
    <p:sldMasterId id="2147483683" r:id="rId12"/>
    <p:sldMasterId id="2147483685" r:id="rId13"/>
    <p:sldMasterId id="2147483687" r:id="rId14"/>
    <p:sldMasterId id="2147483689" r:id="rId15"/>
    <p:sldMasterId id="2147483691" r:id="rId16"/>
    <p:sldMasterId id="2147483693" r:id="rId17"/>
    <p:sldMasterId id="2147483695" r:id="rId18"/>
    <p:sldMasterId id="2147483697" r:id="rId19"/>
    <p:sldMasterId id="2147483699" r:id="rId20"/>
    <p:sldMasterId id="2147483701" r:id="rId21"/>
    <p:sldMasterId id="2147483703" r:id="rId22"/>
    <p:sldMasterId id="2147483705" r:id="rId23"/>
    <p:sldMasterId id="2147483707" r:id="rId24"/>
    <p:sldMasterId id="2147483709" r:id="rId25"/>
    <p:sldMasterId id="2147483711" r:id="rId26"/>
    <p:sldMasterId id="2147483713" r:id="rId27"/>
    <p:sldMasterId id="2147483715" r:id="rId28"/>
    <p:sldMasterId id="2147483717" r:id="rId29"/>
    <p:sldMasterId id="2147483719" r:id="rId30"/>
    <p:sldMasterId id="2147483721" r:id="rId31"/>
  </p:sldMasterIdLst>
  <p:notesMasterIdLst>
    <p:notesMasterId r:id="rId77"/>
  </p:notesMasterIdLst>
  <p:sldIdLst>
    <p:sldId id="308" r:id="rId32"/>
    <p:sldId id="367" r:id="rId33"/>
    <p:sldId id="368" r:id="rId34"/>
    <p:sldId id="369" r:id="rId35"/>
    <p:sldId id="370" r:id="rId36"/>
    <p:sldId id="371" r:id="rId37"/>
    <p:sldId id="270" r:id="rId38"/>
    <p:sldId id="327" r:id="rId39"/>
    <p:sldId id="329" r:id="rId40"/>
    <p:sldId id="357" r:id="rId41"/>
    <p:sldId id="358" r:id="rId42"/>
    <p:sldId id="359" r:id="rId43"/>
    <p:sldId id="330" r:id="rId44"/>
    <p:sldId id="360" r:id="rId45"/>
    <p:sldId id="331" r:id="rId46"/>
    <p:sldId id="361" r:id="rId47"/>
    <p:sldId id="362" r:id="rId48"/>
    <p:sldId id="372" r:id="rId49"/>
    <p:sldId id="373" r:id="rId50"/>
    <p:sldId id="326" r:id="rId51"/>
    <p:sldId id="347" r:id="rId52"/>
    <p:sldId id="349" r:id="rId53"/>
    <p:sldId id="363" r:id="rId54"/>
    <p:sldId id="364" r:id="rId55"/>
    <p:sldId id="365" r:id="rId56"/>
    <p:sldId id="354" r:id="rId57"/>
    <p:sldId id="366" r:id="rId58"/>
    <p:sldId id="350" r:id="rId59"/>
    <p:sldId id="351" r:id="rId60"/>
    <p:sldId id="352" r:id="rId61"/>
    <p:sldId id="374" r:id="rId62"/>
    <p:sldId id="375" r:id="rId63"/>
    <p:sldId id="376" r:id="rId64"/>
    <p:sldId id="377" r:id="rId65"/>
    <p:sldId id="378" r:id="rId66"/>
    <p:sldId id="379" r:id="rId67"/>
    <p:sldId id="380" r:id="rId68"/>
    <p:sldId id="381" r:id="rId69"/>
    <p:sldId id="382" r:id="rId70"/>
    <p:sldId id="383" r:id="rId71"/>
    <p:sldId id="384" r:id="rId72"/>
    <p:sldId id="385" r:id="rId73"/>
    <p:sldId id="296" r:id="rId74"/>
    <p:sldId id="386" r:id="rId75"/>
    <p:sldId id="387" r:id="rId76"/>
  </p:sldIdLst>
  <p:sldSz cx="9144000" cy="6858000" type="screen4x3"/>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88" d="100"/>
          <a:sy n="88" d="100"/>
        </p:scale>
        <p:origin x="-106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8.xml"/><Relationship Id="rId21" Type="http://schemas.openxmlformats.org/officeDocument/2006/relationships/slideMaster" Target="slideMasters/slideMaster21.xml"/><Relationship Id="rId34" Type="http://schemas.openxmlformats.org/officeDocument/2006/relationships/slide" Target="slides/slide3.xml"/><Relationship Id="rId42" Type="http://schemas.openxmlformats.org/officeDocument/2006/relationships/slide" Target="slides/slide11.xml"/><Relationship Id="rId47" Type="http://schemas.openxmlformats.org/officeDocument/2006/relationships/slide" Target="slides/slide16.xml"/><Relationship Id="rId50" Type="http://schemas.openxmlformats.org/officeDocument/2006/relationships/slide" Target="slides/slide19.xml"/><Relationship Id="rId55" Type="http://schemas.openxmlformats.org/officeDocument/2006/relationships/slide" Target="slides/slide24.xml"/><Relationship Id="rId63" Type="http://schemas.openxmlformats.org/officeDocument/2006/relationships/slide" Target="slides/slide32.xml"/><Relationship Id="rId68" Type="http://schemas.openxmlformats.org/officeDocument/2006/relationships/slide" Target="slides/slide37.xml"/><Relationship Id="rId76" Type="http://schemas.openxmlformats.org/officeDocument/2006/relationships/slide" Target="slides/slide45.xml"/><Relationship Id="rId7" Type="http://schemas.openxmlformats.org/officeDocument/2006/relationships/slideMaster" Target="slideMasters/slideMaster7.xml"/><Relationship Id="rId71"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1.xml"/><Relationship Id="rId37" Type="http://schemas.openxmlformats.org/officeDocument/2006/relationships/slide" Target="slides/slide6.xml"/><Relationship Id="rId40" Type="http://schemas.openxmlformats.org/officeDocument/2006/relationships/slide" Target="slides/slide9.xml"/><Relationship Id="rId45" Type="http://schemas.openxmlformats.org/officeDocument/2006/relationships/slide" Target="slides/slide14.xml"/><Relationship Id="rId53" Type="http://schemas.openxmlformats.org/officeDocument/2006/relationships/slide" Target="slides/slide22.xml"/><Relationship Id="rId58" Type="http://schemas.openxmlformats.org/officeDocument/2006/relationships/slide" Target="slides/slide27.xml"/><Relationship Id="rId66" Type="http://schemas.openxmlformats.org/officeDocument/2006/relationships/slide" Target="slides/slide35.xml"/><Relationship Id="rId74" Type="http://schemas.openxmlformats.org/officeDocument/2006/relationships/slide" Target="slides/slide43.xml"/><Relationship Id="rId79"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30.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Master" Target="slideMasters/slideMaster31.xml"/><Relationship Id="rId44" Type="http://schemas.openxmlformats.org/officeDocument/2006/relationships/slide" Target="slides/slide13.xml"/><Relationship Id="rId52" Type="http://schemas.openxmlformats.org/officeDocument/2006/relationships/slide" Target="slides/slide21.xml"/><Relationship Id="rId60" Type="http://schemas.openxmlformats.org/officeDocument/2006/relationships/slide" Target="slides/slide29.xml"/><Relationship Id="rId65" Type="http://schemas.openxmlformats.org/officeDocument/2006/relationships/slide" Target="slides/slide34.xml"/><Relationship Id="rId73" Type="http://schemas.openxmlformats.org/officeDocument/2006/relationships/slide" Target="slides/slide4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 Target="slides/slide4.xml"/><Relationship Id="rId43" Type="http://schemas.openxmlformats.org/officeDocument/2006/relationships/slide" Target="slides/slide12.xml"/><Relationship Id="rId48" Type="http://schemas.openxmlformats.org/officeDocument/2006/relationships/slide" Target="slides/slide17.xml"/><Relationship Id="rId56" Type="http://schemas.openxmlformats.org/officeDocument/2006/relationships/slide" Target="slides/slide25.xml"/><Relationship Id="rId64" Type="http://schemas.openxmlformats.org/officeDocument/2006/relationships/slide" Target="slides/slide33.xml"/><Relationship Id="rId69" Type="http://schemas.openxmlformats.org/officeDocument/2006/relationships/slide" Target="slides/slide38.xml"/><Relationship Id="rId77"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20.xml"/><Relationship Id="rId72" Type="http://schemas.openxmlformats.org/officeDocument/2006/relationships/slide" Target="slides/slide41.xml"/><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2.xml"/><Relationship Id="rId38" Type="http://schemas.openxmlformats.org/officeDocument/2006/relationships/slide" Target="slides/slide7.xml"/><Relationship Id="rId46" Type="http://schemas.openxmlformats.org/officeDocument/2006/relationships/slide" Target="slides/slide15.xml"/><Relationship Id="rId59" Type="http://schemas.openxmlformats.org/officeDocument/2006/relationships/slide" Target="slides/slide28.xml"/><Relationship Id="rId67" Type="http://schemas.openxmlformats.org/officeDocument/2006/relationships/slide" Target="slides/slide36.xml"/><Relationship Id="rId20" Type="http://schemas.openxmlformats.org/officeDocument/2006/relationships/slideMaster" Target="slideMasters/slideMaster20.xml"/><Relationship Id="rId41" Type="http://schemas.openxmlformats.org/officeDocument/2006/relationships/slide" Target="slides/slide10.xml"/><Relationship Id="rId54" Type="http://schemas.openxmlformats.org/officeDocument/2006/relationships/slide" Target="slides/slide23.xml"/><Relationship Id="rId62" Type="http://schemas.openxmlformats.org/officeDocument/2006/relationships/slide" Target="slides/slide31.xml"/><Relationship Id="rId70" Type="http://schemas.openxmlformats.org/officeDocument/2006/relationships/slide" Target="slides/slide39.xml"/><Relationship Id="rId75"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5.xml"/><Relationship Id="rId49" Type="http://schemas.openxmlformats.org/officeDocument/2006/relationships/slide" Target="slides/slide18.xml"/><Relationship Id="rId57"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03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27475" y="0"/>
            <a:ext cx="3005138" cy="460375"/>
          </a:xfrm>
          <a:prstGeom prst="rect">
            <a:avLst/>
          </a:prstGeom>
        </p:spPr>
        <p:txBody>
          <a:bodyPr vert="horz" lIns="91440" tIns="45720" rIns="91440" bIns="45720" rtlCol="0"/>
          <a:lstStyle>
            <a:lvl1pPr algn="r">
              <a:defRPr sz="1200"/>
            </a:lvl1pPr>
          </a:lstStyle>
          <a:p>
            <a:fld id="{155A049E-E845-4498-BCB0-5A5F5DD70AFB}" type="datetimeFigureOut">
              <a:rPr lang="en-US" smtClean="0"/>
              <a:pPr/>
              <a:t>3/12/2013</a:t>
            </a:fld>
            <a:endParaRPr lang="en-US"/>
          </a:p>
        </p:txBody>
      </p:sp>
      <p:sp>
        <p:nvSpPr>
          <p:cNvPr id="4" name="Slide Image Placeholder 3"/>
          <p:cNvSpPr>
            <a:spLocks noGrp="1" noRot="1" noChangeAspect="1"/>
          </p:cNvSpPr>
          <p:nvPr>
            <p:ph type="sldImg" idx="2"/>
          </p:nvPr>
        </p:nvSpPr>
        <p:spPr>
          <a:xfrm>
            <a:off x="1162050" y="692150"/>
            <a:ext cx="4610100" cy="3457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3738" y="4379913"/>
            <a:ext cx="5546725" cy="41481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8238"/>
            <a:ext cx="3005138" cy="4603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27475" y="8758238"/>
            <a:ext cx="3005138" cy="460375"/>
          </a:xfrm>
          <a:prstGeom prst="rect">
            <a:avLst/>
          </a:prstGeom>
        </p:spPr>
        <p:txBody>
          <a:bodyPr vert="horz" lIns="91440" tIns="45720" rIns="91440" bIns="45720" rtlCol="0" anchor="b"/>
          <a:lstStyle>
            <a:lvl1pPr algn="r">
              <a:defRPr sz="1200"/>
            </a:lvl1pPr>
          </a:lstStyle>
          <a:p>
            <a:fld id="{45570898-53CB-4188-93A0-BB7AD28D3627}" type="slidenum">
              <a:rPr lang="en-US" smtClean="0"/>
              <a:pPr/>
              <a:t>‹nr.›</a:t>
            </a:fld>
            <a:endParaRPr lang="en-US"/>
          </a:p>
        </p:txBody>
      </p:sp>
    </p:spTree>
    <p:extLst>
      <p:ext uri="{BB962C8B-B14F-4D97-AF65-F5344CB8AC3E}">
        <p14:creationId xmlns="" xmlns:p14="http://schemas.microsoft.com/office/powerpoint/2010/main" val="2644001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2050" y="692150"/>
            <a:ext cx="4610100" cy="34575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570898-53CB-4188-93A0-BB7AD28D3627}" type="slidenum">
              <a:rPr lang="en-US" smtClean="0"/>
              <a:pPr/>
              <a:t>41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129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3C10157-9631-42F1-996A-6114590DA44A}" type="datetime1">
              <a:rPr lang="en-US" smtClean="0"/>
              <a:pPr/>
              <a:t>3/12/2013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E59B96-4131-4DD5-A7F3-9C8969C240CC}"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5E5BBB-7077-4D28-91CE-027912914A6E}" type="datetime1">
              <a:rPr lang="en-US" smtClean="0"/>
              <a:pPr/>
              <a:t>3/12/2013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E59B96-4131-4DD5-A7F3-9C8969C240CC}"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47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547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DF77BC-F3C7-4A02-B345-FBD1BAAF306C}" type="datetime1">
              <a:rPr lang="en-US" smtClean="0"/>
              <a:pPr/>
              <a:t>3/12/2013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E59B96-4131-4DD5-A7F3-9C8969C240CC}"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E9140C-FD28-45E3-941A-C25450CFD353}" type="datetime1">
              <a:rPr lang="en-US" smtClean="0"/>
              <a:pPr/>
              <a:t>3/12/2013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E59B96-4131-4DD5-A7F3-9C8969C240CC}"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77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EFEC64-592F-4ECE-B6DF-BA8EA6E3149A}" type="datetime1">
              <a:rPr lang="en-US" smtClean="0"/>
              <a:pPr/>
              <a:t>3/12/2013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E59B96-4131-4DD5-A7F3-9C8969C240CC}"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205519-78B3-4B51-A855-A86E6321A063}" type="datetime1">
              <a:rPr lang="en-US" smtClean="0"/>
              <a:pPr/>
              <a:t>3/12/2013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E59B96-4131-4DD5-A7F3-9C8969C240CC}"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EDD28B-0B01-4161-A856-BF7592D537C2}" type="datetime1">
              <a:rPr lang="en-US" smtClean="0"/>
              <a:pPr/>
              <a:t>3/12/2013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E59B96-4131-4DD5-A7F3-9C8969C240CC}"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0EDE13-38D1-460E-AE47-DCC782DA1509}" type="datetime1">
              <a:rPr lang="en-US" smtClean="0"/>
              <a:pPr/>
              <a:t>3/12/2013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E59B96-4131-4DD5-A7F3-9C8969C240CC}"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0F2A7C-6469-475D-8284-09D45332A2EF}" type="datetime1">
              <a:rPr lang="en-US" smtClean="0"/>
              <a:pPr/>
              <a:t>3/12/2013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E59B96-4131-4DD5-A7F3-9C8969C240CC}"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89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2FC93F-1DF5-40A0-9C7B-C071529D3447}" type="datetime1">
              <a:rPr lang="en-US" smtClean="0"/>
              <a:pPr/>
              <a:t>3/12/2013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E59B96-4131-4DD5-A7F3-9C8969C240CC}"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95927E-78B9-4888-A5E6-136E4E6BC293}" type="datetime1">
              <a:rPr lang="en-US" smtClean="0"/>
              <a:pPr/>
              <a:t>3/12/2013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E59B96-4131-4DD5-A7F3-9C8969C240CC}"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3.xml"/></Relationships>
</file>

<file path=ppt/slideMasters/_rels/slideMaster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4.xml"/></Relationships>
</file>

<file path=ppt/slideMasters/_rels/slideMaster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5.xml"/></Relationships>
</file>

<file path=ppt/slideMasters/_rels/slideMaster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6.xml"/></Relationships>
</file>

<file path=ppt/slideMasters/_rels/slideMaster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7.xml"/></Relationships>
</file>

<file path=ppt/slideMasters/_rels/slideMaster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8.xml"/></Relationships>
</file>

<file path=ppt/slideMasters/_rels/slideMaster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9.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slideMasters/_rels/slideMaster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0.xml"/></Relationships>
</file>

<file path=ppt/slideMasters/_rels/slideMaster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1.xml"/></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722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4259B6-706F-4139-9C51-F735958FE5AE}" type="datetime1">
              <a:rPr lang="en-US" smtClean="0"/>
              <a:pPr/>
              <a:t>3/12/2013</a:t>
            </a:fld>
            <a:endParaRPr lang="en-US"/>
          </a:p>
        </p:txBody>
      </p:sp>
      <p:sp>
        <p:nvSpPr>
          <p:cNvPr id="5" name="Footer Placeholder 4"/>
          <p:cNvSpPr>
            <a:spLocks noGrp="1"/>
          </p:cNvSpPr>
          <p:nvPr>
            <p:ph type="ftr" sz="quarter" idx="3"/>
          </p:nvPr>
        </p:nvSpPr>
        <p:spPr>
          <a:xfrm>
            <a:off x="3124200" y="635722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722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E59B96-4131-4DD5-A7F3-9C8969C240CC}"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37"/>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709" y="6572883"/>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‹nr.›</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129"/>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44"/>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21"/>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701" y="657286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‹nr.›</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11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2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03"/>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692" y="6572849"/>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‹nr.›</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095"/>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10"/>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383"/>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682" y="6572829"/>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‹nr.›</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075"/>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090"/>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361"/>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671" y="657280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‹nr.›</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05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06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337"/>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659" y="6572783"/>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‹nr.›</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029"/>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044"/>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311"/>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646" y="657275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‹nr.›</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00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01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283"/>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632" y="6572729"/>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‹nr.›</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975"/>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990"/>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253"/>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617" y="6572699"/>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‹nr.›</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945"/>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960"/>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221"/>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601" y="657266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‹nr.›</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91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92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74"/>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735" y="6572935"/>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‹nr.›</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181"/>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96"/>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187"/>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584" y="6572633"/>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‹nr.›</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879"/>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894"/>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151"/>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566" y="657259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‹nr.›</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84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85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113"/>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547" y="6572559"/>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‹nr.›</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805"/>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820"/>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073"/>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527" y="6572519"/>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‹nr.›</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765"/>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780"/>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031"/>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506" y="657247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‹nr.›</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72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73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4987"/>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484" y="6572433"/>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‹nr.›</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679"/>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694"/>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4941"/>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461" y="657238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‹nr.›</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63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64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4893"/>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437" y="6572339"/>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‹nr.›</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585"/>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600"/>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4843"/>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412" y="6572289"/>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‹nr.›</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535"/>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550"/>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4791"/>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386" y="657223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‹nr.›</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48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49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74"/>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736" y="657293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‹nr.›</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18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9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591" y="134737"/>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359" y="6572183"/>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‹nr.›</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429"/>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444"/>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563" y="134681"/>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331" y="657212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‹nr.›</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37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38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74"/>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735" y="6572935"/>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‹nr.›</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181"/>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96"/>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74"/>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734" y="6572933"/>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‹nr.›</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179"/>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94"/>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74"/>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731" y="657292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‹nr.›</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17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8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74"/>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727" y="6572919"/>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‹nr.›</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165"/>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80"/>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63"/>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722" y="6572909"/>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‹nr.›</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155"/>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70"/>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51"/>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716" y="657289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‹nr.›</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14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5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2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eonetcab.eu/" TargetMode="Externa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earthobservations.org/" TargetMode="External"/><Relationship Id="rId2" Type="http://schemas.openxmlformats.org/officeDocument/2006/relationships/hyperlink" Target="http://www.geonetcab.eu/" TargetMode="Externa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jpeg"/></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geonetcab.eu/" TargetMode="External"/><Relationship Id="rId2" Type="http://schemas.openxmlformats.org/officeDocument/2006/relationships/hyperlink" Target="mailto:m.noort@hcpinternational.com" TargetMode="Externa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8000" y="2439270"/>
            <a:ext cx="8208000" cy="1470025"/>
          </a:xfrm>
        </p:spPr>
        <p:txBody>
          <a:bodyPr>
            <a:normAutofit fontScale="90000"/>
          </a:bodyPr>
          <a:lstStyle/>
          <a:p>
            <a:r>
              <a:rPr lang="en-US" sz="5300" b="1" dirty="0" smtClean="0"/>
              <a:t>Earth Observation for Environmental Management</a:t>
            </a:r>
            <a:r>
              <a:rPr lang="en-US" sz="4800" dirty="0" smtClean="0"/>
              <a:t/>
            </a:r>
            <a:br>
              <a:rPr lang="en-US" sz="4800" dirty="0" smtClean="0"/>
            </a:br>
            <a:endParaRPr lang="en-US" sz="4000" dirty="0"/>
          </a:p>
        </p:txBody>
      </p:sp>
      <p:sp>
        <p:nvSpPr>
          <p:cNvPr id="3" name="Subtitle 2"/>
          <p:cNvSpPr>
            <a:spLocks noGrp="1"/>
          </p:cNvSpPr>
          <p:nvPr>
            <p:ph type="subTitle" idx="1"/>
          </p:nvPr>
        </p:nvSpPr>
        <p:spPr>
          <a:xfrm>
            <a:off x="1371600" y="3886200"/>
            <a:ext cx="6400800" cy="2438400"/>
          </a:xfrm>
        </p:spPr>
        <p:txBody>
          <a:bodyPr>
            <a:normAutofit lnSpcReduction="10000"/>
          </a:bodyPr>
          <a:lstStyle/>
          <a:p>
            <a:r>
              <a:rPr lang="en-US" sz="2800" dirty="0" smtClean="0"/>
              <a:t>International trends &amp; developments</a:t>
            </a:r>
          </a:p>
          <a:p>
            <a:r>
              <a:rPr lang="en-US" sz="2800" dirty="0" smtClean="0"/>
              <a:t>How to promote earth observation applications?</a:t>
            </a:r>
          </a:p>
          <a:p>
            <a:r>
              <a:rPr lang="en-US" sz="2800" dirty="0" smtClean="0"/>
              <a:t>How to get funding?</a:t>
            </a:r>
          </a:p>
          <a:p>
            <a:r>
              <a:rPr lang="en-US" sz="2800" dirty="0" smtClean="0"/>
              <a:t>Capacity building</a:t>
            </a:r>
          </a:p>
        </p:txBody>
      </p:sp>
      <p:pic>
        <p:nvPicPr>
          <p:cNvPr id="1026" name="Picture 2" descr="5-LOGO-Acouleur"/>
          <p:cNvPicPr>
            <a:picLocks noChangeAspect="1" noChangeArrowheads="1"/>
          </p:cNvPicPr>
          <p:nvPr/>
        </p:nvPicPr>
        <p:blipFill>
          <a:blip r:embed="rId2" cstate="print"/>
          <a:srcRect/>
          <a:stretch>
            <a:fillRect/>
          </a:stretch>
        </p:blipFill>
        <p:spPr bwMode="auto">
          <a:xfrm>
            <a:off x="838200" y="457200"/>
            <a:ext cx="4314825" cy="1314450"/>
          </a:xfrm>
          <a:prstGeom prst="rect">
            <a:avLst/>
          </a:prstGeom>
          <a:noFill/>
          <a:ln w="9525">
            <a:noFill/>
            <a:miter lim="800000"/>
            <a:headEnd/>
            <a:tailEnd/>
          </a:ln>
        </p:spPr>
      </p:pic>
      <p:pic>
        <p:nvPicPr>
          <p:cNvPr id="8" name="Picture 7" descr="European flag"/>
          <p:cNvPicPr/>
          <p:nvPr/>
        </p:nvPicPr>
        <p:blipFill>
          <a:blip r:embed="rId3" cstate="print"/>
          <a:srcRect/>
          <a:stretch>
            <a:fillRect/>
          </a:stretch>
        </p:blipFill>
        <p:spPr bwMode="auto">
          <a:xfrm>
            <a:off x="5791270" y="914400"/>
            <a:ext cx="1057275" cy="762000"/>
          </a:xfrm>
          <a:prstGeom prst="rect">
            <a:avLst/>
          </a:prstGeom>
          <a:noFill/>
          <a:ln w="9525">
            <a:noFill/>
            <a:miter lim="800000"/>
            <a:headEnd/>
            <a:tailEnd/>
          </a:ln>
        </p:spPr>
      </p:pic>
      <p:pic>
        <p:nvPicPr>
          <p:cNvPr id="9" name="Picture 8" descr="Logo of the 7th Framework Programme"/>
          <p:cNvPicPr/>
          <p:nvPr/>
        </p:nvPicPr>
        <p:blipFill>
          <a:blip r:embed="rId4" cstate="print"/>
          <a:srcRect/>
          <a:stretch>
            <a:fillRect/>
          </a:stretch>
        </p:blipFill>
        <p:spPr bwMode="auto">
          <a:xfrm>
            <a:off x="7315205" y="914400"/>
            <a:ext cx="1019175" cy="762000"/>
          </a:xfrm>
          <a:prstGeom prst="rect">
            <a:avLst/>
          </a:prstGeom>
          <a:noFill/>
          <a:ln w="9525">
            <a:noFill/>
            <a:miter lim="800000"/>
            <a:headEnd/>
            <a:tailEnd/>
          </a:ln>
        </p:spPr>
      </p:pic>
    </p:spTree>
  </p:cSld>
  <p:clrMapOvr>
    <a:masterClrMapping/>
  </p:clrMapOvr>
  <p:transition advTm="20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AE59B96-4131-4DD5-A7F3-9C8969C240CC}" type="slidenum">
              <a:rPr lang="en-US" smtClean="0"/>
              <a:pPr/>
              <a:t>10</a:t>
            </a:fld>
            <a:endParaRPr lang="en-US"/>
          </a:p>
        </p:txBody>
      </p:sp>
      <p:pic>
        <p:nvPicPr>
          <p:cNvPr id="5" name="Picture 4"/>
          <p:cNvPicPr/>
          <p:nvPr/>
        </p:nvPicPr>
        <p:blipFill>
          <a:blip r:embed="rId2" cstate="print"/>
          <a:srcRect/>
          <a:stretch>
            <a:fillRect/>
          </a:stretch>
        </p:blipFill>
        <p:spPr bwMode="auto">
          <a:xfrm>
            <a:off x="13855" y="665018"/>
            <a:ext cx="9144000" cy="6172200"/>
          </a:xfrm>
          <a:prstGeom prst="rect">
            <a:avLst/>
          </a:prstGeom>
          <a:noFill/>
          <a:ln w="9525">
            <a:noFill/>
            <a:miter lim="800000"/>
            <a:headEnd/>
            <a:tailEnd/>
          </a:ln>
        </p:spPr>
      </p:pic>
      <p:sp>
        <p:nvSpPr>
          <p:cNvPr id="2" name="Title 1"/>
          <p:cNvSpPr>
            <a:spLocks noGrp="1"/>
          </p:cNvSpPr>
          <p:nvPr>
            <p:ph type="title"/>
          </p:nvPr>
        </p:nvSpPr>
        <p:spPr>
          <a:xfrm>
            <a:off x="468000" y="151200"/>
            <a:ext cx="8208000" cy="709200"/>
          </a:xfrm>
        </p:spPr>
        <p:txBody>
          <a:bodyPr>
            <a:normAutofit/>
          </a:bodyPr>
          <a:lstStyle/>
          <a:p>
            <a:r>
              <a:rPr lang="en-US" sz="4000" b="1" i="1" dirty="0" smtClean="0">
                <a:solidFill>
                  <a:srgbClr val="00B0F0"/>
                </a:solidFill>
              </a:rPr>
              <a:t>Major drivers (Europe)</a:t>
            </a:r>
            <a:endParaRPr lang="en-US" sz="4000" b="1" i="1" dirty="0">
              <a:solidFill>
                <a:srgbClr val="00B0F0"/>
              </a:solidFill>
            </a:endParaRPr>
          </a:p>
        </p:txBody>
      </p:sp>
    </p:spTree>
    <p:extLst>
      <p:ext uri="{BB962C8B-B14F-4D97-AF65-F5344CB8AC3E}">
        <p14:creationId xmlns="" xmlns:p14="http://schemas.microsoft.com/office/powerpoint/2010/main" val="19134239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151200"/>
            <a:ext cx="8208000" cy="709200"/>
          </a:xfrm>
        </p:spPr>
        <p:txBody>
          <a:bodyPr>
            <a:normAutofit/>
          </a:bodyPr>
          <a:lstStyle/>
          <a:p>
            <a:r>
              <a:rPr lang="en-US" sz="4000" b="1" i="1" dirty="0" smtClean="0">
                <a:solidFill>
                  <a:srgbClr val="00B0F0"/>
                </a:solidFill>
              </a:rPr>
              <a:t>Cost-benefit analysis</a:t>
            </a:r>
            <a:endParaRPr lang="en-US" sz="4000" b="1" i="1" dirty="0">
              <a:solidFill>
                <a:srgbClr val="00B0F0"/>
              </a:solidFill>
            </a:endParaRPr>
          </a:p>
        </p:txBody>
      </p:sp>
      <p:sp>
        <p:nvSpPr>
          <p:cNvPr id="4" name="Slide Number Placeholder 3"/>
          <p:cNvSpPr>
            <a:spLocks noGrp="1"/>
          </p:cNvSpPr>
          <p:nvPr>
            <p:ph type="sldNum" sz="quarter" idx="12"/>
          </p:nvPr>
        </p:nvSpPr>
        <p:spPr/>
        <p:txBody>
          <a:bodyPr/>
          <a:lstStyle/>
          <a:p>
            <a:fld id="{7AE59B96-4131-4DD5-A7F3-9C8969C240CC}" type="slidenum">
              <a:rPr lang="en-US" smtClean="0"/>
              <a:pPr/>
              <a:t>11</a:t>
            </a:fld>
            <a:endParaRPr lang="en-US"/>
          </a:p>
        </p:txBody>
      </p:sp>
      <p:pic>
        <p:nvPicPr>
          <p:cNvPr id="5" name="Picture 4"/>
          <p:cNvPicPr/>
          <p:nvPr/>
        </p:nvPicPr>
        <p:blipFill>
          <a:blip r:embed="rId2" cstate="print"/>
          <a:srcRect/>
          <a:stretch>
            <a:fillRect/>
          </a:stretch>
        </p:blipFill>
        <p:spPr bwMode="auto">
          <a:xfrm>
            <a:off x="602673" y="1066800"/>
            <a:ext cx="7848600" cy="5519738"/>
          </a:xfrm>
          <a:prstGeom prst="rect">
            <a:avLst/>
          </a:prstGeom>
          <a:noFill/>
          <a:ln w="9525">
            <a:noFill/>
            <a:miter lim="800000"/>
            <a:headEnd/>
            <a:tailEnd/>
          </a:ln>
        </p:spPr>
      </p:pic>
    </p:spTree>
    <p:extLst>
      <p:ext uri="{BB962C8B-B14F-4D97-AF65-F5344CB8AC3E}">
        <p14:creationId xmlns="" xmlns:p14="http://schemas.microsoft.com/office/powerpoint/2010/main" val="12975638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151200"/>
            <a:ext cx="8208000" cy="709200"/>
          </a:xfrm>
        </p:spPr>
        <p:txBody>
          <a:bodyPr>
            <a:normAutofit/>
          </a:bodyPr>
          <a:lstStyle/>
          <a:p>
            <a:r>
              <a:rPr lang="en-US" sz="4000" b="1" i="1" dirty="0" smtClean="0">
                <a:solidFill>
                  <a:srgbClr val="00B0F0"/>
                </a:solidFill>
              </a:rPr>
              <a:t>DPSIR framework</a:t>
            </a:r>
            <a:endParaRPr lang="en-US" sz="4000" b="1" i="1" dirty="0">
              <a:solidFill>
                <a:srgbClr val="00B0F0"/>
              </a:solidFill>
            </a:endParaRPr>
          </a:p>
        </p:txBody>
      </p:sp>
      <p:sp>
        <p:nvSpPr>
          <p:cNvPr id="4" name="Slide Number Placeholder 3"/>
          <p:cNvSpPr>
            <a:spLocks noGrp="1"/>
          </p:cNvSpPr>
          <p:nvPr>
            <p:ph type="sldNum" sz="quarter" idx="12"/>
          </p:nvPr>
        </p:nvSpPr>
        <p:spPr/>
        <p:txBody>
          <a:bodyPr/>
          <a:lstStyle/>
          <a:p>
            <a:fld id="{7AE59B96-4131-4DD5-A7F3-9C8969C240CC}" type="slidenum">
              <a:rPr lang="en-US" smtClean="0"/>
              <a:pPr/>
              <a:t>12</a:t>
            </a:fld>
            <a:endParaRPr lang="en-US"/>
          </a:p>
        </p:txBody>
      </p:sp>
      <p:pic>
        <p:nvPicPr>
          <p:cNvPr id="5" name="Picture 4"/>
          <p:cNvPicPr/>
          <p:nvPr/>
        </p:nvPicPr>
        <p:blipFill>
          <a:blip r:embed="rId2" cstate="print"/>
          <a:srcRect/>
          <a:stretch>
            <a:fillRect/>
          </a:stretch>
        </p:blipFill>
        <p:spPr bwMode="auto">
          <a:xfrm>
            <a:off x="381000" y="1295400"/>
            <a:ext cx="8382000" cy="5334000"/>
          </a:xfrm>
          <a:prstGeom prst="rect">
            <a:avLst/>
          </a:prstGeom>
          <a:noFill/>
          <a:ln w="9525">
            <a:noFill/>
            <a:miter lim="800000"/>
            <a:headEnd/>
            <a:tailEnd/>
          </a:ln>
        </p:spPr>
      </p:pic>
    </p:spTree>
    <p:extLst>
      <p:ext uri="{BB962C8B-B14F-4D97-AF65-F5344CB8AC3E}">
        <p14:creationId xmlns="" xmlns:p14="http://schemas.microsoft.com/office/powerpoint/2010/main" val="4444493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20400"/>
            <a:ext cx="8208000" cy="5079423"/>
          </a:xfrm>
        </p:spPr>
        <p:txBody>
          <a:bodyPr>
            <a:normAutofit fontScale="25000" lnSpcReduction="20000"/>
          </a:bodyPr>
          <a:lstStyle/>
          <a:p>
            <a:pPr marL="0" indent="0">
              <a:buNone/>
            </a:pPr>
            <a:r>
              <a:rPr lang="en-US" sz="16000" b="1" i="1" dirty="0" smtClean="0">
                <a:solidFill>
                  <a:srgbClr val="00B0F0"/>
                </a:solidFill>
              </a:rPr>
              <a:t>What can be done? What message? </a:t>
            </a:r>
            <a:r>
              <a:rPr lang="en-US" sz="10400" b="1" i="1" dirty="0" smtClean="0">
                <a:solidFill>
                  <a:srgbClr val="00B0F0"/>
                </a:solidFill>
              </a:rPr>
              <a:t>(next page)</a:t>
            </a:r>
          </a:p>
          <a:p>
            <a:pPr marL="0" indent="0">
              <a:buNone/>
            </a:pPr>
            <a:endParaRPr lang="en-US" sz="8000" dirty="0" smtClean="0">
              <a:solidFill>
                <a:schemeClr val="accent1">
                  <a:lumMod val="75000"/>
                </a:schemeClr>
              </a:solidFill>
            </a:endParaRPr>
          </a:p>
          <a:p>
            <a:pPr marL="0" indent="0">
              <a:buNone/>
            </a:pPr>
            <a:r>
              <a:rPr lang="en-US" sz="10400" dirty="0"/>
              <a:t>Environmentally oriented policies and public investment as life insurance (rather than luxury</a:t>
            </a:r>
            <a:r>
              <a:rPr lang="en-US" sz="10400" dirty="0" smtClean="0"/>
              <a:t>)</a:t>
            </a:r>
          </a:p>
          <a:p>
            <a:pPr marL="0" indent="0">
              <a:buNone/>
            </a:pPr>
            <a:endParaRPr lang="en-US" sz="4000" dirty="0"/>
          </a:p>
          <a:p>
            <a:pPr marL="0" indent="0">
              <a:buNone/>
            </a:pPr>
            <a:r>
              <a:rPr lang="en-US" sz="10400" dirty="0"/>
              <a:t>Certification &amp; </a:t>
            </a:r>
            <a:r>
              <a:rPr lang="en-US" sz="10400" dirty="0" smtClean="0"/>
              <a:t>labeling</a:t>
            </a:r>
          </a:p>
          <a:p>
            <a:pPr marL="0" indent="0">
              <a:buNone/>
            </a:pPr>
            <a:endParaRPr lang="en-US" sz="4000" dirty="0"/>
          </a:p>
          <a:p>
            <a:pPr marL="0" indent="0">
              <a:buNone/>
            </a:pPr>
            <a:r>
              <a:rPr lang="en-US" sz="10400" dirty="0"/>
              <a:t>Payments for ecosystem </a:t>
            </a:r>
            <a:r>
              <a:rPr lang="en-US" sz="10400" dirty="0" smtClean="0"/>
              <a:t>services - market profiles:</a:t>
            </a:r>
            <a:endParaRPr lang="en-US" sz="10400" dirty="0"/>
          </a:p>
          <a:p>
            <a:pPr lvl="0"/>
            <a:r>
              <a:rPr lang="en-US" sz="8000" dirty="0"/>
              <a:t>Carbon: compliant &amp; voluntary carbon forestry</a:t>
            </a:r>
          </a:p>
          <a:p>
            <a:pPr lvl="0"/>
            <a:r>
              <a:rPr lang="en-US" sz="8000" dirty="0"/>
              <a:t>Water: compliant water quality trading, voluntary watershed management payments, government-mediated watershed PES</a:t>
            </a:r>
          </a:p>
          <a:p>
            <a:pPr lvl="0"/>
            <a:r>
              <a:rPr lang="en-US" sz="8000" dirty="0"/>
              <a:t>Biodiversity: compliant &amp; voluntary biodiversity offsets, government-mediated biodiversity PES, individual fisheries quotas</a:t>
            </a:r>
          </a:p>
          <a:p>
            <a:pPr lvl="0"/>
            <a:r>
              <a:rPr lang="en-US" sz="8000" dirty="0"/>
              <a:t>Bundled: certified agricultural products</a:t>
            </a:r>
          </a:p>
          <a:p>
            <a:pPr marL="400050" lvl="1" indent="-400050">
              <a:buFontTx/>
              <a:buChar char="-"/>
            </a:pPr>
            <a:endParaRPr lang="en-US" sz="12400" dirty="0" smtClean="0"/>
          </a:p>
          <a:p>
            <a:pPr marL="228600" indent="-228600">
              <a:buFontTx/>
              <a:buChar char="-"/>
            </a:pPr>
            <a:endParaRPr lang="en-US" sz="12800" dirty="0" smtClean="0"/>
          </a:p>
          <a:p>
            <a:pPr>
              <a:buNone/>
            </a:pPr>
            <a:r>
              <a:rPr lang="en-US" sz="9600" dirty="0" smtClean="0"/>
              <a:t>	</a:t>
            </a:r>
          </a:p>
          <a:p>
            <a:pPr>
              <a:buNone/>
            </a:pPr>
            <a:r>
              <a:rPr lang="en-US" sz="9600" dirty="0" smtClean="0"/>
              <a:t>	</a:t>
            </a:r>
            <a:endParaRPr lang="en-US" sz="9600" dirty="0"/>
          </a:p>
        </p:txBody>
      </p:sp>
      <p:pic>
        <p:nvPicPr>
          <p:cNvPr id="4" name="Picture 2" descr="5-LOGO-Acouleur"/>
          <p:cNvPicPr>
            <a:picLocks noChangeAspect="1" noChangeArrowheads="1"/>
          </p:cNvPicPr>
          <p:nvPr/>
        </p:nvPicPr>
        <p:blipFill>
          <a:blip r:embed="rId2" cstate="print"/>
          <a:srcRect/>
          <a:stretch>
            <a:fillRect/>
          </a:stretch>
        </p:blipFill>
        <p:spPr bwMode="auto">
          <a:xfrm>
            <a:off x="381000" y="304800"/>
            <a:ext cx="2157153" cy="656706"/>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AE59B96-4131-4DD5-A7F3-9C8969C240CC}" type="slidenum">
              <a:rPr lang="en-US" smtClean="0"/>
              <a:pPr/>
              <a:t>13</a:t>
            </a:fld>
            <a:endParaRPr lang="en-US" dirty="0"/>
          </a:p>
        </p:txBody>
      </p:sp>
      <p:pic>
        <p:nvPicPr>
          <p:cNvPr id="8" name="Afbeelding 7" descr="TEEB_Diamond_Blk_Type.jpg"/>
          <p:cNvPicPr>
            <a:picLocks noChangeAspect="1"/>
          </p:cNvPicPr>
          <p:nvPr/>
        </p:nvPicPr>
        <p:blipFill>
          <a:blip r:embed="rId3" cstate="print"/>
          <a:stretch>
            <a:fillRect/>
          </a:stretch>
        </p:blipFill>
        <p:spPr>
          <a:xfrm>
            <a:off x="7503069" y="108000"/>
            <a:ext cx="1085931" cy="1103376"/>
          </a:xfrm>
          <a:prstGeom prst="rect">
            <a:avLst/>
          </a:prstGeom>
        </p:spPr>
      </p:pic>
    </p:spTree>
  </p:cSld>
  <p:clrMapOvr>
    <a:masterClrMapping/>
  </p:clrMapOvr>
  <p:transition advTm="20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AE59B96-4131-4DD5-A7F3-9C8969C240CC}" type="slidenum">
              <a:rPr lang="en-US" smtClean="0"/>
              <a:pPr/>
              <a:t>14</a:t>
            </a:fld>
            <a:endParaRPr lang="en-US"/>
          </a:p>
        </p:txBody>
      </p:sp>
      <p:pic>
        <p:nvPicPr>
          <p:cNvPr id="5" name="Picture 4"/>
          <p:cNvPicPr/>
          <p:nvPr/>
        </p:nvPicPr>
        <p:blipFill>
          <a:blip r:embed="rId2" cstate="print"/>
          <a:srcRect/>
          <a:stretch>
            <a:fillRect/>
          </a:stretch>
        </p:blipFill>
        <p:spPr bwMode="auto">
          <a:xfrm>
            <a:off x="0" y="152400"/>
            <a:ext cx="9144000" cy="6705600"/>
          </a:xfrm>
          <a:prstGeom prst="rect">
            <a:avLst/>
          </a:prstGeom>
          <a:noFill/>
          <a:ln w="9525">
            <a:noFill/>
            <a:miter lim="800000"/>
            <a:headEnd/>
            <a:tailEnd/>
          </a:ln>
        </p:spPr>
      </p:pic>
    </p:spTree>
    <p:extLst>
      <p:ext uri="{BB962C8B-B14F-4D97-AF65-F5344CB8AC3E}">
        <p14:creationId xmlns="" xmlns:p14="http://schemas.microsoft.com/office/powerpoint/2010/main" val="15011044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220400"/>
            <a:ext cx="8208000" cy="5410200"/>
          </a:xfrm>
        </p:spPr>
        <p:txBody>
          <a:bodyPr>
            <a:normAutofit fontScale="25000" lnSpcReduction="20000"/>
          </a:bodyPr>
          <a:lstStyle/>
          <a:p>
            <a:pPr marL="0" indent="0">
              <a:buNone/>
            </a:pPr>
            <a:r>
              <a:rPr lang="en-US" sz="9600" b="1" i="1" dirty="0" smtClean="0">
                <a:solidFill>
                  <a:srgbClr val="00B0F0"/>
                </a:solidFill>
              </a:rPr>
              <a:t>Key </a:t>
            </a:r>
            <a:r>
              <a:rPr lang="en-US" sz="9600" b="1" i="1" dirty="0">
                <a:solidFill>
                  <a:srgbClr val="00B0F0"/>
                </a:solidFill>
              </a:rPr>
              <a:t>principles of valuation practices</a:t>
            </a:r>
          </a:p>
          <a:p>
            <a:pPr marL="457200" indent="-457200">
              <a:buAutoNum type="arabicPeriod"/>
            </a:pPr>
            <a:r>
              <a:rPr lang="en-US" sz="8000" dirty="0" smtClean="0"/>
              <a:t>The </a:t>
            </a:r>
            <a:r>
              <a:rPr lang="en-US" sz="8000" dirty="0"/>
              <a:t>focus of valuation should be on marginal changes rather than the “total” value of an </a:t>
            </a:r>
            <a:r>
              <a:rPr lang="en-US" sz="8000" dirty="0" smtClean="0"/>
              <a:t>ecosystem.</a:t>
            </a:r>
          </a:p>
          <a:p>
            <a:pPr marL="457200" indent="-457200">
              <a:buAutoNum type="arabicPeriod"/>
            </a:pPr>
            <a:r>
              <a:rPr lang="en-US" sz="8000" dirty="0" smtClean="0"/>
              <a:t>Valuation </a:t>
            </a:r>
            <a:r>
              <a:rPr lang="en-US" sz="8000" dirty="0"/>
              <a:t>of ecosystem services must be context specific, ecosystem-specific, and relevant to the initial state of the ecosystem.</a:t>
            </a:r>
          </a:p>
          <a:p>
            <a:pPr marL="457200" indent="-457200">
              <a:buFont typeface="+mj-lt"/>
              <a:buAutoNum type="arabicPeriod"/>
            </a:pPr>
            <a:r>
              <a:rPr lang="en-US" sz="8000" dirty="0" smtClean="0"/>
              <a:t>Good </a:t>
            </a:r>
            <a:r>
              <a:rPr lang="en-US" sz="8000" dirty="0"/>
              <a:t>practices in “benefits transfer” need to be adapted to biodiversity valuation, while more work is needed on how to aggregate the values of marginal changes.</a:t>
            </a:r>
          </a:p>
          <a:p>
            <a:pPr marL="457200" indent="-457200">
              <a:buFont typeface="+mj-lt"/>
              <a:buAutoNum type="arabicPeriod"/>
            </a:pPr>
            <a:r>
              <a:rPr lang="en-US" sz="8000" dirty="0" smtClean="0"/>
              <a:t>Values </a:t>
            </a:r>
            <a:r>
              <a:rPr lang="en-US" sz="8000" dirty="0"/>
              <a:t>should be guided by the perception of the beneficiaries.</a:t>
            </a:r>
          </a:p>
          <a:p>
            <a:pPr marL="457200" indent="-457200">
              <a:buFont typeface="+mj-lt"/>
              <a:buAutoNum type="arabicPeriod"/>
            </a:pPr>
            <a:r>
              <a:rPr lang="en-US" sz="8000" dirty="0" smtClean="0"/>
              <a:t>Participatory </a:t>
            </a:r>
            <a:r>
              <a:rPr lang="en-US" sz="8000" dirty="0"/>
              <a:t>approaches and ways of embedding the preferences of local communities may be used to help make valuation more accepted.</a:t>
            </a:r>
          </a:p>
          <a:p>
            <a:pPr marL="457200" indent="-457200">
              <a:buFont typeface="+mj-lt"/>
              <a:buAutoNum type="arabicPeriod"/>
            </a:pPr>
            <a:r>
              <a:rPr lang="en-US" sz="8000" dirty="0" smtClean="0"/>
              <a:t>Issues </a:t>
            </a:r>
            <a:r>
              <a:rPr lang="en-US" sz="8000" dirty="0"/>
              <a:t>of irreversibility and resilience must be kept in mind.</a:t>
            </a:r>
          </a:p>
          <a:p>
            <a:pPr marL="457200" indent="-457200">
              <a:buFont typeface="+mj-lt"/>
              <a:buAutoNum type="arabicPeriod"/>
            </a:pPr>
            <a:r>
              <a:rPr lang="en-US" sz="8000" dirty="0" smtClean="0"/>
              <a:t>Substantiating </a:t>
            </a:r>
            <a:r>
              <a:rPr lang="en-US" sz="8000" dirty="0"/>
              <a:t>bio-physical linkages helps the valuation exercise and contributes to its credibility.</a:t>
            </a:r>
          </a:p>
          <a:p>
            <a:pPr marL="457200" indent="-457200">
              <a:buFont typeface="+mj-lt"/>
              <a:buAutoNum type="arabicPeriod"/>
            </a:pPr>
            <a:r>
              <a:rPr lang="en-US" sz="8000" dirty="0" smtClean="0"/>
              <a:t>There </a:t>
            </a:r>
            <a:r>
              <a:rPr lang="en-US" sz="8000" dirty="0"/>
              <a:t>are inevitable uncertainties in the valuation of ecosystem services, so a sensitivity analysis should be provided for decision makers.</a:t>
            </a:r>
          </a:p>
          <a:p>
            <a:pPr marL="457200" indent="-457200">
              <a:buFont typeface="+mj-lt"/>
              <a:buAutoNum type="arabicPeriod"/>
            </a:pPr>
            <a:r>
              <a:rPr lang="en-US" sz="8000" dirty="0" smtClean="0"/>
              <a:t>Valuation </a:t>
            </a:r>
            <a:r>
              <a:rPr lang="en-US" sz="8000" dirty="0"/>
              <a:t>has the potential to shed light on conflicting goals and trade-offs but it should be presented in combination with other qualitative and quantitative information, and it might not be the last word.</a:t>
            </a:r>
          </a:p>
          <a:p>
            <a:pPr marL="400050" lvl="1" indent="-400050">
              <a:buFontTx/>
              <a:buChar char="-"/>
            </a:pPr>
            <a:endParaRPr lang="en-US" sz="12400" dirty="0" smtClean="0"/>
          </a:p>
          <a:p>
            <a:pPr marL="228600" indent="-228600">
              <a:buFontTx/>
              <a:buChar char="-"/>
            </a:pPr>
            <a:endParaRPr lang="en-US" sz="12800" dirty="0" smtClean="0"/>
          </a:p>
          <a:p>
            <a:pPr>
              <a:buNone/>
            </a:pPr>
            <a:r>
              <a:rPr lang="en-US" sz="9600" dirty="0" smtClean="0"/>
              <a:t>	</a:t>
            </a:r>
          </a:p>
          <a:p>
            <a:pPr>
              <a:buNone/>
            </a:pPr>
            <a:r>
              <a:rPr lang="en-US" sz="9600" dirty="0" smtClean="0"/>
              <a:t>	</a:t>
            </a:r>
            <a:endParaRPr lang="en-US" sz="9600" dirty="0"/>
          </a:p>
        </p:txBody>
      </p:sp>
      <p:pic>
        <p:nvPicPr>
          <p:cNvPr id="4" name="Picture 2" descr="5-LOGO-Acouleur"/>
          <p:cNvPicPr>
            <a:picLocks noChangeAspect="1" noChangeArrowheads="1"/>
          </p:cNvPicPr>
          <p:nvPr/>
        </p:nvPicPr>
        <p:blipFill>
          <a:blip r:embed="rId2" cstate="print"/>
          <a:srcRect/>
          <a:stretch>
            <a:fillRect/>
          </a:stretch>
        </p:blipFill>
        <p:spPr bwMode="auto">
          <a:xfrm>
            <a:off x="380999" y="306000"/>
            <a:ext cx="2157153" cy="656706"/>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AE59B96-4131-4DD5-A7F3-9C8969C240CC}" type="slidenum">
              <a:rPr lang="en-US" smtClean="0"/>
              <a:pPr/>
              <a:t>15</a:t>
            </a:fld>
            <a:endParaRPr lang="en-US" dirty="0"/>
          </a:p>
        </p:txBody>
      </p:sp>
      <p:pic>
        <p:nvPicPr>
          <p:cNvPr id="7" name="Afbeelding 6" descr="TEEB_Diamond_Blk_Type.jpg"/>
          <p:cNvPicPr>
            <a:picLocks noChangeAspect="1"/>
          </p:cNvPicPr>
          <p:nvPr/>
        </p:nvPicPr>
        <p:blipFill>
          <a:blip r:embed="rId3" cstate="print"/>
          <a:stretch>
            <a:fillRect/>
          </a:stretch>
        </p:blipFill>
        <p:spPr>
          <a:xfrm>
            <a:off x="7503069" y="108000"/>
            <a:ext cx="1085931" cy="1103376"/>
          </a:xfrm>
          <a:prstGeom prst="rect">
            <a:avLst/>
          </a:prstGeom>
        </p:spPr>
      </p:pic>
    </p:spTree>
  </p:cSld>
  <p:clrMapOvr>
    <a:masterClrMapping/>
  </p:clrMapOvr>
  <p:transition advTm="20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828800"/>
            <a:ext cx="8208000" cy="5079423"/>
          </a:xfrm>
        </p:spPr>
        <p:txBody>
          <a:bodyPr>
            <a:normAutofit fontScale="25000" lnSpcReduction="20000"/>
          </a:bodyPr>
          <a:lstStyle/>
          <a:p>
            <a:pPr marL="0" indent="0">
              <a:buNone/>
            </a:pPr>
            <a:r>
              <a:rPr lang="en-US" sz="16000" b="1" i="1" dirty="0" smtClean="0">
                <a:solidFill>
                  <a:srgbClr val="00B0F0"/>
                </a:solidFill>
              </a:rPr>
              <a:t>Future policy priorities (EEA)</a:t>
            </a:r>
          </a:p>
          <a:p>
            <a:pPr marL="0" indent="0">
              <a:buNone/>
            </a:pPr>
            <a:endParaRPr lang="en-US" sz="8000" dirty="0" smtClean="0">
              <a:solidFill>
                <a:schemeClr val="accent1">
                  <a:lumMod val="75000"/>
                </a:schemeClr>
              </a:solidFill>
            </a:endParaRPr>
          </a:p>
          <a:p>
            <a:pPr lvl="0"/>
            <a:r>
              <a:rPr lang="en-US" sz="10400" dirty="0" smtClean="0"/>
              <a:t>Better </a:t>
            </a:r>
            <a:r>
              <a:rPr lang="en-US" sz="10400" dirty="0"/>
              <a:t>implementation and further strengthening of current environmental </a:t>
            </a:r>
            <a:r>
              <a:rPr lang="en-US" sz="10400" dirty="0" smtClean="0"/>
              <a:t>priorities</a:t>
            </a:r>
          </a:p>
          <a:p>
            <a:pPr lvl="0"/>
            <a:r>
              <a:rPr lang="en-US" sz="10400" dirty="0" smtClean="0"/>
              <a:t>Dedicated </a:t>
            </a:r>
            <a:r>
              <a:rPr lang="en-US" sz="10400" dirty="0"/>
              <a:t>management of natural capital and ecosystem services</a:t>
            </a:r>
          </a:p>
          <a:p>
            <a:pPr lvl="0"/>
            <a:r>
              <a:rPr lang="en-US" sz="10400" dirty="0" smtClean="0"/>
              <a:t>Coherent </a:t>
            </a:r>
            <a:r>
              <a:rPr lang="en-US" sz="10400" dirty="0"/>
              <a:t>integration of environmental considerations across the many </a:t>
            </a:r>
            <a:r>
              <a:rPr lang="en-US" sz="10400" dirty="0" err="1"/>
              <a:t>sectoral</a:t>
            </a:r>
            <a:r>
              <a:rPr lang="en-US" sz="10400" dirty="0"/>
              <a:t> policy domains</a:t>
            </a:r>
          </a:p>
          <a:p>
            <a:pPr lvl="0"/>
            <a:r>
              <a:rPr lang="en-US" sz="10400" dirty="0" smtClean="0"/>
              <a:t>Transformation </a:t>
            </a:r>
            <a:r>
              <a:rPr lang="en-US" sz="10400" dirty="0"/>
              <a:t>to a green </a:t>
            </a:r>
            <a:r>
              <a:rPr lang="en-US" sz="10400" dirty="0" smtClean="0"/>
              <a:t>economy</a:t>
            </a:r>
          </a:p>
          <a:p>
            <a:pPr>
              <a:buNone/>
            </a:pPr>
            <a:r>
              <a:rPr lang="en-US" sz="9600" dirty="0" smtClean="0"/>
              <a:t>	</a:t>
            </a:r>
          </a:p>
          <a:p>
            <a:pPr>
              <a:buNone/>
            </a:pPr>
            <a:r>
              <a:rPr lang="en-US" sz="9600" dirty="0" smtClean="0"/>
              <a:t>	</a:t>
            </a:r>
            <a:endParaRPr lang="en-US" sz="9600" dirty="0"/>
          </a:p>
        </p:txBody>
      </p:sp>
      <p:pic>
        <p:nvPicPr>
          <p:cNvPr id="4" name="Picture 2" descr="5-LOGO-Acouleur"/>
          <p:cNvPicPr>
            <a:picLocks noChangeAspect="1" noChangeArrowheads="1"/>
          </p:cNvPicPr>
          <p:nvPr/>
        </p:nvPicPr>
        <p:blipFill>
          <a:blip r:embed="rId2" cstate="print"/>
          <a:srcRect/>
          <a:stretch>
            <a:fillRect/>
          </a:stretch>
        </p:blipFill>
        <p:spPr bwMode="auto">
          <a:xfrm>
            <a:off x="381000" y="304800"/>
            <a:ext cx="4314825" cy="13144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AE59B96-4131-4DD5-A7F3-9C8969C240CC}" type="slidenum">
              <a:rPr lang="en-US" smtClean="0"/>
              <a:pPr/>
              <a:t>16</a:t>
            </a:fld>
            <a:endParaRPr lang="en-US" dirty="0"/>
          </a:p>
        </p:txBody>
      </p:sp>
      <p:pic>
        <p:nvPicPr>
          <p:cNvPr id="6" name="Picture 5" descr="eea-print-logo.gif"/>
          <p:cNvPicPr>
            <a:picLocks noChangeAspect="1"/>
          </p:cNvPicPr>
          <p:nvPr/>
        </p:nvPicPr>
        <p:blipFill>
          <a:blip r:embed="rId3" cstate="print"/>
          <a:stretch>
            <a:fillRect/>
          </a:stretch>
        </p:blipFill>
        <p:spPr>
          <a:xfrm>
            <a:off x="5070941" y="720000"/>
            <a:ext cx="3518059" cy="711518"/>
          </a:xfrm>
          <a:prstGeom prst="rect">
            <a:avLst/>
          </a:prstGeom>
        </p:spPr>
      </p:pic>
    </p:spTree>
    <p:extLst>
      <p:ext uri="{BB962C8B-B14F-4D97-AF65-F5344CB8AC3E}">
        <p14:creationId xmlns="" xmlns:p14="http://schemas.microsoft.com/office/powerpoint/2010/main" val="2420420915"/>
      </p:ext>
    </p:extLst>
  </p:cSld>
  <p:clrMapOvr>
    <a:masterClrMapping/>
  </p:clrMapOvr>
  <p:transition advTm="20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600" y="1828800"/>
            <a:ext cx="8208000" cy="4952999"/>
          </a:xfrm>
        </p:spPr>
        <p:txBody>
          <a:bodyPr>
            <a:normAutofit fontScale="25000" lnSpcReduction="20000"/>
          </a:bodyPr>
          <a:lstStyle/>
          <a:p>
            <a:pPr marL="0" indent="0">
              <a:buNone/>
            </a:pPr>
            <a:r>
              <a:rPr lang="en-US" sz="16000" b="1" i="1" dirty="0" smtClean="0">
                <a:solidFill>
                  <a:srgbClr val="00B0F0"/>
                </a:solidFill>
              </a:rPr>
              <a:t>Considerations </a:t>
            </a:r>
            <a:br>
              <a:rPr lang="en-US" sz="16000" b="1" i="1" dirty="0" smtClean="0">
                <a:solidFill>
                  <a:srgbClr val="00B0F0"/>
                </a:solidFill>
              </a:rPr>
            </a:br>
            <a:r>
              <a:rPr lang="en-US" sz="10400" b="1" i="1" dirty="0" smtClean="0">
                <a:solidFill>
                  <a:srgbClr val="00B0F0"/>
                </a:solidFill>
              </a:rPr>
              <a:t>– example of regional strategy (EEA)</a:t>
            </a:r>
          </a:p>
          <a:p>
            <a:pPr marL="0" indent="0">
              <a:buNone/>
            </a:pPr>
            <a:endParaRPr lang="en-US" sz="8000" dirty="0" smtClean="0">
              <a:solidFill>
                <a:schemeClr val="accent1">
                  <a:lumMod val="75000"/>
                </a:schemeClr>
              </a:solidFill>
            </a:endParaRPr>
          </a:p>
          <a:p>
            <a:r>
              <a:rPr lang="en-US" sz="8000" dirty="0"/>
              <a:t>Eco-innovation in products and services</a:t>
            </a:r>
          </a:p>
          <a:p>
            <a:r>
              <a:rPr lang="en-US" sz="8000" dirty="0"/>
              <a:t>Europe has first-mover advantage in air pollution reduction, water and waste management, eco-efficient technologies, resource-efficient architecture, eco-tourism, green infrastructure and green financial instruments.</a:t>
            </a:r>
          </a:p>
          <a:p>
            <a:r>
              <a:rPr lang="en-US" sz="8000" dirty="0"/>
              <a:t>Combining climate change mitigation and air pollution abatement legislation could deliver benefits in the order of EUR 10 billion per year through reductions in damage to public health and ecosystems.</a:t>
            </a:r>
          </a:p>
          <a:p>
            <a:r>
              <a:rPr lang="en-US" sz="8000" dirty="0"/>
              <a:t>Key elements: European research </a:t>
            </a:r>
            <a:r>
              <a:rPr lang="en-US" sz="8000" dirty="0" err="1"/>
              <a:t>programmes</a:t>
            </a:r>
            <a:r>
              <a:rPr lang="en-US" sz="8000" dirty="0"/>
              <a:t>, European space and EO policy (including GMES and Galileo), INSPIRE and SEIS</a:t>
            </a:r>
          </a:p>
          <a:p>
            <a:r>
              <a:rPr lang="en-US" sz="8000" dirty="0"/>
              <a:t>Implement information systems in support to EU 2020 strategy: cloud computing, smart grids and mobile GIS</a:t>
            </a:r>
            <a:r>
              <a:rPr lang="en-US" sz="8000" dirty="0" smtClean="0"/>
              <a:t>.</a:t>
            </a:r>
            <a:endParaRPr lang="en-US" sz="8000" dirty="0"/>
          </a:p>
        </p:txBody>
      </p:sp>
      <p:pic>
        <p:nvPicPr>
          <p:cNvPr id="4" name="Picture 2" descr="5-LOGO-Acouleur"/>
          <p:cNvPicPr>
            <a:picLocks noChangeAspect="1" noChangeArrowheads="1"/>
          </p:cNvPicPr>
          <p:nvPr/>
        </p:nvPicPr>
        <p:blipFill>
          <a:blip r:embed="rId2" cstate="print"/>
          <a:srcRect/>
          <a:stretch>
            <a:fillRect/>
          </a:stretch>
        </p:blipFill>
        <p:spPr bwMode="auto">
          <a:xfrm>
            <a:off x="381000" y="304800"/>
            <a:ext cx="4314825" cy="13144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AE59B96-4131-4DD5-A7F3-9C8969C240CC}" type="slidenum">
              <a:rPr lang="en-US" smtClean="0"/>
              <a:pPr/>
              <a:t>17</a:t>
            </a:fld>
            <a:endParaRPr lang="en-US" dirty="0"/>
          </a:p>
        </p:txBody>
      </p:sp>
      <p:pic>
        <p:nvPicPr>
          <p:cNvPr id="7" name="Picture 5" descr="eea-print-logo.gif"/>
          <p:cNvPicPr>
            <a:picLocks noChangeAspect="1"/>
          </p:cNvPicPr>
          <p:nvPr/>
        </p:nvPicPr>
        <p:blipFill>
          <a:blip r:embed="rId3" cstate="print"/>
          <a:stretch>
            <a:fillRect/>
          </a:stretch>
        </p:blipFill>
        <p:spPr>
          <a:xfrm>
            <a:off x="5070941" y="720000"/>
            <a:ext cx="3518059" cy="711518"/>
          </a:xfrm>
          <a:prstGeom prst="rect">
            <a:avLst/>
          </a:prstGeom>
        </p:spPr>
      </p:pic>
    </p:spTree>
    <p:extLst>
      <p:ext uri="{BB962C8B-B14F-4D97-AF65-F5344CB8AC3E}">
        <p14:creationId xmlns="" xmlns:p14="http://schemas.microsoft.com/office/powerpoint/2010/main" val="2784966163"/>
      </p:ext>
    </p:extLst>
  </p:cSld>
  <p:clrMapOvr>
    <a:masterClrMapping/>
  </p:clrMapOvr>
  <p:transition advTm="20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600" y="1828800"/>
            <a:ext cx="8208000" cy="1220400"/>
          </a:xfrm>
        </p:spPr>
        <p:txBody>
          <a:bodyPr>
            <a:normAutofit fontScale="90000"/>
          </a:bodyPr>
          <a:lstStyle/>
          <a:p>
            <a:pPr algn="l"/>
            <a:r>
              <a:rPr lang="en-US" b="1" i="1" dirty="0" smtClean="0"/>
              <a:t>2. Steps to promote earth observation  </a:t>
            </a:r>
            <a:br>
              <a:rPr lang="en-US" b="1" i="1" dirty="0" smtClean="0"/>
            </a:br>
            <a:r>
              <a:rPr lang="en-US" b="1" i="1" dirty="0" smtClean="0"/>
              <a:t>    for environmental management</a:t>
            </a:r>
            <a:endParaRPr lang="en-US" b="1" i="1" dirty="0"/>
          </a:p>
        </p:txBody>
      </p:sp>
      <p:pic>
        <p:nvPicPr>
          <p:cNvPr id="4" name="Picture 2" descr="5-LOGO-Acouleur"/>
          <p:cNvPicPr>
            <a:picLocks noChangeAspect="1" noChangeArrowheads="1"/>
          </p:cNvPicPr>
          <p:nvPr/>
        </p:nvPicPr>
        <p:blipFill>
          <a:blip r:embed="rId2" cstate="print"/>
          <a:srcRect/>
          <a:stretch>
            <a:fillRect/>
          </a:stretch>
        </p:blipFill>
        <p:spPr bwMode="auto">
          <a:xfrm>
            <a:off x="381000" y="304800"/>
            <a:ext cx="4314825" cy="13144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AE59B96-4131-4DD5-A7F3-9C8969C240CC}" type="slidenum">
              <a:rPr lang="en-US" smtClean="0"/>
              <a:pPr/>
              <a:t>18</a:t>
            </a:fld>
            <a:endParaRPr lang="en-US"/>
          </a:p>
        </p:txBody>
      </p:sp>
    </p:spTree>
  </p:cSld>
  <p:clrMapOvr>
    <a:masterClrMapping/>
  </p:clrMapOvr>
  <p:transition advTm="20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600" y="1602000"/>
            <a:ext cx="7848000" cy="1080000"/>
          </a:xfrm>
        </p:spPr>
        <p:txBody>
          <a:bodyPr>
            <a:normAutofit/>
          </a:bodyPr>
          <a:lstStyle/>
          <a:p>
            <a:pPr algn="l"/>
            <a:r>
              <a:rPr lang="en-US" sz="4000" b="1" i="1" dirty="0" smtClean="0">
                <a:solidFill>
                  <a:srgbClr val="00B0F0"/>
                </a:solidFill>
              </a:rPr>
              <a:t>State-of-the-art</a:t>
            </a:r>
            <a:endParaRPr lang="en-US" sz="4000" b="1" i="1" dirty="0">
              <a:solidFill>
                <a:srgbClr val="00B0F0"/>
              </a:solidFill>
            </a:endParaRPr>
          </a:p>
        </p:txBody>
      </p:sp>
      <p:sp>
        <p:nvSpPr>
          <p:cNvPr id="3" name="Content Placeholder 2"/>
          <p:cNvSpPr>
            <a:spLocks noGrp="1"/>
          </p:cNvSpPr>
          <p:nvPr>
            <p:ph idx="1"/>
          </p:nvPr>
        </p:nvSpPr>
        <p:spPr>
          <a:xfrm>
            <a:off x="381600" y="2898000"/>
            <a:ext cx="8208000" cy="3960000"/>
          </a:xfrm>
        </p:spPr>
        <p:txBody>
          <a:bodyPr>
            <a:normAutofit/>
          </a:bodyPr>
          <a:lstStyle/>
          <a:p>
            <a:pPr marL="0" indent="0">
              <a:spcBef>
                <a:spcPts val="0"/>
              </a:spcBef>
              <a:buNone/>
            </a:pPr>
            <a:r>
              <a:rPr lang="en-US" sz="2600" dirty="0" smtClean="0"/>
              <a:t>Earth observation is new technology.</a:t>
            </a:r>
          </a:p>
          <a:p>
            <a:pPr marL="0" indent="0">
              <a:spcBef>
                <a:spcPts val="0"/>
              </a:spcBef>
              <a:buNone/>
            </a:pPr>
            <a:r>
              <a:rPr lang="en-US" sz="800" dirty="0" smtClean="0"/>
              <a:t> </a:t>
            </a:r>
          </a:p>
          <a:p>
            <a:pPr marL="0" indent="0">
              <a:lnSpc>
                <a:spcPct val="80000"/>
              </a:lnSpc>
              <a:spcBef>
                <a:spcPts val="0"/>
              </a:spcBef>
              <a:buNone/>
            </a:pPr>
            <a:r>
              <a:rPr lang="en-US" sz="2600" dirty="0" smtClean="0"/>
              <a:t>Learn technical skills, but when back in professional practice, it has to be put to good use. </a:t>
            </a:r>
          </a:p>
          <a:p>
            <a:pPr marL="0" indent="0">
              <a:spcBef>
                <a:spcPts val="0"/>
              </a:spcBef>
              <a:buNone/>
            </a:pPr>
            <a:endParaRPr lang="en-US" sz="800" dirty="0" smtClean="0"/>
          </a:p>
          <a:p>
            <a:pPr marL="0" indent="0">
              <a:spcBef>
                <a:spcPts val="0"/>
              </a:spcBef>
              <a:buNone/>
            </a:pPr>
            <a:r>
              <a:rPr lang="en-US" sz="2600" dirty="0" smtClean="0"/>
              <a:t>That involves ‘selling’ it. </a:t>
            </a:r>
          </a:p>
          <a:p>
            <a:pPr marL="0" indent="0">
              <a:spcBef>
                <a:spcPts val="0"/>
              </a:spcBef>
              <a:buNone/>
            </a:pPr>
            <a:endParaRPr lang="en-US" sz="800" dirty="0" smtClean="0"/>
          </a:p>
          <a:p>
            <a:pPr marL="0" indent="0">
              <a:spcBef>
                <a:spcPts val="0"/>
              </a:spcBef>
              <a:buNone/>
            </a:pPr>
            <a:r>
              <a:rPr lang="en-US" sz="2600" dirty="0" smtClean="0"/>
              <a:t>How to do that?</a:t>
            </a:r>
          </a:p>
          <a:p>
            <a:pPr marL="0" indent="0">
              <a:buNone/>
            </a:pPr>
            <a:endParaRPr lang="en-US" sz="800" dirty="0" smtClean="0"/>
          </a:p>
          <a:p>
            <a:pPr marL="0" indent="0">
              <a:lnSpc>
                <a:spcPct val="80000"/>
              </a:lnSpc>
              <a:spcBef>
                <a:spcPts val="0"/>
              </a:spcBef>
              <a:buNone/>
            </a:pPr>
            <a:r>
              <a:rPr lang="en-US" sz="2600" dirty="0" smtClean="0"/>
              <a:t>To whom? Could be your own boss, local authorities, communities, etc.	</a:t>
            </a:r>
            <a:endParaRPr lang="en-US" sz="2600" dirty="0"/>
          </a:p>
        </p:txBody>
      </p:sp>
      <p:pic>
        <p:nvPicPr>
          <p:cNvPr id="4" name="Picture 2" descr="5-LOGO-Acouleur"/>
          <p:cNvPicPr>
            <a:picLocks noChangeAspect="1" noChangeArrowheads="1"/>
          </p:cNvPicPr>
          <p:nvPr/>
        </p:nvPicPr>
        <p:blipFill>
          <a:blip r:embed="rId2" cstate="print"/>
          <a:srcRect/>
          <a:stretch>
            <a:fillRect/>
          </a:stretch>
        </p:blipFill>
        <p:spPr bwMode="auto">
          <a:xfrm>
            <a:off x="381000" y="304800"/>
            <a:ext cx="4314825" cy="13144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AE59B96-4131-4DD5-A7F3-9C8969C240CC}" type="slidenum">
              <a:rPr lang="en-US" smtClean="0"/>
              <a:pPr/>
              <a:t>19</a:t>
            </a:fld>
            <a:endParaRPr lang="en-US"/>
          </a:p>
        </p:txBody>
      </p:sp>
    </p:spTree>
  </p:cSld>
  <p:clrMapOvr>
    <a:masterClrMapping/>
  </p:clrMapOvr>
  <p:transition advTm="20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00200"/>
            <a:ext cx="8208000" cy="1080000"/>
          </a:xfrm>
        </p:spPr>
        <p:txBody>
          <a:bodyPr>
            <a:normAutofit/>
          </a:bodyPr>
          <a:lstStyle/>
          <a:p>
            <a:pPr algn="l"/>
            <a:r>
              <a:rPr lang="en-US" sz="4000" b="1" i="1" dirty="0" smtClean="0"/>
              <a:t>0. Introduction</a:t>
            </a:r>
            <a:endParaRPr lang="en-US" sz="4000" b="1" i="1" dirty="0"/>
          </a:p>
        </p:txBody>
      </p:sp>
      <p:sp>
        <p:nvSpPr>
          <p:cNvPr id="3" name="Content Placeholder 2"/>
          <p:cNvSpPr>
            <a:spLocks noGrp="1"/>
          </p:cNvSpPr>
          <p:nvPr>
            <p:ph idx="1"/>
          </p:nvPr>
        </p:nvSpPr>
        <p:spPr>
          <a:xfrm>
            <a:off x="381000" y="2895600"/>
            <a:ext cx="8208000" cy="3960000"/>
          </a:xfrm>
        </p:spPr>
        <p:txBody>
          <a:bodyPr>
            <a:noAutofit/>
          </a:bodyPr>
          <a:lstStyle/>
          <a:p>
            <a:pPr>
              <a:spcBef>
                <a:spcPts val="0"/>
              </a:spcBef>
              <a:buNone/>
            </a:pPr>
            <a:r>
              <a:rPr lang="en-US" sz="2600" dirty="0" smtClean="0"/>
              <a:t>Mark Noort, consultant, project manager</a:t>
            </a:r>
          </a:p>
          <a:p>
            <a:pPr>
              <a:spcBef>
                <a:spcPts val="0"/>
              </a:spcBef>
              <a:buNone/>
            </a:pPr>
            <a:r>
              <a:rPr lang="en-US" sz="2600" dirty="0" smtClean="0"/>
              <a:t>	</a:t>
            </a:r>
          </a:p>
          <a:p>
            <a:pPr>
              <a:spcBef>
                <a:spcPts val="0"/>
              </a:spcBef>
              <a:buNone/>
            </a:pPr>
            <a:r>
              <a:rPr lang="en-US" sz="2600" dirty="0" smtClean="0"/>
              <a:t>HCP international: </a:t>
            </a:r>
          </a:p>
          <a:p>
            <a:pPr>
              <a:spcBef>
                <a:spcPts val="0"/>
              </a:spcBef>
              <a:buNone/>
            </a:pPr>
            <a:r>
              <a:rPr lang="en-US" sz="2600" dirty="0" smtClean="0"/>
              <a:t>consulting, marketing of earth observation</a:t>
            </a:r>
          </a:p>
          <a:p>
            <a:pPr>
              <a:spcBef>
                <a:spcPts val="0"/>
              </a:spcBef>
              <a:buNone/>
            </a:pPr>
            <a:r>
              <a:rPr lang="en-US" sz="2600" dirty="0" smtClean="0"/>
              <a:t>	</a:t>
            </a:r>
          </a:p>
          <a:p>
            <a:pPr>
              <a:spcBef>
                <a:spcPts val="0"/>
              </a:spcBef>
              <a:buNone/>
            </a:pPr>
            <a:r>
              <a:rPr lang="en-US" sz="2600" dirty="0" smtClean="0"/>
              <a:t>Coordinator </a:t>
            </a:r>
            <a:r>
              <a:rPr lang="en-US" sz="2600" dirty="0" err="1" smtClean="0"/>
              <a:t>GEONetCab</a:t>
            </a:r>
            <a:r>
              <a:rPr lang="en-US" sz="2600" dirty="0" smtClean="0"/>
              <a:t>: </a:t>
            </a:r>
          </a:p>
          <a:p>
            <a:pPr>
              <a:spcBef>
                <a:spcPts val="0"/>
              </a:spcBef>
              <a:buNone/>
            </a:pPr>
            <a:r>
              <a:rPr lang="en-US" sz="2600" dirty="0" smtClean="0"/>
              <a:t>project for promotion &amp; capacity building of </a:t>
            </a:r>
          </a:p>
          <a:p>
            <a:pPr>
              <a:spcBef>
                <a:spcPts val="0"/>
              </a:spcBef>
              <a:buNone/>
            </a:pPr>
            <a:r>
              <a:rPr lang="en-US" sz="2600" dirty="0" smtClean="0"/>
              <a:t>earth observation applications</a:t>
            </a:r>
            <a:br>
              <a:rPr lang="en-US" sz="2600" dirty="0" smtClean="0"/>
            </a:br>
            <a:endParaRPr lang="en-US" sz="2600" dirty="0" smtClean="0"/>
          </a:p>
        </p:txBody>
      </p:sp>
      <p:pic>
        <p:nvPicPr>
          <p:cNvPr id="4" name="Picture 2" descr="5-LOGO-Acouleur"/>
          <p:cNvPicPr>
            <a:picLocks noChangeAspect="1" noChangeArrowheads="1"/>
          </p:cNvPicPr>
          <p:nvPr/>
        </p:nvPicPr>
        <p:blipFill>
          <a:blip r:embed="rId2" cstate="print"/>
          <a:srcRect/>
          <a:stretch>
            <a:fillRect/>
          </a:stretch>
        </p:blipFill>
        <p:spPr bwMode="auto">
          <a:xfrm>
            <a:off x="381000" y="304800"/>
            <a:ext cx="4314825" cy="131445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7AE59B96-4131-4DD5-A7F3-9C8969C240CC}" type="slidenum">
              <a:rPr lang="en-US" smtClean="0"/>
              <a:pPr/>
              <a:t>2</a:t>
            </a:fld>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324600" y="838200"/>
            <a:ext cx="2286000" cy="914400"/>
          </a:xfrm>
          <a:prstGeom prst="rect">
            <a:avLst/>
          </a:prstGeom>
        </p:spPr>
      </p:pic>
    </p:spTree>
  </p:cSld>
  <p:clrMapOvr>
    <a:masterClrMapping/>
  </p:clrMapOvr>
  <p:transition advTm="200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600" y="1602000"/>
            <a:ext cx="8208000" cy="1080000"/>
          </a:xfrm>
        </p:spPr>
        <p:txBody>
          <a:bodyPr>
            <a:normAutofit/>
          </a:bodyPr>
          <a:lstStyle/>
          <a:p>
            <a:pPr algn="l"/>
            <a:r>
              <a:rPr lang="en-US" sz="4000" b="1" i="1" dirty="0" smtClean="0">
                <a:solidFill>
                  <a:srgbClr val="00B0F0"/>
                </a:solidFill>
              </a:rPr>
              <a:t>Categories of products and services</a:t>
            </a:r>
            <a:endParaRPr lang="en-US" sz="4000" b="1" i="1" dirty="0">
              <a:solidFill>
                <a:srgbClr val="00B0F0"/>
              </a:solidFill>
            </a:endParaRPr>
          </a:p>
        </p:txBody>
      </p:sp>
      <p:sp>
        <p:nvSpPr>
          <p:cNvPr id="3" name="Content Placeholder 2"/>
          <p:cNvSpPr>
            <a:spLocks noGrp="1"/>
          </p:cNvSpPr>
          <p:nvPr>
            <p:ph idx="1"/>
          </p:nvPr>
        </p:nvSpPr>
        <p:spPr>
          <a:xfrm>
            <a:off x="381600" y="2898000"/>
            <a:ext cx="8208000" cy="3917204"/>
          </a:xfrm>
        </p:spPr>
        <p:txBody>
          <a:bodyPr>
            <a:normAutofit/>
          </a:bodyPr>
          <a:lstStyle/>
          <a:p>
            <a:pPr>
              <a:lnSpc>
                <a:spcPct val="80000"/>
              </a:lnSpc>
              <a:spcBef>
                <a:spcPts val="600"/>
              </a:spcBef>
            </a:pPr>
            <a:r>
              <a:rPr lang="en-US" sz="2600" dirty="0" smtClean="0"/>
              <a:t>marine </a:t>
            </a:r>
            <a:r>
              <a:rPr lang="en-US" sz="2600" dirty="0"/>
              <a:t>and coastal ecosystems (global/regional</a:t>
            </a:r>
            <a:r>
              <a:rPr lang="en-US" sz="2600" dirty="0" smtClean="0"/>
              <a:t>)</a:t>
            </a:r>
          </a:p>
          <a:p>
            <a:pPr>
              <a:lnSpc>
                <a:spcPct val="80000"/>
              </a:lnSpc>
              <a:spcBef>
                <a:spcPts val="600"/>
              </a:spcBef>
            </a:pPr>
            <a:r>
              <a:rPr lang="en-US" sz="2600" dirty="0" smtClean="0"/>
              <a:t>terrestrial </a:t>
            </a:r>
            <a:r>
              <a:rPr lang="en-US" sz="2600" dirty="0"/>
              <a:t>and freshwater ecosystems (</a:t>
            </a:r>
            <a:r>
              <a:rPr lang="en-US" sz="2600" dirty="0" smtClean="0"/>
              <a:t>global/regional)</a:t>
            </a:r>
          </a:p>
          <a:p>
            <a:pPr>
              <a:lnSpc>
                <a:spcPct val="80000"/>
              </a:lnSpc>
              <a:spcBef>
                <a:spcPts val="600"/>
              </a:spcBef>
            </a:pPr>
            <a:r>
              <a:rPr lang="en-US" sz="2600" dirty="0" err="1" smtClean="0"/>
              <a:t>biogeophysical</a:t>
            </a:r>
            <a:r>
              <a:rPr lang="en-US" sz="2600" dirty="0" smtClean="0"/>
              <a:t> </a:t>
            </a:r>
            <a:r>
              <a:rPr lang="en-US" sz="2600" dirty="0"/>
              <a:t>variables (vegetation, soil, radiation, water </a:t>
            </a:r>
            <a:r>
              <a:rPr lang="en-US" sz="2600" dirty="0" smtClean="0"/>
              <a:t>cycle</a:t>
            </a:r>
          </a:p>
          <a:p>
            <a:pPr>
              <a:lnSpc>
                <a:spcPct val="80000"/>
              </a:lnSpc>
              <a:spcBef>
                <a:spcPts val="600"/>
              </a:spcBef>
            </a:pPr>
            <a:r>
              <a:rPr lang="en-US" sz="2600" dirty="0" smtClean="0"/>
              <a:t>local </a:t>
            </a:r>
            <a:r>
              <a:rPr lang="en-US" sz="2600" dirty="0"/>
              <a:t>applications, such as protected areas</a:t>
            </a:r>
            <a:endParaRPr lang="en-US" sz="2600" dirty="0" smtClean="0"/>
          </a:p>
          <a:p>
            <a:pPr>
              <a:lnSpc>
                <a:spcPct val="80000"/>
              </a:lnSpc>
              <a:spcBef>
                <a:spcPts val="600"/>
              </a:spcBef>
            </a:pPr>
            <a:r>
              <a:rPr lang="en-US" sz="2600" dirty="0" smtClean="0"/>
              <a:t>biodiversity </a:t>
            </a:r>
            <a:r>
              <a:rPr lang="en-US" sz="2600" dirty="0" err="1"/>
              <a:t>modelling</a:t>
            </a:r>
            <a:r>
              <a:rPr lang="en-US" sz="2600" dirty="0"/>
              <a:t> &amp; </a:t>
            </a:r>
            <a:r>
              <a:rPr lang="en-US" sz="2600" dirty="0" smtClean="0"/>
              <a:t>monitoring</a:t>
            </a:r>
          </a:p>
          <a:p>
            <a:pPr>
              <a:lnSpc>
                <a:spcPct val="80000"/>
              </a:lnSpc>
              <a:spcBef>
                <a:spcPts val="600"/>
              </a:spcBef>
            </a:pPr>
            <a:r>
              <a:rPr lang="en-US" sz="2600" dirty="0" smtClean="0"/>
              <a:t>invasive </a:t>
            </a:r>
            <a:r>
              <a:rPr lang="en-US" sz="2600" dirty="0"/>
              <a:t>species monitoring </a:t>
            </a:r>
            <a:endParaRPr lang="en-US" sz="2600" dirty="0" smtClean="0"/>
          </a:p>
          <a:p>
            <a:pPr>
              <a:lnSpc>
                <a:spcPct val="80000"/>
              </a:lnSpc>
              <a:spcBef>
                <a:spcPts val="600"/>
              </a:spcBef>
            </a:pPr>
            <a:r>
              <a:rPr lang="en-US" sz="2600" dirty="0" smtClean="0"/>
              <a:t>ecological </a:t>
            </a:r>
            <a:r>
              <a:rPr lang="en-US" sz="2600" dirty="0"/>
              <a:t>forecasting</a:t>
            </a:r>
            <a:r>
              <a:rPr lang="en-US" sz="2600" dirty="0" smtClean="0"/>
              <a:t>	</a:t>
            </a:r>
            <a:endParaRPr lang="en-US" sz="2600" dirty="0"/>
          </a:p>
        </p:txBody>
      </p:sp>
      <p:pic>
        <p:nvPicPr>
          <p:cNvPr id="4" name="Picture 2" descr="5-LOGO-Acouleur"/>
          <p:cNvPicPr>
            <a:picLocks noChangeAspect="1" noChangeArrowheads="1"/>
          </p:cNvPicPr>
          <p:nvPr/>
        </p:nvPicPr>
        <p:blipFill>
          <a:blip r:embed="rId2" cstate="print"/>
          <a:srcRect/>
          <a:stretch>
            <a:fillRect/>
          </a:stretch>
        </p:blipFill>
        <p:spPr bwMode="auto">
          <a:xfrm>
            <a:off x="381000" y="304800"/>
            <a:ext cx="4314825" cy="13144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AE59B96-4131-4DD5-A7F3-9C8969C240CC}" type="slidenum">
              <a:rPr lang="en-US" smtClean="0"/>
              <a:pPr/>
              <a:t>20</a:t>
            </a:fld>
            <a:endParaRPr lang="en-US"/>
          </a:p>
        </p:txBody>
      </p:sp>
    </p:spTree>
  </p:cSld>
  <p:clrMapOvr>
    <a:masterClrMapping/>
  </p:clrMapOvr>
  <p:transition advTm="20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600" y="1220400"/>
            <a:ext cx="8208000" cy="1080000"/>
          </a:xfrm>
        </p:spPr>
        <p:txBody>
          <a:bodyPr>
            <a:noAutofit/>
          </a:bodyPr>
          <a:lstStyle/>
          <a:p>
            <a:pPr algn="l"/>
            <a:r>
              <a:rPr lang="en-US" sz="4000" b="1" i="1" dirty="0" smtClean="0">
                <a:solidFill>
                  <a:srgbClr val="00B0F0"/>
                </a:solidFill>
              </a:rPr>
              <a:t>Spatial aspects of ecosystems and biodiversity management</a:t>
            </a:r>
            <a:endParaRPr lang="en-US" sz="4000" b="1" i="1" dirty="0">
              <a:solidFill>
                <a:srgbClr val="00B0F0"/>
              </a:solidFill>
            </a:endParaRPr>
          </a:p>
        </p:txBody>
      </p:sp>
      <p:sp>
        <p:nvSpPr>
          <p:cNvPr id="3" name="Content Placeholder 2"/>
          <p:cNvSpPr>
            <a:spLocks noGrp="1"/>
          </p:cNvSpPr>
          <p:nvPr>
            <p:ph idx="1"/>
          </p:nvPr>
        </p:nvSpPr>
        <p:spPr>
          <a:xfrm>
            <a:off x="381000" y="2898000"/>
            <a:ext cx="8229600" cy="3733800"/>
          </a:xfrm>
        </p:spPr>
        <p:txBody>
          <a:bodyPr>
            <a:normAutofit fontScale="25000" lnSpcReduction="20000"/>
          </a:bodyPr>
          <a:lstStyle/>
          <a:p>
            <a:r>
              <a:rPr lang="en-US" sz="9600" dirty="0" smtClean="0"/>
              <a:t>Presence </a:t>
            </a:r>
            <a:r>
              <a:rPr lang="en-US" sz="9600" dirty="0"/>
              <a:t>and abundance of organisms, their interactions with the environment, and the other ecological processes form spatial patterns over time.</a:t>
            </a:r>
          </a:p>
          <a:p>
            <a:r>
              <a:rPr lang="en-US" sz="9600" dirty="0"/>
              <a:t>Patterns of disturbance are heterogeneous and spatially structured.</a:t>
            </a:r>
          </a:p>
          <a:p>
            <a:r>
              <a:rPr lang="en-US" sz="9600" dirty="0"/>
              <a:t>Ecological models that account for spatial processes are more realistic and powerful than those that do not.</a:t>
            </a:r>
          </a:p>
          <a:p>
            <a:r>
              <a:rPr lang="en-US" sz="9600" dirty="0"/>
              <a:t>Prepare, monitor and achieve assessments and goals, quality data and information must be registered and accurately to both place and time.</a:t>
            </a:r>
          </a:p>
          <a:p>
            <a:pPr marL="1198563" indent="-1198563">
              <a:buNone/>
            </a:pPr>
            <a:endParaRPr lang="en-US" sz="6200" dirty="0" smtClean="0"/>
          </a:p>
          <a:p>
            <a:pPr marL="1198563" indent="-1198563">
              <a:buNone/>
            </a:pPr>
            <a:r>
              <a:rPr lang="en-US" sz="6400" i="1" dirty="0" smtClean="0"/>
              <a:t>From: Geospatial tools address emerging issues in spatial ecology (Skidmore et al.)</a:t>
            </a:r>
            <a:endParaRPr lang="en-US" sz="6400" i="1" dirty="0"/>
          </a:p>
        </p:txBody>
      </p:sp>
      <p:pic>
        <p:nvPicPr>
          <p:cNvPr id="4" name="Picture 2" descr="5-LOGO-Acouleur"/>
          <p:cNvPicPr>
            <a:picLocks noChangeAspect="1" noChangeArrowheads="1"/>
          </p:cNvPicPr>
          <p:nvPr/>
        </p:nvPicPr>
        <p:blipFill>
          <a:blip r:embed="rId2" cstate="print"/>
          <a:srcRect/>
          <a:stretch>
            <a:fillRect/>
          </a:stretch>
        </p:blipFill>
        <p:spPr bwMode="auto">
          <a:xfrm>
            <a:off x="381000" y="304800"/>
            <a:ext cx="2157153" cy="656706"/>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AE59B96-4131-4DD5-A7F3-9C8969C240CC}" type="slidenum">
              <a:rPr lang="en-US" smtClean="0"/>
              <a:pPr/>
              <a:t>21</a:t>
            </a:fld>
            <a:endParaRPr lang="en-US"/>
          </a:p>
        </p:txBody>
      </p:sp>
      <p:pic>
        <p:nvPicPr>
          <p:cNvPr id="9" name="Picture 2" descr="D:\M.Noort\My Documents\3 GEO\geonetcab\promotion\itc_logo.gif"/>
          <p:cNvPicPr>
            <a:picLocks noChangeAspect="1" noChangeArrowheads="1"/>
          </p:cNvPicPr>
          <p:nvPr/>
        </p:nvPicPr>
        <p:blipFill>
          <a:blip r:embed="rId3" cstate="print"/>
          <a:srcRect/>
          <a:stretch>
            <a:fillRect/>
          </a:stretch>
        </p:blipFill>
        <p:spPr bwMode="auto">
          <a:xfrm>
            <a:off x="7922850" y="306000"/>
            <a:ext cx="666750" cy="762000"/>
          </a:xfrm>
          <a:prstGeom prst="rect">
            <a:avLst/>
          </a:prstGeom>
          <a:noFill/>
        </p:spPr>
      </p:pic>
    </p:spTree>
  </p:cSld>
  <p:clrMapOvr>
    <a:masterClrMapping/>
  </p:clrMapOvr>
  <p:transition advTm="2000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600" y="1220400"/>
            <a:ext cx="8496000" cy="709200"/>
          </a:xfrm>
        </p:spPr>
        <p:txBody>
          <a:bodyPr>
            <a:normAutofit/>
          </a:bodyPr>
          <a:lstStyle/>
          <a:p>
            <a:pPr algn="l"/>
            <a:r>
              <a:rPr lang="en-US" sz="3600" b="1" i="1" dirty="0" smtClean="0">
                <a:solidFill>
                  <a:srgbClr val="00B0F0"/>
                </a:solidFill>
              </a:rPr>
              <a:t>Where has Earth observation added value?</a:t>
            </a:r>
            <a:endParaRPr lang="en-US" sz="3600" b="1" i="1" dirty="0">
              <a:solidFill>
                <a:srgbClr val="00B0F0"/>
              </a:solidFill>
            </a:endParaRPr>
          </a:p>
        </p:txBody>
      </p:sp>
      <p:sp>
        <p:nvSpPr>
          <p:cNvPr id="3" name="Content Placeholder 2"/>
          <p:cNvSpPr>
            <a:spLocks noGrp="1"/>
          </p:cNvSpPr>
          <p:nvPr>
            <p:ph idx="1"/>
          </p:nvPr>
        </p:nvSpPr>
        <p:spPr>
          <a:xfrm>
            <a:off x="381600" y="1828800"/>
            <a:ext cx="8208000" cy="4114800"/>
          </a:xfrm>
        </p:spPr>
        <p:txBody>
          <a:bodyPr>
            <a:normAutofit/>
          </a:bodyPr>
          <a:lstStyle/>
          <a:p>
            <a:pPr marL="347663" lvl="1" indent="-347663">
              <a:buNone/>
            </a:pPr>
            <a:endParaRPr lang="en-US" sz="2200" dirty="0" smtClean="0">
              <a:solidFill>
                <a:schemeClr val="tx2">
                  <a:lumMod val="75000"/>
                </a:schemeClr>
              </a:solidFill>
            </a:endParaRPr>
          </a:p>
          <a:p>
            <a:pPr marL="347663" lvl="1" indent="-347663">
              <a:buNone/>
            </a:pPr>
            <a:r>
              <a:rPr lang="en-US" sz="2600" b="1" dirty="0" smtClean="0">
                <a:solidFill>
                  <a:srgbClr val="00B0F0"/>
                </a:solidFill>
              </a:rPr>
              <a:t>Population ecology</a:t>
            </a:r>
          </a:p>
          <a:p>
            <a:pPr lvl="0">
              <a:lnSpc>
                <a:spcPct val="80000"/>
              </a:lnSpc>
              <a:spcBef>
                <a:spcPts val="600"/>
              </a:spcBef>
            </a:pPr>
            <a:r>
              <a:rPr lang="en-US" sz="2600" dirty="0">
                <a:ea typeface="Times New Roman"/>
                <a:cs typeface="Times New Roman"/>
              </a:rPr>
              <a:t>GPS, satellite-telemetry</a:t>
            </a:r>
          </a:p>
          <a:p>
            <a:pPr lvl="0">
              <a:lnSpc>
                <a:spcPct val="80000"/>
              </a:lnSpc>
              <a:spcBef>
                <a:spcPts val="600"/>
              </a:spcBef>
            </a:pPr>
            <a:r>
              <a:rPr lang="en-US" sz="2600" dirty="0">
                <a:ea typeface="Times New Roman"/>
                <a:cs typeface="Times New Roman"/>
              </a:rPr>
              <a:t>Landscape categories may become barriers or corridors to in connection between population </a:t>
            </a:r>
            <a:r>
              <a:rPr lang="en-US" sz="2600" dirty="0" smtClean="0">
                <a:ea typeface="Times New Roman"/>
                <a:cs typeface="Times New Roman"/>
              </a:rPr>
              <a:t>clusters.</a:t>
            </a:r>
          </a:p>
          <a:p>
            <a:pPr lvl="0">
              <a:lnSpc>
                <a:spcPct val="80000"/>
              </a:lnSpc>
              <a:spcBef>
                <a:spcPts val="600"/>
              </a:spcBef>
            </a:pPr>
            <a:r>
              <a:rPr lang="en-US" sz="2600" dirty="0" smtClean="0">
                <a:ea typeface="Times New Roman"/>
                <a:cs typeface="Times New Roman"/>
              </a:rPr>
              <a:t>Models </a:t>
            </a:r>
            <a:r>
              <a:rPr lang="en-US" sz="2600" dirty="0">
                <a:ea typeface="Times New Roman"/>
                <a:cs typeface="Times New Roman"/>
              </a:rPr>
              <a:t>of landscape dynamics, using geospatial data, generate maps of suitable habitat over time for input to </a:t>
            </a:r>
            <a:r>
              <a:rPr lang="en-US" sz="2600" dirty="0" err="1">
                <a:ea typeface="Times New Roman"/>
                <a:cs typeface="Times New Roman"/>
              </a:rPr>
              <a:t>metapopulation</a:t>
            </a:r>
            <a:r>
              <a:rPr lang="en-US" sz="2600" dirty="0">
                <a:ea typeface="Times New Roman"/>
                <a:cs typeface="Times New Roman"/>
              </a:rPr>
              <a:t> models.</a:t>
            </a:r>
            <a:endParaRPr lang="en-US" sz="2600" dirty="0" smtClean="0"/>
          </a:p>
        </p:txBody>
      </p:sp>
      <p:pic>
        <p:nvPicPr>
          <p:cNvPr id="4" name="Picture 2" descr="5-LOGO-Acouleur"/>
          <p:cNvPicPr>
            <a:picLocks noChangeAspect="1" noChangeArrowheads="1"/>
          </p:cNvPicPr>
          <p:nvPr/>
        </p:nvPicPr>
        <p:blipFill>
          <a:blip r:embed="rId2" cstate="print"/>
          <a:srcRect/>
          <a:stretch>
            <a:fillRect/>
          </a:stretch>
        </p:blipFill>
        <p:spPr bwMode="auto">
          <a:xfrm>
            <a:off x="381000" y="304800"/>
            <a:ext cx="2157153" cy="656706"/>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AE59B96-4131-4DD5-A7F3-9C8969C240CC}" type="slidenum">
              <a:rPr lang="en-US" smtClean="0"/>
              <a:pPr/>
              <a:t>22</a:t>
            </a:fld>
            <a:endParaRPr lang="en-US"/>
          </a:p>
        </p:txBody>
      </p:sp>
    </p:spTree>
  </p:cSld>
  <p:clrMapOvr>
    <a:masterClrMapping/>
  </p:clrMapOvr>
  <p:transition advTm="2000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600" y="1220400"/>
            <a:ext cx="8352000" cy="709200"/>
          </a:xfrm>
        </p:spPr>
        <p:txBody>
          <a:bodyPr>
            <a:normAutofit/>
          </a:bodyPr>
          <a:lstStyle/>
          <a:p>
            <a:pPr algn="l"/>
            <a:r>
              <a:rPr lang="en-US" sz="3600" b="1" i="1" dirty="0" smtClean="0">
                <a:solidFill>
                  <a:srgbClr val="00B0F0"/>
                </a:solidFill>
              </a:rPr>
              <a:t>Where has Earth observation added value?</a:t>
            </a:r>
            <a:endParaRPr lang="en-US" sz="3600" b="1" i="1" dirty="0">
              <a:solidFill>
                <a:srgbClr val="00B0F0"/>
              </a:solidFill>
            </a:endParaRPr>
          </a:p>
        </p:txBody>
      </p:sp>
      <p:sp>
        <p:nvSpPr>
          <p:cNvPr id="3" name="Content Placeholder 2"/>
          <p:cNvSpPr>
            <a:spLocks noGrp="1"/>
          </p:cNvSpPr>
          <p:nvPr>
            <p:ph idx="1"/>
          </p:nvPr>
        </p:nvSpPr>
        <p:spPr>
          <a:xfrm>
            <a:off x="381600" y="1828800"/>
            <a:ext cx="8208000" cy="4495800"/>
          </a:xfrm>
        </p:spPr>
        <p:txBody>
          <a:bodyPr>
            <a:noAutofit/>
          </a:bodyPr>
          <a:lstStyle/>
          <a:p>
            <a:pPr marL="347663" lvl="1" indent="-347663">
              <a:buNone/>
            </a:pPr>
            <a:endParaRPr lang="en-US" sz="2000" dirty="0" smtClean="0">
              <a:solidFill>
                <a:schemeClr val="tx2">
                  <a:lumMod val="75000"/>
                </a:schemeClr>
              </a:solidFill>
            </a:endParaRPr>
          </a:p>
          <a:p>
            <a:pPr marL="347663" lvl="1" indent="-347663">
              <a:spcBef>
                <a:spcPts val="0"/>
              </a:spcBef>
              <a:buNone/>
            </a:pPr>
            <a:r>
              <a:rPr lang="en-US" sz="2600" b="1" dirty="0" smtClean="0">
                <a:solidFill>
                  <a:srgbClr val="00B0F0"/>
                </a:solidFill>
              </a:rPr>
              <a:t>Landscape ecology</a:t>
            </a:r>
          </a:p>
          <a:p>
            <a:pPr lvl="0">
              <a:lnSpc>
                <a:spcPct val="80000"/>
              </a:lnSpc>
              <a:spcBef>
                <a:spcPts val="600"/>
              </a:spcBef>
            </a:pPr>
            <a:r>
              <a:rPr lang="en-US" sz="2400" dirty="0">
                <a:ea typeface="Times New Roman"/>
                <a:cs typeface="Times New Roman"/>
              </a:rPr>
              <a:t>Interactions between species occur at spatial scales determined in part by the mobility of the organisms.</a:t>
            </a:r>
          </a:p>
          <a:p>
            <a:pPr lvl="0">
              <a:lnSpc>
                <a:spcPct val="80000"/>
              </a:lnSpc>
              <a:spcBef>
                <a:spcPts val="600"/>
              </a:spcBef>
            </a:pPr>
            <a:r>
              <a:rPr lang="en-US" sz="2400" dirty="0">
                <a:ea typeface="Times New Roman"/>
                <a:cs typeface="Times New Roman"/>
              </a:rPr>
              <a:t>Basic element of land inventory for resource management.</a:t>
            </a:r>
          </a:p>
          <a:p>
            <a:pPr lvl="0">
              <a:lnSpc>
                <a:spcPct val="80000"/>
              </a:lnSpc>
              <a:spcBef>
                <a:spcPts val="600"/>
              </a:spcBef>
            </a:pPr>
            <a:r>
              <a:rPr lang="en-US" sz="2400" dirty="0">
                <a:ea typeface="Times New Roman"/>
                <a:cs typeface="Times New Roman"/>
              </a:rPr>
              <a:t>Multi-temporal and hyper-temporal remote sensing and image analysis allow annual cycles, </a:t>
            </a:r>
            <a:r>
              <a:rPr lang="en-US" sz="2400" dirty="0" err="1">
                <a:ea typeface="Times New Roman"/>
                <a:cs typeface="Times New Roman"/>
              </a:rPr>
              <a:t>interannual</a:t>
            </a:r>
            <a:r>
              <a:rPr lang="en-US" sz="2400" dirty="0">
                <a:ea typeface="Times New Roman"/>
                <a:cs typeface="Times New Roman"/>
              </a:rPr>
              <a:t> variability, and state-changing anomalies caused by disturbance and succession in ecological communities to be tracked through biophysical measures of productivity, photosynthetic activity, foliar chlorophyll concentration, standing biomass, leaf area index, vegetation species type, and so on.</a:t>
            </a:r>
          </a:p>
          <a:p>
            <a:pPr lvl="0">
              <a:lnSpc>
                <a:spcPct val="80000"/>
              </a:lnSpc>
              <a:spcBef>
                <a:spcPts val="600"/>
              </a:spcBef>
              <a:spcAft>
                <a:spcPts val="1000"/>
              </a:spcAft>
            </a:pPr>
            <a:r>
              <a:rPr lang="en-US" sz="2400" dirty="0">
                <a:ea typeface="Times New Roman"/>
                <a:cs typeface="Times New Roman"/>
              </a:rPr>
              <a:t>Change detection to map changes in land cover that result from natural or anthropogenic disturbances.</a:t>
            </a:r>
          </a:p>
        </p:txBody>
      </p:sp>
      <p:pic>
        <p:nvPicPr>
          <p:cNvPr id="4" name="Picture 2" descr="5-LOGO-Acouleur"/>
          <p:cNvPicPr>
            <a:picLocks noChangeAspect="1" noChangeArrowheads="1"/>
          </p:cNvPicPr>
          <p:nvPr/>
        </p:nvPicPr>
        <p:blipFill>
          <a:blip r:embed="rId2" cstate="print"/>
          <a:srcRect/>
          <a:stretch>
            <a:fillRect/>
          </a:stretch>
        </p:blipFill>
        <p:spPr bwMode="auto">
          <a:xfrm>
            <a:off x="381000" y="228600"/>
            <a:ext cx="2157153" cy="656706"/>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AE59B96-4131-4DD5-A7F3-9C8969C240CC}" type="slidenum">
              <a:rPr lang="en-US" smtClean="0"/>
              <a:pPr/>
              <a:t>23</a:t>
            </a:fld>
            <a:endParaRPr lang="en-US"/>
          </a:p>
        </p:txBody>
      </p:sp>
    </p:spTree>
    <p:extLst>
      <p:ext uri="{BB962C8B-B14F-4D97-AF65-F5344CB8AC3E}">
        <p14:creationId xmlns="" xmlns:p14="http://schemas.microsoft.com/office/powerpoint/2010/main" val="1385699913"/>
      </p:ext>
    </p:extLst>
  </p:cSld>
  <p:clrMapOvr>
    <a:masterClrMapping/>
  </p:clrMapOvr>
  <p:transition advTm="2000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600" y="1220400"/>
            <a:ext cx="8352000" cy="709200"/>
          </a:xfrm>
        </p:spPr>
        <p:txBody>
          <a:bodyPr>
            <a:normAutofit/>
          </a:bodyPr>
          <a:lstStyle/>
          <a:p>
            <a:pPr algn="l"/>
            <a:r>
              <a:rPr lang="en-US" sz="3600" b="1" i="1" dirty="0" smtClean="0">
                <a:solidFill>
                  <a:srgbClr val="00B0F0"/>
                </a:solidFill>
              </a:rPr>
              <a:t>Where has Earth observation added value?</a:t>
            </a:r>
            <a:endParaRPr lang="en-US" sz="3600" b="1" i="1" dirty="0">
              <a:solidFill>
                <a:srgbClr val="00B0F0"/>
              </a:solidFill>
            </a:endParaRPr>
          </a:p>
        </p:txBody>
      </p:sp>
      <p:sp>
        <p:nvSpPr>
          <p:cNvPr id="3" name="Content Placeholder 2"/>
          <p:cNvSpPr>
            <a:spLocks noGrp="1"/>
          </p:cNvSpPr>
          <p:nvPr>
            <p:ph idx="1"/>
          </p:nvPr>
        </p:nvSpPr>
        <p:spPr>
          <a:xfrm>
            <a:off x="381600" y="1828800"/>
            <a:ext cx="8208000" cy="4114800"/>
          </a:xfrm>
        </p:spPr>
        <p:txBody>
          <a:bodyPr>
            <a:normAutofit fontScale="92500"/>
          </a:bodyPr>
          <a:lstStyle/>
          <a:p>
            <a:pPr marL="347663" lvl="1" indent="-347663">
              <a:buNone/>
            </a:pPr>
            <a:endParaRPr lang="en-US" sz="2400" dirty="0" smtClean="0">
              <a:solidFill>
                <a:schemeClr val="tx2">
                  <a:lumMod val="75000"/>
                </a:schemeClr>
              </a:solidFill>
            </a:endParaRPr>
          </a:p>
          <a:p>
            <a:pPr marL="347663" lvl="1" indent="-347663">
              <a:spcBef>
                <a:spcPts val="0"/>
              </a:spcBef>
              <a:buNone/>
            </a:pPr>
            <a:r>
              <a:rPr lang="en-US" sz="3100" b="1" dirty="0" smtClean="0">
                <a:solidFill>
                  <a:srgbClr val="00B0F0"/>
                </a:solidFill>
              </a:rPr>
              <a:t>Ecosystem ecology</a:t>
            </a:r>
          </a:p>
          <a:p>
            <a:pPr lvl="0">
              <a:lnSpc>
                <a:spcPct val="90000"/>
              </a:lnSpc>
              <a:spcBef>
                <a:spcPts val="600"/>
              </a:spcBef>
            </a:pPr>
            <a:r>
              <a:rPr lang="en-US" sz="2800" dirty="0">
                <a:ea typeface="Times New Roman"/>
                <a:cs typeface="Times New Roman"/>
              </a:rPr>
              <a:t>Interactions between organisms and the environment with an emphasis on the exchange and flow of matter and energy between biota, water, soil and atmosphere.</a:t>
            </a:r>
          </a:p>
          <a:p>
            <a:pPr lvl="0">
              <a:lnSpc>
                <a:spcPct val="90000"/>
              </a:lnSpc>
              <a:spcBef>
                <a:spcPts val="600"/>
              </a:spcBef>
            </a:pPr>
            <a:r>
              <a:rPr lang="en-US" sz="2800" dirty="0">
                <a:ea typeface="Times New Roman"/>
                <a:cs typeface="Times New Roman"/>
              </a:rPr>
              <a:t>Evaluating ecosystem services in support of sustainable ecosystem management requires the use of (spatial) models.</a:t>
            </a:r>
          </a:p>
          <a:p>
            <a:pPr lvl="0">
              <a:lnSpc>
                <a:spcPct val="90000"/>
              </a:lnSpc>
              <a:spcBef>
                <a:spcPts val="600"/>
              </a:spcBef>
              <a:spcAft>
                <a:spcPts val="1000"/>
              </a:spcAft>
            </a:pPr>
            <a:r>
              <a:rPr lang="en-US" sz="2800" dirty="0">
                <a:ea typeface="Times New Roman"/>
                <a:cs typeface="Times New Roman"/>
              </a:rPr>
              <a:t>Inclusion of individual species or functional types in ecosystem modeling and models linked to carbon.</a:t>
            </a:r>
          </a:p>
        </p:txBody>
      </p:sp>
      <p:pic>
        <p:nvPicPr>
          <p:cNvPr id="4" name="Picture 2" descr="5-LOGO-Acouleur"/>
          <p:cNvPicPr>
            <a:picLocks noChangeAspect="1" noChangeArrowheads="1"/>
          </p:cNvPicPr>
          <p:nvPr/>
        </p:nvPicPr>
        <p:blipFill>
          <a:blip r:embed="rId2" cstate="print"/>
          <a:srcRect/>
          <a:stretch>
            <a:fillRect/>
          </a:stretch>
        </p:blipFill>
        <p:spPr bwMode="auto">
          <a:xfrm>
            <a:off x="381000" y="304800"/>
            <a:ext cx="2157153" cy="656706"/>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AE59B96-4131-4DD5-A7F3-9C8969C240CC}" type="slidenum">
              <a:rPr lang="en-US" smtClean="0"/>
              <a:pPr/>
              <a:t>24</a:t>
            </a:fld>
            <a:endParaRPr lang="en-US"/>
          </a:p>
        </p:txBody>
      </p:sp>
    </p:spTree>
    <p:extLst>
      <p:ext uri="{BB962C8B-B14F-4D97-AF65-F5344CB8AC3E}">
        <p14:creationId xmlns="" xmlns:p14="http://schemas.microsoft.com/office/powerpoint/2010/main" val="1385699913"/>
      </p:ext>
    </p:extLst>
  </p:cSld>
  <p:clrMapOvr>
    <a:masterClrMapping/>
  </p:clrMapOvr>
  <p:transition advTm="2000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600" y="1220400"/>
            <a:ext cx="8352000" cy="709200"/>
          </a:xfrm>
        </p:spPr>
        <p:txBody>
          <a:bodyPr>
            <a:normAutofit/>
          </a:bodyPr>
          <a:lstStyle/>
          <a:p>
            <a:pPr algn="l"/>
            <a:r>
              <a:rPr lang="en-US" sz="3600" b="1" i="1" dirty="0" smtClean="0">
                <a:solidFill>
                  <a:srgbClr val="00B0F0"/>
                </a:solidFill>
              </a:rPr>
              <a:t>Where has Earth observation added value?</a:t>
            </a:r>
            <a:endParaRPr lang="en-US" sz="3600" b="1" i="1" dirty="0">
              <a:solidFill>
                <a:srgbClr val="00B0F0"/>
              </a:solidFill>
            </a:endParaRPr>
          </a:p>
        </p:txBody>
      </p:sp>
      <p:sp>
        <p:nvSpPr>
          <p:cNvPr id="3" name="Content Placeholder 2"/>
          <p:cNvSpPr>
            <a:spLocks noGrp="1"/>
          </p:cNvSpPr>
          <p:nvPr>
            <p:ph idx="1"/>
          </p:nvPr>
        </p:nvSpPr>
        <p:spPr>
          <a:xfrm>
            <a:off x="381600" y="1828800"/>
            <a:ext cx="8208000" cy="4114800"/>
          </a:xfrm>
        </p:spPr>
        <p:txBody>
          <a:bodyPr>
            <a:normAutofit/>
          </a:bodyPr>
          <a:lstStyle/>
          <a:p>
            <a:pPr marL="347663" lvl="1" indent="-347663">
              <a:buNone/>
            </a:pPr>
            <a:endParaRPr lang="en-US" sz="2200" dirty="0" smtClean="0">
              <a:solidFill>
                <a:schemeClr val="tx2">
                  <a:lumMod val="75000"/>
                </a:schemeClr>
              </a:solidFill>
            </a:endParaRPr>
          </a:p>
          <a:p>
            <a:pPr marL="347663" lvl="1" indent="-347663">
              <a:lnSpc>
                <a:spcPct val="110000"/>
              </a:lnSpc>
              <a:spcBef>
                <a:spcPts val="600"/>
              </a:spcBef>
              <a:buNone/>
            </a:pPr>
            <a:r>
              <a:rPr lang="en-US" b="1" dirty="0" smtClean="0">
                <a:solidFill>
                  <a:srgbClr val="00B0F0"/>
                </a:solidFill>
              </a:rPr>
              <a:t>Ecosystem goods and services</a:t>
            </a:r>
          </a:p>
          <a:p>
            <a:pPr lvl="0">
              <a:lnSpc>
                <a:spcPct val="90000"/>
              </a:lnSpc>
              <a:spcBef>
                <a:spcPts val="600"/>
              </a:spcBef>
            </a:pPr>
            <a:r>
              <a:rPr lang="en-US" sz="2600" dirty="0"/>
              <a:t>Assessing the status of ecosystem goods and services, provided by the regulation, habitat, production, and information functions of ecosystems.</a:t>
            </a:r>
          </a:p>
          <a:p>
            <a:pPr lvl="0">
              <a:lnSpc>
                <a:spcPct val="90000"/>
              </a:lnSpc>
              <a:spcBef>
                <a:spcPts val="600"/>
              </a:spcBef>
            </a:pPr>
            <a:r>
              <a:rPr lang="en-US" sz="2600" dirty="0"/>
              <a:t>Predicting the impact of habitat loss and fragmentation on biodiversity elements and ecosystems processes.</a:t>
            </a:r>
          </a:p>
        </p:txBody>
      </p:sp>
      <p:pic>
        <p:nvPicPr>
          <p:cNvPr id="4" name="Picture 2" descr="5-LOGO-Acouleur"/>
          <p:cNvPicPr>
            <a:picLocks noChangeAspect="1" noChangeArrowheads="1"/>
          </p:cNvPicPr>
          <p:nvPr/>
        </p:nvPicPr>
        <p:blipFill>
          <a:blip r:embed="rId2" cstate="print"/>
          <a:srcRect/>
          <a:stretch>
            <a:fillRect/>
          </a:stretch>
        </p:blipFill>
        <p:spPr bwMode="auto">
          <a:xfrm>
            <a:off x="381000" y="304800"/>
            <a:ext cx="2157153" cy="656706"/>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AE59B96-4131-4DD5-A7F3-9C8969C240CC}" type="slidenum">
              <a:rPr lang="en-US" smtClean="0"/>
              <a:pPr/>
              <a:t>25</a:t>
            </a:fld>
            <a:endParaRPr lang="en-US"/>
          </a:p>
        </p:txBody>
      </p:sp>
    </p:spTree>
    <p:extLst>
      <p:ext uri="{BB962C8B-B14F-4D97-AF65-F5344CB8AC3E}">
        <p14:creationId xmlns="" xmlns:p14="http://schemas.microsoft.com/office/powerpoint/2010/main" val="1385699913"/>
      </p:ext>
    </p:extLst>
  </p:cSld>
  <p:clrMapOvr>
    <a:masterClrMapping/>
  </p:clrMapOvr>
  <p:transition advTm="2000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AE59B96-4131-4DD5-A7F3-9C8969C240CC}" type="slidenum">
              <a:rPr lang="en-US" smtClean="0"/>
              <a:pPr/>
              <a:t>26</a:t>
            </a:fld>
            <a:endParaRPr lang="en-US"/>
          </a:p>
        </p:txBody>
      </p:sp>
      <p:pic>
        <p:nvPicPr>
          <p:cNvPr id="6" name="Picture 5"/>
          <p:cNvPicPr/>
          <p:nvPr/>
        </p:nvPicPr>
        <p:blipFill>
          <a:blip r:embed="rId2" cstate="print"/>
          <a:srcRect/>
          <a:stretch>
            <a:fillRect/>
          </a:stretch>
        </p:blipFill>
        <p:spPr bwMode="auto">
          <a:xfrm>
            <a:off x="1447800" y="1066800"/>
            <a:ext cx="6400800" cy="5257800"/>
          </a:xfrm>
          <a:prstGeom prst="rect">
            <a:avLst/>
          </a:prstGeom>
          <a:noFill/>
          <a:ln w="9525">
            <a:noFill/>
            <a:miter lim="800000"/>
            <a:headEnd/>
            <a:tailEnd/>
          </a:ln>
        </p:spPr>
      </p:pic>
      <p:sp>
        <p:nvSpPr>
          <p:cNvPr id="2" name="TextBox 1"/>
          <p:cNvSpPr txBox="1"/>
          <p:nvPr/>
        </p:nvSpPr>
        <p:spPr>
          <a:xfrm>
            <a:off x="252000" y="151200"/>
            <a:ext cx="8640000" cy="523220"/>
          </a:xfrm>
          <a:prstGeom prst="rect">
            <a:avLst/>
          </a:prstGeom>
          <a:noFill/>
        </p:spPr>
        <p:txBody>
          <a:bodyPr wrap="square" rtlCol="0">
            <a:spAutoFit/>
          </a:bodyPr>
          <a:lstStyle/>
          <a:p>
            <a:pPr algn="ctr"/>
            <a:r>
              <a:rPr lang="en-US" sz="2800" b="1" i="1" dirty="0" smtClean="0">
                <a:solidFill>
                  <a:srgbClr val="00B0F0"/>
                </a:solidFill>
              </a:rPr>
              <a:t>Example: Digital Observatory for Protected Areas (Africa)</a:t>
            </a:r>
            <a:endParaRPr lang="en-US" sz="2800" b="1" i="1" dirty="0">
              <a:solidFill>
                <a:srgbClr val="00B0F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AE59B96-4131-4DD5-A7F3-9C8969C240CC}" type="slidenum">
              <a:rPr lang="en-US" smtClean="0"/>
              <a:pPr/>
              <a:t>27</a:t>
            </a:fld>
            <a:endParaRPr lang="en-US"/>
          </a:p>
        </p:txBody>
      </p:sp>
      <p:sp>
        <p:nvSpPr>
          <p:cNvPr id="2" name="TextBox 1"/>
          <p:cNvSpPr txBox="1"/>
          <p:nvPr/>
        </p:nvSpPr>
        <p:spPr>
          <a:xfrm>
            <a:off x="252000" y="151200"/>
            <a:ext cx="8640000" cy="954107"/>
          </a:xfrm>
          <a:prstGeom prst="rect">
            <a:avLst/>
          </a:prstGeom>
          <a:noFill/>
        </p:spPr>
        <p:txBody>
          <a:bodyPr wrap="square" rtlCol="0">
            <a:spAutoFit/>
          </a:bodyPr>
          <a:lstStyle/>
          <a:p>
            <a:pPr algn="ctr"/>
            <a:r>
              <a:rPr lang="en-US" sz="2800" b="1" i="1" dirty="0" smtClean="0">
                <a:solidFill>
                  <a:srgbClr val="00B0F0"/>
                </a:solidFill>
              </a:rPr>
              <a:t>Example: Shared Environmental Information System (Europe)</a:t>
            </a:r>
            <a:endParaRPr lang="en-US" sz="2800" b="1" i="1" dirty="0">
              <a:solidFill>
                <a:srgbClr val="00B0F0"/>
              </a:solidFill>
            </a:endParaRPr>
          </a:p>
        </p:txBody>
      </p:sp>
      <p:pic>
        <p:nvPicPr>
          <p:cNvPr id="5" name="Picture 4"/>
          <p:cNvPicPr/>
          <p:nvPr/>
        </p:nvPicPr>
        <p:blipFill>
          <a:blip r:embed="rId2" cstate="print"/>
          <a:srcRect/>
          <a:stretch>
            <a:fillRect/>
          </a:stretch>
        </p:blipFill>
        <p:spPr bwMode="auto">
          <a:xfrm>
            <a:off x="723900" y="1295400"/>
            <a:ext cx="7734300" cy="4953000"/>
          </a:xfrm>
          <a:prstGeom prst="rect">
            <a:avLst/>
          </a:prstGeom>
          <a:noFill/>
          <a:ln w="9525">
            <a:noFill/>
            <a:miter lim="800000"/>
            <a:headEnd/>
            <a:tailEnd/>
          </a:ln>
        </p:spPr>
      </p:pic>
      <p:pic>
        <p:nvPicPr>
          <p:cNvPr id="7" name="Picture 6"/>
          <p:cNvPicPr/>
          <p:nvPr/>
        </p:nvPicPr>
        <p:blipFill>
          <a:blip r:embed="rId3" cstate="print"/>
          <a:srcRect/>
          <a:stretch>
            <a:fillRect/>
          </a:stretch>
        </p:blipFill>
        <p:spPr bwMode="auto">
          <a:xfrm>
            <a:off x="723900" y="1503475"/>
            <a:ext cx="2095500" cy="1262380"/>
          </a:xfrm>
          <a:prstGeom prst="rect">
            <a:avLst/>
          </a:prstGeom>
          <a:noFill/>
          <a:ln w="9525">
            <a:noFill/>
            <a:miter lim="800000"/>
            <a:headEnd/>
            <a:tailEnd/>
          </a:ln>
        </p:spPr>
      </p:pic>
      <p:pic>
        <p:nvPicPr>
          <p:cNvPr id="8" name="Picture 7"/>
          <p:cNvPicPr/>
          <p:nvPr/>
        </p:nvPicPr>
        <p:blipFill>
          <a:blip r:embed="rId4" cstate="print"/>
          <a:srcRect/>
          <a:stretch>
            <a:fillRect/>
          </a:stretch>
        </p:blipFill>
        <p:spPr bwMode="auto">
          <a:xfrm>
            <a:off x="6067425" y="1882252"/>
            <a:ext cx="2505075" cy="504825"/>
          </a:xfrm>
          <a:prstGeom prst="rect">
            <a:avLst/>
          </a:prstGeom>
          <a:noFill/>
          <a:ln w="9525">
            <a:noFill/>
            <a:miter lim="800000"/>
            <a:headEnd/>
            <a:tailEnd/>
          </a:ln>
        </p:spPr>
      </p:pic>
    </p:spTree>
    <p:extLst>
      <p:ext uri="{BB962C8B-B14F-4D97-AF65-F5344CB8AC3E}">
        <p14:creationId xmlns="" xmlns:p14="http://schemas.microsoft.com/office/powerpoint/2010/main" val="17305601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600" y="1602000"/>
            <a:ext cx="8208000" cy="1080000"/>
          </a:xfrm>
        </p:spPr>
        <p:txBody>
          <a:bodyPr>
            <a:normAutofit/>
          </a:bodyPr>
          <a:lstStyle/>
          <a:p>
            <a:pPr algn="l"/>
            <a:r>
              <a:rPr lang="en-US" sz="4000" b="1" i="1" dirty="0" smtClean="0">
                <a:solidFill>
                  <a:srgbClr val="00B0F0"/>
                </a:solidFill>
              </a:rPr>
              <a:t>More references:</a:t>
            </a:r>
            <a:endParaRPr lang="en-US" sz="4000" b="1" i="1" dirty="0">
              <a:solidFill>
                <a:srgbClr val="00B0F0"/>
              </a:solidFill>
            </a:endParaRPr>
          </a:p>
        </p:txBody>
      </p:sp>
      <p:sp>
        <p:nvSpPr>
          <p:cNvPr id="3" name="Content Placeholder 2"/>
          <p:cNvSpPr>
            <a:spLocks noGrp="1"/>
          </p:cNvSpPr>
          <p:nvPr>
            <p:ph idx="1"/>
          </p:nvPr>
        </p:nvSpPr>
        <p:spPr>
          <a:xfrm>
            <a:off x="381600" y="2898000"/>
            <a:ext cx="8208000" cy="4114800"/>
          </a:xfrm>
        </p:spPr>
        <p:txBody>
          <a:bodyPr>
            <a:normAutofit/>
          </a:bodyPr>
          <a:lstStyle/>
          <a:p>
            <a:pPr marL="0" indent="0">
              <a:lnSpc>
                <a:spcPct val="80000"/>
              </a:lnSpc>
              <a:spcBef>
                <a:spcPts val="0"/>
              </a:spcBef>
              <a:buNone/>
            </a:pPr>
            <a:r>
              <a:rPr lang="en-US" sz="2400" b="1" dirty="0" smtClean="0"/>
              <a:t>GEO Task US-09-01a:</a:t>
            </a:r>
            <a:r>
              <a:rPr lang="en-US" sz="2400" dirty="0" smtClean="0"/>
              <a:t> </a:t>
            </a:r>
            <a:r>
              <a:rPr lang="en-US" sz="2400" b="1" dirty="0" smtClean="0"/>
              <a:t>Critical Earth Observations Priorities </a:t>
            </a:r>
            <a:br>
              <a:rPr lang="en-US" sz="2400" b="1" dirty="0" smtClean="0"/>
            </a:br>
            <a:r>
              <a:rPr lang="en-US" sz="2000" b="1" dirty="0" smtClean="0"/>
              <a:t>-</a:t>
            </a:r>
            <a:r>
              <a:rPr lang="en-US" sz="2000" dirty="0" smtClean="0"/>
              <a:t> </a:t>
            </a:r>
            <a:r>
              <a:rPr lang="en-US" sz="2000" b="1" i="1" dirty="0" smtClean="0"/>
              <a:t>Ecosystems Societal Benefit Area</a:t>
            </a:r>
          </a:p>
          <a:p>
            <a:pPr marL="0" indent="0">
              <a:lnSpc>
                <a:spcPct val="80000"/>
              </a:lnSpc>
              <a:spcBef>
                <a:spcPts val="0"/>
              </a:spcBef>
              <a:buNone/>
            </a:pPr>
            <a:endParaRPr lang="en-US" sz="2000" b="1" i="1" dirty="0" smtClean="0"/>
          </a:p>
          <a:p>
            <a:pPr marL="0" indent="0">
              <a:lnSpc>
                <a:spcPct val="80000"/>
              </a:lnSpc>
              <a:spcBef>
                <a:spcPts val="0"/>
              </a:spcBef>
              <a:buNone/>
            </a:pPr>
            <a:r>
              <a:rPr lang="en-US" sz="2400" b="1" dirty="0" smtClean="0"/>
              <a:t>GEO </a:t>
            </a:r>
            <a:r>
              <a:rPr lang="en-US" sz="2400" b="1" dirty="0"/>
              <a:t>Task US-09-01a:</a:t>
            </a:r>
            <a:r>
              <a:rPr lang="en-US" sz="2400" dirty="0"/>
              <a:t> </a:t>
            </a:r>
            <a:r>
              <a:rPr lang="en-US" sz="2400" b="1" dirty="0"/>
              <a:t>Critical Earth Observations Priorities </a:t>
            </a:r>
            <a:r>
              <a:rPr lang="en-US" sz="2400" b="1" dirty="0" smtClean="0"/>
              <a:t/>
            </a:r>
            <a:br>
              <a:rPr lang="en-US" sz="2400" b="1" dirty="0" smtClean="0"/>
            </a:br>
            <a:r>
              <a:rPr lang="en-US" sz="2000" b="1" dirty="0" smtClean="0"/>
              <a:t>-</a:t>
            </a:r>
            <a:r>
              <a:rPr lang="en-US" sz="2000" dirty="0" smtClean="0"/>
              <a:t> </a:t>
            </a:r>
            <a:r>
              <a:rPr lang="en-US" sz="2000" b="1" i="1" dirty="0" smtClean="0"/>
              <a:t>Biodiversity </a:t>
            </a:r>
            <a:r>
              <a:rPr lang="en-US" sz="2000" b="1" i="1" dirty="0"/>
              <a:t>Societal Benefit Area</a:t>
            </a:r>
          </a:p>
          <a:p>
            <a:pPr marL="0" indent="0">
              <a:lnSpc>
                <a:spcPct val="80000"/>
              </a:lnSpc>
              <a:spcBef>
                <a:spcPts val="0"/>
              </a:spcBef>
              <a:buNone/>
            </a:pPr>
            <a:r>
              <a:rPr lang="en-US" sz="1600" i="1" dirty="0" smtClean="0"/>
              <a:t>Overview </a:t>
            </a:r>
            <a:r>
              <a:rPr lang="en-US" sz="1600" i="1" dirty="0"/>
              <a:t>of observations needs in terms of coverage / extent, spatial resolution, temporal resolution and other aspects + indication of </a:t>
            </a:r>
            <a:r>
              <a:rPr lang="en-US" sz="1600" i="1" dirty="0" smtClean="0"/>
              <a:t>priorities</a:t>
            </a:r>
          </a:p>
          <a:p>
            <a:pPr marL="0" indent="0">
              <a:lnSpc>
                <a:spcPct val="80000"/>
              </a:lnSpc>
              <a:spcBef>
                <a:spcPts val="0"/>
              </a:spcBef>
              <a:buNone/>
            </a:pPr>
            <a:endParaRPr lang="en-US" sz="2000" i="1" dirty="0" smtClean="0"/>
          </a:p>
          <a:p>
            <a:pPr marL="0" indent="0">
              <a:lnSpc>
                <a:spcPct val="80000"/>
              </a:lnSpc>
              <a:spcBef>
                <a:spcPts val="0"/>
              </a:spcBef>
              <a:buNone/>
            </a:pPr>
            <a:r>
              <a:rPr lang="en-US" sz="2400" b="1" dirty="0" smtClean="0"/>
              <a:t>Environmental </a:t>
            </a:r>
            <a:r>
              <a:rPr lang="en-US" sz="2400" b="1" dirty="0"/>
              <a:t>performance index (Yale, CIESIN, WEF, </a:t>
            </a:r>
            <a:r>
              <a:rPr lang="en-US" sz="2400" b="1" dirty="0" smtClean="0"/>
              <a:t>JRC)</a:t>
            </a:r>
          </a:p>
          <a:p>
            <a:pPr marL="0" indent="0">
              <a:lnSpc>
                <a:spcPct val="80000"/>
              </a:lnSpc>
              <a:spcBef>
                <a:spcPts val="0"/>
              </a:spcBef>
              <a:buNone/>
            </a:pPr>
            <a:r>
              <a:rPr lang="en-US" sz="1600" i="1" dirty="0" smtClean="0"/>
              <a:t>Assessing </a:t>
            </a:r>
            <a:r>
              <a:rPr lang="en-US" sz="1600" i="1" dirty="0"/>
              <a:t>and comparing environmental performance by country</a:t>
            </a:r>
          </a:p>
          <a:p>
            <a:pPr marL="0" indent="0">
              <a:lnSpc>
                <a:spcPct val="80000"/>
              </a:lnSpc>
              <a:spcBef>
                <a:spcPts val="0"/>
              </a:spcBef>
              <a:buNone/>
            </a:pPr>
            <a:endParaRPr lang="en-US" sz="2000" i="1" dirty="0" smtClean="0"/>
          </a:p>
          <a:p>
            <a:pPr marL="0" indent="0">
              <a:lnSpc>
                <a:spcPct val="80000"/>
              </a:lnSpc>
              <a:spcBef>
                <a:spcPts val="0"/>
              </a:spcBef>
              <a:buNone/>
            </a:pPr>
            <a:r>
              <a:rPr lang="en-US" sz="2400" b="1" dirty="0"/>
              <a:t>Mapping wetlands using earth observation </a:t>
            </a:r>
            <a:r>
              <a:rPr lang="en-US" sz="2400" b="1" dirty="0" smtClean="0"/>
              <a:t>techniques</a:t>
            </a:r>
          </a:p>
          <a:p>
            <a:pPr marL="0" indent="0">
              <a:lnSpc>
                <a:spcPct val="80000"/>
              </a:lnSpc>
              <a:spcBef>
                <a:spcPts val="0"/>
              </a:spcBef>
              <a:buNone/>
            </a:pPr>
            <a:r>
              <a:rPr lang="en-US" sz="1600" i="1" dirty="0" smtClean="0"/>
              <a:t>Technical </a:t>
            </a:r>
            <a:r>
              <a:rPr lang="en-US" sz="1600" i="1" dirty="0"/>
              <a:t>background + overview of applications</a:t>
            </a:r>
          </a:p>
          <a:p>
            <a:pPr marL="0" indent="0">
              <a:buNone/>
            </a:pPr>
            <a:endParaRPr lang="en-US" sz="1600" b="1" i="1" dirty="0" smtClean="0"/>
          </a:p>
          <a:p>
            <a:pPr marL="1371600" indent="0">
              <a:buNone/>
            </a:pPr>
            <a:endParaRPr lang="en-US" sz="1600" b="1" i="1" dirty="0" smtClean="0"/>
          </a:p>
          <a:p>
            <a:pPr marL="0" indent="0">
              <a:buNone/>
            </a:pPr>
            <a:endParaRPr lang="en-US" sz="1600" b="1" dirty="0" smtClean="0"/>
          </a:p>
          <a:p>
            <a:pPr marL="0" indent="0">
              <a:buNone/>
            </a:pPr>
            <a:endParaRPr lang="en-US" sz="2400" b="1" i="1" dirty="0" smtClean="0"/>
          </a:p>
          <a:p>
            <a:pPr marL="0" indent="0">
              <a:buNone/>
            </a:pPr>
            <a:endParaRPr lang="en-US" sz="1600" dirty="0" smtClean="0"/>
          </a:p>
          <a:p>
            <a:pPr marL="347663" lvl="1" indent="-347663">
              <a:buNone/>
            </a:pPr>
            <a:endParaRPr lang="en-US" sz="9200" dirty="0" smtClean="0"/>
          </a:p>
        </p:txBody>
      </p:sp>
      <p:pic>
        <p:nvPicPr>
          <p:cNvPr id="4" name="Picture 2" descr="5-LOGO-Acouleur"/>
          <p:cNvPicPr>
            <a:picLocks noChangeAspect="1" noChangeArrowheads="1"/>
          </p:cNvPicPr>
          <p:nvPr/>
        </p:nvPicPr>
        <p:blipFill>
          <a:blip r:embed="rId2" cstate="print"/>
          <a:srcRect/>
          <a:stretch>
            <a:fillRect/>
          </a:stretch>
        </p:blipFill>
        <p:spPr bwMode="auto">
          <a:xfrm>
            <a:off x="381000" y="304800"/>
            <a:ext cx="4314825" cy="13144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AE59B96-4131-4DD5-A7F3-9C8969C240CC}" type="slidenum">
              <a:rPr lang="en-US" smtClean="0"/>
              <a:pPr/>
              <a:t>28</a:t>
            </a:fld>
            <a:endParaRPr lang="en-US"/>
          </a:p>
        </p:txBody>
      </p:sp>
      <p:pic>
        <p:nvPicPr>
          <p:cNvPr id="7" name="Picture 2"/>
          <p:cNvPicPr>
            <a:picLocks noChangeAspect="1" noChangeArrowheads="1"/>
          </p:cNvPicPr>
          <p:nvPr/>
        </p:nvPicPr>
        <p:blipFill>
          <a:blip r:embed="rId3" cstate="print"/>
          <a:srcRect/>
          <a:stretch>
            <a:fillRect/>
          </a:stretch>
        </p:blipFill>
        <p:spPr bwMode="auto">
          <a:xfrm>
            <a:off x="4772880" y="838200"/>
            <a:ext cx="3816720" cy="764460"/>
          </a:xfrm>
          <a:prstGeom prst="rect">
            <a:avLst/>
          </a:prstGeom>
          <a:noFill/>
          <a:ln w="9525">
            <a:noFill/>
            <a:miter lim="800000"/>
            <a:headEnd/>
            <a:tailEnd/>
          </a:ln>
        </p:spPr>
      </p:pic>
    </p:spTree>
  </p:cSld>
  <p:clrMapOvr>
    <a:masterClrMapping/>
  </p:clrMapOvr>
  <p:transition advTm="2000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600" y="1220400"/>
            <a:ext cx="8208000" cy="709200"/>
          </a:xfrm>
        </p:spPr>
        <p:txBody>
          <a:bodyPr>
            <a:normAutofit/>
          </a:bodyPr>
          <a:lstStyle/>
          <a:p>
            <a:pPr algn="l"/>
            <a:r>
              <a:rPr lang="en-US" sz="4000" b="1" i="1" dirty="0" smtClean="0">
                <a:solidFill>
                  <a:srgbClr val="00B0F0"/>
                </a:solidFill>
              </a:rPr>
              <a:t>More references (2):</a:t>
            </a:r>
            <a:endParaRPr lang="en-US" sz="4000" b="1" i="1" dirty="0">
              <a:solidFill>
                <a:srgbClr val="00B0F0"/>
              </a:solidFill>
            </a:endParaRPr>
          </a:p>
        </p:txBody>
      </p:sp>
      <p:sp>
        <p:nvSpPr>
          <p:cNvPr id="3" name="Content Placeholder 2"/>
          <p:cNvSpPr>
            <a:spLocks noGrp="1"/>
          </p:cNvSpPr>
          <p:nvPr>
            <p:ph idx="1"/>
          </p:nvPr>
        </p:nvSpPr>
        <p:spPr>
          <a:xfrm>
            <a:off x="381600" y="1828800"/>
            <a:ext cx="8208000" cy="4953000"/>
          </a:xfrm>
        </p:spPr>
        <p:txBody>
          <a:bodyPr>
            <a:normAutofit/>
          </a:bodyPr>
          <a:lstStyle/>
          <a:p>
            <a:pPr marL="0" indent="0">
              <a:lnSpc>
                <a:spcPct val="90000"/>
              </a:lnSpc>
              <a:spcBef>
                <a:spcPts val="0"/>
              </a:spcBef>
              <a:buNone/>
            </a:pPr>
            <a:endParaRPr lang="en-US" sz="2000" b="1" dirty="0" smtClean="0"/>
          </a:p>
          <a:p>
            <a:pPr marL="0" indent="0">
              <a:lnSpc>
                <a:spcPct val="80000"/>
              </a:lnSpc>
              <a:spcBef>
                <a:spcPts val="0"/>
              </a:spcBef>
              <a:buNone/>
            </a:pPr>
            <a:r>
              <a:rPr lang="en-US" sz="2400" b="1" dirty="0" smtClean="0"/>
              <a:t>Sensor </a:t>
            </a:r>
            <a:r>
              <a:rPr lang="en-US" sz="2400" b="1" dirty="0"/>
              <a:t>web technology for sharing environmental data across </a:t>
            </a:r>
            <a:r>
              <a:rPr lang="en-US" sz="2400" b="1" dirty="0" smtClean="0"/>
              <a:t>Europe</a:t>
            </a:r>
            <a:r>
              <a:rPr lang="en-US" sz="2800" dirty="0" smtClean="0"/>
              <a:t> </a:t>
            </a:r>
            <a:r>
              <a:rPr lang="en-US" sz="1600" i="1" dirty="0" smtClean="0"/>
              <a:t>Facilitate </a:t>
            </a:r>
            <a:r>
              <a:rPr lang="en-US" sz="1600" i="1" dirty="0"/>
              <a:t>exchange of near real-time data exchange between EEA and EU member states, based on open standard web-based </a:t>
            </a:r>
            <a:r>
              <a:rPr lang="en-US" sz="1600" i="1" dirty="0" smtClean="0"/>
              <a:t>approach</a:t>
            </a:r>
          </a:p>
          <a:p>
            <a:pPr marL="0" indent="0">
              <a:lnSpc>
                <a:spcPct val="80000"/>
              </a:lnSpc>
              <a:spcBef>
                <a:spcPts val="0"/>
              </a:spcBef>
              <a:buNone/>
            </a:pPr>
            <a:endParaRPr lang="en-US" sz="1000" i="1" dirty="0"/>
          </a:p>
          <a:p>
            <a:pPr marL="0" indent="0">
              <a:lnSpc>
                <a:spcPct val="80000"/>
              </a:lnSpc>
              <a:spcBef>
                <a:spcPts val="0"/>
              </a:spcBef>
              <a:buNone/>
            </a:pPr>
            <a:r>
              <a:rPr lang="en-US" sz="2400" b="1" dirty="0"/>
              <a:t>Impact of oil palm plantations on </a:t>
            </a:r>
            <a:r>
              <a:rPr lang="en-US" sz="2400" b="1" dirty="0" err="1"/>
              <a:t>peatland</a:t>
            </a:r>
            <a:r>
              <a:rPr lang="en-US" sz="2400" b="1" dirty="0"/>
              <a:t> conversion in Sarawak 2005 – 2010 (</a:t>
            </a:r>
            <a:r>
              <a:rPr lang="en-US" sz="2400" b="1" dirty="0" err="1"/>
              <a:t>SARVision</a:t>
            </a:r>
            <a:r>
              <a:rPr lang="en-US" sz="2400" b="1" dirty="0" smtClean="0"/>
              <a:t>)</a:t>
            </a:r>
            <a:r>
              <a:rPr lang="en-US" sz="2800" dirty="0" smtClean="0"/>
              <a:t> </a:t>
            </a:r>
          </a:p>
          <a:p>
            <a:pPr marL="0" indent="0">
              <a:lnSpc>
                <a:spcPct val="80000"/>
              </a:lnSpc>
              <a:spcBef>
                <a:spcPts val="0"/>
              </a:spcBef>
              <a:buNone/>
            </a:pPr>
            <a:r>
              <a:rPr lang="en-US" sz="1600" i="1" dirty="0" smtClean="0"/>
              <a:t>Study </a:t>
            </a:r>
            <a:r>
              <a:rPr lang="en-US" sz="1600" i="1" dirty="0"/>
              <a:t>using remote sensing showing </a:t>
            </a:r>
            <a:r>
              <a:rPr lang="en-US" sz="1600" i="1" dirty="0" smtClean="0"/>
              <a:t>developments</a:t>
            </a:r>
          </a:p>
          <a:p>
            <a:pPr marL="0" indent="0">
              <a:lnSpc>
                <a:spcPct val="80000"/>
              </a:lnSpc>
              <a:spcBef>
                <a:spcPts val="0"/>
              </a:spcBef>
              <a:buNone/>
            </a:pPr>
            <a:endParaRPr lang="en-US" sz="1000" i="1" dirty="0"/>
          </a:p>
          <a:p>
            <a:pPr marL="0" indent="0">
              <a:lnSpc>
                <a:spcPct val="80000"/>
              </a:lnSpc>
              <a:spcBef>
                <a:spcPts val="0"/>
              </a:spcBef>
              <a:buNone/>
            </a:pPr>
            <a:r>
              <a:rPr lang="en-US" sz="2400" b="1" dirty="0"/>
              <a:t>Monitoring of mangrove degradation East </a:t>
            </a:r>
            <a:r>
              <a:rPr lang="en-US" sz="2400" b="1" dirty="0" smtClean="0"/>
              <a:t>Kalimantan</a:t>
            </a:r>
          </a:p>
          <a:p>
            <a:pPr marL="0" indent="0">
              <a:lnSpc>
                <a:spcPct val="80000"/>
              </a:lnSpc>
              <a:spcBef>
                <a:spcPts val="0"/>
              </a:spcBef>
              <a:buNone/>
            </a:pPr>
            <a:r>
              <a:rPr lang="en-US" sz="1600" i="1" dirty="0" smtClean="0"/>
              <a:t>Practical example</a:t>
            </a:r>
          </a:p>
          <a:p>
            <a:pPr marL="0" indent="0">
              <a:lnSpc>
                <a:spcPct val="80000"/>
              </a:lnSpc>
              <a:spcBef>
                <a:spcPts val="0"/>
              </a:spcBef>
              <a:buNone/>
            </a:pPr>
            <a:endParaRPr lang="en-US" sz="1000" i="1" dirty="0"/>
          </a:p>
          <a:p>
            <a:pPr marL="0" indent="0">
              <a:lnSpc>
                <a:spcPct val="80000"/>
              </a:lnSpc>
              <a:spcBef>
                <a:spcPts val="0"/>
              </a:spcBef>
              <a:buNone/>
            </a:pPr>
            <a:r>
              <a:rPr lang="en-US" sz="2400" b="1" dirty="0"/>
              <a:t>Remote sensing of forest transition and its ecosystem impacts in mountain </a:t>
            </a:r>
            <a:r>
              <a:rPr lang="en-US" sz="2400" b="1" dirty="0" smtClean="0"/>
              <a:t>environments </a:t>
            </a:r>
            <a:r>
              <a:rPr lang="en-US" sz="1600" i="1" dirty="0" smtClean="0"/>
              <a:t>Practical example</a:t>
            </a:r>
          </a:p>
          <a:p>
            <a:pPr marL="0" indent="0">
              <a:lnSpc>
                <a:spcPct val="80000"/>
              </a:lnSpc>
              <a:spcBef>
                <a:spcPts val="0"/>
              </a:spcBef>
              <a:buNone/>
            </a:pPr>
            <a:endParaRPr lang="en-US" sz="1000" i="1" dirty="0"/>
          </a:p>
          <a:p>
            <a:pPr marL="0" indent="0">
              <a:lnSpc>
                <a:spcPct val="80000"/>
              </a:lnSpc>
              <a:spcBef>
                <a:spcPts val="0"/>
              </a:spcBef>
              <a:buNone/>
            </a:pPr>
            <a:r>
              <a:rPr lang="en-US" sz="2400" b="1" dirty="0"/>
              <a:t>A new map of standardized terrestrial ecosystems of the conterminous United States (</a:t>
            </a:r>
            <a:r>
              <a:rPr lang="en-US" sz="2400" b="1" dirty="0" smtClean="0"/>
              <a:t>USGS)</a:t>
            </a:r>
          </a:p>
          <a:p>
            <a:pPr marL="0" indent="0">
              <a:lnSpc>
                <a:spcPct val="80000"/>
              </a:lnSpc>
              <a:spcBef>
                <a:spcPts val="0"/>
              </a:spcBef>
              <a:buNone/>
            </a:pPr>
            <a:r>
              <a:rPr lang="en-US" sz="1600" i="1" dirty="0" smtClean="0"/>
              <a:t>Overview </a:t>
            </a:r>
            <a:r>
              <a:rPr lang="en-US" sz="1600" i="1" dirty="0"/>
              <a:t>of integrated and comprehensive ecosystem mapping exercise</a:t>
            </a:r>
          </a:p>
          <a:p>
            <a:pPr marL="0" indent="0">
              <a:buNone/>
            </a:pPr>
            <a:endParaRPr lang="en-US" sz="1600" i="1" dirty="0"/>
          </a:p>
          <a:p>
            <a:pPr marL="0" indent="0">
              <a:buNone/>
            </a:pPr>
            <a:endParaRPr lang="en-US" sz="1600" b="1" dirty="0" smtClean="0"/>
          </a:p>
          <a:p>
            <a:pPr marL="0" indent="0">
              <a:buNone/>
            </a:pPr>
            <a:endParaRPr lang="en-US" sz="1600" b="1" dirty="0" smtClean="0"/>
          </a:p>
          <a:p>
            <a:pPr marL="0" indent="0">
              <a:buNone/>
            </a:pPr>
            <a:endParaRPr lang="en-US" sz="2400" b="1" i="1" dirty="0" smtClean="0"/>
          </a:p>
          <a:p>
            <a:pPr marL="0" indent="0">
              <a:buNone/>
            </a:pPr>
            <a:endParaRPr lang="en-US" sz="1600" dirty="0" smtClean="0"/>
          </a:p>
          <a:p>
            <a:pPr marL="347663" lvl="1" indent="-347663">
              <a:buNone/>
            </a:pPr>
            <a:endParaRPr lang="en-US" sz="9200" dirty="0" smtClean="0"/>
          </a:p>
        </p:txBody>
      </p:sp>
      <p:pic>
        <p:nvPicPr>
          <p:cNvPr id="4" name="Picture 2" descr="5-LOGO-Acouleur"/>
          <p:cNvPicPr>
            <a:picLocks noChangeAspect="1" noChangeArrowheads="1"/>
          </p:cNvPicPr>
          <p:nvPr/>
        </p:nvPicPr>
        <p:blipFill>
          <a:blip r:embed="rId2" cstate="print"/>
          <a:srcRect/>
          <a:stretch>
            <a:fillRect/>
          </a:stretch>
        </p:blipFill>
        <p:spPr bwMode="auto">
          <a:xfrm>
            <a:off x="381000" y="304800"/>
            <a:ext cx="2157153" cy="656706"/>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AE59B96-4131-4DD5-A7F3-9C8969C240CC}" type="slidenum">
              <a:rPr lang="en-US" smtClean="0"/>
              <a:pPr/>
              <a:t>29</a:t>
            </a:fld>
            <a:endParaRPr lang="en-US"/>
          </a:p>
        </p:txBody>
      </p:sp>
    </p:spTree>
  </p:cSld>
  <p:clrMapOvr>
    <a:masterClrMapping/>
  </p:clrMapOvr>
  <p:transition advTm="20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5-LOGO-Acouleur"/>
          <p:cNvPicPr>
            <a:picLocks noChangeAspect="1" noChangeArrowheads="1"/>
          </p:cNvPicPr>
          <p:nvPr/>
        </p:nvPicPr>
        <p:blipFill>
          <a:blip r:embed="rId2" cstate="print"/>
          <a:srcRect/>
          <a:stretch>
            <a:fillRect/>
          </a:stretch>
        </p:blipFill>
        <p:spPr bwMode="auto">
          <a:xfrm>
            <a:off x="381000" y="304800"/>
            <a:ext cx="4314825" cy="13144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AE59B96-4131-4DD5-A7F3-9C8969C240CC}" type="slidenum">
              <a:rPr lang="en-US" smtClean="0"/>
              <a:pPr/>
              <a:t>3</a:t>
            </a:fld>
            <a:endParaRPr lang="en-US"/>
          </a:p>
        </p:txBody>
      </p:sp>
      <p:sp>
        <p:nvSpPr>
          <p:cNvPr id="8" name="Title 1"/>
          <p:cNvSpPr txBox="1">
            <a:spLocks/>
          </p:cNvSpPr>
          <p:nvPr/>
        </p:nvSpPr>
        <p:spPr>
          <a:xfrm>
            <a:off x="381000" y="1602000"/>
            <a:ext cx="8208000" cy="1080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1" u="none" strike="noStrike" kern="1200" cap="none" spc="0" normalizeH="0" baseline="0" noProof="0" dirty="0" smtClean="0">
                <a:ln>
                  <a:noFill/>
                </a:ln>
                <a:solidFill>
                  <a:srgbClr val="00B0F0"/>
                </a:solidFill>
                <a:effectLst/>
                <a:uLnTx/>
                <a:uFillTx/>
                <a:latin typeface="+mj-lt"/>
                <a:ea typeface="+mj-ea"/>
                <a:cs typeface="+mj-cs"/>
              </a:rPr>
              <a:t>Earth observation applications</a:t>
            </a:r>
            <a:endParaRPr kumimoji="0" lang="en-US" sz="4000" b="1" i="1" u="none" strike="noStrike" kern="1200" cap="none" spc="0" normalizeH="0" baseline="0" noProof="0" dirty="0">
              <a:ln>
                <a:noFill/>
              </a:ln>
              <a:solidFill>
                <a:srgbClr val="00B0F0"/>
              </a:solidFill>
              <a:effectLst/>
              <a:uLnTx/>
              <a:uFillTx/>
              <a:latin typeface="+mj-lt"/>
              <a:ea typeface="+mj-ea"/>
              <a:cs typeface="+mj-cs"/>
            </a:endParaRPr>
          </a:p>
        </p:txBody>
      </p:sp>
      <p:sp>
        <p:nvSpPr>
          <p:cNvPr id="9" name="Content Placeholder 2"/>
          <p:cNvSpPr txBox="1">
            <a:spLocks/>
          </p:cNvSpPr>
          <p:nvPr/>
        </p:nvSpPr>
        <p:spPr>
          <a:xfrm>
            <a:off x="381000" y="2898000"/>
            <a:ext cx="8229600" cy="39600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On the verge of reaching new user communities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These new user communities need to be involved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Weakest link / last mile aspects are important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Marketing needed: promotion &amp; capacity building</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advTm="2000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600" y="1220400"/>
            <a:ext cx="8208000" cy="709200"/>
          </a:xfrm>
        </p:spPr>
        <p:txBody>
          <a:bodyPr>
            <a:normAutofit/>
          </a:bodyPr>
          <a:lstStyle/>
          <a:p>
            <a:pPr algn="l"/>
            <a:r>
              <a:rPr lang="en-US" sz="4000" b="1" i="1" dirty="0" smtClean="0">
                <a:solidFill>
                  <a:srgbClr val="00B0F0"/>
                </a:solidFill>
              </a:rPr>
              <a:t>More references (3):</a:t>
            </a:r>
            <a:endParaRPr lang="en-US" sz="4000" b="1" i="1" dirty="0">
              <a:solidFill>
                <a:srgbClr val="00B0F0"/>
              </a:solidFill>
            </a:endParaRPr>
          </a:p>
        </p:txBody>
      </p:sp>
      <p:sp>
        <p:nvSpPr>
          <p:cNvPr id="3" name="Content Placeholder 2"/>
          <p:cNvSpPr>
            <a:spLocks noGrp="1"/>
          </p:cNvSpPr>
          <p:nvPr>
            <p:ph idx="1"/>
          </p:nvPr>
        </p:nvSpPr>
        <p:spPr>
          <a:xfrm>
            <a:off x="381600" y="1828800"/>
            <a:ext cx="8208000" cy="4953000"/>
          </a:xfrm>
        </p:spPr>
        <p:txBody>
          <a:bodyPr>
            <a:normAutofit/>
          </a:bodyPr>
          <a:lstStyle/>
          <a:p>
            <a:pPr marL="0" indent="0">
              <a:buNone/>
            </a:pPr>
            <a:endParaRPr lang="en-US" sz="2000" b="1" dirty="0" smtClean="0"/>
          </a:p>
          <a:p>
            <a:pPr marL="0" indent="0">
              <a:lnSpc>
                <a:spcPct val="80000"/>
              </a:lnSpc>
              <a:spcBef>
                <a:spcPts val="0"/>
              </a:spcBef>
              <a:buNone/>
            </a:pPr>
            <a:r>
              <a:rPr lang="en-US" sz="2400" b="1" dirty="0"/>
              <a:t>Adequacy of Biodiversity Observation Systems to support the CBD 2020 Targets </a:t>
            </a:r>
            <a:r>
              <a:rPr lang="en-US" sz="1600" dirty="0" smtClean="0"/>
              <a:t>C</a:t>
            </a:r>
            <a:r>
              <a:rPr lang="en-US" sz="1600" i="1" dirty="0" smtClean="0"/>
              <a:t>omprehensive </a:t>
            </a:r>
            <a:r>
              <a:rPr lang="en-US" sz="1600" i="1" dirty="0"/>
              <a:t>overview of needed and existing observation systems for the Convention on Biological Diversity by the GEO Biodiversity Observation Network </a:t>
            </a:r>
            <a:r>
              <a:rPr lang="en-US" sz="1600" i="1" dirty="0" smtClean="0"/>
              <a:t>GEOBON)</a:t>
            </a:r>
          </a:p>
          <a:p>
            <a:pPr marL="0" indent="0">
              <a:lnSpc>
                <a:spcPct val="80000"/>
              </a:lnSpc>
              <a:spcBef>
                <a:spcPts val="0"/>
              </a:spcBef>
              <a:buNone/>
            </a:pPr>
            <a:endParaRPr lang="en-US" sz="1000" i="1" dirty="0"/>
          </a:p>
          <a:p>
            <a:pPr marL="0" indent="0">
              <a:lnSpc>
                <a:spcPct val="80000"/>
              </a:lnSpc>
              <a:spcBef>
                <a:spcPts val="0"/>
              </a:spcBef>
              <a:buNone/>
            </a:pPr>
            <a:r>
              <a:rPr lang="en-US" sz="2400" b="1" dirty="0"/>
              <a:t>Sourcebook on Remote Sensing and Biodiversity Indicators (CBD) </a:t>
            </a:r>
            <a:r>
              <a:rPr lang="en-US" sz="1600" i="1" dirty="0" smtClean="0"/>
              <a:t>Potential </a:t>
            </a:r>
            <a:r>
              <a:rPr lang="en-US" sz="1600" i="1" dirty="0"/>
              <a:t>and examples on forests, dry and sub-humid lands, inland waters, marine and coastal waters, trends in species populations, coverage of protected areas, habitat fragmentation and connectivity, trends in invasive alien </a:t>
            </a:r>
            <a:r>
              <a:rPr lang="en-US" sz="1600" i="1" dirty="0" smtClean="0"/>
              <a:t>species</a:t>
            </a:r>
          </a:p>
          <a:p>
            <a:pPr marL="0" indent="0">
              <a:lnSpc>
                <a:spcPct val="80000"/>
              </a:lnSpc>
              <a:spcBef>
                <a:spcPts val="0"/>
              </a:spcBef>
              <a:buNone/>
            </a:pPr>
            <a:endParaRPr lang="en-US" sz="1000" i="1" dirty="0"/>
          </a:p>
          <a:p>
            <a:pPr marL="0" indent="0">
              <a:lnSpc>
                <a:spcPct val="80000"/>
              </a:lnSpc>
              <a:spcBef>
                <a:spcPts val="0"/>
              </a:spcBef>
              <a:buNone/>
            </a:pPr>
            <a:r>
              <a:rPr lang="en-US" sz="2400" b="1" dirty="0"/>
              <a:t>Biodiversity and Climate Change (Convention on Biological Diversity) </a:t>
            </a:r>
            <a:r>
              <a:rPr lang="en-US" sz="1600" i="1" dirty="0" smtClean="0"/>
              <a:t>Overview </a:t>
            </a:r>
            <a:r>
              <a:rPr lang="en-US" sz="1600" i="1" dirty="0"/>
              <a:t>of impact of climate change and adaptation options for polar ecosystems, agricultural ecosystems, dry and sub-humid lands ecosystems, forest ecosystems, inland waters ecosystems, island ecosystems, marine and coastal ecosystems and mountain </a:t>
            </a:r>
            <a:r>
              <a:rPr lang="en-US" sz="1600" i="1" dirty="0" smtClean="0"/>
              <a:t>ecosystems</a:t>
            </a:r>
          </a:p>
          <a:p>
            <a:pPr marL="0" indent="0">
              <a:lnSpc>
                <a:spcPct val="80000"/>
              </a:lnSpc>
              <a:spcBef>
                <a:spcPts val="0"/>
              </a:spcBef>
              <a:buNone/>
            </a:pPr>
            <a:endParaRPr lang="en-US" sz="1000" i="1" dirty="0"/>
          </a:p>
          <a:p>
            <a:pPr marL="0" indent="0">
              <a:lnSpc>
                <a:spcPct val="80000"/>
              </a:lnSpc>
              <a:spcBef>
                <a:spcPts val="0"/>
              </a:spcBef>
              <a:buNone/>
            </a:pPr>
            <a:r>
              <a:rPr lang="en-US" sz="2400" b="1" dirty="0"/>
              <a:t>Design of a plan for an integrated biodiversity observing system in space and time (European Biodiversity Observation Network – </a:t>
            </a:r>
            <a:r>
              <a:rPr lang="en-US" sz="2400" b="1" dirty="0" smtClean="0"/>
              <a:t>EBONE) </a:t>
            </a:r>
            <a:r>
              <a:rPr lang="en-US" sz="1600" i="1" dirty="0" smtClean="0"/>
              <a:t>Plan </a:t>
            </a:r>
            <a:r>
              <a:rPr lang="en-US" sz="1600" i="1" dirty="0"/>
              <a:t>for identification of biodiversity indicators, their observation and predictive capabilities</a:t>
            </a:r>
          </a:p>
          <a:p>
            <a:pPr marL="0" indent="0">
              <a:buNone/>
            </a:pPr>
            <a:endParaRPr lang="en-US" sz="1600" b="1" dirty="0" smtClean="0"/>
          </a:p>
          <a:p>
            <a:pPr marL="0" indent="0">
              <a:buNone/>
            </a:pPr>
            <a:endParaRPr lang="en-US" sz="2400" b="1" i="1" dirty="0" smtClean="0"/>
          </a:p>
          <a:p>
            <a:pPr marL="0" indent="0">
              <a:buNone/>
            </a:pPr>
            <a:endParaRPr lang="en-US" sz="1600" dirty="0" smtClean="0"/>
          </a:p>
          <a:p>
            <a:pPr marL="347663" lvl="1" indent="-347663">
              <a:buNone/>
            </a:pPr>
            <a:endParaRPr lang="en-US" sz="9200" dirty="0" smtClean="0"/>
          </a:p>
        </p:txBody>
      </p:sp>
      <p:pic>
        <p:nvPicPr>
          <p:cNvPr id="4" name="Picture 2" descr="5-LOGO-Acouleur"/>
          <p:cNvPicPr>
            <a:picLocks noChangeAspect="1" noChangeArrowheads="1"/>
          </p:cNvPicPr>
          <p:nvPr/>
        </p:nvPicPr>
        <p:blipFill>
          <a:blip r:embed="rId2" cstate="print"/>
          <a:srcRect/>
          <a:stretch>
            <a:fillRect/>
          </a:stretch>
        </p:blipFill>
        <p:spPr bwMode="auto">
          <a:xfrm>
            <a:off x="381000" y="304800"/>
            <a:ext cx="2157153" cy="656706"/>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AE59B96-4131-4DD5-A7F3-9C8969C240CC}" type="slidenum">
              <a:rPr lang="en-US" smtClean="0"/>
              <a:pPr/>
              <a:t>30</a:t>
            </a:fld>
            <a:endParaRPr lang="en-US"/>
          </a:p>
        </p:txBody>
      </p:sp>
    </p:spTree>
  </p:cSld>
  <p:clrMapOvr>
    <a:masterClrMapping/>
  </p:clrMapOvr>
  <p:transition advTm="2000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600" y="1602000"/>
            <a:ext cx="8208000" cy="1080000"/>
          </a:xfrm>
        </p:spPr>
        <p:txBody>
          <a:bodyPr>
            <a:normAutofit/>
          </a:bodyPr>
          <a:lstStyle/>
          <a:p>
            <a:pPr algn="l"/>
            <a:r>
              <a:rPr lang="en-US" sz="4000" b="1" i="1" dirty="0" smtClean="0">
                <a:solidFill>
                  <a:srgbClr val="00B0F0"/>
                </a:solidFill>
              </a:rPr>
              <a:t>Marketing of earth observation</a:t>
            </a:r>
            <a:endParaRPr lang="en-US" sz="4000" b="1" i="1" dirty="0">
              <a:solidFill>
                <a:srgbClr val="00B0F0"/>
              </a:solidFill>
            </a:endParaRPr>
          </a:p>
        </p:txBody>
      </p:sp>
      <p:sp>
        <p:nvSpPr>
          <p:cNvPr id="3" name="Content Placeholder 2"/>
          <p:cNvSpPr>
            <a:spLocks noGrp="1"/>
          </p:cNvSpPr>
          <p:nvPr>
            <p:ph idx="1"/>
          </p:nvPr>
        </p:nvSpPr>
        <p:spPr>
          <a:xfrm>
            <a:off x="381600" y="2898000"/>
            <a:ext cx="8208000" cy="3382963"/>
          </a:xfrm>
        </p:spPr>
        <p:txBody>
          <a:bodyPr>
            <a:normAutofit/>
          </a:bodyPr>
          <a:lstStyle/>
          <a:p>
            <a:pPr marL="0" indent="0">
              <a:lnSpc>
                <a:spcPct val="80000"/>
              </a:lnSpc>
              <a:spcBef>
                <a:spcPts val="0"/>
              </a:spcBef>
              <a:buNone/>
            </a:pPr>
            <a:r>
              <a:rPr lang="en-US" sz="2600" dirty="0" smtClean="0"/>
              <a:t>Marketing of earth observation is difficult.</a:t>
            </a:r>
          </a:p>
          <a:p>
            <a:pPr marL="0" indent="0">
              <a:lnSpc>
                <a:spcPct val="80000"/>
              </a:lnSpc>
              <a:spcBef>
                <a:spcPts val="0"/>
              </a:spcBef>
              <a:buNone/>
            </a:pPr>
            <a:r>
              <a:rPr lang="en-US" sz="1000" dirty="0" smtClean="0"/>
              <a:t> </a:t>
            </a:r>
          </a:p>
          <a:p>
            <a:pPr marL="0" indent="0">
              <a:lnSpc>
                <a:spcPct val="80000"/>
              </a:lnSpc>
              <a:spcBef>
                <a:spcPts val="0"/>
              </a:spcBef>
              <a:buNone/>
            </a:pPr>
            <a:r>
              <a:rPr lang="en-US" sz="2600" dirty="0" smtClean="0"/>
              <a:t>New technology, few big companies, lots of small ones.</a:t>
            </a:r>
          </a:p>
          <a:p>
            <a:pPr marL="0" indent="0">
              <a:lnSpc>
                <a:spcPct val="80000"/>
              </a:lnSpc>
              <a:spcBef>
                <a:spcPts val="0"/>
              </a:spcBef>
              <a:buNone/>
            </a:pPr>
            <a:r>
              <a:rPr lang="en-US" sz="800" dirty="0" smtClean="0"/>
              <a:t> </a:t>
            </a:r>
            <a:endParaRPr lang="en-US" sz="1000" dirty="0" smtClean="0"/>
          </a:p>
          <a:p>
            <a:pPr marL="0" indent="0">
              <a:lnSpc>
                <a:spcPct val="80000"/>
              </a:lnSpc>
              <a:spcBef>
                <a:spcPts val="0"/>
              </a:spcBef>
              <a:buNone/>
            </a:pPr>
            <a:r>
              <a:rPr lang="en-US" sz="2600" dirty="0" smtClean="0"/>
              <a:t>Lots of reports describing the bottlenecks, like reliability, </a:t>
            </a:r>
          </a:p>
          <a:p>
            <a:pPr marL="0" indent="0">
              <a:lnSpc>
                <a:spcPct val="80000"/>
              </a:lnSpc>
              <a:spcBef>
                <a:spcPts val="0"/>
              </a:spcBef>
              <a:buNone/>
            </a:pPr>
            <a:r>
              <a:rPr lang="en-US" sz="2600" dirty="0" smtClean="0"/>
              <a:t>data access, data continuity, etc. </a:t>
            </a:r>
          </a:p>
          <a:p>
            <a:pPr marL="0" indent="0">
              <a:lnSpc>
                <a:spcPct val="80000"/>
              </a:lnSpc>
              <a:spcBef>
                <a:spcPts val="0"/>
              </a:spcBef>
              <a:buNone/>
            </a:pPr>
            <a:endParaRPr lang="en-US" sz="1000" dirty="0" smtClean="0"/>
          </a:p>
          <a:p>
            <a:pPr marL="0" indent="0">
              <a:lnSpc>
                <a:spcPct val="80000"/>
              </a:lnSpc>
              <a:spcBef>
                <a:spcPts val="0"/>
              </a:spcBef>
              <a:buNone/>
            </a:pPr>
            <a:r>
              <a:rPr lang="en-US" sz="2600" dirty="0" smtClean="0"/>
              <a:t>Means that relatively a lot of effort is needed to promote </a:t>
            </a:r>
          </a:p>
          <a:p>
            <a:pPr marL="0" indent="0">
              <a:lnSpc>
                <a:spcPct val="80000"/>
              </a:lnSpc>
              <a:spcBef>
                <a:spcPts val="0"/>
              </a:spcBef>
              <a:buNone/>
            </a:pPr>
            <a:r>
              <a:rPr lang="en-US" sz="2600" dirty="0" smtClean="0"/>
              <a:t>EO. 	</a:t>
            </a:r>
            <a:endParaRPr lang="en-US" sz="2600" dirty="0"/>
          </a:p>
        </p:txBody>
      </p:sp>
      <p:pic>
        <p:nvPicPr>
          <p:cNvPr id="4" name="Picture 2" descr="5-LOGO-Acouleur"/>
          <p:cNvPicPr>
            <a:picLocks noChangeAspect="1" noChangeArrowheads="1"/>
          </p:cNvPicPr>
          <p:nvPr/>
        </p:nvPicPr>
        <p:blipFill>
          <a:blip r:embed="rId2" cstate="print"/>
          <a:srcRect/>
          <a:stretch>
            <a:fillRect/>
          </a:stretch>
        </p:blipFill>
        <p:spPr bwMode="auto">
          <a:xfrm>
            <a:off x="381000" y="304800"/>
            <a:ext cx="4314825" cy="13144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AE59B96-4131-4DD5-A7F3-9C8969C240CC}" type="slidenum">
              <a:rPr lang="en-US" smtClean="0"/>
              <a:pPr/>
              <a:t>31</a:t>
            </a:fld>
            <a:endParaRPr lang="en-US"/>
          </a:p>
        </p:txBody>
      </p:sp>
    </p:spTree>
  </p:cSld>
  <p:clrMapOvr>
    <a:masterClrMapping/>
  </p:clrMapOvr>
  <p:transition advTm="2000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600" y="1220400"/>
            <a:ext cx="8208000" cy="709200"/>
          </a:xfrm>
        </p:spPr>
        <p:txBody>
          <a:bodyPr>
            <a:normAutofit/>
          </a:bodyPr>
          <a:lstStyle/>
          <a:p>
            <a:pPr algn="l"/>
            <a:r>
              <a:rPr lang="en-US" sz="4000" b="1" i="1" dirty="0" smtClean="0">
                <a:solidFill>
                  <a:srgbClr val="00B0F0"/>
                </a:solidFill>
              </a:rPr>
              <a:t>Points to keep in mind:</a:t>
            </a:r>
            <a:endParaRPr lang="en-US" sz="4000" b="1" i="1" dirty="0">
              <a:solidFill>
                <a:srgbClr val="00B0F0"/>
              </a:solidFill>
            </a:endParaRPr>
          </a:p>
        </p:txBody>
      </p:sp>
      <p:sp>
        <p:nvSpPr>
          <p:cNvPr id="3" name="Content Placeholder 2"/>
          <p:cNvSpPr>
            <a:spLocks noGrp="1"/>
          </p:cNvSpPr>
          <p:nvPr>
            <p:ph idx="1"/>
          </p:nvPr>
        </p:nvSpPr>
        <p:spPr>
          <a:xfrm>
            <a:off x="381600" y="1828800"/>
            <a:ext cx="8208000" cy="5029200"/>
          </a:xfrm>
          <a:ln>
            <a:noFill/>
          </a:ln>
        </p:spPr>
        <p:txBody>
          <a:bodyPr>
            <a:normAutofit fontScale="25000" lnSpcReduction="20000"/>
          </a:bodyPr>
          <a:lstStyle/>
          <a:p>
            <a:pPr lvl="0"/>
            <a:endParaRPr lang="en-US" sz="8000" dirty="0" smtClean="0"/>
          </a:p>
          <a:p>
            <a:pPr lvl="0"/>
            <a:r>
              <a:rPr lang="en-US" sz="10400" dirty="0" smtClean="0"/>
              <a:t>Look for opportunities, where can you have most success in a short time: quick-wins.</a:t>
            </a:r>
          </a:p>
          <a:p>
            <a:pPr lvl="0"/>
            <a:r>
              <a:rPr lang="en-US" sz="10400" dirty="0" smtClean="0"/>
              <a:t>Target the right audience to start with: who would be interested and listen to you? </a:t>
            </a:r>
          </a:p>
          <a:p>
            <a:pPr lvl="0"/>
            <a:r>
              <a:rPr lang="en-US" sz="10400" dirty="0" smtClean="0"/>
              <a:t>Identify the problem that they are trying to solve: is it the same as yours?</a:t>
            </a:r>
          </a:p>
          <a:p>
            <a:pPr lvl="0"/>
            <a:r>
              <a:rPr lang="en-US" sz="10400" dirty="0" smtClean="0"/>
              <a:t>Learn to speak the same language. Example ‘biota’: this is a term most managers do not understand and do not care about. Use terms related to ecosystem management and biodiversity conservation.</a:t>
            </a:r>
          </a:p>
          <a:p>
            <a:r>
              <a:rPr lang="en-US" sz="10400" dirty="0" smtClean="0"/>
              <a:t>Look for examples from elsewhere (success stories): solutions that work and are affordable.</a:t>
            </a:r>
          </a:p>
          <a:p>
            <a:pPr>
              <a:buNone/>
            </a:pPr>
            <a:r>
              <a:rPr lang="en-US" sz="10400" dirty="0" smtClean="0"/>
              <a:t>	</a:t>
            </a:r>
            <a:endParaRPr lang="en-US" sz="10400" dirty="0"/>
          </a:p>
        </p:txBody>
      </p:sp>
      <p:pic>
        <p:nvPicPr>
          <p:cNvPr id="4" name="Picture 2" descr="5-LOGO-Acouleur"/>
          <p:cNvPicPr>
            <a:picLocks noChangeAspect="1" noChangeArrowheads="1"/>
          </p:cNvPicPr>
          <p:nvPr/>
        </p:nvPicPr>
        <p:blipFill>
          <a:blip r:embed="rId2" cstate="print"/>
          <a:srcRect/>
          <a:stretch>
            <a:fillRect/>
          </a:stretch>
        </p:blipFill>
        <p:spPr bwMode="auto">
          <a:xfrm>
            <a:off x="381000" y="304800"/>
            <a:ext cx="2157153" cy="656706"/>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AE59B96-4131-4DD5-A7F3-9C8969C240CC}" type="slidenum">
              <a:rPr lang="en-US" smtClean="0"/>
              <a:pPr/>
              <a:t>32</a:t>
            </a:fld>
            <a:endParaRPr lang="en-US"/>
          </a:p>
        </p:txBody>
      </p:sp>
    </p:spTree>
  </p:cSld>
  <p:clrMapOvr>
    <a:masterClrMapping/>
  </p:clrMapOvr>
  <p:transition advTm="2000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362200"/>
            <a:ext cx="7696200" cy="2057400"/>
          </a:xfrm>
        </p:spPr>
        <p:txBody>
          <a:bodyPr>
            <a:normAutofit fontScale="90000"/>
          </a:bodyPr>
          <a:lstStyle/>
          <a:p>
            <a:r>
              <a:rPr lang="en-US" b="1" i="1" dirty="0" smtClean="0">
                <a:solidFill>
                  <a:srgbClr val="00B0F0"/>
                </a:solidFill>
              </a:rPr>
              <a:t>Be patient: </a:t>
            </a:r>
            <a:br>
              <a:rPr lang="en-US" b="1" i="1" dirty="0" smtClean="0">
                <a:solidFill>
                  <a:srgbClr val="00B0F0"/>
                </a:solidFill>
              </a:rPr>
            </a:br>
            <a:r>
              <a:rPr lang="en-US" b="1" i="1" dirty="0" smtClean="0">
                <a:solidFill>
                  <a:srgbClr val="00B0F0"/>
                </a:solidFill>
              </a:rPr>
              <a:t>introduction of new technology and / or applications takes time</a:t>
            </a:r>
            <a:endParaRPr lang="en-US" b="1" i="1" dirty="0">
              <a:solidFill>
                <a:srgbClr val="00B0F0"/>
              </a:solidFill>
            </a:endParaRPr>
          </a:p>
        </p:txBody>
      </p:sp>
      <p:pic>
        <p:nvPicPr>
          <p:cNvPr id="4" name="Picture 2" descr="5-LOGO-Acouleur"/>
          <p:cNvPicPr>
            <a:picLocks noChangeAspect="1" noChangeArrowheads="1"/>
          </p:cNvPicPr>
          <p:nvPr/>
        </p:nvPicPr>
        <p:blipFill>
          <a:blip r:embed="rId2" cstate="print"/>
          <a:srcRect/>
          <a:stretch>
            <a:fillRect/>
          </a:stretch>
        </p:blipFill>
        <p:spPr bwMode="auto">
          <a:xfrm>
            <a:off x="381000" y="304800"/>
            <a:ext cx="4314825" cy="13144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AE59B96-4131-4DD5-A7F3-9C8969C240CC}" type="slidenum">
              <a:rPr lang="en-US" smtClean="0"/>
              <a:pPr/>
              <a:t>33</a:t>
            </a:fld>
            <a:endParaRPr lang="en-US"/>
          </a:p>
        </p:txBody>
      </p:sp>
    </p:spTree>
  </p:cSld>
  <p:clrMapOvr>
    <a:masterClrMapping/>
  </p:clrMapOvr>
  <p:transition advTm="2000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600" y="1828800"/>
            <a:ext cx="8208000" cy="1220400"/>
          </a:xfrm>
        </p:spPr>
        <p:txBody>
          <a:bodyPr>
            <a:normAutofit fontScale="90000"/>
          </a:bodyPr>
          <a:lstStyle/>
          <a:p>
            <a:pPr algn="l"/>
            <a:r>
              <a:rPr lang="en-US" b="1" i="1" dirty="0" smtClean="0"/>
              <a:t>3. How to get funding for your </a:t>
            </a:r>
            <a:br>
              <a:rPr lang="en-US" b="1" i="1" dirty="0" smtClean="0"/>
            </a:br>
            <a:r>
              <a:rPr lang="en-US" b="1" i="1" dirty="0" smtClean="0"/>
              <a:t>    activities</a:t>
            </a:r>
            <a:endParaRPr lang="en-US" b="1" i="1" dirty="0"/>
          </a:p>
        </p:txBody>
      </p:sp>
      <p:sp>
        <p:nvSpPr>
          <p:cNvPr id="3" name="Content Placeholder 2"/>
          <p:cNvSpPr>
            <a:spLocks noGrp="1"/>
          </p:cNvSpPr>
          <p:nvPr>
            <p:ph idx="1"/>
          </p:nvPr>
        </p:nvSpPr>
        <p:spPr>
          <a:xfrm>
            <a:off x="304800" y="3429000"/>
            <a:ext cx="8208000" cy="1220400"/>
          </a:xfrm>
        </p:spPr>
        <p:txBody>
          <a:bodyPr>
            <a:normAutofit/>
          </a:bodyPr>
          <a:lstStyle/>
          <a:p>
            <a:pPr>
              <a:buNone/>
            </a:pPr>
            <a:r>
              <a:rPr lang="en-US" dirty="0" smtClean="0"/>
              <a:t>    	</a:t>
            </a:r>
            <a:endParaRPr lang="en-US" sz="4000" i="1" dirty="0"/>
          </a:p>
        </p:txBody>
      </p:sp>
      <p:pic>
        <p:nvPicPr>
          <p:cNvPr id="4" name="Picture 2" descr="5-LOGO-Acouleur"/>
          <p:cNvPicPr>
            <a:picLocks noChangeAspect="1" noChangeArrowheads="1"/>
          </p:cNvPicPr>
          <p:nvPr/>
        </p:nvPicPr>
        <p:blipFill>
          <a:blip r:embed="rId2" cstate="print"/>
          <a:srcRect/>
          <a:stretch>
            <a:fillRect/>
          </a:stretch>
        </p:blipFill>
        <p:spPr bwMode="auto">
          <a:xfrm>
            <a:off x="381000" y="304800"/>
            <a:ext cx="4314825" cy="13144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AE59B96-4131-4DD5-A7F3-9C8969C240CC}" type="slidenum">
              <a:rPr lang="en-US" smtClean="0"/>
              <a:pPr/>
              <a:t>34</a:t>
            </a:fld>
            <a:endParaRPr lang="en-US"/>
          </a:p>
        </p:txBody>
      </p:sp>
    </p:spTree>
  </p:cSld>
  <p:clrMapOvr>
    <a:masterClrMapping/>
  </p:clrMapOvr>
  <p:transition advTm="2000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600" y="1602000"/>
            <a:ext cx="8208000" cy="1080000"/>
          </a:xfrm>
        </p:spPr>
        <p:txBody>
          <a:bodyPr>
            <a:normAutofit/>
          </a:bodyPr>
          <a:lstStyle/>
          <a:p>
            <a:pPr algn="l"/>
            <a:r>
              <a:rPr lang="en-US" b="1" i="1" dirty="0" smtClean="0">
                <a:solidFill>
                  <a:srgbClr val="00B0F0"/>
                </a:solidFill>
              </a:rPr>
              <a:t>Approach</a:t>
            </a:r>
            <a:endParaRPr lang="en-US" b="1" i="1" dirty="0">
              <a:solidFill>
                <a:srgbClr val="00B0F0"/>
              </a:solidFill>
            </a:endParaRPr>
          </a:p>
        </p:txBody>
      </p:sp>
      <p:sp>
        <p:nvSpPr>
          <p:cNvPr id="3" name="Content Placeholder 2"/>
          <p:cNvSpPr>
            <a:spLocks noGrp="1"/>
          </p:cNvSpPr>
          <p:nvPr>
            <p:ph idx="1"/>
          </p:nvPr>
        </p:nvSpPr>
        <p:spPr>
          <a:xfrm>
            <a:off x="381600" y="2898000"/>
            <a:ext cx="8229600" cy="3382963"/>
          </a:xfrm>
        </p:spPr>
        <p:txBody>
          <a:bodyPr>
            <a:normAutofit/>
          </a:bodyPr>
          <a:lstStyle/>
          <a:p>
            <a:pPr>
              <a:lnSpc>
                <a:spcPct val="80000"/>
              </a:lnSpc>
              <a:spcBef>
                <a:spcPts val="0"/>
              </a:spcBef>
            </a:pPr>
            <a:r>
              <a:rPr lang="en-US" sz="2600" dirty="0" smtClean="0"/>
              <a:t>Share information on your subject (a thing you are doing) and think that is interesting for your contact, then look for the link. Could this solve a problem for your partner? Are adjustments necessary? Need other parties be involved? Take it from there.</a:t>
            </a:r>
          </a:p>
          <a:p>
            <a:r>
              <a:rPr lang="en-US" sz="2600" dirty="0" smtClean="0"/>
              <a:t>LEADS, LEADS, LEADS</a:t>
            </a:r>
          </a:p>
          <a:p>
            <a:pPr>
              <a:buNone/>
            </a:pPr>
            <a:endParaRPr lang="en-US" sz="9600" dirty="0"/>
          </a:p>
        </p:txBody>
      </p:sp>
      <p:pic>
        <p:nvPicPr>
          <p:cNvPr id="4" name="Picture 2" descr="5-LOGO-Acouleur"/>
          <p:cNvPicPr>
            <a:picLocks noChangeAspect="1" noChangeArrowheads="1"/>
          </p:cNvPicPr>
          <p:nvPr/>
        </p:nvPicPr>
        <p:blipFill>
          <a:blip r:embed="rId2" cstate="print"/>
          <a:srcRect/>
          <a:stretch>
            <a:fillRect/>
          </a:stretch>
        </p:blipFill>
        <p:spPr bwMode="auto">
          <a:xfrm>
            <a:off x="381000" y="304800"/>
            <a:ext cx="4314825" cy="13144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AE59B96-4131-4DD5-A7F3-9C8969C240CC}" type="slidenum">
              <a:rPr lang="en-US" smtClean="0"/>
              <a:pPr/>
              <a:t>35</a:t>
            </a:fld>
            <a:endParaRPr lang="en-US"/>
          </a:p>
        </p:txBody>
      </p:sp>
    </p:spTree>
  </p:cSld>
  <p:clrMapOvr>
    <a:masterClrMapping/>
  </p:clrMapOvr>
  <p:transition advTm="2000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600" y="1602000"/>
            <a:ext cx="8208000" cy="1080000"/>
          </a:xfrm>
        </p:spPr>
        <p:txBody>
          <a:bodyPr>
            <a:normAutofit/>
          </a:bodyPr>
          <a:lstStyle/>
          <a:p>
            <a:pPr algn="l"/>
            <a:r>
              <a:rPr lang="en-US" sz="4000" b="1" i="1" dirty="0" smtClean="0">
                <a:solidFill>
                  <a:srgbClr val="00B0F0"/>
                </a:solidFill>
              </a:rPr>
              <a:t>How?</a:t>
            </a:r>
            <a:endParaRPr lang="en-US" sz="4000" b="1" i="1" dirty="0">
              <a:solidFill>
                <a:srgbClr val="00B0F0"/>
              </a:solidFill>
            </a:endParaRPr>
          </a:p>
        </p:txBody>
      </p:sp>
      <p:sp>
        <p:nvSpPr>
          <p:cNvPr id="3" name="Content Placeholder 2"/>
          <p:cNvSpPr>
            <a:spLocks noGrp="1"/>
          </p:cNvSpPr>
          <p:nvPr>
            <p:ph idx="1"/>
          </p:nvPr>
        </p:nvSpPr>
        <p:spPr>
          <a:xfrm>
            <a:off x="381600" y="2898000"/>
            <a:ext cx="8208000" cy="3382963"/>
          </a:xfrm>
        </p:spPr>
        <p:txBody>
          <a:bodyPr>
            <a:normAutofit/>
          </a:bodyPr>
          <a:lstStyle/>
          <a:p>
            <a:pPr lvl="0"/>
            <a:r>
              <a:rPr lang="en-US" sz="2600" dirty="0" smtClean="0"/>
              <a:t>Establish your network.</a:t>
            </a:r>
          </a:p>
          <a:p>
            <a:pPr lvl="0">
              <a:buNone/>
            </a:pPr>
            <a:endParaRPr lang="en-US" sz="800" dirty="0" smtClean="0"/>
          </a:p>
          <a:p>
            <a:pPr lvl="0"/>
            <a:r>
              <a:rPr lang="en-US" sz="2600" dirty="0" smtClean="0"/>
              <a:t>Look for opportunities.</a:t>
            </a:r>
          </a:p>
          <a:p>
            <a:pPr lvl="0">
              <a:buNone/>
            </a:pPr>
            <a:endParaRPr lang="en-US" sz="800" dirty="0" smtClean="0"/>
          </a:p>
          <a:p>
            <a:r>
              <a:rPr lang="en-US" sz="2600" dirty="0" smtClean="0"/>
              <a:t>Write a good proposal. </a:t>
            </a:r>
          </a:p>
          <a:p>
            <a:pPr>
              <a:buNone/>
            </a:pPr>
            <a:endParaRPr lang="en-US" sz="800" dirty="0" smtClean="0"/>
          </a:p>
          <a:p>
            <a:r>
              <a:rPr lang="en-US" sz="2600" dirty="0" smtClean="0"/>
              <a:t>Promise much, but not too much.</a:t>
            </a:r>
          </a:p>
          <a:p>
            <a:pPr>
              <a:buNone/>
            </a:pPr>
            <a:r>
              <a:rPr lang="en-US" sz="2800" dirty="0" smtClean="0"/>
              <a:t>	</a:t>
            </a:r>
            <a:endParaRPr lang="en-US" sz="2800" dirty="0"/>
          </a:p>
        </p:txBody>
      </p:sp>
      <p:pic>
        <p:nvPicPr>
          <p:cNvPr id="4" name="Picture 2" descr="5-LOGO-Acouleur"/>
          <p:cNvPicPr>
            <a:picLocks noChangeAspect="1" noChangeArrowheads="1"/>
          </p:cNvPicPr>
          <p:nvPr/>
        </p:nvPicPr>
        <p:blipFill>
          <a:blip r:embed="rId2" cstate="print"/>
          <a:srcRect/>
          <a:stretch>
            <a:fillRect/>
          </a:stretch>
        </p:blipFill>
        <p:spPr bwMode="auto">
          <a:xfrm>
            <a:off x="381000" y="304800"/>
            <a:ext cx="4314825" cy="13144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AE59B96-4131-4DD5-A7F3-9C8969C240CC}" type="slidenum">
              <a:rPr lang="en-US" smtClean="0"/>
              <a:pPr/>
              <a:t>36</a:t>
            </a:fld>
            <a:endParaRPr lang="en-US"/>
          </a:p>
        </p:txBody>
      </p:sp>
    </p:spTree>
  </p:cSld>
  <p:clrMapOvr>
    <a:masterClrMapping/>
  </p:clrMapOvr>
  <p:transition advTm="2000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600" y="1602000"/>
            <a:ext cx="8208000" cy="1260000"/>
          </a:xfrm>
        </p:spPr>
        <p:txBody>
          <a:bodyPr>
            <a:normAutofit/>
          </a:bodyPr>
          <a:lstStyle/>
          <a:p>
            <a:pPr algn="l"/>
            <a:r>
              <a:rPr lang="en-US" sz="4000" b="1" i="1" dirty="0" smtClean="0">
                <a:solidFill>
                  <a:srgbClr val="00B0F0"/>
                </a:solidFill>
              </a:rPr>
              <a:t>Proposal outline</a:t>
            </a:r>
            <a:r>
              <a:rPr lang="en-US" i="1" dirty="0" smtClean="0"/>
              <a:t/>
            </a:r>
            <a:br>
              <a:rPr lang="en-US" i="1" dirty="0" smtClean="0"/>
            </a:br>
            <a:r>
              <a:rPr lang="en-US" sz="2000" i="1" dirty="0" smtClean="0"/>
              <a:t>(more detailed version in separate document, see also </a:t>
            </a:r>
            <a:r>
              <a:rPr lang="en-US" sz="2000" i="1" dirty="0" smtClean="0">
                <a:hlinkClick r:id="rId2"/>
              </a:rPr>
              <a:t>www.geonetcab.eu</a:t>
            </a:r>
            <a:r>
              <a:rPr lang="en-US" sz="2000" i="1" dirty="0" smtClean="0"/>
              <a:t> )</a:t>
            </a:r>
            <a:endParaRPr lang="en-US" sz="2000" dirty="0"/>
          </a:p>
        </p:txBody>
      </p:sp>
      <p:sp>
        <p:nvSpPr>
          <p:cNvPr id="3" name="Content Placeholder 2"/>
          <p:cNvSpPr>
            <a:spLocks noGrp="1"/>
          </p:cNvSpPr>
          <p:nvPr>
            <p:ph sz="half" idx="1"/>
          </p:nvPr>
        </p:nvSpPr>
        <p:spPr>
          <a:xfrm>
            <a:off x="381600" y="2898000"/>
            <a:ext cx="4876800" cy="3960000"/>
          </a:xfrm>
        </p:spPr>
        <p:txBody>
          <a:bodyPr>
            <a:normAutofit/>
          </a:bodyPr>
          <a:lstStyle/>
          <a:p>
            <a:pPr>
              <a:buNone/>
            </a:pPr>
            <a:r>
              <a:rPr lang="en-US" sz="2600" dirty="0" smtClean="0"/>
              <a:t>1. Introduction / relevance</a:t>
            </a:r>
          </a:p>
          <a:p>
            <a:pPr>
              <a:buNone/>
            </a:pPr>
            <a:r>
              <a:rPr lang="en-US" sz="2600" dirty="0" smtClean="0"/>
              <a:t>2. Objective(s)</a:t>
            </a:r>
          </a:p>
          <a:p>
            <a:pPr>
              <a:buNone/>
            </a:pPr>
            <a:r>
              <a:rPr lang="en-US" sz="2600" dirty="0" smtClean="0"/>
              <a:t>3. Activities</a:t>
            </a:r>
          </a:p>
          <a:p>
            <a:pPr>
              <a:buNone/>
            </a:pPr>
            <a:r>
              <a:rPr lang="en-US" sz="2600" dirty="0" smtClean="0"/>
              <a:t>4. Output</a:t>
            </a:r>
          </a:p>
          <a:p>
            <a:pPr>
              <a:buNone/>
            </a:pPr>
            <a:r>
              <a:rPr lang="en-US" sz="2600" dirty="0" smtClean="0"/>
              <a:t>5. Management &amp; evaluation</a:t>
            </a:r>
          </a:p>
          <a:p>
            <a:endParaRPr lang="en-US" dirty="0"/>
          </a:p>
        </p:txBody>
      </p:sp>
      <p:sp>
        <p:nvSpPr>
          <p:cNvPr id="4" name="Content Placeholder 3"/>
          <p:cNvSpPr>
            <a:spLocks noGrp="1"/>
          </p:cNvSpPr>
          <p:nvPr>
            <p:ph sz="half" idx="2"/>
          </p:nvPr>
        </p:nvSpPr>
        <p:spPr>
          <a:xfrm>
            <a:off x="5257800" y="2898000"/>
            <a:ext cx="3429000" cy="3960000"/>
          </a:xfrm>
        </p:spPr>
        <p:txBody>
          <a:bodyPr>
            <a:normAutofit/>
          </a:bodyPr>
          <a:lstStyle/>
          <a:p>
            <a:pPr>
              <a:buNone/>
            </a:pPr>
            <a:r>
              <a:rPr lang="en-US" sz="2600" dirty="0" smtClean="0"/>
              <a:t>6. Risk assessment</a:t>
            </a:r>
          </a:p>
          <a:p>
            <a:pPr>
              <a:buNone/>
            </a:pPr>
            <a:r>
              <a:rPr lang="en-US" sz="2600" dirty="0" smtClean="0"/>
              <a:t>7. Time schedule</a:t>
            </a:r>
          </a:p>
          <a:p>
            <a:pPr>
              <a:buNone/>
            </a:pPr>
            <a:r>
              <a:rPr lang="en-US" sz="2600" dirty="0" smtClean="0"/>
              <a:t>8. Budget</a:t>
            </a:r>
          </a:p>
          <a:p>
            <a:pPr>
              <a:buNone/>
            </a:pPr>
            <a:r>
              <a:rPr lang="en-US" sz="2600" dirty="0" smtClean="0"/>
              <a:t>	Annexes</a:t>
            </a:r>
          </a:p>
          <a:p>
            <a:endParaRPr lang="en-US" dirty="0"/>
          </a:p>
        </p:txBody>
      </p:sp>
      <p:pic>
        <p:nvPicPr>
          <p:cNvPr id="5" name="Picture 2" descr="5-LOGO-Acouleur"/>
          <p:cNvPicPr>
            <a:picLocks noChangeAspect="1" noChangeArrowheads="1"/>
          </p:cNvPicPr>
          <p:nvPr/>
        </p:nvPicPr>
        <p:blipFill>
          <a:blip r:embed="rId3" cstate="print"/>
          <a:srcRect/>
          <a:stretch>
            <a:fillRect/>
          </a:stretch>
        </p:blipFill>
        <p:spPr bwMode="auto">
          <a:xfrm>
            <a:off x="381000" y="304800"/>
            <a:ext cx="4314825" cy="131445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7AE59B96-4131-4DD5-A7F3-9C8969C240CC}" type="slidenum">
              <a:rPr lang="en-US" smtClean="0"/>
              <a:pPr/>
              <a:t>37</a:t>
            </a:fld>
            <a:endParaRPr lang="en-US"/>
          </a:p>
        </p:txBody>
      </p:sp>
    </p:spTree>
  </p:cSld>
  <p:clrMapOvr>
    <a:masterClrMapping/>
  </p:clrMapOvr>
  <p:transition advTm="2000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2" cstate="print"/>
          <a:srcRect/>
          <a:stretch>
            <a:fillRect/>
          </a:stretch>
        </p:blipFill>
        <p:spPr bwMode="auto">
          <a:xfrm>
            <a:off x="5004000" y="650850"/>
            <a:ext cx="2364799" cy="968400"/>
          </a:xfrm>
          <a:prstGeom prst="rect">
            <a:avLst/>
          </a:prstGeom>
          <a:noFill/>
          <a:ln w="9525">
            <a:noFill/>
            <a:miter lim="800000"/>
            <a:headEnd/>
            <a:tailEnd/>
          </a:ln>
        </p:spPr>
      </p:pic>
      <p:sp>
        <p:nvSpPr>
          <p:cNvPr id="2" name="Title 1"/>
          <p:cNvSpPr>
            <a:spLocks noGrp="1"/>
          </p:cNvSpPr>
          <p:nvPr>
            <p:ph type="title"/>
          </p:nvPr>
        </p:nvSpPr>
        <p:spPr>
          <a:xfrm>
            <a:off x="381600" y="1602000"/>
            <a:ext cx="8208000" cy="1080000"/>
          </a:xfrm>
        </p:spPr>
        <p:txBody>
          <a:bodyPr>
            <a:normAutofit/>
          </a:bodyPr>
          <a:lstStyle/>
          <a:p>
            <a:pPr algn="l"/>
            <a:r>
              <a:rPr lang="en-US" sz="4000" b="1" i="1" dirty="0" smtClean="0">
                <a:solidFill>
                  <a:srgbClr val="00B0F0"/>
                </a:solidFill>
              </a:rPr>
              <a:t>Other references</a:t>
            </a:r>
            <a:endParaRPr lang="en-US" sz="4000" b="1" i="1" dirty="0">
              <a:solidFill>
                <a:srgbClr val="00B0F0"/>
              </a:solidFill>
            </a:endParaRPr>
          </a:p>
        </p:txBody>
      </p:sp>
      <p:pic>
        <p:nvPicPr>
          <p:cNvPr id="4" name="Picture 2" descr="5-LOGO-Acouleur"/>
          <p:cNvPicPr>
            <a:picLocks noChangeAspect="1" noChangeArrowheads="1"/>
          </p:cNvPicPr>
          <p:nvPr/>
        </p:nvPicPr>
        <p:blipFill>
          <a:blip r:embed="rId3" cstate="print"/>
          <a:srcRect/>
          <a:stretch>
            <a:fillRect/>
          </a:stretch>
        </p:blipFill>
        <p:spPr bwMode="auto">
          <a:xfrm>
            <a:off x="381000" y="304800"/>
            <a:ext cx="4314825" cy="1314450"/>
          </a:xfrm>
          <a:prstGeom prst="rect">
            <a:avLst/>
          </a:prstGeom>
          <a:noFill/>
          <a:ln w="9525">
            <a:noFill/>
            <a:miter lim="800000"/>
            <a:headEnd/>
            <a:tailEnd/>
          </a:ln>
        </p:spPr>
      </p:pic>
      <p:pic>
        <p:nvPicPr>
          <p:cNvPr id="7169" name="Picture 1"/>
          <p:cNvPicPr>
            <a:picLocks noChangeAspect="1" noChangeArrowheads="1"/>
          </p:cNvPicPr>
          <p:nvPr/>
        </p:nvPicPr>
        <p:blipFill>
          <a:blip r:embed="rId4" cstate="print"/>
          <a:srcRect/>
          <a:stretch>
            <a:fillRect/>
          </a:stretch>
        </p:blipFill>
        <p:spPr bwMode="auto">
          <a:xfrm>
            <a:off x="7621200" y="650850"/>
            <a:ext cx="968400" cy="968400"/>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fld id="{7AE59B96-4131-4DD5-A7F3-9C8969C240CC}" type="slidenum">
              <a:rPr lang="en-US" smtClean="0"/>
              <a:pPr/>
              <a:t>38</a:t>
            </a:fld>
            <a:endParaRPr lang="en-US"/>
          </a:p>
        </p:txBody>
      </p:sp>
      <p:sp>
        <p:nvSpPr>
          <p:cNvPr id="3" name="Content Placeholder 2"/>
          <p:cNvSpPr>
            <a:spLocks noGrp="1"/>
          </p:cNvSpPr>
          <p:nvPr>
            <p:ph idx="1"/>
          </p:nvPr>
        </p:nvSpPr>
        <p:spPr>
          <a:xfrm>
            <a:off x="381600" y="2898000"/>
            <a:ext cx="8208000" cy="3960000"/>
          </a:xfrm>
          <a:ln>
            <a:noFill/>
          </a:ln>
        </p:spPr>
        <p:txBody>
          <a:bodyPr>
            <a:normAutofit/>
          </a:bodyPr>
          <a:lstStyle/>
          <a:p>
            <a:pPr lvl="0"/>
            <a:r>
              <a:rPr lang="en-US" sz="2600" dirty="0" err="1" smtClean="0"/>
              <a:t>Civicus</a:t>
            </a:r>
            <a:r>
              <a:rPr lang="en-US" sz="2600" dirty="0" smtClean="0"/>
              <a:t>: writing a funding proposal</a:t>
            </a:r>
          </a:p>
          <a:p>
            <a:pPr lvl="0">
              <a:buNone/>
            </a:pPr>
            <a:endParaRPr lang="en-US" sz="800" dirty="0" smtClean="0"/>
          </a:p>
          <a:p>
            <a:pPr lvl="0"/>
            <a:r>
              <a:rPr lang="en-US" sz="2600" dirty="0" smtClean="0"/>
              <a:t>Michigan State University: guide for writing a funding proposal</a:t>
            </a:r>
          </a:p>
          <a:p>
            <a:pPr lvl="0">
              <a:buNone/>
            </a:pPr>
            <a:endParaRPr lang="en-US" sz="800" dirty="0" smtClean="0"/>
          </a:p>
          <a:p>
            <a:pPr lvl="0"/>
            <a:r>
              <a:rPr lang="en-US" sz="2600" dirty="0" smtClean="0"/>
              <a:t>ESRI: writing a competitive GRANT application</a:t>
            </a:r>
          </a:p>
          <a:p>
            <a:pPr lvl="0">
              <a:buNone/>
            </a:pPr>
            <a:endParaRPr lang="en-US" sz="800" dirty="0" smtClean="0"/>
          </a:p>
          <a:p>
            <a:r>
              <a:rPr lang="en-US" sz="2600" dirty="0" smtClean="0"/>
              <a:t>REC: project proposal writing</a:t>
            </a:r>
            <a:endParaRPr lang="en-US" sz="2600" dirty="0"/>
          </a:p>
        </p:txBody>
      </p:sp>
    </p:spTree>
  </p:cSld>
  <p:clrMapOvr>
    <a:masterClrMapping/>
  </p:clrMapOvr>
  <p:transition advTm="2000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600" y="1602000"/>
            <a:ext cx="7696200" cy="1080000"/>
          </a:xfrm>
        </p:spPr>
        <p:txBody>
          <a:bodyPr>
            <a:normAutofit/>
          </a:bodyPr>
          <a:lstStyle/>
          <a:p>
            <a:pPr algn="l"/>
            <a:r>
              <a:rPr lang="en-US" sz="4000" b="1" i="1" dirty="0" smtClean="0">
                <a:solidFill>
                  <a:srgbClr val="00B0F0"/>
                </a:solidFill>
              </a:rPr>
              <a:t>Again:</a:t>
            </a:r>
            <a:endParaRPr lang="en-US" sz="4000" b="1" i="1" dirty="0">
              <a:solidFill>
                <a:srgbClr val="00B0F0"/>
              </a:solidFill>
            </a:endParaRPr>
          </a:p>
        </p:txBody>
      </p:sp>
      <p:sp>
        <p:nvSpPr>
          <p:cNvPr id="3" name="Content Placeholder 2"/>
          <p:cNvSpPr>
            <a:spLocks noGrp="1"/>
          </p:cNvSpPr>
          <p:nvPr>
            <p:ph idx="1"/>
          </p:nvPr>
        </p:nvSpPr>
        <p:spPr>
          <a:xfrm>
            <a:off x="381600" y="2898000"/>
            <a:ext cx="8229600" cy="3382963"/>
          </a:xfrm>
        </p:spPr>
        <p:txBody>
          <a:bodyPr>
            <a:normAutofit fontScale="25000" lnSpcReduction="20000"/>
          </a:bodyPr>
          <a:lstStyle/>
          <a:p>
            <a:r>
              <a:rPr lang="en-US" sz="10400" i="1" dirty="0" smtClean="0"/>
              <a:t>SHARED PROBLEM</a:t>
            </a:r>
            <a:endParaRPr lang="en-US" sz="10400" dirty="0" smtClean="0"/>
          </a:p>
          <a:p>
            <a:r>
              <a:rPr lang="en-US" sz="10400" i="1" dirty="0" smtClean="0"/>
              <a:t>SHARED LANGUAGE</a:t>
            </a:r>
          </a:p>
          <a:p>
            <a:r>
              <a:rPr lang="en-US" sz="10400" i="1" dirty="0" smtClean="0"/>
              <a:t>SHARED SOLUTION</a:t>
            </a:r>
          </a:p>
          <a:p>
            <a:endParaRPr lang="en-US" sz="10400" i="1" dirty="0" smtClean="0"/>
          </a:p>
          <a:p>
            <a:pPr>
              <a:buNone/>
            </a:pPr>
            <a:r>
              <a:rPr lang="en-US" sz="10400" dirty="0" smtClean="0">
                <a:solidFill>
                  <a:srgbClr val="00B0F0"/>
                </a:solidFill>
              </a:rPr>
              <a:t>If all else fails, try to link with a more popular (and easy to</a:t>
            </a:r>
          </a:p>
          <a:p>
            <a:pPr>
              <a:buNone/>
            </a:pPr>
            <a:r>
              <a:rPr lang="en-US" sz="10400" smtClean="0">
                <a:solidFill>
                  <a:srgbClr val="00B0F0"/>
                </a:solidFill>
              </a:rPr>
              <a:t>understand) topic.</a:t>
            </a:r>
            <a:endParaRPr lang="en-US" sz="10400" dirty="0" smtClean="0">
              <a:solidFill>
                <a:srgbClr val="00B0F0"/>
              </a:solidFill>
            </a:endParaRPr>
          </a:p>
          <a:p>
            <a:pPr>
              <a:buNone/>
            </a:pPr>
            <a:endParaRPr lang="en-US" sz="9600" dirty="0" smtClean="0"/>
          </a:p>
          <a:p>
            <a:pPr>
              <a:buNone/>
            </a:pPr>
            <a:r>
              <a:rPr lang="en-US" sz="9600" dirty="0" smtClean="0"/>
              <a:t>	</a:t>
            </a:r>
            <a:endParaRPr lang="en-US" sz="9600" dirty="0"/>
          </a:p>
        </p:txBody>
      </p:sp>
      <p:pic>
        <p:nvPicPr>
          <p:cNvPr id="4" name="Picture 2" descr="5-LOGO-Acouleur"/>
          <p:cNvPicPr>
            <a:picLocks noChangeAspect="1" noChangeArrowheads="1"/>
          </p:cNvPicPr>
          <p:nvPr/>
        </p:nvPicPr>
        <p:blipFill>
          <a:blip r:embed="rId2" cstate="print"/>
          <a:srcRect/>
          <a:stretch>
            <a:fillRect/>
          </a:stretch>
        </p:blipFill>
        <p:spPr bwMode="auto">
          <a:xfrm>
            <a:off x="381000" y="304800"/>
            <a:ext cx="4314825" cy="13144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AE59B96-4131-4DD5-A7F3-9C8969C240CC}" type="slidenum">
              <a:rPr lang="en-US" smtClean="0"/>
              <a:pPr/>
              <a:t>39</a:t>
            </a:fld>
            <a:endParaRPr lang="en-US"/>
          </a:p>
        </p:txBody>
      </p:sp>
    </p:spTree>
  </p:cSld>
  <p:clrMapOvr>
    <a:masterClrMapping/>
  </p:clrMapOvr>
  <p:transition advTm="20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00200"/>
            <a:ext cx="8208000" cy="1080000"/>
          </a:xfrm>
        </p:spPr>
        <p:txBody>
          <a:bodyPr>
            <a:normAutofit/>
          </a:bodyPr>
          <a:lstStyle/>
          <a:p>
            <a:pPr algn="l"/>
            <a:r>
              <a:rPr lang="en-US" sz="4000" b="1" i="1" dirty="0" smtClean="0">
                <a:solidFill>
                  <a:srgbClr val="00B0F0"/>
                </a:solidFill>
              </a:rPr>
              <a:t>Life cycle of products &amp; services</a:t>
            </a:r>
            <a:endParaRPr lang="en-US" sz="4000" b="1" i="1" dirty="0">
              <a:solidFill>
                <a:srgbClr val="00B0F0"/>
              </a:solidFill>
            </a:endParaRPr>
          </a:p>
        </p:txBody>
      </p:sp>
      <p:sp>
        <p:nvSpPr>
          <p:cNvPr id="3" name="Content Placeholder 2"/>
          <p:cNvSpPr>
            <a:spLocks noGrp="1"/>
          </p:cNvSpPr>
          <p:nvPr>
            <p:ph idx="1"/>
          </p:nvPr>
        </p:nvSpPr>
        <p:spPr>
          <a:xfrm>
            <a:off x="381000" y="2898000"/>
            <a:ext cx="8208000" cy="3960000"/>
          </a:xfrm>
        </p:spPr>
        <p:txBody>
          <a:bodyPr>
            <a:normAutofit/>
          </a:bodyPr>
          <a:lstStyle/>
          <a:p>
            <a:pPr>
              <a:buNone/>
            </a:pPr>
            <a:r>
              <a:rPr lang="en-US" sz="2600" dirty="0" smtClean="0"/>
              <a:t>Initialization</a:t>
            </a:r>
          </a:p>
          <a:p>
            <a:pPr>
              <a:buNone/>
            </a:pPr>
            <a:r>
              <a:rPr lang="en-US" sz="2600" dirty="0" smtClean="0"/>
              <a:t>System analysis &amp; design</a:t>
            </a:r>
          </a:p>
          <a:p>
            <a:pPr>
              <a:buNone/>
            </a:pPr>
            <a:r>
              <a:rPr lang="en-US" sz="2600" dirty="0" smtClean="0"/>
              <a:t>Rapid prototyping</a:t>
            </a:r>
          </a:p>
          <a:p>
            <a:pPr>
              <a:buNone/>
            </a:pPr>
            <a:r>
              <a:rPr lang="en-US" sz="2600" dirty="0" smtClean="0"/>
              <a:t>System development</a:t>
            </a:r>
          </a:p>
          <a:p>
            <a:pPr>
              <a:buNone/>
            </a:pPr>
            <a:r>
              <a:rPr lang="en-US" sz="2600" dirty="0" smtClean="0"/>
              <a:t>Implementation</a:t>
            </a:r>
          </a:p>
          <a:p>
            <a:pPr>
              <a:buNone/>
            </a:pPr>
            <a:r>
              <a:rPr lang="en-US" sz="2600" dirty="0" smtClean="0"/>
              <a:t>Post-implementation</a:t>
            </a:r>
          </a:p>
          <a:p>
            <a:pPr>
              <a:buNone/>
            </a:pPr>
            <a:r>
              <a:rPr lang="en-US" sz="3600" dirty="0" smtClean="0"/>
              <a:t>	</a:t>
            </a:r>
            <a:endParaRPr lang="en-US" sz="3600" dirty="0"/>
          </a:p>
        </p:txBody>
      </p:sp>
      <p:pic>
        <p:nvPicPr>
          <p:cNvPr id="4" name="Picture 2" descr="5-LOGO-Acouleur"/>
          <p:cNvPicPr>
            <a:picLocks noChangeAspect="1" noChangeArrowheads="1"/>
          </p:cNvPicPr>
          <p:nvPr/>
        </p:nvPicPr>
        <p:blipFill>
          <a:blip r:embed="rId2" cstate="print"/>
          <a:srcRect/>
          <a:stretch>
            <a:fillRect/>
          </a:stretch>
        </p:blipFill>
        <p:spPr bwMode="auto">
          <a:xfrm>
            <a:off x="381000" y="304800"/>
            <a:ext cx="4314825" cy="13144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AE59B96-4131-4DD5-A7F3-9C8969C240CC}" type="slidenum">
              <a:rPr lang="en-US" smtClean="0"/>
              <a:pPr/>
              <a:t>4</a:t>
            </a:fld>
            <a:endParaRPr lang="en-US"/>
          </a:p>
        </p:txBody>
      </p:sp>
      <p:pic>
        <p:nvPicPr>
          <p:cNvPr id="6" name="Picture 5" descr="marketing EO products &amp; services title page.jpg"/>
          <p:cNvPicPr>
            <a:picLocks noChangeAspect="1"/>
          </p:cNvPicPr>
          <p:nvPr/>
        </p:nvPicPr>
        <p:blipFill>
          <a:blip r:embed="rId3" cstate="print"/>
          <a:stretch>
            <a:fillRect/>
          </a:stretch>
        </p:blipFill>
        <p:spPr>
          <a:xfrm>
            <a:off x="6074400" y="2667000"/>
            <a:ext cx="2590800" cy="3662709"/>
          </a:xfrm>
          <a:prstGeom prst="rect">
            <a:avLst/>
          </a:prstGeom>
        </p:spPr>
      </p:pic>
    </p:spTree>
  </p:cSld>
  <p:clrMapOvr>
    <a:masterClrMapping/>
  </p:clrMapOvr>
  <p:transition advTm="2000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600" y="1602000"/>
            <a:ext cx="8208000" cy="1080000"/>
          </a:xfrm>
        </p:spPr>
        <p:txBody>
          <a:bodyPr>
            <a:normAutofit/>
          </a:bodyPr>
          <a:lstStyle/>
          <a:p>
            <a:pPr algn="l"/>
            <a:r>
              <a:rPr lang="en-US" sz="4000" b="1" i="1" dirty="0" smtClean="0"/>
              <a:t>4. Capacity Building</a:t>
            </a:r>
            <a:endParaRPr lang="en-US" sz="4000" b="1" i="1" dirty="0"/>
          </a:p>
        </p:txBody>
      </p:sp>
      <p:sp>
        <p:nvSpPr>
          <p:cNvPr id="3" name="Content Placeholder 2"/>
          <p:cNvSpPr>
            <a:spLocks noGrp="1"/>
          </p:cNvSpPr>
          <p:nvPr>
            <p:ph idx="1"/>
          </p:nvPr>
        </p:nvSpPr>
        <p:spPr>
          <a:xfrm>
            <a:off x="457200" y="4419600"/>
            <a:ext cx="8208000" cy="1080000"/>
          </a:xfrm>
        </p:spPr>
        <p:txBody>
          <a:bodyPr>
            <a:normAutofit/>
          </a:bodyPr>
          <a:lstStyle/>
          <a:p>
            <a:pPr>
              <a:buNone/>
            </a:pPr>
            <a:r>
              <a:rPr lang="en-US" dirty="0" smtClean="0"/>
              <a:t>    	</a:t>
            </a:r>
            <a:endParaRPr lang="en-US" sz="9600" dirty="0"/>
          </a:p>
        </p:txBody>
      </p:sp>
      <p:pic>
        <p:nvPicPr>
          <p:cNvPr id="4" name="Picture 2" descr="5-LOGO-Acouleur"/>
          <p:cNvPicPr>
            <a:picLocks noChangeAspect="1" noChangeArrowheads="1"/>
          </p:cNvPicPr>
          <p:nvPr/>
        </p:nvPicPr>
        <p:blipFill>
          <a:blip r:embed="rId2" cstate="print"/>
          <a:srcRect/>
          <a:stretch>
            <a:fillRect/>
          </a:stretch>
        </p:blipFill>
        <p:spPr bwMode="auto">
          <a:xfrm>
            <a:off x="381000" y="304800"/>
            <a:ext cx="4314825" cy="13144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AE59B96-4131-4DD5-A7F3-9C8969C240CC}" type="slidenum">
              <a:rPr lang="en-US" smtClean="0"/>
              <a:pPr/>
              <a:t>40</a:t>
            </a:fld>
            <a:endParaRPr lang="en-US"/>
          </a:p>
        </p:txBody>
      </p:sp>
    </p:spTree>
  </p:cSld>
  <p:clrMapOvr>
    <a:masterClrMapping/>
  </p:clrMapOvr>
  <p:transition advTm="2000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600" y="1602000"/>
            <a:ext cx="8208000" cy="1080000"/>
          </a:xfrm>
        </p:spPr>
        <p:txBody>
          <a:bodyPr>
            <a:normAutofit/>
          </a:bodyPr>
          <a:lstStyle/>
          <a:p>
            <a:pPr algn="l"/>
            <a:r>
              <a:rPr lang="en-US" sz="4000" b="1" i="1" dirty="0" smtClean="0">
                <a:solidFill>
                  <a:srgbClr val="00B0F0"/>
                </a:solidFill>
              </a:rPr>
              <a:t>General</a:t>
            </a:r>
            <a:endParaRPr lang="en-US" sz="4000" b="1" i="1" dirty="0">
              <a:solidFill>
                <a:srgbClr val="00B0F0"/>
              </a:solidFill>
            </a:endParaRPr>
          </a:p>
        </p:txBody>
      </p:sp>
      <p:sp>
        <p:nvSpPr>
          <p:cNvPr id="3" name="Content Placeholder 2"/>
          <p:cNvSpPr>
            <a:spLocks noGrp="1"/>
          </p:cNvSpPr>
          <p:nvPr>
            <p:ph idx="1"/>
          </p:nvPr>
        </p:nvSpPr>
        <p:spPr>
          <a:xfrm>
            <a:off x="381600" y="2898000"/>
            <a:ext cx="8229600" cy="3382963"/>
          </a:xfrm>
        </p:spPr>
        <p:txBody>
          <a:bodyPr>
            <a:normAutofit/>
          </a:bodyPr>
          <a:lstStyle/>
          <a:p>
            <a:pPr marL="0" indent="0">
              <a:lnSpc>
                <a:spcPct val="80000"/>
              </a:lnSpc>
              <a:spcBef>
                <a:spcPts val="1200"/>
              </a:spcBef>
              <a:buNone/>
            </a:pPr>
            <a:r>
              <a:rPr lang="en-US" sz="2600" dirty="0" smtClean="0"/>
              <a:t>Marketing is promotion + capacity building.</a:t>
            </a:r>
          </a:p>
          <a:p>
            <a:pPr marL="0" indent="0">
              <a:lnSpc>
                <a:spcPct val="80000"/>
              </a:lnSpc>
              <a:spcBef>
                <a:spcPts val="1200"/>
              </a:spcBef>
              <a:buNone/>
            </a:pPr>
            <a:endParaRPr lang="en-US" sz="800" dirty="0" smtClean="0"/>
          </a:p>
          <a:p>
            <a:pPr marL="0" indent="0">
              <a:lnSpc>
                <a:spcPct val="80000"/>
              </a:lnSpc>
              <a:spcBef>
                <a:spcPts val="0"/>
              </a:spcBef>
              <a:buNone/>
            </a:pPr>
            <a:r>
              <a:rPr lang="en-US" sz="2600" dirty="0" smtClean="0"/>
              <a:t>Especially for the introduction of new technologies capacity</a:t>
            </a:r>
            <a:br>
              <a:rPr lang="en-US" sz="2600" dirty="0" smtClean="0"/>
            </a:br>
            <a:r>
              <a:rPr lang="en-US" sz="2600" dirty="0" smtClean="0"/>
              <a:t>building is important at all levels.</a:t>
            </a:r>
            <a:r>
              <a:rPr lang="en-US" dirty="0" smtClean="0"/>
              <a:t> </a:t>
            </a:r>
          </a:p>
          <a:p>
            <a:pPr marL="0" indent="0">
              <a:lnSpc>
                <a:spcPct val="80000"/>
              </a:lnSpc>
              <a:spcBef>
                <a:spcPts val="0"/>
              </a:spcBef>
              <a:buNone/>
            </a:pPr>
            <a:endParaRPr lang="en-US" sz="800" dirty="0" smtClean="0"/>
          </a:p>
          <a:p>
            <a:pPr marL="0" indent="0">
              <a:lnSpc>
                <a:spcPct val="80000"/>
              </a:lnSpc>
              <a:spcBef>
                <a:spcPts val="1200"/>
              </a:spcBef>
              <a:buNone/>
            </a:pPr>
            <a:r>
              <a:rPr lang="en-US" sz="2600" dirty="0" smtClean="0"/>
              <a:t>Capacity building is the instrument to increase </a:t>
            </a:r>
            <a:br>
              <a:rPr lang="en-US" sz="2600" dirty="0" smtClean="0"/>
            </a:br>
            <a:r>
              <a:rPr lang="en-US" sz="2600" dirty="0" smtClean="0"/>
              <a:t>self-sufficiency and make solutions work.	</a:t>
            </a:r>
            <a:endParaRPr lang="en-US" sz="2600" dirty="0"/>
          </a:p>
        </p:txBody>
      </p:sp>
      <p:pic>
        <p:nvPicPr>
          <p:cNvPr id="4" name="Picture 2" descr="5-LOGO-Acouleur"/>
          <p:cNvPicPr>
            <a:picLocks noChangeAspect="1" noChangeArrowheads="1"/>
          </p:cNvPicPr>
          <p:nvPr/>
        </p:nvPicPr>
        <p:blipFill>
          <a:blip r:embed="rId3" cstate="print"/>
          <a:srcRect/>
          <a:stretch>
            <a:fillRect/>
          </a:stretch>
        </p:blipFill>
        <p:spPr bwMode="auto">
          <a:xfrm>
            <a:off x="381000" y="304800"/>
            <a:ext cx="4314825" cy="13144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AE59B96-4131-4DD5-A7F3-9C8969C240CC}" type="slidenum">
              <a:rPr lang="en-US" smtClean="0"/>
              <a:pPr/>
              <a:t>41</a:t>
            </a:fld>
            <a:endParaRPr lang="en-US"/>
          </a:p>
        </p:txBody>
      </p:sp>
    </p:spTree>
  </p:cSld>
  <p:clrMapOvr>
    <a:masterClrMapping/>
  </p:clrMapOvr>
  <p:transition advTm="2000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600" y="1220400"/>
            <a:ext cx="3505200" cy="709200"/>
          </a:xfrm>
        </p:spPr>
        <p:txBody>
          <a:bodyPr>
            <a:normAutofit fontScale="90000"/>
          </a:bodyPr>
          <a:lstStyle/>
          <a:p>
            <a:pPr algn="l"/>
            <a:r>
              <a:rPr lang="en-US" b="1" i="1" dirty="0" smtClean="0">
                <a:solidFill>
                  <a:srgbClr val="00B0F0"/>
                </a:solidFill>
              </a:rPr>
              <a:t>Think of:</a:t>
            </a:r>
            <a:endParaRPr lang="en-US" b="1" i="1" dirty="0">
              <a:solidFill>
                <a:srgbClr val="00B0F0"/>
              </a:solidFill>
            </a:endParaRPr>
          </a:p>
        </p:txBody>
      </p:sp>
      <p:sp>
        <p:nvSpPr>
          <p:cNvPr id="3" name="Content Placeholder 2"/>
          <p:cNvSpPr>
            <a:spLocks noGrp="1"/>
          </p:cNvSpPr>
          <p:nvPr>
            <p:ph idx="1"/>
          </p:nvPr>
        </p:nvSpPr>
        <p:spPr>
          <a:xfrm>
            <a:off x="381600" y="1828800"/>
            <a:ext cx="8208000" cy="4724400"/>
          </a:xfrm>
        </p:spPr>
        <p:txBody>
          <a:bodyPr>
            <a:normAutofit fontScale="25000" lnSpcReduction="20000"/>
          </a:bodyPr>
          <a:lstStyle/>
          <a:p>
            <a:pPr>
              <a:buNone/>
            </a:pPr>
            <a:endParaRPr lang="en-US" sz="8000" dirty="0" smtClean="0"/>
          </a:p>
          <a:p>
            <a:pPr>
              <a:spcBef>
                <a:spcPts val="0"/>
              </a:spcBef>
            </a:pPr>
            <a:r>
              <a:rPr lang="en-US" sz="10400" dirty="0" smtClean="0"/>
              <a:t>Different instruments for different levels: workshops for decision makers and awareness raising, detailed technical training for professionals.</a:t>
            </a:r>
          </a:p>
          <a:p>
            <a:pPr>
              <a:spcBef>
                <a:spcPts val="0"/>
              </a:spcBef>
              <a:buNone/>
            </a:pPr>
            <a:r>
              <a:rPr lang="en-US" sz="4000" dirty="0" smtClean="0"/>
              <a:t> </a:t>
            </a:r>
          </a:p>
          <a:p>
            <a:pPr>
              <a:spcBef>
                <a:spcPts val="0"/>
              </a:spcBef>
            </a:pPr>
            <a:r>
              <a:rPr lang="en-US" sz="10400" dirty="0" smtClean="0"/>
              <a:t>Provide follow-up. Getting funding for good capacity building is difficult: everybody agrees that it is important, but nobody has time. </a:t>
            </a:r>
          </a:p>
          <a:p>
            <a:pPr>
              <a:spcBef>
                <a:spcPts val="0"/>
              </a:spcBef>
              <a:buNone/>
            </a:pPr>
            <a:endParaRPr lang="en-US" sz="4000" dirty="0" smtClean="0"/>
          </a:p>
          <a:p>
            <a:pPr>
              <a:spcBef>
                <a:spcPts val="0"/>
              </a:spcBef>
            </a:pPr>
            <a:r>
              <a:rPr lang="en-US" sz="10400" dirty="0" smtClean="0"/>
              <a:t>Training is usually part of funding of big projects that are managed by big companies or ministries, as a consequence capacity building is forgotten (in the end). </a:t>
            </a:r>
          </a:p>
          <a:p>
            <a:pPr>
              <a:spcBef>
                <a:spcPts val="0"/>
              </a:spcBef>
              <a:buNone/>
            </a:pPr>
            <a:endParaRPr lang="en-US" sz="4000" dirty="0" smtClean="0"/>
          </a:p>
          <a:p>
            <a:pPr>
              <a:spcBef>
                <a:spcPts val="0"/>
              </a:spcBef>
            </a:pPr>
            <a:r>
              <a:rPr lang="en-US" sz="10400" dirty="0" smtClean="0"/>
              <a:t>Aim at small budgets that are available without having to tender.</a:t>
            </a:r>
          </a:p>
          <a:p>
            <a:pPr>
              <a:buNone/>
            </a:pPr>
            <a:endParaRPr lang="en-US" sz="9600" dirty="0" smtClean="0"/>
          </a:p>
          <a:p>
            <a:pPr>
              <a:buNone/>
            </a:pPr>
            <a:r>
              <a:rPr lang="en-US" sz="9600" dirty="0" smtClean="0"/>
              <a:t>	</a:t>
            </a:r>
            <a:endParaRPr lang="en-US" sz="9600" dirty="0"/>
          </a:p>
        </p:txBody>
      </p:sp>
      <p:pic>
        <p:nvPicPr>
          <p:cNvPr id="4" name="Picture 2" descr="5-LOGO-Acouleur"/>
          <p:cNvPicPr>
            <a:picLocks noChangeAspect="1" noChangeArrowheads="1"/>
          </p:cNvPicPr>
          <p:nvPr/>
        </p:nvPicPr>
        <p:blipFill>
          <a:blip r:embed="rId2" cstate="print"/>
          <a:srcRect/>
          <a:stretch>
            <a:fillRect/>
          </a:stretch>
        </p:blipFill>
        <p:spPr bwMode="auto">
          <a:xfrm>
            <a:off x="381000" y="304800"/>
            <a:ext cx="2157153" cy="656706"/>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AE59B96-4131-4DD5-A7F3-9C8969C240CC}" type="slidenum">
              <a:rPr lang="en-US" smtClean="0"/>
              <a:pPr/>
              <a:t>42</a:t>
            </a:fld>
            <a:endParaRPr lang="en-US"/>
          </a:p>
        </p:txBody>
      </p:sp>
    </p:spTree>
  </p:cSld>
  <p:clrMapOvr>
    <a:masterClrMapping/>
  </p:clrMapOvr>
  <p:transition advTm="2000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600" y="1220400"/>
            <a:ext cx="8208000" cy="709200"/>
          </a:xfrm>
        </p:spPr>
        <p:txBody>
          <a:bodyPr>
            <a:normAutofit fontScale="90000"/>
          </a:bodyPr>
          <a:lstStyle/>
          <a:p>
            <a:pPr algn="l"/>
            <a:r>
              <a:rPr lang="en-US" b="1" i="1" dirty="0" smtClean="0">
                <a:solidFill>
                  <a:srgbClr val="00B0F0"/>
                </a:solidFill>
              </a:rPr>
              <a:t>Examples &amp; references</a:t>
            </a:r>
            <a:endParaRPr lang="en-US" b="1" i="1" dirty="0">
              <a:solidFill>
                <a:srgbClr val="00B0F0"/>
              </a:solidFill>
            </a:endParaRPr>
          </a:p>
        </p:txBody>
      </p:sp>
      <p:sp>
        <p:nvSpPr>
          <p:cNvPr id="3" name="Content Placeholder 2"/>
          <p:cNvSpPr>
            <a:spLocks noGrp="1"/>
          </p:cNvSpPr>
          <p:nvPr>
            <p:ph idx="1"/>
          </p:nvPr>
        </p:nvSpPr>
        <p:spPr>
          <a:xfrm>
            <a:off x="381600" y="1828800"/>
            <a:ext cx="8208000" cy="4953000"/>
          </a:xfrm>
        </p:spPr>
        <p:txBody>
          <a:bodyPr>
            <a:normAutofit fontScale="25000" lnSpcReduction="20000"/>
          </a:bodyPr>
          <a:lstStyle/>
          <a:p>
            <a:pPr marL="339725" indent="-339725">
              <a:buNone/>
            </a:pPr>
            <a:r>
              <a:rPr lang="en-US" sz="8000" b="1" dirty="0"/>
              <a:t>	</a:t>
            </a:r>
            <a:endParaRPr lang="en-US" sz="8000" b="1" dirty="0" smtClean="0"/>
          </a:p>
          <a:p>
            <a:pPr marL="0" indent="-339725">
              <a:spcBef>
                <a:spcPts val="0"/>
              </a:spcBef>
              <a:buNone/>
            </a:pPr>
            <a:r>
              <a:rPr lang="en-US" sz="9600" b="1" dirty="0" smtClean="0"/>
              <a:t>The </a:t>
            </a:r>
            <a:r>
              <a:rPr lang="en-US" sz="9600" b="1" dirty="0"/>
              <a:t>GBIF data portal: a practical “hands-on” tutorial </a:t>
            </a:r>
            <a:r>
              <a:rPr lang="en-US" sz="8000" i="1" dirty="0"/>
              <a:t>– user guide to Global Biodiversity Information Facility</a:t>
            </a:r>
          </a:p>
          <a:p>
            <a:pPr>
              <a:spcBef>
                <a:spcPts val="0"/>
              </a:spcBef>
              <a:buNone/>
            </a:pPr>
            <a:endParaRPr lang="en-US" sz="4000" b="1" i="1" dirty="0" smtClean="0"/>
          </a:p>
          <a:p>
            <a:pPr marL="0">
              <a:spcBef>
                <a:spcPts val="0"/>
              </a:spcBef>
              <a:buNone/>
            </a:pPr>
            <a:r>
              <a:rPr lang="en-US" sz="9600" b="1" dirty="0" smtClean="0"/>
              <a:t>Guidelines </a:t>
            </a:r>
            <a:r>
              <a:rPr lang="en-US" sz="9600" b="1" dirty="0"/>
              <a:t>for Biodiversity Monitoring and for Protected Areas (UNEP) </a:t>
            </a:r>
            <a:r>
              <a:rPr lang="en-US" sz="8000" dirty="0"/>
              <a:t>– </a:t>
            </a:r>
            <a:r>
              <a:rPr lang="en-US" sz="8000" i="1" dirty="0"/>
              <a:t>practical guide on how to go about it: definitions, scope, approach, sampling, monitoring</a:t>
            </a:r>
          </a:p>
          <a:p>
            <a:pPr>
              <a:buNone/>
            </a:pPr>
            <a:endParaRPr lang="en-US" sz="4000" b="1" i="1" dirty="0" smtClean="0">
              <a:solidFill>
                <a:srgbClr val="00B050"/>
              </a:solidFill>
            </a:endParaRPr>
          </a:p>
          <a:p>
            <a:pPr marL="0">
              <a:spcBef>
                <a:spcPts val="0"/>
              </a:spcBef>
              <a:buNone/>
            </a:pPr>
            <a:r>
              <a:rPr lang="en-US" sz="9600" b="1" dirty="0" err="1" smtClean="0">
                <a:solidFill>
                  <a:srgbClr val="00B0F0"/>
                </a:solidFill>
              </a:rPr>
              <a:t>GEONetCab</a:t>
            </a:r>
            <a:r>
              <a:rPr lang="en-US" sz="9600" b="1" dirty="0" smtClean="0">
                <a:solidFill>
                  <a:srgbClr val="00B0F0"/>
                </a:solidFill>
              </a:rPr>
              <a:t> capacity building web </a:t>
            </a:r>
            <a:r>
              <a:rPr lang="en-US" sz="8000" dirty="0" smtClean="0">
                <a:hlinkClick r:id="rId2"/>
              </a:rPr>
              <a:t>www.geonetcab.eu</a:t>
            </a:r>
            <a:endParaRPr lang="en-US" sz="8000" dirty="0" smtClean="0"/>
          </a:p>
          <a:p>
            <a:pPr marL="0">
              <a:spcBef>
                <a:spcPts val="0"/>
              </a:spcBef>
              <a:buNone/>
            </a:pPr>
            <a:r>
              <a:rPr lang="en-US" sz="8000" i="1" dirty="0" smtClean="0"/>
              <a:t>compilation of tutorials, references, open-source software, etc.</a:t>
            </a:r>
            <a:r>
              <a:rPr lang="en-US" sz="8800" dirty="0" smtClean="0">
                <a:solidFill>
                  <a:srgbClr val="00B050"/>
                </a:solidFill>
              </a:rPr>
              <a:t> </a:t>
            </a:r>
          </a:p>
          <a:p>
            <a:pPr marL="0">
              <a:spcBef>
                <a:spcPts val="0"/>
              </a:spcBef>
              <a:buNone/>
            </a:pPr>
            <a:endParaRPr lang="en-US" sz="4000" dirty="0" smtClean="0">
              <a:solidFill>
                <a:srgbClr val="00B050"/>
              </a:solidFill>
            </a:endParaRPr>
          </a:p>
          <a:p>
            <a:pPr marL="0">
              <a:spcBef>
                <a:spcPts val="0"/>
              </a:spcBef>
              <a:buNone/>
            </a:pPr>
            <a:r>
              <a:rPr lang="en-US" sz="9600" b="1" dirty="0" smtClean="0"/>
              <a:t>GEO Portal: </a:t>
            </a:r>
            <a:r>
              <a:rPr lang="en-US" sz="8000" dirty="0" smtClean="0">
                <a:solidFill>
                  <a:schemeClr val="tx2">
                    <a:lumMod val="75000"/>
                  </a:schemeClr>
                </a:solidFill>
                <a:hlinkClick r:id="rId3"/>
              </a:rPr>
              <a:t>www.earthobservations.org</a:t>
            </a:r>
            <a:endParaRPr lang="en-US" sz="8000" dirty="0" smtClean="0">
              <a:solidFill>
                <a:schemeClr val="tx2">
                  <a:lumMod val="75000"/>
                </a:schemeClr>
              </a:solidFill>
            </a:endParaRPr>
          </a:p>
          <a:p>
            <a:pPr marL="0">
              <a:spcBef>
                <a:spcPts val="0"/>
              </a:spcBef>
              <a:buNone/>
            </a:pPr>
            <a:endParaRPr lang="en-US" sz="4000" u="sng" dirty="0" smtClean="0">
              <a:solidFill>
                <a:schemeClr val="tx2">
                  <a:lumMod val="75000"/>
                </a:schemeClr>
              </a:solidFill>
            </a:endParaRPr>
          </a:p>
          <a:p>
            <a:pPr marL="0">
              <a:spcBef>
                <a:spcPts val="0"/>
              </a:spcBef>
              <a:buNone/>
            </a:pPr>
            <a:r>
              <a:rPr lang="en-US" sz="9600" b="1" dirty="0" smtClean="0"/>
              <a:t>Focal points:</a:t>
            </a:r>
            <a:r>
              <a:rPr lang="en-US" sz="8800" b="1" dirty="0" smtClean="0"/>
              <a:t> </a:t>
            </a:r>
            <a:r>
              <a:rPr lang="en-US" sz="8000" i="1" dirty="0" smtClean="0"/>
              <a:t>general appraisal of water resources, specialist information (such as improving on curve number method), historical analysis (making use of free and open data): integration with other services</a:t>
            </a:r>
          </a:p>
          <a:p>
            <a:pPr marL="0">
              <a:spcBef>
                <a:spcPts val="0"/>
              </a:spcBef>
              <a:buNone/>
            </a:pPr>
            <a:r>
              <a:rPr lang="en-US" sz="8000" b="1" i="1" dirty="0" smtClean="0"/>
              <a:t>	</a:t>
            </a:r>
            <a:r>
              <a:rPr lang="en-US" sz="9600" dirty="0" smtClean="0"/>
              <a:t>	</a:t>
            </a:r>
            <a:endParaRPr lang="en-US" sz="9600" dirty="0"/>
          </a:p>
        </p:txBody>
      </p:sp>
      <p:pic>
        <p:nvPicPr>
          <p:cNvPr id="4" name="Picture 2" descr="5-LOGO-Acouleur"/>
          <p:cNvPicPr>
            <a:picLocks noChangeAspect="1" noChangeArrowheads="1"/>
          </p:cNvPicPr>
          <p:nvPr/>
        </p:nvPicPr>
        <p:blipFill>
          <a:blip r:embed="rId4" cstate="print"/>
          <a:srcRect/>
          <a:stretch>
            <a:fillRect/>
          </a:stretch>
        </p:blipFill>
        <p:spPr bwMode="auto">
          <a:xfrm>
            <a:off x="381000" y="304800"/>
            <a:ext cx="2157153" cy="656706"/>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fld id="{7AE59B96-4131-4DD5-A7F3-9C8969C240CC}" type="slidenum">
              <a:rPr lang="en-US" smtClean="0"/>
              <a:pPr/>
              <a:t>43</a:t>
            </a:fld>
            <a:endParaRPr lang="en-US"/>
          </a:p>
        </p:txBody>
      </p:sp>
      <p:pic>
        <p:nvPicPr>
          <p:cNvPr id="1026" name="Picture 2"/>
          <p:cNvPicPr>
            <a:picLocks noChangeAspect="1" noChangeArrowheads="1"/>
          </p:cNvPicPr>
          <p:nvPr/>
        </p:nvPicPr>
        <p:blipFill>
          <a:blip r:embed="rId5" cstate="print"/>
          <a:srcRect/>
          <a:stretch>
            <a:fillRect/>
          </a:stretch>
        </p:blipFill>
        <p:spPr bwMode="auto">
          <a:xfrm>
            <a:off x="7684725" y="432000"/>
            <a:ext cx="904875" cy="457200"/>
          </a:xfrm>
          <a:prstGeom prst="rect">
            <a:avLst/>
          </a:prstGeom>
          <a:noFill/>
          <a:ln w="9525">
            <a:noFill/>
            <a:miter lim="800000"/>
            <a:headEnd/>
            <a:tailEnd/>
          </a:ln>
        </p:spPr>
      </p:pic>
    </p:spTree>
  </p:cSld>
  <p:clrMapOvr>
    <a:masterClrMapping/>
  </p:clrMapOvr>
  <p:transition advTm="2000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600" y="1220400"/>
            <a:ext cx="8208000" cy="709200"/>
          </a:xfrm>
        </p:spPr>
        <p:txBody>
          <a:bodyPr>
            <a:normAutofit fontScale="90000"/>
          </a:bodyPr>
          <a:lstStyle/>
          <a:p>
            <a:pPr algn="l"/>
            <a:r>
              <a:rPr lang="en-US" b="1" i="1" dirty="0" smtClean="0">
                <a:solidFill>
                  <a:srgbClr val="00B0F0"/>
                </a:solidFill>
              </a:rPr>
              <a:t>More references</a:t>
            </a:r>
            <a:endParaRPr lang="en-US" b="1" i="1" dirty="0">
              <a:solidFill>
                <a:srgbClr val="00B0F0"/>
              </a:solidFill>
            </a:endParaRPr>
          </a:p>
        </p:txBody>
      </p:sp>
      <p:sp>
        <p:nvSpPr>
          <p:cNvPr id="3" name="Content Placeholder 2"/>
          <p:cNvSpPr>
            <a:spLocks noGrp="1"/>
          </p:cNvSpPr>
          <p:nvPr>
            <p:ph idx="1"/>
          </p:nvPr>
        </p:nvSpPr>
        <p:spPr>
          <a:xfrm>
            <a:off x="381600" y="1828800"/>
            <a:ext cx="8208000" cy="4114800"/>
          </a:xfrm>
        </p:spPr>
        <p:txBody>
          <a:bodyPr>
            <a:normAutofit/>
          </a:bodyPr>
          <a:lstStyle/>
          <a:p>
            <a:pPr>
              <a:spcBef>
                <a:spcPts val="0"/>
              </a:spcBef>
              <a:buNone/>
            </a:pPr>
            <a:r>
              <a:rPr lang="en-US" sz="2000" b="1" dirty="0" smtClean="0"/>
              <a:t>	</a:t>
            </a:r>
          </a:p>
          <a:p>
            <a:pPr marL="0">
              <a:spcBef>
                <a:spcPts val="0"/>
              </a:spcBef>
              <a:buNone/>
            </a:pPr>
            <a:r>
              <a:rPr lang="en-US" sz="2600" b="1" dirty="0" smtClean="0"/>
              <a:t>A Rough Google Earth Guide</a:t>
            </a:r>
          </a:p>
          <a:p>
            <a:pPr marL="0">
              <a:buNone/>
            </a:pPr>
            <a:r>
              <a:rPr lang="en-US" sz="2600" b="1" dirty="0" smtClean="0"/>
              <a:t>	</a:t>
            </a:r>
          </a:p>
          <a:p>
            <a:pPr marL="0">
              <a:buNone/>
            </a:pPr>
            <a:r>
              <a:rPr lang="en-US" sz="2600" b="1" dirty="0" smtClean="0"/>
              <a:t>MEASURE Evaluation Global Positioning System Toolkit (USAID)</a:t>
            </a:r>
          </a:p>
          <a:p>
            <a:pPr marL="0">
              <a:buNone/>
            </a:pPr>
            <a:r>
              <a:rPr lang="en-US" sz="2600" b="1" dirty="0" smtClean="0"/>
              <a:t> </a:t>
            </a:r>
            <a:endParaRPr lang="en-US" sz="2600" dirty="0" smtClean="0"/>
          </a:p>
          <a:p>
            <a:pPr marL="0">
              <a:buNone/>
            </a:pPr>
            <a:r>
              <a:rPr lang="en-US" sz="2600" b="1" dirty="0" smtClean="0"/>
              <a:t>Handbook of Research on Developments and Trends in Wireless Sensor Networks: From Principle to Practice</a:t>
            </a:r>
            <a:r>
              <a:rPr lang="en-US" sz="2600" dirty="0" smtClean="0"/>
              <a:t>	</a:t>
            </a:r>
            <a:endParaRPr lang="en-US" sz="2600" b="1" dirty="0" smtClean="0"/>
          </a:p>
        </p:txBody>
      </p:sp>
      <p:pic>
        <p:nvPicPr>
          <p:cNvPr id="4" name="Picture 2" descr="5-LOGO-Acouleur"/>
          <p:cNvPicPr>
            <a:picLocks noChangeAspect="1" noChangeArrowheads="1"/>
          </p:cNvPicPr>
          <p:nvPr/>
        </p:nvPicPr>
        <p:blipFill>
          <a:blip r:embed="rId2" cstate="print"/>
          <a:srcRect/>
          <a:stretch>
            <a:fillRect/>
          </a:stretch>
        </p:blipFill>
        <p:spPr bwMode="auto">
          <a:xfrm>
            <a:off x="381000" y="304800"/>
            <a:ext cx="2157153" cy="656706"/>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5908663" y="151200"/>
            <a:ext cx="2680937" cy="968400"/>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fld id="{7AE59B96-4131-4DD5-A7F3-9C8969C240CC}" type="slidenum">
              <a:rPr lang="en-US" smtClean="0"/>
              <a:pPr/>
              <a:t>44</a:t>
            </a:fld>
            <a:endParaRPr lang="en-US"/>
          </a:p>
        </p:txBody>
      </p:sp>
    </p:spTree>
  </p:cSld>
  <p:clrMapOvr>
    <a:masterClrMapping/>
  </p:clrMapOvr>
  <p:transition advTm="2000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4470"/>
            <a:ext cx="7772400" cy="1470025"/>
          </a:xfrm>
        </p:spPr>
        <p:txBody>
          <a:bodyPr>
            <a:normAutofit/>
          </a:bodyPr>
          <a:lstStyle/>
          <a:p>
            <a:r>
              <a:rPr lang="en-US" sz="4800" b="1" dirty="0" smtClean="0"/>
              <a:t>Further details:</a:t>
            </a:r>
            <a:endParaRPr lang="en-US" sz="4800" b="1" dirty="0"/>
          </a:p>
        </p:txBody>
      </p:sp>
      <p:sp>
        <p:nvSpPr>
          <p:cNvPr id="3" name="Subtitle 2"/>
          <p:cNvSpPr>
            <a:spLocks noGrp="1"/>
          </p:cNvSpPr>
          <p:nvPr>
            <p:ph type="subTitle" idx="1"/>
          </p:nvPr>
        </p:nvSpPr>
        <p:spPr>
          <a:xfrm>
            <a:off x="1371600" y="3886200"/>
            <a:ext cx="6400800" cy="2133600"/>
          </a:xfrm>
        </p:spPr>
        <p:txBody>
          <a:bodyPr>
            <a:normAutofit/>
          </a:bodyPr>
          <a:lstStyle/>
          <a:p>
            <a:r>
              <a:rPr lang="en-US" sz="2800" dirty="0" smtClean="0"/>
              <a:t>Contact: Mark Noort</a:t>
            </a:r>
          </a:p>
          <a:p>
            <a:r>
              <a:rPr lang="en-US" sz="2800" dirty="0" smtClean="0">
                <a:hlinkClick r:id="rId2"/>
              </a:rPr>
              <a:t>m.noort@hcpinternational.com</a:t>
            </a:r>
            <a:r>
              <a:rPr lang="en-US" sz="2800" dirty="0" smtClean="0"/>
              <a:t> </a:t>
            </a:r>
          </a:p>
          <a:p>
            <a:endParaRPr lang="en-US" sz="2800" dirty="0" smtClean="0"/>
          </a:p>
          <a:p>
            <a:r>
              <a:rPr lang="en-US" sz="2800" dirty="0" smtClean="0"/>
              <a:t> </a:t>
            </a:r>
            <a:r>
              <a:rPr lang="en-US" sz="2800" dirty="0" smtClean="0">
                <a:hlinkClick r:id="rId3"/>
              </a:rPr>
              <a:t>www.geonetcab.eu</a:t>
            </a:r>
            <a:r>
              <a:rPr lang="en-US" sz="2800" dirty="0" smtClean="0"/>
              <a:t> </a:t>
            </a:r>
          </a:p>
          <a:p>
            <a:endParaRPr lang="en-US" sz="2800" dirty="0"/>
          </a:p>
        </p:txBody>
      </p:sp>
      <p:pic>
        <p:nvPicPr>
          <p:cNvPr id="1026" name="Picture 2" descr="5-LOGO-Acouleur"/>
          <p:cNvPicPr>
            <a:picLocks noChangeAspect="1" noChangeArrowheads="1"/>
          </p:cNvPicPr>
          <p:nvPr/>
        </p:nvPicPr>
        <p:blipFill>
          <a:blip r:embed="rId4" cstate="print"/>
          <a:srcRect/>
          <a:stretch>
            <a:fillRect/>
          </a:stretch>
        </p:blipFill>
        <p:spPr bwMode="auto">
          <a:xfrm>
            <a:off x="2362200" y="609600"/>
            <a:ext cx="4314825" cy="13144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AE59B96-4131-4DD5-A7F3-9C8969C240CC}" type="slidenum">
              <a:rPr lang="en-US" smtClean="0"/>
              <a:pPr/>
              <a:t>45</a:t>
            </a:fld>
            <a:endParaRPr lang="en-US"/>
          </a:p>
        </p:txBody>
      </p:sp>
    </p:spTree>
  </p:cSld>
  <p:clrMapOvr>
    <a:masterClrMapping/>
  </p:clrMapOvr>
  <p:transition advTm="20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828800"/>
            <a:ext cx="8208000" cy="1080000"/>
          </a:xfrm>
        </p:spPr>
        <p:txBody>
          <a:bodyPr>
            <a:noAutofit/>
          </a:bodyPr>
          <a:lstStyle/>
          <a:p>
            <a:pPr algn="l"/>
            <a:r>
              <a:rPr lang="en-US" sz="4000" b="1" i="1" dirty="0" smtClean="0">
                <a:solidFill>
                  <a:srgbClr val="00B0F0"/>
                </a:solidFill>
              </a:rPr>
              <a:t>Assessment of business &amp; </a:t>
            </a:r>
            <a:br>
              <a:rPr lang="en-US" sz="4000" b="1" i="1" dirty="0" smtClean="0">
                <a:solidFill>
                  <a:srgbClr val="00B0F0"/>
                </a:solidFill>
              </a:rPr>
            </a:br>
            <a:r>
              <a:rPr lang="en-US" sz="4000" b="1" i="1" dirty="0" smtClean="0">
                <a:solidFill>
                  <a:srgbClr val="00B0F0"/>
                </a:solidFill>
              </a:rPr>
              <a:t>funding opportunities</a:t>
            </a:r>
            <a:endParaRPr lang="en-US" sz="4000" b="1" i="1" dirty="0">
              <a:solidFill>
                <a:srgbClr val="00B0F0"/>
              </a:solidFill>
            </a:endParaRPr>
          </a:p>
        </p:txBody>
      </p:sp>
      <p:sp>
        <p:nvSpPr>
          <p:cNvPr id="3" name="Content Placeholder 2"/>
          <p:cNvSpPr>
            <a:spLocks noGrp="1"/>
          </p:cNvSpPr>
          <p:nvPr>
            <p:ph idx="1"/>
          </p:nvPr>
        </p:nvSpPr>
        <p:spPr>
          <a:xfrm>
            <a:off x="381000" y="3125041"/>
            <a:ext cx="8208000" cy="3732959"/>
          </a:xfrm>
        </p:spPr>
        <p:txBody>
          <a:bodyPr>
            <a:normAutofit/>
          </a:bodyPr>
          <a:lstStyle/>
          <a:p>
            <a:endParaRPr lang="en-US" sz="1200" dirty="0" smtClean="0"/>
          </a:p>
          <a:p>
            <a:r>
              <a:rPr lang="en-US" sz="2600" dirty="0" smtClean="0"/>
              <a:t>Categories of environmental management products &amp; services</a:t>
            </a:r>
          </a:p>
          <a:p>
            <a:r>
              <a:rPr lang="en-US" sz="2600" dirty="0" smtClean="0"/>
              <a:t>Life cycle phase of product or service</a:t>
            </a:r>
          </a:p>
          <a:p>
            <a:r>
              <a:rPr lang="en-US" sz="2600" dirty="0" smtClean="0"/>
              <a:t>Regional context, level of technological &amp; economic development</a:t>
            </a:r>
          </a:p>
          <a:p>
            <a:r>
              <a:rPr lang="en-US" sz="2600" dirty="0" smtClean="0"/>
              <a:t>Optimum marketing mix</a:t>
            </a:r>
          </a:p>
          <a:p>
            <a:pPr>
              <a:buNone/>
            </a:pPr>
            <a:endParaRPr lang="en-US" sz="2400" dirty="0"/>
          </a:p>
        </p:txBody>
      </p:sp>
      <p:pic>
        <p:nvPicPr>
          <p:cNvPr id="4" name="Picture 2" descr="5-LOGO-Acouleur"/>
          <p:cNvPicPr>
            <a:picLocks noChangeAspect="1" noChangeArrowheads="1"/>
          </p:cNvPicPr>
          <p:nvPr/>
        </p:nvPicPr>
        <p:blipFill>
          <a:blip r:embed="rId2" cstate="print"/>
          <a:srcRect/>
          <a:stretch>
            <a:fillRect/>
          </a:stretch>
        </p:blipFill>
        <p:spPr bwMode="auto">
          <a:xfrm>
            <a:off x="381000" y="304800"/>
            <a:ext cx="4314825" cy="13144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AE59B96-4131-4DD5-A7F3-9C8969C240CC}" type="slidenum">
              <a:rPr lang="en-US" smtClean="0"/>
              <a:pPr/>
              <a:t>5</a:t>
            </a:fld>
            <a:endParaRPr lang="en-US"/>
          </a:p>
        </p:txBody>
      </p:sp>
    </p:spTree>
  </p:cSld>
  <p:clrMapOvr>
    <a:masterClrMapping/>
  </p:clrMapOvr>
  <p:transition advTm="20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905000"/>
            <a:ext cx="8208000" cy="1800000"/>
          </a:xfrm>
        </p:spPr>
        <p:txBody>
          <a:bodyPr>
            <a:normAutofit fontScale="90000"/>
          </a:bodyPr>
          <a:lstStyle/>
          <a:p>
            <a:pPr algn="l"/>
            <a:r>
              <a:rPr lang="en-US" b="1" i="1" dirty="0" smtClean="0"/>
              <a:t>1. International trends &amp;</a:t>
            </a:r>
            <a:br>
              <a:rPr lang="en-US" b="1" i="1" dirty="0" smtClean="0"/>
            </a:br>
            <a:r>
              <a:rPr lang="en-US" b="1" i="1" dirty="0" smtClean="0"/>
              <a:t>    developments </a:t>
            </a:r>
            <a:r>
              <a:rPr lang="en-US" b="1" i="1" smtClean="0"/>
              <a:t>in </a:t>
            </a:r>
            <a:r>
              <a:rPr lang="en-US" b="1" i="1" dirty="0" smtClean="0"/>
              <a:t/>
            </a:r>
            <a:br>
              <a:rPr lang="en-US" b="1" i="1" dirty="0" smtClean="0"/>
            </a:br>
            <a:r>
              <a:rPr lang="en-US" b="1" i="1" smtClean="0"/>
              <a:t>    environmental </a:t>
            </a:r>
            <a:r>
              <a:rPr lang="en-US" b="1" i="1" dirty="0" smtClean="0"/>
              <a:t>management</a:t>
            </a:r>
            <a:endParaRPr lang="en-US" b="1" i="1" dirty="0"/>
          </a:p>
        </p:txBody>
      </p:sp>
      <p:pic>
        <p:nvPicPr>
          <p:cNvPr id="4" name="Picture 2" descr="5-LOGO-Acouleur"/>
          <p:cNvPicPr>
            <a:picLocks noChangeAspect="1" noChangeArrowheads="1"/>
          </p:cNvPicPr>
          <p:nvPr/>
        </p:nvPicPr>
        <p:blipFill>
          <a:blip r:embed="rId2" cstate="print"/>
          <a:srcRect/>
          <a:stretch>
            <a:fillRect/>
          </a:stretch>
        </p:blipFill>
        <p:spPr bwMode="auto">
          <a:xfrm>
            <a:off x="381000" y="304800"/>
            <a:ext cx="4314825" cy="13144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AE59B96-4131-4DD5-A7F3-9C8969C240CC}" type="slidenum">
              <a:rPr lang="en-US" smtClean="0"/>
              <a:pPr/>
              <a:t>6</a:t>
            </a:fld>
            <a:endParaRPr lang="en-US"/>
          </a:p>
        </p:txBody>
      </p:sp>
    </p:spTree>
  </p:cSld>
  <p:clrMapOvr>
    <a:masterClrMapping/>
  </p:clrMapOvr>
  <p:transition advTm="20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600" y="1828800"/>
            <a:ext cx="8208000" cy="1080000"/>
          </a:xfrm>
        </p:spPr>
        <p:txBody>
          <a:bodyPr>
            <a:normAutofit fontScale="90000"/>
          </a:bodyPr>
          <a:lstStyle/>
          <a:p>
            <a:pPr algn="l"/>
            <a:r>
              <a:rPr lang="en-US" b="1" i="1" dirty="0" smtClean="0">
                <a:solidFill>
                  <a:srgbClr val="00B0F0"/>
                </a:solidFill>
              </a:rPr>
              <a:t>Payment for Ecosystem Services (PES)</a:t>
            </a:r>
            <a:r>
              <a:rPr lang="en-US" sz="3200" i="1" dirty="0" smtClean="0">
                <a:solidFill>
                  <a:srgbClr val="00B0F0"/>
                </a:solidFill>
              </a:rPr>
              <a:t/>
            </a:r>
            <a:br>
              <a:rPr lang="en-US" sz="3200" i="1" dirty="0" smtClean="0">
                <a:solidFill>
                  <a:srgbClr val="00B0F0"/>
                </a:solidFill>
              </a:rPr>
            </a:br>
            <a:r>
              <a:rPr lang="en-US" sz="3200" dirty="0" smtClean="0">
                <a:solidFill>
                  <a:srgbClr val="00B0F0"/>
                </a:solidFill>
              </a:rPr>
              <a:t> </a:t>
            </a:r>
            <a:r>
              <a:rPr lang="en-US" sz="2900" b="1" i="1" dirty="0" smtClean="0">
                <a:solidFill>
                  <a:srgbClr val="00B0F0"/>
                </a:solidFill>
              </a:rPr>
              <a:t>The Economics of Ecosystems and Biodiversity (TEEB)</a:t>
            </a:r>
            <a:endParaRPr lang="en-US" sz="2900" b="1" i="1" dirty="0">
              <a:solidFill>
                <a:srgbClr val="00B0F0"/>
              </a:solidFill>
            </a:endParaRPr>
          </a:p>
        </p:txBody>
      </p:sp>
      <p:sp>
        <p:nvSpPr>
          <p:cNvPr id="3" name="Content Placeholder 2"/>
          <p:cNvSpPr>
            <a:spLocks noGrp="1"/>
          </p:cNvSpPr>
          <p:nvPr>
            <p:ph idx="1"/>
          </p:nvPr>
        </p:nvSpPr>
        <p:spPr>
          <a:xfrm>
            <a:off x="381000" y="2898000"/>
            <a:ext cx="8208000" cy="2971800"/>
          </a:xfrm>
        </p:spPr>
        <p:txBody>
          <a:bodyPr>
            <a:normAutofit fontScale="25000" lnSpcReduction="20000"/>
          </a:bodyPr>
          <a:lstStyle/>
          <a:p>
            <a:pPr>
              <a:buNone/>
            </a:pPr>
            <a:r>
              <a:rPr lang="en-US" sz="8000" dirty="0" smtClean="0"/>
              <a:t>    	</a:t>
            </a:r>
          </a:p>
          <a:p>
            <a:pPr marL="0" indent="0">
              <a:buNone/>
            </a:pPr>
            <a:r>
              <a:rPr lang="en-US" sz="10400" dirty="0" smtClean="0"/>
              <a:t>Studies on how to estimate economic benefits of management of the environment for:</a:t>
            </a:r>
          </a:p>
          <a:p>
            <a:pPr marL="400050" lvl="1" indent="-400050">
              <a:buFontTx/>
              <a:buChar char="-"/>
            </a:pPr>
            <a:r>
              <a:rPr lang="en-US" sz="10400" dirty="0" smtClean="0"/>
              <a:t>Business</a:t>
            </a:r>
          </a:p>
          <a:p>
            <a:pPr marL="400050" lvl="1" indent="-400050">
              <a:buFontTx/>
              <a:buChar char="-"/>
            </a:pPr>
            <a:r>
              <a:rPr lang="en-US" sz="10400" dirty="0" smtClean="0"/>
              <a:t>Policy makers</a:t>
            </a:r>
          </a:p>
          <a:p>
            <a:pPr marL="400050" lvl="1" indent="-400050">
              <a:buFontTx/>
              <a:buChar char="-"/>
            </a:pPr>
            <a:r>
              <a:rPr lang="en-US" sz="10400" dirty="0" smtClean="0"/>
              <a:t>Local and regional authorities</a:t>
            </a:r>
          </a:p>
          <a:p>
            <a:pPr marL="400050" lvl="1" indent="-400050">
              <a:buFontTx/>
              <a:buChar char="-"/>
            </a:pPr>
            <a:endParaRPr lang="en-US" sz="12400" dirty="0" smtClean="0"/>
          </a:p>
          <a:p>
            <a:pPr marL="228600" indent="-228600">
              <a:buFontTx/>
              <a:buChar char="-"/>
            </a:pPr>
            <a:endParaRPr lang="en-US" sz="12800" dirty="0" smtClean="0"/>
          </a:p>
          <a:p>
            <a:pPr>
              <a:buNone/>
            </a:pPr>
            <a:r>
              <a:rPr lang="en-US" sz="9600" dirty="0" smtClean="0"/>
              <a:t>	</a:t>
            </a:r>
          </a:p>
          <a:p>
            <a:pPr>
              <a:buNone/>
            </a:pPr>
            <a:r>
              <a:rPr lang="en-US" sz="9600" dirty="0" smtClean="0"/>
              <a:t>	</a:t>
            </a:r>
            <a:endParaRPr lang="en-US" sz="9600" dirty="0"/>
          </a:p>
        </p:txBody>
      </p:sp>
      <p:pic>
        <p:nvPicPr>
          <p:cNvPr id="4" name="Picture 2" descr="5-LOGO-Acouleur"/>
          <p:cNvPicPr>
            <a:picLocks noChangeAspect="1" noChangeArrowheads="1"/>
          </p:cNvPicPr>
          <p:nvPr/>
        </p:nvPicPr>
        <p:blipFill>
          <a:blip r:embed="rId2" cstate="print"/>
          <a:srcRect/>
          <a:stretch>
            <a:fillRect/>
          </a:stretch>
        </p:blipFill>
        <p:spPr bwMode="auto">
          <a:xfrm>
            <a:off x="381000" y="304800"/>
            <a:ext cx="4314825" cy="13144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AE59B96-4131-4DD5-A7F3-9C8969C240CC}" type="slidenum">
              <a:rPr lang="en-US" smtClean="0"/>
              <a:pPr/>
              <a:t>7</a:t>
            </a:fld>
            <a:endParaRPr lang="en-US"/>
          </a:p>
        </p:txBody>
      </p:sp>
    </p:spTree>
  </p:cSld>
  <p:clrMapOvr>
    <a:masterClrMapping/>
  </p:clrMapOvr>
  <p:transition advTm="20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306000"/>
            <a:ext cx="7848600" cy="838200"/>
          </a:xfrm>
        </p:spPr>
        <p:txBody>
          <a:bodyPr>
            <a:normAutofit/>
          </a:bodyPr>
          <a:lstStyle/>
          <a:p>
            <a:r>
              <a:rPr lang="en-US" sz="4000" b="1" i="1" dirty="0" smtClean="0">
                <a:solidFill>
                  <a:srgbClr val="00B0F0"/>
                </a:solidFill>
              </a:rPr>
              <a:t>Potential losses</a:t>
            </a:r>
            <a:endParaRPr lang="en-US" sz="3100" i="1" dirty="0">
              <a:solidFill>
                <a:srgbClr val="00B0F0"/>
              </a:solidFill>
            </a:endParaRPr>
          </a:p>
        </p:txBody>
      </p:sp>
      <p:sp>
        <p:nvSpPr>
          <p:cNvPr id="3" name="Content Placeholder 2"/>
          <p:cNvSpPr>
            <a:spLocks noGrp="1"/>
          </p:cNvSpPr>
          <p:nvPr>
            <p:ph idx="1"/>
          </p:nvPr>
        </p:nvSpPr>
        <p:spPr>
          <a:xfrm>
            <a:off x="457200" y="6324600"/>
            <a:ext cx="8229600" cy="381000"/>
          </a:xfrm>
        </p:spPr>
        <p:txBody>
          <a:bodyPr>
            <a:normAutofit fontScale="25000" lnSpcReduction="20000"/>
          </a:bodyPr>
          <a:lstStyle/>
          <a:p>
            <a:pPr>
              <a:buNone/>
            </a:pPr>
            <a:r>
              <a:rPr lang="en-US" dirty="0" smtClean="0"/>
              <a:t>    	</a:t>
            </a:r>
            <a:endParaRPr lang="en-US" sz="12800" dirty="0" smtClean="0"/>
          </a:p>
          <a:p>
            <a:pPr marL="173038" indent="-173038">
              <a:buFontTx/>
              <a:buChar char="-"/>
            </a:pPr>
            <a:endParaRPr lang="en-US" sz="12400" dirty="0" smtClean="0"/>
          </a:p>
          <a:p>
            <a:pPr marL="0" indent="0">
              <a:buFontTx/>
              <a:buChar char="-"/>
            </a:pPr>
            <a:endParaRPr lang="en-US" sz="12400" dirty="0" smtClean="0"/>
          </a:p>
          <a:p>
            <a:pPr marL="400050" lvl="1" indent="-400050">
              <a:buFontTx/>
              <a:buChar char="-"/>
            </a:pPr>
            <a:endParaRPr lang="en-US" sz="9600" dirty="0" smtClean="0"/>
          </a:p>
          <a:p>
            <a:pPr>
              <a:buNone/>
            </a:pPr>
            <a:r>
              <a:rPr lang="en-US" sz="9600" dirty="0" smtClean="0"/>
              <a:t>	</a:t>
            </a:r>
            <a:endParaRPr lang="en-US" sz="9600"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8</a:t>
            </a:fld>
            <a:endParaRPr lang="en-US" dirty="0"/>
          </a:p>
        </p:txBody>
      </p:sp>
      <p:pic>
        <p:nvPicPr>
          <p:cNvPr id="6" name="Picture 5"/>
          <p:cNvPicPr/>
          <p:nvPr/>
        </p:nvPicPr>
        <p:blipFill>
          <a:blip r:embed="rId2" cstate="print"/>
          <a:srcRect/>
          <a:stretch>
            <a:fillRect/>
          </a:stretch>
        </p:blipFill>
        <p:spPr bwMode="auto">
          <a:xfrm>
            <a:off x="1828800" y="1295400"/>
            <a:ext cx="5257800" cy="4932218"/>
          </a:xfrm>
          <a:prstGeom prst="rect">
            <a:avLst/>
          </a:prstGeom>
          <a:noFill/>
          <a:ln w="9525">
            <a:noFill/>
            <a:miter lim="800000"/>
            <a:headEnd/>
            <a:tailEnd/>
          </a:ln>
        </p:spPr>
      </p:pic>
      <p:pic>
        <p:nvPicPr>
          <p:cNvPr id="7" name="Picture 2" descr="5-LOGO-Acouleur"/>
          <p:cNvPicPr>
            <a:picLocks noChangeAspect="1" noChangeArrowheads="1"/>
          </p:cNvPicPr>
          <p:nvPr/>
        </p:nvPicPr>
        <p:blipFill>
          <a:blip r:embed="rId3" cstate="print"/>
          <a:srcRect/>
          <a:stretch>
            <a:fillRect/>
          </a:stretch>
        </p:blipFill>
        <p:spPr bwMode="auto">
          <a:xfrm>
            <a:off x="381000" y="304800"/>
            <a:ext cx="2157153" cy="656706"/>
          </a:xfrm>
          <a:prstGeom prst="rect">
            <a:avLst/>
          </a:prstGeom>
          <a:noFill/>
          <a:ln w="9525">
            <a:noFill/>
            <a:miter lim="800000"/>
            <a:headEnd/>
            <a:tailEnd/>
          </a:ln>
        </p:spPr>
      </p:pic>
    </p:spTree>
  </p:cSld>
  <p:clrMapOvr>
    <a:masterClrMapping/>
  </p:clrMapOvr>
  <p:transition advTm="20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600" y="1220400"/>
            <a:ext cx="8208000" cy="709200"/>
          </a:xfrm>
        </p:spPr>
        <p:txBody>
          <a:bodyPr>
            <a:normAutofit/>
          </a:bodyPr>
          <a:lstStyle/>
          <a:p>
            <a:pPr algn="l"/>
            <a:r>
              <a:rPr lang="en-US" sz="4000" b="1" i="1" dirty="0" smtClean="0">
                <a:solidFill>
                  <a:srgbClr val="00B0F0"/>
                </a:solidFill>
              </a:rPr>
              <a:t>6 major challenges</a:t>
            </a:r>
            <a:endParaRPr lang="en-US" sz="3100" i="1" dirty="0">
              <a:solidFill>
                <a:srgbClr val="00B0F0"/>
              </a:solidFill>
            </a:endParaRPr>
          </a:p>
        </p:txBody>
      </p:sp>
      <p:sp>
        <p:nvSpPr>
          <p:cNvPr id="3" name="Content Placeholder 2"/>
          <p:cNvSpPr>
            <a:spLocks noGrp="1"/>
          </p:cNvSpPr>
          <p:nvPr>
            <p:ph idx="1"/>
          </p:nvPr>
        </p:nvSpPr>
        <p:spPr>
          <a:xfrm>
            <a:off x="512618" y="1800000"/>
            <a:ext cx="8229600" cy="2667000"/>
          </a:xfrm>
        </p:spPr>
        <p:txBody>
          <a:bodyPr>
            <a:normAutofit fontScale="25000" lnSpcReduction="20000"/>
          </a:bodyPr>
          <a:lstStyle/>
          <a:p>
            <a:pPr>
              <a:buNone/>
            </a:pPr>
            <a:r>
              <a:rPr lang="en-US" dirty="0" smtClean="0"/>
              <a:t>    	</a:t>
            </a:r>
            <a:endParaRPr lang="en-US" sz="12800" dirty="0" smtClean="0"/>
          </a:p>
          <a:p>
            <a:pPr lvl="0"/>
            <a:r>
              <a:rPr lang="en-US" sz="9600" dirty="0" smtClean="0"/>
              <a:t>Freshwater </a:t>
            </a:r>
            <a:r>
              <a:rPr lang="en-US" sz="9600" dirty="0"/>
              <a:t>scarcity</a:t>
            </a:r>
          </a:p>
          <a:p>
            <a:pPr lvl="0">
              <a:spcBef>
                <a:spcPts val="576"/>
              </a:spcBef>
            </a:pPr>
            <a:r>
              <a:rPr lang="en-US" sz="9600" dirty="0"/>
              <a:t>Climate change</a:t>
            </a:r>
          </a:p>
          <a:p>
            <a:pPr lvl="0"/>
            <a:r>
              <a:rPr lang="en-US" sz="9600" dirty="0"/>
              <a:t>Habitat change</a:t>
            </a:r>
          </a:p>
          <a:p>
            <a:pPr lvl="0"/>
            <a:r>
              <a:rPr lang="en-US" sz="9600" dirty="0"/>
              <a:t>Invasive species</a:t>
            </a:r>
          </a:p>
          <a:p>
            <a:pPr lvl="0"/>
            <a:r>
              <a:rPr lang="en-US" sz="9600" dirty="0"/>
              <a:t>Overexploitation of oceans</a:t>
            </a:r>
          </a:p>
          <a:p>
            <a:pPr lvl="0"/>
            <a:r>
              <a:rPr lang="en-US" sz="9600" dirty="0"/>
              <a:t>Nutrient overloading</a:t>
            </a:r>
          </a:p>
          <a:p>
            <a:pPr marL="400050" lvl="1" indent="-400050">
              <a:buFontTx/>
              <a:buChar char="-"/>
            </a:pPr>
            <a:endParaRPr lang="en-US" sz="9600" dirty="0" smtClean="0"/>
          </a:p>
          <a:p>
            <a:pPr>
              <a:buNone/>
            </a:pPr>
            <a:r>
              <a:rPr lang="en-US" sz="9600" dirty="0" smtClean="0"/>
              <a:t>	</a:t>
            </a:r>
            <a:endParaRPr lang="en-US" sz="9600"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9</a:t>
            </a:fld>
            <a:endParaRPr lang="en-US" dirty="0"/>
          </a:p>
        </p:txBody>
      </p:sp>
      <p:sp>
        <p:nvSpPr>
          <p:cNvPr id="7" name="Rectangle 6"/>
          <p:cNvSpPr/>
          <p:nvPr/>
        </p:nvSpPr>
        <p:spPr>
          <a:xfrm>
            <a:off x="381600" y="4320000"/>
            <a:ext cx="8208000" cy="1080000"/>
          </a:xfrm>
          <a:prstGeom prst="rect">
            <a:avLst/>
          </a:prstGeom>
        </p:spPr>
        <p:txBody>
          <a:bodyPr wrap="square">
            <a:spAutoFit/>
          </a:bodyPr>
          <a:lstStyle/>
          <a:p>
            <a:pPr>
              <a:lnSpc>
                <a:spcPct val="80000"/>
              </a:lnSpc>
            </a:pPr>
            <a:r>
              <a:rPr lang="en-US" sz="4000" b="1" i="1" dirty="0" smtClean="0">
                <a:solidFill>
                  <a:srgbClr val="00B0F0"/>
                </a:solidFill>
              </a:rPr>
              <a:t>Examples of standards, frameworks &amp; methodologies</a:t>
            </a:r>
            <a:endParaRPr lang="en-US" sz="4000" i="1" dirty="0">
              <a:solidFill>
                <a:srgbClr val="00B0F0"/>
              </a:solidFill>
            </a:endParaRPr>
          </a:p>
        </p:txBody>
      </p:sp>
      <p:sp>
        <p:nvSpPr>
          <p:cNvPr id="11" name="TextBox 10"/>
          <p:cNvSpPr txBox="1"/>
          <p:nvPr/>
        </p:nvSpPr>
        <p:spPr>
          <a:xfrm>
            <a:off x="526472" y="5334000"/>
            <a:ext cx="8084127" cy="830997"/>
          </a:xfrm>
          <a:prstGeom prst="rect">
            <a:avLst/>
          </a:prstGeom>
          <a:noFill/>
        </p:spPr>
        <p:txBody>
          <a:bodyPr wrap="square" rtlCol="0">
            <a:spAutoFit/>
          </a:bodyPr>
          <a:lstStyle/>
          <a:p>
            <a:pPr marL="342000" lvl="0" indent="-342000">
              <a:buFont typeface="Arial" pitchFamily="34" charset="0"/>
              <a:buChar char="•"/>
            </a:pPr>
            <a:r>
              <a:rPr lang="en-US" sz="2400" dirty="0" smtClean="0"/>
              <a:t>International certification, such as FSC</a:t>
            </a:r>
            <a:endParaRPr lang="en-US" sz="2400" dirty="0"/>
          </a:p>
          <a:p>
            <a:pPr marL="342000" lvl="0" indent="-342000">
              <a:buFont typeface="Arial" pitchFamily="34" charset="0"/>
              <a:buChar char="•"/>
            </a:pPr>
            <a:r>
              <a:rPr lang="en-US" sz="2400" dirty="0" smtClean="0"/>
              <a:t>Individual standards, such as Starbucks’ C.A.F.E.</a:t>
            </a:r>
            <a:endParaRPr lang="en-US" sz="2400" dirty="0"/>
          </a:p>
        </p:txBody>
      </p:sp>
      <p:pic>
        <p:nvPicPr>
          <p:cNvPr id="8" name="Picture 2" descr="5-LOGO-Acouleur"/>
          <p:cNvPicPr>
            <a:picLocks noChangeAspect="1" noChangeArrowheads="1"/>
          </p:cNvPicPr>
          <p:nvPr/>
        </p:nvPicPr>
        <p:blipFill>
          <a:blip r:embed="rId2" cstate="print"/>
          <a:srcRect/>
          <a:stretch>
            <a:fillRect/>
          </a:stretch>
        </p:blipFill>
        <p:spPr bwMode="auto">
          <a:xfrm>
            <a:off x="381000" y="304800"/>
            <a:ext cx="2157153" cy="656706"/>
          </a:xfrm>
          <a:prstGeom prst="rect">
            <a:avLst/>
          </a:prstGeom>
          <a:noFill/>
          <a:ln w="9525">
            <a:noFill/>
            <a:miter lim="800000"/>
            <a:headEnd/>
            <a:tailEnd/>
          </a:ln>
        </p:spPr>
      </p:pic>
    </p:spTree>
  </p:cSld>
  <p:clrMapOvr>
    <a:masterClrMapping/>
  </p:clrMapOvr>
  <p:transition advTm="2000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11.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12.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13.xml><?xml version="1.0" encoding="utf-8"?>
<a:theme xmlns:a="http://schemas.openxmlformats.org/drawingml/2006/main" name="1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14.xml><?xml version="1.0" encoding="utf-8"?>
<a:theme xmlns:a="http://schemas.openxmlformats.org/drawingml/2006/main" name="1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15.xml><?xml version="1.0" encoding="utf-8"?>
<a:theme xmlns:a="http://schemas.openxmlformats.org/drawingml/2006/main" name="1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16.xml><?xml version="1.0" encoding="utf-8"?>
<a:theme xmlns:a="http://schemas.openxmlformats.org/drawingml/2006/main" name="1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17.xml><?xml version="1.0" encoding="utf-8"?>
<a:theme xmlns:a="http://schemas.openxmlformats.org/drawingml/2006/main" name="1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18.xml><?xml version="1.0" encoding="utf-8"?>
<a:theme xmlns:a="http://schemas.openxmlformats.org/drawingml/2006/main" name="1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19.xml><?xml version="1.0" encoding="utf-8"?>
<a:theme xmlns:a="http://schemas.openxmlformats.org/drawingml/2006/main" name="1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0.xml><?xml version="1.0" encoding="utf-8"?>
<a:theme xmlns:a="http://schemas.openxmlformats.org/drawingml/2006/main" name="1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1.xml><?xml version="1.0" encoding="utf-8"?>
<a:theme xmlns:a="http://schemas.openxmlformats.org/drawingml/2006/main" name="2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2.xml><?xml version="1.0" encoding="utf-8"?>
<a:theme xmlns:a="http://schemas.openxmlformats.org/drawingml/2006/main" name="2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3.xml><?xml version="1.0" encoding="utf-8"?>
<a:theme xmlns:a="http://schemas.openxmlformats.org/drawingml/2006/main" name="2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4.xml><?xml version="1.0" encoding="utf-8"?>
<a:theme xmlns:a="http://schemas.openxmlformats.org/drawingml/2006/main" name="2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5.xml><?xml version="1.0" encoding="utf-8"?>
<a:theme xmlns:a="http://schemas.openxmlformats.org/drawingml/2006/main" name="2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6.xml><?xml version="1.0" encoding="utf-8"?>
<a:theme xmlns:a="http://schemas.openxmlformats.org/drawingml/2006/main" name="2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7.xml><?xml version="1.0" encoding="utf-8"?>
<a:theme xmlns:a="http://schemas.openxmlformats.org/drawingml/2006/main" name="2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8.xml><?xml version="1.0" encoding="utf-8"?>
<a:theme xmlns:a="http://schemas.openxmlformats.org/drawingml/2006/main" name="2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9.xml><?xml version="1.0" encoding="utf-8"?>
<a:theme xmlns:a="http://schemas.openxmlformats.org/drawingml/2006/main" name="2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30.xml><?xml version="1.0" encoding="utf-8"?>
<a:theme xmlns:a="http://schemas.openxmlformats.org/drawingml/2006/main" name="2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31.xml><?xml version="1.0" encoding="utf-8"?>
<a:theme xmlns:a="http://schemas.openxmlformats.org/drawingml/2006/main" name="3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3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7.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8.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9.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3636</TotalTime>
  <Words>1774</Words>
  <Application>Microsoft Office PowerPoint</Application>
  <PresentationFormat>Diavoorstelling (4:3)</PresentationFormat>
  <Paragraphs>358</Paragraphs>
  <Slides>45</Slides>
  <Notes>1</Notes>
  <HiddenSlides>0</HiddenSlides>
  <MMClips>0</MMClips>
  <ScaleCrop>false</ScaleCrop>
  <HeadingPairs>
    <vt:vector size="4" baseType="variant">
      <vt:variant>
        <vt:lpstr>Thema</vt:lpstr>
      </vt:variant>
      <vt:variant>
        <vt:i4>31</vt:i4>
      </vt:variant>
      <vt:variant>
        <vt:lpstr>Diatitels</vt:lpstr>
      </vt:variant>
      <vt:variant>
        <vt:i4>45</vt:i4>
      </vt:variant>
    </vt:vector>
  </HeadingPairs>
  <TitlesOfParts>
    <vt:vector size="76" baseType="lpstr">
      <vt:lpstr>Office Theme</vt:lpstr>
      <vt:lpstr>1_Custom Design</vt:lpstr>
      <vt:lpstr>2_Custom Design</vt:lpstr>
      <vt:lpstr>3_Custom Design</vt:lpstr>
      <vt:lpstr>4_Custom Design</vt:lpstr>
      <vt:lpstr>5_Custom Design</vt:lpstr>
      <vt:lpstr>6_Custom Design</vt:lpstr>
      <vt:lpstr>7_Custom Design</vt:lpstr>
      <vt:lpstr>8_Custom Design</vt:lpstr>
      <vt:lpstr>9_Custom Design</vt:lpstr>
      <vt:lpstr>10_Custom Design</vt:lpstr>
      <vt:lpstr>11_Custom Design</vt:lpstr>
      <vt:lpstr>12_Custom Design</vt:lpstr>
      <vt:lpstr>13_Custom Design</vt:lpstr>
      <vt:lpstr>14_Custom Design</vt:lpstr>
      <vt:lpstr>15_Custom Design</vt:lpstr>
      <vt:lpstr>16_Custom Design</vt:lpstr>
      <vt:lpstr>17_Custom Design</vt:lpstr>
      <vt:lpstr>18_Custom Design</vt:lpstr>
      <vt:lpstr>19_Custom Design</vt:lpstr>
      <vt:lpstr>20_Custom Design</vt:lpstr>
      <vt:lpstr>21_Custom Design</vt:lpstr>
      <vt:lpstr>22_Custom Design</vt:lpstr>
      <vt:lpstr>23_Custom Design</vt:lpstr>
      <vt:lpstr>24_Custom Design</vt:lpstr>
      <vt:lpstr>25_Custom Design</vt:lpstr>
      <vt:lpstr>26_Custom Design</vt:lpstr>
      <vt:lpstr>27_Custom Design</vt:lpstr>
      <vt:lpstr>28_Custom Design</vt:lpstr>
      <vt:lpstr>29_Custom Design</vt:lpstr>
      <vt:lpstr>30_Custom Design</vt:lpstr>
      <vt:lpstr>Earth Observation for Environmental Management </vt:lpstr>
      <vt:lpstr>0. Introduction</vt:lpstr>
      <vt:lpstr>Dia 3</vt:lpstr>
      <vt:lpstr>Life cycle of products &amp; services</vt:lpstr>
      <vt:lpstr>Assessment of business &amp;  funding opportunities</vt:lpstr>
      <vt:lpstr>1. International trends &amp;     developments in      environmental management</vt:lpstr>
      <vt:lpstr>Payment for Ecosystem Services (PES)  The Economics of Ecosystems and Biodiversity (TEEB)</vt:lpstr>
      <vt:lpstr>Potential losses</vt:lpstr>
      <vt:lpstr>6 major challenges</vt:lpstr>
      <vt:lpstr>Major drivers (Europe)</vt:lpstr>
      <vt:lpstr>Cost-benefit analysis</vt:lpstr>
      <vt:lpstr>DPSIR framework</vt:lpstr>
      <vt:lpstr>Dia 13</vt:lpstr>
      <vt:lpstr>Dia 14</vt:lpstr>
      <vt:lpstr>Dia 15</vt:lpstr>
      <vt:lpstr>Dia 16</vt:lpstr>
      <vt:lpstr>Dia 17</vt:lpstr>
      <vt:lpstr>2. Steps to promote earth observation       for environmental management</vt:lpstr>
      <vt:lpstr>State-of-the-art</vt:lpstr>
      <vt:lpstr>Categories of products and services</vt:lpstr>
      <vt:lpstr>Spatial aspects of ecosystems and biodiversity management</vt:lpstr>
      <vt:lpstr>Where has Earth observation added value?</vt:lpstr>
      <vt:lpstr>Where has Earth observation added value?</vt:lpstr>
      <vt:lpstr>Where has Earth observation added value?</vt:lpstr>
      <vt:lpstr>Where has Earth observation added value?</vt:lpstr>
      <vt:lpstr>Dia 26</vt:lpstr>
      <vt:lpstr>Dia 27</vt:lpstr>
      <vt:lpstr>More references:</vt:lpstr>
      <vt:lpstr>More references (2):</vt:lpstr>
      <vt:lpstr>More references (3):</vt:lpstr>
      <vt:lpstr>Marketing of earth observation</vt:lpstr>
      <vt:lpstr>Points to keep in mind:</vt:lpstr>
      <vt:lpstr>Be patient:  introduction of new technology and / or applications takes time</vt:lpstr>
      <vt:lpstr>3. How to get funding for your      activities</vt:lpstr>
      <vt:lpstr>Approach</vt:lpstr>
      <vt:lpstr>How?</vt:lpstr>
      <vt:lpstr>Proposal outline (more detailed version in separate document, see also www.geonetcab.eu )</vt:lpstr>
      <vt:lpstr>Other references</vt:lpstr>
      <vt:lpstr>Again:</vt:lpstr>
      <vt:lpstr>4. Capacity Building</vt:lpstr>
      <vt:lpstr>General</vt:lpstr>
      <vt:lpstr>Think of:</vt:lpstr>
      <vt:lpstr>Examples &amp; references</vt:lpstr>
      <vt:lpstr>More references</vt:lpstr>
      <vt:lpstr>Further details:</vt:lpstr>
    </vt:vector>
  </TitlesOfParts>
  <Company>ITC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M.Noort</dc:creator>
  <cp:lastModifiedBy>Mirjam Moonen</cp:lastModifiedBy>
  <cp:revision>281</cp:revision>
  <dcterms:created xsi:type="dcterms:W3CDTF">2011-01-20T13:25:32Z</dcterms:created>
  <dcterms:modified xsi:type="dcterms:W3CDTF">2013-03-12T12:05:27Z</dcterms:modified>
</cp:coreProperties>
</file>