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Masters/slideMaster26.xml" ContentType="application/vnd.openxmlformats-officedocument.presentationml.slideMaster+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18.xml" ContentType="application/vnd.openxmlformats-officedocument.theme+xml"/>
  <Override PartName="/ppt/theme/theme29.xml" ContentType="application/vnd.openxmlformats-officedocument.them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21.xml" ContentType="application/vnd.openxmlformats-officedocument.theme+xml"/>
  <Override PartName="/ppt/theme/theme32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9.xml" ContentType="application/vnd.openxmlformats-officedocument.theme+xml"/>
  <Override PartName="/ppt/theme/theme28.xml" ContentType="application/vnd.openxmlformats-officedocument.theme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heme/theme17.xml" ContentType="application/vnd.openxmlformats-officedocument.theme+xml"/>
  <Override PartName="/ppt/theme/theme26.xml" ContentType="application/vnd.openxmlformats-officedocument.them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24.xml" ContentType="application/vnd.openxmlformats-officedocument.theme+xml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22.xml" ContentType="application/vnd.openxmlformats-officedocument.theme+xml"/>
  <Override PartName="/ppt/theme/theme31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theme/theme20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Masters/slideMaster28.xml" ContentType="application/vnd.openxmlformats-officedocument.presentationml.slideMaster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theme/theme27.xml" ContentType="application/vnd.openxmlformats-officedocument.theme+xml"/>
  <Override PartName="/ppt/slideMasters/slideMaster13.xml" ContentType="application/vnd.openxmlformats-officedocument.presentationml.slideMaster+xml"/>
  <Override PartName="/ppt/slideMasters/slideMaster31.xml" ContentType="application/vnd.openxmlformats-officedocument.presentationml.slideMaster+xml"/>
  <Override PartName="/ppt/theme/theme23.xml" ContentType="application/vnd.openxmlformats-officedocument.them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30.xml" ContentType="application/vnd.openxmlformats-officedocument.them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6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79" r:id="rId10"/>
    <p:sldMasterId id="2147483681" r:id="rId11"/>
    <p:sldMasterId id="2147483683" r:id="rId12"/>
    <p:sldMasterId id="2147483685" r:id="rId13"/>
    <p:sldMasterId id="2147483687" r:id="rId14"/>
    <p:sldMasterId id="2147483689" r:id="rId15"/>
    <p:sldMasterId id="2147483691" r:id="rId16"/>
    <p:sldMasterId id="2147483693" r:id="rId17"/>
    <p:sldMasterId id="2147483695" r:id="rId18"/>
    <p:sldMasterId id="2147483697" r:id="rId19"/>
    <p:sldMasterId id="2147483699" r:id="rId20"/>
    <p:sldMasterId id="2147483701" r:id="rId21"/>
    <p:sldMasterId id="2147483703" r:id="rId22"/>
    <p:sldMasterId id="2147483705" r:id="rId23"/>
    <p:sldMasterId id="2147483707" r:id="rId24"/>
    <p:sldMasterId id="2147483709" r:id="rId25"/>
    <p:sldMasterId id="2147483711" r:id="rId26"/>
    <p:sldMasterId id="2147483713" r:id="rId27"/>
    <p:sldMasterId id="2147483715" r:id="rId28"/>
    <p:sldMasterId id="2147483717" r:id="rId29"/>
    <p:sldMasterId id="2147483719" r:id="rId30"/>
    <p:sldMasterId id="2147483721" r:id="rId31"/>
  </p:sldMasterIdLst>
  <p:notesMasterIdLst>
    <p:notesMasterId r:id="rId105"/>
  </p:notesMasterIdLst>
  <p:sldIdLst>
    <p:sldId id="308" r:id="rId32"/>
    <p:sldId id="431" r:id="rId33"/>
    <p:sldId id="432" r:id="rId34"/>
    <p:sldId id="433" r:id="rId35"/>
    <p:sldId id="434" r:id="rId36"/>
    <p:sldId id="435" r:id="rId37"/>
    <p:sldId id="395" r:id="rId38"/>
    <p:sldId id="396" r:id="rId39"/>
    <p:sldId id="453" r:id="rId40"/>
    <p:sldId id="484" r:id="rId41"/>
    <p:sldId id="485" r:id="rId42"/>
    <p:sldId id="486" r:id="rId43"/>
    <p:sldId id="487" r:id="rId44"/>
    <p:sldId id="414" r:id="rId45"/>
    <p:sldId id="488" r:id="rId46"/>
    <p:sldId id="456" r:id="rId47"/>
    <p:sldId id="489" r:id="rId48"/>
    <p:sldId id="490" r:id="rId49"/>
    <p:sldId id="491" r:id="rId50"/>
    <p:sldId id="492" r:id="rId51"/>
    <p:sldId id="493" r:id="rId52"/>
    <p:sldId id="494" r:id="rId53"/>
    <p:sldId id="495" r:id="rId54"/>
    <p:sldId id="436" r:id="rId55"/>
    <p:sldId id="437" r:id="rId56"/>
    <p:sldId id="326" r:id="rId57"/>
    <p:sldId id="496" r:id="rId58"/>
    <p:sldId id="497" r:id="rId59"/>
    <p:sldId id="498" r:id="rId60"/>
    <p:sldId id="499" r:id="rId61"/>
    <p:sldId id="500" r:id="rId62"/>
    <p:sldId id="501" r:id="rId63"/>
    <p:sldId id="502" r:id="rId64"/>
    <p:sldId id="503" r:id="rId65"/>
    <p:sldId id="504" r:id="rId66"/>
    <p:sldId id="465" r:id="rId67"/>
    <p:sldId id="505" r:id="rId68"/>
    <p:sldId id="506" r:id="rId69"/>
    <p:sldId id="507" r:id="rId70"/>
    <p:sldId id="468" r:id="rId71"/>
    <p:sldId id="508" r:id="rId72"/>
    <p:sldId id="509" r:id="rId73"/>
    <p:sldId id="510" r:id="rId74"/>
    <p:sldId id="511" r:id="rId75"/>
    <p:sldId id="512" r:id="rId76"/>
    <p:sldId id="513" r:id="rId77"/>
    <p:sldId id="514" r:id="rId78"/>
    <p:sldId id="515" r:id="rId79"/>
    <p:sldId id="516" r:id="rId80"/>
    <p:sldId id="517" r:id="rId81"/>
    <p:sldId id="518" r:id="rId82"/>
    <p:sldId id="519" r:id="rId83"/>
    <p:sldId id="520" r:id="rId84"/>
    <p:sldId id="521" r:id="rId85"/>
    <p:sldId id="522" r:id="rId86"/>
    <p:sldId id="523" r:id="rId87"/>
    <p:sldId id="483" r:id="rId88"/>
    <p:sldId id="438" r:id="rId89"/>
    <p:sldId id="439" r:id="rId90"/>
    <p:sldId id="440" r:id="rId91"/>
    <p:sldId id="441" r:id="rId92"/>
    <p:sldId id="442" r:id="rId93"/>
    <p:sldId id="443" r:id="rId94"/>
    <p:sldId id="444" r:id="rId95"/>
    <p:sldId id="445" r:id="rId96"/>
    <p:sldId id="446" r:id="rId97"/>
    <p:sldId id="447" r:id="rId98"/>
    <p:sldId id="448" r:id="rId99"/>
    <p:sldId id="449" r:id="rId100"/>
    <p:sldId id="296" r:id="rId101"/>
    <p:sldId id="524" r:id="rId102"/>
    <p:sldId id="450" r:id="rId103"/>
    <p:sldId id="451" r:id="rId104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0" d="100"/>
          <a:sy n="70" d="100"/>
        </p:scale>
        <p:origin x="-158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slide" Target="slides/slide53.xml"/><Relationship Id="rId89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87" Type="http://schemas.openxmlformats.org/officeDocument/2006/relationships/slide" Target="slides/slide56.xml"/><Relationship Id="rId102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90" Type="http://schemas.openxmlformats.org/officeDocument/2006/relationships/slide" Target="slides/slide59.xml"/><Relationship Id="rId95" Type="http://schemas.openxmlformats.org/officeDocument/2006/relationships/slide" Target="slides/slide6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100" Type="http://schemas.openxmlformats.org/officeDocument/2006/relationships/slide" Target="slides/slide69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slide" Target="slides/slide54.xml"/><Relationship Id="rId93" Type="http://schemas.openxmlformats.org/officeDocument/2006/relationships/slide" Target="slides/slide62.xml"/><Relationship Id="rId98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103" Type="http://schemas.openxmlformats.org/officeDocument/2006/relationships/slide" Target="slides/slide72.xml"/><Relationship Id="rId108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slide" Target="slides/slide57.xml"/><Relationship Id="rId91" Type="http://schemas.openxmlformats.org/officeDocument/2006/relationships/slide" Target="slides/slide60.xml"/><Relationship Id="rId96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slide" Target="slides/slide55.xml"/><Relationship Id="rId94" Type="http://schemas.openxmlformats.org/officeDocument/2006/relationships/slide" Target="slides/slide63.xml"/><Relationship Id="rId99" Type="http://schemas.openxmlformats.org/officeDocument/2006/relationships/slide" Target="slides/slide68.xml"/><Relationship Id="rId101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8.xml"/><Relationship Id="rId109" Type="http://schemas.openxmlformats.org/officeDocument/2006/relationships/tableStyles" Target="tableStyles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97" Type="http://schemas.openxmlformats.org/officeDocument/2006/relationships/slide" Target="slides/slide66.xml"/><Relationship Id="rId104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0.xml"/><Relationship Id="rId9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049E-E845-4498-BCB0-5A5F5DD70AFB}" type="datetimeFigureOut">
              <a:rPr lang="en-US" smtClean="0"/>
              <a:pPr/>
              <a:t>4/18/2013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70898-53CB-4188-93A0-BB7AD28D36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4001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2050" y="692150"/>
            <a:ext cx="46101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70898-53CB-4188-93A0-BB7AD28D362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29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3974-FD23-43D7-BCE7-6F7BABE4D71C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CA4B9-922E-44B0-B3B1-9C42B5DDC693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47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47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73A8B-ACB8-41C0-AB9C-92BFBE23F56B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796CD-10F1-4C8F-B154-BE24C5258508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77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3AA6-15D4-493F-932E-44ABF6317A17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EF09-5A3F-4B7C-B240-9542085F0E47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64E3-BBF3-49A1-AF2D-F1F9B821D293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578A-9A55-4D05-AA26-2029795D137E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5A8C-0CF2-439E-95CE-824BD946B189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8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5D61-592E-468B-8991-146598EF5819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E8D3-ABD7-403B-8773-3CBB9521A525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72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5F6D2-1445-4C9C-A449-19E0ED61C8AD}" type="datetime1">
              <a:rPr lang="en-US" smtClean="0"/>
              <a:pPr/>
              <a:t>4/18/2013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72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72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59B96-4131-4DD5-A7F3-9C8969C240C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37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09" y="6572883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29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44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2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01" y="657286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1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2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0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692" y="657284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09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1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38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682" y="657282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07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09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36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671" y="657280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05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06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337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659" y="6572783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029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044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31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646" y="657275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00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01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28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632" y="657272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97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99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25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617" y="657269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94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96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22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601" y="657266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91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92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74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35" y="6572935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81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96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187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584" y="6572633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879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894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15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566" y="657259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84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85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11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547" y="657255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80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82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07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527" y="657251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76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78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03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506" y="657247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72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73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4987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484" y="6572433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679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694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494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461" y="657238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63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64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489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437" y="657233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58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60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484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412" y="657228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53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55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479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386" y="657223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48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49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74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36" y="657293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8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9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591" y="134737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359" y="6572183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429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444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563" y="13468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331" y="657212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137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438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74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35" y="6572935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81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96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74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34" y="6572933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79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94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74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31" y="657292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7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8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74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27" y="657291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6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8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63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22" y="6572909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55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70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567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7" name="AutoShape 500"/>
          <p:cNvSpPr>
            <a:spLocks noChangeArrowheads="1"/>
          </p:cNvSpPr>
          <p:nvPr/>
        </p:nvSpPr>
        <p:spPr bwMode="auto">
          <a:xfrm>
            <a:off x="347602" y="135451"/>
            <a:ext cx="8448939" cy="110674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100000">
                <a:srgbClr val="FAC8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7287" tIns="53643" rIns="107287" bIns="53643" anchor="ctr"/>
          <a:lstStyle/>
          <a:p>
            <a:pPr defTabSz="4900537" fontAlgn="base">
              <a:spcBef>
                <a:spcPct val="0"/>
              </a:spcBef>
              <a:spcAft>
                <a:spcPct val="0"/>
              </a:spcAft>
            </a:pPr>
            <a:endParaRPr lang="nl-BE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auto">
          <a:xfrm>
            <a:off x="7260716" y="6572897"/>
            <a:ext cx="1490133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0CAB84D6-4FA9-421D-998D-0925C4837642}" type="slidenum">
              <a:rPr lang="nl-NL" sz="120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sz="16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 rot="-21600000">
            <a:off x="5022962" y="6672143"/>
            <a:ext cx="923594" cy="24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7287" tIns="53643" rIns="107287" bIns="53643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900" dirty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© 2010, </a:t>
            </a:r>
            <a:r>
              <a:rPr lang="nl-BE" sz="900" dirty="0" smtClean="0">
                <a:solidFill>
                  <a:prstClr val="black"/>
                </a:solidFill>
                <a:latin typeface="Arial" charset="0"/>
                <a:ea typeface="ヒラギノ角ゴ Pro W3" pitchFamily="1" charset="-128"/>
              </a:rPr>
              <a:t>VITO</a:t>
            </a:r>
            <a:endParaRPr lang="nl-BE" sz="900" dirty="0">
              <a:solidFill>
                <a:prstClr val="black"/>
              </a:solidFill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12" name="Picture 9" descr="DevCoCa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5" y="6395158"/>
            <a:ext cx="3368149" cy="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advClick="0" advTm="0"/>
  <p:timing>
    <p:tnLst>
      <p:par>
        <p:cTn id="1" dur="indefinite" restart="never" nodeType="tmRoot"/>
      </p:par>
    </p:tnLst>
  </p:timing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://geothermal.marin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worldenerg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eoss-ecp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service-energy.org/" TargetMode="External"/><Relationship Id="rId2" Type="http://schemas.openxmlformats.org/officeDocument/2006/relationships/hyperlink" Target="http://www.mesor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retscreen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onegeolog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eonetcab.eu/" TargetMode="Externa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netcab.eu/" TargetMode="External"/><Relationship Id="rId2" Type="http://schemas.openxmlformats.org/officeDocument/2006/relationships/hyperlink" Target="http://www.energeo-project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.jpeg"/><Relationship Id="rId4" Type="http://schemas.openxmlformats.org/officeDocument/2006/relationships/hyperlink" Target="http://www.earthobservations.org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netcab.eu/" TargetMode="External"/><Relationship Id="rId2" Type="http://schemas.openxmlformats.org/officeDocument/2006/relationships/hyperlink" Target="mailto:m.noort@hcpinternationa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92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Earth Observation for </a:t>
            </a:r>
            <a:br>
              <a:rPr lang="en-US" sz="5300" b="1" dirty="0" smtClean="0"/>
            </a:br>
            <a:r>
              <a:rPr lang="en-US" sz="5300" b="1" dirty="0" smtClean="0"/>
              <a:t>Energy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38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International trends &amp; developments</a:t>
            </a:r>
          </a:p>
          <a:p>
            <a:r>
              <a:rPr lang="en-US" sz="2800" dirty="0" smtClean="0"/>
              <a:t>How to promote earth observation applications?</a:t>
            </a:r>
          </a:p>
          <a:p>
            <a:r>
              <a:rPr lang="en-US" sz="2800" dirty="0" smtClean="0"/>
              <a:t>How to get funding?</a:t>
            </a:r>
          </a:p>
          <a:p>
            <a:r>
              <a:rPr lang="en-US" sz="2800" dirty="0" smtClean="0"/>
              <a:t>Capacity building</a:t>
            </a:r>
          </a:p>
        </p:txBody>
      </p:sp>
      <p:pic>
        <p:nvPicPr>
          <p:cNvPr id="1026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uropean fla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70" y="914400"/>
            <a:ext cx="10572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 of the 7th Framework Programm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5" y="914400"/>
            <a:ext cx="1019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4000" b="1" i="1" dirty="0" smtClean="0">
                <a:solidFill>
                  <a:srgbClr val="00B0F0"/>
                </a:solidFill>
              </a:rPr>
              <a:t>Wind energy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1" y="5760000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/>
              <a:t>New renewable energy resources,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WEC </a:t>
            </a:r>
            <a:r>
              <a:rPr lang="en-US" sz="2000" i="1" dirty="0" smtClean="0"/>
              <a:t>(1994)</a:t>
            </a:r>
            <a:endParaRPr lang="en-US" sz="2000" i="1" dirty="0"/>
          </a:p>
          <a:p>
            <a:pPr algn="ctr"/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899954" y="900000"/>
            <a:ext cx="534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</a:rPr>
              <a:t>Global circulation of wind over the Earth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440000"/>
            <a:ext cx="4648200" cy="4307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552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4000" b="1" i="1" dirty="0" smtClean="0">
                <a:solidFill>
                  <a:srgbClr val="00B0F0"/>
                </a:solidFill>
              </a:rPr>
              <a:t>Bioenergy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5649" y="900000"/>
            <a:ext cx="4198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(See </a:t>
            </a:r>
            <a:r>
              <a:rPr lang="en-US" sz="2400" dirty="0" smtClean="0"/>
              <a:t>also crop </a:t>
            </a:r>
            <a:r>
              <a:rPr lang="en-US" sz="2400" dirty="0" err="1" smtClean="0"/>
              <a:t>modelling</a:t>
            </a:r>
            <a:r>
              <a:rPr lang="en-US" sz="2400" dirty="0" smtClean="0"/>
              <a:t> </a:t>
            </a:r>
            <a:r>
              <a:rPr lang="en-US" sz="2400" dirty="0" smtClean="0"/>
              <a:t>toolkit)</a:t>
            </a:r>
            <a:endParaRPr lang="en-US" sz="2400" dirty="0" smtClean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419606"/>
            <a:ext cx="5943600" cy="47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9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4000" b="1" i="1" dirty="0" smtClean="0">
                <a:solidFill>
                  <a:srgbClr val="00B0F0"/>
                </a:solidFill>
              </a:rPr>
              <a:t>Hydropower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1217" y="900000"/>
            <a:ext cx="4781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(See </a:t>
            </a:r>
            <a:r>
              <a:rPr lang="en-US" sz="2400" dirty="0" smtClean="0"/>
              <a:t>also water management </a:t>
            </a:r>
            <a:r>
              <a:rPr lang="en-US" sz="2400" dirty="0" smtClean="0"/>
              <a:t>toolkit)</a:t>
            </a:r>
            <a:endParaRPr lang="en-US" sz="2400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301" y="1549401"/>
            <a:ext cx="586739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3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4000" b="1" i="1" dirty="0" smtClean="0">
                <a:solidFill>
                  <a:srgbClr val="00B0F0"/>
                </a:solidFill>
              </a:rPr>
              <a:t>Geothermal energy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5760000"/>
            <a:ext cx="685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/>
              <a:t>White dots: areas where geothermal projects are in </a:t>
            </a:r>
            <a:r>
              <a:rPr lang="en-US" sz="2000" i="1" dirty="0" smtClean="0"/>
              <a:t>operation</a:t>
            </a:r>
            <a:br>
              <a:rPr lang="en-US" sz="2000" i="1" dirty="0" smtClean="0"/>
            </a:br>
            <a:r>
              <a:rPr lang="en-US" sz="2000" i="1" dirty="0" err="1" smtClean="0"/>
              <a:t>Nemzer</a:t>
            </a:r>
            <a:r>
              <a:rPr lang="en-US" sz="2000" i="1" dirty="0" smtClean="0"/>
              <a:t>, M. </a:t>
            </a:r>
            <a:r>
              <a:rPr lang="en-US" sz="2000" i="1" dirty="0" smtClean="0"/>
              <a:t>, Geothermal </a:t>
            </a:r>
            <a:r>
              <a:rPr lang="en-US" sz="2000" i="1" dirty="0" smtClean="0"/>
              <a:t>education office (2000) </a:t>
            </a:r>
            <a:r>
              <a:rPr lang="en-US" sz="2000" i="1" dirty="0" smtClean="0">
                <a:hlinkClick r:id="rId2"/>
              </a:rPr>
              <a:t>http://geothermal.marin.org</a:t>
            </a:r>
            <a:r>
              <a:rPr lang="en-US" sz="2000" i="1" dirty="0" smtClean="0"/>
              <a:t> </a:t>
            </a:r>
            <a:endParaRPr lang="en-US" sz="2000" i="1" dirty="0"/>
          </a:p>
          <a:p>
            <a:pPr algn="ctr"/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743213" y="900000"/>
            <a:ext cx="565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</a:rPr>
              <a:t>World map of lithospheric boundary plates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361548"/>
            <a:ext cx="6781800" cy="4415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5606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536983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8000" dirty="0" smtClean="0"/>
              <a:t>    	</a:t>
            </a:r>
          </a:p>
          <a:p>
            <a:pPr marL="406400" marR="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smtClean="0">
                <a:ea typeface="Times New Roman"/>
                <a:cs typeface="FrutigerLTStd-Roman"/>
              </a:rPr>
              <a:t>(See also 4. Capacity building)</a:t>
            </a:r>
          </a:p>
          <a:p>
            <a:pPr marL="406400" marR="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9600" dirty="0" smtClean="0">
              <a:ea typeface="Times New Roman"/>
              <a:cs typeface="FrutigerLTStd-Roman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400" b="1" dirty="0" smtClean="0">
                <a:ea typeface="Times New Roman"/>
                <a:cs typeface="FrutigerLTStd-Roman"/>
              </a:rPr>
              <a:t>Renewable </a:t>
            </a:r>
            <a:r>
              <a:rPr lang="en-US" sz="10400" b="1" dirty="0">
                <a:ea typeface="Times New Roman"/>
                <a:cs typeface="FrutigerLTStd-Roman"/>
              </a:rPr>
              <a:t>energy projects handbook (</a:t>
            </a:r>
            <a:r>
              <a:rPr lang="en-US" sz="10400" b="1" dirty="0" smtClean="0">
                <a:ea typeface="Times New Roman"/>
                <a:cs typeface="FrutigerLTStd-Roman"/>
              </a:rPr>
              <a:t>WEC)</a:t>
            </a:r>
            <a:br>
              <a:rPr lang="en-US" sz="10400" b="1" dirty="0" smtClean="0">
                <a:ea typeface="Times New Roman"/>
                <a:cs typeface="FrutigerLTStd-Roman"/>
              </a:rPr>
            </a:br>
            <a:r>
              <a:rPr lang="en-US" sz="8000" i="1" dirty="0" smtClean="0">
                <a:ea typeface="Times New Roman"/>
                <a:cs typeface="Times New Roman"/>
              </a:rPr>
              <a:t>Overview </a:t>
            </a:r>
            <a:r>
              <a:rPr lang="en-US" sz="8000" i="1" dirty="0">
                <a:ea typeface="Times New Roman"/>
                <a:cs typeface="Times New Roman"/>
              </a:rPr>
              <a:t>of renewable energy options, potential and main features of each type of renewable energy + political and financial considerations, project checklist and a description of the environmental credits acquisition </a:t>
            </a:r>
            <a:r>
              <a:rPr lang="en-US" sz="8000" i="1" dirty="0" smtClean="0">
                <a:ea typeface="Times New Roman"/>
                <a:cs typeface="Times New Roman"/>
              </a:rPr>
              <a:t>process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8000" i="1" dirty="0">
              <a:ea typeface="Times New Roman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400" b="1" dirty="0" smtClean="0">
                <a:ea typeface="Times New Roman"/>
                <a:cs typeface="FrutigerLTStd-Roman"/>
              </a:rPr>
              <a:t>Global </a:t>
            </a:r>
            <a:r>
              <a:rPr lang="en-US" sz="10400" b="1" dirty="0">
                <a:ea typeface="Times New Roman"/>
                <a:cs typeface="FrutigerLTStd-Roman"/>
              </a:rPr>
              <a:t>Energy Information System </a:t>
            </a:r>
            <a:r>
              <a:rPr lang="en-US" sz="8000" dirty="0" smtClean="0">
                <a:ea typeface="Times New Roman"/>
                <a:cs typeface="FrutigerLTStd-Roman"/>
                <a:hlinkClick r:id="rId2"/>
              </a:rPr>
              <a:t>www.worldenergy.org</a:t>
            </a:r>
            <a:r>
              <a:rPr lang="en-US" sz="10400" dirty="0" smtClean="0">
                <a:ea typeface="Times New Roman"/>
                <a:cs typeface="FrutigerLTStd-Roman"/>
              </a:rPr>
              <a:t> </a:t>
            </a:r>
            <a:r>
              <a:rPr lang="en-US" sz="9600" dirty="0" smtClean="0">
                <a:ea typeface="Times New Roman"/>
                <a:cs typeface="FrutigerLTStd-Roman"/>
              </a:rPr>
              <a:t> </a:t>
            </a:r>
            <a:br>
              <a:rPr lang="en-US" sz="9600" dirty="0" smtClean="0">
                <a:ea typeface="Times New Roman"/>
                <a:cs typeface="FrutigerLTStd-Roman"/>
              </a:rPr>
            </a:br>
            <a:r>
              <a:rPr lang="en-US" sz="8000" i="1" dirty="0" smtClean="0">
                <a:ea typeface="Times New Roman"/>
                <a:cs typeface="FrutigerLTStd-Roman"/>
              </a:rPr>
              <a:t>Case </a:t>
            </a:r>
            <a:r>
              <a:rPr lang="en-US" sz="8000" i="1" dirty="0">
                <a:ea typeface="Times New Roman"/>
                <a:cs typeface="FrutigerLTStd-Roman"/>
              </a:rPr>
              <a:t>studies on renewable energy from different </a:t>
            </a:r>
            <a:r>
              <a:rPr lang="en-US" sz="8000" i="1" dirty="0" smtClean="0">
                <a:ea typeface="Times New Roman"/>
                <a:cs typeface="FrutigerLTStd-Roman"/>
              </a:rPr>
              <a:t>countries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8000" dirty="0">
              <a:ea typeface="Times New Roman"/>
              <a:cs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400" b="1" dirty="0" smtClean="0">
                <a:ea typeface="Times New Roman"/>
                <a:cs typeface="FrutigerLTStd-Roman"/>
              </a:rPr>
              <a:t>Promise </a:t>
            </a:r>
            <a:r>
              <a:rPr lang="en-US" sz="10400" b="1" dirty="0">
                <a:ea typeface="Times New Roman"/>
                <a:cs typeface="FrutigerLTStd-Roman"/>
              </a:rPr>
              <a:t>of renewables (</a:t>
            </a:r>
            <a:r>
              <a:rPr lang="en-US" sz="10400" b="1" dirty="0" smtClean="0">
                <a:ea typeface="Times New Roman"/>
                <a:cs typeface="FrutigerLTStd-Roman"/>
              </a:rPr>
              <a:t>CSIS)</a:t>
            </a:r>
            <a:r>
              <a:rPr lang="en-US" sz="9600" b="1" dirty="0" smtClean="0">
                <a:ea typeface="Times New Roman"/>
                <a:cs typeface="FrutigerLTStd-Roman"/>
              </a:rPr>
              <a:t/>
            </a:r>
            <a:br>
              <a:rPr lang="en-US" sz="9600" b="1" dirty="0" smtClean="0">
                <a:ea typeface="Times New Roman"/>
                <a:cs typeface="FrutigerLTStd-Roman"/>
              </a:rPr>
            </a:br>
            <a:r>
              <a:rPr lang="en-US" sz="8000" i="1" dirty="0" smtClean="0">
                <a:ea typeface="Times New Roman"/>
                <a:cs typeface="FrutigerLTStd-Roman"/>
              </a:rPr>
              <a:t>Commentary </a:t>
            </a:r>
            <a:r>
              <a:rPr lang="en-US" sz="8000" i="1" dirty="0">
                <a:ea typeface="Times New Roman"/>
                <a:cs typeface="FrutigerLTStd-Roman"/>
              </a:rPr>
              <a:t>on trends, developments, problems: renewable is more expensive than fossil, but investment is growing</a:t>
            </a:r>
            <a:r>
              <a:rPr lang="en-US" sz="8000" dirty="0">
                <a:ea typeface="Times New Roman"/>
                <a:cs typeface="FrutigerLTStd-Roman"/>
              </a:rPr>
              <a:t>	</a:t>
            </a:r>
            <a:endParaRPr lang="en-US" sz="8000" i="1" dirty="0">
              <a:solidFill>
                <a:prstClr val="black"/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220400"/>
            <a:ext cx="82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F0"/>
                </a:solidFill>
              </a:rPr>
              <a:t>Renewable energy handbooks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900" y="304800"/>
            <a:ext cx="1600200" cy="768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8700" y="396000"/>
            <a:ext cx="2400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757798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4000" b="1" i="1" dirty="0" smtClean="0">
                <a:solidFill>
                  <a:srgbClr val="00B0F0"/>
                </a:solidFill>
              </a:rPr>
              <a:t>Renewable energy outlook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0000" y="5832000"/>
            <a:ext cx="701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World energy outlook 2008 reference scenario</a:t>
            </a:r>
            <a:endParaRPr lang="en-US" sz="2000" i="1" dirty="0"/>
          </a:p>
          <a:p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71775" y="899882"/>
            <a:ext cx="8200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</a:rPr>
              <a:t>Increase in world electricity generation from renewable energy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772" y="1440000"/>
            <a:ext cx="7594283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189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solar energy: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Solar energy perspectives (IEA)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000" i="1" dirty="0"/>
              <a:t>Comprehensive overview: if you want use solar energy, start here!</a:t>
            </a:r>
            <a:endParaRPr lang="en-US" sz="20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Renewable energy essentials: Solar heating and cooling (IEA) </a:t>
            </a:r>
            <a:r>
              <a:rPr lang="en-US" sz="2000" i="1" dirty="0" smtClean="0"/>
              <a:t>Short </a:t>
            </a:r>
            <a:r>
              <a:rPr lang="en-US" sz="2000" i="1" dirty="0"/>
              <a:t>overview of markets and </a:t>
            </a:r>
            <a:r>
              <a:rPr lang="en-US" sz="2000" i="1" dirty="0" smtClean="0"/>
              <a:t>potential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Renewable </a:t>
            </a:r>
            <a:r>
              <a:rPr lang="en-US" sz="2600" b="1" dirty="0"/>
              <a:t>energy essentials: </a:t>
            </a:r>
            <a:r>
              <a:rPr lang="en-US" sz="2600" b="1" dirty="0" smtClean="0"/>
              <a:t>Concentrating solar thermal power (IEA</a:t>
            </a:r>
            <a:r>
              <a:rPr lang="en-US" sz="2600" b="1" dirty="0" smtClean="0"/>
              <a:t>) </a:t>
            </a:r>
            <a:r>
              <a:rPr lang="en-US" sz="2000" i="1" dirty="0" smtClean="0"/>
              <a:t>Short </a:t>
            </a:r>
            <a:r>
              <a:rPr lang="en-US" sz="2000" i="1" dirty="0"/>
              <a:t>overview of markets and </a:t>
            </a:r>
            <a:r>
              <a:rPr lang="en-US" sz="2000" i="1" dirty="0" smtClean="0"/>
              <a:t>potential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Technology roadmap: Solar photovoltaic energy (IEA</a:t>
            </a:r>
            <a:r>
              <a:rPr lang="en-US" sz="2600" b="1" dirty="0">
                <a:solidFill>
                  <a:prstClr val="black"/>
                </a:solidFill>
              </a:rPr>
              <a:t>)</a:t>
            </a:r>
            <a:r>
              <a:rPr lang="en-US" sz="2800" b="1" dirty="0">
                <a:solidFill>
                  <a:prstClr val="black"/>
                </a:solidFill>
              </a:rPr>
              <a:t/>
            </a:r>
            <a:br>
              <a:rPr lang="en-US" sz="2800" b="1" dirty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Plan for future action, based on current and anticipated trends</a:t>
            </a:r>
            <a:endParaRPr lang="en-US" sz="9200" dirty="0">
              <a:solidFill>
                <a:prstClr val="black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Technology roadmap: Solar heating &amp; cooling (IEA</a:t>
            </a:r>
            <a:r>
              <a:rPr lang="en-US" sz="2600" b="1" dirty="0">
                <a:solidFill>
                  <a:prstClr val="black"/>
                </a:solidFill>
              </a:rPr>
              <a:t>)</a:t>
            </a:r>
            <a:r>
              <a:rPr lang="en-US" sz="2800" b="1" dirty="0">
                <a:solidFill>
                  <a:prstClr val="black"/>
                </a:solidFill>
              </a:rPr>
              <a:t/>
            </a:r>
            <a:br>
              <a:rPr lang="en-US" sz="2800" b="1" dirty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Plan for future action, based on current and anticipated trends</a:t>
            </a:r>
            <a:endParaRPr lang="en-US" sz="9200" dirty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92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100" y="1512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241805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wind energy: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Technology roadmap: Wind energy (IEA)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000" i="1" dirty="0"/>
              <a:t>Plan for future action, based on current and anticipated trends and stressing the importance of standards for resource assessment, sharing of wind resource data and improving wind forecasting </a:t>
            </a:r>
            <a:r>
              <a:rPr lang="en-US" sz="2000" i="1" dirty="0" smtClean="0"/>
              <a:t>accuracy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Renewable energy essentials: Wind (IEA) </a:t>
            </a:r>
            <a:br>
              <a:rPr lang="en-US" sz="2600" b="1" dirty="0" smtClean="0"/>
            </a:br>
            <a:r>
              <a:rPr lang="en-US" sz="2000" i="1" dirty="0"/>
              <a:t>Short overview of markets and </a:t>
            </a:r>
            <a:r>
              <a:rPr lang="en-US" sz="2000" i="1" dirty="0" smtClean="0"/>
              <a:t>potential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92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100" y="1512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6175708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bioenergy: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Biofuels: policies, standards and technologies (WEC)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000" i="1" dirty="0"/>
              <a:t>Overview of the current state of affairs, including sustainability </a:t>
            </a:r>
            <a:r>
              <a:rPr lang="en-US" sz="2000" i="1" dirty="0" smtClean="0"/>
              <a:t>criteria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Strong </a:t>
            </a:r>
            <a:r>
              <a:rPr lang="en-US" sz="2000" i="1" dirty="0"/>
              <a:t>growth in biofuel market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Currently</a:t>
            </a:r>
            <a:r>
              <a:rPr lang="en-US" sz="2000" i="1" dirty="0"/>
              <a:t>, two countries: Brazil and USA account for nearly 80% of global biofuels production. Both countries produce mainly bioethanol: USA from maize and Brazil from sugar cane.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Sustainable </a:t>
            </a:r>
            <a:r>
              <a:rPr lang="en-US" sz="2000" i="1" dirty="0"/>
              <a:t>biofuel production practices would not hamper food and </a:t>
            </a:r>
            <a:r>
              <a:rPr lang="en-US" sz="2000" i="1" dirty="0" err="1"/>
              <a:t>fibre</a:t>
            </a:r>
            <a:r>
              <a:rPr lang="en-US" sz="2000" i="1" dirty="0"/>
              <a:t> production nor cause water or environmental problems but would actually enhance soil fertility.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/>
              <a:t>Good practice guidelines: Bioenergy project development &amp; biomass supply (IEA) 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000" i="1" dirty="0" smtClean="0"/>
              <a:t>Guide </a:t>
            </a:r>
            <a:r>
              <a:rPr lang="en-US" sz="2000" i="1" dirty="0"/>
              <a:t>towards a sustainable and profitable approach</a:t>
            </a:r>
            <a:endParaRPr lang="en-US" sz="2000" i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92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100" y="151200"/>
            <a:ext cx="952500" cy="9525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0000" y="304800"/>
            <a:ext cx="1600200" cy="7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8724463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5338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hydropower &amp; geothermal: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533800" cy="4869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/>
              <a:t>Renewable energy essentials: </a:t>
            </a:r>
            <a:r>
              <a:rPr lang="en-US" sz="2600" b="1" dirty="0" smtClean="0"/>
              <a:t>Hydropower (IEA</a:t>
            </a:r>
            <a:r>
              <a:rPr lang="en-US" sz="2600" b="1" dirty="0"/>
              <a:t>) </a:t>
            </a:r>
            <a:br>
              <a:rPr lang="en-US" sz="2600" b="1" dirty="0"/>
            </a:br>
            <a:r>
              <a:rPr lang="en-US" sz="2000" i="1" dirty="0" smtClean="0"/>
              <a:t>Short overview of markets and potentials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Renewable energy essentials: </a:t>
            </a:r>
            <a:r>
              <a:rPr lang="en-US" sz="2600" b="1" dirty="0" smtClean="0">
                <a:solidFill>
                  <a:prstClr val="black"/>
                </a:solidFill>
              </a:rPr>
              <a:t>Geothermal </a:t>
            </a:r>
            <a:r>
              <a:rPr lang="en-US" sz="2600" b="1" dirty="0">
                <a:solidFill>
                  <a:prstClr val="black"/>
                </a:solidFill>
              </a:rPr>
              <a:t>(IEA) </a:t>
            </a:r>
            <a:br>
              <a:rPr lang="en-US" sz="2600" b="1" dirty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Short overview of markets and potentials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92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100" y="1512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744462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2080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/>
              <a:t>0. Introduction</a:t>
            </a:r>
            <a:endParaRPr lang="en-US" sz="4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95600"/>
            <a:ext cx="8208000" cy="3960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600" dirty="0" smtClean="0"/>
              <a:t>Mark Noort, consultant, project manager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	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HCP international: 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consulting, marketing of earth observation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	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Coordinator </a:t>
            </a:r>
            <a:r>
              <a:rPr lang="en-US" sz="2600" dirty="0" err="1" smtClean="0"/>
              <a:t>GEONetCab</a:t>
            </a:r>
            <a:r>
              <a:rPr lang="en-US" sz="2600" dirty="0" smtClean="0"/>
              <a:t>: 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project for promotion &amp; capacity building of 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earth observation applications</a:t>
            </a:r>
            <a:br>
              <a:rPr lang="en-US" sz="2600" dirty="0" smtClean="0"/>
            </a:br>
            <a:endParaRPr lang="en-US" sz="26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0" y="888020"/>
            <a:ext cx="1737360" cy="694944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5338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energy efficiency: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Mind the gap: Energy efficiency (IEA) </a:t>
            </a:r>
            <a:br>
              <a:rPr lang="en-US" sz="2600" b="1" dirty="0" smtClean="0"/>
            </a:br>
            <a:r>
              <a:rPr lang="en-US" sz="2000" i="1" dirty="0"/>
              <a:t>Comprehensive discussion of barriers and solutions with respect to achieving energy efficiency, based on agency theory</a:t>
            </a:r>
            <a:endParaRPr lang="en-US" sz="2000" i="1" dirty="0" smtClean="0"/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Technology roadmap: Energy-efficient buildings </a:t>
            </a:r>
            <a:r>
              <a:rPr lang="en-US" sz="2600" b="1" dirty="0">
                <a:solidFill>
                  <a:prstClr val="black"/>
                </a:solidFill>
              </a:rPr>
              <a:t>(IEA) </a:t>
            </a:r>
            <a:br>
              <a:rPr lang="en-US" sz="2600" b="1" dirty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Graphic visualization of roadmap and targets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92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906578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626429" y="3780000"/>
            <a:ext cx="4267200" cy="293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i="1" dirty="0" smtClean="0">
                <a:solidFill>
                  <a:srgbClr val="00B0F0"/>
                </a:solidFill>
              </a:rPr>
              <a:t>Frankfurt refurbishment using </a:t>
            </a:r>
            <a:r>
              <a:rPr lang="en-US" sz="2400" b="1" i="1" dirty="0" smtClean="0">
                <a:solidFill>
                  <a:srgbClr val="00B0F0"/>
                </a:solidFill>
              </a:rPr>
              <a:t/>
            </a:r>
            <a:br>
              <a:rPr lang="en-US" sz="2400" b="1" i="1" dirty="0" smtClean="0">
                <a:solidFill>
                  <a:srgbClr val="00B0F0"/>
                </a:solidFill>
              </a:rPr>
            </a:br>
            <a:r>
              <a:rPr lang="en-US" sz="2400" b="1" i="1" dirty="0" smtClean="0">
                <a:solidFill>
                  <a:srgbClr val="00B0F0"/>
                </a:solidFill>
              </a:rPr>
              <a:t>passive </a:t>
            </a:r>
            <a:r>
              <a:rPr lang="en-US" sz="2400" b="1" i="1" dirty="0" smtClean="0">
                <a:solidFill>
                  <a:srgbClr val="00B0F0"/>
                </a:solidFill>
              </a:rPr>
              <a:t>housing </a:t>
            </a:r>
            <a:r>
              <a:rPr lang="en-US" sz="2400" b="1" i="1" dirty="0" smtClean="0">
                <a:solidFill>
                  <a:srgbClr val="00B0F0"/>
                </a:solidFill>
              </a:rPr>
              <a:t>technology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000" b="1" dirty="0" smtClean="0">
                <a:solidFill>
                  <a:srgbClr val="00B0F0"/>
                </a:solidFill>
              </a:rPr>
              <a:t>Top </a:t>
            </a:r>
            <a:r>
              <a:rPr lang="en-US" sz="2000" b="1" dirty="0" smtClean="0">
                <a:solidFill>
                  <a:srgbClr val="00B0F0"/>
                </a:solidFill>
              </a:rPr>
              <a:t>photos: </a:t>
            </a:r>
            <a:r>
              <a:rPr lang="en-US" sz="2000" dirty="0" smtClean="0"/>
              <a:t>the </a:t>
            </a:r>
            <a:r>
              <a:rPr lang="en-US" sz="2000" dirty="0" smtClean="0"/>
              <a:t>building before and after </a:t>
            </a:r>
            <a:r>
              <a:rPr lang="en-US" sz="2000" dirty="0" smtClean="0"/>
              <a:t>refurbishment 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00" dirty="0" smtClean="0"/>
              <a:t/>
            </a:r>
            <a:br>
              <a:rPr lang="en-US" sz="400" dirty="0" smtClean="0"/>
            </a:br>
            <a:r>
              <a:rPr lang="en-US" sz="2000" b="1" dirty="0" smtClean="0">
                <a:solidFill>
                  <a:srgbClr val="00B0F0"/>
                </a:solidFill>
              </a:rPr>
              <a:t>Bottom </a:t>
            </a:r>
            <a:r>
              <a:rPr lang="en-US" sz="2000" b="1" dirty="0" smtClean="0">
                <a:solidFill>
                  <a:srgbClr val="00B0F0"/>
                </a:solidFill>
              </a:rPr>
              <a:t>images: </a:t>
            </a:r>
            <a:br>
              <a:rPr lang="en-US" sz="2000" b="1" dirty="0" smtClean="0">
                <a:solidFill>
                  <a:srgbClr val="00B0F0"/>
                </a:solidFill>
              </a:rPr>
            </a:br>
            <a:r>
              <a:rPr lang="en-US" sz="2000" dirty="0" smtClean="0"/>
              <a:t>infrared </a:t>
            </a:r>
            <a:r>
              <a:rPr lang="en-US" sz="2000" dirty="0" smtClean="0"/>
              <a:t>visualization of the heat losses before and after the </a:t>
            </a:r>
            <a:r>
              <a:rPr lang="en-US" sz="2000" dirty="0" smtClean="0"/>
              <a:t>refurbishment 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00" dirty="0" smtClean="0"/>
              <a:t/>
            </a:r>
            <a:br>
              <a:rPr lang="en-US" sz="400" dirty="0" smtClean="0"/>
            </a:br>
            <a:r>
              <a:rPr lang="en-US" sz="2000" i="1" dirty="0" smtClean="0"/>
              <a:t>Source: Passive House Institute Darmstadt</a:t>
            </a:r>
            <a:endParaRPr lang="en-US" sz="2000" i="1"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100" y="1512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0298638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Not renewable, but interesting: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Shale gas, what’s new (WEC)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000" i="1" dirty="0" smtClean="0"/>
              <a:t>Overview of the current state of affairs</a:t>
            </a:r>
            <a:endParaRPr lang="en-US" sz="2000" dirty="0"/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Shale </a:t>
            </a:r>
            <a:r>
              <a:rPr lang="en-US" sz="2600" b="1" dirty="0" smtClean="0">
                <a:solidFill>
                  <a:prstClr val="black"/>
                </a:solidFill>
              </a:rPr>
              <a:t>gas 2010 (WEC</a:t>
            </a:r>
            <a:r>
              <a:rPr lang="en-US" sz="2600" b="1" dirty="0">
                <a:solidFill>
                  <a:prstClr val="black"/>
                </a:solidFill>
              </a:rPr>
              <a:t>)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br>
              <a:rPr lang="en-US" sz="2800" b="1" dirty="0">
                <a:solidFill>
                  <a:prstClr val="black"/>
                </a:solidFill>
              </a:rPr>
            </a:br>
            <a:r>
              <a:rPr lang="en-US" sz="2000" i="1" dirty="0" smtClean="0">
                <a:solidFill>
                  <a:prstClr val="black"/>
                </a:solidFill>
              </a:rPr>
              <a:t>Idem</a:t>
            </a:r>
            <a:endParaRPr lang="en-US" sz="2000" dirty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Competition for strategic materials (CSIS)</a:t>
            </a:r>
            <a:br>
              <a:rPr lang="en-US" sz="2600" b="1" dirty="0" smtClean="0"/>
            </a:br>
            <a:r>
              <a:rPr lang="en-US" sz="2000" i="1" dirty="0" smtClean="0"/>
              <a:t>Commentary on availability of rare earths, also needed for production of renewable energy!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92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900" y="304800"/>
            <a:ext cx="1600200" cy="76843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8700" y="396000"/>
            <a:ext cx="2400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387807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Climate change: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869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/>
              <a:t>Climate impact on energy systems (World Bank)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2000" i="1" dirty="0"/>
              <a:t>Adaptation is essential: changing trends, increasing variability, greater extremes and large inter-annual variations in climate parameters are expected. </a:t>
            </a:r>
            <a:endParaRPr lang="en-US" sz="2000" i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Better </a:t>
            </a:r>
            <a:r>
              <a:rPr lang="en-US" sz="2000" i="1" dirty="0"/>
              <a:t>risk management and more resilient infrastructure are required. Increasing the capacity to use information is required, especially in developing countries -&gt; see climate toolkit. </a:t>
            </a:r>
            <a:endParaRPr lang="en-US" sz="2000" i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Observation </a:t>
            </a:r>
            <a:r>
              <a:rPr lang="en-US" sz="2000" i="1" dirty="0"/>
              <a:t>and monitoring of hydro-meteorological and climate parameters for select energy uses are important, virtually all involve earth observation -&gt; see climate toolkit. </a:t>
            </a:r>
            <a:endParaRPr lang="en-US" sz="2000" i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Energy/water </a:t>
            </a:r>
            <a:r>
              <a:rPr lang="en-US" sz="2000" i="1" dirty="0"/>
              <a:t>saving, demand-side management, energy storage, smart grids, decentralized energy structures, increased vehicle efficiency are important. </a:t>
            </a:r>
            <a:endParaRPr lang="en-US" sz="2000" i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Observation </a:t>
            </a:r>
            <a:r>
              <a:rPr lang="en-US" sz="2000" i="1" dirty="0"/>
              <a:t>networks in developing countries need to be upgraded to minimum WMO standard. </a:t>
            </a:r>
            <a:endParaRPr lang="en-US" sz="2000" i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Case </a:t>
            </a:r>
            <a:r>
              <a:rPr lang="en-US" sz="2000" i="1" dirty="0"/>
              <a:t>studies from Albania and Mexico</a:t>
            </a:r>
            <a:endParaRPr lang="en-US" sz="92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4600" y="304800"/>
            <a:ext cx="19050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7830073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3800" b="1" i="1" dirty="0" smtClean="0">
                <a:solidFill>
                  <a:srgbClr val="00B0F0"/>
                </a:solidFill>
              </a:rPr>
              <a:t>Decision making</a:t>
            </a:r>
            <a:endParaRPr lang="en-US" sz="3800" b="1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3950" y="6300000"/>
            <a:ext cx="689610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i="1" dirty="0"/>
              <a:t>Willows and </a:t>
            </a:r>
            <a:r>
              <a:rPr lang="en-US" sz="1600" i="1" dirty="0" smtClean="0"/>
              <a:t>Connell. </a:t>
            </a:r>
            <a:r>
              <a:rPr lang="en-US" sz="1600" i="1" dirty="0"/>
              <a:t>Climate adaptation: Risk, uncertainty and decision-making.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UKCIP </a:t>
            </a:r>
            <a:r>
              <a:rPr lang="en-US" sz="1600" i="1" dirty="0"/>
              <a:t>Technical Report (2003)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440000"/>
            <a:ext cx="5867400" cy="48423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899" y="900000"/>
            <a:ext cx="8458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F0"/>
                </a:solidFill>
              </a:rPr>
              <a:t>Framework for </a:t>
            </a:r>
            <a:r>
              <a:rPr lang="en-US" sz="2400" b="1" i="1" dirty="0" smtClean="0">
                <a:solidFill>
                  <a:srgbClr val="00B0F0"/>
                </a:solidFill>
              </a:rPr>
              <a:t>climate change adaptation decision making </a:t>
            </a:r>
            <a:r>
              <a:rPr lang="en-US" sz="2400" b="1" i="1" dirty="0">
                <a:solidFill>
                  <a:srgbClr val="00B0F0"/>
                </a:solidFill>
              </a:rPr>
              <a:t>under </a:t>
            </a:r>
            <a:r>
              <a:rPr lang="en-US" sz="2400" b="1" i="1" dirty="0" smtClean="0">
                <a:solidFill>
                  <a:srgbClr val="00B0F0"/>
                </a:solidFill>
              </a:rPr>
              <a:t>uncertainty </a:t>
            </a:r>
            <a:r>
              <a:rPr lang="en-US" sz="2400" b="1" i="1" dirty="0">
                <a:solidFill>
                  <a:srgbClr val="00B0F0"/>
                </a:solidFill>
              </a:rPr>
              <a:t>(UKCIP)</a:t>
            </a:r>
            <a:endParaRPr lang="en-US" sz="24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5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828800"/>
            <a:ext cx="8208000" cy="12204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/>
              <a:t>2. Steps to promote earth observation  </a:t>
            </a:r>
            <a:br>
              <a:rPr lang="en-US" b="1" i="1" dirty="0" smtClean="0"/>
            </a:br>
            <a:r>
              <a:rPr lang="en-US" b="1" i="1" dirty="0" smtClean="0"/>
              <a:t>    for energy</a:t>
            </a:r>
            <a:endParaRPr lang="en-US" b="1" i="1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78480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State-of-the-art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898000"/>
            <a:ext cx="8208000" cy="3960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dirty="0" smtClean="0"/>
              <a:t>Earth observation is new technology.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 smtClean="0"/>
              <a:t>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Learn technical skills, but when back in professional practice, it has to be put to good use. 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 smtClean="0"/>
              <a:t>That involves ‘selling’ it. 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 smtClean="0"/>
              <a:t>How to do that?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To whom? Could be your own boss, local authorities, communities, etc.	</a:t>
            </a:r>
            <a:endParaRPr lang="en-US" sz="2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220400"/>
            <a:ext cx="8208000" cy="70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Categories of products and services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828800"/>
            <a:ext cx="8208000" cy="5105400"/>
          </a:xfrm>
        </p:spPr>
        <p:txBody>
          <a:bodyPr>
            <a:normAutofit/>
          </a:bodyPr>
          <a:lstStyle/>
          <a:p>
            <a:pPr marL="342000" indent="-342000">
              <a:spcBef>
                <a:spcPts val="0"/>
              </a:spcBef>
              <a:spcAft>
                <a:spcPts val="1200"/>
              </a:spcAft>
            </a:pPr>
            <a:endParaRPr lang="en-US" sz="2000" b="1" dirty="0" smtClean="0"/>
          </a:p>
          <a:p>
            <a:pPr marL="342000" indent="-34200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dirty="0" smtClean="0"/>
              <a:t>Resource assessment for (renewable) energy</a:t>
            </a:r>
          </a:p>
          <a:p>
            <a:pPr marL="342000" indent="-34200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dirty="0" smtClean="0"/>
              <a:t>Energy resources exploration support</a:t>
            </a:r>
            <a:endParaRPr lang="en-US" sz="2600" dirty="0"/>
          </a:p>
          <a:p>
            <a:pPr marL="342000" indent="-34200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dirty="0" smtClean="0"/>
              <a:t>Pipeline monitoring</a:t>
            </a:r>
          </a:p>
          <a:p>
            <a:pPr marL="342000" indent="-34200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dirty="0" smtClean="0"/>
              <a:t>Optimization of biofuel production </a:t>
            </a:r>
            <a:r>
              <a:rPr lang="en-US" sz="2000" i="1" dirty="0" smtClean="0"/>
              <a:t>(see crop </a:t>
            </a:r>
            <a:r>
              <a:rPr lang="en-US" sz="2000" i="1" dirty="0" err="1" smtClean="0"/>
              <a:t>modelling</a:t>
            </a:r>
            <a:r>
              <a:rPr lang="en-US" sz="2000" i="1" dirty="0" smtClean="0"/>
              <a:t> toolkit</a:t>
            </a:r>
            <a:r>
              <a:rPr lang="en-US" sz="2000" i="1" dirty="0" smtClean="0"/>
              <a:t>)</a:t>
            </a:r>
          </a:p>
          <a:p>
            <a:pPr marL="342000" indent="-34200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endParaRPr lang="en-US" sz="2000" i="1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b="1" dirty="0" smtClean="0">
                <a:solidFill>
                  <a:srgbClr val="00B0F0"/>
                </a:solidFill>
              </a:rPr>
              <a:t>Niche markets: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dirty="0" smtClean="0"/>
              <a:t>Sustainable building design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dirty="0"/>
              <a:t>Prediction of damaging </a:t>
            </a:r>
            <a:r>
              <a:rPr lang="en-US" sz="2600" dirty="0" err="1"/>
              <a:t>geomagnetically</a:t>
            </a:r>
            <a:r>
              <a:rPr lang="en-US" sz="2600" dirty="0"/>
              <a:t> induced currents (GICs</a:t>
            </a:r>
            <a:r>
              <a:rPr lang="en-US" sz="2600" dirty="0" smtClean="0"/>
              <a:t>)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600" dirty="0" smtClean="0"/>
              <a:t>Effect of climate change on energy requirements</a:t>
            </a:r>
            <a:endParaRPr lang="en-US" sz="26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3060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220400"/>
            <a:ext cx="82080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Earth observation comparative advantages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404800"/>
            <a:ext cx="8208000" cy="5105400"/>
          </a:xfrm>
        </p:spPr>
        <p:txBody>
          <a:bodyPr>
            <a:normAutofit/>
          </a:bodyPr>
          <a:lstStyle/>
          <a:p>
            <a:pPr marL="342000" indent="-342000">
              <a:spcBef>
                <a:spcPts val="0"/>
              </a:spcBef>
              <a:spcAft>
                <a:spcPts val="1200"/>
              </a:spcAft>
            </a:pPr>
            <a:endParaRPr lang="en-US" sz="2000" b="1" dirty="0" smtClean="0"/>
          </a:p>
          <a:p>
            <a:pPr marL="342000" indent="-3420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Increased accuracy</a:t>
            </a:r>
          </a:p>
          <a:p>
            <a:pPr marL="342000" indent="-3420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Cost reduction / increase of revenue</a:t>
            </a:r>
            <a:endParaRPr lang="en-US" sz="2600" dirty="0"/>
          </a:p>
          <a:p>
            <a:pPr marL="342000" indent="-3420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Better planning</a:t>
            </a:r>
          </a:p>
          <a:p>
            <a:pPr marL="342000" indent="-342000"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General innovation</a:t>
            </a:r>
            <a:endParaRPr lang="en-US" sz="2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3060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1677806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220400"/>
            <a:ext cx="82080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Critical Earth observations priorities: Energy societal benefit area (GEO)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404800"/>
            <a:ext cx="8208000" cy="4453200"/>
          </a:xfrm>
        </p:spPr>
        <p:txBody>
          <a:bodyPr>
            <a:normAutofit/>
          </a:bodyPr>
          <a:lstStyle/>
          <a:p>
            <a:pPr marL="342000" indent="-342000">
              <a:spcBef>
                <a:spcPts val="0"/>
              </a:spcBef>
              <a:spcAft>
                <a:spcPts val="1200"/>
              </a:spcAft>
            </a:pPr>
            <a:endParaRPr lang="en-US" sz="2000" b="1" dirty="0" smtClean="0"/>
          </a:p>
          <a:p>
            <a:pPr marL="342000" indent="-3420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b="1" dirty="0"/>
              <a:t>Tier 1 High Priority Parameters: 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dirty="0" smtClean="0"/>
              <a:t>Water </a:t>
            </a:r>
            <a:r>
              <a:rPr lang="en-US" sz="2600" dirty="0"/>
              <a:t>run-off, wind speed, land cover, Normalized Difference Vegetation Index (NDVI), Net Primary Productivity (NPP), Global Horizontal Irradiation (GHI), Direct Normal Irradiation (DNI</a:t>
            </a:r>
            <a:r>
              <a:rPr lang="en-US" sz="2600" dirty="0" smtClean="0"/>
              <a:t>)</a:t>
            </a:r>
          </a:p>
          <a:p>
            <a:pPr marL="342000" indent="-3420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b="1" dirty="0"/>
              <a:t>Tier 2 Medium Priority Parameters: 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r>
              <a:rPr lang="en-US" sz="2600" dirty="0" smtClean="0"/>
              <a:t>Elevation </a:t>
            </a:r>
            <a:r>
              <a:rPr lang="en-US" sz="2600" dirty="0"/>
              <a:t>/topography, air temperature, surface temperature, relative humidity, and cloud </a:t>
            </a:r>
            <a:r>
              <a:rPr lang="en-US" sz="2600" dirty="0" smtClean="0"/>
              <a:t>cover</a:t>
            </a:r>
          </a:p>
          <a:p>
            <a:pPr marL="342000" indent="-34200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endParaRPr lang="en-US" sz="1000" dirty="0" smtClean="0"/>
          </a:p>
          <a:p>
            <a:pPr marL="1379538" indent="-1379538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See also: </a:t>
            </a:r>
            <a:r>
              <a:rPr lang="en-US" sz="2000" i="1" dirty="0" smtClean="0"/>
              <a:t>GEO </a:t>
            </a:r>
            <a:r>
              <a:rPr lang="en-US" sz="2000" i="1" dirty="0" smtClean="0"/>
              <a:t>Energy Community of Practice </a:t>
            </a:r>
            <a:r>
              <a:rPr lang="en-US" sz="2000" dirty="0" smtClean="0">
                <a:hlinkClick r:id="rId2"/>
              </a:rPr>
              <a:t>www.geoss-ecp.org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3060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8849" y="306000"/>
            <a:ext cx="12001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41011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3600" b="1" i="1" dirty="0" smtClean="0">
                <a:solidFill>
                  <a:srgbClr val="00B0F0"/>
                </a:solidFill>
              </a:rPr>
              <a:t>Earth observation parameters for Solar Energy</a:t>
            </a:r>
            <a:endParaRPr lang="en-US" sz="3600" b="1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000" y="6120000"/>
            <a:ext cx="82188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/>
              <a:t>boldface type: </a:t>
            </a:r>
            <a:r>
              <a:rPr lang="en-US" sz="1600" dirty="0" smtClean="0"/>
              <a:t>key </a:t>
            </a:r>
            <a:r>
              <a:rPr lang="en-US" sz="1600" dirty="0"/>
              <a:t>parameters for this subarea. </a:t>
            </a:r>
            <a:r>
              <a:rPr lang="en-US" sz="1600" i="1" dirty="0" smtClean="0"/>
              <a:t>Some </a:t>
            </a:r>
            <a:r>
              <a:rPr lang="en-US" sz="1600" i="1" dirty="0"/>
              <a:t>derived parameters listed here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may </a:t>
            </a:r>
            <a:r>
              <a:rPr lang="en-US" sz="1600" i="1" dirty="0"/>
              <a:t>rely upon the measured parameters also listed in this table</a:t>
            </a:r>
            <a:r>
              <a:rPr lang="en-US" sz="1600" dirty="0"/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2239414"/>
              </p:ext>
            </p:extLst>
          </p:nvPr>
        </p:nvGraphicFramePr>
        <p:xfrm>
          <a:off x="468000" y="864000"/>
          <a:ext cx="8241980" cy="52196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3400"/>
                <a:gridCol w="3898580"/>
              </a:tblGrid>
              <a:tr h="3764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Parameter Type</a:t>
                      </a:r>
                      <a:endParaRPr lang="en-US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Priority Parameters</a:t>
                      </a:r>
                      <a:endParaRPr lang="en-US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762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Characterization of Solar Resource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Direct normal irradiation (DNI)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Global horizontal irradiation (GHI)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Diffuse irradiation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Inclined plane radiation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Cloud cover (cloud index)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Circumsolar ratio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6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Meteorological Parameters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Wind speed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Wind direction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Ambient air temperature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6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Atmospheric Composition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Aerosol optical depth (AOD)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Water vapor content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Atmospheric ozone content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704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1602000"/>
            <a:ext cx="82080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Earth observation applications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2898000"/>
            <a:ext cx="8229600" cy="396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the verge of reaching new user communities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new user communities need to be involved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Weakest link / last mile aspects are important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Marketing needed: promotion &amp; capacity building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3600" b="1" i="1" dirty="0" smtClean="0">
                <a:solidFill>
                  <a:srgbClr val="00B0F0"/>
                </a:solidFill>
              </a:rPr>
              <a:t>Earth observation parameters for Wind Energy</a:t>
            </a:r>
            <a:endParaRPr lang="en-US" sz="3600" b="1" i="1" dirty="0">
              <a:solidFill>
                <a:srgbClr val="00B0F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4738070"/>
              </p:ext>
            </p:extLst>
          </p:nvPr>
        </p:nvGraphicFramePr>
        <p:xfrm>
          <a:off x="774000" y="864000"/>
          <a:ext cx="7598232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9116"/>
                <a:gridCol w="3799116"/>
              </a:tblGrid>
              <a:tr h="410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Parameter Type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Priority Parameters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711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Meteorological Parameters</a:t>
                      </a:r>
                      <a:endParaRPr lang="en-US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Wind speed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Wind direction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Vertical wind profile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Turbulence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Wind shear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Relative humidity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Ambient air temperature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Atmospheric pressure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5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Land Parameters</a:t>
                      </a:r>
                      <a:endParaRPr lang="en-US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Topography/elevation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Land cover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Surface roughness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Offshore Environment Information</a:t>
                      </a:r>
                      <a:endParaRPr lang="en-US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Wave height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Current speed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Tides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Bathymetry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Sea surface temperature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9"/>
          <p:cNvSpPr txBox="1"/>
          <p:nvPr/>
        </p:nvSpPr>
        <p:spPr>
          <a:xfrm>
            <a:off x="774000" y="6336000"/>
            <a:ext cx="7662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/>
              <a:t>boldface type: </a:t>
            </a:r>
            <a:r>
              <a:rPr lang="en-US" sz="1600" dirty="0" smtClean="0"/>
              <a:t>key </a:t>
            </a:r>
            <a:r>
              <a:rPr lang="en-US" sz="1600" dirty="0"/>
              <a:t>parameters for this subarea. </a:t>
            </a:r>
            <a:r>
              <a:rPr lang="en-US" sz="1600" i="1" dirty="0" smtClean="0"/>
              <a:t>Some </a:t>
            </a:r>
            <a:r>
              <a:rPr lang="en-US" sz="1600" i="1" dirty="0"/>
              <a:t>derived parameters listed here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may  rely </a:t>
            </a:r>
            <a:r>
              <a:rPr lang="en-US" sz="1600" i="1" dirty="0"/>
              <a:t>upon the measured parameters also listed in this table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699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3600" b="1" i="1" dirty="0" smtClean="0">
                <a:solidFill>
                  <a:srgbClr val="00B0F0"/>
                </a:solidFill>
              </a:rPr>
              <a:t>Earth observation parameters for Bioenergy</a:t>
            </a:r>
            <a:endParaRPr lang="en-US" sz="3600" b="1" i="1" dirty="0">
              <a:solidFill>
                <a:srgbClr val="00B0F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31938" y="2373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3313662"/>
              </p:ext>
            </p:extLst>
          </p:nvPr>
        </p:nvGraphicFramePr>
        <p:xfrm>
          <a:off x="381000" y="864000"/>
          <a:ext cx="8305800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2900"/>
                <a:gridCol w="4152900"/>
              </a:tblGrid>
              <a:tr h="2607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Parameter Type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Priority Parameters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917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Land information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Land cover (including ecosystem type and identification of specific crops)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Elevation/topography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Texture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57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Meteorological Parameters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Normalized Difference Vegetation Index (NDVI)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Net Primary Productivity (NPP)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Evapotranspiration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Soil Moisture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Soil carbon content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Groundwater storage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917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Land Parameters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Precipitation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Air temperature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Relative humidity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Surface temperature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917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Characterization of Solar Resource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Direct normal irradiation (DNI)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Global horizontal irradiation (GHI)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Spectral distribution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Cloud cover (cloud index)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31938" y="2198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81000" y="6336000"/>
            <a:ext cx="83058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/>
              <a:t>boldface type: </a:t>
            </a:r>
            <a:r>
              <a:rPr lang="en-US" sz="1600" dirty="0" smtClean="0"/>
              <a:t>key </a:t>
            </a:r>
            <a:r>
              <a:rPr lang="en-US" sz="1600" dirty="0"/>
              <a:t>parameters for this subarea. </a:t>
            </a:r>
            <a:r>
              <a:rPr lang="en-US" sz="1600" i="1" dirty="0" smtClean="0"/>
              <a:t>Some </a:t>
            </a:r>
            <a:r>
              <a:rPr lang="en-US" sz="1600" i="1" dirty="0"/>
              <a:t>derived parameters listed here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may  rely </a:t>
            </a:r>
            <a:r>
              <a:rPr lang="en-US" sz="1600" i="1" dirty="0"/>
              <a:t>upon the measured parameters also listed in this table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2177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3600" b="1" i="1" dirty="0" smtClean="0">
                <a:solidFill>
                  <a:srgbClr val="00B0F0"/>
                </a:solidFill>
              </a:rPr>
              <a:t>Earth observation parameters for Hydropower</a:t>
            </a:r>
            <a:endParaRPr lang="en-US" sz="3600" b="1" i="1" dirty="0">
              <a:solidFill>
                <a:srgbClr val="00B0F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31938" y="2373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31938" y="2198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2092795"/>
              </p:ext>
            </p:extLst>
          </p:nvPr>
        </p:nvGraphicFramePr>
        <p:xfrm>
          <a:off x="381000" y="864000"/>
          <a:ext cx="8305800" cy="5420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2900"/>
                <a:gridCol w="4152900"/>
              </a:tblGrid>
              <a:tr h="279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Parameter Type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Priority Parameters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62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Water Parameters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Water run-off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Stream/river flow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Lake/reservoir height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Snow water equivalent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Groundwater storage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Near-surface water and sea-surface temperature (for large lakes)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656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Meteorological Parameters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Precipitation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Air temperature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Wind speed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Relative humidity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Pressure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Cloud cover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712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Land Parameters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Topography/elevation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Land cover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Snow cover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Synthetic aperture radar images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31938" y="2286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" y="6336000"/>
            <a:ext cx="83058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/>
              <a:t>boldface type: </a:t>
            </a:r>
            <a:r>
              <a:rPr lang="en-US" sz="1600" dirty="0" smtClean="0"/>
              <a:t>key </a:t>
            </a:r>
            <a:r>
              <a:rPr lang="en-US" sz="1600" dirty="0"/>
              <a:t>parameters for this subarea. </a:t>
            </a:r>
            <a:r>
              <a:rPr lang="en-US" sz="1600" i="1" dirty="0" smtClean="0"/>
              <a:t>Some </a:t>
            </a:r>
            <a:r>
              <a:rPr lang="en-US" sz="1600" i="1" dirty="0"/>
              <a:t>derived parameters listed here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may  rely </a:t>
            </a:r>
            <a:r>
              <a:rPr lang="en-US" sz="1600" i="1" dirty="0"/>
              <a:t>upon the measured parameters also listed in this table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497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3600" b="1" i="1" dirty="0" smtClean="0">
                <a:solidFill>
                  <a:srgbClr val="00B0F0"/>
                </a:solidFill>
              </a:rPr>
              <a:t>Earth observation parameters for Geothermal</a:t>
            </a:r>
            <a:endParaRPr lang="en-US" sz="3600" b="1" i="1" dirty="0">
              <a:solidFill>
                <a:srgbClr val="00B0F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31938" y="2373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31938" y="2198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31938" y="2286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8541794"/>
              </p:ext>
            </p:extLst>
          </p:nvPr>
        </p:nvGraphicFramePr>
        <p:xfrm>
          <a:off x="720000" y="1224000"/>
          <a:ext cx="7696200" cy="4234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8100"/>
                <a:gridCol w="3848100"/>
              </a:tblGrid>
              <a:tr h="4470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Parameter Type</a:t>
                      </a:r>
                      <a:endParaRPr lang="en-US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Priority Parameters</a:t>
                      </a:r>
                      <a:endParaRPr lang="en-US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719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Characterization of Geothermal Resource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Temperature of geothermal fluid (at depth)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Fluid pressure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Water Chemistry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Rock Permeability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719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Land Information</a:t>
                      </a:r>
                      <a:endParaRPr lang="en-US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Elevation/topography and surface deformation (change in elevation)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Land cover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Land surface temperature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531938" y="3074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720000" y="5760000"/>
            <a:ext cx="76620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 smtClean="0"/>
              <a:t>boldface type: </a:t>
            </a:r>
            <a:r>
              <a:rPr lang="en-US" sz="1600" dirty="0" smtClean="0"/>
              <a:t>key </a:t>
            </a:r>
            <a:r>
              <a:rPr lang="en-US" sz="1600" dirty="0"/>
              <a:t>parameters for this subarea. </a:t>
            </a:r>
            <a:r>
              <a:rPr lang="en-US" sz="1600" i="1" dirty="0" smtClean="0"/>
              <a:t>Some </a:t>
            </a:r>
            <a:r>
              <a:rPr lang="en-US" sz="1600" i="1" dirty="0"/>
              <a:t>derived parameters listed here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may  rely </a:t>
            </a:r>
            <a:r>
              <a:rPr lang="en-US" sz="1600" i="1" dirty="0"/>
              <a:t>upon the measured parameters also listed in this table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1700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Decision support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200" y="1944000"/>
            <a:ext cx="3326800" cy="472802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i="1" dirty="0" smtClean="0">
                <a:solidFill>
                  <a:srgbClr val="00B0F0"/>
                </a:solidFill>
              </a:rPr>
              <a:t>Uses </a:t>
            </a:r>
            <a:r>
              <a:rPr lang="en-US" sz="2600" b="1" i="1" dirty="0">
                <a:solidFill>
                  <a:srgbClr val="00B0F0"/>
                </a:solidFill>
              </a:rPr>
              <a:t>and limitations of observations, data, forecasts, and other projections in decision support for selected sectors and regions (CCSP</a:t>
            </a:r>
            <a:r>
              <a:rPr lang="en-US" sz="2600" b="1" i="1" dirty="0" smtClean="0">
                <a:solidFill>
                  <a:srgbClr val="00B0F0"/>
                </a:solidFill>
              </a:rPr>
              <a:t>)</a:t>
            </a:r>
            <a:r>
              <a:rPr lang="en-US" sz="2600" b="1" dirty="0" smtClean="0"/>
              <a:t/>
            </a:r>
            <a:br>
              <a:rPr lang="en-US" sz="2600" b="1" dirty="0" smtClean="0"/>
            </a:br>
            <a:endParaRPr lang="en-US" sz="1000" b="1" dirty="0" smtClean="0"/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i="1" dirty="0" smtClean="0"/>
              <a:t>With </a:t>
            </a:r>
            <a:r>
              <a:rPr lang="en-US" sz="2000" i="1" dirty="0"/>
              <a:t>chapter </a:t>
            </a:r>
            <a:r>
              <a:rPr lang="en-US" sz="2000" i="1" dirty="0" smtClean="0"/>
              <a:t>of </a:t>
            </a:r>
            <a:r>
              <a:rPr lang="en-US" sz="2000" i="1" dirty="0"/>
              <a:t>DSS for assessing hybrid renewable energy systems: description of HOMER (hybrid optimization model for electric renewables). HOMER makes use of earth observation data and a geospatial toolkit.</a:t>
            </a:r>
            <a:endParaRPr lang="en-US" sz="20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00" y="1980000"/>
            <a:ext cx="4624647" cy="4423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4325" y="306000"/>
            <a:ext cx="31146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9209618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220400"/>
            <a:ext cx="8208000" cy="1220400"/>
          </a:xfrm>
        </p:spPr>
        <p:txBody>
          <a:bodyPr>
            <a:no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Resource assessment for </a:t>
            </a:r>
            <a:r>
              <a:rPr lang="en-US" sz="4000" b="1" i="1" dirty="0" smtClean="0">
                <a:solidFill>
                  <a:srgbClr val="00B0F0"/>
                </a:solidFill>
              </a:rPr>
              <a:t/>
            </a:r>
            <a:br>
              <a:rPr lang="en-US" sz="4000" b="1" i="1" dirty="0" smtClean="0">
                <a:solidFill>
                  <a:srgbClr val="00B0F0"/>
                </a:solidFill>
              </a:rPr>
            </a:br>
            <a:r>
              <a:rPr lang="en-US" sz="4000" b="1" i="1" dirty="0" smtClean="0">
                <a:solidFill>
                  <a:srgbClr val="00B0F0"/>
                </a:solidFill>
              </a:rPr>
              <a:t>(</a:t>
            </a:r>
            <a:r>
              <a:rPr lang="en-US" sz="4000" b="1" i="1" dirty="0" smtClean="0">
                <a:solidFill>
                  <a:srgbClr val="00B0F0"/>
                </a:solidFill>
              </a:rPr>
              <a:t>renewable) energy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3060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6934193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51200"/>
            <a:ext cx="8208000" cy="1080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Highlighting Earth’s solar</a:t>
            </a:r>
            <a:br>
              <a:rPr lang="en-US" sz="4000" b="1" i="1" dirty="0" smtClean="0">
                <a:solidFill>
                  <a:srgbClr val="00B0F0"/>
                </a:solidFill>
              </a:rPr>
            </a:br>
            <a:r>
              <a:rPr lang="en-US" sz="4000" b="1" i="1" dirty="0" smtClean="0">
                <a:solidFill>
                  <a:srgbClr val="00B0F0"/>
                </a:solidFill>
              </a:rPr>
              <a:t>resources from space (GMES) (1)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220400"/>
            <a:ext cx="8208000" cy="709200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566738" algn="l"/>
              </a:tabLst>
            </a:pP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Solar </a:t>
            </a: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resource mapping and open access to GMES Sentinel </a:t>
            </a: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data</a:t>
            </a:r>
            <a:endParaRPr lang="en-US" sz="9600" b="1" i="1" dirty="0" smtClean="0">
              <a:solidFill>
                <a:srgbClr val="00B0F0"/>
              </a:solidFill>
              <a:ea typeface="Times New Roman"/>
              <a:cs typeface="Caecilia-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624" y="304800"/>
            <a:ext cx="1712976" cy="8534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00" y="2209800"/>
            <a:ext cx="7239000" cy="35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54000" y="5868000"/>
            <a:ext cx="723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Energy resource map: Annual solar irradiance in the Mediterranean region (kWh/m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). Source: DLR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xmlns="" val="242939150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51200"/>
            <a:ext cx="8208000" cy="1080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Highlighting Earth’s solar</a:t>
            </a:r>
            <a:br>
              <a:rPr lang="en-US" sz="4000" b="1" i="1" dirty="0" smtClean="0">
                <a:solidFill>
                  <a:srgbClr val="00B0F0"/>
                </a:solidFill>
              </a:rPr>
            </a:br>
            <a:r>
              <a:rPr lang="en-US" sz="4000" b="1" i="1" dirty="0" smtClean="0">
                <a:solidFill>
                  <a:srgbClr val="00B0F0"/>
                </a:solidFill>
              </a:rPr>
              <a:t>resources from space (GMES) (2)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220400"/>
            <a:ext cx="8208000" cy="709200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566738" algn="l"/>
              </a:tabLst>
            </a:pP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Solar </a:t>
            </a: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resource mapping and open access to GMES Sentinel </a:t>
            </a: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data</a:t>
            </a:r>
            <a:endParaRPr lang="en-US" sz="9600" b="1" i="1" dirty="0" smtClean="0">
              <a:solidFill>
                <a:srgbClr val="00B0F0"/>
              </a:solidFill>
              <a:ea typeface="Times New Roman"/>
              <a:cs typeface="Caecilia-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000" y="304800"/>
            <a:ext cx="1712976" cy="853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6800" y="5940000"/>
            <a:ext cx="617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Energy reduction map: Number of days with solar radiation extinction above 30% (180 – 280 days/year for green areas). Source: DLR</a:t>
            </a:r>
            <a:endParaRPr lang="en-US" sz="1600" i="1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57400"/>
            <a:ext cx="61722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33590100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51200"/>
            <a:ext cx="8208000" cy="1080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Space supports Europe’s </a:t>
            </a:r>
            <a:br>
              <a:rPr lang="en-US" sz="4000" b="1" i="1" dirty="0" smtClean="0">
                <a:solidFill>
                  <a:srgbClr val="00B0F0"/>
                </a:solidFill>
              </a:rPr>
            </a:br>
            <a:r>
              <a:rPr lang="en-US" sz="4000" b="1" i="1" dirty="0" smtClean="0">
                <a:solidFill>
                  <a:srgbClr val="00B0F0"/>
                </a:solidFill>
              </a:rPr>
              <a:t>renewable energy future(GMES)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220400"/>
            <a:ext cx="8208000" cy="709200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566738" algn="l"/>
              </a:tabLst>
            </a:pP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Used</a:t>
            </a: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: radar altimeters, </a:t>
            </a:r>
            <a:r>
              <a:rPr lang="en-US" sz="9600" b="1" i="1" dirty="0" err="1" smtClean="0">
                <a:solidFill>
                  <a:srgbClr val="00B0F0"/>
                </a:solidFill>
                <a:ea typeface="Times New Roman"/>
                <a:cs typeface="Caecilia-Roman"/>
              </a:rPr>
              <a:t>scatterometers</a:t>
            </a:r>
            <a:r>
              <a:rPr lang="en-US" sz="96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 &amp; image radar sensors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000" y="306000"/>
            <a:ext cx="1712976" cy="853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9600" y="2057400"/>
            <a:ext cx="28800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dirty="0"/>
              <a:t>This </a:t>
            </a:r>
            <a:r>
              <a:rPr lang="en-US" sz="2000" dirty="0" err="1"/>
              <a:t>coloured</a:t>
            </a:r>
            <a:r>
              <a:rPr lang="en-US" sz="2000" dirty="0"/>
              <a:t> </a:t>
            </a:r>
            <a:r>
              <a:rPr lang="en-US" sz="2000" dirty="0" err="1"/>
              <a:t>Envisat</a:t>
            </a:r>
            <a:r>
              <a:rPr lang="en-US" sz="2000" dirty="0"/>
              <a:t> ASAR radar image, which is normally black and white, shows the wind fields over the North Sea around Denmark and northern Germany in September 2009. </a:t>
            </a:r>
            <a:endParaRPr lang="en-US" sz="2000" dirty="0" smtClean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/>
              <a:t>Speed </a:t>
            </a:r>
            <a:r>
              <a:rPr lang="en-US" sz="2000" dirty="0"/>
              <a:t>values range from 0–32 km per second. </a:t>
            </a:r>
            <a:endParaRPr lang="en-US" sz="2000" dirty="0" smtClean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dirty="0" smtClean="0"/>
              <a:t>Wind </a:t>
            </a:r>
            <a:r>
              <a:rPr lang="en-US" sz="2000" dirty="0"/>
              <a:t>speeds and directions are indicated by the size and </a:t>
            </a:r>
            <a:r>
              <a:rPr lang="en-US" sz="2000" dirty="0" err="1"/>
              <a:t>colour</a:t>
            </a:r>
            <a:r>
              <a:rPr lang="en-US" sz="2000" dirty="0"/>
              <a:t> of the arrows.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i="1" dirty="0"/>
              <a:t>Source: EEA &amp; ESA</a:t>
            </a: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0" y="2160000"/>
            <a:ext cx="5029200" cy="3657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86739070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5338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ENVISOLAR &amp;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MESoR</a:t>
            </a:r>
            <a:r>
              <a:rPr lang="en-US" sz="4000" b="1" i="1" dirty="0" smtClean="0">
                <a:solidFill>
                  <a:srgbClr val="00B0F0"/>
                </a:solidFill>
              </a:rPr>
              <a:t>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869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/>
              <a:t>ENVISOLAR space-based environmental information for solar energy industries  </a:t>
            </a:r>
            <a:br>
              <a:rPr lang="en-US" sz="2600" b="1" dirty="0"/>
            </a:br>
            <a:r>
              <a:rPr lang="en-US" sz="2000" i="1" dirty="0"/>
              <a:t>Brochure with overview of services and examples, including services for investment decisions, plant management, utilities, time-series services for science and consulting and a description of the PV-calculator </a:t>
            </a:r>
            <a:r>
              <a:rPr lang="en-US" sz="2000" i="1" dirty="0" smtClean="0"/>
              <a:t>tool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err="1">
                <a:solidFill>
                  <a:prstClr val="black"/>
                </a:solidFill>
              </a:rPr>
              <a:t>MESoR</a:t>
            </a:r>
            <a:r>
              <a:rPr lang="en-US" sz="2600" b="1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(management and exploitation of solar energy </a:t>
            </a:r>
            <a:r>
              <a:rPr lang="en-US" sz="2000" dirty="0" smtClean="0">
                <a:solidFill>
                  <a:prstClr val="black"/>
                </a:solidFill>
              </a:rPr>
              <a:t>knowledge)</a:t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  <a:hlinkClick r:id="rId2"/>
              </a:rPr>
              <a:t>www.mesor.net</a:t>
            </a:r>
            <a:r>
              <a:rPr lang="en-US" sz="2000" dirty="0" smtClean="0">
                <a:solidFill>
                  <a:prstClr val="black"/>
                </a:solidFill>
              </a:rPr>
              <a:t> continued </a:t>
            </a:r>
            <a:r>
              <a:rPr lang="en-US" sz="2000" dirty="0">
                <a:solidFill>
                  <a:prstClr val="black"/>
                </a:solidFill>
              </a:rPr>
              <a:t>at 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http://www.webservice-energy.org</a:t>
            </a:r>
            <a:r>
              <a:rPr lang="en-US" sz="2000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/>
              <a:t>Description of solar resource products, summary of benchmarking results and examples of use (</a:t>
            </a:r>
            <a:r>
              <a:rPr lang="en-US" sz="2600" b="1" dirty="0" err="1"/>
              <a:t>MESoR</a:t>
            </a:r>
            <a:r>
              <a:rPr lang="en-US" sz="2600" b="1" dirty="0"/>
              <a:t>)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2000" i="1" dirty="0"/>
              <a:t>Overview of and comparison (benchmarking) of different methods for measuring irradiation + 20 use </a:t>
            </a:r>
            <a:r>
              <a:rPr lang="en-US" sz="2000" i="1" dirty="0" smtClean="0"/>
              <a:t>cases</a:t>
            </a:r>
            <a:endParaRPr lang="en-US" sz="2600" b="1" dirty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Needs for new solar radiation services to faster deploy the market for solar energy applications and optimize grid integration (</a:t>
            </a:r>
            <a:r>
              <a:rPr lang="en-US" sz="2600" b="1" dirty="0" err="1">
                <a:solidFill>
                  <a:prstClr val="black"/>
                </a:solidFill>
              </a:rPr>
              <a:t>MESoR</a:t>
            </a:r>
            <a:r>
              <a:rPr lang="en-US" sz="2600" b="1" dirty="0" smtClean="0">
                <a:solidFill>
                  <a:prstClr val="black"/>
                </a:solidFill>
              </a:rPr>
              <a:t>)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Recommendations for improvements in observations and forecasts</a:t>
            </a:r>
            <a:endParaRPr lang="en-US" sz="92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60000" y="30600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ENVI</a:t>
            </a:r>
          </a:p>
          <a:p>
            <a:r>
              <a:rPr lang="en-US" dirty="0"/>
              <a:t>SOLAR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613" y="304800"/>
            <a:ext cx="18049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9521305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2080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Life cycle of products &amp; services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98000"/>
            <a:ext cx="8208000" cy="396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/>
              <a:t>Initialization</a:t>
            </a:r>
          </a:p>
          <a:p>
            <a:pPr>
              <a:buNone/>
            </a:pPr>
            <a:r>
              <a:rPr lang="en-US" sz="2600" dirty="0" smtClean="0"/>
              <a:t>System analysis &amp; design</a:t>
            </a:r>
          </a:p>
          <a:p>
            <a:pPr>
              <a:buNone/>
            </a:pPr>
            <a:r>
              <a:rPr lang="en-US" sz="2600" dirty="0" smtClean="0"/>
              <a:t>Rapid prototyping</a:t>
            </a:r>
          </a:p>
          <a:p>
            <a:pPr>
              <a:buNone/>
            </a:pPr>
            <a:r>
              <a:rPr lang="en-US" sz="2600" dirty="0" smtClean="0"/>
              <a:t>System development</a:t>
            </a:r>
          </a:p>
          <a:p>
            <a:pPr>
              <a:buNone/>
            </a:pPr>
            <a:r>
              <a:rPr lang="en-US" sz="2600" dirty="0" smtClean="0"/>
              <a:t>Implementation</a:t>
            </a:r>
          </a:p>
          <a:p>
            <a:pPr>
              <a:buNone/>
            </a:pPr>
            <a:r>
              <a:rPr lang="en-US" sz="2600" dirty="0" smtClean="0"/>
              <a:t>Post-implementation</a:t>
            </a:r>
          </a:p>
          <a:p>
            <a:pPr>
              <a:buNone/>
            </a:pPr>
            <a:r>
              <a:rPr lang="en-US" sz="3600" dirty="0" smtClean="0"/>
              <a:t>	</a:t>
            </a:r>
            <a:endParaRPr lang="en-US" sz="3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marketing EO products &amp; services title 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4400" y="2667000"/>
            <a:ext cx="2590800" cy="3662709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714" y="540657"/>
            <a:ext cx="7086599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3819" y="152400"/>
            <a:ext cx="18049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047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0866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000" y="151200"/>
            <a:ext cx="180498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32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RETScreen</a:t>
            </a:r>
            <a:r>
              <a:rPr lang="en-US" sz="4000" b="1" i="1" dirty="0" smtClean="0">
                <a:solidFill>
                  <a:srgbClr val="00B0F0"/>
                </a:solidFill>
              </a:rPr>
              <a:t>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err="1" smtClean="0">
                <a:solidFill>
                  <a:prstClr val="black"/>
                </a:solidFill>
              </a:rPr>
              <a:t>RETScreen</a:t>
            </a:r>
            <a:r>
              <a:rPr lang="en-US" sz="2600" b="1" dirty="0" smtClean="0">
                <a:solidFill>
                  <a:prstClr val="black"/>
                </a:solidFill>
              </a:rPr>
              <a:t> </a:t>
            </a:r>
            <a:r>
              <a:rPr lang="en-US" sz="2600" b="1" dirty="0" smtClean="0">
                <a:solidFill>
                  <a:prstClr val="black"/>
                </a:solidFill>
              </a:rPr>
              <a:t>international (Natural Resources Canada) </a:t>
            </a:r>
            <a:r>
              <a:rPr lang="en-US" sz="2000" i="1" dirty="0" smtClean="0">
                <a:solidFill>
                  <a:prstClr val="black"/>
                </a:solidFill>
              </a:rPr>
              <a:t>Brochure </a:t>
            </a:r>
            <a:r>
              <a:rPr lang="en-US" sz="2000" i="1" dirty="0" smtClean="0">
                <a:solidFill>
                  <a:prstClr val="black"/>
                </a:solidFill>
              </a:rPr>
              <a:t>on </a:t>
            </a:r>
            <a:r>
              <a:rPr lang="en-US" sz="2000" i="1" dirty="0" err="1" smtClean="0">
                <a:solidFill>
                  <a:prstClr val="black"/>
                </a:solidFill>
              </a:rPr>
              <a:t>RETScreen</a:t>
            </a:r>
            <a:r>
              <a:rPr lang="en-US" sz="2000" i="1" dirty="0" smtClean="0">
                <a:solidFill>
                  <a:prstClr val="black"/>
                </a:solidFill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</a:rPr>
              <a:t>initiative </a:t>
            </a:r>
            <a:r>
              <a:rPr lang="en-US" sz="2000" dirty="0" smtClean="0">
                <a:solidFill>
                  <a:prstClr val="black"/>
                </a:solidFill>
                <a:hlinkClick r:id="rId2"/>
              </a:rPr>
              <a:t>www.retscreen.net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endParaRPr lang="en-US" sz="2000" i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Clean energy projects, </a:t>
            </a:r>
            <a:r>
              <a:rPr lang="en-US" sz="2600" b="1" dirty="0" err="1" smtClean="0">
                <a:solidFill>
                  <a:prstClr val="black"/>
                </a:solidFill>
              </a:rPr>
              <a:t>RETScreen</a:t>
            </a:r>
            <a:r>
              <a:rPr lang="en-US" sz="2600" b="1" dirty="0" smtClean="0">
                <a:solidFill>
                  <a:prstClr val="black"/>
                </a:solidFill>
              </a:rPr>
              <a:t> engineering &amp; cases textbook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Description of clean energy decision-making software; uses worldwide database of NASA satellite-derived meteorological data (NASA surface meteorology and </a:t>
            </a:r>
            <a:r>
              <a:rPr lang="en-US" sz="2000" i="1" dirty="0" smtClean="0">
                <a:solidFill>
                  <a:prstClr val="black"/>
                </a:solidFill>
              </a:rPr>
              <a:t>solar </a:t>
            </a:r>
            <a:r>
              <a:rPr lang="en-US" sz="2000" i="1" dirty="0">
                <a:solidFill>
                  <a:prstClr val="black"/>
                </a:solidFill>
              </a:rPr>
              <a:t>energy dataset (SSE)) from a ten-year period </a:t>
            </a:r>
            <a:r>
              <a:rPr lang="en-US" sz="2000" i="1" dirty="0" smtClean="0">
                <a:solidFill>
                  <a:prstClr val="black"/>
                </a:solidFill>
              </a:rPr>
              <a:t/>
            </a:r>
            <a:br>
              <a:rPr lang="en-US" sz="2000" i="1" dirty="0" smtClean="0">
                <a:solidFill>
                  <a:prstClr val="black"/>
                </a:solidFill>
              </a:rPr>
            </a:br>
            <a:r>
              <a:rPr lang="en-US" sz="2000" i="1" dirty="0" smtClean="0">
                <a:solidFill>
                  <a:prstClr val="black"/>
                </a:solidFill>
              </a:rPr>
              <a:t>(1983 </a:t>
            </a:r>
            <a:r>
              <a:rPr lang="en-US" sz="2000" i="1" dirty="0">
                <a:solidFill>
                  <a:prstClr val="black"/>
                </a:solidFill>
              </a:rPr>
              <a:t>– 1993</a:t>
            </a:r>
            <a:r>
              <a:rPr lang="en-US" sz="2000" i="1" dirty="0" smtClean="0">
                <a:solidFill>
                  <a:prstClr val="black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i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dirty="0" smtClean="0">
                <a:solidFill>
                  <a:prstClr val="black"/>
                </a:solidFill>
              </a:rPr>
              <a:t>Related </a:t>
            </a:r>
            <a:r>
              <a:rPr lang="en-US" sz="2600" dirty="0" smtClean="0">
                <a:solidFill>
                  <a:prstClr val="black"/>
                </a:solidFill>
              </a:rPr>
              <a:t>information: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Solar energy data for developing countries (GEO-ECP)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i="1" dirty="0" smtClean="0"/>
              <a:t>Short description of, and links to, SSE, </a:t>
            </a:r>
            <a:r>
              <a:rPr lang="en-US" sz="2000" i="1" dirty="0" err="1" smtClean="0"/>
              <a:t>Helioclim</a:t>
            </a:r>
            <a:r>
              <a:rPr lang="en-US" sz="2000" i="1" dirty="0" smtClean="0"/>
              <a:t> and SODA</a:t>
            </a:r>
            <a:endParaRPr lang="en-US" sz="2000" i="1" dirty="0" smtClean="0">
              <a:solidFill>
                <a:prstClr val="black"/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00" y="304800"/>
            <a:ext cx="2370622" cy="709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8850" y="306000"/>
            <a:ext cx="12001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7527733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51200"/>
            <a:ext cx="8208000" cy="1080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Solar and Wind Energy Resource</a:t>
            </a:r>
            <a:br>
              <a:rPr lang="en-US" sz="4000" b="1" i="1" dirty="0" smtClean="0">
                <a:solidFill>
                  <a:srgbClr val="00B0F0"/>
                </a:solidFill>
              </a:rPr>
            </a:br>
            <a:r>
              <a:rPr lang="en-US" sz="4000" b="1" i="1" dirty="0" smtClean="0">
                <a:solidFill>
                  <a:srgbClr val="00B0F0"/>
                </a:solidFill>
              </a:rPr>
              <a:t>Assessment (SWERA) (1)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000" y="1440000"/>
            <a:ext cx="58674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000" y="230400"/>
            <a:ext cx="912876" cy="979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2337" y="230400"/>
            <a:ext cx="957263" cy="1057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0000" y="5436000"/>
            <a:ext cx="12266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User</a:t>
            </a:r>
            <a:br>
              <a:rPr lang="en-US" sz="2600" b="1" dirty="0" smtClean="0"/>
            </a:br>
            <a:r>
              <a:rPr lang="en-US" sz="2600" b="1" dirty="0" smtClean="0"/>
              <a:t>manual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xmlns="" val="406785262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51200"/>
            <a:ext cx="8208000" cy="1080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Solar and Wind Energy Resource</a:t>
            </a:r>
            <a:br>
              <a:rPr lang="en-US" sz="4000" b="1" i="1" dirty="0" smtClean="0">
                <a:solidFill>
                  <a:srgbClr val="00B0F0"/>
                </a:solidFill>
              </a:rPr>
            </a:br>
            <a:r>
              <a:rPr lang="en-US" sz="4000" b="1" i="1" dirty="0" smtClean="0">
                <a:solidFill>
                  <a:srgbClr val="00B0F0"/>
                </a:solidFill>
              </a:rPr>
              <a:t>Assessment (SWERA) (2)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000" y="228600"/>
            <a:ext cx="912876" cy="979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2000" y="228600"/>
            <a:ext cx="957263" cy="105715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00" y="1440000"/>
            <a:ext cx="3952876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1"/>
          <p:cNvSpPr txBox="1"/>
          <p:nvPr/>
        </p:nvSpPr>
        <p:spPr>
          <a:xfrm>
            <a:off x="4860000" y="5760000"/>
            <a:ext cx="12266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User</a:t>
            </a:r>
            <a:br>
              <a:rPr lang="en-US" sz="2600" b="1" dirty="0" smtClean="0"/>
            </a:br>
            <a:r>
              <a:rPr lang="en-US" sz="2600" b="1" dirty="0" smtClean="0"/>
              <a:t>manual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xmlns="" val="1761075617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SWERA (1):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Results </a:t>
            </a:r>
            <a:r>
              <a:rPr lang="en-US" sz="2600" b="1" dirty="0">
                <a:solidFill>
                  <a:prstClr val="black"/>
                </a:solidFill>
              </a:rPr>
              <a:t>of solar resource assessments in the UNEP/SWERA project </a:t>
            </a:r>
            <a:r>
              <a:rPr lang="en-US" sz="2600" b="1" dirty="0" smtClean="0">
                <a:solidFill>
                  <a:prstClr val="black"/>
                </a:solidFill>
              </a:rPr>
              <a:t/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Article with summary of the results in the 13 SWERA </a:t>
            </a:r>
            <a:r>
              <a:rPr lang="en-US" sz="2000" i="1" dirty="0" smtClean="0">
                <a:solidFill>
                  <a:prstClr val="black"/>
                </a:solidFill>
              </a:rPr>
              <a:t>countries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Global atlas for solar and wind energy end-user needs assessment </a:t>
            </a:r>
            <a:br>
              <a:rPr lang="en-US" sz="2600" b="1" dirty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Presentation of the end-user assessment for SWERA products (policy-makers, developers, NGOs/universities, global </a:t>
            </a:r>
            <a:r>
              <a:rPr lang="en-US" sz="2000" i="1" dirty="0" err="1">
                <a:solidFill>
                  <a:prstClr val="black"/>
                </a:solidFill>
              </a:rPr>
              <a:t>modelling</a:t>
            </a:r>
            <a:r>
              <a:rPr lang="en-US" sz="2000" i="1" dirty="0">
                <a:solidFill>
                  <a:prstClr val="black"/>
                </a:solidFill>
              </a:rPr>
              <a:t> community). SWERA is used as first data source (to identify high-potential areas), but is not enough for decision-making. More capacity building needed</a:t>
            </a:r>
            <a:r>
              <a:rPr lang="en-US" sz="2000" i="1" dirty="0" smtClean="0">
                <a:solidFill>
                  <a:prstClr val="black"/>
                </a:solidFill>
              </a:rPr>
              <a:t>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Solar and wind energy resource assessment (GEF) </a:t>
            </a:r>
            <a:r>
              <a:rPr lang="en-US" sz="2600" b="1" dirty="0" smtClean="0">
                <a:solidFill>
                  <a:prstClr val="black"/>
                </a:solidFill>
              </a:rPr>
              <a:t/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Success story with summary of SWERA achievements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6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000" y="228600"/>
            <a:ext cx="912876" cy="979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2000" y="228600"/>
            <a:ext cx="957263" cy="10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7946018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References SWERA (2):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Enhancing </a:t>
            </a:r>
            <a:r>
              <a:rPr lang="en-US" sz="2600" b="1" dirty="0">
                <a:solidFill>
                  <a:prstClr val="black"/>
                </a:solidFill>
              </a:rPr>
              <a:t>information for renewable energy technology deployment in Brazil, China, and South Africa </a:t>
            </a:r>
            <a:r>
              <a:rPr lang="en-US" sz="2600" b="1" dirty="0" smtClean="0">
                <a:solidFill>
                  <a:prstClr val="black"/>
                </a:solidFill>
              </a:rPr>
              <a:t/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Description of resource assessment for solar and wind energy in the three countries + comparison between the countries</a:t>
            </a:r>
            <a:endParaRPr lang="en-US" sz="2000" i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Terminal evaluation of UNEP GEF project solar and wind </a:t>
            </a:r>
            <a:r>
              <a:rPr lang="en-US" sz="2000" i="1" dirty="0">
                <a:solidFill>
                  <a:prstClr val="black"/>
                </a:solidFill>
              </a:rPr>
              <a:t>Evaluation report of the SWERA project with lessons learned and recommendations (establishment of a knowledge network</a:t>
            </a:r>
            <a:r>
              <a:rPr lang="en-US" sz="2000" i="1" dirty="0" smtClean="0">
                <a:solidFill>
                  <a:prstClr val="black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User manual for SWERA: designing renewable resource assessment projects and using assessment </a:t>
            </a:r>
            <a:r>
              <a:rPr lang="en-US" sz="2600" b="1" dirty="0" smtClean="0">
                <a:solidFill>
                  <a:prstClr val="black"/>
                </a:solidFill>
              </a:rPr>
              <a:t>products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User manual for SWERA and related products + guidance on where to find information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6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000" y="228600"/>
            <a:ext cx="912876" cy="979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2000" y="228600"/>
            <a:ext cx="957263" cy="10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7113728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Other references wind energy: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Satellite </a:t>
            </a:r>
            <a:r>
              <a:rPr lang="en-US" sz="2600" b="1" dirty="0" smtClean="0">
                <a:solidFill>
                  <a:prstClr val="black"/>
                </a:solidFill>
              </a:rPr>
              <a:t>based services for the wind industry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Article describing the use of EO data for wind farms (wind measurements over the ocean, wave statistics, tidal heights and currents, terrain roughness, orography</a:t>
            </a:r>
            <a:r>
              <a:rPr lang="en-US" sz="2000" i="1" dirty="0" smtClean="0">
                <a:solidFill>
                  <a:prstClr val="black"/>
                </a:solidFill>
              </a:rPr>
              <a:t>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Wind forecasting presentation (US)</a:t>
            </a:r>
            <a:r>
              <a:rPr lang="en-US" sz="2600" b="1" dirty="0">
                <a:solidFill>
                  <a:prstClr val="black"/>
                </a:solidFill>
              </a:rPr>
              <a:t/>
            </a:r>
            <a:br>
              <a:rPr lang="en-US" sz="2600" b="1" dirty="0">
                <a:solidFill>
                  <a:prstClr val="black"/>
                </a:solidFill>
              </a:rPr>
            </a:br>
            <a:r>
              <a:rPr lang="en-US" sz="2000" i="1" dirty="0" smtClean="0">
                <a:solidFill>
                  <a:prstClr val="black"/>
                </a:solidFill>
              </a:rPr>
              <a:t>Description of forecasting systems, models, time horizons and forecast performance + recommendations to improve wind forecasting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Assessment of wind resources (Denmark)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 smtClean="0">
                <a:solidFill>
                  <a:prstClr val="black"/>
                </a:solidFill>
              </a:rPr>
              <a:t>Presentation on the use of earth observation for </a:t>
            </a:r>
            <a:r>
              <a:rPr lang="en-US" sz="2000" i="1" dirty="0" err="1" smtClean="0">
                <a:solidFill>
                  <a:prstClr val="black"/>
                </a:solidFill>
              </a:rPr>
              <a:t>WAsP</a:t>
            </a:r>
            <a:r>
              <a:rPr lang="en-US" sz="2000" i="1" dirty="0" smtClean="0">
                <a:solidFill>
                  <a:prstClr val="black"/>
                </a:solidFill>
              </a:rPr>
              <a:t> (wind atlas analysis and application </a:t>
            </a:r>
            <a:r>
              <a:rPr lang="en-US" sz="2000" i="1" dirty="0" err="1" smtClean="0">
                <a:solidFill>
                  <a:prstClr val="black"/>
                </a:solidFill>
              </a:rPr>
              <a:t>programme</a:t>
            </a:r>
            <a:r>
              <a:rPr lang="en-US" sz="2000" i="1" dirty="0" smtClean="0">
                <a:solidFill>
                  <a:prstClr val="black"/>
                </a:solidFill>
              </a:rPr>
              <a:t>)</a:t>
            </a:r>
            <a:endParaRPr lang="en-US" sz="2000" i="1" dirty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6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0250" y="304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4542441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Other references: bird protection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Challenges </a:t>
            </a:r>
            <a:r>
              <a:rPr lang="en-US" sz="2600" b="1" dirty="0">
                <a:solidFill>
                  <a:prstClr val="black"/>
                </a:solidFill>
              </a:rPr>
              <a:t>and solutions of remote sensing at offshore wind energy developments </a:t>
            </a:r>
            <a:r>
              <a:rPr lang="en-US" sz="2600" b="1" dirty="0" smtClean="0">
                <a:solidFill>
                  <a:prstClr val="black"/>
                </a:solidFill>
              </a:rPr>
              <a:t/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How to improve bird protection in relation to wind energy projects; application of radar and GIS for off-shore and on-shore wind energy </a:t>
            </a:r>
            <a:r>
              <a:rPr lang="en-US" sz="2000" i="1" dirty="0" smtClean="0">
                <a:solidFill>
                  <a:prstClr val="black"/>
                </a:solidFill>
              </a:rPr>
              <a:t>projects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Fuzzy </a:t>
            </a:r>
            <a:r>
              <a:rPr lang="en-US" sz="2600" b="1" dirty="0" err="1">
                <a:solidFill>
                  <a:prstClr val="black"/>
                </a:solidFill>
              </a:rPr>
              <a:t>modelling</a:t>
            </a:r>
            <a:r>
              <a:rPr lang="en-US" sz="2600" b="1" dirty="0">
                <a:solidFill>
                  <a:prstClr val="black"/>
                </a:solidFill>
              </a:rPr>
              <a:t> to </a:t>
            </a:r>
            <a:r>
              <a:rPr lang="en-US" sz="2600" b="1" dirty="0" smtClean="0">
                <a:solidFill>
                  <a:prstClr val="black"/>
                </a:solidFill>
              </a:rPr>
              <a:t>identify </a:t>
            </a:r>
            <a:r>
              <a:rPr lang="en-US" sz="2600" b="1" dirty="0">
                <a:solidFill>
                  <a:prstClr val="black"/>
                </a:solidFill>
              </a:rPr>
              <a:t>areas of high conservation value for raptors: effectiveness of the network of protected areas in </a:t>
            </a:r>
            <a:r>
              <a:rPr lang="en-US" sz="2600" b="1" dirty="0" err="1">
                <a:solidFill>
                  <a:prstClr val="black"/>
                </a:solidFill>
              </a:rPr>
              <a:t>Andalucia</a:t>
            </a:r>
            <a:r>
              <a:rPr lang="en-US" sz="2600" b="1" dirty="0">
                <a:solidFill>
                  <a:prstClr val="black"/>
                </a:solidFill>
              </a:rPr>
              <a:t> (Spain</a:t>
            </a:r>
            <a:r>
              <a:rPr lang="en-US" sz="2600" b="1" dirty="0" smtClean="0">
                <a:solidFill>
                  <a:prstClr val="black"/>
                </a:solidFill>
              </a:rPr>
              <a:t>)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Master thesis on earth observation and GIS for bird protection and wind energy development </a:t>
            </a:r>
            <a:r>
              <a:rPr lang="en-US" sz="2000" i="1" dirty="0" smtClean="0">
                <a:solidFill>
                  <a:prstClr val="black"/>
                </a:solidFill>
              </a:rPr>
              <a:t>schemes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i="1" dirty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1481138" algn="l"/>
              </a:tabLst>
            </a:pPr>
            <a:r>
              <a:rPr lang="en-US" sz="2000" i="1" dirty="0" smtClean="0">
                <a:solidFill>
                  <a:prstClr val="black"/>
                </a:solidFill>
              </a:rPr>
              <a:t>See also: environmental management toolkit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6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8601627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220400"/>
            <a:ext cx="8208000" cy="70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Energy resources exploration support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3060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0406453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08000" cy="1080000"/>
          </a:xfrm>
        </p:spPr>
        <p:txBody>
          <a:bodyPr>
            <a:no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Assessment of business &amp; </a:t>
            </a:r>
            <a:br>
              <a:rPr lang="en-US" sz="4000" b="1" i="1" dirty="0" smtClean="0">
                <a:solidFill>
                  <a:srgbClr val="00B0F0"/>
                </a:solidFill>
              </a:rPr>
            </a:br>
            <a:r>
              <a:rPr lang="en-US" sz="4000" b="1" i="1" dirty="0" smtClean="0">
                <a:solidFill>
                  <a:srgbClr val="00B0F0"/>
                </a:solidFill>
              </a:rPr>
              <a:t>funding opportunities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25041"/>
            <a:ext cx="8208000" cy="3732959"/>
          </a:xfrm>
        </p:spPr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2600" dirty="0" smtClean="0"/>
              <a:t>Categories of environmental products &amp; services</a:t>
            </a:r>
          </a:p>
          <a:p>
            <a:r>
              <a:rPr lang="en-US" sz="2600" dirty="0" smtClean="0"/>
              <a:t>Life cycle phase of product or service</a:t>
            </a:r>
          </a:p>
          <a:p>
            <a:r>
              <a:rPr lang="en-US" sz="2600" dirty="0" smtClean="0"/>
              <a:t>Regional context, level of technological &amp; economic development</a:t>
            </a:r>
          </a:p>
          <a:p>
            <a:r>
              <a:rPr lang="en-US" sz="2600" dirty="0" smtClean="0"/>
              <a:t>Optimum marketing mix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51200"/>
            <a:ext cx="8208000" cy="1080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African-European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georesources</a:t>
            </a:r>
            <a:r>
              <a:rPr lang="en-US" sz="4000" b="1" i="1" dirty="0" smtClean="0">
                <a:solidFill>
                  <a:srgbClr val="00B0F0"/>
                </a:solidFill>
              </a:rPr>
              <a:t/>
            </a:r>
            <a:br>
              <a:rPr lang="en-US" sz="4000" b="1" i="1" dirty="0" smtClean="0">
                <a:solidFill>
                  <a:srgbClr val="00B0F0"/>
                </a:solidFill>
              </a:rPr>
            </a:br>
            <a:r>
              <a:rPr lang="en-US" sz="4000" b="1" i="1" dirty="0" smtClean="0">
                <a:solidFill>
                  <a:srgbClr val="00B0F0"/>
                </a:solidFill>
              </a:rPr>
              <a:t>observation system (AEGOS)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220400"/>
            <a:ext cx="8208000" cy="709200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566738" algn="l"/>
              </a:tabLst>
            </a:pPr>
            <a:r>
              <a:rPr lang="en-US" sz="24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Archive </a:t>
            </a:r>
            <a:r>
              <a:rPr lang="en-US" sz="24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of public Africa-related </a:t>
            </a:r>
            <a:r>
              <a:rPr lang="en-US" sz="2400" b="1" i="1" dirty="0" err="1" smtClean="0">
                <a:solidFill>
                  <a:srgbClr val="00B0F0"/>
                </a:solidFill>
                <a:ea typeface="Times New Roman"/>
                <a:cs typeface="Caecilia-Roman"/>
              </a:rPr>
              <a:t>georesources</a:t>
            </a:r>
            <a:r>
              <a:rPr lang="en-US" sz="2400" b="1" i="1" dirty="0" smtClean="0">
                <a:solidFill>
                  <a:srgbClr val="00B0F0"/>
                </a:solidFill>
                <a:ea typeface="Times New Roman"/>
                <a:cs typeface="Caecilia-Roman"/>
              </a:rPr>
              <a:t>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29400" y="2057400"/>
            <a:ext cx="1960200" cy="275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Landsat ETM+ satellite image of the </a:t>
            </a:r>
            <a:r>
              <a:rPr lang="en-US" sz="2400" dirty="0" err="1"/>
              <a:t>Catanda</a:t>
            </a:r>
            <a:r>
              <a:rPr lang="en-US" sz="2400" dirty="0"/>
              <a:t> </a:t>
            </a:r>
            <a:r>
              <a:rPr lang="en-US" sz="2400" dirty="0" err="1"/>
              <a:t>carbonatite</a:t>
            </a:r>
            <a:r>
              <a:rPr lang="en-US" sz="2400" dirty="0"/>
              <a:t> massif (Angola) superimposed </a:t>
            </a:r>
            <a:r>
              <a:rPr lang="en-US" sz="2400" dirty="0" smtClean="0"/>
              <a:t>on DEM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000" y="180000"/>
            <a:ext cx="2381250" cy="9144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0" y="2160000"/>
            <a:ext cx="5943599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9214466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AEGOS references: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48692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AEGOS </a:t>
            </a:r>
            <a:r>
              <a:rPr lang="en-US" sz="2600" b="1" dirty="0">
                <a:solidFill>
                  <a:prstClr val="black"/>
                </a:solidFill>
              </a:rPr>
              <a:t>Review of spin-off projects based on AEGOS, preparation of a road map for AEGOS test beds</a:t>
            </a:r>
            <a:r>
              <a:rPr lang="en-US" sz="2600" b="1" dirty="0" smtClean="0">
                <a:solidFill>
                  <a:prstClr val="black"/>
                </a:solidFill>
              </a:rPr>
              <a:t/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Description of 8 geological mapping initiatives in Africa</a:t>
            </a:r>
            <a:endParaRPr lang="en-US" sz="2000" i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AEGOS: </a:t>
            </a:r>
            <a:r>
              <a:rPr lang="en-US" sz="2600" b="1" dirty="0">
                <a:solidFill>
                  <a:prstClr val="black"/>
                </a:solidFill>
              </a:rPr>
              <a:t>The spatial data infrastructure for </a:t>
            </a:r>
            <a:r>
              <a:rPr lang="en-US" sz="2600" b="1" dirty="0" err="1">
                <a:solidFill>
                  <a:prstClr val="black"/>
                </a:solidFill>
              </a:rPr>
              <a:t>georesources</a:t>
            </a:r>
            <a:r>
              <a:rPr lang="en-US" sz="2600" b="1" dirty="0">
                <a:solidFill>
                  <a:prstClr val="black"/>
                </a:solidFill>
              </a:rPr>
              <a:t> in </a:t>
            </a:r>
            <a:r>
              <a:rPr lang="en-US" sz="2600" b="1" dirty="0" smtClean="0">
                <a:solidFill>
                  <a:prstClr val="black"/>
                </a:solidFill>
              </a:rPr>
              <a:t>Africa </a:t>
            </a:r>
            <a:r>
              <a:rPr lang="en-US" sz="2000" i="1" dirty="0" smtClean="0">
                <a:solidFill>
                  <a:prstClr val="black"/>
                </a:solidFill>
              </a:rPr>
              <a:t>Overview </a:t>
            </a:r>
            <a:r>
              <a:rPr lang="en-US" sz="2000" i="1" dirty="0">
                <a:solidFill>
                  <a:prstClr val="black"/>
                </a:solidFill>
              </a:rPr>
              <a:t>presentation of the AEGOS initiative</a:t>
            </a:r>
            <a:endParaRPr lang="en-US" sz="2000" i="1" dirty="0" smtClean="0">
              <a:solidFill>
                <a:prstClr val="black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dirty="0" smtClean="0">
                <a:solidFill>
                  <a:prstClr val="black"/>
                </a:solidFill>
              </a:rPr>
              <a:t>Related article:</a:t>
            </a:r>
            <a:endParaRPr lang="en-US" sz="2600" dirty="0">
              <a:solidFill>
                <a:prstClr val="black"/>
              </a:solidFill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Multi- and </a:t>
            </a:r>
            <a:r>
              <a:rPr lang="en-US" sz="2600" b="1" dirty="0" err="1">
                <a:solidFill>
                  <a:prstClr val="black"/>
                </a:solidFill>
              </a:rPr>
              <a:t>hyperspectral</a:t>
            </a:r>
            <a:r>
              <a:rPr lang="en-US" sz="2600" b="1" dirty="0">
                <a:solidFill>
                  <a:prstClr val="black"/>
                </a:solidFill>
              </a:rPr>
              <a:t> geologic remote sensing: </a:t>
            </a:r>
            <a:r>
              <a:rPr lang="en-US" sz="2600" b="1" dirty="0" smtClean="0">
                <a:solidFill>
                  <a:prstClr val="black"/>
                </a:solidFill>
              </a:rPr>
              <a:t/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600" b="1" dirty="0" smtClean="0">
                <a:solidFill>
                  <a:prstClr val="black"/>
                </a:solidFill>
              </a:rPr>
              <a:t>a </a:t>
            </a:r>
            <a:r>
              <a:rPr lang="en-US" sz="2600" b="1" dirty="0" smtClean="0">
                <a:solidFill>
                  <a:prstClr val="black"/>
                </a:solidFill>
              </a:rPr>
              <a:t>review (ITC)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Description of the state-of-the-art of remote sensing for geology, stressing the importance of validation, bridging the gap between earth observation and geology, a multidisciplinary approach and data continuity</a:t>
            </a:r>
            <a:endParaRPr lang="en-US" sz="26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8000" y="306000"/>
            <a:ext cx="2381250" cy="914400"/>
          </a:xfrm>
          <a:prstGeom prst="rect">
            <a:avLst/>
          </a:prstGeom>
        </p:spPr>
      </p:pic>
      <p:pic>
        <p:nvPicPr>
          <p:cNvPr id="8" name="Picture 2" descr="D:\M.Noort\My Documents\3 GEO\geonetcab\promotion\itc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2850" y="306000"/>
            <a:ext cx="666750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92097660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One Geology: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160982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dirty="0" smtClean="0"/>
              <a:t>Geological </a:t>
            </a:r>
            <a:r>
              <a:rPr lang="en-US" sz="2600" dirty="0" smtClean="0"/>
              <a:t>maps for more than 70 </a:t>
            </a:r>
            <a:r>
              <a:rPr lang="en-US" sz="2600" dirty="0" smtClean="0"/>
              <a:t>countries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i="1" dirty="0" smtClean="0">
                <a:solidFill>
                  <a:prstClr val="black"/>
                </a:solidFill>
              </a:rPr>
              <a:t>Including information on geothermal showcases in Australia and France, and the digital energy map of the </a:t>
            </a:r>
            <a:r>
              <a:rPr lang="en-US" sz="2000" i="1" dirty="0" smtClean="0">
                <a:solidFill>
                  <a:prstClr val="black"/>
                </a:solidFill>
              </a:rPr>
              <a:t>UK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  <a:hlinkClick r:id="rId2"/>
              </a:rPr>
              <a:t>www.onegeology.org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542" y="3581400"/>
            <a:ext cx="4666612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>
            <a:spLocks noChangeAspect="1"/>
          </p:cNvSpPr>
          <p:nvPr/>
        </p:nvSpPr>
        <p:spPr>
          <a:xfrm>
            <a:off x="5334000" y="3602504"/>
            <a:ext cx="3255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Initiatives,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such </a:t>
            </a:r>
            <a:r>
              <a:rPr lang="en-US" sz="2600" dirty="0" smtClean="0"/>
              <a:t>as AEGOS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and One </a:t>
            </a:r>
            <a:r>
              <a:rPr lang="en-US" sz="2600" dirty="0" smtClean="0"/>
              <a:t>Geology,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also </a:t>
            </a:r>
            <a:r>
              <a:rPr lang="en-US" sz="2600" dirty="0" smtClean="0"/>
              <a:t>support energy resources </a:t>
            </a:r>
            <a:r>
              <a:rPr lang="en-US" sz="2600" dirty="0" smtClean="0"/>
              <a:t>assessment</a:t>
            </a:r>
            <a:r>
              <a:rPr lang="en-US" sz="2600" dirty="0" smtClean="0"/>
              <a:t>!</a:t>
            </a:r>
            <a:endParaRPr lang="en-US" sz="2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0250" y="304800"/>
            <a:ext cx="14287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155490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220400"/>
            <a:ext cx="8208000" cy="70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Pipeline monitoring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3060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849418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512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PIPEMON project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3564000"/>
            <a:ext cx="2242799" cy="15666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  <a:tabLst>
                <a:tab pos="566738" algn="l"/>
              </a:tabLst>
            </a:pPr>
            <a:r>
              <a:rPr lang="en-US" sz="2000" dirty="0" smtClean="0">
                <a:solidFill>
                  <a:srgbClr val="000000"/>
                </a:solidFill>
                <a:ea typeface="Times New Roman"/>
                <a:cs typeface="Caecilia-Roman"/>
              </a:rPr>
              <a:t>ground motion monitoring service &amp; </a:t>
            </a:r>
            <a:br>
              <a:rPr lang="en-US" sz="2000" dirty="0" smtClean="0">
                <a:solidFill>
                  <a:srgbClr val="000000"/>
                </a:solidFill>
                <a:ea typeface="Times New Roman"/>
                <a:cs typeface="Caecilia-Roman"/>
              </a:rPr>
            </a:br>
            <a:r>
              <a:rPr lang="en-US" sz="2000" dirty="0" smtClean="0">
                <a:solidFill>
                  <a:srgbClr val="000000"/>
                </a:solidFill>
                <a:ea typeface="Times New Roman"/>
                <a:cs typeface="Caecilia-Roman"/>
              </a:rPr>
              <a:t>route planning service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600" y="4968000"/>
            <a:ext cx="8208000" cy="155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B0F0"/>
                </a:solidFill>
              </a:rPr>
              <a:t>Application of ground movement and automated route planning technologies for pipeline planning and management – the PIPEMON </a:t>
            </a:r>
            <a:r>
              <a:rPr lang="en-US" sz="2600" b="1" dirty="0" smtClean="0">
                <a:solidFill>
                  <a:srgbClr val="00B0F0"/>
                </a:solidFill>
              </a:rPr>
              <a:t>project </a:t>
            </a:r>
            <a:r>
              <a:rPr lang="en-US" sz="2000" i="1" dirty="0" smtClean="0"/>
              <a:t>Description </a:t>
            </a:r>
            <a:r>
              <a:rPr lang="en-US" sz="2000" i="1" dirty="0"/>
              <a:t>of detection of pipeline-related ground and structure motion (with SAR) and planning of routes for pipelines (using DEMs and interferometry)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6" y="1080000"/>
            <a:ext cx="6058753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9560309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Other references: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3733800" cy="48692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Oil </a:t>
            </a:r>
            <a:r>
              <a:rPr lang="en-US" sz="2600" b="1" dirty="0">
                <a:solidFill>
                  <a:prstClr val="black"/>
                </a:solidFill>
              </a:rPr>
              <a:t>and gas spill and pipeline condition assessment using remote </a:t>
            </a:r>
            <a:r>
              <a:rPr lang="en-US" sz="2600" b="1" dirty="0" smtClean="0">
                <a:solidFill>
                  <a:prstClr val="black"/>
                </a:solidFill>
              </a:rPr>
              <a:t>sensing (EPA)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Overview of methodologies for pipeline monitoring </a:t>
            </a:r>
            <a:r>
              <a:rPr lang="en-US" sz="2000" i="1" dirty="0" smtClean="0">
                <a:solidFill>
                  <a:prstClr val="black"/>
                </a:solidFill>
              </a:rPr>
              <a:t>in the US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prstClr val="black"/>
                </a:solidFill>
              </a:rPr>
              <a:t>Environmental Impacts of </a:t>
            </a:r>
            <a:r>
              <a:rPr lang="en-US" sz="2600" b="1" dirty="0" smtClean="0">
                <a:solidFill>
                  <a:prstClr val="black"/>
                </a:solidFill>
              </a:rPr>
              <a:t>pipelines (ITC)</a:t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Article describing the use of remote sensing for detection of seepage from pipelines</a:t>
            </a:r>
            <a:endParaRPr lang="en-US" sz="2000" i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i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6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013" y="1295400"/>
            <a:ext cx="4101587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000" y="228600"/>
            <a:ext cx="862965" cy="939708"/>
          </a:xfrm>
          <a:prstGeom prst="rect">
            <a:avLst/>
          </a:prstGeom>
        </p:spPr>
      </p:pic>
      <p:pic>
        <p:nvPicPr>
          <p:cNvPr id="9" name="Picture 2" descr="D:\M.Noort\My Documents\3 GEO\geonetcab\promotion\itc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2850" y="306000"/>
            <a:ext cx="666750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0715306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1220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Other topic: </a:t>
            </a:r>
            <a:r>
              <a:rPr lang="en-US" sz="4000" b="1" i="1" dirty="0" err="1" smtClean="0">
                <a:solidFill>
                  <a:srgbClr val="00B0F0"/>
                </a:solidFill>
              </a:rPr>
              <a:t>geomagnetically</a:t>
            </a:r>
            <a:r>
              <a:rPr lang="en-US" sz="4000" b="1" i="1" dirty="0" smtClean="0">
                <a:solidFill>
                  <a:srgbClr val="00B0F0"/>
                </a:solidFill>
              </a:rPr>
              <a:t> induced currents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04800"/>
            <a:ext cx="8533800" cy="486923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prstClr val="black"/>
                </a:solidFill>
              </a:rPr>
              <a:t>Power </a:t>
            </a:r>
            <a:r>
              <a:rPr lang="en-US" sz="2600" b="1" dirty="0">
                <a:solidFill>
                  <a:prstClr val="black"/>
                </a:solidFill>
              </a:rPr>
              <a:t>and pipelines (ground systems)</a:t>
            </a:r>
            <a:r>
              <a:rPr lang="en-US" sz="2600" b="1" dirty="0" smtClean="0">
                <a:solidFill>
                  <a:prstClr val="black"/>
                </a:solidFill>
              </a:rPr>
              <a:t/>
            </a:r>
            <a:br>
              <a:rPr lang="en-US" sz="2600" b="1" dirty="0" smtClean="0">
                <a:solidFill>
                  <a:prstClr val="black"/>
                </a:solidFill>
              </a:rPr>
            </a:br>
            <a:r>
              <a:rPr lang="en-US" sz="2000" i="1" dirty="0">
                <a:solidFill>
                  <a:prstClr val="black"/>
                </a:solidFill>
              </a:rPr>
              <a:t>Article on the effects of space weather (</a:t>
            </a:r>
            <a:r>
              <a:rPr lang="en-US" sz="2000" i="1" dirty="0" err="1">
                <a:solidFill>
                  <a:prstClr val="black"/>
                </a:solidFill>
              </a:rPr>
              <a:t>geomagnetically</a:t>
            </a:r>
            <a:r>
              <a:rPr lang="en-US" sz="2000" i="1" dirty="0">
                <a:solidFill>
                  <a:prstClr val="black"/>
                </a:solidFill>
              </a:rPr>
              <a:t> induced currents) on power lines and pipelines and what remote sensing can do about it</a:t>
            </a:r>
            <a:endParaRPr lang="en-US" sz="2600" dirty="0" smtClean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104124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Possible business opportunities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08000" cy="44958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  <a:spcBef>
                <a:spcPts val="0"/>
              </a:spcBef>
            </a:pPr>
            <a:endParaRPr lang="en-US" sz="8000" dirty="0" smtClean="0">
              <a:solidFill>
                <a:srgbClr val="000000"/>
              </a:solidFill>
              <a:ea typeface="Times New Roman"/>
              <a:cs typeface="Caecilia-Roman"/>
            </a:endParaRPr>
          </a:p>
          <a:p>
            <a:pPr>
              <a:spcBef>
                <a:spcPts val="0"/>
              </a:spcBef>
              <a:spcAft>
                <a:spcPts val="1200"/>
              </a:spcAft>
              <a:tabLst>
                <a:tab pos="566738" algn="l"/>
              </a:tabLst>
            </a:pPr>
            <a:r>
              <a:rPr lang="en-US" sz="10400" dirty="0" smtClean="0">
                <a:solidFill>
                  <a:srgbClr val="000000"/>
                </a:solidFill>
                <a:ea typeface="Times New Roman"/>
                <a:cs typeface="Caecilia-Roman"/>
              </a:rPr>
              <a:t>Further development and refinement of models and forecasts;</a:t>
            </a:r>
          </a:p>
          <a:p>
            <a:pPr>
              <a:spcBef>
                <a:spcPts val="0"/>
              </a:spcBef>
              <a:spcAft>
                <a:spcPts val="1200"/>
              </a:spcAft>
              <a:tabLst>
                <a:tab pos="566738" algn="l"/>
              </a:tabLst>
            </a:pPr>
            <a:r>
              <a:rPr lang="en-US" sz="10400" dirty="0" smtClean="0">
                <a:solidFill>
                  <a:srgbClr val="000000"/>
                </a:solidFill>
                <a:ea typeface="Times New Roman"/>
                <a:cs typeface="Caecilia-Roman"/>
              </a:rPr>
              <a:t>Application of existing models and software tools to improve knowledge base and forecasting ability (particularly in developing countries);</a:t>
            </a:r>
          </a:p>
          <a:p>
            <a:pPr>
              <a:spcBef>
                <a:spcPts val="0"/>
              </a:spcBef>
              <a:spcAft>
                <a:spcPts val="1200"/>
              </a:spcAft>
              <a:tabLst>
                <a:tab pos="566738" algn="l"/>
              </a:tabLst>
            </a:pPr>
            <a:r>
              <a:rPr lang="en-US" sz="10400" dirty="0" smtClean="0">
                <a:solidFill>
                  <a:srgbClr val="000000"/>
                </a:solidFill>
                <a:ea typeface="Times New Roman"/>
                <a:cs typeface="Caecilia-Roman"/>
              </a:rPr>
              <a:t>Use earth observation to compensate for lack of in-situ data (particularly in developing countries);</a:t>
            </a:r>
          </a:p>
          <a:p>
            <a:pPr>
              <a:spcBef>
                <a:spcPts val="0"/>
              </a:spcBef>
              <a:spcAft>
                <a:spcPts val="1200"/>
              </a:spcAft>
              <a:tabLst>
                <a:tab pos="566738" algn="l"/>
              </a:tabLst>
            </a:pPr>
            <a:r>
              <a:rPr lang="en-US" sz="10400" dirty="0" smtClean="0">
                <a:solidFill>
                  <a:srgbClr val="000000"/>
                </a:solidFill>
                <a:ea typeface="Times New Roman"/>
                <a:cs typeface="Caecilia-Roman"/>
              </a:rPr>
              <a:t>Market opportunities both B2G and B2B.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70969198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82080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Marketing of earth observation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898000"/>
            <a:ext cx="8208000" cy="3382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Marketing of earth observation is difficult.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000" dirty="0" smtClean="0"/>
              <a:t>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New technology, few big companies, lots of small ones.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800" dirty="0" smtClean="0"/>
              <a:t> </a:t>
            </a:r>
            <a:endParaRPr lang="en-US" sz="1000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Lots of reports describing the bottlenecks, like reliability,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data access, data continuity, etc.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000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Means that relatively a lot of effort is needed to promote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EO. 	</a:t>
            </a:r>
            <a:endParaRPr lang="en-US" sz="2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Points to keep in mind: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5029200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lvl="0"/>
            <a:endParaRPr lang="en-US" sz="8000" dirty="0" smtClean="0"/>
          </a:p>
          <a:p>
            <a:pPr lvl="0"/>
            <a:r>
              <a:rPr lang="en-US" sz="10400" dirty="0" smtClean="0"/>
              <a:t>Look for opportunities, where can you have most success in a short time: quick-wins.</a:t>
            </a:r>
          </a:p>
          <a:p>
            <a:pPr lvl="0"/>
            <a:r>
              <a:rPr lang="en-US" sz="10400" dirty="0" smtClean="0"/>
              <a:t>Target the right audience to start with: who would be interested and listen to you? </a:t>
            </a:r>
          </a:p>
          <a:p>
            <a:pPr lvl="0"/>
            <a:r>
              <a:rPr lang="en-US" sz="10400" dirty="0" smtClean="0"/>
              <a:t>Identify the problem that they are trying to solve: is it the same as yours?</a:t>
            </a:r>
          </a:p>
          <a:p>
            <a:pPr lvl="0"/>
            <a:r>
              <a:rPr lang="en-US" sz="10400" dirty="0" smtClean="0"/>
              <a:t>Learn to speak the same language. Example ‘lithospheric’: this is a term most politicians do not understand and do not care about. Use terms related to profits and losses.</a:t>
            </a:r>
          </a:p>
          <a:p>
            <a:r>
              <a:rPr lang="en-US" sz="10400" dirty="0" smtClean="0"/>
              <a:t>Look for examples from elsewhere (success stories): solutions that work and are affordable.</a:t>
            </a:r>
          </a:p>
          <a:p>
            <a:pPr>
              <a:buNone/>
            </a:pPr>
            <a:r>
              <a:rPr lang="en-US" sz="10400" dirty="0" smtClean="0"/>
              <a:t>	</a:t>
            </a:r>
            <a:endParaRPr lang="en-US" sz="104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0"/>
            <a:ext cx="8208000" cy="1800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/>
              <a:t>1. International trends &amp;</a:t>
            </a:r>
            <a:br>
              <a:rPr lang="en-US" b="1" i="1" dirty="0" smtClean="0"/>
            </a:br>
            <a:r>
              <a:rPr lang="en-US" b="1" i="1" dirty="0" smtClean="0"/>
              <a:t>    developments in </a:t>
            </a:r>
            <a:br>
              <a:rPr lang="en-US" b="1" i="1" dirty="0" smtClean="0"/>
            </a:br>
            <a:r>
              <a:rPr lang="en-US" b="1" i="1" dirty="0" smtClean="0"/>
              <a:t>    energy</a:t>
            </a:r>
            <a:endParaRPr lang="en-US" b="1" i="1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2200"/>
            <a:ext cx="7696200" cy="20574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B0F0"/>
                </a:solidFill>
              </a:rPr>
              <a:t>Be patient: </a:t>
            </a:r>
            <a:br>
              <a:rPr lang="en-US" b="1" i="1" dirty="0" smtClean="0">
                <a:solidFill>
                  <a:srgbClr val="00B0F0"/>
                </a:solidFill>
              </a:rPr>
            </a:br>
            <a:r>
              <a:rPr lang="en-US" b="1" i="1" dirty="0" smtClean="0">
                <a:solidFill>
                  <a:srgbClr val="00B0F0"/>
                </a:solidFill>
              </a:rPr>
              <a:t>introduction of new technology and / or applications takes time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828800"/>
            <a:ext cx="8208000" cy="12204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/>
              <a:t>3. How to get funding for your </a:t>
            </a:r>
            <a:br>
              <a:rPr lang="en-US" b="1" i="1" dirty="0" smtClean="0"/>
            </a:br>
            <a:r>
              <a:rPr lang="en-US" b="1" i="1" dirty="0" smtClean="0"/>
              <a:t>    activities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429000"/>
            <a:ext cx="8208000" cy="122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	</a:t>
            </a:r>
            <a:endParaRPr lang="en-US" sz="4000" i="1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8208000" cy="1080000"/>
          </a:xfrm>
        </p:spPr>
        <p:txBody>
          <a:bodyPr>
            <a:normAutofit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Approach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898000"/>
            <a:ext cx="8229600" cy="3382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600" dirty="0" smtClean="0"/>
              <a:t>Share information on your subject (a thing you are doing) and think that is interesting for your contact, then look for the link. Could this solve a problem for your partner? Are adjustments necessary? Need other parties be involved? Take it from there.</a:t>
            </a:r>
          </a:p>
          <a:p>
            <a:r>
              <a:rPr lang="en-US" sz="2600" dirty="0" smtClean="0"/>
              <a:t>LEADS, LEADS, LEADS</a:t>
            </a:r>
          </a:p>
          <a:p>
            <a:pPr>
              <a:buNone/>
            </a:pPr>
            <a:endParaRPr lang="en-US" sz="9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82080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How?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898000"/>
            <a:ext cx="8208000" cy="3382963"/>
          </a:xfrm>
        </p:spPr>
        <p:txBody>
          <a:bodyPr>
            <a:normAutofit/>
          </a:bodyPr>
          <a:lstStyle/>
          <a:p>
            <a:pPr lvl="0"/>
            <a:r>
              <a:rPr lang="en-US" sz="2600" dirty="0" smtClean="0"/>
              <a:t>Establish your network.</a:t>
            </a:r>
          </a:p>
          <a:p>
            <a:pPr lvl="0">
              <a:buNone/>
            </a:pPr>
            <a:endParaRPr lang="en-US" sz="800" dirty="0" smtClean="0"/>
          </a:p>
          <a:p>
            <a:pPr lvl="0"/>
            <a:r>
              <a:rPr lang="en-US" sz="2600" dirty="0" smtClean="0"/>
              <a:t>Look for opportunities.</a:t>
            </a:r>
          </a:p>
          <a:p>
            <a:pPr lvl="0">
              <a:buNone/>
            </a:pPr>
            <a:endParaRPr lang="en-US" sz="800" dirty="0" smtClean="0"/>
          </a:p>
          <a:p>
            <a:r>
              <a:rPr lang="en-US" sz="2600" dirty="0" smtClean="0"/>
              <a:t>Write a good proposal. </a:t>
            </a:r>
          </a:p>
          <a:p>
            <a:pPr>
              <a:buNone/>
            </a:pPr>
            <a:endParaRPr lang="en-US" sz="800" dirty="0" smtClean="0"/>
          </a:p>
          <a:p>
            <a:r>
              <a:rPr lang="en-US" sz="2600" dirty="0" smtClean="0"/>
              <a:t>Promise much, but not too much.</a:t>
            </a:r>
          </a:p>
          <a:p>
            <a:pPr>
              <a:buNone/>
            </a:pPr>
            <a:r>
              <a:rPr lang="en-US" sz="2800" dirty="0" smtClean="0"/>
              <a:t>	</a:t>
            </a:r>
            <a:endParaRPr lang="en-US" sz="28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8208000" cy="126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Proposal outline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2000" i="1" dirty="0" smtClean="0"/>
              <a:t>(more detailed version in separate document, see also </a:t>
            </a:r>
            <a:r>
              <a:rPr lang="en-US" sz="2000" i="1" dirty="0" smtClean="0">
                <a:hlinkClick r:id="rId2"/>
              </a:rPr>
              <a:t>www.geonetcab.eu</a:t>
            </a:r>
            <a:r>
              <a:rPr lang="en-US" sz="2000" i="1" dirty="0" smtClean="0"/>
              <a:t>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600" y="2898000"/>
            <a:ext cx="4876800" cy="396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/>
              <a:t>1. Introduction / relevance</a:t>
            </a:r>
          </a:p>
          <a:p>
            <a:pPr>
              <a:buNone/>
            </a:pPr>
            <a:r>
              <a:rPr lang="en-US" sz="2600" dirty="0" smtClean="0"/>
              <a:t>2. Objective(s)</a:t>
            </a:r>
          </a:p>
          <a:p>
            <a:pPr>
              <a:buNone/>
            </a:pPr>
            <a:r>
              <a:rPr lang="en-US" sz="2600" dirty="0" smtClean="0"/>
              <a:t>3. Activities</a:t>
            </a:r>
          </a:p>
          <a:p>
            <a:pPr>
              <a:buNone/>
            </a:pPr>
            <a:r>
              <a:rPr lang="en-US" sz="2600" dirty="0" smtClean="0"/>
              <a:t>4. Output</a:t>
            </a:r>
          </a:p>
          <a:p>
            <a:pPr>
              <a:buNone/>
            </a:pPr>
            <a:r>
              <a:rPr lang="en-US" sz="2600" dirty="0" smtClean="0"/>
              <a:t>5. Management &amp; evaluation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898000"/>
            <a:ext cx="3429000" cy="396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/>
              <a:t>6. Risk assessment</a:t>
            </a:r>
          </a:p>
          <a:p>
            <a:pPr>
              <a:buNone/>
            </a:pPr>
            <a:r>
              <a:rPr lang="en-US" sz="2600" dirty="0" smtClean="0"/>
              <a:t>7. Time schedule</a:t>
            </a:r>
          </a:p>
          <a:p>
            <a:pPr>
              <a:buNone/>
            </a:pPr>
            <a:r>
              <a:rPr lang="en-US" sz="2600" dirty="0" smtClean="0"/>
              <a:t>8. Budget</a:t>
            </a:r>
          </a:p>
          <a:p>
            <a:pPr>
              <a:buNone/>
            </a:pPr>
            <a:r>
              <a:rPr lang="en-US" sz="2600" dirty="0" smtClean="0"/>
              <a:t>	Annexes</a:t>
            </a:r>
          </a:p>
          <a:p>
            <a:endParaRPr lang="en-US" dirty="0"/>
          </a:p>
        </p:txBody>
      </p:sp>
      <p:pic>
        <p:nvPicPr>
          <p:cNvPr id="5" name="Picture 2" descr="5-LOGO-Acoul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00" y="650850"/>
            <a:ext cx="2364799" cy="9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82080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Other references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1200" y="650850"/>
            <a:ext cx="968400" cy="9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898000"/>
            <a:ext cx="8208000" cy="3960000"/>
          </a:xfrm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en-US" sz="2600" dirty="0" err="1" smtClean="0"/>
              <a:t>Civicus</a:t>
            </a:r>
            <a:r>
              <a:rPr lang="en-US" sz="2600" dirty="0" smtClean="0"/>
              <a:t>: writing a funding proposal</a:t>
            </a:r>
          </a:p>
          <a:p>
            <a:pPr lvl="0">
              <a:buNone/>
            </a:pPr>
            <a:endParaRPr lang="en-US" sz="800" dirty="0" smtClean="0"/>
          </a:p>
          <a:p>
            <a:pPr lvl="0"/>
            <a:r>
              <a:rPr lang="en-US" sz="2600" dirty="0" smtClean="0"/>
              <a:t>Michigan State University: guide for writing a funding proposal</a:t>
            </a:r>
          </a:p>
          <a:p>
            <a:pPr lvl="0">
              <a:buNone/>
            </a:pPr>
            <a:endParaRPr lang="en-US" sz="800" dirty="0" smtClean="0"/>
          </a:p>
          <a:p>
            <a:pPr lvl="0"/>
            <a:r>
              <a:rPr lang="en-US" sz="2600" dirty="0" smtClean="0"/>
              <a:t>ESRI: writing a competitive GRANT application</a:t>
            </a:r>
          </a:p>
          <a:p>
            <a:pPr lvl="0">
              <a:buNone/>
            </a:pPr>
            <a:endParaRPr lang="en-US" sz="800" dirty="0" smtClean="0"/>
          </a:p>
          <a:p>
            <a:r>
              <a:rPr lang="en-US" sz="2600" dirty="0" smtClean="0"/>
              <a:t>REC: project proposal writing</a:t>
            </a:r>
            <a:endParaRPr lang="en-US" sz="2600" dirty="0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76962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Again: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898000"/>
            <a:ext cx="8229600" cy="3382963"/>
          </a:xfrm>
        </p:spPr>
        <p:txBody>
          <a:bodyPr>
            <a:normAutofit fontScale="25000" lnSpcReduction="20000"/>
          </a:bodyPr>
          <a:lstStyle/>
          <a:p>
            <a:r>
              <a:rPr lang="en-US" sz="10400" i="1" dirty="0" smtClean="0"/>
              <a:t>SHARED PROBLEM</a:t>
            </a:r>
            <a:endParaRPr lang="en-US" sz="10400" dirty="0" smtClean="0"/>
          </a:p>
          <a:p>
            <a:r>
              <a:rPr lang="en-US" sz="10400" i="1" dirty="0" smtClean="0"/>
              <a:t>SHARED LANGUAGE</a:t>
            </a:r>
          </a:p>
          <a:p>
            <a:r>
              <a:rPr lang="en-US" sz="10400" i="1" dirty="0" smtClean="0"/>
              <a:t>SHARED SOLUTION</a:t>
            </a:r>
          </a:p>
          <a:p>
            <a:endParaRPr lang="en-US" sz="10400" i="1" dirty="0" smtClean="0"/>
          </a:p>
          <a:p>
            <a:pPr>
              <a:buNone/>
            </a:pPr>
            <a:r>
              <a:rPr lang="en-US" sz="10400" dirty="0" smtClean="0">
                <a:solidFill>
                  <a:srgbClr val="00B0F0"/>
                </a:solidFill>
              </a:rPr>
              <a:t>If all else fails, try to link with a more popular (and easy to</a:t>
            </a:r>
          </a:p>
          <a:p>
            <a:pPr>
              <a:buNone/>
            </a:pPr>
            <a:r>
              <a:rPr lang="en-US" sz="10400" smtClean="0">
                <a:solidFill>
                  <a:srgbClr val="00B0F0"/>
                </a:solidFill>
              </a:rPr>
              <a:t>understand) topic.</a:t>
            </a:r>
            <a:endParaRPr lang="en-US" sz="10400" dirty="0" smtClean="0">
              <a:solidFill>
                <a:srgbClr val="00B0F0"/>
              </a:solidFill>
            </a:endParaRPr>
          </a:p>
          <a:p>
            <a:pPr>
              <a:buNone/>
            </a:pPr>
            <a:endParaRPr lang="en-US" sz="9600" dirty="0" smtClean="0"/>
          </a:p>
          <a:p>
            <a:pPr>
              <a:buNone/>
            </a:pPr>
            <a:r>
              <a:rPr lang="en-US" sz="9600" dirty="0" smtClean="0"/>
              <a:t>	</a:t>
            </a:r>
            <a:endParaRPr lang="en-US" sz="9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82080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/>
              <a:t>4. Capacity Building</a:t>
            </a:r>
            <a:endParaRPr lang="en-US" sz="4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8208000" cy="108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 	</a:t>
            </a:r>
            <a:endParaRPr lang="en-US" sz="9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602000"/>
            <a:ext cx="8208000" cy="1080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smtClean="0">
                <a:solidFill>
                  <a:srgbClr val="00B0F0"/>
                </a:solidFill>
              </a:rPr>
              <a:t>General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898000"/>
            <a:ext cx="8229600" cy="3382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600" dirty="0" smtClean="0"/>
              <a:t>Marketing is promotion + capacity building.</a:t>
            </a:r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endParaRPr lang="en-US" sz="800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dirty="0" smtClean="0"/>
              <a:t>Especially for the introduction of new technologies capacity</a:t>
            </a:r>
            <a:br>
              <a:rPr lang="en-US" sz="2600" dirty="0" smtClean="0"/>
            </a:br>
            <a:r>
              <a:rPr lang="en-US" sz="2600" dirty="0" smtClean="0"/>
              <a:t>building is important at all levels.</a:t>
            </a:r>
            <a:r>
              <a:rPr lang="en-US" dirty="0" smtClean="0"/>
              <a:t>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800" dirty="0" smtClean="0"/>
          </a:p>
          <a:p>
            <a:pPr marL="0" indent="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600" dirty="0" smtClean="0"/>
              <a:t>Capacity building is the instrument to increase </a:t>
            </a:r>
            <a:br>
              <a:rPr lang="en-US" sz="2600" dirty="0" smtClean="0"/>
            </a:br>
            <a:r>
              <a:rPr lang="en-US" sz="2600" dirty="0" smtClean="0"/>
              <a:t>self-sufficiency and make solutions work.	</a:t>
            </a:r>
            <a:endParaRPr lang="en-US" sz="2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3505200" cy="70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Think of: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7244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sz="8000" dirty="0" smtClean="0"/>
          </a:p>
          <a:p>
            <a:pPr>
              <a:spcBef>
                <a:spcPts val="0"/>
              </a:spcBef>
            </a:pPr>
            <a:r>
              <a:rPr lang="en-US" sz="10400" dirty="0" smtClean="0"/>
              <a:t>Different instruments for different levels: workshops for decision makers and awareness raising, detailed technical training for professionals.</a:t>
            </a:r>
          </a:p>
          <a:p>
            <a:pPr>
              <a:spcBef>
                <a:spcPts val="0"/>
              </a:spcBef>
              <a:buNone/>
            </a:pPr>
            <a:r>
              <a:rPr lang="en-US" sz="40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10400" dirty="0" smtClean="0"/>
              <a:t>Provide follow-up. Getting funding for good capacity building is difficult: everybody agrees that it is important, but nobody has time. </a:t>
            </a:r>
          </a:p>
          <a:p>
            <a:pPr>
              <a:spcBef>
                <a:spcPts val="0"/>
              </a:spcBef>
              <a:buNone/>
            </a:pPr>
            <a:endParaRPr lang="en-US" sz="4000" dirty="0" smtClean="0"/>
          </a:p>
          <a:p>
            <a:pPr>
              <a:spcBef>
                <a:spcPts val="0"/>
              </a:spcBef>
            </a:pPr>
            <a:r>
              <a:rPr lang="en-US" sz="10400" dirty="0" smtClean="0"/>
              <a:t>Training is usually part of funding of big projects that are managed by big companies or ministries, as a consequence capacity building is forgotten (in the end). </a:t>
            </a:r>
          </a:p>
          <a:p>
            <a:pPr>
              <a:spcBef>
                <a:spcPts val="0"/>
              </a:spcBef>
              <a:buNone/>
            </a:pPr>
            <a:endParaRPr lang="en-US" sz="4000" dirty="0" smtClean="0"/>
          </a:p>
          <a:p>
            <a:pPr>
              <a:spcBef>
                <a:spcPts val="0"/>
              </a:spcBef>
            </a:pPr>
            <a:r>
              <a:rPr lang="en-US" sz="10400" dirty="0" smtClean="0"/>
              <a:t>Aim at small budgets that are available without having to tender.</a:t>
            </a:r>
          </a:p>
          <a:p>
            <a:pPr>
              <a:buNone/>
            </a:pPr>
            <a:endParaRPr lang="en-US" sz="9600" dirty="0" smtClean="0"/>
          </a:p>
          <a:p>
            <a:pPr>
              <a:buNone/>
            </a:pPr>
            <a:r>
              <a:rPr lang="en-US" sz="9600" dirty="0" smtClean="0"/>
              <a:t>	</a:t>
            </a:r>
            <a:endParaRPr lang="en-US" sz="9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648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 smtClean="0">
              <a:ea typeface="Times New Roman"/>
              <a:cs typeface="Times New Roman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solidFill>
                  <a:prstClr val="black"/>
                </a:solidFill>
                <a:ea typeface="Times New Roman"/>
                <a:cs typeface="Times New Roman"/>
              </a:rPr>
              <a:t>Increased attention for renewable energy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solidFill>
                  <a:prstClr val="black"/>
                </a:solidFill>
                <a:ea typeface="Times New Roman"/>
                <a:cs typeface="Times New Roman"/>
              </a:rPr>
              <a:t>Search for new energy sources (including biofuel)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solidFill>
                  <a:prstClr val="black"/>
                </a:solidFill>
                <a:ea typeface="Times New Roman"/>
                <a:cs typeface="Times New Roman"/>
              </a:rPr>
              <a:t>Increased attention for energy saving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solidFill>
                  <a:prstClr val="black"/>
                </a:solidFill>
                <a:ea typeface="Times New Roman"/>
                <a:cs typeface="Times New Roman"/>
              </a:rPr>
              <a:t>Anticipation on the possible effects of climate change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600" b="1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600" y="1220400"/>
            <a:ext cx="8208000" cy="7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00B0F0"/>
                </a:solidFill>
              </a:rPr>
              <a:t>Trends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36917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Examples &amp; references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953000"/>
          </a:xfrm>
        </p:spPr>
        <p:txBody>
          <a:bodyPr>
            <a:normAutofit fontScale="25000" lnSpcReduction="20000"/>
          </a:bodyPr>
          <a:lstStyle/>
          <a:p>
            <a:pPr marL="339725" indent="-3397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/>
              <a:t>	</a:t>
            </a:r>
            <a:endParaRPr lang="en-US" sz="8000" b="1" i="1" dirty="0" smtClean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400" b="1" dirty="0" err="1"/>
              <a:t>MESoR</a:t>
            </a:r>
            <a:r>
              <a:rPr lang="en-US" sz="10400" b="1" dirty="0"/>
              <a:t> training seminar on solar radiation services</a:t>
            </a:r>
            <a:r>
              <a:rPr lang="en-US" sz="9600" b="1" dirty="0"/>
              <a:t> </a:t>
            </a:r>
            <a:r>
              <a:rPr lang="en-US" sz="9600" b="1" dirty="0" smtClean="0"/>
              <a:t/>
            </a:r>
            <a:br>
              <a:rPr lang="en-US" sz="9600" b="1" dirty="0" smtClean="0"/>
            </a:br>
            <a:r>
              <a:rPr lang="en-US" sz="8000" i="1" dirty="0"/>
              <a:t>Presentations from the </a:t>
            </a:r>
            <a:r>
              <a:rPr lang="en-US" sz="8000" i="1" dirty="0" err="1"/>
              <a:t>MESoR</a:t>
            </a:r>
            <a:r>
              <a:rPr lang="en-US" sz="8000" i="1" dirty="0"/>
              <a:t> training seminar + use </a:t>
            </a:r>
            <a:r>
              <a:rPr lang="en-US" sz="8000" i="1" dirty="0" smtClean="0"/>
              <a:t>cases</a:t>
            </a:r>
          </a:p>
          <a:p>
            <a:pPr marL="0" indent="0">
              <a:spcBef>
                <a:spcPts val="0"/>
              </a:spcBef>
              <a:buNone/>
            </a:pPr>
            <a:endParaRPr lang="en-US" sz="8000" b="1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8000" i="1" dirty="0" smtClean="0"/>
              <a:t>See also </a:t>
            </a:r>
            <a:r>
              <a:rPr lang="en-US" sz="8000" i="1" dirty="0" err="1" smtClean="0"/>
              <a:t>MESoR</a:t>
            </a:r>
            <a:r>
              <a:rPr lang="en-US" sz="8000" i="1" dirty="0" smtClean="0"/>
              <a:t> user handbook &amp; </a:t>
            </a:r>
            <a:r>
              <a:rPr lang="en-US" sz="8000" i="1" dirty="0" err="1" smtClean="0"/>
              <a:t>RETScreen</a:t>
            </a:r>
            <a:r>
              <a:rPr lang="en-US" sz="8000" i="1" dirty="0" smtClean="0"/>
              <a:t> engineering textbook</a:t>
            </a:r>
            <a:endParaRPr lang="en-US" sz="8000" i="1" dirty="0"/>
          </a:p>
          <a:p>
            <a:pPr marL="0" indent="0">
              <a:spcBef>
                <a:spcPts val="0"/>
              </a:spcBef>
              <a:buNone/>
            </a:pPr>
            <a:endParaRPr lang="en-US" sz="10400" b="1" i="1" dirty="0" smtClean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400" b="1" dirty="0"/>
              <a:t>AEGOS Inventory of available curricula of training centers and </a:t>
            </a:r>
            <a:r>
              <a:rPr lang="en-US" sz="10400" b="1" dirty="0" smtClean="0"/>
              <a:t>practices</a:t>
            </a:r>
            <a:br>
              <a:rPr lang="en-US" sz="10400" b="1" dirty="0" smtClean="0"/>
            </a:br>
            <a:r>
              <a:rPr lang="en-US" sz="8000" i="1" dirty="0"/>
              <a:t>Overview of IT, data management, GIS, RS and web applications courses (Europe, Africa, distance)and </a:t>
            </a:r>
            <a:r>
              <a:rPr lang="en-US" sz="8000" i="1" dirty="0" smtClean="0"/>
              <a:t>thermal infrared</a:t>
            </a:r>
          </a:p>
          <a:p>
            <a:pPr marL="0" indent="0">
              <a:spcBef>
                <a:spcPts val="0"/>
              </a:spcBef>
              <a:buNone/>
            </a:pPr>
            <a:endParaRPr lang="en-US" sz="80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0400" b="1" dirty="0"/>
              <a:t>AEGOS Concept note about the needs in capacity building and training</a:t>
            </a:r>
            <a:r>
              <a:rPr lang="en-US" sz="9600" b="1" dirty="0" smtClean="0"/>
              <a:t/>
            </a:r>
            <a:br>
              <a:rPr lang="en-US" sz="9600" b="1" dirty="0" smtClean="0"/>
            </a:br>
            <a:r>
              <a:rPr lang="en-US" sz="8000" i="1" dirty="0"/>
              <a:t>Overview of competencies required to work with the AEGOS data infrastructure and the existing gaps in </a:t>
            </a:r>
            <a:r>
              <a:rPr lang="en-US" sz="8000" i="1" dirty="0" smtClean="0"/>
              <a:t>Africa</a:t>
            </a: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000" y="304800"/>
            <a:ext cx="238125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8572" y="304800"/>
            <a:ext cx="2391028" cy="83686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Examples &amp; references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953000"/>
          </a:xfrm>
        </p:spPr>
        <p:txBody>
          <a:bodyPr>
            <a:normAutofit fontScale="25000" lnSpcReduction="20000"/>
          </a:bodyPr>
          <a:lstStyle/>
          <a:p>
            <a:pPr marL="339725" indent="-339725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b="1" dirty="0"/>
              <a:t>	</a:t>
            </a:r>
            <a:endParaRPr lang="en-US" sz="8000" b="1" i="1" dirty="0" smtClean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400" b="1" dirty="0"/>
              <a:t>Wind energy handbook (Wiley)</a:t>
            </a:r>
            <a:r>
              <a:rPr lang="en-US" sz="10400" b="1" dirty="0" smtClean="0"/>
              <a:t/>
            </a:r>
            <a:br>
              <a:rPr lang="en-US" sz="10400" b="1" dirty="0" smtClean="0"/>
            </a:br>
            <a:r>
              <a:rPr lang="en-US" sz="8000" i="1" dirty="0" smtClean="0"/>
              <a:t>Everything you need to know…</a:t>
            </a:r>
            <a:endParaRPr lang="en-US" sz="8000" b="1" i="1" dirty="0"/>
          </a:p>
          <a:p>
            <a:pPr marL="0" indent="0">
              <a:spcBef>
                <a:spcPts val="0"/>
              </a:spcBef>
              <a:buNone/>
            </a:pPr>
            <a:endParaRPr lang="en-US" sz="8000" b="1" i="1" dirty="0" smtClean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400" b="1" dirty="0" smtClean="0"/>
              <a:t>Wind resource assessment handbook (US)</a:t>
            </a:r>
            <a:br>
              <a:rPr lang="en-US" sz="10400" b="1" dirty="0" smtClean="0"/>
            </a:br>
            <a:r>
              <a:rPr lang="en-US" sz="8000" i="1" dirty="0"/>
              <a:t>Do-it-yourself handbook for wind energy, including required parameters (from the pre-EO age</a:t>
            </a:r>
            <a:r>
              <a:rPr lang="en-US" sz="8000" i="1" dirty="0" smtClean="0"/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80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0400" b="1" dirty="0" smtClean="0"/>
              <a:t>Capacity building output of the </a:t>
            </a:r>
            <a:r>
              <a:rPr lang="en-US" sz="10400" b="1" dirty="0" err="1" smtClean="0"/>
              <a:t>EnerGEO</a:t>
            </a:r>
            <a:r>
              <a:rPr lang="en-US" sz="10400" b="1" dirty="0" smtClean="0"/>
              <a:t> </a:t>
            </a:r>
            <a:r>
              <a:rPr lang="en-US" sz="10400" b="1" dirty="0" smtClean="0"/>
              <a:t>project</a:t>
            </a:r>
            <a:r>
              <a:rPr lang="en-US" sz="10400" dirty="0" smtClean="0"/>
              <a:t> 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 smtClean="0">
                <a:hlinkClick r:id="rId2"/>
              </a:rPr>
              <a:t>www.energeo-project.eu</a:t>
            </a:r>
            <a:r>
              <a:rPr lang="en-US" sz="9600" dirty="0" smtClean="0"/>
              <a:t> </a:t>
            </a:r>
            <a:endParaRPr lang="en-US" sz="9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8000" b="1" i="1" dirty="0">
                <a:solidFill>
                  <a:srgbClr val="00B050"/>
                </a:solidFill>
              </a:rPr>
              <a:t>	</a:t>
            </a:r>
            <a:endParaRPr lang="en-US" sz="8000" b="1" i="1" dirty="0" smtClean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0400" b="1" dirty="0" err="1" smtClean="0">
                <a:solidFill>
                  <a:srgbClr val="00B0F0"/>
                </a:solidFill>
              </a:rPr>
              <a:t>GEONetCab</a:t>
            </a:r>
            <a:r>
              <a:rPr lang="en-US" sz="10400" b="1" dirty="0" smtClean="0">
                <a:solidFill>
                  <a:srgbClr val="00B0F0"/>
                </a:solidFill>
              </a:rPr>
              <a:t> capacity building web </a:t>
            </a:r>
            <a:r>
              <a:rPr lang="en-US" sz="96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www.geonetcab.eu</a:t>
            </a:r>
            <a:r>
              <a:rPr lang="en-US" sz="9600" b="1" dirty="0" smtClean="0">
                <a:solidFill>
                  <a:srgbClr val="00B050"/>
                </a:solidFill>
              </a:rPr>
              <a:t/>
            </a:r>
            <a:br>
              <a:rPr lang="en-US" sz="9600" b="1" dirty="0" smtClean="0">
                <a:solidFill>
                  <a:srgbClr val="00B050"/>
                </a:solidFill>
              </a:rPr>
            </a:br>
            <a:r>
              <a:rPr lang="en-US" sz="8000" i="1" dirty="0" smtClean="0"/>
              <a:t>Compilation of tutorials, references, open-source software, etc.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0" b="1" dirty="0" smtClean="0"/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400" b="1" dirty="0" smtClean="0"/>
              <a:t>GEO Portal</a:t>
            </a:r>
            <a:r>
              <a:rPr lang="en-US" sz="9600" b="1" dirty="0" smtClean="0"/>
              <a:t>: </a:t>
            </a:r>
            <a:r>
              <a:rPr lang="en-US" sz="9600" dirty="0" smtClean="0">
                <a:solidFill>
                  <a:schemeClr val="tx2">
                    <a:lumMod val="75000"/>
                  </a:schemeClr>
                </a:solidFill>
                <a:hlinkClick r:id="rId4"/>
              </a:rPr>
              <a:t>www.earthobservations.org</a:t>
            </a:r>
            <a:endParaRPr lang="en-US" sz="9600" u="sng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4600" y="306000"/>
            <a:ext cx="19050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321129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1220400"/>
            <a:ext cx="8208000" cy="709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rgbClr val="00B0F0"/>
                </a:solidFill>
              </a:rPr>
              <a:t>More references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828800"/>
            <a:ext cx="8208000" cy="4114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000" b="1" dirty="0" smtClean="0"/>
              <a:t>	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600" b="1" dirty="0" smtClean="0"/>
              <a:t>A Rough Google Earth Guide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26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600" b="1" dirty="0" smtClean="0"/>
              <a:t>MEASURE Evaluation Global Positioning System Toolkit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600" b="1" dirty="0" smtClean="0"/>
              <a:t>(USAID)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6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600" b="1" dirty="0" smtClean="0"/>
              <a:t>Handbook of Research on Developments and Trends in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600" b="1" dirty="0" smtClean="0"/>
              <a:t>Wireless Sensor Networks: From Principle to Practice</a:t>
            </a:r>
            <a:r>
              <a:rPr lang="en-US" sz="2600" dirty="0" smtClean="0"/>
              <a:t>	</a:t>
            </a:r>
            <a:endParaRPr lang="en-US" sz="2600" dirty="0"/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157153" cy="6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8663" y="152400"/>
            <a:ext cx="2680937" cy="9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447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Further details: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33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Contact: Mark Noort</a:t>
            </a:r>
          </a:p>
          <a:p>
            <a:r>
              <a:rPr lang="en-US" sz="2800" dirty="0" smtClean="0">
                <a:hlinkClick r:id="rId2"/>
              </a:rPr>
              <a:t>m.noort@hcpinternational.com</a:t>
            </a:r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 smtClean="0">
                <a:hlinkClick r:id="rId3"/>
              </a:rPr>
              <a:t>www.geonetcab.eu</a:t>
            </a:r>
            <a:r>
              <a:rPr lang="en-US" sz="2800" dirty="0" smtClean="0"/>
              <a:t> </a:t>
            </a:r>
          </a:p>
          <a:p>
            <a:endParaRPr lang="en-US" sz="2800" dirty="0"/>
          </a:p>
        </p:txBody>
      </p:sp>
      <p:pic>
        <p:nvPicPr>
          <p:cNvPr id="1026" name="Picture 2" descr="5-LOGO-Acoule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6096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2898000"/>
            <a:ext cx="8208000" cy="464127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 smtClean="0">
                <a:ea typeface="Times New Roman"/>
                <a:cs typeface="FrutigerLTStd-Roman"/>
              </a:rPr>
              <a:t>Solar energy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 smtClean="0">
                <a:ea typeface="Times New Roman"/>
                <a:cs typeface="Times New Roman"/>
              </a:rPr>
              <a:t>Wind energy (onshore and land-based)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 smtClean="0">
                <a:ea typeface="Times New Roman"/>
                <a:cs typeface="Times New Roman"/>
              </a:rPr>
              <a:t>Wind energy (offshore)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 smtClean="0">
                <a:ea typeface="Times New Roman"/>
                <a:cs typeface="Times New Roman"/>
              </a:rPr>
              <a:t>Bioenergy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 smtClean="0">
                <a:ea typeface="Times New Roman"/>
                <a:cs typeface="Times New Roman"/>
              </a:rPr>
              <a:t>Hydropower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 smtClean="0">
                <a:ea typeface="Times New Roman"/>
                <a:cs typeface="Times New Roman"/>
              </a:rPr>
              <a:t>Geothermal energy</a:t>
            </a:r>
            <a:endParaRPr lang="en-US" sz="2600" dirty="0">
              <a:ea typeface="Times New Roman"/>
              <a:cs typeface="Times New Roman"/>
            </a:endParaRPr>
          </a:p>
          <a:p>
            <a:pPr marL="236538" marR="0" indent="-23653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a typeface="Times New Roman"/>
              <a:cs typeface="Times New Roman"/>
            </a:endParaRPr>
          </a:p>
        </p:txBody>
      </p:sp>
      <p:pic>
        <p:nvPicPr>
          <p:cNvPr id="4" name="Picture 2" descr="5-LOGO-Acoule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3148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600" y="1602000"/>
            <a:ext cx="8208000" cy="108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b="1" i="1" dirty="0" smtClean="0">
                <a:solidFill>
                  <a:srgbClr val="00B0F0"/>
                </a:solidFill>
              </a:rPr>
              <a:t>Renewable energy sources: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369171"/>
      </p:ext>
    </p:extLst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59B96-4131-4DD5-A7F3-9C8969C240C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1200"/>
            <a:ext cx="9144000" cy="709200"/>
          </a:xfrm>
        </p:spPr>
        <p:txBody>
          <a:bodyPr anchor="ctr">
            <a:noAutofit/>
          </a:bodyPr>
          <a:lstStyle/>
          <a:p>
            <a:pPr marL="1652588" indent="-1652588" algn="ctr">
              <a:buNone/>
            </a:pPr>
            <a:r>
              <a:rPr lang="en-US" sz="4000" b="1" i="1" dirty="0" smtClean="0">
                <a:solidFill>
                  <a:srgbClr val="00B0F0"/>
                </a:solidFill>
              </a:rPr>
              <a:t>Solar energy</a:t>
            </a:r>
            <a:endParaRPr lang="en-US" sz="4000" b="1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5760000"/>
            <a:ext cx="6629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/>
              <a:t>New renewable energy, Norwegian developments, 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2000" i="1" dirty="0" smtClean="0"/>
              <a:t>Kan </a:t>
            </a:r>
            <a:r>
              <a:rPr lang="en-US" sz="2000" i="1" dirty="0" smtClean="0"/>
              <a:t>Energy AS (1998)</a:t>
            </a:r>
            <a:endParaRPr lang="en-US" sz="2000" i="1" dirty="0"/>
          </a:p>
          <a:p>
            <a:pPr algn="ctr"/>
            <a:endParaRPr lang="en-US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65807" y="900000"/>
            <a:ext cx="8012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F0"/>
                </a:solidFill>
              </a:rPr>
              <a:t>Yearly solar irradiation against a horizontal surface (kWh/m2)</a:t>
            </a:r>
            <a:endParaRPr lang="en-US" sz="2400" b="1" i="1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301" y="1440000"/>
            <a:ext cx="6629399" cy="4338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751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4.xml><?xml version="1.0" encoding="utf-8"?>
<a:theme xmlns:a="http://schemas.openxmlformats.org/drawingml/2006/main" name="2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2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6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7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8.xml><?xml version="1.0" encoding="utf-8"?>
<a:theme xmlns:a="http://schemas.openxmlformats.org/drawingml/2006/main" name="2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29.xml><?xml version="1.0" encoding="utf-8"?>
<a:theme xmlns:a="http://schemas.openxmlformats.org/drawingml/2006/main" name="2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30.xml><?xml version="1.0" encoding="utf-8"?>
<a:theme xmlns:a="http://schemas.openxmlformats.org/drawingml/2006/main" name="2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31.xml><?xml version="1.0" encoding="utf-8"?>
<a:theme xmlns:a="http://schemas.openxmlformats.org/drawingml/2006/main" name="3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 marL="342900" indent="-342900" defTabSz="4176713">
          <a:defRPr dirty="0" smtClean="0">
            <a:solidFill>
              <a:srgbClr val="34A3DC"/>
            </a:solidFill>
            <a:latin typeface="+mj-l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6604</TotalTime>
  <Words>1908</Words>
  <Application>Microsoft Office PowerPoint</Application>
  <PresentationFormat>Diavoorstelling (4:3)</PresentationFormat>
  <Paragraphs>533</Paragraphs>
  <Slides>73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31</vt:i4>
      </vt:variant>
      <vt:variant>
        <vt:lpstr>Diatitels</vt:lpstr>
      </vt:variant>
      <vt:variant>
        <vt:i4>73</vt:i4>
      </vt:variant>
    </vt:vector>
  </HeadingPairs>
  <TitlesOfParts>
    <vt:vector size="104" baseType="lpstr">
      <vt:lpstr>Office Theme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15_Custom Design</vt:lpstr>
      <vt:lpstr>16_Custom Design</vt:lpstr>
      <vt:lpstr>17_Custom Design</vt:lpstr>
      <vt:lpstr>18_Custom Design</vt:lpstr>
      <vt:lpstr>19_Custom Design</vt:lpstr>
      <vt:lpstr>20_Custom Design</vt:lpstr>
      <vt:lpstr>21_Custom Design</vt:lpstr>
      <vt:lpstr>22_Custom Design</vt:lpstr>
      <vt:lpstr>23_Custom Design</vt:lpstr>
      <vt:lpstr>24_Custom Design</vt:lpstr>
      <vt:lpstr>25_Custom Design</vt:lpstr>
      <vt:lpstr>26_Custom Design</vt:lpstr>
      <vt:lpstr>27_Custom Design</vt:lpstr>
      <vt:lpstr>28_Custom Design</vt:lpstr>
      <vt:lpstr>29_Custom Design</vt:lpstr>
      <vt:lpstr>30_Custom Design</vt:lpstr>
      <vt:lpstr>Earth Observation for  Energy </vt:lpstr>
      <vt:lpstr>0. Introduction</vt:lpstr>
      <vt:lpstr>Dia 3</vt:lpstr>
      <vt:lpstr>Life cycle of products &amp; services</vt:lpstr>
      <vt:lpstr>Assessment of business &amp;  funding opportunities</vt:lpstr>
      <vt:lpstr>1. International trends &amp;     developments in      energy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References solar energy:</vt:lpstr>
      <vt:lpstr>References wind energy:</vt:lpstr>
      <vt:lpstr>References bioenergy:</vt:lpstr>
      <vt:lpstr>References hydropower &amp; geothermal:</vt:lpstr>
      <vt:lpstr>References energy efficiency:</vt:lpstr>
      <vt:lpstr>Not renewable, but interesting:</vt:lpstr>
      <vt:lpstr>Climate change:</vt:lpstr>
      <vt:lpstr>Dia 23</vt:lpstr>
      <vt:lpstr>2. Steps to promote earth observation       for energy</vt:lpstr>
      <vt:lpstr>State-of-the-art</vt:lpstr>
      <vt:lpstr>Categories of products and services</vt:lpstr>
      <vt:lpstr>Earth observation comparative advantages</vt:lpstr>
      <vt:lpstr>Critical Earth observations priorities: Energy societal benefit area (GEO)</vt:lpstr>
      <vt:lpstr>Dia 29</vt:lpstr>
      <vt:lpstr>Dia 30</vt:lpstr>
      <vt:lpstr>Dia 31</vt:lpstr>
      <vt:lpstr>Dia 32</vt:lpstr>
      <vt:lpstr>Dia 33</vt:lpstr>
      <vt:lpstr>Decision support</vt:lpstr>
      <vt:lpstr>Resource assessment for  (renewable) energy</vt:lpstr>
      <vt:lpstr>Highlighting Earth’s solar resources from space (GMES) (1)</vt:lpstr>
      <vt:lpstr>Highlighting Earth’s solar resources from space (GMES) (2)</vt:lpstr>
      <vt:lpstr>Space supports Europe’s  renewable energy future(GMES)</vt:lpstr>
      <vt:lpstr>References ENVISOLAR &amp; MESoR:</vt:lpstr>
      <vt:lpstr>Dia 40</vt:lpstr>
      <vt:lpstr>Dia 41</vt:lpstr>
      <vt:lpstr>References RETScreen:</vt:lpstr>
      <vt:lpstr>Solar and Wind Energy Resource Assessment (SWERA) (1)</vt:lpstr>
      <vt:lpstr>Solar and Wind Energy Resource Assessment (SWERA) (2)</vt:lpstr>
      <vt:lpstr>References SWERA (1):</vt:lpstr>
      <vt:lpstr>References SWERA (2):</vt:lpstr>
      <vt:lpstr>Other references wind energy:</vt:lpstr>
      <vt:lpstr>Other references: bird protection</vt:lpstr>
      <vt:lpstr>Energy resources exploration support</vt:lpstr>
      <vt:lpstr>African-European georesources observation system (AEGOS)</vt:lpstr>
      <vt:lpstr>AEGOS references:</vt:lpstr>
      <vt:lpstr>One Geology:</vt:lpstr>
      <vt:lpstr>Pipeline monitoring</vt:lpstr>
      <vt:lpstr>PIPEMON project</vt:lpstr>
      <vt:lpstr>Other references:</vt:lpstr>
      <vt:lpstr>Other topic: geomagnetically induced currents</vt:lpstr>
      <vt:lpstr>Possible business opportunities</vt:lpstr>
      <vt:lpstr>Marketing of earth observation</vt:lpstr>
      <vt:lpstr>Points to keep in mind:</vt:lpstr>
      <vt:lpstr>Be patient:  introduction of new technology and / or applications takes time</vt:lpstr>
      <vt:lpstr>3. How to get funding for your      activities</vt:lpstr>
      <vt:lpstr>Approach</vt:lpstr>
      <vt:lpstr>How?</vt:lpstr>
      <vt:lpstr>Proposal outline (more detailed version in separate document, see also www.geonetcab.eu )</vt:lpstr>
      <vt:lpstr>Other references</vt:lpstr>
      <vt:lpstr>Again:</vt:lpstr>
      <vt:lpstr>4. Capacity Building</vt:lpstr>
      <vt:lpstr>General</vt:lpstr>
      <vt:lpstr>Think of:</vt:lpstr>
      <vt:lpstr>Examples &amp; references</vt:lpstr>
      <vt:lpstr>Examples &amp; references</vt:lpstr>
      <vt:lpstr>More references</vt:lpstr>
      <vt:lpstr>Further details:</vt:lpstr>
    </vt:vector>
  </TitlesOfParts>
  <Company>ITC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M.Noort</dc:creator>
  <cp:lastModifiedBy>Mirjam Moonen</cp:lastModifiedBy>
  <cp:revision>513</cp:revision>
  <dcterms:created xsi:type="dcterms:W3CDTF">2011-01-20T13:25:32Z</dcterms:created>
  <dcterms:modified xsi:type="dcterms:W3CDTF">2013-04-18T18:11:51Z</dcterms:modified>
</cp:coreProperties>
</file>