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</p:sldMasterIdLst>
  <p:notesMasterIdLst>
    <p:notesMasterId r:id="rId74"/>
  </p:notesMasterIdLst>
  <p:sldIdLst>
    <p:sldId id="308" r:id="rId32"/>
    <p:sldId id="309" r:id="rId33"/>
    <p:sldId id="264" r:id="rId34"/>
    <p:sldId id="258" r:id="rId35"/>
    <p:sldId id="310" r:id="rId36"/>
    <p:sldId id="311" r:id="rId37"/>
    <p:sldId id="312" r:id="rId38"/>
    <p:sldId id="313" r:id="rId39"/>
    <p:sldId id="314" r:id="rId40"/>
    <p:sldId id="271" r:id="rId41"/>
    <p:sldId id="297" r:id="rId42"/>
    <p:sldId id="272" r:id="rId43"/>
    <p:sldId id="273" r:id="rId44"/>
    <p:sldId id="274" r:id="rId45"/>
    <p:sldId id="298" r:id="rId46"/>
    <p:sldId id="315" r:id="rId47"/>
    <p:sldId id="276" r:id="rId48"/>
    <p:sldId id="277" r:id="rId49"/>
    <p:sldId id="299" r:id="rId50"/>
    <p:sldId id="300" r:id="rId51"/>
    <p:sldId id="316" r:id="rId52"/>
    <p:sldId id="317" r:id="rId53"/>
    <p:sldId id="279" r:id="rId54"/>
    <p:sldId id="307" r:id="rId55"/>
    <p:sldId id="318" r:id="rId56"/>
    <p:sldId id="281" r:id="rId57"/>
    <p:sldId id="282" r:id="rId58"/>
    <p:sldId id="302" r:id="rId59"/>
    <p:sldId id="304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296" r:id="rId71"/>
    <p:sldId id="305" r:id="rId72"/>
    <p:sldId id="329" r:id="rId7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049E-E845-4498-BCB0-5A5F5DD70AF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0898-53CB-4188-93A0-BB7AD28D362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0898-53CB-4188-93A0-BB7AD28D362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0157-9631-42F1-996A-6114590DA44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5BBB-7077-4D28-91CE-027912914A6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7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7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77BC-F3C7-4A02-B345-FBD1BAAF306C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140C-FD28-45E3-941A-C25450CFD35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EC64-592F-4ECE-B6DF-BA8EA6E3149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5519-78B3-4B51-A855-A86E6321A06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D28B-0B01-4161-A856-BF7592D537C2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E13-38D1-460E-AE47-DCC782DA1509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A7C-6469-475D-8284-09D45332A2E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8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C93F-1DF5-40A0-9C7B-C071529D344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927E-78B9-4888-A5E6-136E4E6BC29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59B6-706F-4139-9C51-F735958FE5A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9" y="65728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1" y="65728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0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92" y="657284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9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1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82" y="65728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6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71" y="657280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5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6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59" y="65727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1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46" y="657275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0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1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32" y="65727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5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17" y="657269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4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6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01" y="65726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84" y="65726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66" y="65725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1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47" y="657255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0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2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7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27" y="65725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3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06" y="657247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2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3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84" y="65724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4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61" y="657238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3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4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9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37" y="657233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8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0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4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12" y="657228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3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55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79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86" y="65722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6" y="65729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91" y="1347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59" y="65721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63" y="13468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31" y="65721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3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3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4" y="65729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1" y="65729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7" y="65729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6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2" y="657290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5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7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16" y="65728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cs.org/" TargetMode="External"/><Relationship Id="rId2" Type="http://schemas.openxmlformats.org/officeDocument/2006/relationships/hyperlink" Target="http://reliefweb.int/briefingk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geonode.org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earthobservati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www.linkedin.com/groups?home=&amp;gid=3702&amp;trk=anet_ug_hm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rglobal.net/" TargetMode="External"/><Relationship Id="rId2" Type="http://schemas.openxmlformats.org/officeDocument/2006/relationships/hyperlink" Target="http://www.servi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un-spide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c.n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aiddata.org" TargetMode="External"/><Relationship Id="rId2" Type="http://schemas.openxmlformats.org/officeDocument/2006/relationships/hyperlink" Target="file:///\\maps.worldbank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.jpeg"/><Relationship Id="rId4" Type="http://schemas.openxmlformats.org/officeDocument/2006/relationships/hyperlink" Target="http://www.gfdrr.org/gfdrr/lab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HCSAIZPM4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standrisk.org/" TargetMode="External"/><Relationship Id="rId2" Type="http://schemas.openxmlformats.org/officeDocument/2006/relationships/hyperlink" Target="http://www.youtube.com/watch?v=bhjfSeiKiG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observations.org/" TargetMode="External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etcab.eu/" TargetMode="External"/><Relationship Id="rId2" Type="http://schemas.openxmlformats.org/officeDocument/2006/relationships/hyperlink" Target="mailto:m.noort@hcpinternationa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2439270"/>
            <a:ext cx="82080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Earth Observation for </a:t>
            </a:r>
            <a:br>
              <a:rPr lang="en-US" sz="5300" b="1" dirty="0" smtClean="0"/>
            </a:br>
            <a:r>
              <a:rPr lang="en-US" sz="5300" b="1" dirty="0" smtClean="0"/>
              <a:t>Disaster Management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International trends &amp; developments</a:t>
            </a:r>
          </a:p>
          <a:p>
            <a:r>
              <a:rPr lang="en-US" sz="2800" dirty="0" smtClean="0"/>
              <a:t>How to promote earth observation applications?</a:t>
            </a:r>
          </a:p>
          <a:p>
            <a:r>
              <a:rPr lang="en-US" sz="2800" dirty="0" smtClean="0"/>
              <a:t>How to get funding?</a:t>
            </a:r>
          </a:p>
          <a:p>
            <a:r>
              <a:rPr lang="en-US" sz="2800" dirty="0" smtClean="0"/>
              <a:t>Capacity building</a:t>
            </a:r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ropean fl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70" y="914400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of the 7th Framework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5" y="914400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The World Bank</a:t>
            </a:r>
            <a:endParaRPr lang="en-US" sz="4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733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    	</a:t>
            </a:r>
            <a:endParaRPr lang="en-US" sz="9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/>
              <a:t>Mainstreaming Adaptation to Climate Change in Agriculture and Natural Resources Management Projects </a:t>
            </a:r>
            <a:r>
              <a:rPr lang="en-US" sz="8000" i="1" dirty="0" smtClean="0"/>
              <a:t>(increased risk)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/>
              <a:t>Climate Change Adaptation and Natural Disasters Preparedness in the Coastal Cities of North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Phase 1 : </a:t>
            </a:r>
            <a:r>
              <a:rPr lang="en-US" sz="8000" i="1" dirty="0" smtClean="0"/>
              <a:t>Risk Assessment for the Present Situation and Horizon 2030 – Alexandria Area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Phase 2 : </a:t>
            </a:r>
            <a:r>
              <a:rPr lang="en-US" sz="8000" i="1" dirty="0" smtClean="0"/>
              <a:t>Adaptation and Resilience Action Plan – Alexandria Area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i="1" dirty="0" smtClean="0"/>
              <a:t>(practical example, cost – benefit analysis)</a:t>
            </a:r>
          </a:p>
          <a:p>
            <a:pPr>
              <a:buNone/>
            </a:pPr>
            <a:endParaRPr lang="en-US" sz="9600" b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18" y="666000"/>
            <a:ext cx="161638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>
              <a:tabLst>
                <a:tab pos="284163" algn="l"/>
              </a:tabLst>
            </a:pPr>
            <a:r>
              <a:rPr lang="en-US" sz="4000" b="1" i="1" dirty="0" smtClean="0">
                <a:solidFill>
                  <a:srgbClr val="00B0F0"/>
                </a:solidFill>
              </a:rPr>
              <a:t>Other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4176000"/>
          </a:xfrm>
        </p:spPr>
        <p:txBody>
          <a:bodyPr>
            <a:normAutofit fontScale="25000" lnSpcReduction="20000"/>
          </a:bodyPr>
          <a:lstStyle/>
          <a:p>
            <a:r>
              <a:rPr lang="en-US" sz="10400" u="sng" dirty="0" smtClean="0">
                <a:hlinkClick r:id="rId2"/>
              </a:rPr>
              <a:t>http://reliefweb.int/briefingkit</a:t>
            </a:r>
            <a:r>
              <a:rPr lang="en-US" sz="10400" dirty="0" smtClean="0"/>
              <a:t>  </a:t>
            </a:r>
            <a:r>
              <a:rPr lang="en-US" sz="8000" i="1" dirty="0" smtClean="0"/>
              <a:t>search or make your own portfolio / case study</a:t>
            </a:r>
          </a:p>
          <a:p>
            <a:pPr>
              <a:buNone/>
            </a:pPr>
            <a:endParaRPr lang="en-US" sz="4000" i="1" dirty="0" smtClean="0"/>
          </a:p>
          <a:p>
            <a:r>
              <a:rPr lang="en-US" sz="10400" b="1" dirty="0" smtClean="0"/>
              <a:t>global disaster alert and coordination system </a:t>
            </a:r>
            <a:r>
              <a:rPr lang="en-US" sz="10400" u="sng" dirty="0" smtClean="0">
                <a:hlinkClick r:id="rId3"/>
              </a:rPr>
              <a:t>www.gdacs.org</a:t>
            </a:r>
            <a:r>
              <a:rPr lang="en-US" sz="10400" dirty="0" smtClean="0"/>
              <a:t> </a:t>
            </a:r>
            <a:r>
              <a:rPr lang="en-US" sz="8000" i="1" dirty="0" smtClean="0"/>
              <a:t>information network for alert &amp; response</a:t>
            </a:r>
          </a:p>
          <a:p>
            <a:pPr>
              <a:buNone/>
            </a:pPr>
            <a:endParaRPr lang="en-US" sz="4000" i="1" dirty="0" smtClean="0"/>
          </a:p>
          <a:p>
            <a:r>
              <a:rPr lang="en-US" sz="10400" b="1" dirty="0" err="1" smtClean="0"/>
              <a:t>Provention</a:t>
            </a:r>
            <a:r>
              <a:rPr lang="en-US" sz="11100" dirty="0" smtClean="0"/>
              <a:t> </a:t>
            </a:r>
            <a:r>
              <a:rPr lang="en-US" sz="8000" i="1" dirty="0" smtClean="0"/>
              <a:t>consortium of important international organizations. </a:t>
            </a:r>
          </a:p>
          <a:p>
            <a:pPr>
              <a:buNone/>
            </a:pPr>
            <a:r>
              <a:rPr lang="en-US" sz="4000" i="1" dirty="0" smtClean="0"/>
              <a:t>	</a:t>
            </a:r>
          </a:p>
          <a:p>
            <a:pPr>
              <a:buNone/>
            </a:pPr>
            <a:r>
              <a:rPr lang="en-US" sz="8000" i="1" dirty="0" smtClean="0"/>
              <a:t>	</a:t>
            </a:r>
            <a:r>
              <a:rPr lang="en-US" sz="8000" dirty="0" smtClean="0"/>
              <a:t>Example of information material:</a:t>
            </a:r>
          </a:p>
          <a:p>
            <a:pPr>
              <a:buNone/>
            </a:pPr>
            <a:r>
              <a:rPr lang="en-US" sz="9600" dirty="0" smtClean="0"/>
              <a:t>	</a:t>
            </a:r>
            <a:r>
              <a:rPr lang="en-US" sz="10400" b="1" dirty="0" smtClean="0">
                <a:solidFill>
                  <a:srgbClr val="00B0F0"/>
                </a:solidFill>
              </a:rPr>
              <a:t>Tools for Mainstreaming Disaster Risk Reduction:</a:t>
            </a:r>
          </a:p>
          <a:p>
            <a:pPr>
              <a:spcBef>
                <a:spcPts val="0"/>
              </a:spcBef>
              <a:buNone/>
            </a:pPr>
            <a:r>
              <a:rPr lang="en-US" sz="10400" b="1" dirty="0" smtClean="0">
                <a:solidFill>
                  <a:srgbClr val="00B0F0"/>
                </a:solidFill>
              </a:rPr>
              <a:t>	Guidance Notes for Development </a:t>
            </a:r>
            <a:r>
              <a:rPr lang="en-US" sz="10400" b="1" dirty="0" err="1" smtClean="0">
                <a:solidFill>
                  <a:srgbClr val="00B0F0"/>
                </a:solidFill>
              </a:rPr>
              <a:t>Organisations</a:t>
            </a:r>
            <a:endParaRPr lang="en-US" sz="10400" b="1" dirty="0" smtClean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9600" dirty="0" smtClean="0"/>
              <a:t>	</a:t>
            </a:r>
            <a:r>
              <a:rPr lang="en-US" sz="8000" i="1" dirty="0" smtClean="0"/>
              <a:t>outline of integrated strategic approach to disaster management</a:t>
            </a:r>
            <a:endParaRPr lang="en-US" sz="8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provention logoconver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715" y="180000"/>
            <a:ext cx="2468885" cy="1420981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7696200" cy="108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Increased use of open-source software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/>
              <a:t>Open-source software is not necessarily free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/>
              <a:t>Look for: GEO, GEOSS, OGC, </a:t>
            </a:r>
            <a:r>
              <a:rPr lang="en-US" sz="10400" dirty="0" err="1" smtClean="0"/>
              <a:t>Terralook</a:t>
            </a:r>
            <a:r>
              <a:rPr lang="en-US" sz="10400" dirty="0" smtClean="0"/>
              <a:t>, Google Earth, etc. at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342000">
              <a:spcBef>
                <a:spcPts val="0"/>
              </a:spcBef>
            </a:pPr>
            <a:r>
              <a:rPr lang="en-US" sz="10400" dirty="0" smtClean="0">
                <a:hlinkClick r:id="rId2"/>
              </a:rPr>
              <a:t>www.earthobservations.org</a:t>
            </a:r>
            <a:r>
              <a:rPr lang="en-US" sz="10400" dirty="0" smtClean="0"/>
              <a:t> </a:t>
            </a:r>
            <a:r>
              <a:rPr lang="en-US" sz="8000" i="1" dirty="0" smtClean="0"/>
              <a:t>(GEO website)</a:t>
            </a:r>
          </a:p>
          <a:p>
            <a:pPr marL="0" indent="342000">
              <a:spcBef>
                <a:spcPts val="0"/>
              </a:spcBef>
              <a:buNone/>
            </a:pPr>
            <a:endParaRPr lang="en-US" i="1" dirty="0" smtClean="0"/>
          </a:p>
          <a:p>
            <a:pPr marL="0" indent="342000">
              <a:spcBef>
                <a:spcPts val="0"/>
              </a:spcBef>
            </a:pPr>
            <a:r>
              <a:rPr lang="en-US" sz="10400" dirty="0" smtClean="0">
                <a:hlinkClick r:id="rId3" action="ppaction://hlinkfile"/>
              </a:rPr>
              <a:t>geonode.org</a:t>
            </a:r>
            <a:r>
              <a:rPr lang="en-US" sz="10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/>
              <a:t>or become a member of The Earth Observation Network at LinkedIn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The Earth Observation Network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4200" y="914400"/>
            <a:ext cx="129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eoNode-fanc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00" y="576774"/>
            <a:ext cx="1905000" cy="1042476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From post-disaster intervention to prevention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41124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Examples: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SERVIR (USAID):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 smtClean="0">
                <a:hlinkClick r:id="rId2"/>
              </a:rPr>
              <a:t>www.servir.net</a:t>
            </a:r>
            <a:r>
              <a:rPr lang="en-US" sz="8000" dirty="0" smtClean="0"/>
              <a:t> </a:t>
            </a:r>
            <a:r>
              <a:rPr lang="en-US" sz="8000" i="1" dirty="0" smtClean="0"/>
              <a:t>(Central America) </a:t>
            </a:r>
            <a:r>
              <a:rPr lang="en-US" sz="8000" dirty="0" smtClean="0"/>
              <a:t> </a:t>
            </a:r>
            <a:r>
              <a:rPr lang="en-US" sz="8000" dirty="0" smtClean="0">
                <a:hlinkClick r:id="rId3"/>
              </a:rPr>
              <a:t>www.servirglobal.net</a:t>
            </a:r>
            <a:r>
              <a:rPr lang="en-US" sz="8000" dirty="0" smtClean="0"/>
              <a:t> </a:t>
            </a:r>
            <a:r>
              <a:rPr lang="en-US" sz="8000" i="1" dirty="0" smtClean="0"/>
              <a:t>(global)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UN-SPIDER:</a:t>
            </a:r>
            <a:r>
              <a:rPr lang="en-US" sz="9600" dirty="0" smtClean="0"/>
              <a:t> </a:t>
            </a:r>
            <a:r>
              <a:rPr lang="en-US" sz="8000" dirty="0" smtClean="0">
                <a:hlinkClick r:id="rId4"/>
              </a:rPr>
              <a:t>www.un-spider.org</a:t>
            </a:r>
            <a:r>
              <a:rPr lang="en-US" sz="8000" dirty="0" smtClean="0"/>
              <a:t> </a:t>
            </a:r>
            <a:r>
              <a:rPr lang="en-US" sz="8000" i="1" dirty="0" smtClean="0"/>
              <a:t>earth observation for disaster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CAPRA (World Bank, IDB): </a:t>
            </a:r>
            <a:r>
              <a:rPr lang="en-US" sz="8000" i="1" dirty="0" smtClean="0"/>
              <a:t>probabilistic risk assessment in Central America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Importance of capacity building, example </a:t>
            </a:r>
            <a:r>
              <a:rPr lang="en-US" sz="9600" b="1" dirty="0" err="1" smtClean="0"/>
              <a:t>RiskCity</a:t>
            </a:r>
            <a:endParaRPr lang="en-US" sz="9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	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5643"/>
            <a:ext cx="6405871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5181600"/>
            <a:ext cx="8208000" cy="1371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Risk City presentation: </a:t>
            </a:r>
            <a:br>
              <a:rPr lang="en-US" sz="4000" b="1" dirty="0" smtClean="0"/>
            </a:br>
            <a:r>
              <a:rPr lang="en-US" sz="4000" i="1" dirty="0" smtClean="0"/>
              <a:t>GIS based training package for multi hazard risk assessment for risk reduction &amp; management</a:t>
            </a:r>
            <a:r>
              <a:rPr lang="en-US" sz="4000" b="1" i="1" dirty="0" smtClean="0"/>
              <a:t>.</a:t>
            </a:r>
          </a:p>
          <a:p>
            <a:pPr marL="0" indent="0">
              <a:buNone/>
            </a:pP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4000" b="1" dirty="0" smtClean="0"/>
              <a:t>Article </a:t>
            </a:r>
            <a:r>
              <a:rPr lang="en-US" sz="4000" b="1" dirty="0" err="1" smtClean="0"/>
              <a:t>RiskCity</a:t>
            </a:r>
            <a:r>
              <a:rPr lang="en-US" sz="4000" b="1" dirty="0" smtClean="0"/>
              <a:t>: </a:t>
            </a:r>
            <a:br>
              <a:rPr lang="en-US" sz="4000" b="1" dirty="0" smtClean="0"/>
            </a:br>
            <a:r>
              <a:rPr lang="en-US" sz="4000" i="1" dirty="0" smtClean="0"/>
              <a:t>a training package on the use of GIS for urban multi-hazard risk assessment.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4000" dirty="0" smtClean="0">
                <a:hlinkClick r:id="rId3"/>
              </a:rPr>
              <a:t>www.itc.nl</a:t>
            </a:r>
            <a:r>
              <a:rPr lang="en-US" sz="4000" dirty="0" smtClean="0"/>
              <a:t> Cees van Westen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9600" dirty="0" smtClean="0"/>
              <a:t>Articles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 smtClean="0"/>
              <a:t>Adapting a </a:t>
            </a:r>
            <a:r>
              <a:rPr lang="en-US" sz="9600" b="1" dirty="0" err="1" smtClean="0"/>
              <a:t>quantative</a:t>
            </a:r>
            <a:r>
              <a:rPr lang="en-US" sz="9600" b="1" dirty="0" smtClean="0"/>
              <a:t> risk assessment based method to guide land use planning decisions in India &amp; 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 smtClean="0"/>
              <a:t>Bridging risk management deficits in India using a geo-ICT based tool </a:t>
            </a:r>
            <a:r>
              <a:rPr lang="en-US" sz="8000" i="1" dirty="0" smtClean="0"/>
              <a:t>shows spatial approach towards all kinds of hazards, including industrial: Environmental Risk Reporting and Information System (ERRIS) &amp; Risk Management Information System (RMIS)</a:t>
            </a: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b="1" dirty="0" smtClean="0"/>
              <a:t>ICT for disaster management </a:t>
            </a:r>
            <a:r>
              <a:rPr lang="en-US" sz="8000" i="1" dirty="0" smtClean="0"/>
              <a:t>Asia-Pacific Development Information </a:t>
            </a:r>
            <a:r>
              <a:rPr lang="en-US" sz="8000" i="1" dirty="0" err="1" smtClean="0"/>
              <a:t>Programme</a:t>
            </a:r>
            <a:r>
              <a:rPr lang="en-US" sz="8000" i="1" dirty="0" smtClean="0"/>
              <a:t> UNDP / ESCAP overview of options of ICT u</a:t>
            </a:r>
            <a:r>
              <a:rPr lang="en-US" sz="8000" dirty="0" smtClean="0"/>
              <a:t>se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Empowerment of local communities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Community mapping initiatives: Google (H2O) and World Bank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Mapping &amp; visualization in general: </a:t>
            </a:r>
            <a:br>
              <a:rPr lang="en-US" sz="9600" dirty="0" smtClean="0"/>
            </a:br>
            <a:r>
              <a:rPr lang="en-US" sz="9600" dirty="0" smtClean="0"/>
              <a:t>importance of knowing what is where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Example: World Bank ‘mapping for results’ @ </a:t>
            </a:r>
            <a:r>
              <a:rPr lang="en-US" sz="9600" dirty="0" smtClean="0">
                <a:hlinkClick r:id="rId2" action="ppaction://hlinkfile"/>
              </a:rPr>
              <a:t>maps.worldbank.org</a:t>
            </a:r>
            <a:r>
              <a:rPr lang="en-US" sz="9600" dirty="0" smtClean="0"/>
              <a:t> &amp; </a:t>
            </a:r>
            <a:r>
              <a:rPr lang="en-US" sz="9600" dirty="0" smtClean="0">
                <a:hlinkClick r:id="rId3" action="ppaction://hlinkfile"/>
              </a:rPr>
              <a:t>aiddata.org</a:t>
            </a:r>
            <a:r>
              <a:rPr lang="en-US" sz="9600" dirty="0" smtClean="0"/>
              <a:t>  </a:t>
            </a:r>
            <a:r>
              <a:rPr lang="en-US" sz="8000" i="1" dirty="0" smtClean="0"/>
              <a:t>(tracking development finance)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Growing WB Global Facility for Disaster Risk Reduction lab </a:t>
            </a:r>
            <a:r>
              <a:rPr lang="en-US" sz="9600" dirty="0" smtClean="0">
                <a:hlinkClick r:id="rId4"/>
              </a:rPr>
              <a:t>www.gfdrr.org/gfdrr/labs</a:t>
            </a:r>
            <a:endParaRPr lang="en-US" sz="9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i="1" dirty="0" smtClean="0"/>
              <a:t>References: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spcBef>
                <a:spcPts val="600"/>
              </a:spcBef>
              <a:buNone/>
            </a:pPr>
            <a:r>
              <a:rPr lang="en-US" sz="80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Afbeelding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7000" y="3600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New technologies &amp; communities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600" dirty="0" smtClean="0"/>
              <a:t>Importance of improved early warning &amp; communication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Last mile: reaching communities with sensor webs, web mapping, mobile phones, satellite communication (</a:t>
            </a:r>
            <a:r>
              <a:rPr lang="en-US" sz="2600" dirty="0" err="1" smtClean="0"/>
              <a:t>GEONETCast</a:t>
            </a:r>
            <a:r>
              <a:rPr lang="en-US" sz="2600" dirty="0" smtClean="0"/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600" i="1" dirty="0" smtClean="0"/>
              <a:t>References: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3734643"/>
            <a:ext cx="8208000" cy="3382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b="1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b="1" dirty="0" smtClean="0"/>
              <a:t>Participatory Approach for Integrated Basin Planning with Focus on Disaster Risk Reduction: The Case of the Limpopo River </a:t>
            </a:r>
            <a:r>
              <a:rPr lang="en-US" sz="6400" i="1" dirty="0" smtClean="0"/>
              <a:t>article on living with floods in Africa, shows community approach, includes a to-do list for participatory GIS (PGIS)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b="1" dirty="0" smtClean="0"/>
              <a:t>Coping strategies and risk manageability: using participatory geographical information systems to represent local knowledge </a:t>
            </a:r>
            <a:r>
              <a:rPr lang="en-US" sz="6400" i="1" dirty="0" smtClean="0"/>
              <a:t>article on coping with floods in the Philippines</a:t>
            </a:r>
          </a:p>
          <a:p>
            <a:pPr marL="0">
              <a:spcBef>
                <a:spcPts val="0"/>
              </a:spcBef>
              <a:buNone/>
            </a:pPr>
            <a:endParaRPr lang="en-US" sz="8000" i="1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b="1" dirty="0" smtClean="0"/>
              <a:t>Local Flood Early Warning Based on Low-Tech </a:t>
            </a:r>
            <a:r>
              <a:rPr lang="en-US" sz="8000" b="1" dirty="0" err="1" smtClean="0"/>
              <a:t>Geoinformatics</a:t>
            </a:r>
            <a:r>
              <a:rPr lang="en-US" sz="8000" b="1" dirty="0" smtClean="0"/>
              <a:t> Approaches and Community Involvement A Solution For Rural Areas in The Philippines </a:t>
            </a:r>
            <a:r>
              <a:rPr lang="en-US" sz="6400" i="1" dirty="0" smtClean="0"/>
              <a:t>idem</a:t>
            </a:r>
            <a:r>
              <a:rPr lang="en-US" sz="9600" i="1" dirty="0" smtClean="0"/>
              <a:t/>
            </a:r>
            <a:br>
              <a:rPr lang="en-US" sz="9600" i="1" dirty="0" smtClean="0"/>
            </a:br>
            <a:endParaRPr lang="en-US" sz="9600" i="1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4732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76400"/>
          </a:xfrm>
        </p:spPr>
        <p:txBody>
          <a:bodyPr>
            <a:normAutofit fontScale="25000" lnSpcReduction="20000"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en-US" sz="9600" b="1" dirty="0" smtClean="0"/>
              <a:t>	</a:t>
            </a:r>
            <a:r>
              <a:rPr lang="en-US" sz="9600" b="1" dirty="0" smtClean="0">
                <a:solidFill>
                  <a:srgbClr val="00B0F0"/>
                </a:solidFill>
              </a:rPr>
              <a:t>Sensor Web Infrastructures 52°North 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	</a:t>
            </a:r>
            <a:r>
              <a:rPr lang="en-US" sz="8000" i="1" dirty="0" smtClean="0"/>
              <a:t>Applying OGC Sensor Web Enablement to Risk Monitoring and </a:t>
            </a:r>
            <a:br>
              <a:rPr lang="en-US" sz="8000" i="1" dirty="0" smtClean="0"/>
            </a:br>
            <a:r>
              <a:rPr lang="en-US" sz="8000" i="1" dirty="0" smtClean="0"/>
              <a:t>Disaster Management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0. Introduction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08000" cy="39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/>
              <a:t>Mark Noort, consultant, project manager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HCP international: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consulting, marketing of earth observation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Coordinator </a:t>
            </a:r>
            <a:r>
              <a:rPr lang="en-US" sz="2600" dirty="0" err="1" smtClean="0"/>
              <a:t>GEONetCab</a:t>
            </a:r>
            <a:r>
              <a:rPr lang="en-US" sz="26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project for promotion &amp; capacity building of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earth observation applications</a:t>
            </a:r>
            <a:br>
              <a:rPr lang="en-US" sz="2600" dirty="0" smtClean="0"/>
            </a:br>
            <a:endParaRPr lang="en-US" sz="26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2286000" cy="914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1"/>
            <a:ext cx="8208000" cy="1295400"/>
          </a:xfrm>
        </p:spPr>
        <p:txBody>
          <a:bodyPr>
            <a:normAutofit fontScale="25000" lnSpcReduction="20000"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en-US" sz="9600" b="1" dirty="0" smtClean="0"/>
              <a:t>	</a:t>
            </a:r>
            <a:r>
              <a:rPr lang="en-US" sz="9600" b="1" dirty="0" smtClean="0">
                <a:solidFill>
                  <a:srgbClr val="00B0F0"/>
                </a:solidFill>
              </a:rPr>
              <a:t>Toolbox &amp; manual - mapping the vulnerability of communities, example from </a:t>
            </a:r>
            <a:r>
              <a:rPr lang="en-US" sz="9600" b="1" dirty="0" err="1" smtClean="0">
                <a:solidFill>
                  <a:srgbClr val="00B0F0"/>
                </a:solidFill>
              </a:rPr>
              <a:t>Buzi</a:t>
            </a:r>
            <a:r>
              <a:rPr lang="en-US" sz="9600" b="1" dirty="0" smtClean="0">
                <a:solidFill>
                  <a:srgbClr val="00B0F0"/>
                </a:solidFill>
              </a:rPr>
              <a:t>, Mozambique </a:t>
            </a:r>
            <a:br>
              <a:rPr lang="en-US" sz="9600" b="1" dirty="0" smtClean="0">
                <a:solidFill>
                  <a:srgbClr val="00B0F0"/>
                </a:solidFill>
              </a:rPr>
            </a:br>
            <a:r>
              <a:rPr lang="en-US" sz="8000" i="1" dirty="0" smtClean="0"/>
              <a:t>involvement of insurance company, example of capacity building</a:t>
            </a:r>
            <a:br>
              <a:rPr lang="en-US" sz="8000" i="1" dirty="0" smtClean="0"/>
            </a:br>
            <a:endParaRPr lang="en-US" sz="8000" i="1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3" y="762000"/>
            <a:ext cx="6991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2. Steps to promote earth observation  </a:t>
            </a:r>
            <a:br>
              <a:rPr lang="en-US" b="1" i="1" dirty="0" smtClean="0"/>
            </a:br>
            <a:r>
              <a:rPr lang="en-US" b="1" i="1" dirty="0" smtClean="0"/>
              <a:t>    for disaster management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84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State-of-the-art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Earth observation is new technology.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Learn technical skills, but when back in professional practice, it has to be put to good use.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That involves ‘selling’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How to do that?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To whom? Could be your own boss, local authorities, communities, etc.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r>
              <a:rPr lang="es-ES" sz="9600" b="1" dirty="0" smtClean="0"/>
              <a:t>Atlas de las </a:t>
            </a:r>
            <a:r>
              <a:rPr lang="es-ES" sz="9600" b="1" dirty="0" err="1" smtClean="0"/>
              <a:t>dinamicas</a:t>
            </a:r>
            <a:r>
              <a:rPr lang="es-ES" sz="9600" b="1" dirty="0" smtClean="0"/>
              <a:t> del territorio Andino: </a:t>
            </a:r>
            <a:r>
              <a:rPr lang="es-ES" sz="9600" b="1" dirty="0" err="1" smtClean="0"/>
              <a:t>poblacion</a:t>
            </a:r>
            <a:r>
              <a:rPr lang="es-ES" sz="9600" b="1" dirty="0" smtClean="0"/>
              <a:t> y </a:t>
            </a:r>
            <a:r>
              <a:rPr lang="es-ES" sz="9600" b="1" dirty="0" err="1" smtClean="0"/>
              <a:t>buenes</a:t>
            </a:r>
            <a:r>
              <a:rPr lang="es-ES" sz="9600" b="1" dirty="0" smtClean="0"/>
              <a:t> expuestos a amenazas naturales (Bolivia, Colombia, Ecuador, </a:t>
            </a:r>
            <a:r>
              <a:rPr lang="es-ES" sz="9600" b="1" dirty="0" err="1" smtClean="0"/>
              <a:t>Peru</a:t>
            </a:r>
            <a:r>
              <a:rPr lang="es-ES" sz="9600" b="1" dirty="0" smtClean="0"/>
              <a:t>) </a:t>
            </a:r>
            <a:r>
              <a:rPr lang="es-ES" sz="9600" u="sng" dirty="0" smtClean="0">
                <a:hlinkClick r:id="rId2"/>
              </a:rPr>
              <a:t>www.youtube.com/watch?v=HCSAIZPM4NE</a:t>
            </a:r>
            <a:endParaRPr lang="es-ES" sz="9600" u="sng" dirty="0" smtClean="0"/>
          </a:p>
          <a:p>
            <a:pPr>
              <a:buNone/>
            </a:pPr>
            <a:endParaRPr lang="en-US" sz="9600" i="1" dirty="0" smtClean="0"/>
          </a:p>
          <a:p>
            <a:r>
              <a:rPr lang="en-US" sz="9600" b="1" dirty="0" smtClean="0"/>
              <a:t>EUGENE disasters status quo report</a:t>
            </a:r>
            <a:r>
              <a:rPr lang="en-US" sz="9600" i="1" dirty="0" smtClean="0"/>
              <a:t> </a:t>
            </a:r>
            <a:r>
              <a:rPr lang="en-US" sz="8000" i="1" dirty="0" smtClean="0"/>
              <a:t>analysis of state of the art of earth observation for disasters in Europe</a:t>
            </a:r>
          </a:p>
          <a:p>
            <a:pPr>
              <a:buNone/>
            </a:pPr>
            <a:endParaRPr lang="en-US" sz="8000" dirty="0" smtClean="0"/>
          </a:p>
          <a:p>
            <a:r>
              <a:rPr lang="es-ES" sz="9600" b="1" dirty="0" smtClean="0"/>
              <a:t>Natural </a:t>
            </a:r>
            <a:r>
              <a:rPr lang="es-ES" sz="9600" b="1" dirty="0" err="1" smtClean="0"/>
              <a:t>catastrophes</a:t>
            </a:r>
            <a:r>
              <a:rPr lang="es-ES" sz="9600" b="1" dirty="0" smtClean="0"/>
              <a:t> and </a:t>
            </a:r>
            <a:r>
              <a:rPr lang="es-ES" sz="9600" b="1" dirty="0" err="1" smtClean="0"/>
              <a:t>reinsurance</a:t>
            </a:r>
            <a:r>
              <a:rPr lang="es-ES" sz="9600" b="1" dirty="0" smtClean="0"/>
              <a:t> (</a:t>
            </a:r>
            <a:r>
              <a:rPr lang="es-ES" sz="9600" b="1" dirty="0" err="1" smtClean="0"/>
              <a:t>Swiss</a:t>
            </a:r>
            <a:r>
              <a:rPr lang="es-ES" sz="9600" b="1" dirty="0" smtClean="0"/>
              <a:t> Re) </a:t>
            </a:r>
            <a:r>
              <a:rPr lang="es-ES" sz="8000" i="1" dirty="0" smtClean="0"/>
              <a:t>shows </a:t>
            </a:r>
            <a:r>
              <a:rPr lang="es-ES" sz="8000" i="1" dirty="0" err="1" smtClean="0"/>
              <a:t>interest</a:t>
            </a:r>
            <a:r>
              <a:rPr lang="es-ES" sz="8000" i="1" dirty="0" smtClean="0"/>
              <a:t> and </a:t>
            </a:r>
            <a:r>
              <a:rPr lang="es-ES" sz="8000" i="1" dirty="0" err="1" smtClean="0"/>
              <a:t>point</a:t>
            </a:r>
            <a:r>
              <a:rPr lang="es-ES" sz="8000" i="1" dirty="0" smtClean="0"/>
              <a:t> of </a:t>
            </a:r>
            <a:r>
              <a:rPr lang="es-ES" sz="8000" i="1" dirty="0" err="1" smtClean="0"/>
              <a:t>view</a:t>
            </a:r>
            <a:r>
              <a:rPr lang="es-ES" sz="8000" i="1" dirty="0" smtClean="0"/>
              <a:t> of </a:t>
            </a:r>
            <a:r>
              <a:rPr lang="es-ES" sz="8000" i="1" dirty="0" err="1" smtClean="0"/>
              <a:t>insurance</a:t>
            </a:r>
            <a:r>
              <a:rPr lang="es-ES" sz="8000" i="1" dirty="0" smtClean="0"/>
              <a:t> </a:t>
            </a:r>
            <a:r>
              <a:rPr lang="es-ES" sz="8000" i="1" dirty="0" err="1" smtClean="0"/>
              <a:t>companies</a:t>
            </a:r>
            <a:endParaRPr lang="en-US" sz="8000" i="1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275" y="838200"/>
            <a:ext cx="38501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References (continued)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Promoting risk-wise behavior: an integrated strategy for reducing vulnerability and improving resilience (United States) </a:t>
            </a:r>
            <a:r>
              <a:rPr lang="en-US" sz="8000" i="1" dirty="0" smtClean="0"/>
              <a:t>inspiration for showing importance of disaster management</a:t>
            </a:r>
          </a:p>
          <a:p>
            <a:pPr>
              <a:buNone/>
            </a:pPr>
            <a:endParaRPr lang="en-US" sz="8000" dirty="0" smtClean="0"/>
          </a:p>
          <a:p>
            <a:r>
              <a:rPr lang="en-US" sz="9600" b="1" dirty="0" smtClean="0"/>
              <a:t>GEO capacity building showcase: </a:t>
            </a:r>
            <a:r>
              <a:rPr lang="nl-NL" sz="9600" dirty="0" err="1" smtClean="0">
                <a:hlinkClick r:id="rId2"/>
              </a:rPr>
              <a:t>www.</a:t>
            </a:r>
            <a:r>
              <a:rPr lang="nl-NL" sz="9600" b="1" dirty="0" err="1" smtClean="0">
                <a:hlinkClick r:id="rId2"/>
              </a:rPr>
              <a:t>youtube</a:t>
            </a:r>
            <a:r>
              <a:rPr lang="nl-NL" sz="9600" dirty="0" err="1" smtClean="0">
                <a:hlinkClick r:id="rId2"/>
              </a:rPr>
              <a:t>.com</a:t>
            </a:r>
            <a:r>
              <a:rPr lang="nl-NL" sz="9600" dirty="0" smtClean="0">
                <a:hlinkClick r:id="rId2"/>
              </a:rPr>
              <a:t>/</a:t>
            </a:r>
            <a:r>
              <a:rPr lang="nl-NL" sz="9600" dirty="0" err="1" smtClean="0">
                <a:hlinkClick r:id="rId2"/>
              </a:rPr>
              <a:t>watch</a:t>
            </a:r>
            <a:r>
              <a:rPr lang="nl-NL" sz="9600" dirty="0" smtClean="0">
                <a:hlinkClick r:id="rId2"/>
              </a:rPr>
              <a:t>?v=</a:t>
            </a:r>
            <a:r>
              <a:rPr lang="nl-NL" sz="9600" dirty="0" err="1" smtClean="0">
                <a:hlinkClick r:id="rId2"/>
              </a:rPr>
              <a:t>bhjfSeiKiGk</a:t>
            </a:r>
            <a:endParaRPr lang="nl-NL" sz="9600" dirty="0" smtClean="0"/>
          </a:p>
          <a:p>
            <a:pPr>
              <a:buNone/>
            </a:pPr>
            <a:endParaRPr lang="nl-NL" sz="9600" i="1" dirty="0" smtClean="0"/>
          </a:p>
          <a:p>
            <a:r>
              <a:rPr lang="nl-NL" sz="9600" dirty="0" err="1" smtClean="0"/>
              <a:t>join</a:t>
            </a:r>
            <a:r>
              <a:rPr lang="nl-NL" sz="9600" i="1" dirty="0" smtClean="0"/>
              <a:t> </a:t>
            </a:r>
            <a:r>
              <a:rPr lang="nl-NL" sz="9600" i="1" dirty="0" err="1" smtClean="0">
                <a:hlinkClick r:id="rId3"/>
              </a:rPr>
              <a:t>www.understandrisk.org</a:t>
            </a:r>
            <a:r>
              <a:rPr lang="nl-NL" sz="9600" i="1" dirty="0" smtClean="0"/>
              <a:t> </a:t>
            </a:r>
            <a:r>
              <a:rPr lang="nl-NL" sz="9600" dirty="0" smtClean="0"/>
              <a:t>to </a:t>
            </a:r>
            <a:r>
              <a:rPr lang="nl-NL" sz="9600" dirty="0" err="1" smtClean="0"/>
              <a:t>stay</a:t>
            </a:r>
            <a:r>
              <a:rPr lang="nl-NL" sz="9600" dirty="0" smtClean="0"/>
              <a:t> </a:t>
            </a:r>
            <a:r>
              <a:rPr lang="nl-NL" sz="9600" dirty="0" err="1" smtClean="0"/>
              <a:t>informed</a:t>
            </a:r>
            <a:r>
              <a:rPr lang="nl-NL" sz="9600" dirty="0" smtClean="0"/>
              <a:t> </a:t>
            </a:r>
            <a:r>
              <a:rPr lang="nl-NL" sz="9600" dirty="0" err="1" smtClean="0"/>
              <a:t>about</a:t>
            </a:r>
            <a:r>
              <a:rPr lang="nl-NL" sz="9600" dirty="0" smtClean="0"/>
              <a:t> </a:t>
            </a:r>
            <a:r>
              <a:rPr lang="nl-NL" sz="9600" dirty="0" err="1" smtClean="0"/>
              <a:t>developments</a:t>
            </a: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275" y="838200"/>
            <a:ext cx="38501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Marketing of earth observation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Marketing of earth observation is difficult.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New technology, few big companies, lots of small ones.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" dirty="0" smtClean="0"/>
              <a:t> </a:t>
            </a: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Lots of reports describing the bottlenecks, like reliability,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data access, data continuity, etc.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Means that relatively a lot of effort is needed to promote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EO. 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Points to keep in mind: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/>
            <a:endParaRPr lang="en-US" sz="8000" dirty="0" smtClean="0"/>
          </a:p>
          <a:p>
            <a:pPr lvl="0"/>
            <a:r>
              <a:rPr lang="en-US" sz="10400" dirty="0" smtClean="0"/>
              <a:t>Look for opportunities, where can you have most success in a short time: quick-wins.</a:t>
            </a:r>
          </a:p>
          <a:p>
            <a:pPr lvl="0"/>
            <a:r>
              <a:rPr lang="en-US" sz="10400" dirty="0" smtClean="0"/>
              <a:t>Target the right audience to start with: who would be interested and listen to you? For disaster management: paradigm shift from civil protection to NGO’s, local structures.</a:t>
            </a:r>
          </a:p>
          <a:p>
            <a:pPr lvl="0"/>
            <a:r>
              <a:rPr lang="en-US" sz="10400" dirty="0" smtClean="0"/>
              <a:t>Identify the problem that they are trying to solve: is it the same as yours?</a:t>
            </a:r>
          </a:p>
          <a:p>
            <a:pPr lvl="0"/>
            <a:r>
              <a:rPr lang="en-US" sz="10400" dirty="0" smtClean="0"/>
              <a:t>Learn to speak the same language. Example ‘food security’. Translate to something the client (or your partner) understands.</a:t>
            </a:r>
          </a:p>
          <a:p>
            <a:r>
              <a:rPr lang="en-US" sz="10400" dirty="0" smtClean="0"/>
              <a:t>Look for examples from elsewhere (success stories): solutions that work and are affordable.</a:t>
            </a:r>
          </a:p>
          <a:p>
            <a:pPr>
              <a:buNone/>
            </a:pPr>
            <a:r>
              <a:rPr lang="en-US" sz="10400" dirty="0" smtClean="0"/>
              <a:t>	</a:t>
            </a:r>
            <a:endParaRPr lang="en-US" sz="10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Examples &amp; 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9600" b="1" dirty="0" smtClean="0"/>
              <a:t>GEO Task US-09-01a: Critical Earth Observations Priorities </a:t>
            </a:r>
            <a:r>
              <a:rPr lang="en-US" sz="9600" b="1" i="1" dirty="0" smtClean="0"/>
              <a:t>Disasters Societal Benefit Area</a:t>
            </a:r>
            <a:r>
              <a:rPr lang="en-US" sz="9600" i="1" dirty="0" smtClean="0"/>
              <a:t> </a:t>
            </a:r>
            <a:r>
              <a:rPr lang="en-US" sz="9600" b="1" i="1" dirty="0" smtClean="0"/>
              <a:t>(part 1 &amp; 2) </a:t>
            </a:r>
            <a:r>
              <a:rPr lang="en-US" sz="8000" i="1" dirty="0" smtClean="0"/>
              <a:t>global overview of available observations and what is needed</a:t>
            </a:r>
          </a:p>
          <a:p>
            <a:pPr marL="0">
              <a:spcBef>
                <a:spcPts val="0"/>
              </a:spcBef>
              <a:buNone/>
            </a:pPr>
            <a:r>
              <a:rPr lang="en-US" sz="7400" b="1" i="1" dirty="0" smtClean="0"/>
              <a:t/>
            </a:r>
            <a:br>
              <a:rPr lang="en-US" sz="7400" b="1" i="1" dirty="0" smtClean="0"/>
            </a:br>
            <a:r>
              <a:rPr lang="en-US" sz="9600" b="1" dirty="0" err="1" smtClean="0"/>
              <a:t>Geoinformation</a:t>
            </a:r>
            <a:r>
              <a:rPr lang="en-US" sz="9600" b="1" dirty="0" smtClean="0"/>
              <a:t> for Disaster and Risk Management </a:t>
            </a:r>
            <a:br>
              <a:rPr lang="en-US" sz="9600" b="1" dirty="0" smtClean="0"/>
            </a:br>
            <a:r>
              <a:rPr lang="en-US" sz="9600" b="1" i="1" dirty="0" smtClean="0"/>
              <a:t>Examples and Best Practices </a:t>
            </a:r>
            <a:r>
              <a:rPr lang="en-US" sz="9600" b="1" dirty="0" smtClean="0"/>
              <a:t>(United Nations Office for Outer Space Affairs)</a:t>
            </a:r>
            <a:r>
              <a:rPr lang="en-US" sz="9600" b="1" i="1" dirty="0" smtClean="0"/>
              <a:t> </a:t>
            </a:r>
            <a:r>
              <a:rPr lang="en-US" sz="8000" i="1" dirty="0" smtClean="0"/>
              <a:t>different articles on what works in practice and promising developments</a:t>
            </a:r>
          </a:p>
          <a:p>
            <a:pPr marL="0">
              <a:spcBef>
                <a:spcPts val="0"/>
              </a:spcBef>
              <a:buNone/>
            </a:pPr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9600" b="1" dirty="0" err="1" smtClean="0"/>
              <a:t>GEONetCab</a:t>
            </a:r>
            <a:r>
              <a:rPr lang="en-US" sz="9600" b="1" dirty="0" smtClean="0"/>
              <a:t> success stories on disasters: </a:t>
            </a:r>
            <a:r>
              <a:rPr lang="en-US" sz="8000" dirty="0" smtClean="0">
                <a:hlinkClick r:id="rId2"/>
              </a:rPr>
              <a:t>www.geonetcab.eu</a:t>
            </a: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i="1" dirty="0" smtClean="0"/>
              <a:t>floods (Poland, Czech Republic), wild fires (South Africa)</a:t>
            </a:r>
            <a:r>
              <a:rPr lang="en-US" sz="8000" dirty="0" smtClean="0"/>
              <a:t> 	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325" y="304800"/>
            <a:ext cx="2200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181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 smtClean="0"/>
              <a:t>	</a:t>
            </a:r>
            <a:endParaRPr lang="en-US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>
              <a:lnSpc>
                <a:spcPct val="90000"/>
              </a:lnSpc>
              <a:buNone/>
            </a:pPr>
            <a:r>
              <a:rPr lang="en-US" sz="9600" b="1" dirty="0" err="1" smtClean="0"/>
              <a:t>GEONETCast</a:t>
            </a:r>
            <a:r>
              <a:rPr lang="en-US" sz="9600" b="1" dirty="0" smtClean="0"/>
              <a:t>:</a:t>
            </a:r>
          </a:p>
          <a:p>
            <a:pPr marL="342000">
              <a:spcBef>
                <a:spcPts val="0"/>
              </a:spcBef>
            </a:pPr>
            <a:r>
              <a:rPr lang="en-US" sz="8000" i="1" dirty="0" smtClean="0"/>
              <a:t>Worldwide information dissemination system by which satellite and in situ   data, products and services are transmitted to users through communications satellites.</a:t>
            </a:r>
          </a:p>
          <a:p>
            <a:pPr marL="342000">
              <a:spcBef>
                <a:spcPts val="0"/>
              </a:spcBef>
              <a:buNone/>
            </a:pPr>
            <a:endParaRPr lang="en-US" i="1" dirty="0" smtClean="0"/>
          </a:p>
          <a:p>
            <a:pPr marL="0">
              <a:spcBef>
                <a:spcPts val="0"/>
              </a:spcBef>
            </a:pPr>
            <a:r>
              <a:rPr lang="en-US" sz="8000" i="1" dirty="0" smtClean="0"/>
              <a:t>Receiving stations use low-cost, off the shelf technology.</a:t>
            </a:r>
          </a:p>
          <a:p>
            <a:pPr marL="0">
              <a:spcBef>
                <a:spcPts val="0"/>
              </a:spcBef>
              <a:buNone/>
            </a:pPr>
            <a:endParaRPr lang="en-US" i="1" dirty="0" smtClean="0"/>
          </a:p>
          <a:p>
            <a:pPr marL="342000">
              <a:spcBef>
                <a:spcPts val="0"/>
              </a:spcBef>
            </a:pPr>
            <a:r>
              <a:rPr lang="en-US" sz="8000" i="1" dirty="0" smtClean="0"/>
              <a:t>Information includes climate, weather, agriculture, air quality, disasters, and more.</a:t>
            </a:r>
          </a:p>
          <a:p>
            <a:pPr marL="342000">
              <a:spcBef>
                <a:spcPts val="0"/>
              </a:spcBef>
              <a:buNone/>
            </a:pPr>
            <a:endParaRPr lang="en-US" i="1" dirty="0" smtClean="0"/>
          </a:p>
          <a:p>
            <a:pPr marL="0">
              <a:spcBef>
                <a:spcPts val="0"/>
              </a:spcBef>
            </a:pPr>
            <a:r>
              <a:rPr lang="en-US" sz="8000" i="1" dirty="0" smtClean="0"/>
              <a:t>No internet connection required.</a:t>
            </a:r>
            <a:r>
              <a:rPr lang="en-US" sz="8000" dirty="0" smtClean="0"/>
              <a:t> </a:t>
            </a:r>
          </a:p>
          <a:p>
            <a:pPr marL="0">
              <a:lnSpc>
                <a:spcPct val="70000"/>
              </a:lnSpc>
              <a:spcBef>
                <a:spcPts val="0"/>
              </a:spcBef>
              <a:buNone/>
            </a:pPr>
            <a:endParaRPr lang="en-US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>
              <a:buNone/>
            </a:pPr>
            <a:r>
              <a:rPr lang="en-US" sz="9600" b="1" dirty="0" err="1" smtClean="0"/>
              <a:t>DevCoCast</a:t>
            </a:r>
            <a:r>
              <a:rPr lang="en-US" sz="9600" b="1" dirty="0" smtClean="0"/>
              <a:t>:</a:t>
            </a:r>
          </a:p>
          <a:p>
            <a:pPr marL="342000">
              <a:spcBef>
                <a:spcPts val="0"/>
              </a:spcBef>
            </a:pPr>
            <a:r>
              <a:rPr lang="en-US" sz="8000" i="1" dirty="0" smtClean="0"/>
              <a:t>Share products &amp; data freely via </a:t>
            </a:r>
            <a:r>
              <a:rPr lang="en-US" sz="8000" i="1" dirty="0" err="1" smtClean="0"/>
              <a:t>GEONetCast</a:t>
            </a:r>
            <a:r>
              <a:rPr lang="en-US" sz="8000" i="1" dirty="0" smtClean="0"/>
              <a:t> with communities in developing countries.</a:t>
            </a:r>
          </a:p>
          <a:p>
            <a:pPr marL="342000">
              <a:spcBef>
                <a:spcPts val="0"/>
              </a:spcBef>
              <a:buNone/>
            </a:pPr>
            <a:endParaRPr lang="en-US" i="1" dirty="0" smtClean="0"/>
          </a:p>
          <a:p>
            <a:pPr marL="342000">
              <a:spcBef>
                <a:spcPts val="0"/>
              </a:spcBef>
            </a:pPr>
            <a:r>
              <a:rPr lang="en-US" sz="8000" i="1" dirty="0" smtClean="0"/>
              <a:t>Promote use of earth observation products through training &amp; networking.</a:t>
            </a:r>
          </a:p>
          <a:p>
            <a:pPr marL="342000">
              <a:spcBef>
                <a:spcPts val="0"/>
              </a:spcBef>
              <a:buNone/>
            </a:pPr>
            <a:endParaRPr lang="en-US" i="1" dirty="0" smtClean="0"/>
          </a:p>
          <a:p>
            <a:pPr marL="342000">
              <a:spcBef>
                <a:spcPts val="0"/>
              </a:spcBef>
            </a:pPr>
            <a:r>
              <a:rPr lang="en-US" sz="8000" i="1" dirty="0" smtClean="0"/>
              <a:t>Agricultural &amp; environmental monitoring: biomass, land degradation, water cycle (floods), pest control, etc.</a:t>
            </a:r>
          </a:p>
          <a:p>
            <a:pPr marL="0"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6" name="Content Placeholder 3" descr="devcocas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599" y="304800"/>
            <a:ext cx="3276001" cy="65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410200"/>
            <a:ext cx="7696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www.devcocast.eu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Disaster management - categories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12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Risk assessment / simulation models</a:t>
            </a:r>
          </a:p>
          <a:p>
            <a:pPr>
              <a:buNone/>
            </a:pPr>
            <a:r>
              <a:rPr lang="en-US" sz="2600" dirty="0" smtClean="0"/>
              <a:t>Forecasting / early warning</a:t>
            </a:r>
          </a:p>
          <a:p>
            <a:pPr>
              <a:buNone/>
            </a:pPr>
            <a:r>
              <a:rPr lang="en-US" sz="2600" dirty="0" smtClean="0"/>
              <a:t>Monitoring</a:t>
            </a:r>
          </a:p>
          <a:p>
            <a:pPr>
              <a:buNone/>
            </a:pPr>
            <a:r>
              <a:rPr lang="en-US" sz="2600" dirty="0" smtClean="0"/>
              <a:t>Damage assessment</a:t>
            </a:r>
          </a:p>
          <a:p>
            <a:pPr>
              <a:buNone/>
            </a:pPr>
            <a:r>
              <a:rPr lang="en-US" sz="2600" dirty="0" smtClean="0"/>
              <a:t>Prevention / planning</a:t>
            </a:r>
          </a:p>
          <a:p>
            <a:pPr>
              <a:buNone/>
            </a:pPr>
            <a:r>
              <a:rPr lang="en-US" sz="2600" dirty="0" smtClean="0"/>
              <a:t>General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5" descr="marketing EO products &amp; services titl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00" y="2667000"/>
            <a:ext cx="2590800" cy="3662709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696200" cy="2057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Be patient: 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introduction of new technology and / or applications takes time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3. How to get funding for your </a:t>
            </a:r>
            <a:br>
              <a:rPr lang="en-US" b="1" i="1" dirty="0" smtClean="0"/>
            </a:br>
            <a:r>
              <a:rPr lang="en-US" b="1" i="1" dirty="0" smtClean="0"/>
              <a:t>    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08000" cy="122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4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Approach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Share information on your subject (a thing you are doing) and think that is interesting for your contact, then look for the link. Could this solve a problem for your partner? Are adjustments necessary? Need other parties be involved? Take it from there.</a:t>
            </a:r>
          </a:p>
          <a:p>
            <a:r>
              <a:rPr lang="en-US" sz="2600" dirty="0" smtClean="0"/>
              <a:t>LEADS, LEADS, LEADS</a:t>
            </a:r>
          </a:p>
          <a:p>
            <a:pPr>
              <a:buNone/>
            </a:pP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How?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Establish your network.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Look for opportunities.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Write a good proposal.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600" dirty="0" smtClean="0"/>
              <a:t>Promise much, but not too much.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26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Proposal outline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 smtClean="0"/>
              <a:t>(more detailed version in separate document, see also </a:t>
            </a:r>
            <a:r>
              <a:rPr lang="en-US" sz="2000" i="1" dirty="0" smtClean="0">
                <a:hlinkClick r:id="rId2"/>
              </a:rPr>
              <a:t>www.geonetcab.eu</a:t>
            </a:r>
            <a:r>
              <a:rPr lang="en-US" sz="2000" i="1" dirty="0" smtClean="0"/>
              <a:t>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600" y="2898000"/>
            <a:ext cx="48768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Introduction / relevance</a:t>
            </a:r>
          </a:p>
          <a:p>
            <a:pPr>
              <a:buNone/>
            </a:pPr>
            <a:r>
              <a:rPr lang="en-US" sz="2600" dirty="0" smtClean="0"/>
              <a:t>2. Objective(s)</a:t>
            </a:r>
          </a:p>
          <a:p>
            <a:pPr>
              <a:buNone/>
            </a:pPr>
            <a:r>
              <a:rPr lang="en-US" sz="2600" dirty="0" smtClean="0"/>
              <a:t>3. Activities</a:t>
            </a:r>
          </a:p>
          <a:p>
            <a:pPr>
              <a:buNone/>
            </a:pPr>
            <a:r>
              <a:rPr lang="en-US" sz="2600" dirty="0" smtClean="0"/>
              <a:t>4. Output</a:t>
            </a:r>
          </a:p>
          <a:p>
            <a:pPr>
              <a:buNone/>
            </a:pPr>
            <a:r>
              <a:rPr lang="en-US" sz="2600" dirty="0" smtClean="0"/>
              <a:t>5. Management &amp; evaluation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898000"/>
            <a:ext cx="3429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6. Risk assessment</a:t>
            </a:r>
          </a:p>
          <a:p>
            <a:pPr>
              <a:buNone/>
            </a:pPr>
            <a:r>
              <a:rPr lang="en-US" sz="2600" dirty="0" smtClean="0"/>
              <a:t>7. Time schedule</a:t>
            </a:r>
          </a:p>
          <a:p>
            <a:pPr>
              <a:buNone/>
            </a:pPr>
            <a:r>
              <a:rPr lang="en-US" sz="2600" dirty="0" smtClean="0"/>
              <a:t>8. Budget</a:t>
            </a:r>
          </a:p>
          <a:p>
            <a:pPr>
              <a:buNone/>
            </a:pPr>
            <a:r>
              <a:rPr lang="en-US" sz="2600" dirty="0" smtClean="0"/>
              <a:t>	Annexes</a:t>
            </a:r>
          </a:p>
          <a:p>
            <a:endParaRPr lang="en-US" dirty="0"/>
          </a:p>
        </p:txBody>
      </p:sp>
      <p:pic>
        <p:nvPicPr>
          <p:cNvPr id="5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00" y="650850"/>
            <a:ext cx="2364799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Other 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200" y="650850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sz="2600" dirty="0" err="1" smtClean="0"/>
              <a:t>Civicus</a:t>
            </a:r>
            <a:r>
              <a:rPr lang="en-US" sz="2600" dirty="0" smtClean="0"/>
              <a:t>: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Michigan State University: guide for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ESRI: writing a competitive GRANT application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REC: project proposal writing</a:t>
            </a:r>
            <a:endParaRPr lang="en-US" sz="2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Again: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i="1" dirty="0" smtClean="0"/>
              <a:t>SHARED PROBLEM</a:t>
            </a:r>
            <a:endParaRPr lang="en-US" sz="10400" dirty="0" smtClean="0"/>
          </a:p>
          <a:p>
            <a:r>
              <a:rPr lang="en-US" sz="10400" i="1" dirty="0" smtClean="0"/>
              <a:t>SHARED LANGUAGE</a:t>
            </a:r>
          </a:p>
          <a:p>
            <a:r>
              <a:rPr lang="en-US" sz="10400" i="1" dirty="0" smtClean="0"/>
              <a:t>SHARED SOLUTION</a:t>
            </a:r>
          </a:p>
          <a:p>
            <a:endParaRPr lang="en-US" sz="10400" i="1" dirty="0" smtClean="0"/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If all else fails, try to link with a more popular (and easy to</a:t>
            </a:r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understand) topic.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4. Capacity Building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08000" cy="108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General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Marketing is promotion + capacity building.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Especially for the introduction of new technologies capacity</a:t>
            </a:r>
            <a:br>
              <a:rPr lang="en-US" sz="2600" dirty="0" smtClean="0"/>
            </a:br>
            <a:r>
              <a:rPr lang="en-US" sz="2600" dirty="0" smtClean="0"/>
              <a:t>building is important at all levels.</a:t>
            </a:r>
            <a:r>
              <a:rPr lang="en-US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Capacity building is the instrument to increase </a:t>
            </a:r>
            <a:br>
              <a:rPr lang="en-US" sz="2600" dirty="0" smtClean="0"/>
            </a:br>
            <a:r>
              <a:rPr lang="en-US" sz="2600" dirty="0" smtClean="0"/>
              <a:t>self-sufficiency and make solutions work.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35052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Think of: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Different instruments for different levels: workshops for decision makers and awareness raising, detailed technical training for professionals.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0400" dirty="0" smtClean="0"/>
              <a:t>Provide follow-up. Getting funding for good capacity building is difficult: everybody agrees that it is important, but nobody has time.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Training is usually part of funding of big projects that are managed by big companies or ministries, as a consequence capacity building is forgotten (in the end).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Aim at small budgets that are available without having to tender.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(Natural) disaster types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0400" dirty="0" smtClean="0"/>
              <a:t>Volcanic eruptions</a:t>
            </a:r>
          </a:p>
          <a:p>
            <a:pPr>
              <a:buNone/>
            </a:pPr>
            <a:r>
              <a:rPr lang="en-US" sz="10400" dirty="0" smtClean="0"/>
              <a:t>Earthquakes</a:t>
            </a:r>
          </a:p>
          <a:p>
            <a:pPr>
              <a:buNone/>
            </a:pPr>
            <a:r>
              <a:rPr lang="en-US" sz="10400" dirty="0" smtClean="0"/>
              <a:t>Landslides</a:t>
            </a:r>
          </a:p>
          <a:p>
            <a:pPr>
              <a:buNone/>
            </a:pPr>
            <a:r>
              <a:rPr lang="en-US" sz="10400" dirty="0" smtClean="0"/>
              <a:t>Floods</a:t>
            </a:r>
          </a:p>
          <a:p>
            <a:pPr>
              <a:buNone/>
            </a:pPr>
            <a:r>
              <a:rPr lang="en-US" sz="10400" dirty="0" smtClean="0"/>
              <a:t>Tsunamis</a:t>
            </a:r>
          </a:p>
          <a:p>
            <a:pPr>
              <a:buNone/>
            </a:pPr>
            <a:r>
              <a:rPr lang="en-US" sz="10400" dirty="0" smtClean="0"/>
              <a:t>Droughts</a:t>
            </a:r>
          </a:p>
          <a:p>
            <a:pPr>
              <a:buNone/>
            </a:pPr>
            <a:r>
              <a:rPr lang="en-US" sz="10400" dirty="0" smtClean="0"/>
              <a:t>Fires, etc.</a:t>
            </a:r>
          </a:p>
          <a:p>
            <a:pPr>
              <a:buNone/>
            </a:pPr>
            <a:r>
              <a:rPr lang="en-US" sz="4000" dirty="0" smtClean="0"/>
              <a:t>	</a:t>
            </a:r>
          </a:p>
          <a:p>
            <a:pPr>
              <a:buNone/>
            </a:pPr>
            <a:r>
              <a:rPr lang="en-US" sz="4000" dirty="0" smtClean="0"/>
              <a:t>	</a:t>
            </a:r>
            <a:endParaRPr lang="en-US" sz="40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764" y="2898000"/>
            <a:ext cx="3444836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Examples &amp;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381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8000" b="1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 smtClean="0"/>
              <a:t>CAPRA Training Needs and Recommendation Report (Central America)</a:t>
            </a:r>
            <a:r>
              <a:rPr lang="en-US" sz="6000" b="1" dirty="0" smtClean="0"/>
              <a:t> </a:t>
            </a:r>
            <a:r>
              <a:rPr lang="en-US" sz="8000" i="1" dirty="0" smtClean="0"/>
              <a:t>example of approach to assessing training needs for disaster management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buNone/>
            </a:pPr>
            <a:r>
              <a:rPr lang="en-US" sz="96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9600" b="1" dirty="0" smtClean="0">
                <a:solidFill>
                  <a:srgbClr val="00B0F0"/>
                </a:solidFill>
              </a:rPr>
              <a:t> capacity building web </a:t>
            </a:r>
            <a:r>
              <a:rPr lang="en-US" sz="8000" dirty="0" smtClean="0">
                <a:hlinkClick r:id="rId2"/>
              </a:rPr>
              <a:t>www.geonetcab.eu</a:t>
            </a:r>
            <a:endParaRPr lang="en-US" sz="8000" dirty="0" smtClean="0"/>
          </a:p>
          <a:p>
            <a:pPr marL="0">
              <a:buNone/>
            </a:pPr>
            <a:r>
              <a:rPr lang="en-US" sz="8000" i="1" dirty="0" smtClean="0"/>
              <a:t>compilation of tutorials, references, open-source software, etc. </a:t>
            </a:r>
          </a:p>
          <a:p>
            <a:pPr marL="0">
              <a:buNone/>
            </a:pPr>
            <a:endParaRPr lang="en-US" sz="8000" i="1" dirty="0" smtClean="0"/>
          </a:p>
          <a:p>
            <a:pPr marL="0">
              <a:buNone/>
            </a:pPr>
            <a:r>
              <a:rPr lang="en-US" sz="9600" b="1" dirty="0" smtClean="0"/>
              <a:t>GEO Portal: </a:t>
            </a:r>
            <a:r>
              <a:rPr lang="en-US" sz="8000" dirty="0" smtClean="0">
                <a:hlinkClick r:id="rId3"/>
              </a:rPr>
              <a:t>www.earthobservations.org</a:t>
            </a:r>
            <a:endParaRPr lang="en-US" sz="8000" dirty="0" smtClean="0"/>
          </a:p>
          <a:p>
            <a:pPr marL="0">
              <a:buNone/>
            </a:pPr>
            <a:endParaRPr lang="en-US" sz="8000" dirty="0" smtClean="0"/>
          </a:p>
          <a:p>
            <a:pPr marL="0">
              <a:buNone/>
            </a:pPr>
            <a:r>
              <a:rPr lang="en-US" sz="9600" b="1" dirty="0" smtClean="0"/>
              <a:t>Handbook of Research on Developments and Trends in Wireless Sensor Networks: From Principle to Practice</a:t>
            </a:r>
            <a:endParaRPr lang="en-US" sz="8000" dirty="0" smtClean="0"/>
          </a:p>
          <a:p>
            <a:pPr>
              <a:buNone/>
            </a:pPr>
            <a:r>
              <a:rPr lang="en-US" sz="8000" b="1" i="1" dirty="0" smtClean="0"/>
              <a:t>	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250" y="288000"/>
            <a:ext cx="1408350" cy="1440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More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600" b="1" dirty="0" smtClean="0"/>
              <a:t>A Rough Google Earth Guide</a:t>
            </a:r>
          </a:p>
          <a:p>
            <a:pPr marL="0">
              <a:buNone/>
            </a:pPr>
            <a:r>
              <a:rPr lang="en-US" sz="2600" b="1" dirty="0" smtClean="0"/>
              <a:t>	</a:t>
            </a:r>
          </a:p>
          <a:p>
            <a:pPr marL="0">
              <a:buNone/>
            </a:pPr>
            <a:r>
              <a:rPr lang="en-US" sz="2600" b="1" dirty="0" smtClean="0"/>
              <a:t>MEASURE Evaluation Global Positioning System Toolkit (USAID)</a:t>
            </a:r>
          </a:p>
          <a:p>
            <a:pPr marL="0">
              <a:buNone/>
            </a:pPr>
            <a:r>
              <a:rPr lang="en-US" sz="2600" b="1" dirty="0" smtClean="0"/>
              <a:t> </a:t>
            </a:r>
            <a:endParaRPr lang="en-US" sz="2600" dirty="0" smtClean="0"/>
          </a:p>
          <a:p>
            <a:pPr marL="0">
              <a:buNone/>
            </a:pPr>
            <a:r>
              <a:rPr lang="en-US" sz="2600" b="1" dirty="0" smtClean="0"/>
              <a:t>Field Guide to Humanitarian Mapping (</a:t>
            </a:r>
            <a:r>
              <a:rPr lang="en-US" sz="2600" b="1" dirty="0" err="1" smtClean="0"/>
              <a:t>MapAction</a:t>
            </a:r>
            <a:r>
              <a:rPr lang="en-US" sz="2600" b="1" dirty="0" smtClean="0"/>
              <a:t>)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000" y="151200"/>
            <a:ext cx="2680937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87" y="151200"/>
            <a:ext cx="1382313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47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Further details: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Contact: Mark Noort</a:t>
            </a:r>
          </a:p>
          <a:p>
            <a:r>
              <a:rPr lang="en-US" sz="2800" dirty="0" smtClean="0">
                <a:hlinkClick r:id="rId2"/>
              </a:rPr>
              <a:t>m.noort@hcpinternational.com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www.geonetcab.eu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Earth observation applications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29600" cy="3960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On the verge of reaching new user communities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These new user communities need to be involved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Weakest link / last mile aspects are important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Marketing needed: promotion &amp; capacity building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Life cycle of products &amp;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Initialization</a:t>
            </a:r>
          </a:p>
          <a:p>
            <a:pPr>
              <a:buNone/>
            </a:pPr>
            <a:r>
              <a:rPr lang="en-US" sz="2600" dirty="0" smtClean="0"/>
              <a:t>System analysis &amp; design</a:t>
            </a:r>
          </a:p>
          <a:p>
            <a:pPr>
              <a:buNone/>
            </a:pPr>
            <a:r>
              <a:rPr lang="en-US" sz="2600" dirty="0" smtClean="0"/>
              <a:t>Rapid prototyping</a:t>
            </a:r>
          </a:p>
          <a:p>
            <a:pPr>
              <a:buNone/>
            </a:pPr>
            <a:r>
              <a:rPr lang="en-US" sz="2600" dirty="0" smtClean="0"/>
              <a:t>System development</a:t>
            </a:r>
          </a:p>
          <a:p>
            <a:pPr>
              <a:buNone/>
            </a:pPr>
            <a:r>
              <a:rPr lang="en-US" sz="2600" dirty="0" smtClean="0"/>
              <a:t>Implementation</a:t>
            </a:r>
          </a:p>
          <a:p>
            <a:pPr>
              <a:buNone/>
            </a:pPr>
            <a:r>
              <a:rPr lang="en-US" sz="2600" dirty="0" smtClean="0"/>
              <a:t>Post-implementation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marketing EO products &amp; services titl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00" y="2667000"/>
            <a:ext cx="2590800" cy="3662709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Assessment of business &amp; </a:t>
            </a:r>
            <a:br>
              <a:rPr lang="en-US" sz="4000" b="1" i="1" dirty="0" smtClean="0">
                <a:solidFill>
                  <a:srgbClr val="00B0F0"/>
                </a:solidFill>
              </a:rPr>
            </a:br>
            <a:r>
              <a:rPr lang="en-US" sz="4000" b="1" i="1" dirty="0" smtClean="0">
                <a:solidFill>
                  <a:srgbClr val="00B0F0"/>
                </a:solidFill>
              </a:rPr>
              <a:t>funding opportunities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5041"/>
            <a:ext cx="8208000" cy="373295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600" dirty="0" smtClean="0"/>
              <a:t>Categories of environmental management products &amp; services</a:t>
            </a:r>
          </a:p>
          <a:p>
            <a:r>
              <a:rPr lang="en-US" sz="2600" dirty="0" smtClean="0"/>
              <a:t>Life cycle phase of product or service</a:t>
            </a:r>
          </a:p>
          <a:p>
            <a:r>
              <a:rPr lang="en-US" sz="2600" dirty="0" smtClean="0"/>
              <a:t>Regional context, level of technological &amp; economic development</a:t>
            </a:r>
          </a:p>
          <a:p>
            <a:r>
              <a:rPr lang="en-US" sz="2600" dirty="0" smtClean="0"/>
              <a:t>Optimum marketing mix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08000" cy="180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1. International trends &amp;</a:t>
            </a:r>
            <a:br>
              <a:rPr lang="en-US" b="1" i="1" dirty="0" smtClean="0"/>
            </a:br>
            <a:r>
              <a:rPr lang="en-US" b="1" i="1" dirty="0" smtClean="0"/>
              <a:t>    developments </a:t>
            </a:r>
            <a:r>
              <a:rPr lang="en-US" b="1" i="1" smtClean="0"/>
              <a:t>in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smtClean="0"/>
              <a:t>    </a:t>
            </a:r>
            <a:r>
              <a:rPr lang="en-US" b="1" i="1" smtClean="0"/>
              <a:t>disaster </a:t>
            </a:r>
            <a:r>
              <a:rPr lang="en-US" b="1" i="1" dirty="0" smtClean="0"/>
              <a:t>management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Climate change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400" dirty="0" smtClean="0"/>
              <a:t>Climate change becomes more and more important, </a:t>
            </a:r>
            <a:br>
              <a:rPr lang="en-US" sz="10400" dirty="0" smtClean="0"/>
            </a:br>
            <a:r>
              <a:rPr lang="en-US" sz="10400" dirty="0" smtClean="0"/>
              <a:t>local adaptation focuses on disaster management and food security</a:t>
            </a:r>
          </a:p>
          <a:p>
            <a:pPr>
              <a:buNone/>
            </a:pPr>
            <a:endParaRPr lang="en-US" sz="10400" dirty="0" smtClean="0"/>
          </a:p>
          <a:p>
            <a:pPr>
              <a:buNone/>
            </a:pPr>
            <a:r>
              <a:rPr lang="en-US" sz="10400" dirty="0" smtClean="0"/>
              <a:t>References:</a:t>
            </a:r>
          </a:p>
          <a:p>
            <a:pPr>
              <a:buNone/>
            </a:pPr>
            <a:r>
              <a:rPr lang="en-US" sz="9600" dirty="0" smtClean="0"/>
              <a:t>	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1168</Words>
  <Application>Microsoft Office PowerPoint</Application>
  <PresentationFormat>Diavoorstelling (4:3)</PresentationFormat>
  <Paragraphs>347</Paragraphs>
  <Slides>42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31</vt:i4>
      </vt:variant>
      <vt:variant>
        <vt:lpstr>Diatitels</vt:lpstr>
      </vt:variant>
      <vt:variant>
        <vt:i4>42</vt:i4>
      </vt:variant>
    </vt:vector>
  </HeadingPairs>
  <TitlesOfParts>
    <vt:vector size="73" baseType="lpstr">
      <vt:lpstr>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Earth Observation for  Disaster Management  </vt:lpstr>
      <vt:lpstr>0. Introduction</vt:lpstr>
      <vt:lpstr>Disaster management - categories</vt:lpstr>
      <vt:lpstr>(Natural) disaster types</vt:lpstr>
      <vt:lpstr>Earth observation applications</vt:lpstr>
      <vt:lpstr>Life cycle of products &amp; services</vt:lpstr>
      <vt:lpstr>Assessment of business &amp;  funding opportunities</vt:lpstr>
      <vt:lpstr>1. International trends &amp;     developments in      disaster management</vt:lpstr>
      <vt:lpstr>Climate change</vt:lpstr>
      <vt:lpstr>The World Bank</vt:lpstr>
      <vt:lpstr>Other references:</vt:lpstr>
      <vt:lpstr>Increased use of open-source software</vt:lpstr>
      <vt:lpstr>From post-disaster intervention to prevention</vt:lpstr>
      <vt:lpstr>Dia 14</vt:lpstr>
      <vt:lpstr>Dia 15</vt:lpstr>
      <vt:lpstr>Empowerment of local communities</vt:lpstr>
      <vt:lpstr>New technologies &amp; communities</vt:lpstr>
      <vt:lpstr>Dia 18</vt:lpstr>
      <vt:lpstr>Dia 19</vt:lpstr>
      <vt:lpstr>Dia 20</vt:lpstr>
      <vt:lpstr>2. Steps to promote earth observation       for disaster management</vt:lpstr>
      <vt:lpstr>State-of-the-art</vt:lpstr>
      <vt:lpstr>References</vt:lpstr>
      <vt:lpstr>References (continued)</vt:lpstr>
      <vt:lpstr>Marketing of earth observation</vt:lpstr>
      <vt:lpstr>Points to keep in mind:</vt:lpstr>
      <vt:lpstr>Examples &amp; references</vt:lpstr>
      <vt:lpstr>Dia 28</vt:lpstr>
      <vt:lpstr>www.devcocast.eu</vt:lpstr>
      <vt:lpstr>Be patient:  introduction of new technology and / or applications takes time</vt:lpstr>
      <vt:lpstr>3. How to get funding for your      activities</vt:lpstr>
      <vt:lpstr>Approach</vt:lpstr>
      <vt:lpstr>How?</vt:lpstr>
      <vt:lpstr>Proposal outline (more detailed version in separate document, see also www.geonetcab.eu )</vt:lpstr>
      <vt:lpstr>Other references</vt:lpstr>
      <vt:lpstr>Again:</vt:lpstr>
      <vt:lpstr>4. Capacity Building</vt:lpstr>
      <vt:lpstr>General</vt:lpstr>
      <vt:lpstr>Think of:</vt:lpstr>
      <vt:lpstr>Examples &amp; references</vt:lpstr>
      <vt:lpstr>More references</vt:lpstr>
      <vt:lpstr>Further details: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M.Noort</dc:creator>
  <cp:lastModifiedBy>Mirjam Moonen</cp:lastModifiedBy>
  <cp:revision>129</cp:revision>
  <dcterms:created xsi:type="dcterms:W3CDTF">2011-01-20T13:25:32Z</dcterms:created>
  <dcterms:modified xsi:type="dcterms:W3CDTF">2013-03-11T15:29:06Z</dcterms:modified>
</cp:coreProperties>
</file>