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9.xml" ContentType="application/vnd.openxmlformats-officedocument.theme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heme/theme17.xml" ContentType="application/vnd.openxmlformats-officedocument.theme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6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  <p:sldMasterId id="2147483689" r:id="rId15"/>
    <p:sldMasterId id="2147483691" r:id="rId16"/>
    <p:sldMasterId id="2147483693" r:id="rId17"/>
    <p:sldMasterId id="2147483695" r:id="rId18"/>
    <p:sldMasterId id="2147483697" r:id="rId19"/>
    <p:sldMasterId id="2147483699" r:id="rId20"/>
    <p:sldMasterId id="2147483701" r:id="rId21"/>
    <p:sldMasterId id="2147483703" r:id="rId22"/>
    <p:sldMasterId id="2147483705" r:id="rId23"/>
    <p:sldMasterId id="2147483707" r:id="rId24"/>
    <p:sldMasterId id="2147483709" r:id="rId25"/>
    <p:sldMasterId id="2147483711" r:id="rId26"/>
    <p:sldMasterId id="2147483713" r:id="rId27"/>
    <p:sldMasterId id="2147483715" r:id="rId28"/>
    <p:sldMasterId id="2147483717" r:id="rId29"/>
    <p:sldMasterId id="2147483719" r:id="rId30"/>
    <p:sldMasterId id="2147483721" r:id="rId31"/>
  </p:sldMasterIdLst>
  <p:notesMasterIdLst>
    <p:notesMasterId r:id="rId81"/>
  </p:notesMasterIdLst>
  <p:sldIdLst>
    <p:sldId id="308" r:id="rId32"/>
    <p:sldId id="306" r:id="rId33"/>
    <p:sldId id="259" r:id="rId34"/>
    <p:sldId id="327" r:id="rId35"/>
    <p:sldId id="328" r:id="rId36"/>
    <p:sldId id="329" r:id="rId37"/>
    <p:sldId id="270" r:id="rId38"/>
    <p:sldId id="271" r:id="rId39"/>
    <p:sldId id="297" r:id="rId40"/>
    <p:sldId id="309" r:id="rId41"/>
    <p:sldId id="310" r:id="rId42"/>
    <p:sldId id="314" r:id="rId43"/>
    <p:sldId id="311" r:id="rId44"/>
    <p:sldId id="315" r:id="rId45"/>
    <p:sldId id="273" r:id="rId46"/>
    <p:sldId id="298" r:id="rId47"/>
    <p:sldId id="276" r:id="rId48"/>
    <p:sldId id="312" r:id="rId49"/>
    <p:sldId id="317" r:id="rId50"/>
    <p:sldId id="316" r:id="rId51"/>
    <p:sldId id="318" r:id="rId52"/>
    <p:sldId id="319" r:id="rId53"/>
    <p:sldId id="320" r:id="rId54"/>
    <p:sldId id="321" r:id="rId55"/>
    <p:sldId id="313" r:id="rId56"/>
    <p:sldId id="283" r:id="rId57"/>
    <p:sldId id="330" r:id="rId58"/>
    <p:sldId id="279" r:id="rId59"/>
    <p:sldId id="307" r:id="rId60"/>
    <p:sldId id="322" r:id="rId61"/>
    <p:sldId id="331" r:id="rId62"/>
    <p:sldId id="332" r:id="rId63"/>
    <p:sldId id="323" r:id="rId64"/>
    <p:sldId id="324" r:id="rId65"/>
    <p:sldId id="282" r:id="rId66"/>
    <p:sldId id="325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296" r:id="rId78"/>
    <p:sldId id="343" r:id="rId79"/>
    <p:sldId id="344" r:id="rId8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76" Type="http://schemas.openxmlformats.org/officeDocument/2006/relationships/slide" Target="slides/slide45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slide" Target="slides/slide35.xml"/><Relationship Id="rId74" Type="http://schemas.openxmlformats.org/officeDocument/2006/relationships/slide" Target="slides/slide43.xml"/><Relationship Id="rId79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0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77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80" Type="http://schemas.openxmlformats.org/officeDocument/2006/relationships/slide" Target="slides/slide49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slide" Target="slides/slide39.xml"/><Relationship Id="rId75" Type="http://schemas.openxmlformats.org/officeDocument/2006/relationships/slide" Target="slides/slide4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73" Type="http://schemas.openxmlformats.org/officeDocument/2006/relationships/slide" Target="slides/slide42.xml"/><Relationship Id="rId78" Type="http://schemas.openxmlformats.org/officeDocument/2006/relationships/slide" Target="slides/slide4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049E-E845-4498-BCB0-5A5F5DD70AF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0898-53CB-4188-93A0-BB7AD28D362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0898-53CB-4188-93A0-BB7AD28D362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9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0157-9631-42F1-996A-6114590DA44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5BBB-7077-4D28-91CE-027912914A6E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7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7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77BC-F3C7-4A02-B345-FBD1BAAF306C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140C-FD28-45E3-941A-C25450CFD353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7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EC64-592F-4ECE-B6DF-BA8EA6E3149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5519-78B3-4B51-A855-A86E6321A063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D28B-0B01-4161-A856-BF7592D537C2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DE13-38D1-460E-AE47-DCC782DA1509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2A7C-6469-475D-8284-09D45332A2EF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8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C93F-1DF5-40A0-9C7B-C071529D3447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927E-78B9-4888-A5E6-136E4E6BC293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259B6-706F-4139-9C51-F735958FE5AE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2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9B96-4131-4DD5-A7F3-9C8969C240C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09" y="65728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2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01" y="657286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1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2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0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92" y="657284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9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1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8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82" y="657282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7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9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6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71" y="657280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5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6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59" y="65727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31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46" y="657275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00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01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8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32" y="657272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7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9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5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17" y="657269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4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6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22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601" y="657266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91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92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5" y="6572935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1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6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8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84" y="65726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5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66" y="657259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4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5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11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47" y="657255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80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82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07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27" y="657251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76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78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03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506" y="657247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72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73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98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84" y="65724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6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94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61" y="657238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63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4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89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37" y="657233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58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60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84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412" y="657228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53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55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479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86" y="657223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48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49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6" y="657293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591" y="134737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59" y="657218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42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44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563" y="13468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331" y="657212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137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438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5" y="6572935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81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6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4" y="6572933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79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94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31" y="657292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7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8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74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27" y="657291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6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8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63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22" y="6572909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55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70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56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7" name="AutoShape 500"/>
          <p:cNvSpPr>
            <a:spLocks noChangeArrowheads="1"/>
          </p:cNvSpPr>
          <p:nvPr/>
        </p:nvSpPr>
        <p:spPr bwMode="auto">
          <a:xfrm>
            <a:off x="347602" y="135451"/>
            <a:ext cx="8448939" cy="1106743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AC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defTabSz="4900537" fontAlgn="base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260716" y="6572897"/>
            <a:ext cx="149013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CAB84D6-4FA9-421D-998D-0925C4837642}" type="slidenum">
              <a:rPr lang="nl-NL" sz="120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6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rot="-21600000">
            <a:off x="5022962" y="6672143"/>
            <a:ext cx="923594" cy="2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9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© 2010, </a:t>
            </a:r>
            <a:r>
              <a:rPr lang="nl-BE" sz="900" dirty="0" smtClean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VITO</a:t>
            </a:r>
            <a:endParaRPr lang="nl-BE" sz="9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9" descr="DevCoCa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5" y="6395158"/>
            <a:ext cx="3368149" cy="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 advClick="0" advTm="0"/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\\aiddata.org" TargetMode="External"/><Relationship Id="rId2" Type="http://schemas.openxmlformats.org/officeDocument/2006/relationships/hyperlink" Target="file:///\\maps.worldba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eonetcab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eonetcab.eu/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observations.org/" TargetMode="External"/><Relationship Id="rId2" Type="http://schemas.openxmlformats.org/officeDocument/2006/relationships/hyperlink" Target="http://www.geonetcab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netcab.eu/" TargetMode="External"/><Relationship Id="rId2" Type="http://schemas.openxmlformats.org/officeDocument/2006/relationships/hyperlink" Target="mailto:m.noort@hcpinternationa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92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Earth Observation for </a:t>
            </a:r>
            <a:br>
              <a:rPr lang="en-US" sz="5300" b="1" dirty="0" smtClean="0"/>
            </a:br>
            <a:r>
              <a:rPr lang="en-US" sz="5300" b="1" dirty="0" smtClean="0"/>
              <a:t>Crop </a:t>
            </a:r>
            <a:r>
              <a:rPr lang="en-GB" sz="5300" b="1" dirty="0" smtClean="0"/>
              <a:t>Modelling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International trends &amp; developments</a:t>
            </a:r>
          </a:p>
          <a:p>
            <a:r>
              <a:rPr lang="en-US" sz="2800" dirty="0" smtClean="0"/>
              <a:t>How to promote earth observation applications?</a:t>
            </a:r>
          </a:p>
          <a:p>
            <a:r>
              <a:rPr lang="en-US" sz="2800" dirty="0" smtClean="0"/>
              <a:t>How to get funding?</a:t>
            </a:r>
          </a:p>
          <a:p>
            <a:r>
              <a:rPr lang="en-US" sz="2800" dirty="0" smtClean="0"/>
              <a:t>Capacity building</a:t>
            </a:r>
          </a:p>
        </p:txBody>
      </p:sp>
      <p:pic>
        <p:nvPicPr>
          <p:cNvPr id="1026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uropean fla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70" y="914400"/>
            <a:ext cx="1057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 of the 7th Framework Programm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5" y="914400"/>
            <a:ext cx="1019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figure changes in the climate system fao report 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1914"/>
            <a:ext cx="9144000" cy="6466086"/>
          </a:xfrm>
          <a:prstGeom prst="rect">
            <a:avLst/>
          </a:prstGeom>
        </p:spPr>
      </p:pic>
      <p:pic>
        <p:nvPicPr>
          <p:cNvPr id="7" name="Picture 2" descr="D:\M.Noort\My Documents\3 GEO\geonetcab\promotion\toolkits\crop modeling toolkit\1. international trends\climate change\fao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000" y="151200"/>
            <a:ext cx="968400" cy="96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figure climate change and food security fao report 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  <p:pic>
        <p:nvPicPr>
          <p:cNvPr id="7" name="Picture 2" descr="D:\M.Noort\My Documents\3 GEO\geonetcab\promotion\toolkits\crop modeling toolkit\1. international trends\climate change\fao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000" y="151200"/>
            <a:ext cx="968400" cy="96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229600" cy="259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 	</a:t>
            </a:r>
            <a:endParaRPr lang="en-US" sz="9600" b="1" dirty="0" smtClean="0"/>
          </a:p>
          <a:p>
            <a:pPr>
              <a:buNone/>
            </a:pPr>
            <a:r>
              <a:rPr lang="en-US" sz="11200" b="1" dirty="0" smtClean="0"/>
              <a:t>	</a:t>
            </a:r>
            <a:endParaRPr lang="en-US" sz="9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000" y="4953000"/>
            <a:ext cx="86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Effects of climate change difficult to predict, but possible reduction of agricultural production up to 50% by 2020: increase resilience!</a:t>
            </a:r>
          </a:p>
          <a:p>
            <a:r>
              <a:rPr lang="en-US" i="1" dirty="0" smtClean="0"/>
              <a:t>Increase agricultural production: affordable technology, financial assistance, high-yielding agricultural seeds and fertilizer, small-scale storage facilities, mobile phone fund transfers, microloans + crop insurance, community-based natural resource programs.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4234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004D0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  <a:t> </a:t>
            </a:r>
            <a:r>
              <a:rPr kumimoji="0" lang="en-US" sz="3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  <a:t>Markets, Climate Change, and Food Security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4D0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4D0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4D0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  <a:t> </a:t>
            </a:r>
            <a:r>
              <a:rPr kumimoji="0" lang="en-US" sz="3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  <a:t>in West Africa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4D0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  <a:t>(Brown,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  <a:t>Hintermann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SimSun" pitchFamily="2" charset="-122"/>
                <a:cs typeface="ZurichBT-BoldExtraCondensed-ACS"/>
              </a:rPr>
              <a:t>, Higgins)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21545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5577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Empowerment of local communities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Community mapping initiatives: Google (H2O) and World Bank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Mapping &amp; visualization in general: </a:t>
            </a:r>
            <a:br>
              <a:rPr lang="en-US" sz="9600" dirty="0" smtClean="0"/>
            </a:br>
            <a:r>
              <a:rPr lang="en-US" sz="9600" dirty="0" smtClean="0"/>
              <a:t>importance of knowing what is where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Example: World Bank ‘mapping for results’ @ </a:t>
            </a:r>
            <a:r>
              <a:rPr lang="en-US" sz="9600" dirty="0" smtClean="0">
                <a:hlinkClick r:id="rId2" action="ppaction://hlinkfile"/>
              </a:rPr>
              <a:t>maps.worldbank.org</a:t>
            </a:r>
            <a:r>
              <a:rPr lang="en-US" sz="9600" dirty="0" smtClean="0"/>
              <a:t> &amp; </a:t>
            </a:r>
            <a:r>
              <a:rPr lang="en-US" sz="9600" dirty="0" smtClean="0">
                <a:hlinkClick r:id="rId3" action="ppaction://hlinkfile"/>
              </a:rPr>
              <a:t>aiddata.org</a:t>
            </a:r>
            <a:r>
              <a:rPr lang="en-US" sz="9600" dirty="0" smtClean="0"/>
              <a:t>  </a:t>
            </a:r>
            <a:r>
              <a:rPr lang="en-US" sz="8000" i="1" dirty="0" smtClean="0"/>
              <a:t>(tracking development finance)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Crop </a:t>
            </a:r>
            <a:r>
              <a:rPr lang="en-US" sz="9600" b="1" dirty="0" err="1" smtClean="0"/>
              <a:t>modelling</a:t>
            </a:r>
            <a:r>
              <a:rPr lang="en-US" sz="9600" dirty="0" smtClean="0"/>
              <a:t>: better information provision to improve quantity and quality of production.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 smtClean="0"/>
          </a:p>
          <a:p>
            <a:pPr>
              <a:buNone/>
            </a:pPr>
            <a:r>
              <a:rPr lang="en-US" sz="9600" i="1" dirty="0" smtClean="0"/>
              <a:t>References: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spcBef>
                <a:spcPts val="600"/>
              </a:spcBef>
              <a:buNone/>
            </a:pPr>
            <a:r>
              <a:rPr lang="en-US" sz="80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220400"/>
            <a:ext cx="8208000" cy="5637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3600" b="1" dirty="0" smtClean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0" b="1" i="1" dirty="0" smtClean="0">
                <a:solidFill>
                  <a:srgbClr val="00B0F0"/>
                </a:solidFill>
              </a:rPr>
              <a:t>Bridging the rural digital divide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1" dirty="0" smtClean="0"/>
              <a:t>“e-Agriculture”</a:t>
            </a:r>
            <a:r>
              <a:rPr lang="en-US" sz="9600" dirty="0" smtClean="0"/>
              <a:t> </a:t>
            </a:r>
            <a:r>
              <a:rPr lang="en-US" sz="9600" b="1" dirty="0" smtClean="0"/>
              <a:t>A Definition and Profile of its Application (FAO, 2005) </a:t>
            </a:r>
            <a:r>
              <a:rPr lang="en-US" sz="8000" i="1" dirty="0" smtClean="0"/>
              <a:t>description of global trends and FAO policy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1" dirty="0" smtClean="0"/>
              <a:t>GIEWS workstation (Global Information and Early Warning System) – FAO </a:t>
            </a:r>
            <a:r>
              <a:rPr lang="en-US" sz="8000" i="1" dirty="0" smtClean="0"/>
              <a:t>description of services offered to 20 countries in Africa, CIS, SE Asia and Central America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1" dirty="0" smtClean="0"/>
              <a:t>Space Technology Enabled Village Resource Centre (VRC)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i="1" dirty="0" smtClean="0"/>
              <a:t>description of societal benefit support to villages: </a:t>
            </a:r>
            <a:br>
              <a:rPr lang="en-US" sz="8000" i="1" dirty="0" smtClean="0"/>
            </a:br>
            <a:r>
              <a:rPr lang="en-US" sz="8000" i="1" dirty="0" err="1" smtClean="0"/>
              <a:t>tele</a:t>
            </a:r>
            <a:r>
              <a:rPr lang="en-US" sz="8000" i="1" dirty="0" smtClean="0"/>
              <a:t>-education, </a:t>
            </a:r>
            <a:r>
              <a:rPr lang="en-US" sz="8000" i="1" dirty="0" err="1" smtClean="0"/>
              <a:t>tele</a:t>
            </a:r>
            <a:r>
              <a:rPr lang="en-US" sz="8000" i="1" dirty="0" smtClean="0"/>
              <a:t>-healthcare, land and water resources management, </a:t>
            </a:r>
            <a:br>
              <a:rPr lang="en-US" sz="8000" i="1" dirty="0" smtClean="0"/>
            </a:br>
            <a:r>
              <a:rPr lang="en-US" sz="8000" i="1" dirty="0" err="1" smtClean="0"/>
              <a:t>tele</a:t>
            </a:r>
            <a:r>
              <a:rPr lang="en-US" sz="8000" i="1" dirty="0" smtClean="0"/>
              <a:t>-fishery, e-governance services and weather services by the Indian Space Research Organization (ISRO)</a:t>
            </a: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 descr="D:\M.Noort\My Documents\3 GEO\geonetcab\promotion\toolkits\crop modeling toolkit\1. international trends\climate change\fao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000" y="151200"/>
            <a:ext cx="968400" cy="968400"/>
          </a:xfrm>
          <a:prstGeom prst="rect">
            <a:avLst/>
          </a:prstGeom>
          <a:noFill/>
        </p:spPr>
      </p:pic>
      <p:pic>
        <p:nvPicPr>
          <p:cNvPr id="8" name="Picture 7" descr="isro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4235" y="151200"/>
            <a:ext cx="1025365" cy="9684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Food Prices and Markets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72440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buNone/>
            </a:pPr>
            <a:endParaRPr lang="en-US" sz="4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 smtClean="0"/>
              <a:t>FAO: </a:t>
            </a:r>
            <a:r>
              <a:rPr lang="en-US" sz="3800" dirty="0" smtClean="0"/>
              <a:t>handle protracted crises – long-term assistance, social protection mechanisms (school meals, vouchers), stimulating markets (food-aid through local markets, cash-based scheme</a:t>
            </a:r>
            <a:r>
              <a:rPr lang="en-US" dirty="0" smtClean="0"/>
              <a:t>s)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00B0F0"/>
                </a:solidFill>
              </a:rPr>
              <a:t>The State of Food Security in the World (2010)</a:t>
            </a:r>
          </a:p>
          <a:p>
            <a:pPr>
              <a:spcBef>
                <a:spcPts val="0"/>
              </a:spcBef>
              <a:buNone/>
            </a:pPr>
            <a:endParaRPr lang="en-US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 smtClean="0"/>
              <a:t>World Bank / IMF : </a:t>
            </a:r>
            <a:r>
              <a:rPr lang="en-US" sz="3800" dirty="0" smtClean="0"/>
              <a:t>better manage risks and reduce future vulnerabilities (insurance, the use of weather derivatives, accurate weather forecasting, warehouse receipts and commodity exchanges, and public stock management)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00B0F0"/>
                </a:solidFill>
              </a:rPr>
              <a:t>Responding to Global Food Price Volatility and its Impact on Food Security (2011)</a:t>
            </a:r>
          </a:p>
          <a:p>
            <a:pPr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spcBef>
                <a:spcPts val="0"/>
              </a:spcBef>
              <a:buNone/>
            </a:pPr>
            <a:r>
              <a:rPr lang="en-US" sz="3800" b="1" dirty="0" smtClean="0"/>
              <a:t>IFC</a:t>
            </a:r>
            <a:r>
              <a:rPr lang="en-US" sz="3800" dirty="0" smtClean="0"/>
              <a:t>: Global Agriculture Price Risk Management Facility</a:t>
            </a:r>
          </a:p>
          <a:p>
            <a:pPr>
              <a:spcBef>
                <a:spcPts val="0"/>
              </a:spcBef>
              <a:buNone/>
            </a:pPr>
            <a:endParaRPr lang="en-US" sz="2100" dirty="0" smtClean="0"/>
          </a:p>
          <a:p>
            <a:pPr>
              <a:spcBef>
                <a:spcPts val="0"/>
              </a:spcBef>
              <a:buNone/>
            </a:pPr>
            <a:r>
              <a:rPr lang="en-US" sz="3800" b="1" dirty="0" smtClean="0"/>
              <a:t>WFP</a:t>
            </a:r>
            <a:r>
              <a:rPr lang="en-US" sz="3800" dirty="0" smtClean="0"/>
              <a:t>: earth observation as support tool for food-aid logistics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 smtClean="0"/>
              <a:t>G20</a:t>
            </a:r>
            <a:r>
              <a:rPr lang="en-US" sz="3800" dirty="0" smtClean="0"/>
              <a:t>: improve weather forecasting and monitoring, Agricultural Market Information System (AMIS), Global Agricultural Monitoring (GLAM), agriculture and food security risk management toolbox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00B0F0"/>
                </a:solidFill>
              </a:rPr>
              <a:t>Action Plan on Food Price Volatility and Agriculture, Ministerial Declaration (2011)</a:t>
            </a: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0" y="152400"/>
            <a:ext cx="968400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M.Noort\My Documents\3 GEO\geonetcab\promotion\toolkits\crop modeling toolkit\1. international trends\climate change\fao 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0000" y="152400"/>
            <a:ext cx="968400" cy="968400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9119" y="0"/>
            <a:ext cx="1230481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4000" y="1295400"/>
            <a:ext cx="3078000" cy="6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fp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000" y="151200"/>
            <a:ext cx="1539648" cy="9684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220400"/>
            <a:ext cx="8208000" cy="5637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6000" b="1" i="1" dirty="0" smtClean="0">
                <a:solidFill>
                  <a:srgbClr val="00B0F0"/>
                </a:solidFill>
              </a:rPr>
              <a:t>Studies on food prices and markets: </a:t>
            </a:r>
          </a:p>
          <a:p>
            <a:pPr>
              <a:buNone/>
            </a:pPr>
            <a:r>
              <a:rPr lang="en-US" sz="8000" b="1" i="1" dirty="0" smtClean="0"/>
              <a:t>	</a:t>
            </a:r>
          </a:p>
          <a:p>
            <a:pPr>
              <a:buNone/>
            </a:pPr>
            <a:r>
              <a:rPr lang="en-US" sz="9600" dirty="0" smtClean="0"/>
              <a:t>NASA / University of Maryland: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1" dirty="0" smtClean="0"/>
              <a:t>The effect of vegetation productivity on millet prices in the informal markets of Mali, Burkina Faso and Niger </a:t>
            </a:r>
            <a:r>
              <a:rPr lang="en-US" sz="8000" b="1" dirty="0" smtClean="0"/>
              <a:t>(Brown, Pinzon, Prince; 2006) </a:t>
            </a:r>
            <a:r>
              <a:rPr lang="en-US" sz="8000" i="1" dirty="0" smtClean="0"/>
              <a:t>describes the relation between NDVI and millet prices in West-Africa</a:t>
            </a:r>
          </a:p>
          <a:p>
            <a:pPr>
              <a:buNone/>
            </a:pPr>
            <a:endParaRPr lang="en-US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dirty="0" smtClean="0"/>
              <a:t>Several </a:t>
            </a:r>
            <a:r>
              <a:rPr lang="en-US" sz="9600" dirty="0" err="1" smtClean="0"/>
              <a:t>Michican</a:t>
            </a:r>
            <a:r>
              <a:rPr lang="en-US" sz="9600" dirty="0" smtClean="0"/>
              <a:t> State University International Development Working Papers – example: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1" dirty="0" smtClean="0"/>
              <a:t>Spatial Patterns of Food Staple Production and Marketing in South East Africa: Implications for Trade Policy and Emergency Response </a:t>
            </a:r>
            <a:r>
              <a:rPr lang="en-US" sz="8000" b="1" dirty="0" smtClean="0"/>
              <a:t>(</a:t>
            </a:r>
            <a:r>
              <a:rPr lang="en-US" sz="8000" b="1" dirty="0" err="1" smtClean="0"/>
              <a:t>Haggblade</a:t>
            </a:r>
            <a:r>
              <a:rPr lang="en-US" sz="8000" b="1" dirty="0" smtClean="0"/>
              <a:t>, </a:t>
            </a:r>
            <a:r>
              <a:rPr lang="en-US" sz="8000" b="1" dirty="0" err="1" smtClean="0"/>
              <a:t>Longabaugh</a:t>
            </a:r>
            <a:r>
              <a:rPr lang="en-US" sz="8000" b="1" dirty="0" smtClean="0"/>
              <a:t>, </a:t>
            </a:r>
            <a:r>
              <a:rPr lang="en-US" sz="8000" b="1" dirty="0" err="1" smtClean="0"/>
              <a:t>Tschirley</a:t>
            </a:r>
            <a:r>
              <a:rPr lang="en-US" sz="8000" b="1" dirty="0" smtClean="0"/>
              <a:t>; 2009) </a:t>
            </a:r>
            <a:br>
              <a:rPr lang="en-US" sz="8000" b="1" dirty="0" smtClean="0"/>
            </a:br>
            <a:r>
              <a:rPr lang="en-US" sz="8000" i="1" dirty="0" smtClean="0"/>
              <a:t>analyzes total market and production system, </a:t>
            </a:r>
            <a:br>
              <a:rPr lang="en-US" sz="8000" i="1" dirty="0" smtClean="0"/>
            </a:br>
            <a:r>
              <a:rPr lang="en-US" sz="8000" i="1" dirty="0" smtClean="0"/>
              <a:t>not only crop modeling</a:t>
            </a:r>
            <a:r>
              <a:rPr lang="en-US" sz="9600" i="1" dirty="0" smtClean="0"/>
              <a:t/>
            </a:r>
            <a:br>
              <a:rPr lang="en-US" sz="9600" i="1" dirty="0" smtClean="0"/>
            </a:br>
            <a:r>
              <a:rPr lang="en-US" sz="9600" i="1" dirty="0" smtClean="0"/>
              <a:t/>
            </a:r>
            <a:br>
              <a:rPr lang="en-US" sz="9600" i="1" dirty="0" smtClean="0"/>
            </a:br>
            <a:endParaRPr lang="en-US" sz="80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nas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0000" y="230400"/>
            <a:ext cx="1000125" cy="857250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000" y="5486400"/>
            <a:ext cx="1525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md_logo.png"/>
          <p:cNvPicPr/>
          <p:nvPr/>
        </p:nvPicPr>
        <p:blipFill>
          <a:blip r:embed="rId5" cstate="print">
            <a:lum bright="-35000" contrast="38000"/>
          </a:blip>
          <a:stretch>
            <a:fillRect/>
          </a:stretch>
        </p:blipFill>
        <p:spPr>
          <a:xfrm>
            <a:off x="4755788" y="382800"/>
            <a:ext cx="3833812" cy="55245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Historical Analysis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9600" b="1" dirty="0" smtClean="0"/>
              <a:t>Time dimension very important as input for decision-making</a:t>
            </a:r>
            <a:r>
              <a:rPr lang="en-US" sz="9600" dirty="0" smtClean="0"/>
              <a:t>:</a:t>
            </a:r>
          </a:p>
          <a:p>
            <a:r>
              <a:rPr lang="en-US" sz="9600" dirty="0" smtClean="0"/>
              <a:t>Crop </a:t>
            </a:r>
            <a:r>
              <a:rPr lang="en-US" sz="9600" dirty="0" err="1" smtClean="0"/>
              <a:t>Modelling</a:t>
            </a:r>
            <a:endParaRPr lang="en-US" sz="9600" dirty="0" smtClean="0"/>
          </a:p>
          <a:p>
            <a:r>
              <a:rPr lang="en-US" sz="9600" dirty="0" smtClean="0"/>
              <a:t>Climate change monitoring and adaptation</a:t>
            </a:r>
          </a:p>
          <a:p>
            <a:r>
              <a:rPr lang="en-US" sz="9600" dirty="0" smtClean="0"/>
              <a:t>Change detection (depletion of natural resources)</a:t>
            </a:r>
          </a:p>
          <a:p>
            <a:r>
              <a:rPr lang="en-US" sz="9600" dirty="0" smtClean="0"/>
              <a:t>Analyzing the effects of different policies, practices, customs, across administrative borders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9600" b="1" dirty="0" smtClean="0"/>
              <a:t>Example: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dirty="0" smtClean="0"/>
              <a:t>SPOT VGT difference products offered by VITO (every 10 days):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 smtClean="0"/>
              <a:t>Scaled Difference Vegetation Index, Vegetation Condition Index, absolute difference, etc.</a:t>
            </a:r>
            <a:br>
              <a:rPr lang="en-US" sz="9600" dirty="0" smtClean="0"/>
            </a:b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VIT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960" y="396000"/>
            <a:ext cx="2096640" cy="655200"/>
          </a:xfrm>
          <a:prstGeom prst="rect">
            <a:avLst/>
          </a:prstGeom>
        </p:spPr>
      </p:pic>
      <p:pic>
        <p:nvPicPr>
          <p:cNvPr id="7" name="Picture 6" descr="spot vegetation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0000" y="396000"/>
            <a:ext cx="2184000" cy="6552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Improved Prediction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67920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 smtClean="0"/>
              <a:t>Examples of global systems for prediction of food shortages and timely planning of aid operations:</a:t>
            </a:r>
          </a:p>
          <a:p>
            <a:pPr>
              <a:lnSpc>
                <a:spcPct val="110000"/>
              </a:lnSpc>
              <a:buNone/>
            </a:pPr>
            <a:r>
              <a:rPr lang="en-US" sz="2000" dirty="0" smtClean="0"/>
              <a:t>	</a:t>
            </a:r>
          </a:p>
          <a:p>
            <a:pPr>
              <a:lnSpc>
                <a:spcPct val="110000"/>
              </a:lnSpc>
              <a:buNone/>
            </a:pPr>
            <a:r>
              <a:rPr lang="en-US" sz="2600" b="1" dirty="0" smtClean="0"/>
              <a:t>FEWSNET</a:t>
            </a:r>
            <a:endParaRPr lang="en-US" sz="2600" dirty="0" smtClean="0"/>
          </a:p>
          <a:p>
            <a:pPr>
              <a:lnSpc>
                <a:spcPct val="110000"/>
              </a:lnSpc>
              <a:buNone/>
            </a:pPr>
            <a:r>
              <a:rPr lang="en-US" sz="2600" b="1" dirty="0" smtClean="0"/>
              <a:t>GIEWS</a:t>
            </a:r>
            <a:r>
              <a:rPr lang="en-US" sz="2600" dirty="0" smtClean="0"/>
              <a:t> (FAO)</a:t>
            </a:r>
          </a:p>
          <a:p>
            <a:pPr>
              <a:lnSpc>
                <a:spcPct val="110000"/>
              </a:lnSpc>
              <a:buNone/>
            </a:pPr>
            <a:r>
              <a:rPr lang="en-US" sz="2600" b="1" dirty="0" smtClean="0"/>
              <a:t>GMFS</a:t>
            </a:r>
            <a:endParaRPr lang="en-US" sz="2600" dirty="0" smtClean="0"/>
          </a:p>
          <a:p>
            <a:pPr>
              <a:lnSpc>
                <a:spcPct val="110000"/>
              </a:lnSpc>
              <a:buNone/>
            </a:pPr>
            <a:r>
              <a:rPr lang="en-US" sz="2600" b="1" dirty="0" smtClean="0"/>
              <a:t>FOOD-SEC</a:t>
            </a:r>
            <a:r>
              <a:rPr lang="en-US" sz="2600" dirty="0" smtClean="0"/>
              <a:t> (MARS)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4" descr="logocolor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30400"/>
            <a:ext cx="134042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7600" y="228600"/>
            <a:ext cx="2592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0000" y="3960000"/>
            <a:ext cx="187698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67920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sz="6200" dirty="0" smtClean="0"/>
          </a:p>
          <a:p>
            <a:pPr>
              <a:buNone/>
            </a:pPr>
            <a:r>
              <a:rPr lang="en-US" sz="8000" dirty="0" smtClean="0"/>
              <a:t>Other examples:</a:t>
            </a:r>
          </a:p>
          <a:p>
            <a:pPr>
              <a:buNone/>
            </a:pPr>
            <a:endParaRPr lang="en-US" sz="6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 smtClean="0"/>
              <a:t>GLAM (global agricultural monitoring project) </a:t>
            </a:r>
            <a:r>
              <a:rPr lang="en-US" sz="6000" i="1" dirty="0" smtClean="0"/>
              <a:t>timely data delivery, continuity of EO missions, enhanced value added products, yield models, crop area estimates and seasonal weather forecasts, interoperability and better integration of datasets</a:t>
            </a:r>
          </a:p>
          <a:p>
            <a:pPr>
              <a:buNone/>
            </a:pPr>
            <a:endParaRPr lang="en-US" sz="6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 smtClean="0"/>
              <a:t>Harvest Choice </a:t>
            </a:r>
            <a:r>
              <a:rPr lang="en-US" sz="6000" i="1" dirty="0" smtClean="0"/>
              <a:t>data harmonization (assembling heterogeneous datasets) + data distribution (new ways of collecting and distributing spatial data)</a:t>
            </a:r>
          </a:p>
          <a:p>
            <a:pPr>
              <a:buNone/>
            </a:pPr>
            <a:r>
              <a:rPr lang="en-US" sz="6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 err="1" smtClean="0"/>
              <a:t>CanaSat</a:t>
            </a:r>
            <a:r>
              <a:rPr lang="en-US" sz="8000" b="1" dirty="0" smtClean="0"/>
              <a:t> project</a:t>
            </a:r>
            <a:r>
              <a:rPr lang="en-US" sz="6000" dirty="0" smtClean="0"/>
              <a:t> </a:t>
            </a:r>
            <a:r>
              <a:rPr lang="en-US" sz="6000" i="1" dirty="0" smtClean="0"/>
              <a:t>sugarcane area mapping and harvest monitoring (environmental protection) in Brazil</a:t>
            </a:r>
            <a:endParaRPr lang="en-US" sz="6000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962" y="151200"/>
            <a:ext cx="2814638" cy="7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600" y="1220400"/>
            <a:ext cx="8208000" cy="70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Improved Prediction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08000" cy="396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600" dirty="0" smtClean="0"/>
              <a:t>Mark Noort, consultant, project manager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HCP international: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consulting, marketing of earth observation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Coordinator </a:t>
            </a:r>
            <a:r>
              <a:rPr lang="en-US" sz="2600" dirty="0" err="1" smtClean="0"/>
              <a:t>GEONetCab</a:t>
            </a:r>
            <a:r>
              <a:rPr lang="en-US" sz="2600" dirty="0" smtClean="0"/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project for promotion &amp; capacity building of 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 smtClean="0"/>
              <a:t>earth observation applications</a:t>
            </a:r>
            <a:br>
              <a:rPr lang="en-US" sz="2600" dirty="0" smtClean="0"/>
            </a:br>
            <a:endParaRPr lang="en-US" sz="2600" dirty="0" smtClean="0"/>
          </a:p>
          <a:p>
            <a:pPr>
              <a:spcBef>
                <a:spcPts val="0"/>
              </a:spcBef>
              <a:buNone/>
            </a:pPr>
            <a:endParaRPr lang="en-US" sz="4000" dirty="0" smtClean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2286000" cy="914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1600200"/>
            <a:ext cx="8208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 Introduction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Insurance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5268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b="1" dirty="0" smtClean="0"/>
              <a:t>Very much in focus </a:t>
            </a:r>
            <a:r>
              <a:rPr lang="en-US" sz="10400" dirty="0" smtClean="0"/>
              <a:t>as part of agricultural risk management strategy (</a:t>
            </a:r>
            <a:r>
              <a:rPr lang="en-US" sz="10400" b="1" dirty="0" smtClean="0"/>
              <a:t>World Bank </a:t>
            </a:r>
            <a:r>
              <a:rPr lang="en-US" sz="10400" dirty="0" smtClean="0"/>
              <a:t>reports: Managing Agricultural Production Risk &amp; Agricultural Insurance)</a:t>
            </a:r>
          </a:p>
          <a:p>
            <a:pPr>
              <a:buNone/>
            </a:pPr>
            <a:endParaRPr lang="en-US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dirty="0" smtClean="0"/>
              <a:t>Example of use of earth observation: ADASCIS, Belgium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400" dirty="0" smtClean="0">
                <a:solidFill>
                  <a:srgbClr val="00B0F0"/>
                </a:solidFill>
              </a:rPr>
              <a:t>The use of remote sensing and </a:t>
            </a:r>
            <a:r>
              <a:rPr lang="en-US" sz="10400" dirty="0" err="1" smtClean="0">
                <a:solidFill>
                  <a:srgbClr val="00B0F0"/>
                </a:solidFill>
              </a:rPr>
              <a:t>agrometeorological</a:t>
            </a:r>
            <a:r>
              <a:rPr lang="en-US" sz="10400" dirty="0" smtClean="0">
                <a:solidFill>
                  <a:srgbClr val="00B0F0"/>
                </a:solidFill>
              </a:rPr>
              <a:t> </a:t>
            </a:r>
            <a:r>
              <a:rPr lang="en-US" sz="10400" dirty="0" err="1" smtClean="0">
                <a:solidFill>
                  <a:srgbClr val="00B0F0"/>
                </a:solidFill>
              </a:rPr>
              <a:t>modelling</a:t>
            </a:r>
            <a:r>
              <a:rPr lang="en-US" sz="10400" dirty="0" smtClean="0">
                <a:solidFill>
                  <a:srgbClr val="00B0F0"/>
                </a:solidFill>
              </a:rPr>
              <a:t> for crop damage &amp; risk assessment in support of the Belgian Calamity Fund</a:t>
            </a:r>
          </a:p>
          <a:p>
            <a:pPr>
              <a:buNone/>
            </a:pPr>
            <a:endParaRPr lang="en-US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dirty="0" smtClean="0"/>
              <a:t>Business model </a:t>
            </a:r>
            <a:r>
              <a:rPr lang="en-US" sz="10400" b="1" dirty="0" smtClean="0"/>
              <a:t>developed countries</a:t>
            </a:r>
            <a:r>
              <a:rPr lang="en-US" sz="10400" dirty="0" smtClean="0"/>
              <a:t>: </a:t>
            </a:r>
            <a:r>
              <a:rPr lang="en-US" sz="10400" b="1" dirty="0" smtClean="0"/>
              <a:t>more about income transfers then about risk management</a:t>
            </a:r>
            <a:r>
              <a:rPr lang="en-US" sz="10400" dirty="0" smtClean="0"/>
              <a:t> – indemnities paid about equal to total premiums collected, but administrative and operation costs not taken into account.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600" dirty="0" smtClean="0"/>
              <a:t>	</a:t>
            </a:r>
            <a:endParaRPr lang="en-US" sz="4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425" y="256656"/>
            <a:ext cx="1781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Insurance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9600" b="1" dirty="0" smtClean="0">
                <a:solidFill>
                  <a:srgbClr val="00B0F0"/>
                </a:solidFill>
              </a:rPr>
              <a:t>Index-based, weather-related agricultural insurance</a:t>
            </a:r>
          </a:p>
          <a:p>
            <a:pPr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Based on: rainfall </a:t>
            </a:r>
            <a:r>
              <a:rPr lang="en-US" sz="9600" dirty="0" smtClean="0"/>
              <a:t>or </a:t>
            </a:r>
            <a:r>
              <a:rPr lang="en-US" sz="9600" b="1" dirty="0" smtClean="0"/>
              <a:t>NDVI </a:t>
            </a:r>
            <a:r>
              <a:rPr lang="en-US" sz="9600" dirty="0" smtClean="0"/>
              <a:t>– Spain, Canada, Mongolia, Kenya, Mexico (all pasture / rangeland -&gt; for crops apparent low correlation NDVI and yields) or </a:t>
            </a:r>
            <a:r>
              <a:rPr lang="en-US" sz="9600" b="1" dirty="0" err="1" smtClean="0"/>
              <a:t>evapotranspiration</a:t>
            </a:r>
            <a:r>
              <a:rPr lang="en-US" sz="9600" b="1" dirty="0" smtClean="0"/>
              <a:t> </a:t>
            </a:r>
            <a:r>
              <a:rPr lang="en-US" sz="9600" dirty="0" smtClean="0"/>
              <a:t>– Food Early Solutions for Africa (FESA) in experimental stage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Should be:</a:t>
            </a:r>
            <a:br>
              <a:rPr lang="en-US" sz="9600" b="1" dirty="0" smtClean="0"/>
            </a:br>
            <a:r>
              <a:rPr lang="en-US" sz="9600" dirty="0" smtClean="0"/>
              <a:t>observable and easily measured, objective, transparent, independently </a:t>
            </a:r>
            <a:r>
              <a:rPr lang="en-US" sz="9600" dirty="0" err="1" smtClean="0"/>
              <a:t>verifyable</a:t>
            </a:r>
            <a:r>
              <a:rPr lang="en-US" sz="9600" dirty="0" smtClean="0"/>
              <a:t>, reportable in a timely manner &amp; stable and sustainable over time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Products best suited for: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homogeneous areas, systemic risk at the aggregated level (reinsurance)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Historical analysis </a:t>
            </a:r>
            <a:r>
              <a:rPr lang="en-US" sz="9600" dirty="0" smtClean="0"/>
              <a:t>(weather, crops) is important</a:t>
            </a:r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r>
              <a:rPr lang="en-US" sz="8600" dirty="0" smtClean="0"/>
              <a:t>	</a:t>
            </a:r>
            <a:endParaRPr lang="en-US" sz="4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Insurance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5268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9600" b="1" dirty="0" smtClean="0">
                <a:solidFill>
                  <a:srgbClr val="00B0F0"/>
                </a:solidFill>
              </a:rPr>
              <a:t>References and case studies:</a:t>
            </a:r>
          </a:p>
          <a:p>
            <a:pPr>
              <a:buNone/>
            </a:pPr>
            <a:r>
              <a:rPr lang="en-US" sz="4000" b="1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The Potential for Scale and Sustainability in Weather Index Insurance </a:t>
            </a:r>
            <a:r>
              <a:rPr lang="en-US" sz="8000" i="1" dirty="0" smtClean="0"/>
              <a:t>for Agriculture and Rural Livelihoods (IFAD, WFP)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Insurance as an Adaptation Measure to Climate Variability in Agriculture </a:t>
            </a:r>
            <a:r>
              <a:rPr lang="en-US" sz="8000" i="1" dirty="0" smtClean="0"/>
              <a:t>(CEIGRAM, Spain)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Comprehensive Risk Cover through Remote Sensing Techniques in Agriculture Insurance for Developing Countries</a:t>
            </a:r>
            <a:r>
              <a:rPr lang="en-US" sz="8000" dirty="0" smtClean="0"/>
              <a:t>: </a:t>
            </a:r>
            <a:r>
              <a:rPr lang="en-US" sz="8000" i="1" dirty="0" smtClean="0"/>
              <a:t>a pilot project (India)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Providing index-based agricultural insurance to smallholders</a:t>
            </a:r>
            <a:r>
              <a:rPr lang="en-US" sz="9600" dirty="0" smtClean="0"/>
              <a:t>:</a:t>
            </a:r>
            <a:r>
              <a:rPr lang="en-US" sz="9600" b="1" dirty="0" smtClean="0"/>
              <a:t> </a:t>
            </a:r>
            <a:r>
              <a:rPr lang="en-US" sz="8000" i="1" dirty="0" smtClean="0"/>
              <a:t>recent progress and future promise (Univ. of California, Berkeley)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Agricultural Insurance Schemes </a:t>
            </a:r>
            <a:r>
              <a:rPr lang="en-US" sz="8000" i="1" dirty="0" smtClean="0"/>
              <a:t>(JRC, European Union)</a:t>
            </a:r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r>
              <a:rPr lang="en-US" sz="8600" dirty="0" smtClean="0"/>
              <a:t>	</a:t>
            </a:r>
            <a:endParaRPr lang="en-US" sz="4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35577"/>
            <a:ext cx="2362200" cy="62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fad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56309"/>
            <a:ext cx="1709737" cy="805197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Insurance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sz="9600" b="1" dirty="0" smtClean="0">
                <a:solidFill>
                  <a:srgbClr val="00B0F0"/>
                </a:solidFill>
              </a:rPr>
              <a:t>References and case studies (continued):</a:t>
            </a:r>
          </a:p>
          <a:p>
            <a:pPr>
              <a:buNone/>
            </a:pPr>
            <a:r>
              <a:rPr lang="en-US" sz="4000" b="1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Index Based Livestock Insurance for Northern Kenya’s Arid and Semi-Arid Lands</a:t>
            </a:r>
            <a:r>
              <a:rPr lang="en-US" sz="8000" dirty="0" smtClean="0"/>
              <a:t>: </a:t>
            </a:r>
            <a:r>
              <a:rPr lang="en-US" sz="8000" i="1" dirty="0" smtClean="0"/>
              <a:t>the </a:t>
            </a:r>
            <a:r>
              <a:rPr lang="en-US" sz="8000" i="1" dirty="0" err="1" smtClean="0"/>
              <a:t>Marsabit</a:t>
            </a:r>
            <a:r>
              <a:rPr lang="en-US" sz="8000" i="1" dirty="0" smtClean="0"/>
              <a:t> Pilot (ILRI &amp; partners)</a:t>
            </a:r>
            <a:r>
              <a:rPr lang="en-US" sz="8000" dirty="0" smtClean="0"/>
              <a:t> +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Designing Index Based Livestock Insurance for Managing Asset Risk in Northern Kenya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Index Based Agricultural Insurance in Developing Countries</a:t>
            </a:r>
            <a:r>
              <a:rPr lang="en-US" sz="8000" dirty="0" smtClean="0"/>
              <a:t>:</a:t>
            </a:r>
            <a:r>
              <a:rPr lang="en-US" sz="9600" b="1" dirty="0" smtClean="0"/>
              <a:t> </a:t>
            </a:r>
            <a:r>
              <a:rPr lang="en-US" sz="8000" i="1" dirty="0" smtClean="0"/>
              <a:t>Feasibility, Scalability and Sustainability (Montana State University)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Science-based insurance </a:t>
            </a:r>
            <a:r>
              <a:rPr lang="en-US" sz="8000" i="1" dirty="0" smtClean="0"/>
              <a:t>(Brown, Osgood, </a:t>
            </a:r>
            <a:r>
              <a:rPr lang="en-US" sz="8000" i="1" dirty="0" err="1" smtClean="0"/>
              <a:t>Carriquiry</a:t>
            </a:r>
            <a:r>
              <a:rPr lang="en-US" sz="8000" i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Contributions of Agricultural Systems Modeling to Weather Index Insurance </a:t>
            </a:r>
            <a:r>
              <a:rPr lang="en-US" sz="8000" i="1" dirty="0" smtClean="0"/>
              <a:t>(</a:t>
            </a:r>
            <a:r>
              <a:rPr lang="en-US" sz="8000" i="1" dirty="0" err="1" smtClean="0"/>
              <a:t>Baethgen</a:t>
            </a:r>
            <a:r>
              <a:rPr lang="en-US" sz="8000" i="1" dirty="0" smtClean="0"/>
              <a:t> et al)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State of Knowledge Report – Data Requirements for the Design of Weather Index Insurance: </a:t>
            </a:r>
            <a:r>
              <a:rPr lang="en-US" sz="8000" i="1" dirty="0" smtClean="0"/>
              <a:t>Innovation in Catastrophic Weather Insurance to Improve the </a:t>
            </a:r>
            <a:r>
              <a:rPr lang="en-US" sz="8000" i="1" dirty="0" err="1" smtClean="0"/>
              <a:t>Livelyhood</a:t>
            </a:r>
            <a:r>
              <a:rPr lang="en-US" sz="8000" i="1" dirty="0" smtClean="0"/>
              <a:t> of Rural Households</a:t>
            </a:r>
            <a:r>
              <a:rPr lang="en-US" sz="8000" b="1" i="1" dirty="0" smtClean="0"/>
              <a:t> </a:t>
            </a:r>
            <a:r>
              <a:rPr lang="en-US" sz="8000" i="1" dirty="0" smtClean="0"/>
              <a:t>(</a:t>
            </a:r>
            <a:r>
              <a:rPr lang="en-US" sz="8000" i="1" dirty="0" err="1" smtClean="0"/>
              <a:t>GlobalAgRisk</a:t>
            </a:r>
            <a:r>
              <a:rPr lang="en-US" sz="8000" i="1" dirty="0" smtClean="0"/>
              <a:t>)</a:t>
            </a:r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r>
              <a:rPr lang="en-US" sz="8600" dirty="0" smtClean="0"/>
              <a:t>	</a:t>
            </a:r>
            <a:endParaRPr lang="en-US" sz="4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080" y="216000"/>
            <a:ext cx="225552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Insurance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419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b="1" dirty="0" smtClean="0">
                <a:solidFill>
                  <a:srgbClr val="00B0F0"/>
                </a:solidFill>
              </a:rPr>
              <a:t>Farmers perception:</a:t>
            </a:r>
            <a:r>
              <a:rPr lang="en-US" sz="9600" b="1" dirty="0" smtClean="0"/>
              <a:t>	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b="1" dirty="0" smtClean="0"/>
              <a:t>Difficulty in understanding index-based concepts, what satellite images can do and concerns about visualizing satellite-based indices + calculating mean vegetation when sowing dates are different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400" b="1" dirty="0" smtClean="0">
                <a:solidFill>
                  <a:srgbClr val="00B0F0"/>
                </a:solidFill>
              </a:rPr>
              <a:t>Local companies experience: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400" b="1" dirty="0" smtClean="0"/>
              <a:t>Calculating NDVI is expensive (one-off for GIS company)</a:t>
            </a:r>
            <a:endParaRPr lang="en-US" sz="10400" dirty="0" smtClean="0"/>
          </a:p>
          <a:p>
            <a:pPr>
              <a:buNone/>
            </a:pPr>
            <a:endParaRPr lang="en-US" sz="8600" dirty="0" smtClean="0"/>
          </a:p>
          <a:p>
            <a:pPr>
              <a:buNone/>
            </a:pPr>
            <a:r>
              <a:rPr lang="en-US" sz="8600" dirty="0" smtClean="0"/>
              <a:t>	</a:t>
            </a:r>
            <a:endParaRPr lang="en-US" sz="4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Other Risk Management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3841004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6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 smtClean="0"/>
              <a:t>Comprehensive Food Security and Vulnerability Analysis (CFSVA)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200" i="1" dirty="0" smtClean="0"/>
              <a:t>Baseline mapping</a:t>
            </a:r>
            <a:r>
              <a:rPr lang="en-US" sz="6200" dirty="0" smtClean="0"/>
              <a:t/>
            </a:r>
            <a:br>
              <a:rPr lang="en-US" sz="6200" dirty="0" smtClean="0"/>
            </a:br>
            <a:r>
              <a:rPr lang="en-US" sz="6200" i="1" dirty="0" smtClean="0"/>
              <a:t>Agricultural monitoring</a:t>
            </a:r>
            <a:r>
              <a:rPr lang="en-US" sz="6200" dirty="0" smtClean="0"/>
              <a:t>: background information, estimation of area cultivated, yield estimation (all include historical analysis)</a:t>
            </a:r>
            <a:br>
              <a:rPr lang="en-US" sz="6200" dirty="0" smtClean="0"/>
            </a:br>
            <a:r>
              <a:rPr lang="en-US" sz="6200" i="1" dirty="0" smtClean="0"/>
              <a:t>Disaster assessment</a:t>
            </a:r>
            <a:r>
              <a:rPr lang="en-US" sz="6200" dirty="0" smtClean="0"/>
              <a:t/>
            </a:r>
            <a:br>
              <a:rPr lang="en-US" sz="6200" dirty="0" smtClean="0"/>
            </a:br>
            <a:r>
              <a:rPr lang="en-US" sz="6200" i="1" dirty="0" smtClean="0"/>
              <a:t>Operational planning</a:t>
            </a:r>
          </a:p>
          <a:p>
            <a:pPr marL="0" indent="0">
              <a:spcBef>
                <a:spcPts val="0"/>
              </a:spcBef>
              <a:buNone/>
            </a:pPr>
            <a:endParaRPr lang="en-US" sz="7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6200" i="1" dirty="0" smtClean="0"/>
              <a:t>Other example: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 smtClean="0"/>
              <a:t>Locust Habitat Monitoring for GIEWS </a:t>
            </a:r>
            <a:r>
              <a:rPr lang="en-US" sz="6200" i="1" dirty="0" smtClean="0"/>
              <a:t>(see also disaster management toolkit)</a:t>
            </a: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wf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9953" y="151200"/>
            <a:ext cx="1539647" cy="968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78213"/>
            <a:ext cx="187698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8208000" cy="1220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2. Steps to promote earth observation  </a:t>
            </a:r>
            <a:br>
              <a:rPr lang="en-US" b="1" i="1" dirty="0" smtClean="0"/>
            </a:br>
            <a:r>
              <a:rPr lang="en-US" b="1" i="1" dirty="0" smtClean="0"/>
              <a:t>    for crop </a:t>
            </a:r>
            <a:r>
              <a:rPr lang="en-US" b="1" i="1" dirty="0" err="1" smtClean="0"/>
              <a:t>modelling</a:t>
            </a:r>
            <a:endParaRPr lang="en-US" b="1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84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State-of-the-art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Earth observation is new technology.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Learn technical skills, but when back in professional practice, it has to be put to good use.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That involves ‘selling’ it. 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How to do that?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To whom? Could be your own boss, local authorities, communities, etc.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0" y="151200"/>
            <a:ext cx="3255126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M.Noort\My Documents\3 GEO\geonetcab\promotion\toolkits\crop modeling toolkit\1. international trends\climate change\fao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1200" y="151200"/>
            <a:ext cx="968400" cy="96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References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 fontScale="25000" lnSpcReduction="20000"/>
          </a:bodyPr>
          <a:lstStyle/>
          <a:p>
            <a:endParaRPr lang="es-ES" sz="8000" b="1" dirty="0" smtClean="0"/>
          </a:p>
          <a:p>
            <a:r>
              <a:rPr lang="es-ES" sz="9600" b="1" dirty="0" smtClean="0"/>
              <a:t>Western Australia: WA Agriculture Climate Science</a:t>
            </a:r>
            <a:endParaRPr lang="es-ES" sz="9600" i="1" u="sng" dirty="0" smtClean="0"/>
          </a:p>
          <a:p>
            <a:pPr>
              <a:buNone/>
            </a:pPr>
            <a:endParaRPr lang="en-US" sz="8000" i="1" dirty="0" smtClean="0"/>
          </a:p>
          <a:p>
            <a:r>
              <a:rPr lang="en-US" sz="9600" b="1" dirty="0" smtClean="0"/>
              <a:t>FAO: Climate Change and Food Security: a framework document </a:t>
            </a:r>
          </a:p>
          <a:p>
            <a:pPr>
              <a:buNone/>
            </a:pPr>
            <a:r>
              <a:rPr lang="en-US" sz="9600" b="1" dirty="0" smtClean="0"/>
              <a:t>	</a:t>
            </a:r>
            <a:r>
              <a:rPr lang="en-US" sz="9600" dirty="0" smtClean="0"/>
              <a:t>Added value earth observation:</a:t>
            </a:r>
            <a:br>
              <a:rPr lang="en-US" sz="9600" dirty="0" smtClean="0"/>
            </a:br>
            <a:r>
              <a:rPr lang="en-US" sz="9600" dirty="0" smtClean="0"/>
              <a:t>Crop </a:t>
            </a:r>
            <a:r>
              <a:rPr lang="en-US" sz="9600" dirty="0" err="1" smtClean="0"/>
              <a:t>modelling</a:t>
            </a:r>
            <a:r>
              <a:rPr lang="en-US" sz="9600" dirty="0" smtClean="0"/>
              <a:t> is one of the contributors to food security (as part of value chain management),</a:t>
            </a:r>
            <a:br>
              <a:rPr lang="en-US" sz="9600" dirty="0" smtClean="0"/>
            </a:br>
            <a:r>
              <a:rPr lang="en-US" sz="9600" dirty="0" smtClean="0"/>
              <a:t>Facilitates implementation of insurance schemes,</a:t>
            </a:r>
            <a:br>
              <a:rPr lang="en-US" sz="9600" dirty="0" smtClean="0"/>
            </a:br>
            <a:r>
              <a:rPr lang="en-US" sz="9600" dirty="0" smtClean="0"/>
              <a:t>Helps manage water more efficiently,</a:t>
            </a:r>
            <a:br>
              <a:rPr lang="en-US" sz="9600" dirty="0" smtClean="0"/>
            </a:br>
            <a:r>
              <a:rPr lang="en-US" sz="9600" dirty="0" smtClean="0"/>
              <a:t>Supports sustainable land management,</a:t>
            </a:r>
            <a:br>
              <a:rPr lang="en-US" sz="9600" dirty="0" smtClean="0"/>
            </a:br>
            <a:r>
              <a:rPr lang="en-US" sz="9600" dirty="0" smtClean="0"/>
              <a:t>Helps maintaining biodiversity,</a:t>
            </a:r>
            <a:br>
              <a:rPr lang="en-US" sz="9600" dirty="0" smtClean="0"/>
            </a:br>
            <a:r>
              <a:rPr lang="en-US" sz="9600" dirty="0" smtClean="0"/>
              <a:t>Improves livestock management,</a:t>
            </a:r>
            <a:br>
              <a:rPr lang="en-US" sz="9600" dirty="0" smtClean="0"/>
            </a:br>
            <a:r>
              <a:rPr lang="en-US" sz="9600" dirty="0" smtClean="0"/>
              <a:t>Improves fishery management.</a:t>
            </a:r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80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References (continued)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5029200"/>
          </a:xfrm>
        </p:spPr>
        <p:txBody>
          <a:bodyPr>
            <a:normAutofit fontScale="25000" lnSpcReduction="20000"/>
          </a:bodyPr>
          <a:lstStyle/>
          <a:p>
            <a:endParaRPr lang="en-US" sz="8000" b="1" dirty="0" smtClean="0"/>
          </a:p>
          <a:p>
            <a:r>
              <a:rPr lang="en-US" sz="9600" b="1" dirty="0" err="1" smtClean="0"/>
              <a:t>CanaSat</a:t>
            </a:r>
            <a:r>
              <a:rPr lang="en-US" sz="9600" b="1" dirty="0" smtClean="0"/>
              <a:t> </a:t>
            </a:r>
            <a:r>
              <a:rPr lang="en-US" sz="8000" dirty="0" smtClean="0"/>
              <a:t>(Brazil) see above</a:t>
            </a:r>
          </a:p>
          <a:p>
            <a:pPr>
              <a:buNone/>
            </a:pPr>
            <a:endParaRPr lang="en-US" sz="8000" dirty="0" smtClean="0"/>
          </a:p>
          <a:p>
            <a:r>
              <a:rPr lang="en-US" sz="9600" b="1" dirty="0" smtClean="0"/>
              <a:t>e-Leaf</a:t>
            </a:r>
            <a:r>
              <a:rPr lang="en-US" sz="8000" dirty="0" smtClean="0"/>
              <a:t> (eleaf.com) </a:t>
            </a:r>
            <a:r>
              <a:rPr lang="en-US" sz="8000" i="1" dirty="0" smtClean="0"/>
              <a:t>offers integrated agricultural services to farmers in the Netherlands and Europe – pilot phase</a:t>
            </a:r>
          </a:p>
          <a:p>
            <a:pPr>
              <a:buNone/>
            </a:pPr>
            <a:endParaRPr lang="en-US" sz="8000" dirty="0" smtClean="0"/>
          </a:p>
          <a:p>
            <a:r>
              <a:rPr lang="en-US" sz="9600" b="1" dirty="0" smtClean="0"/>
              <a:t>GEO Task US-09-01a: Critical Earth Observations Priorities </a:t>
            </a:r>
            <a:r>
              <a:rPr lang="en-US" sz="9600" b="1" i="1" dirty="0" smtClean="0"/>
              <a:t>Agriculture Societal Benefit Area</a:t>
            </a:r>
            <a:r>
              <a:rPr lang="en-US" sz="9600" i="1" dirty="0" smtClean="0"/>
              <a:t> </a:t>
            </a:r>
            <a:r>
              <a:rPr lang="en-US" sz="8000" i="1" dirty="0" smtClean="0"/>
              <a:t>global overview of available observations and what is needed</a:t>
            </a:r>
            <a:endParaRPr lang="nl-NL" sz="9600" i="1" dirty="0" smtClean="0"/>
          </a:p>
          <a:p>
            <a:pPr>
              <a:buNone/>
            </a:pPr>
            <a:endParaRPr lang="nl-NL" sz="8000" i="1" dirty="0" smtClean="0"/>
          </a:p>
          <a:p>
            <a:pPr>
              <a:buNone/>
            </a:pPr>
            <a:r>
              <a:rPr lang="nl-NL" sz="8000" dirty="0" smtClean="0"/>
              <a:t>	</a:t>
            </a:r>
            <a:r>
              <a:rPr lang="nl-NL" sz="8000" dirty="0" err="1" smtClean="0"/>
              <a:t>for</a:t>
            </a:r>
            <a:r>
              <a:rPr lang="nl-NL" sz="8000" dirty="0" smtClean="0"/>
              <a:t> more </a:t>
            </a:r>
            <a:r>
              <a:rPr lang="nl-NL" sz="8000" dirty="0" err="1" smtClean="0"/>
              <a:t>examples</a:t>
            </a:r>
            <a:r>
              <a:rPr lang="nl-NL" sz="8000" dirty="0" smtClean="0"/>
              <a:t>: have a look at </a:t>
            </a:r>
            <a:r>
              <a:rPr lang="nl-NL" sz="8000" i="1" dirty="0" err="1" smtClean="0">
                <a:hlinkClick r:id="rId2"/>
              </a:rPr>
              <a:t>www.geonetcab.eu</a:t>
            </a:r>
            <a:r>
              <a:rPr lang="nl-NL" sz="9600" i="1" dirty="0" smtClean="0"/>
              <a:t> </a:t>
            </a:r>
            <a:endParaRPr lang="en-US" sz="80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0000" y="324000"/>
            <a:ext cx="182797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000" y="432000"/>
            <a:ext cx="3078000" cy="6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602000"/>
            <a:ext cx="8208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Earth observation applications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898000"/>
            <a:ext cx="82296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verge of reaching new user communities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new user communities need to be involved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Weakest link / last mile aspects are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 needed: promotion &amp; capacity building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200"/>
            <a:ext cx="9144000" cy="13320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GLobal</a:t>
            </a:r>
            <a:r>
              <a:rPr lang="en-US" sz="4000" b="1" i="1" dirty="0" smtClean="0">
                <a:solidFill>
                  <a:srgbClr val="00B0F0"/>
                </a:solidFill>
              </a:rPr>
              <a:t> Agricultural Monitoring community – GLAM: what is needed?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300000"/>
            <a:ext cx="2326380" cy="46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9248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Marketing of earth observation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Marketing of earth observation is difficult.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0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New technology, few big companies, lots of small ones.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800" dirty="0" smtClean="0"/>
              <a:t> </a:t>
            </a:r>
            <a:endParaRPr lang="en-US" sz="1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Lots of reports describing the bottlenecks, like reliability,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data access, data continuity, etc.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Means that relatively a lot of effort is needed to promote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EO. 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Points to keep in mind: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5720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en-US" sz="8000" dirty="0" smtClean="0"/>
          </a:p>
          <a:p>
            <a:pPr lvl="0"/>
            <a:r>
              <a:rPr lang="en-US" sz="10400" dirty="0" smtClean="0"/>
              <a:t>Look for opportunities, where can you have most success in a short time: quick-wins.</a:t>
            </a:r>
          </a:p>
          <a:p>
            <a:pPr lvl="0"/>
            <a:r>
              <a:rPr lang="en-US" sz="10400" dirty="0" smtClean="0"/>
              <a:t>Target the right audience to start with: who would be interested and listen to you? </a:t>
            </a:r>
            <a:r>
              <a:rPr lang="en-US" sz="8000" i="1" dirty="0" smtClean="0"/>
              <a:t>For crop </a:t>
            </a:r>
            <a:r>
              <a:rPr lang="en-US" sz="8000" i="1" dirty="0" err="1" smtClean="0"/>
              <a:t>modelling</a:t>
            </a:r>
            <a:r>
              <a:rPr lang="en-US" sz="8000" i="1" dirty="0" smtClean="0"/>
              <a:t>: see next slides.</a:t>
            </a:r>
          </a:p>
          <a:p>
            <a:pPr lvl="0"/>
            <a:r>
              <a:rPr lang="en-US" sz="10400" dirty="0" smtClean="0"/>
              <a:t>Identify the problem that they are trying to solve: is it the same as yours?</a:t>
            </a:r>
          </a:p>
          <a:p>
            <a:pPr lvl="0"/>
            <a:r>
              <a:rPr lang="en-US" sz="10400" dirty="0" smtClean="0"/>
              <a:t>Learn to speak the same language. Example: when EO specialists talk about ‘food security’, experts in other fields consider EO activities as crop </a:t>
            </a:r>
            <a:r>
              <a:rPr lang="en-US" sz="10400" dirty="0" err="1" smtClean="0"/>
              <a:t>modelling</a:t>
            </a:r>
            <a:r>
              <a:rPr lang="en-US" sz="10400" dirty="0" smtClean="0"/>
              <a:t>. Translate to something the client (or your partner) understands.</a:t>
            </a:r>
          </a:p>
          <a:p>
            <a:r>
              <a:rPr lang="en-US" sz="10400" dirty="0" smtClean="0"/>
              <a:t>Look for examples from elsewhere (success stories): solutions that work and are affordable.</a:t>
            </a:r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What users need to serve clients: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Accurate and reliable crop production information on specific reporting levels </a:t>
            </a:r>
            <a:r>
              <a:rPr lang="en-US" sz="9600" dirty="0" smtClean="0"/>
              <a:t>(national, district)</a:t>
            </a:r>
            <a:endParaRPr lang="en-US" sz="8000" dirty="0" smtClean="0"/>
          </a:p>
          <a:p>
            <a:r>
              <a:rPr lang="en-US" sz="9600" b="1" dirty="0" smtClean="0"/>
              <a:t>Spatial distribution of cultivated area</a:t>
            </a:r>
            <a:endParaRPr lang="en-US" sz="8000" dirty="0" smtClean="0"/>
          </a:p>
          <a:p>
            <a:r>
              <a:rPr lang="en-US" sz="9600" b="1" dirty="0" smtClean="0"/>
              <a:t>Crop growth models</a:t>
            </a:r>
          </a:p>
          <a:p>
            <a:r>
              <a:rPr lang="en-US" sz="9600" b="1" dirty="0" smtClean="0"/>
              <a:t>Timely and unbiased production information on main crops</a:t>
            </a:r>
          </a:p>
          <a:p>
            <a:r>
              <a:rPr lang="en-US" sz="9600" b="1" dirty="0" smtClean="0"/>
              <a:t>(Timely) availability of satellite data</a:t>
            </a:r>
          </a:p>
          <a:p>
            <a:r>
              <a:rPr lang="en-US" sz="9600" b="1" dirty="0" smtClean="0"/>
              <a:t>Good quality meteorological data</a:t>
            </a:r>
          </a:p>
          <a:p>
            <a:r>
              <a:rPr lang="en-US" sz="9600" b="1" dirty="0" smtClean="0"/>
              <a:t>Capacity building to enable correct use and integration of products and services</a:t>
            </a: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400" y="8382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5867400"/>
            <a:ext cx="8208000" cy="864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+mn-lt"/>
              </a:rPr>
              <a:t>Figure 2: Advanced multi scale crop information services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500" dirty="0" smtClean="0">
                <a:latin typeface="+mn-lt"/>
              </a:rPr>
              <a:t>(GMFS services, CA = Cultivated Area; CEP = Crop Emergence Period; </a:t>
            </a:r>
            <a:r>
              <a:rPr lang="en-US" sz="1500" dirty="0" err="1" smtClean="0">
                <a:latin typeface="+mn-lt"/>
              </a:rPr>
              <a:t>EoC</a:t>
            </a:r>
            <a:r>
              <a:rPr lang="en-US" sz="1500" dirty="0" smtClean="0">
                <a:latin typeface="+mn-lt"/>
              </a:rPr>
              <a:t> = Extent of Cultivation; </a:t>
            </a:r>
            <a:br>
              <a:rPr lang="en-US" sz="1500" dirty="0" smtClean="0">
                <a:latin typeface="+mn-lt"/>
              </a:rPr>
            </a:br>
            <a:r>
              <a:rPr lang="en-US" sz="1500" dirty="0" smtClean="0">
                <a:latin typeface="+mn-lt"/>
              </a:rPr>
              <a:t>DMP = Dry Matter Productivity; VPI= Vegetation Productivity Indicator).</a:t>
            </a:r>
            <a:endParaRPr lang="en-US" sz="1500" dirty="0">
              <a:latin typeface="+mn-lt"/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600" y="304800"/>
            <a:ext cx="2592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752600"/>
            <a:ext cx="655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685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Maturity of EO Services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84100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Early warning: fully operational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Cultivated area: further development needed </a:t>
            </a:r>
            <a:r>
              <a:rPr lang="en-US" sz="8000" i="1" dirty="0" smtClean="0"/>
              <a:t>(timely delivery of data, technical complexity)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Extent of cultivation: accuracy needs to be improved for good local results </a:t>
            </a:r>
            <a:r>
              <a:rPr lang="en-US" sz="8000" i="1" dirty="0" smtClean="0"/>
              <a:t>(district, farm)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Crop yield forecasting: </a:t>
            </a:r>
            <a:r>
              <a:rPr lang="en-US" sz="9500" b="1" dirty="0" smtClean="0"/>
              <a:t>fully operational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500" b="1" dirty="0" smtClean="0"/>
              <a:t>Index-based insurance: better results for rangeland than for crops, especially for smallholders </a:t>
            </a:r>
            <a:r>
              <a:rPr lang="en-US" sz="8000" i="1" dirty="0" smtClean="0"/>
              <a:t>(NDVI-based, cloud cover a problem)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9500" b="1" dirty="0" smtClean="0"/>
              <a:t>Precision agriculture: still in pilot phase </a:t>
            </a:r>
            <a:r>
              <a:rPr lang="en-US" sz="8000" i="1" dirty="0" smtClean="0"/>
              <a:t>(cloud cover in critical months of the growing season is a problem)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500" b="1" dirty="0" smtClean="0"/>
              <a:t>	</a:t>
            </a:r>
            <a:endParaRPr lang="en-US" sz="9500" b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144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Costs of EO Services for crop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modelling</a:t>
            </a:r>
            <a:r>
              <a:rPr lang="en-US" sz="4000" b="1" i="1" dirty="0" smtClean="0">
                <a:solidFill>
                  <a:srgbClr val="00B0F0"/>
                </a:solidFill>
              </a:rPr>
              <a:t> / food security support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600" y="2898000"/>
            <a:ext cx="820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Service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 		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Definition of Unit Service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			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Cost (k€)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Early Warning 	</a:t>
            </a:r>
            <a:r>
              <a:rPr kumimoji="0" lang="en-US" altLang="zh-CN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Annual coverage of Africa with suite 	230 </a:t>
            </a:r>
            <a:br>
              <a:rPr kumimoji="0" lang="en-US" altLang="zh-CN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</a:br>
            <a:r>
              <a:rPr kumimoji="0" lang="en-US" altLang="zh-CN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Service		of early warning indicators,</a:t>
            </a:r>
            <a:r>
              <a:rPr kumimoji="0" lang="en-US" altLang="zh-CN" sz="20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 at 10-day</a:t>
            </a:r>
            <a:br>
              <a:rPr kumimoji="0" lang="en-US" altLang="zh-CN" sz="20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</a:br>
            <a:r>
              <a:rPr kumimoji="0" lang="en-US" altLang="zh-CN" sz="20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		update frequency</a:t>
            </a:r>
            <a:r>
              <a:rPr kumimoji="0" lang="en-US" altLang="zh-CN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zh-CN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Agricultural 	Validated map of cultivated area 		175 </a:t>
            </a:r>
            <a:b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</a:b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Mapping	(10 – 20 m resolution) per 100 000 km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	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Crop Yield 	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Yield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 forecast for 2-3 main crops, 	  	  85 </a:t>
            </a:r>
            <a:b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</a:b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Assessment	for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 100 000 km</a:t>
            </a:r>
            <a:r>
              <a:rPr kumimoji="0" lang="en-US" altLang="zh-CN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2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Support to 	Support to one CFSVA mission 		  35 </a:t>
            </a:r>
            <a:b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</a:b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CFSVA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SimSun" pitchFamily="2" charset="-122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600" i="1" dirty="0" smtClean="0"/>
              <a:t>very global estimate, includes development for specific user needs and training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/>
            </a:r>
            <a:b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</a:br>
            <a:r>
              <a: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	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600" y="304800"/>
            <a:ext cx="2592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696200" cy="2057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Be patient: 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introduction of new technology and / or applications takes time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828800"/>
            <a:ext cx="8208000" cy="1220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3. How to get funding for your </a:t>
            </a:r>
            <a:br>
              <a:rPr lang="en-US" b="1" i="1" dirty="0" smtClean="0"/>
            </a:br>
            <a:r>
              <a:rPr lang="en-US" b="1" i="1" dirty="0" smtClean="0"/>
              <a:t>    activities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208000" cy="122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	</a:t>
            </a:r>
            <a:endParaRPr lang="en-US" sz="4000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Approach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600" dirty="0" smtClean="0"/>
              <a:t>Share information on your subject (a thing you are doing) and think that is interesting for your contact, then look for the link. Could this solve a problem for your partner? Are adjustments necessary? Need other parties be involved? Take it from there.</a:t>
            </a:r>
          </a:p>
          <a:p>
            <a:r>
              <a:rPr lang="en-US" sz="2600" dirty="0" smtClean="0"/>
              <a:t>LEADS, LEADS, LEADS</a:t>
            </a:r>
          </a:p>
          <a:p>
            <a:pPr>
              <a:buNone/>
            </a:pP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Life cycle of products &amp; services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8000"/>
            <a:ext cx="82080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Initialization</a:t>
            </a:r>
          </a:p>
          <a:p>
            <a:pPr>
              <a:buNone/>
            </a:pPr>
            <a:r>
              <a:rPr lang="en-US" sz="2600" dirty="0" smtClean="0"/>
              <a:t>System analysis &amp; design</a:t>
            </a:r>
          </a:p>
          <a:p>
            <a:pPr>
              <a:buNone/>
            </a:pPr>
            <a:r>
              <a:rPr lang="en-US" sz="2600" dirty="0" smtClean="0"/>
              <a:t>Rapid prototyping</a:t>
            </a:r>
          </a:p>
          <a:p>
            <a:pPr>
              <a:buNone/>
            </a:pPr>
            <a:r>
              <a:rPr lang="en-US" sz="2600" dirty="0" smtClean="0"/>
              <a:t>System development</a:t>
            </a:r>
          </a:p>
          <a:p>
            <a:pPr>
              <a:buNone/>
            </a:pPr>
            <a:r>
              <a:rPr lang="en-US" sz="2600" dirty="0" smtClean="0"/>
              <a:t>Implementation</a:t>
            </a:r>
          </a:p>
          <a:p>
            <a:pPr>
              <a:buNone/>
            </a:pPr>
            <a:r>
              <a:rPr lang="en-US" sz="2600" dirty="0" smtClean="0"/>
              <a:t>Post-implementation</a:t>
            </a:r>
          </a:p>
          <a:p>
            <a:pPr>
              <a:buNone/>
            </a:pP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marketing EO products &amp; services title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400" y="2667000"/>
            <a:ext cx="2590800" cy="3662709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How?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Establish your network.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Look for opportunities.</a:t>
            </a:r>
          </a:p>
          <a:p>
            <a:pPr lvl="0">
              <a:buNone/>
            </a:pPr>
            <a:endParaRPr lang="en-US" sz="800" dirty="0" smtClean="0"/>
          </a:p>
          <a:p>
            <a:r>
              <a:rPr lang="en-US" sz="2600" dirty="0" smtClean="0"/>
              <a:t>Write a good proposal.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600" dirty="0" smtClean="0"/>
              <a:t>Promise much, but not too much.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26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Proposal outline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000" i="1" dirty="0" smtClean="0"/>
              <a:t>(more detailed version in separate document, see also </a:t>
            </a:r>
            <a:r>
              <a:rPr lang="en-US" sz="2000" i="1" dirty="0" smtClean="0">
                <a:hlinkClick r:id="rId2"/>
              </a:rPr>
              <a:t>www.geonetcab.eu</a:t>
            </a:r>
            <a:r>
              <a:rPr lang="en-US" sz="2000" i="1" dirty="0" smtClean="0"/>
              <a:t>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600" y="2898000"/>
            <a:ext cx="48768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1. Introduction / relevance</a:t>
            </a:r>
          </a:p>
          <a:p>
            <a:pPr>
              <a:buNone/>
            </a:pPr>
            <a:r>
              <a:rPr lang="en-US" sz="2600" dirty="0" smtClean="0"/>
              <a:t>2. Objective(s)</a:t>
            </a:r>
          </a:p>
          <a:p>
            <a:pPr>
              <a:buNone/>
            </a:pPr>
            <a:r>
              <a:rPr lang="en-US" sz="2600" dirty="0" smtClean="0"/>
              <a:t>3. Activities</a:t>
            </a:r>
          </a:p>
          <a:p>
            <a:pPr>
              <a:buNone/>
            </a:pPr>
            <a:r>
              <a:rPr lang="en-US" sz="2600" dirty="0" smtClean="0"/>
              <a:t>4. Output</a:t>
            </a:r>
          </a:p>
          <a:p>
            <a:pPr>
              <a:buNone/>
            </a:pPr>
            <a:r>
              <a:rPr lang="en-US" sz="2600" dirty="0" smtClean="0"/>
              <a:t>5. Management &amp; evaluation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898000"/>
            <a:ext cx="3429000" cy="396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6. Risk assessment</a:t>
            </a:r>
          </a:p>
          <a:p>
            <a:pPr>
              <a:buNone/>
            </a:pPr>
            <a:r>
              <a:rPr lang="en-US" sz="2600" dirty="0" smtClean="0"/>
              <a:t>7. Time schedule</a:t>
            </a:r>
          </a:p>
          <a:p>
            <a:pPr>
              <a:buNone/>
            </a:pPr>
            <a:r>
              <a:rPr lang="en-US" sz="2600" dirty="0" smtClean="0"/>
              <a:t>8. Budget</a:t>
            </a:r>
          </a:p>
          <a:p>
            <a:pPr>
              <a:buNone/>
            </a:pPr>
            <a:r>
              <a:rPr lang="en-US" sz="2600" dirty="0" smtClean="0"/>
              <a:t>	Annexes</a:t>
            </a:r>
          </a:p>
          <a:p>
            <a:endParaRPr lang="en-US" dirty="0"/>
          </a:p>
        </p:txBody>
      </p:sp>
      <p:pic>
        <p:nvPicPr>
          <p:cNvPr id="5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00" y="650850"/>
            <a:ext cx="2364799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Other references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1200" y="650850"/>
            <a:ext cx="968400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960000"/>
          </a:xfrm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en-US" sz="2600" dirty="0" err="1" smtClean="0"/>
              <a:t>Civicus</a:t>
            </a:r>
            <a:r>
              <a:rPr lang="en-US" sz="2600" dirty="0" smtClean="0"/>
              <a:t>: writing a funding proposal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Michigan State University: guide for writing a funding proposal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600" dirty="0" smtClean="0"/>
              <a:t>ESRI: writing a competitive GRANT application</a:t>
            </a:r>
          </a:p>
          <a:p>
            <a:pPr lvl="0">
              <a:buNone/>
            </a:pPr>
            <a:endParaRPr lang="en-US" sz="800" dirty="0" smtClean="0"/>
          </a:p>
          <a:p>
            <a:r>
              <a:rPr lang="en-US" sz="2600" dirty="0" smtClean="0"/>
              <a:t>REC: project proposal writing</a:t>
            </a:r>
            <a:endParaRPr lang="en-US" sz="26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Again: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 fontScale="25000" lnSpcReduction="20000"/>
          </a:bodyPr>
          <a:lstStyle/>
          <a:p>
            <a:r>
              <a:rPr lang="en-US" sz="10400" i="1" dirty="0" smtClean="0"/>
              <a:t>SHARED PROBLEM</a:t>
            </a:r>
            <a:endParaRPr lang="en-US" sz="10400" dirty="0" smtClean="0"/>
          </a:p>
          <a:p>
            <a:r>
              <a:rPr lang="en-US" sz="10400" i="1" dirty="0" smtClean="0"/>
              <a:t>SHARED LANGUAGE</a:t>
            </a:r>
          </a:p>
          <a:p>
            <a:r>
              <a:rPr lang="en-US" sz="10400" i="1" dirty="0" smtClean="0"/>
              <a:t>SHARED SOLUTION</a:t>
            </a:r>
          </a:p>
          <a:p>
            <a:endParaRPr lang="en-US" sz="10400" i="1" dirty="0" smtClean="0"/>
          </a:p>
          <a:p>
            <a:pPr>
              <a:buNone/>
            </a:pPr>
            <a:r>
              <a:rPr lang="en-US" sz="10400" dirty="0" smtClean="0">
                <a:solidFill>
                  <a:srgbClr val="00B0F0"/>
                </a:solidFill>
              </a:rPr>
              <a:t>If all else fails, try to link with a more popular (and easy to</a:t>
            </a:r>
          </a:p>
          <a:p>
            <a:pPr>
              <a:buNone/>
            </a:pPr>
            <a:r>
              <a:rPr lang="en-US" sz="10400" dirty="0" smtClean="0">
                <a:solidFill>
                  <a:srgbClr val="00B0F0"/>
                </a:solidFill>
              </a:rPr>
              <a:t>understand) topic.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4. Capacity Building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08000" cy="108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General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29600" cy="3382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600" dirty="0" smtClean="0"/>
              <a:t>Marketing is promotion + capacity building.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dirty="0" smtClean="0"/>
              <a:t>Especially for the introduction of new technologies capacity</a:t>
            </a:r>
            <a:br>
              <a:rPr lang="en-US" sz="2600" dirty="0" smtClean="0"/>
            </a:br>
            <a:r>
              <a:rPr lang="en-US" sz="2600" dirty="0" smtClean="0"/>
              <a:t>building is important at all levels.</a:t>
            </a:r>
            <a:r>
              <a:rPr lang="en-US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600" dirty="0" smtClean="0"/>
              <a:t>Capacity building is the instrument to increase </a:t>
            </a:r>
            <a:br>
              <a:rPr lang="en-US" sz="2600" dirty="0" smtClean="0"/>
            </a:br>
            <a:r>
              <a:rPr lang="en-US" sz="2600" dirty="0" smtClean="0"/>
              <a:t>self-sufficiency and make solutions work.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35052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Think of: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72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Different instruments for different levels: workshops for decision makers and awareness raising, detailed technical training for professionals.</a:t>
            </a:r>
          </a:p>
          <a:p>
            <a:pPr>
              <a:spcBef>
                <a:spcPts val="0"/>
              </a:spcBef>
              <a:buNone/>
            </a:pPr>
            <a:r>
              <a:rPr lang="en-US" sz="4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10400" dirty="0" smtClean="0"/>
              <a:t>Provide follow-up. Getting funding for good capacity building is difficult: everybody agrees that it is important, but nobody has time. </a:t>
            </a:r>
          </a:p>
          <a:p>
            <a:pPr>
              <a:spcBef>
                <a:spcPts val="0"/>
              </a:spcBef>
              <a:buNone/>
            </a:pP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Training is usually part of funding of big projects that are managed by big companies or ministries, as a consequence capacity building is forgotten (in the end). </a:t>
            </a:r>
          </a:p>
          <a:p>
            <a:pPr>
              <a:spcBef>
                <a:spcPts val="0"/>
              </a:spcBef>
              <a:buNone/>
            </a:pPr>
            <a:endParaRPr lang="en-US" sz="4000" dirty="0" smtClean="0"/>
          </a:p>
          <a:p>
            <a:pPr>
              <a:spcBef>
                <a:spcPts val="0"/>
              </a:spcBef>
            </a:pPr>
            <a:r>
              <a:rPr lang="en-US" sz="10400" dirty="0" smtClean="0"/>
              <a:t>Aim at small budgets that are available without having to tender.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Examples &amp; references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7244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endParaRPr lang="en-US" sz="8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smtClean="0"/>
              <a:t>AGRICAB project (follow-up of </a:t>
            </a:r>
            <a:r>
              <a:rPr lang="en-US" sz="9600" b="1" dirty="0" err="1" smtClean="0"/>
              <a:t>DevCoCast</a:t>
            </a:r>
            <a:r>
              <a:rPr lang="en-US" sz="9600" b="1" dirty="0" smtClean="0"/>
              <a:t> and GMFS)</a:t>
            </a:r>
            <a:br>
              <a:rPr lang="en-US" sz="9600" b="1" dirty="0" smtClean="0"/>
            </a:br>
            <a:r>
              <a:rPr lang="en-US" sz="8000" i="1" dirty="0" smtClean="0"/>
              <a:t>optical remote sensing, radar remote sensing, agro-meteorological </a:t>
            </a:r>
            <a:r>
              <a:rPr lang="en-US" sz="8000" i="1" dirty="0" err="1" smtClean="0"/>
              <a:t>modelling</a:t>
            </a:r>
            <a:r>
              <a:rPr lang="en-US" sz="8000" i="1" dirty="0" smtClean="0"/>
              <a:t>, food security information systems, product validation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9600" b="1" dirty="0" err="1" smtClean="0">
                <a:solidFill>
                  <a:srgbClr val="00B0F0"/>
                </a:solidFill>
              </a:rPr>
              <a:t>GEONetCab</a:t>
            </a:r>
            <a:r>
              <a:rPr lang="en-US" sz="9600" b="1" dirty="0" smtClean="0">
                <a:solidFill>
                  <a:srgbClr val="00B0F0"/>
                </a:solidFill>
              </a:rPr>
              <a:t> capacity building web</a:t>
            </a:r>
            <a:r>
              <a:rPr lang="en-US" sz="8000" dirty="0" smtClean="0">
                <a:solidFill>
                  <a:srgbClr val="00B050"/>
                </a:solidFill>
              </a:rPr>
              <a:t> </a:t>
            </a:r>
            <a:r>
              <a:rPr lang="en-US" sz="8000" dirty="0" smtClean="0">
                <a:hlinkClick r:id="rId2"/>
              </a:rPr>
              <a:t>www.geonetcab.eu</a:t>
            </a:r>
            <a:endParaRPr lang="en-US" sz="8000" dirty="0" smtClean="0"/>
          </a:p>
          <a:p>
            <a:pPr marL="0" indent="0">
              <a:buNone/>
            </a:pPr>
            <a:r>
              <a:rPr lang="en-US" sz="8000" i="1" dirty="0" smtClean="0"/>
              <a:t>compilation of tutorials, references, open-source software, etc. </a:t>
            </a:r>
          </a:p>
          <a:p>
            <a:pPr marL="0" indent="0">
              <a:buNone/>
            </a:pPr>
            <a:endParaRPr lang="en-US" sz="4000" i="1" dirty="0" smtClean="0"/>
          </a:p>
          <a:p>
            <a:pPr marL="0" indent="0">
              <a:buNone/>
            </a:pPr>
            <a:r>
              <a:rPr lang="en-US" sz="9600" b="1" dirty="0" smtClean="0"/>
              <a:t>GEO Portal: </a:t>
            </a:r>
            <a:r>
              <a:rPr lang="en-US" sz="8000" dirty="0" smtClean="0">
                <a:hlinkClick r:id="rId3"/>
              </a:rPr>
              <a:t>www.earthobservations.org</a:t>
            </a:r>
            <a:endParaRPr lang="en-US" sz="8000" dirty="0" smtClean="0"/>
          </a:p>
          <a:p>
            <a:pPr marL="0" indent="0">
              <a:buNone/>
            </a:pPr>
            <a:endParaRPr lang="en-US" sz="4000" u="sng" dirty="0" smtClean="0"/>
          </a:p>
          <a:p>
            <a:pPr marL="0" indent="0">
              <a:buNone/>
            </a:pPr>
            <a:r>
              <a:rPr lang="en-US" sz="9600" b="1" dirty="0" smtClean="0"/>
              <a:t>Focal points: cheaper processing of NDVI calculations, ground </a:t>
            </a:r>
            <a:r>
              <a:rPr lang="en-US" sz="9600" b="1" dirty="0" err="1" smtClean="0"/>
              <a:t>truthing</a:t>
            </a:r>
            <a:r>
              <a:rPr lang="en-US" sz="9600" b="1" dirty="0" smtClean="0"/>
              <a:t>, historical analysis </a:t>
            </a:r>
            <a:r>
              <a:rPr lang="en-US" sz="8000" i="1" dirty="0" smtClean="0"/>
              <a:t>(making use of free and open data): integration with other services</a:t>
            </a:r>
          </a:p>
          <a:p>
            <a:pPr>
              <a:buNone/>
            </a:pPr>
            <a:r>
              <a:rPr lang="en-US" sz="8000" b="1" i="1" dirty="0" smtClean="0"/>
              <a:t>	</a:t>
            </a: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 descr="agricab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1910" y="241506"/>
            <a:ext cx="4707690" cy="7200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709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More references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1828800"/>
            <a:ext cx="8208000" cy="41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	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600" b="1" dirty="0" smtClean="0"/>
              <a:t>A Rough Google Earth Guide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MEASURE Evaluation Global Positioning System Toolkit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(USAID)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Handbook of Research on Developments and Trends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 smtClean="0"/>
              <a:t>Wireless Sensor Networks: From Principle to Practice</a:t>
            </a:r>
            <a:r>
              <a:rPr lang="en-US" sz="2600" dirty="0" smtClean="0"/>
              <a:t>	</a:t>
            </a:r>
            <a:endParaRPr lang="en-US" sz="2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663" y="152400"/>
            <a:ext cx="2680937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47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Further details: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Contact: Mark Noort</a:t>
            </a:r>
          </a:p>
          <a:p>
            <a:r>
              <a:rPr lang="en-US" sz="2800" dirty="0" smtClean="0">
                <a:hlinkClick r:id="rId2"/>
              </a:rPr>
              <a:t>m.noort@hcpinternational.com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www.geonetcab.eu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pic>
        <p:nvPicPr>
          <p:cNvPr id="1026" name="Picture 2" descr="5-LOGO-A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096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08000" cy="10800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Assessment of business &amp; </a:t>
            </a:r>
            <a:br>
              <a:rPr lang="en-US" sz="4000" b="1" i="1" dirty="0" smtClean="0">
                <a:solidFill>
                  <a:srgbClr val="00B0F0"/>
                </a:solidFill>
              </a:rPr>
            </a:br>
            <a:r>
              <a:rPr lang="en-US" sz="4000" b="1" i="1" dirty="0" smtClean="0">
                <a:solidFill>
                  <a:srgbClr val="00B0F0"/>
                </a:solidFill>
              </a:rPr>
              <a:t>funding opportunities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5041"/>
            <a:ext cx="8208000" cy="3732959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2600" dirty="0" smtClean="0"/>
              <a:t>Categories of environmental management products &amp; services</a:t>
            </a:r>
          </a:p>
          <a:p>
            <a:r>
              <a:rPr lang="en-US" sz="2600" dirty="0" smtClean="0"/>
              <a:t>Life cycle phase of product or service</a:t>
            </a:r>
          </a:p>
          <a:p>
            <a:r>
              <a:rPr lang="en-US" sz="2600" dirty="0" smtClean="0"/>
              <a:t>Regional context, level of technological &amp; economic development</a:t>
            </a:r>
          </a:p>
          <a:p>
            <a:r>
              <a:rPr lang="en-US" sz="2600" dirty="0" smtClean="0"/>
              <a:t>Optimum marketing mix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08000" cy="1800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1. International trends &amp;</a:t>
            </a:r>
            <a:br>
              <a:rPr lang="en-US" b="1" i="1" dirty="0" smtClean="0"/>
            </a:br>
            <a:r>
              <a:rPr lang="en-US" b="1" i="1" dirty="0" smtClean="0"/>
              <a:t>    developments </a:t>
            </a:r>
            <a:r>
              <a:rPr lang="en-US" b="1" i="1" smtClean="0"/>
              <a:t>in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smtClean="0"/>
              <a:t>    </a:t>
            </a:r>
            <a:r>
              <a:rPr lang="en-US" b="1" i="1" smtClean="0"/>
              <a:t>crop </a:t>
            </a:r>
            <a:r>
              <a:rPr lang="en-US" b="1" i="1" dirty="0" err="1" smtClean="0"/>
              <a:t>modelling</a:t>
            </a:r>
            <a:endParaRPr lang="en-US" b="1" i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7696200" cy="1080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Climate change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" y="2898000"/>
            <a:ext cx="8208000" cy="33829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400" dirty="0" smtClean="0"/>
              <a:t>Climate change becomes more and more important, </a:t>
            </a:r>
            <a:br>
              <a:rPr lang="en-US" sz="10400" dirty="0" smtClean="0"/>
            </a:br>
            <a:r>
              <a:rPr lang="en-US" sz="10400" dirty="0" smtClean="0"/>
              <a:t>local adaptation focuses on disaster management and food security</a:t>
            </a:r>
          </a:p>
          <a:p>
            <a:pPr>
              <a:buNone/>
            </a:pPr>
            <a:endParaRPr lang="en-US" sz="10400" dirty="0" smtClean="0"/>
          </a:p>
          <a:p>
            <a:pPr>
              <a:buNone/>
            </a:pPr>
            <a:r>
              <a:rPr lang="en-US" sz="10400" dirty="0" smtClean="0"/>
              <a:t>References:</a:t>
            </a:r>
          </a:p>
          <a:p>
            <a:pPr>
              <a:buNone/>
            </a:pPr>
            <a:r>
              <a:rPr lang="en-US" sz="9600" dirty="0" smtClean="0"/>
              <a:t>	</a:t>
            </a:r>
          </a:p>
          <a:p>
            <a:pPr>
              <a:buNone/>
            </a:pPr>
            <a:r>
              <a:rPr lang="en-US" sz="9600" dirty="0" smtClean="0"/>
              <a:t>	</a:t>
            </a:r>
            <a:endParaRPr lang="en-US" sz="9600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229600" cy="259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 	</a:t>
            </a:r>
            <a:endParaRPr lang="en-US" sz="9600" b="1" dirty="0" smtClean="0"/>
          </a:p>
          <a:p>
            <a:pPr>
              <a:buNone/>
            </a:pPr>
            <a:r>
              <a:rPr lang="en-US" sz="11200" b="1" dirty="0" smtClean="0"/>
              <a:t>	</a:t>
            </a:r>
            <a:endParaRPr lang="en-US" sz="9600" b="1" dirty="0"/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57153" cy="6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474" y="151200"/>
            <a:ext cx="3255126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600" y="1220400"/>
            <a:ext cx="8208000" cy="1440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00B0F0"/>
                </a:solidFill>
              </a:rPr>
              <a:t>Western Australia: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b="1" i="1" dirty="0" smtClean="0">
                <a:solidFill>
                  <a:srgbClr val="00B0F0"/>
                </a:solidFill>
              </a:rPr>
              <a:t>WA Agriculture Climate Science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600" y="2592000"/>
            <a:ext cx="8208000" cy="42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 of ‘how to be prepared’:</a:t>
            </a:r>
          </a:p>
          <a:p>
            <a:r>
              <a:rPr lang="en-US" dirty="0" smtClean="0"/>
              <a:t>Aims at </a:t>
            </a:r>
            <a:r>
              <a:rPr lang="en-US" b="1" dirty="0" smtClean="0"/>
              <a:t>better prediction </a:t>
            </a:r>
            <a:r>
              <a:rPr lang="en-US" dirty="0" smtClean="0"/>
              <a:t>of: yields (yield prophet), changing land use on unproductive soils, preparedness for drought (off-farm employment &amp; new farming systems).</a:t>
            </a:r>
          </a:p>
          <a:p>
            <a:r>
              <a:rPr lang="en-US" dirty="0" smtClean="0"/>
              <a:t>This is done by: soil characterization, </a:t>
            </a:r>
            <a:r>
              <a:rPr lang="en-US" b="1" dirty="0" smtClean="0"/>
              <a:t>biomass estimation &amp; crop yield from space</a:t>
            </a:r>
            <a:r>
              <a:rPr lang="en-US" dirty="0" smtClean="0"/>
              <a:t>, cropping decisions based on Yield Prophet, economic resilience index, carbon sequestration on native vegetation (poor soils).</a:t>
            </a:r>
          </a:p>
          <a:p>
            <a:r>
              <a:rPr lang="en-US" dirty="0" smtClean="0"/>
              <a:t>Real-time &amp; local </a:t>
            </a:r>
            <a:r>
              <a:rPr lang="en-US" b="1" dirty="0" smtClean="0"/>
              <a:t>weather information </a:t>
            </a:r>
            <a:r>
              <a:rPr lang="en-US" dirty="0" smtClean="0"/>
              <a:t>+ seasonal forecasting + </a:t>
            </a:r>
            <a:r>
              <a:rPr lang="en-US" b="1" dirty="0" smtClean="0"/>
              <a:t>historical analysis</a:t>
            </a:r>
            <a:r>
              <a:rPr lang="en-US" dirty="0" smtClean="0"/>
              <a:t>: </a:t>
            </a:r>
            <a:r>
              <a:rPr lang="en-US" b="1" dirty="0" smtClean="0"/>
              <a:t>farmers like the short-term forecasts </a:t>
            </a:r>
            <a:r>
              <a:rPr lang="en-US" dirty="0" smtClean="0"/>
              <a:t>(also of extreme events), but critical of seasonal forecasts. Early part of season is critical for decision on sowing, fertilizer rate, weed &amp; pest control.</a:t>
            </a:r>
          </a:p>
          <a:p>
            <a:r>
              <a:rPr lang="en-US" b="1" dirty="0" smtClean="0"/>
              <a:t>Climate change perception</a:t>
            </a:r>
            <a:r>
              <a:rPr lang="en-US" dirty="0" smtClean="0"/>
              <a:t>: what is influencing attitudes (credibility of science versus local knowledge, how does information translate into action)?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1602000"/>
            <a:ext cx="8208000" cy="24480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00B0F0"/>
                </a:solidFill>
              </a:rPr>
              <a:t>Climate Change and Food Security: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600" b="1" dirty="0" smtClean="0">
                <a:solidFill>
                  <a:srgbClr val="00B0F0"/>
                </a:solidFill>
              </a:rPr>
              <a:t>A framework document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Description of processes and possible adaptive measures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5-LOGO-A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14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B96-4131-4DD5-A7F3-9C8969C240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D:\M.Noort\My Documents\3 GEO\geonetcab\promotion\toolkits\crop modeling toolkit\1. international trends\climate change\fao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000" y="648000"/>
            <a:ext cx="968400" cy="9684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3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8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29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1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marL="342900" indent="-342900" defTabSz="4176713">
          <a:defRPr dirty="0" smtClean="0">
            <a:solidFill>
              <a:srgbClr val="34A3DC"/>
            </a:solidFill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1700</Words>
  <Application>Microsoft Office PowerPoint</Application>
  <PresentationFormat>Diavoorstelling (4:3)</PresentationFormat>
  <Paragraphs>417</Paragraphs>
  <Slides>49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31</vt:i4>
      </vt:variant>
      <vt:variant>
        <vt:lpstr>Diatitels</vt:lpstr>
      </vt:variant>
      <vt:variant>
        <vt:i4>49</vt:i4>
      </vt:variant>
    </vt:vector>
  </HeadingPairs>
  <TitlesOfParts>
    <vt:vector size="80" baseType="lpstr">
      <vt:lpstr>Office Theme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Earth Observation for  Crop Modelling </vt:lpstr>
      <vt:lpstr>Dia 2</vt:lpstr>
      <vt:lpstr>Dia 3</vt:lpstr>
      <vt:lpstr>Life cycle of products &amp; services</vt:lpstr>
      <vt:lpstr>Assessment of business &amp;  funding opportunities</vt:lpstr>
      <vt:lpstr>1. International trends &amp;     developments in      crop modelling</vt:lpstr>
      <vt:lpstr>Climate change</vt:lpstr>
      <vt:lpstr>Western Australia: WA Agriculture Climate Science </vt:lpstr>
      <vt:lpstr>Climate Change and Food Security: A framework document  Description of processes and possible adaptive measures</vt:lpstr>
      <vt:lpstr>Dia 10</vt:lpstr>
      <vt:lpstr>Dia 11</vt:lpstr>
      <vt:lpstr>Dia 12</vt:lpstr>
      <vt:lpstr>Empowerment of local communities</vt:lpstr>
      <vt:lpstr>Dia 14</vt:lpstr>
      <vt:lpstr>Food Prices and Markets</vt:lpstr>
      <vt:lpstr>Dia 16</vt:lpstr>
      <vt:lpstr>Historical Analysis</vt:lpstr>
      <vt:lpstr>Improved Prediction</vt:lpstr>
      <vt:lpstr>Dia 19</vt:lpstr>
      <vt:lpstr>Insurance</vt:lpstr>
      <vt:lpstr>Insurance</vt:lpstr>
      <vt:lpstr>Insurance</vt:lpstr>
      <vt:lpstr>Insurance</vt:lpstr>
      <vt:lpstr>Insurance</vt:lpstr>
      <vt:lpstr>Other Risk Management</vt:lpstr>
      <vt:lpstr>2. Steps to promote earth observation       for crop modelling</vt:lpstr>
      <vt:lpstr>State-of-the-art</vt:lpstr>
      <vt:lpstr>References</vt:lpstr>
      <vt:lpstr>References (continued)</vt:lpstr>
      <vt:lpstr> GLobal Agricultural Monitoring community – GLAM: what is needed?</vt:lpstr>
      <vt:lpstr>Marketing of earth observation</vt:lpstr>
      <vt:lpstr>Points to keep in mind:</vt:lpstr>
      <vt:lpstr>What users need to serve clients:</vt:lpstr>
      <vt:lpstr>Figure 2: Advanced multi scale crop information services  (GMFS services, CA = Cultivated Area; CEP = Crop Emergence Period; EoC = Extent of Cultivation;  DMP = Dry Matter Productivity; VPI= Vegetation Productivity Indicator).</vt:lpstr>
      <vt:lpstr>Maturity of EO Services</vt:lpstr>
      <vt:lpstr>Costs of EO Services for crop modelling / food security support</vt:lpstr>
      <vt:lpstr>Be patient:  introduction of new technology and / or applications takes time</vt:lpstr>
      <vt:lpstr>3. How to get funding for your      activities</vt:lpstr>
      <vt:lpstr>Approach</vt:lpstr>
      <vt:lpstr>How?</vt:lpstr>
      <vt:lpstr>Proposal outline (more detailed version in separate document, see also www.geonetcab.eu )</vt:lpstr>
      <vt:lpstr>Other references</vt:lpstr>
      <vt:lpstr>Again:</vt:lpstr>
      <vt:lpstr>4. Capacity Building</vt:lpstr>
      <vt:lpstr>General</vt:lpstr>
      <vt:lpstr>Think of:</vt:lpstr>
      <vt:lpstr>Examples &amp; references</vt:lpstr>
      <vt:lpstr>More references</vt:lpstr>
      <vt:lpstr>Further details:</vt:lpstr>
    </vt:vector>
  </TitlesOfParts>
  <Company>ITC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M.Noort</dc:creator>
  <cp:lastModifiedBy>Mirjam Moonen</cp:lastModifiedBy>
  <cp:revision>232</cp:revision>
  <dcterms:created xsi:type="dcterms:W3CDTF">2011-01-20T13:25:32Z</dcterms:created>
  <dcterms:modified xsi:type="dcterms:W3CDTF">2013-03-11T15:28:36Z</dcterms:modified>
</cp:coreProperties>
</file>