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8.xml" ContentType="application/vnd.openxmlformats-officedocument.theme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Masters/slideMaster1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9.xml" ContentType="application/vnd.openxmlformats-officedocument.theme+xml"/>
  <Override PartName="/ppt/theme/theme28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heme/theme17.xml" ContentType="application/vnd.openxmlformats-officedocument.theme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6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685" r:id="rId13"/>
    <p:sldMasterId id="2147483687" r:id="rId14"/>
    <p:sldMasterId id="2147483689" r:id="rId15"/>
    <p:sldMasterId id="2147483691" r:id="rId16"/>
    <p:sldMasterId id="2147483693" r:id="rId17"/>
    <p:sldMasterId id="2147483695" r:id="rId18"/>
    <p:sldMasterId id="2147483697" r:id="rId19"/>
    <p:sldMasterId id="2147483699" r:id="rId20"/>
    <p:sldMasterId id="2147483701" r:id="rId21"/>
    <p:sldMasterId id="2147483703" r:id="rId22"/>
    <p:sldMasterId id="2147483705" r:id="rId23"/>
    <p:sldMasterId id="2147483707" r:id="rId24"/>
    <p:sldMasterId id="2147483709" r:id="rId25"/>
    <p:sldMasterId id="2147483711" r:id="rId26"/>
    <p:sldMasterId id="2147483713" r:id="rId27"/>
    <p:sldMasterId id="2147483715" r:id="rId28"/>
    <p:sldMasterId id="2147483717" r:id="rId29"/>
    <p:sldMasterId id="2147483719" r:id="rId30"/>
    <p:sldMasterId id="2147483721" r:id="rId31"/>
  </p:sldMasterIdLst>
  <p:notesMasterIdLst>
    <p:notesMasterId r:id="rId84"/>
  </p:notesMasterIdLst>
  <p:sldIdLst>
    <p:sldId id="308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283" r:id="rId52"/>
    <p:sldId id="278" r:id="rId53"/>
    <p:sldId id="326" r:id="rId54"/>
    <p:sldId id="384" r:id="rId55"/>
    <p:sldId id="347" r:id="rId56"/>
    <p:sldId id="382" r:id="rId57"/>
    <p:sldId id="383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92" r:id="rId66"/>
    <p:sldId id="393" r:id="rId67"/>
    <p:sldId id="280" r:id="rId68"/>
    <p:sldId id="281" r:id="rId69"/>
    <p:sldId id="284" r:id="rId70"/>
    <p:sldId id="285" r:id="rId71"/>
    <p:sldId id="286" r:id="rId72"/>
    <p:sldId id="287" r:id="rId73"/>
    <p:sldId id="301" r:id="rId74"/>
    <p:sldId id="289" r:id="rId75"/>
    <p:sldId id="290" r:id="rId76"/>
    <p:sldId id="291" r:id="rId77"/>
    <p:sldId id="292" r:id="rId78"/>
    <p:sldId id="406" r:id="rId79"/>
    <p:sldId id="296" r:id="rId80"/>
    <p:sldId id="394" r:id="rId81"/>
    <p:sldId id="356" r:id="rId82"/>
    <p:sldId id="268" r:id="rId83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slide" Target="slides/slide32.xml"/><Relationship Id="rId68" Type="http://schemas.openxmlformats.org/officeDocument/2006/relationships/slide" Target="slides/slide37.xml"/><Relationship Id="rId76" Type="http://schemas.openxmlformats.org/officeDocument/2006/relationships/slide" Target="slides/slide45.xml"/><Relationship Id="rId8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66" Type="http://schemas.openxmlformats.org/officeDocument/2006/relationships/slide" Target="slides/slide35.xml"/><Relationship Id="rId74" Type="http://schemas.openxmlformats.org/officeDocument/2006/relationships/slide" Target="slides/slide43.xml"/><Relationship Id="rId79" Type="http://schemas.openxmlformats.org/officeDocument/2006/relationships/slide" Target="slides/slide48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0.xml"/><Relationship Id="rId82" Type="http://schemas.openxmlformats.org/officeDocument/2006/relationships/slide" Target="slides/slide5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slide" Target="slides/slide33.xml"/><Relationship Id="rId69" Type="http://schemas.openxmlformats.org/officeDocument/2006/relationships/slide" Target="slides/slide38.xml"/><Relationship Id="rId77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72" Type="http://schemas.openxmlformats.org/officeDocument/2006/relationships/slide" Target="slides/slide41.xml"/><Relationship Id="rId80" Type="http://schemas.openxmlformats.org/officeDocument/2006/relationships/slide" Target="slides/slide49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Relationship Id="rId67" Type="http://schemas.openxmlformats.org/officeDocument/2006/relationships/slide" Target="slides/slide3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slide" Target="slides/slide31.xml"/><Relationship Id="rId70" Type="http://schemas.openxmlformats.org/officeDocument/2006/relationships/slide" Target="slides/slide39.xml"/><Relationship Id="rId75" Type="http://schemas.openxmlformats.org/officeDocument/2006/relationships/slide" Target="slides/slide44.xml"/><Relationship Id="rId83" Type="http://schemas.openxmlformats.org/officeDocument/2006/relationships/slide" Target="slides/slide5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73" Type="http://schemas.openxmlformats.org/officeDocument/2006/relationships/slide" Target="slides/slide42.xml"/><Relationship Id="rId78" Type="http://schemas.openxmlformats.org/officeDocument/2006/relationships/slide" Target="slides/slide47.xml"/><Relationship Id="rId81" Type="http://schemas.openxmlformats.org/officeDocument/2006/relationships/slide" Target="slides/slide5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049E-E845-4498-BCB0-5A5F5DD70AF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70898-53CB-4188-93A0-BB7AD28D36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400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0898-53CB-4188-93A0-BB7AD28D362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29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0157-9631-42F1-996A-6114590DA44A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5BBB-7077-4D28-91CE-027912914A6E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47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47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77BC-F3C7-4A02-B345-FBD1BAAF306C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140C-FD28-45E3-941A-C25450CFD353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7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EC64-592F-4ECE-B6DF-BA8EA6E3149A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5519-78B3-4B51-A855-A86E6321A063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D28B-0B01-4161-A856-BF7592D537C2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DE13-38D1-460E-AE47-DCC782DA1509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A7C-6469-475D-8284-09D45332A2EF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8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C93F-1DF5-40A0-9C7B-C071529D3447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927E-78B9-4888-A5E6-136E4E6BC293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2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259B6-706F-4139-9C51-F735958FE5AE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2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2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3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09" y="657288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2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4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2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01" y="657286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1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2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0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92" y="657284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9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1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8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82" y="657282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7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9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6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71" y="657280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5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6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3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59" y="657278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2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4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1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46" y="657275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0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1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28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32" y="657272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97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99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25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17" y="657269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94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96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22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01" y="657266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91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92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5" y="6572935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81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6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18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84" y="657263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87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89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15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66" y="657259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84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85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11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47" y="657255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80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82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07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27" y="657251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76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78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03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06" y="657247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72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73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98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84" y="657243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67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69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94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61" y="657238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63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64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89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37" y="657233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58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60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84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12" y="657228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53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55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79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386" y="657223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48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49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6" y="657293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8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591" y="13473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359" y="657218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42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44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563" y="13468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331" y="657212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37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38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5" y="6572935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81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6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4" y="657293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7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1" y="657292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7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8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27" y="657291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6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8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6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22" y="657290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5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7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5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16" y="657289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4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5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youtube.com/watch?v=ujDU6hyn-vg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www.youtube.com/watch?v=cmS3Rergt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jpeg"/><Relationship Id="rId4" Type="http://schemas.openxmlformats.org/officeDocument/2006/relationships/hyperlink" Target="http://preview.grid.unep.org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lanet-action.org/automne_modules_files/polyProjects/public/r8299_93_reddpilot_project_goodplanet_madagascar_17dec1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eonetcab.eu/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observations.org/" TargetMode="External"/><Relationship Id="rId2" Type="http://schemas.openxmlformats.org/officeDocument/2006/relationships/hyperlink" Target="http://www.geonetcab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t.org/" TargetMode="External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netcab.eu/" TargetMode="External"/><Relationship Id="rId2" Type="http://schemas.openxmlformats.org/officeDocument/2006/relationships/hyperlink" Target="mailto:m.noort@hcpinternationa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rthsystemgrid.org/home.htm;jsessionid=92341D76DB0CDDB7EE13A2D59C9B80D5" TargetMode="External"/><Relationship Id="rId3" Type="http://schemas.openxmlformats.org/officeDocument/2006/relationships/hyperlink" Target="http://sdwebx.worldbank.org/climateportal/index.cfm" TargetMode="External"/><Relationship Id="rId7" Type="http://schemas.openxmlformats.org/officeDocument/2006/relationships/hyperlink" Target="http://www.ipcc-data.org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aptationlearning.net/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www.climatewizard.org/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weadapt.org/knowledge-base/using-climate-information/the-climate-change-explorer-tool" TargetMode="Externa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92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Earth Observation for </a:t>
            </a:r>
            <a:br>
              <a:rPr lang="en-US" sz="5300" b="1" dirty="0" smtClean="0"/>
            </a:br>
            <a:r>
              <a:rPr lang="en-US" sz="5300" b="1" dirty="0" smtClean="0"/>
              <a:t>Climate Change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International trends &amp; developments</a:t>
            </a:r>
          </a:p>
          <a:p>
            <a:r>
              <a:rPr lang="en-US" sz="2800" dirty="0" smtClean="0"/>
              <a:t>How to promote earth observation applications?</a:t>
            </a:r>
          </a:p>
          <a:p>
            <a:r>
              <a:rPr lang="en-US" sz="2800" dirty="0" smtClean="0"/>
              <a:t>How to get funding?</a:t>
            </a:r>
          </a:p>
          <a:p>
            <a:r>
              <a:rPr lang="en-US" sz="2800" dirty="0" smtClean="0"/>
              <a:t>Capacity building</a:t>
            </a:r>
          </a:p>
        </p:txBody>
      </p:sp>
      <p:pic>
        <p:nvPicPr>
          <p:cNvPr id="1026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uropean fla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70" y="914400"/>
            <a:ext cx="1057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 of the 7th Framework Programm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5" y="914400"/>
            <a:ext cx="1019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08000" cy="4953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6200" dirty="0" smtClean="0"/>
              <a:t>    	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0" dirty="0" smtClean="0">
                <a:ea typeface="Times New Roman"/>
                <a:cs typeface="Times New Roman"/>
              </a:rPr>
              <a:t>Choose entry points such as food security or risk management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0" dirty="0" smtClean="0">
                <a:ea typeface="Times New Roman"/>
                <a:cs typeface="Times New Roman"/>
              </a:rPr>
              <a:t>Identify champions = most appropriate counterpart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0" dirty="0" smtClean="0">
                <a:ea typeface="Times New Roman"/>
                <a:cs typeface="Times New Roman"/>
              </a:rPr>
              <a:t>Show vulnerability patterns &amp; socio-economic impact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0" dirty="0" smtClean="0">
                <a:ea typeface="Times New Roman"/>
                <a:cs typeface="Times New Roman"/>
              </a:rPr>
              <a:t>Adaptation: different levels of possible regret (no, low, high) -&gt; aim at no regret, high impact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74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6200" i="1" dirty="0" smtClean="0">
                <a:solidFill>
                  <a:prstClr val="black"/>
                </a:solidFill>
              </a:rPr>
              <a:t>Mainstreaming </a:t>
            </a:r>
            <a:r>
              <a:rPr lang="en-US" sz="6200" i="1" dirty="0">
                <a:solidFill>
                  <a:prstClr val="black"/>
                </a:solidFill>
              </a:rPr>
              <a:t>adaptation to climate change in </a:t>
            </a:r>
            <a:r>
              <a:rPr lang="en-US" sz="6200" i="1" dirty="0" smtClean="0">
                <a:solidFill>
                  <a:prstClr val="black"/>
                </a:solidFill>
              </a:rPr>
              <a:t>agriculture and </a:t>
            </a:r>
            <a:r>
              <a:rPr lang="en-US" sz="6200" i="1" dirty="0">
                <a:solidFill>
                  <a:prstClr val="black"/>
                </a:solidFill>
              </a:rPr>
              <a:t>natural </a:t>
            </a:r>
            <a:r>
              <a:rPr lang="en-US" sz="6200" i="1" dirty="0" smtClean="0">
                <a:solidFill>
                  <a:prstClr val="black"/>
                </a:solidFill>
              </a:rPr>
              <a:t>resources </a:t>
            </a:r>
            <a:r>
              <a:rPr lang="en-US" sz="6200" i="1" dirty="0">
                <a:solidFill>
                  <a:prstClr val="black"/>
                </a:solidFill>
              </a:rPr>
              <a:t>projects (World Bank</a:t>
            </a:r>
            <a:r>
              <a:rPr lang="en-US" sz="6200" i="1" dirty="0" smtClean="0">
                <a:solidFill>
                  <a:prstClr val="black"/>
                </a:solidFill>
              </a:rPr>
              <a:t>)</a:t>
            </a:r>
            <a:endParaRPr lang="en-US" sz="6200" i="1" dirty="0">
              <a:solidFill>
                <a:prstClr val="black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24" y="304803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Approach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4500" y="215701"/>
            <a:ext cx="1714500" cy="7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19321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8577"/>
            <a:ext cx="8229600" cy="507942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8000" dirty="0" smtClean="0"/>
              <a:t>   	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Improved projections, predictions and monitoring of </a:t>
            </a:r>
            <a:r>
              <a:rPr lang="en-US" sz="10400" dirty="0" err="1" smtClean="0">
                <a:ea typeface="Times New Roman"/>
                <a:cs typeface="Times New Roman"/>
              </a:rPr>
              <a:t>multidecadal</a:t>
            </a:r>
            <a:r>
              <a:rPr lang="en-US" sz="10400" dirty="0" smtClean="0">
                <a:ea typeface="Times New Roman"/>
                <a:cs typeface="Times New Roman"/>
              </a:rPr>
              <a:t> global to regional climate changes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Stronger scientific foundation for adaptation and mitigation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Improved predictions of high-impact weather and climate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Science-based support to responses and planning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Developing national and international climate services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Education and capacity building</a:t>
            </a:r>
          </a:p>
          <a:p>
            <a:pPr marL="0" lvl="0" indent="0">
              <a:buNone/>
            </a:pPr>
            <a:r>
              <a:rPr lang="en-US" sz="8000" i="1" dirty="0" smtClean="0">
                <a:solidFill>
                  <a:prstClr val="black"/>
                </a:solidFill>
              </a:rPr>
              <a:t>An Earth-system prediction initiative for the twenty-first century (AMS)</a:t>
            </a:r>
            <a:endParaRPr lang="en-US" sz="8000" i="1" dirty="0">
              <a:solidFill>
                <a:prstClr val="black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200" dirty="0">
              <a:ea typeface="Times New Roman"/>
              <a:cs typeface="Times New Roman"/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24" y="304803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The Role of Science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152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176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08000" cy="54863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6000" b="1" i="1" dirty="0" smtClean="0">
                <a:solidFill>
                  <a:srgbClr val="00B0F0"/>
                </a:solidFill>
              </a:rPr>
              <a:t>Important aspects related to carbon</a:t>
            </a:r>
            <a:br>
              <a:rPr lang="en-US" sz="16000" b="1" i="1" dirty="0" smtClean="0">
                <a:solidFill>
                  <a:srgbClr val="00B0F0"/>
                </a:solidFill>
              </a:rPr>
            </a:br>
            <a:r>
              <a:rPr lang="en-US" sz="16000" b="1" i="1" dirty="0" smtClean="0">
                <a:solidFill>
                  <a:srgbClr val="00B0F0"/>
                </a:solidFill>
              </a:rPr>
              <a:t>accounting </a:t>
            </a:r>
            <a:r>
              <a:rPr lang="en-US" sz="16000" b="1" i="1" dirty="0" err="1" smtClean="0">
                <a:solidFill>
                  <a:srgbClr val="00B0F0"/>
                </a:solidFill>
              </a:rPr>
              <a:t>programmes</a:t>
            </a:r>
            <a:r>
              <a:rPr lang="en-US" sz="16000" b="1" i="1" dirty="0" smtClean="0">
                <a:solidFill>
                  <a:srgbClr val="00B0F0"/>
                </a:solidFill>
              </a:rPr>
              <a:t>, such as </a:t>
            </a:r>
            <a:r>
              <a:rPr lang="en-US" sz="13600" b="1" i="1" dirty="0" smtClean="0">
                <a:solidFill>
                  <a:srgbClr val="00B0F0"/>
                </a:solidFill>
              </a:rPr>
              <a:t>REDD</a:t>
            </a:r>
          </a:p>
          <a:p>
            <a:pPr marL="0" indent="0">
              <a:buNone/>
            </a:pPr>
            <a:endParaRPr lang="en-US" sz="8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9600" dirty="0" smtClean="0"/>
              <a:t>MRV: measurement, reporting, verification</a:t>
            </a:r>
            <a:endParaRPr lang="en-US" sz="9600" u="sng" dirty="0" smtClean="0"/>
          </a:p>
          <a:p>
            <a:pPr lvl="0"/>
            <a:r>
              <a:rPr lang="en-US" sz="9600" dirty="0" smtClean="0"/>
              <a:t>Control of emissions leakage (displaced emissions): reduction</a:t>
            </a:r>
          </a:p>
          <a:p>
            <a:pPr lvl="0">
              <a:buNone/>
            </a:pPr>
            <a:r>
              <a:rPr lang="en-US" sz="9600" dirty="0" smtClean="0"/>
              <a:t>	in one place leads to higher emission in another area</a:t>
            </a:r>
          </a:p>
          <a:p>
            <a:pPr lvl="0"/>
            <a:r>
              <a:rPr lang="en-US" sz="9600" dirty="0" smtClean="0"/>
              <a:t>Closely related to tenure questions</a:t>
            </a:r>
          </a:p>
          <a:p>
            <a:pPr lvl="0"/>
            <a:r>
              <a:rPr lang="en-US" sz="9600" dirty="0" smtClean="0"/>
              <a:t>Payment for ecosystem services (PES)</a:t>
            </a:r>
          </a:p>
          <a:p>
            <a:pPr lvl="0"/>
            <a:r>
              <a:rPr lang="en-US" sz="9600" dirty="0" smtClean="0"/>
              <a:t>Communication with and involvement of villagers</a:t>
            </a:r>
          </a:p>
          <a:p>
            <a:pPr lvl="0"/>
            <a:r>
              <a:rPr lang="en-US" sz="9600" dirty="0" smtClean="0"/>
              <a:t>Approved methodologies for verified carbon standard (VCS)</a:t>
            </a:r>
          </a:p>
          <a:p>
            <a:pPr lvl="0"/>
            <a:r>
              <a:rPr lang="en-US" sz="9600" dirty="0" smtClean="0"/>
              <a:t>Land use / land cover baseline, using GIS and remote sensing</a:t>
            </a:r>
          </a:p>
          <a:p>
            <a:pPr lvl="0"/>
            <a:r>
              <a:rPr lang="en-US" sz="9600" dirty="0" smtClean="0"/>
              <a:t>Phases, approaches, tiers and steps for measuring / assessing</a:t>
            </a:r>
          </a:p>
          <a:p>
            <a:pPr lvl="0">
              <a:buNone/>
            </a:pPr>
            <a:r>
              <a:rPr lang="en-US" sz="9600" dirty="0" smtClean="0"/>
              <a:t>	REDD</a:t>
            </a:r>
            <a:endParaRPr lang="en-US" sz="80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i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8000" i="1" dirty="0" err="1" smtClean="0">
                <a:solidFill>
                  <a:prstClr val="black"/>
                </a:solidFill>
              </a:rPr>
              <a:t>Analysing</a:t>
            </a:r>
            <a:r>
              <a:rPr lang="en-US" sz="8000" i="1" dirty="0" smtClean="0">
                <a:solidFill>
                  <a:prstClr val="black"/>
                </a:solidFill>
              </a:rPr>
              <a:t> REDD+, challenges and choices</a:t>
            </a:r>
            <a:endParaRPr lang="en-US" sz="8000" i="1" dirty="0">
              <a:solidFill>
                <a:prstClr val="black"/>
              </a:solidFill>
            </a:endParaRPr>
          </a:p>
          <a:p>
            <a:pPr lvl="0"/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24" y="304803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6160" y="14"/>
            <a:ext cx="1234440" cy="11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18441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24" y="1219200"/>
            <a:ext cx="8208000" cy="5334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6000" b="1" i="1" dirty="0" smtClean="0">
                <a:solidFill>
                  <a:srgbClr val="00B0F0"/>
                </a:solidFill>
              </a:rPr>
              <a:t>Response strategies</a:t>
            </a:r>
            <a:endParaRPr lang="en-US" sz="16000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10400" dirty="0" smtClean="0"/>
              <a:t>Reactive adaptation</a:t>
            </a:r>
            <a:endParaRPr lang="en-US" sz="10400" u="sng" dirty="0" smtClean="0"/>
          </a:p>
          <a:p>
            <a:pPr lvl="0"/>
            <a:r>
              <a:rPr lang="en-US" sz="10400" dirty="0" smtClean="0"/>
              <a:t>Anticipatory adaptation</a:t>
            </a:r>
          </a:p>
          <a:p>
            <a:pPr lvl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sz="8000" i="1" dirty="0" smtClean="0"/>
              <a:t>Climate change: impacts, vulnerabilities and adaptation in developing countries (UNFCCC)</a:t>
            </a:r>
          </a:p>
          <a:p>
            <a:pPr marL="0" lvl="0" indent="0">
              <a:buNone/>
            </a:pPr>
            <a:endParaRPr lang="en-US" sz="10400" i="1" dirty="0" smtClean="0"/>
          </a:p>
          <a:p>
            <a:pPr lvl="0"/>
            <a:r>
              <a:rPr lang="en-US" sz="10400" b="1" dirty="0">
                <a:solidFill>
                  <a:srgbClr val="00B0F0"/>
                </a:solidFill>
              </a:rPr>
              <a:t>Africa</a:t>
            </a:r>
            <a:r>
              <a:rPr lang="en-US" sz="10400" dirty="0" smtClean="0"/>
              <a:t>: </a:t>
            </a:r>
            <a:r>
              <a:rPr lang="en-US" sz="8000" dirty="0" smtClean="0"/>
              <a:t>temperature ↑,  rainfall ↓, droughts ↑, floods ↑</a:t>
            </a:r>
          </a:p>
          <a:p>
            <a:pPr lvl="0"/>
            <a:r>
              <a:rPr lang="en-US" sz="10400" b="1" dirty="0">
                <a:solidFill>
                  <a:srgbClr val="00B0F0"/>
                </a:solidFill>
              </a:rPr>
              <a:t>Asia</a:t>
            </a:r>
            <a:r>
              <a:rPr lang="en-US" sz="10400" dirty="0" smtClean="0"/>
              <a:t>: </a:t>
            </a:r>
            <a:r>
              <a:rPr lang="en-US" sz="8000" dirty="0"/>
              <a:t>temperature ↑,  rainfall </a:t>
            </a:r>
            <a:r>
              <a:rPr lang="en-US" sz="8000" dirty="0" smtClean="0"/>
              <a:t>↓ (except Central Asia), </a:t>
            </a:r>
            <a:r>
              <a:rPr lang="en-US" sz="8000" dirty="0"/>
              <a:t>droughts ↑</a:t>
            </a:r>
            <a:r>
              <a:rPr lang="en-US" sz="8000" dirty="0" smtClean="0"/>
              <a:t>, </a:t>
            </a:r>
            <a:br>
              <a:rPr lang="en-US" sz="8000" dirty="0" smtClean="0"/>
            </a:br>
            <a:r>
              <a:rPr lang="en-US" sz="8000" dirty="0" smtClean="0"/>
              <a:t>cyclones </a:t>
            </a:r>
            <a:r>
              <a:rPr lang="en-US" sz="8000" dirty="0"/>
              <a:t>↑</a:t>
            </a:r>
            <a:r>
              <a:rPr lang="en-US" sz="8000" dirty="0" smtClean="0"/>
              <a:t>, heat waves ↑</a:t>
            </a:r>
          </a:p>
          <a:p>
            <a:pPr lvl="0"/>
            <a:r>
              <a:rPr lang="en-US" sz="10400" b="1" dirty="0">
                <a:solidFill>
                  <a:srgbClr val="00B0F0"/>
                </a:solidFill>
              </a:rPr>
              <a:t>Latin America</a:t>
            </a:r>
            <a:r>
              <a:rPr lang="en-US" sz="10400" dirty="0"/>
              <a:t>: </a:t>
            </a:r>
            <a:r>
              <a:rPr lang="en-US" sz="8000" dirty="0"/>
              <a:t>temperature ↑, </a:t>
            </a:r>
            <a:r>
              <a:rPr lang="en-US" sz="8000" dirty="0" smtClean="0"/>
              <a:t>rainfall ?, glaciers ↓, landslides </a:t>
            </a:r>
            <a:r>
              <a:rPr lang="en-US" sz="8000" dirty="0"/>
              <a:t>↑,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floods </a:t>
            </a:r>
            <a:r>
              <a:rPr lang="en-US" sz="8000" dirty="0"/>
              <a:t>↑, </a:t>
            </a:r>
            <a:r>
              <a:rPr lang="en-US" sz="8000" dirty="0" smtClean="0"/>
              <a:t>hurricanes (Caribbean) </a:t>
            </a:r>
            <a:r>
              <a:rPr lang="en-US" sz="8000" dirty="0"/>
              <a:t>↑, </a:t>
            </a:r>
            <a:r>
              <a:rPr lang="en-US" sz="8000" dirty="0" smtClean="0"/>
              <a:t>heat waves ↑</a:t>
            </a:r>
          </a:p>
          <a:p>
            <a:pPr lvl="0"/>
            <a:r>
              <a:rPr lang="en-US" sz="10400" b="1" dirty="0">
                <a:solidFill>
                  <a:srgbClr val="00B0F0"/>
                </a:solidFill>
              </a:rPr>
              <a:t>Small island developing states</a:t>
            </a:r>
            <a:r>
              <a:rPr lang="en-US" sz="10400" dirty="0" smtClean="0"/>
              <a:t>: </a:t>
            </a:r>
            <a:r>
              <a:rPr lang="en-US" sz="8000" dirty="0" smtClean="0"/>
              <a:t>temperature ↑, rainfall ↑ or ↓ (depending on region), cyclones </a:t>
            </a:r>
            <a:r>
              <a:rPr lang="en-US" sz="8000" dirty="0"/>
              <a:t>↑</a:t>
            </a: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24" y="304803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64" y="152400"/>
            <a:ext cx="2270760" cy="1287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537803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24" y="1219200"/>
            <a:ext cx="8610600" cy="530802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6000" b="1" i="1" dirty="0" smtClean="0">
                <a:solidFill>
                  <a:srgbClr val="00B0F0"/>
                </a:solidFill>
              </a:rPr>
              <a:t>Lessons from experience</a:t>
            </a:r>
            <a:endParaRPr lang="en-US" sz="16000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9600" dirty="0" smtClean="0"/>
              <a:t>Climate change needs to be treated as a major social and economic risk to national economies (not just environmental)</a:t>
            </a:r>
          </a:p>
          <a:p>
            <a:pPr lvl="0"/>
            <a:r>
              <a:rPr lang="en-US" sz="9600" dirty="0" smtClean="0"/>
              <a:t>Addressing short-term vulnerabilities is the best strategy for preparing for long-term impacts</a:t>
            </a:r>
          </a:p>
          <a:p>
            <a:pPr lvl="0"/>
            <a:r>
              <a:rPr lang="en-US" sz="9600" dirty="0" smtClean="0"/>
              <a:t>Important role for communities and private sector in climate risk management (involve in planning and implementation of adaptation</a:t>
            </a:r>
          </a:p>
          <a:p>
            <a:pPr lvl="0"/>
            <a:r>
              <a:rPr lang="en-US" sz="9600" dirty="0" smtClean="0"/>
              <a:t>Full buy in from regulatory agencies is needed</a:t>
            </a:r>
          </a:p>
          <a:p>
            <a:pPr lvl="0"/>
            <a:r>
              <a:rPr lang="en-US" sz="9600" dirty="0" smtClean="0"/>
              <a:t>No-regrets strategies and “soft” solutions embedded in more sustainable natural resources management should be pursued where they are available</a:t>
            </a:r>
          </a:p>
          <a:p>
            <a:pPr lvl="0"/>
            <a:endParaRPr lang="en-US" sz="4800" dirty="0" smtClean="0"/>
          </a:p>
          <a:p>
            <a:pPr marL="0" lvl="0" indent="0">
              <a:buNone/>
            </a:pPr>
            <a:r>
              <a:rPr lang="en-US" sz="8000" i="1" dirty="0" smtClean="0"/>
              <a:t>Managing climate risk (World Bank)</a:t>
            </a: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24" y="304803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216000"/>
            <a:ext cx="1714500" cy="745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122139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24" y="1219200"/>
            <a:ext cx="8208000" cy="507942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6000" b="1" i="1" dirty="0" smtClean="0">
                <a:solidFill>
                  <a:srgbClr val="00B0F0"/>
                </a:solidFill>
              </a:rPr>
              <a:t>Adaptation at the farm level</a:t>
            </a:r>
            <a:endParaRPr lang="en-US" sz="16000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10400" dirty="0" smtClean="0"/>
              <a:t>Crop </a:t>
            </a:r>
            <a:r>
              <a:rPr lang="en-US" sz="10400" dirty="0" err="1" smtClean="0"/>
              <a:t>calender</a:t>
            </a:r>
            <a:r>
              <a:rPr lang="en-US" sz="10400" dirty="0" smtClean="0"/>
              <a:t> shifts and crop changes</a:t>
            </a:r>
          </a:p>
          <a:p>
            <a:pPr lvl="0"/>
            <a:r>
              <a:rPr lang="en-US" sz="10400" dirty="0" smtClean="0"/>
              <a:t>Soil and water management changes</a:t>
            </a:r>
          </a:p>
          <a:p>
            <a:pPr lvl="0"/>
            <a:r>
              <a:rPr lang="en-US" sz="10400" dirty="0" smtClean="0"/>
              <a:t>Fertilizer use / land use decisions</a:t>
            </a:r>
          </a:p>
          <a:p>
            <a:pPr lvl="0"/>
            <a:r>
              <a:rPr lang="en-US" sz="10400" dirty="0" smtClean="0"/>
              <a:t>Water, </a:t>
            </a:r>
            <a:r>
              <a:rPr lang="en-US" sz="10400" dirty="0" err="1" smtClean="0"/>
              <a:t>labour</a:t>
            </a:r>
            <a:r>
              <a:rPr lang="en-US" sz="10400" dirty="0" smtClean="0"/>
              <a:t>, capital use (intensive or not, efficiency)</a:t>
            </a:r>
          </a:p>
          <a:p>
            <a:pPr lvl="0"/>
            <a:endParaRPr lang="en-US" sz="4800" dirty="0"/>
          </a:p>
          <a:p>
            <a:pPr marL="0" indent="0">
              <a:buNone/>
            </a:pPr>
            <a:r>
              <a:rPr lang="en-US" sz="10400" b="1" dirty="0" smtClean="0">
                <a:solidFill>
                  <a:srgbClr val="00B0F0"/>
                </a:solidFill>
              </a:rPr>
              <a:t>Needed:</a:t>
            </a:r>
            <a:endParaRPr lang="en-US" sz="10400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en-US" sz="10400" dirty="0" smtClean="0"/>
              <a:t>Climate information, seasonal climate forecasts, early warning, infrastructure, insurance, technology development (crop varieties, irrigation technology)</a:t>
            </a:r>
            <a:endParaRPr lang="en-US" sz="10400" dirty="0"/>
          </a:p>
          <a:p>
            <a:pPr lvl="0">
              <a:buNone/>
            </a:pPr>
            <a:endParaRPr lang="en-US" sz="4800" dirty="0" smtClean="0"/>
          </a:p>
          <a:p>
            <a:pPr marL="0" lvl="0" indent="0">
              <a:buNone/>
            </a:pPr>
            <a:r>
              <a:rPr lang="en-US" sz="8000" i="1" dirty="0" smtClean="0"/>
              <a:t>Mainstreaming adaptation to climate change in agriculture and natural resources projects (World Bank)</a:t>
            </a: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24" y="304803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216000"/>
            <a:ext cx="1714500" cy="745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692750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It can be simple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59436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Trees planted in Niger for soil conservation (left 1975, right 2003)</a:t>
            </a:r>
            <a:endParaRPr lang="en-US" sz="26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7581"/>
            <a:ext cx="79248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711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57" y="181491"/>
            <a:ext cx="1820043" cy="780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0400"/>
            <a:ext cx="7239000" cy="7092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More references on monitoring: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00250"/>
            <a:ext cx="8208000" cy="4857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Climate knowledge for action, a global framework for action – empowering the most vulnerable</a:t>
            </a:r>
            <a:r>
              <a:rPr lang="en-US" sz="2000" dirty="0" smtClean="0"/>
              <a:t> </a:t>
            </a:r>
            <a:r>
              <a:rPr lang="en-US" sz="1500" i="1" dirty="0" smtClean="0"/>
              <a:t>Advocating a Global Framework for Action, consisting of a User Interface Platform, Climate Services  Information System and three components: observations and planning, research </a:t>
            </a:r>
            <a:r>
              <a:rPr lang="en-US" sz="1500" i="1" dirty="0" err="1" smtClean="0"/>
              <a:t>modelling</a:t>
            </a:r>
            <a:r>
              <a:rPr lang="en-US" sz="1500" i="1" dirty="0" smtClean="0"/>
              <a:t> and prediction, capacity building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sz="2000" b="1" dirty="0" smtClean="0"/>
              <a:t>Climate and land degradation (WMO) </a:t>
            </a:r>
            <a:r>
              <a:rPr lang="en-US" sz="1500" i="1" dirty="0" smtClean="0"/>
              <a:t>Overview of trends, causes and measures (including remote sensing for </a:t>
            </a:r>
            <a:r>
              <a:rPr lang="en-US" sz="1500" i="1" dirty="0" err="1" smtClean="0"/>
              <a:t>agroclimatic</a:t>
            </a:r>
            <a:r>
              <a:rPr lang="en-US" sz="1500" i="1" dirty="0" smtClean="0"/>
              <a:t> mapping)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sz="2000" b="1" dirty="0" smtClean="0"/>
              <a:t>Guidelines on analysis of extremes in a changing climate in support of informed decisions for adaptation (WMO) </a:t>
            </a:r>
            <a:r>
              <a:rPr lang="en-US" sz="1500" i="1" dirty="0" smtClean="0"/>
              <a:t>Guide on datasets, observations, analysis and toolkit(s)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sz="2000" b="1" dirty="0" smtClean="0"/>
              <a:t>WCRP (GEWEX, </a:t>
            </a:r>
            <a:r>
              <a:rPr lang="en-US" sz="2000" b="1" dirty="0" err="1" smtClean="0"/>
              <a:t>CliC</a:t>
            </a:r>
            <a:r>
              <a:rPr lang="en-US" sz="2000" b="1" dirty="0" smtClean="0"/>
              <a:t>, CLIVAR, SPARC) documents </a:t>
            </a:r>
            <a:r>
              <a:rPr lang="en-US" sz="1500" i="1" dirty="0" smtClean="0"/>
              <a:t>Reports on clouds, implementation plan and achievements, fact sheets on sea level rise and monsoons</a:t>
            </a:r>
          </a:p>
          <a:p>
            <a:pPr marL="0" indent="0">
              <a:buNone/>
            </a:pPr>
            <a:endParaRPr lang="en-US" sz="800" i="1" dirty="0" smtClean="0"/>
          </a:p>
          <a:p>
            <a:pPr marL="0" indent="0">
              <a:buNone/>
            </a:pPr>
            <a:r>
              <a:rPr lang="en-US" sz="2000" b="1" dirty="0" smtClean="0"/>
              <a:t>State of the climate in 2011 </a:t>
            </a:r>
            <a:r>
              <a:rPr lang="en-US" sz="1500" i="1" dirty="0" smtClean="0"/>
              <a:t>Very detailed overview of the state-of-the-art in climate research, related to the year 2011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sz="2000" b="1" dirty="0" smtClean="0"/>
              <a:t>River basins and climate change report 2012 </a:t>
            </a:r>
            <a:r>
              <a:rPr lang="en-US" sz="1500" i="1" dirty="0" smtClean="0"/>
              <a:t>Overview of climate change in river basins + case studies </a:t>
            </a:r>
            <a:endParaRPr lang="en-US" sz="1500" i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1600" dirty="0" smtClean="0"/>
          </a:p>
          <a:p>
            <a:pPr marL="347663" lvl="1" indent="-347663">
              <a:buNone/>
            </a:pP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24" y="304803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05546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"/>
            <a:ext cx="892432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24" y="1220400"/>
            <a:ext cx="7772376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More references on adaptation: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24" y="1828800"/>
            <a:ext cx="8208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Mainstreaming climate change adaptation into development planning: </a:t>
            </a:r>
            <a:br>
              <a:rPr lang="en-US" sz="2000" b="1" dirty="0" smtClean="0"/>
            </a:br>
            <a:r>
              <a:rPr lang="en-US" sz="2000" b="1" dirty="0" smtClean="0"/>
              <a:t>a guide for practitioners (UNDP/UNEP) </a:t>
            </a:r>
            <a:br>
              <a:rPr lang="en-US" sz="2000" b="1" dirty="0" smtClean="0"/>
            </a:br>
            <a:r>
              <a:rPr lang="en-US" sz="1500" i="1" dirty="0" smtClean="0"/>
              <a:t>Guide for policy formulation, including adaptation indicators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sz="2000" b="1" dirty="0" smtClean="0"/>
              <a:t>Forest service roadmap for responding to climate change (USA) </a:t>
            </a:r>
            <a:r>
              <a:rPr lang="en-US" sz="1500" i="1" dirty="0"/>
              <a:t>Approach towards adaptation, mitigation and sustainable </a:t>
            </a:r>
            <a:r>
              <a:rPr lang="en-US" sz="1500" i="1" dirty="0" smtClean="0"/>
              <a:t>consumption)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sz="2000" b="1" dirty="0" smtClean="0"/>
              <a:t>Planning for climate change: leading practice principles and models for sea change communities in coastal Australia </a:t>
            </a:r>
            <a:r>
              <a:rPr lang="en-US" sz="1500" i="1" dirty="0" smtClean="0"/>
              <a:t>Study on possible adaptation measures for coastal climate change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sz="2000" b="1" dirty="0" smtClean="0"/>
              <a:t>Integrating agriculture, forestry and other land use in future climate regimes </a:t>
            </a:r>
            <a:r>
              <a:rPr lang="en-US" sz="1500" i="1" dirty="0" smtClean="0"/>
              <a:t>Overview of possible adaptation measures, including the use of remote sensing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sz="2000" b="1" dirty="0" smtClean="0"/>
              <a:t>World Bank studies on coastal cities in Northern Africa </a:t>
            </a:r>
            <a:r>
              <a:rPr lang="en-US" sz="1500" i="1" dirty="0" smtClean="0"/>
              <a:t>Reports on risks and possible actions, see also </a:t>
            </a:r>
            <a:r>
              <a:rPr lang="en-US" sz="1500" i="1" dirty="0" err="1" smtClean="0"/>
              <a:t>GEONetCab</a:t>
            </a:r>
            <a:r>
              <a:rPr lang="en-US" sz="1500" i="1" dirty="0" smtClean="0"/>
              <a:t> disaster management toolkit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1600" dirty="0" smtClean="0"/>
          </a:p>
          <a:p>
            <a:pPr marL="347663" lvl="1" indent="-347663">
              <a:buNone/>
            </a:pP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24" y="304803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24" y="216000"/>
            <a:ext cx="1714500" cy="745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59817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903692" cy="969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104097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533800" cy="7092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More references on carbon accounting: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209800"/>
            <a:ext cx="82080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Forest carbon accounting, overview and principles </a:t>
            </a:r>
            <a:br>
              <a:rPr lang="en-US" sz="2400" b="1" dirty="0" smtClean="0"/>
            </a:br>
            <a:r>
              <a:rPr lang="en-US" sz="2000" i="1" dirty="0" smtClean="0"/>
              <a:t>General guidelines, stresses importance of remote sensing</a:t>
            </a:r>
            <a:endParaRPr lang="en-US" sz="2000" i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err="1" smtClean="0"/>
              <a:t>Analysing</a:t>
            </a:r>
            <a:r>
              <a:rPr lang="en-US" sz="2400" b="1" dirty="0" smtClean="0"/>
              <a:t> REDD+, challenges and choices </a:t>
            </a:r>
            <a:br>
              <a:rPr lang="en-US" sz="2400" b="1" dirty="0" smtClean="0"/>
            </a:br>
            <a:r>
              <a:rPr lang="en-US" sz="2000" i="1" dirty="0" smtClean="0"/>
              <a:t>Detailed overview of approach, methodology, guidelines and </a:t>
            </a:r>
            <a:br>
              <a:rPr lang="en-US" sz="2000" i="1" dirty="0" smtClean="0"/>
            </a:br>
            <a:r>
              <a:rPr lang="en-US" sz="2000" i="1" dirty="0" smtClean="0"/>
              <a:t>performance indicators</a:t>
            </a:r>
            <a:endParaRPr lang="en-US" sz="2000" i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1600" dirty="0" smtClean="0"/>
          </a:p>
          <a:p>
            <a:pPr marL="347663" lvl="1" indent="-347663">
              <a:buNone/>
            </a:pP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00" y="0"/>
            <a:ext cx="598170" cy="1219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00" y="151200"/>
            <a:ext cx="902286" cy="96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400" y="0"/>
            <a:ext cx="1232718" cy="114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759004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/>
              <a:t>0. Introduction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208000" cy="396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600" dirty="0" smtClean="0"/>
              <a:t>Mark Noort, consultant, project manager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HCP international: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consulting, marketing of earth observation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Coordinator </a:t>
            </a:r>
            <a:r>
              <a:rPr lang="en-US" sz="2600" dirty="0" err="1" smtClean="0"/>
              <a:t>GEONetCab</a:t>
            </a:r>
            <a:r>
              <a:rPr lang="en-US" sz="2600" dirty="0" smtClean="0"/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project for promotion &amp; capacity building of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earth observation applications</a:t>
            </a:r>
            <a:br>
              <a:rPr lang="en-US" sz="2600" dirty="0" smtClean="0"/>
            </a:br>
            <a:endParaRPr lang="en-US" sz="26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838200"/>
            <a:ext cx="2286000" cy="9144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6477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More general references: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/>
              <a:t>Kick the habit (UN) </a:t>
            </a:r>
          </a:p>
          <a:p>
            <a:pPr marL="0" indent="0">
              <a:buNone/>
            </a:pPr>
            <a:r>
              <a:rPr lang="en-US" sz="2000" i="1" dirty="0" smtClean="0"/>
              <a:t>General introduction on climate change and what you can do as an individual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sz="2400" b="1" dirty="0" smtClean="0"/>
              <a:t>Acting on climate change: the UN system delivering as one </a:t>
            </a:r>
          </a:p>
          <a:p>
            <a:pPr marL="0" indent="0">
              <a:buNone/>
            </a:pPr>
            <a:r>
              <a:rPr lang="en-US" sz="2000" i="1" dirty="0" smtClean="0"/>
              <a:t>Overall description of UN strategy 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sz="2400" b="1" dirty="0" smtClean="0"/>
              <a:t>Climate change science compendium </a:t>
            </a:r>
          </a:p>
          <a:p>
            <a:pPr marL="0" indent="0">
              <a:buNone/>
            </a:pPr>
            <a:r>
              <a:rPr lang="en-US" sz="2000" i="1" dirty="0" smtClean="0"/>
              <a:t>Comprehensive popular overview of climate science</a:t>
            </a:r>
            <a:endParaRPr lang="en-US" sz="2000" i="1" dirty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2400" b="1" dirty="0" smtClean="0"/>
              <a:t>Managing the risks of extreme events and disasters to advance climate change adaptation – summary for policy makers (IPCC) </a:t>
            </a:r>
          </a:p>
          <a:p>
            <a:pPr marL="0" indent="0">
              <a:buNone/>
            </a:pPr>
            <a:r>
              <a:rPr lang="en-US" sz="2000" i="1" dirty="0" smtClean="0"/>
              <a:t>Short description of risks and adaptation options for decision making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1600" dirty="0" smtClean="0"/>
          </a:p>
          <a:p>
            <a:pPr marL="347663" lvl="1" indent="-347663">
              <a:buNone/>
            </a:pP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00" y="151200"/>
            <a:ext cx="968400" cy="96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152400"/>
            <a:ext cx="902886" cy="96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230400"/>
            <a:ext cx="1714500" cy="1000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787401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828800"/>
            <a:ext cx="8208000" cy="12192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/>
              <a:t>2. Steps to promote earth observation</a:t>
            </a:r>
            <a:br>
              <a:rPr lang="en-US" sz="4000" b="1" i="1" dirty="0" smtClean="0"/>
            </a:br>
            <a:r>
              <a:rPr lang="en-US" sz="4000" b="1" i="1" dirty="0" smtClean="0"/>
              <a:t>    for climate change</a:t>
            </a:r>
            <a:endParaRPr lang="en-US" sz="4000" b="1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84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State-of-the-art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96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Earth observation is new technology.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Learn technical skills, but when back in professional practice, it has to be put to good use.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That involves ‘selling’ it.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How to do that?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To whom? Could be your own boss, local authorities, communities, etc.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4582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Categories of products and services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960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monitoring and </a:t>
            </a:r>
            <a:r>
              <a:rPr lang="en-US" sz="2600" dirty="0" err="1" smtClean="0"/>
              <a:t>modelling</a:t>
            </a:r>
            <a:r>
              <a:rPr lang="en-US" sz="2600" dirty="0" smtClean="0"/>
              <a:t> (global/regional -&gt; greenhouse gases, arctic environment, oceans, agriculture, weather)</a:t>
            </a:r>
          </a:p>
          <a:p>
            <a:pPr>
              <a:buNone/>
            </a:pPr>
            <a:endParaRPr lang="en-US" sz="800" dirty="0"/>
          </a:p>
          <a:p>
            <a:r>
              <a:rPr lang="en-US" sz="2600" dirty="0" smtClean="0"/>
              <a:t>carbon accounting</a:t>
            </a:r>
          </a:p>
          <a:p>
            <a:pPr>
              <a:buNone/>
            </a:pPr>
            <a:endParaRPr lang="en-US" sz="800" dirty="0"/>
          </a:p>
          <a:p>
            <a:r>
              <a:rPr lang="en-US" sz="2600" dirty="0" smtClean="0"/>
              <a:t>prediction and mitigation of effects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228600"/>
            <a:ext cx="8208000" cy="144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Main advantages of using </a:t>
            </a:r>
            <a:br>
              <a:rPr lang="en-US" sz="4000" b="1" i="1" dirty="0" smtClean="0">
                <a:solidFill>
                  <a:srgbClr val="00B0F0"/>
                </a:solidFill>
              </a:rPr>
            </a:br>
            <a:r>
              <a:rPr lang="en-US" sz="4000" b="1" i="1" dirty="0" smtClean="0">
                <a:solidFill>
                  <a:srgbClr val="00B0F0"/>
                </a:solidFill>
              </a:rPr>
              <a:t>satellite data for climate change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08000" cy="5181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None/>
            </a:pPr>
            <a:endParaRPr lang="en-US" sz="8000" dirty="0" smtClean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Year-round data collection, </a:t>
            </a:r>
            <a:b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</a:b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also </a:t>
            </a:r>
            <a:r>
              <a:rPr lang="en-US" sz="9600" dirty="0">
                <a:solidFill>
                  <a:srgbClr val="000000"/>
                </a:solidFill>
                <a:ea typeface="Times New Roman"/>
                <a:cs typeface="Caecilia-Roman"/>
              </a:rPr>
              <a:t>when field data collection is not </a:t>
            </a: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possible</a:t>
            </a:r>
            <a:b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</a:b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(remote locations, bad </a:t>
            </a:r>
            <a:r>
              <a:rPr lang="en-US" sz="9600" dirty="0">
                <a:solidFill>
                  <a:srgbClr val="000000"/>
                </a:solidFill>
                <a:ea typeface="Times New Roman"/>
                <a:cs typeface="Caecilia-Roman"/>
              </a:rPr>
              <a:t>weather </a:t>
            </a: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conditions)</a:t>
            </a:r>
            <a:endParaRPr lang="en-US" sz="9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Reduced costs </a:t>
            </a:r>
            <a:r>
              <a:rPr lang="en-US" sz="9600" dirty="0">
                <a:solidFill>
                  <a:srgbClr val="000000"/>
                </a:solidFill>
                <a:ea typeface="Times New Roman"/>
                <a:cs typeface="Caecilia-Roman"/>
              </a:rPr>
              <a:t>when compared to traditional field data collection methods in remote environments (land cover classification for example).</a:t>
            </a:r>
            <a:endParaRPr lang="en-US" sz="9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Remote </a:t>
            </a:r>
            <a:r>
              <a:rPr lang="en-US" sz="9600" dirty="0">
                <a:solidFill>
                  <a:srgbClr val="000000"/>
                </a:solidFill>
                <a:ea typeface="Times New Roman"/>
                <a:cs typeface="Caecilia-Roman"/>
              </a:rPr>
              <a:t>sensing systems can capture a synoptic view of the </a:t>
            </a: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landscape and oceans, to </a:t>
            </a:r>
            <a:r>
              <a:rPr lang="en-US" sz="9600" dirty="0">
                <a:solidFill>
                  <a:srgbClr val="000000"/>
                </a:solidFill>
                <a:ea typeface="Times New Roman"/>
                <a:cs typeface="Caecilia-Roman"/>
              </a:rPr>
              <a:t>more adequately </a:t>
            </a:r>
            <a:r>
              <a:rPr lang="en-US" sz="9600" dirty="0" err="1">
                <a:solidFill>
                  <a:srgbClr val="000000"/>
                </a:solidFill>
                <a:ea typeface="Times New Roman"/>
                <a:cs typeface="Caecilia-Roman"/>
              </a:rPr>
              <a:t>characterise</a:t>
            </a:r>
            <a:r>
              <a:rPr lang="en-US" sz="9600" dirty="0">
                <a:solidFill>
                  <a:srgbClr val="000000"/>
                </a:solidFill>
                <a:ea typeface="Times New Roman"/>
                <a:cs typeface="Caecilia-Roman"/>
              </a:rPr>
              <a:t> dynamics. </a:t>
            </a:r>
            <a:endParaRPr lang="en-US" sz="9600" dirty="0">
              <a:ea typeface="Times New Roman"/>
              <a:cs typeface="Times New Roman"/>
            </a:endParaRPr>
          </a:p>
          <a:p>
            <a:r>
              <a:rPr lang="en-US" sz="9600" dirty="0">
                <a:solidFill>
                  <a:srgbClr val="000000"/>
                </a:solidFill>
                <a:ea typeface="Times New Roman"/>
                <a:cs typeface="Caecilia-Roman"/>
              </a:rPr>
              <a:t>Remote sensing provides additional information that can supplement more intensive sampling efforts and help extrapolate </a:t>
            </a: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findings</a:t>
            </a:r>
          </a:p>
          <a:p>
            <a:pPr marL="0" indent="0">
              <a:buNone/>
            </a:pPr>
            <a:endParaRPr lang="en-US" sz="4800" dirty="0">
              <a:solidFill>
                <a:srgbClr val="000000"/>
              </a:solidFill>
            </a:endParaRPr>
          </a:p>
          <a:p>
            <a:pPr marL="693738" indent="-693738">
              <a:buNone/>
            </a:pPr>
            <a:r>
              <a:rPr lang="en-US" sz="8000" i="1" dirty="0" smtClean="0">
                <a:solidFill>
                  <a:srgbClr val="000000"/>
                </a:solidFill>
              </a:rPr>
              <a:t>From: 	Space technologies and climate change, implications for water management, marine resources and maritime transport (OECD)</a:t>
            </a:r>
            <a:r>
              <a:rPr lang="en-US" sz="9600" dirty="0" smtClean="0"/>
              <a:t>	</a:t>
            </a:r>
            <a:endParaRPr lang="en-US" sz="9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98" y="304806"/>
            <a:ext cx="1587302" cy="584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83883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51200"/>
            <a:ext cx="968400" cy="96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Visualization with Google Earth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209800"/>
            <a:ext cx="82080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ea typeface="Times New Roman"/>
                <a:cs typeface="Times New Roman"/>
              </a:rPr>
              <a:t>Using digital globes </a:t>
            </a:r>
            <a:r>
              <a:rPr lang="en-US" sz="2400" b="1" dirty="0" smtClean="0">
                <a:ea typeface="Times New Roman"/>
                <a:cs typeface="Times New Roman"/>
              </a:rPr>
              <a:t>to </a:t>
            </a:r>
            <a:r>
              <a:rPr lang="en-US" sz="2400" b="1" dirty="0">
                <a:ea typeface="Times New Roman"/>
                <a:cs typeface="Times New Roman"/>
              </a:rPr>
              <a:t>visualize climate </a:t>
            </a:r>
            <a:r>
              <a:rPr lang="en-US" sz="2400" b="1" dirty="0" smtClean="0">
                <a:ea typeface="Times New Roman"/>
                <a:cs typeface="Times New Roman"/>
              </a:rPr>
              <a:t>change </a:t>
            </a:r>
            <a:r>
              <a:rPr lang="en-US" sz="2400" b="1" dirty="0">
                <a:ea typeface="Times New Roman"/>
                <a:cs typeface="Times New Roman"/>
              </a:rPr>
              <a:t>impact -&gt;</a:t>
            </a:r>
            <a:r>
              <a:rPr lang="en-US" sz="2400" i="1" dirty="0">
                <a:solidFill>
                  <a:srgbClr val="00B0F0"/>
                </a:solidFill>
                <a:ea typeface="Times New Roman"/>
                <a:cs typeface="Times New Roman"/>
              </a:rPr>
              <a:t> </a:t>
            </a:r>
            <a:endParaRPr lang="en-US" sz="2400" i="1" dirty="0" smtClean="0">
              <a:solidFill>
                <a:srgbClr val="00B0F0"/>
              </a:solidFill>
              <a:ea typeface="Times New Roman"/>
              <a:cs typeface="Times New Roman"/>
            </a:endParaRPr>
          </a:p>
          <a:p>
            <a:pPr>
              <a:buNone/>
            </a:pPr>
            <a:r>
              <a:rPr lang="en-US" sz="2000" i="1" dirty="0" smtClean="0">
                <a:ea typeface="Times New Roman"/>
                <a:cs typeface="Times New Roman"/>
              </a:rPr>
              <a:t>testing  </a:t>
            </a:r>
            <a:r>
              <a:rPr lang="en-US" sz="2000" i="1" dirty="0">
                <a:ea typeface="Times New Roman"/>
                <a:cs typeface="Times New Roman"/>
              </a:rPr>
              <a:t>Google Earth </a:t>
            </a:r>
            <a:r>
              <a:rPr lang="en-US" sz="2000" i="1" dirty="0" smtClean="0">
                <a:ea typeface="Times New Roman"/>
                <a:cs typeface="Times New Roman"/>
              </a:rPr>
              <a:t>applications </a:t>
            </a:r>
            <a:r>
              <a:rPr lang="en-US" sz="2000" i="1" dirty="0">
                <a:ea typeface="Times New Roman"/>
                <a:cs typeface="Times New Roman"/>
              </a:rPr>
              <a:t>to </a:t>
            </a:r>
            <a:r>
              <a:rPr lang="en-US" sz="2000" i="1" dirty="0" smtClean="0">
                <a:ea typeface="Times New Roman"/>
                <a:cs typeface="Times New Roman"/>
              </a:rPr>
              <a:t>visualize </a:t>
            </a:r>
            <a:r>
              <a:rPr lang="en-US" sz="2000" i="1" dirty="0">
                <a:ea typeface="Times New Roman"/>
                <a:cs typeface="Times New Roman"/>
              </a:rPr>
              <a:t>climate </a:t>
            </a:r>
            <a:r>
              <a:rPr lang="en-US" sz="2000" i="1" dirty="0" smtClean="0">
                <a:ea typeface="Times New Roman"/>
                <a:cs typeface="Times New Roman"/>
              </a:rPr>
              <a:t>change in Australia +</a:t>
            </a:r>
          </a:p>
          <a:p>
            <a:pPr>
              <a:buNone/>
            </a:pPr>
            <a:r>
              <a:rPr lang="en-US" sz="2000" i="1" dirty="0" smtClean="0">
                <a:ea typeface="Times New Roman"/>
                <a:cs typeface="Times New Roman"/>
              </a:rPr>
              <a:t>community </a:t>
            </a:r>
            <a:r>
              <a:rPr lang="en-US" sz="2000" i="1" dirty="0">
                <a:ea typeface="Times New Roman"/>
                <a:cs typeface="Times New Roman"/>
              </a:rPr>
              <a:t>forest </a:t>
            </a:r>
            <a:r>
              <a:rPr lang="en-US" sz="2000" i="1" dirty="0" smtClean="0">
                <a:ea typeface="Times New Roman"/>
                <a:cs typeface="Times New Roman"/>
              </a:rPr>
              <a:t>monitoring </a:t>
            </a:r>
            <a:r>
              <a:rPr lang="en-US" sz="2000" i="1" dirty="0">
                <a:ea typeface="Times New Roman"/>
                <a:cs typeface="Times New Roman"/>
              </a:rPr>
              <a:t>(Google Earth + </a:t>
            </a:r>
            <a:r>
              <a:rPr lang="en-US" sz="2000" i="1" dirty="0" smtClean="0">
                <a:ea typeface="Times New Roman"/>
                <a:cs typeface="Times New Roman"/>
              </a:rPr>
              <a:t>handheld </a:t>
            </a:r>
            <a:r>
              <a:rPr lang="en-US" sz="2000" i="1" dirty="0">
                <a:ea typeface="Times New Roman"/>
                <a:cs typeface="Times New Roman"/>
              </a:rPr>
              <a:t>GPS</a:t>
            </a:r>
            <a:r>
              <a:rPr lang="en-US" sz="2000" i="1" dirty="0" smtClean="0">
                <a:ea typeface="Times New Roman"/>
                <a:cs typeface="Times New Roman"/>
              </a:rPr>
              <a:t>)</a:t>
            </a:r>
          </a:p>
          <a:p>
            <a:pPr>
              <a:buNone/>
            </a:pPr>
            <a:endParaRPr lang="en-US" sz="800" dirty="0" smtClean="0">
              <a:ea typeface="Times New Roman"/>
              <a:cs typeface="Times New Roman"/>
            </a:endParaRPr>
          </a:p>
          <a:p>
            <a:pPr lvl="8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800" dirty="0" smtClean="0">
                <a:ea typeface="Times New Roman"/>
                <a:cs typeface="Times New Roman"/>
              </a:rPr>
              <a:t>         		                           </a:t>
            </a:r>
            <a:r>
              <a:rPr lang="en-US" sz="2400" b="1" dirty="0" smtClean="0">
                <a:ea typeface="Times New Roman"/>
                <a:cs typeface="Times New Roman"/>
              </a:rPr>
              <a:t>Climate </a:t>
            </a:r>
            <a:r>
              <a:rPr lang="en-US" sz="2400" b="1" dirty="0">
                <a:ea typeface="Times New Roman"/>
                <a:cs typeface="Times New Roman"/>
              </a:rPr>
              <a:t>impact </a:t>
            </a:r>
            <a:r>
              <a:rPr lang="en-US" sz="2400" b="1" dirty="0" smtClean="0">
                <a:ea typeface="Times New Roman"/>
                <a:cs typeface="Times New Roman"/>
              </a:rPr>
              <a:t>water	         cycle presentation </a:t>
            </a:r>
            <a:br>
              <a:rPr lang="en-US" sz="2400" b="1" dirty="0" smtClean="0">
                <a:ea typeface="Times New Roman"/>
                <a:cs typeface="Times New Roman"/>
              </a:rPr>
            </a:br>
            <a:r>
              <a:rPr lang="en-US" sz="2400" b="1" dirty="0" smtClean="0">
                <a:ea typeface="Times New Roman"/>
                <a:cs typeface="Times New Roman"/>
              </a:rPr>
              <a:t>                   (Australia) </a:t>
            </a:r>
            <a:r>
              <a:rPr lang="en-US" sz="2400" dirty="0" smtClean="0">
                <a:ea typeface="Times New Roman"/>
                <a:cs typeface="Times New Roman"/>
              </a:rPr>
              <a:t/>
            </a:r>
            <a:br>
              <a:rPr lang="en-US" sz="2400" dirty="0" smtClean="0">
                <a:ea typeface="Times New Roman"/>
                <a:cs typeface="Times New Roman"/>
              </a:rPr>
            </a:br>
            <a:r>
              <a:rPr lang="en-US" sz="2400" dirty="0" smtClean="0">
                <a:ea typeface="Times New Roman"/>
                <a:cs typeface="Times New Roman"/>
              </a:rPr>
              <a:t>	         </a:t>
            </a:r>
            <a:r>
              <a:rPr lang="en-US" i="1" dirty="0" smtClean="0">
                <a:ea typeface="Times New Roman"/>
                <a:cs typeface="Times New Roman"/>
              </a:rPr>
              <a:t>4D </a:t>
            </a:r>
            <a:r>
              <a:rPr lang="en-US" i="1" dirty="0">
                <a:ea typeface="Times New Roman"/>
                <a:cs typeface="Times New Roman"/>
              </a:rPr>
              <a:t>water </a:t>
            </a:r>
            <a:r>
              <a:rPr lang="en-US" i="1" dirty="0" smtClean="0">
                <a:ea typeface="Times New Roman"/>
                <a:cs typeface="Times New Roman"/>
              </a:rPr>
              <a:t>visualization                    	           potential in Google Earth</a:t>
            </a: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24" y="304803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1" name="Picture 10" descr="Picture 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0000"/>
            <a:ext cx="4878095" cy="3045714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 descr="Screen shot 2011-02-03 at 2.15.25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8" y="457200"/>
            <a:ext cx="8604564" cy="597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31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Monitoring references: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/>
              <a:t>Capacity development and integration of local knowledge for climate change impacts and vulnerability assessment (Philippines) </a:t>
            </a:r>
            <a:r>
              <a:rPr lang="en-US" sz="2000" i="1" dirty="0" err="1" smtClean="0"/>
              <a:t>SimCLIM</a:t>
            </a:r>
            <a:r>
              <a:rPr lang="en-US" sz="2000" i="1" dirty="0" smtClean="0"/>
              <a:t> and impact models for climate change preparedness at the local level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i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/>
              <a:t>Accelerated changes of environmental conditions on the Tibetan plateau caused by climate change </a:t>
            </a:r>
            <a:r>
              <a:rPr lang="en-US" sz="2000" i="1" dirty="0" smtClean="0"/>
              <a:t>Changes in temperature, NDVI, wind and heat flux over the last decades, derived from remote sensing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i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/>
              <a:t>Changes in land cover, rainfall and stream flow in Upper </a:t>
            </a:r>
            <a:r>
              <a:rPr lang="en-US" sz="2400" b="1" dirty="0" err="1" smtClean="0"/>
              <a:t>Gilgel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Abbay</a:t>
            </a:r>
            <a:r>
              <a:rPr lang="en-US" sz="2400" b="1" dirty="0" smtClean="0"/>
              <a:t> catchment, Blue Nile Basin (Ethiopia) </a:t>
            </a:r>
            <a:r>
              <a:rPr lang="en-US" sz="2000" i="1" dirty="0" smtClean="0"/>
              <a:t>Study on changes over the last decades based on several satellite images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i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/>
              <a:t>Global biophysical datasets (NASA) presentation </a:t>
            </a:r>
            <a:r>
              <a:rPr lang="en-US" sz="2000" i="1" dirty="0" smtClean="0"/>
              <a:t>Overview of results/trends of different  satellite measurements related to climate change</a:t>
            </a:r>
            <a:endParaRPr lang="en-US" sz="2000" i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1600" dirty="0" smtClean="0"/>
          </a:p>
          <a:p>
            <a:pPr marL="347663" lvl="1" indent="-347663">
              <a:buNone/>
            </a:pP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6" y="151200"/>
            <a:ext cx="1139294" cy="96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151200"/>
            <a:ext cx="1558594" cy="96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038791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More monitoring references: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/>
              <a:t>GEO Carbon showcase: </a:t>
            </a:r>
            <a:r>
              <a:rPr lang="en-US" sz="2000" dirty="0" smtClean="0">
                <a:hlinkClick r:id="rId2"/>
              </a:rPr>
              <a:t>h</a:t>
            </a:r>
            <a:r>
              <a:rPr lang="en-US" sz="2000" u="sng" dirty="0" smtClean="0">
                <a:hlinkClick r:id="rId2"/>
              </a:rPr>
              <a:t>ttp</a:t>
            </a:r>
            <a:r>
              <a:rPr lang="en-US" sz="2000" u="sng" dirty="0">
                <a:hlinkClick r:id="rId2"/>
              </a:rPr>
              <a:t>://</a:t>
            </a:r>
            <a:r>
              <a:rPr lang="en-US" sz="2000" u="sng" dirty="0" smtClean="0">
                <a:hlinkClick r:id="rId2"/>
              </a:rPr>
              <a:t>www.youtube.com/watch?v=cmS3RergtP4</a:t>
            </a:r>
            <a:endParaRPr lang="en-US" sz="2000" u="sng" dirty="0" smtClean="0"/>
          </a:p>
          <a:p>
            <a:pPr marL="0" indent="0">
              <a:buNone/>
            </a:pPr>
            <a:r>
              <a:rPr lang="en-US" sz="800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GMES climate change: </a:t>
            </a:r>
            <a:r>
              <a:rPr lang="en-US" sz="2000" u="sng" dirty="0">
                <a:hlinkClick r:id="rId3"/>
              </a:rPr>
              <a:t>http://</a:t>
            </a:r>
            <a:r>
              <a:rPr lang="en-US" sz="2000" u="sng" dirty="0" smtClean="0">
                <a:hlinkClick r:id="rId3"/>
              </a:rPr>
              <a:t>www.youtube.com/watch?v=ujDU6hyn-vg</a:t>
            </a:r>
            <a:endParaRPr lang="en-US" sz="2000" u="sng" dirty="0" smtClean="0"/>
          </a:p>
          <a:p>
            <a:pPr marL="0" indent="0">
              <a:buNone/>
            </a:pPr>
            <a:endParaRPr lang="en-US" sz="800" u="sng" dirty="0" smtClean="0"/>
          </a:p>
          <a:p>
            <a:pPr marL="0" indent="0">
              <a:buNone/>
            </a:pPr>
            <a:r>
              <a:rPr lang="en-US" sz="2400" b="1" dirty="0" smtClean="0"/>
              <a:t>General </a:t>
            </a:r>
            <a:r>
              <a:rPr lang="en-US" sz="2400" b="1" dirty="0"/>
              <a:t>climate change: </a:t>
            </a:r>
            <a:r>
              <a:rPr lang="en-US" sz="2000" u="sng" dirty="0">
                <a:hlinkClick r:id="rId4"/>
              </a:rPr>
              <a:t>http</a:t>
            </a:r>
            <a:r>
              <a:rPr lang="en-US" sz="2000" u="sng" dirty="0" smtClean="0">
                <a:hlinkClick r:id="rId4"/>
              </a:rPr>
              <a:t>://preview.grid.unep.org</a:t>
            </a:r>
            <a:r>
              <a:rPr lang="en-US" sz="2000" u="sng" dirty="0" smtClean="0"/>
              <a:t> </a:t>
            </a:r>
          </a:p>
          <a:p>
            <a:pPr marL="0" indent="0">
              <a:buNone/>
            </a:pPr>
            <a:endParaRPr lang="en-US" sz="800" b="1" u="sng" dirty="0"/>
          </a:p>
          <a:p>
            <a:pPr marL="0" indent="0">
              <a:buNone/>
            </a:pPr>
            <a:r>
              <a:rPr lang="en-US" sz="2400" b="1" dirty="0" smtClean="0"/>
              <a:t>GEO Task US-09-01a: Critical Earth Observation priorities – climate societal benefit area </a:t>
            </a:r>
            <a:r>
              <a:rPr lang="en-US" sz="2000" i="1" dirty="0" smtClean="0"/>
              <a:t>Overview of observation needs for research, </a:t>
            </a:r>
            <a:r>
              <a:rPr lang="en-US" sz="2000" i="1" dirty="0" err="1" smtClean="0"/>
              <a:t>modelling</a:t>
            </a:r>
            <a:r>
              <a:rPr lang="en-US" sz="2000" i="1" dirty="0" smtClean="0"/>
              <a:t>, policy formulation and decision making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sz="2400" b="1" dirty="0" smtClean="0"/>
              <a:t>EUGENE climate change status quo and workshop report </a:t>
            </a:r>
            <a:r>
              <a:rPr lang="en-US" sz="2000" i="1" dirty="0" smtClean="0"/>
              <a:t>Overview of data and information requirements , actors, models, outputs and gaps</a:t>
            </a:r>
            <a:endParaRPr lang="en-US" sz="2000" i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1600" dirty="0" smtClean="0"/>
          </a:p>
          <a:p>
            <a:pPr marL="347663" lvl="1" indent="-347663">
              <a:buNone/>
            </a:pP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74" y="216000"/>
            <a:ext cx="1359526" cy="87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00" y="306000"/>
            <a:ext cx="1200150" cy="695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6000"/>
            <a:ext cx="1519183" cy="758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25483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600" y="230400"/>
            <a:ext cx="8208000" cy="1440000"/>
          </a:xfrm>
        </p:spPr>
        <p:txBody>
          <a:bodyPr>
            <a:normAutofit/>
          </a:bodyPr>
          <a:lstStyle/>
          <a:p>
            <a:pPr marL="1652588" indent="-1652588">
              <a:buNone/>
            </a:pPr>
            <a:r>
              <a:rPr lang="en-US" sz="4000" b="1" i="1" dirty="0" smtClean="0">
                <a:solidFill>
                  <a:srgbClr val="00B0F0"/>
                </a:solidFill>
              </a:rPr>
              <a:t>Example: change in annual runoff by </a:t>
            </a:r>
          </a:p>
          <a:p>
            <a:pPr marL="1652588" indent="-1652588">
              <a:buNone/>
            </a:pPr>
            <a:r>
              <a:rPr lang="en-US" sz="4000" b="1" i="1" dirty="0" smtClean="0">
                <a:solidFill>
                  <a:srgbClr val="00B0F0"/>
                </a:solidFill>
              </a:rPr>
              <a:t>2041-2060, relative to 1900-1970 in %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0" y="1584000"/>
            <a:ext cx="8077200" cy="48768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990600" y="64008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From: Water resources climate change presentation (Japan)</a:t>
            </a:r>
            <a:endParaRPr lang="en-US" sz="2000" i="1" dirty="0"/>
          </a:p>
        </p:txBody>
      </p:sp>
    </p:spTree>
    <p:extLst>
      <p:ext uri="{BB962C8B-B14F-4D97-AF65-F5344CB8AC3E}">
        <p14:creationId xmlns="" xmlns:p14="http://schemas.microsoft.com/office/powerpoint/2010/main" val="21530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Earth observation applications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8000"/>
            <a:ext cx="8229600" cy="3960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On the verge of reaching new user communities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These new user communities need to be involved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Weakest link / last mile aspects are important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Marketing needed: promotion &amp; capacity building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30400"/>
            <a:ext cx="9144000" cy="709200"/>
          </a:xfrm>
        </p:spPr>
        <p:txBody>
          <a:bodyPr>
            <a:noAutofit/>
          </a:bodyPr>
          <a:lstStyle/>
          <a:p>
            <a:pPr marL="1652588" indent="-1652588" algn="ctr">
              <a:buNone/>
            </a:pPr>
            <a:r>
              <a:rPr lang="en-US" sz="3600" b="1" i="1" dirty="0" smtClean="0">
                <a:solidFill>
                  <a:srgbClr val="00B0F0"/>
                </a:solidFill>
              </a:rPr>
              <a:t>GEO Carbon Strategy: </a:t>
            </a:r>
            <a:r>
              <a:rPr lang="en-US" sz="3600" b="1" i="1" dirty="0" err="1" smtClean="0">
                <a:solidFill>
                  <a:srgbClr val="00B0F0"/>
                </a:solidFill>
              </a:rPr>
              <a:t>modelling</a:t>
            </a:r>
            <a:r>
              <a:rPr lang="en-US" sz="3600" b="1" i="1" dirty="0" smtClean="0">
                <a:solidFill>
                  <a:srgbClr val="00B0F0"/>
                </a:solidFill>
              </a:rPr>
              <a:t> framework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910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30400"/>
            <a:ext cx="9144000" cy="709200"/>
          </a:xfrm>
        </p:spPr>
        <p:txBody>
          <a:bodyPr>
            <a:normAutofit/>
          </a:bodyPr>
          <a:lstStyle/>
          <a:p>
            <a:pPr marL="1652588" indent="-1652588" algn="ctr">
              <a:buNone/>
            </a:pPr>
            <a:r>
              <a:rPr lang="en-US" sz="3600" b="1" i="1" dirty="0" smtClean="0">
                <a:solidFill>
                  <a:srgbClr val="00B0F0"/>
                </a:solidFill>
              </a:rPr>
              <a:t>GEO Carbon Strategy: decision support tools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96200" cy="518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230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0400"/>
            <a:ext cx="8208000" cy="709200"/>
          </a:xfrm>
        </p:spPr>
        <p:txBody>
          <a:bodyPr>
            <a:normAutofit/>
          </a:bodyPr>
          <a:lstStyle/>
          <a:p>
            <a:pPr marL="1652588" indent="-1652588" algn="ctr">
              <a:buNone/>
            </a:pPr>
            <a:r>
              <a:rPr lang="en-US" sz="4000" b="1" i="1" dirty="0" smtClean="0">
                <a:solidFill>
                  <a:srgbClr val="00B0F0"/>
                </a:solidFill>
              </a:rPr>
              <a:t>Support change detection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057650" cy="271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95400"/>
            <a:ext cx="4057650" cy="26523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8537" y="4034710"/>
            <a:ext cx="352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Muir glacier, Alaska – August 1941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3900" y="5943600"/>
            <a:ext cx="352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Muir glacier, Alaska – August 2004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9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Adaptation references: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/>
              <a:t>NASA regional integrated sciences and assessments annual report 2011 </a:t>
            </a:r>
            <a:r>
              <a:rPr lang="en-US" sz="2000" i="1" dirty="0" smtClean="0"/>
              <a:t>Examples of successful earth observation applications for climate change preparedness, mainly in the areas of drought and water management</a:t>
            </a:r>
            <a:endParaRPr lang="en-US" sz="2000" i="1" dirty="0"/>
          </a:p>
          <a:p>
            <a:pPr marL="0" indent="0">
              <a:lnSpc>
                <a:spcPct val="110000"/>
              </a:lnSpc>
              <a:buNone/>
            </a:pPr>
            <a:endParaRPr lang="en-US" sz="800" b="1" dirty="0" smtClean="0">
              <a:solidFill>
                <a:prstClr val="black"/>
              </a:solidFill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prstClr val="black"/>
                </a:solidFill>
              </a:rPr>
              <a:t>Tearfund</a:t>
            </a:r>
            <a:r>
              <a:rPr lang="en-US" sz="2400" b="1" dirty="0" smtClean="0">
                <a:solidFill>
                  <a:prstClr val="black"/>
                </a:solidFill>
              </a:rPr>
              <a:t> CEDRA toolkit </a:t>
            </a:r>
            <a:r>
              <a:rPr lang="en-US" sz="2000" i="1" dirty="0" smtClean="0">
                <a:ea typeface="Times New Roman"/>
                <a:cs typeface="Times New Roman"/>
              </a:rPr>
              <a:t>Step-by-step </a:t>
            </a:r>
            <a:r>
              <a:rPr lang="en-US" sz="2000" i="1" dirty="0">
                <a:ea typeface="Times New Roman"/>
                <a:cs typeface="Times New Roman"/>
              </a:rPr>
              <a:t>guide to define community </a:t>
            </a:r>
            <a:r>
              <a:rPr lang="en-US" sz="2000" i="1" dirty="0" smtClean="0">
                <a:ea typeface="Times New Roman"/>
                <a:cs typeface="Times New Roman"/>
              </a:rPr>
              <a:t/>
            </a:r>
            <a:br>
              <a:rPr lang="en-US" sz="2000" i="1" dirty="0" smtClean="0">
                <a:ea typeface="Times New Roman"/>
                <a:cs typeface="Times New Roman"/>
              </a:rPr>
            </a:br>
            <a:r>
              <a:rPr lang="en-US" sz="2000" i="1" dirty="0" smtClean="0">
                <a:ea typeface="Times New Roman"/>
                <a:cs typeface="Times New Roman"/>
              </a:rPr>
              <a:t>climate </a:t>
            </a:r>
            <a:r>
              <a:rPr lang="en-US" sz="2000" i="1" dirty="0">
                <a:ea typeface="Times New Roman"/>
                <a:cs typeface="Times New Roman"/>
              </a:rPr>
              <a:t>adaptation activities in </a:t>
            </a:r>
            <a:r>
              <a:rPr lang="en-US" sz="2000" i="1" dirty="0" smtClean="0">
                <a:ea typeface="Times New Roman"/>
                <a:cs typeface="Times New Roman"/>
              </a:rPr>
              <a:t>developing countries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800" i="1" dirty="0" smtClean="0">
              <a:ea typeface="Times New Roman"/>
              <a:cs typeface="Times New Roman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/>
              <a:t>Important adaptation topics: disaster risk management &amp; food security, see:</a:t>
            </a:r>
          </a:p>
          <a:p>
            <a:r>
              <a:rPr lang="en-US" sz="2400" b="1" dirty="0" err="1" smtClean="0">
                <a:solidFill>
                  <a:srgbClr val="00B0F0"/>
                </a:solidFill>
              </a:rPr>
              <a:t>GEONetCab</a:t>
            </a:r>
            <a:r>
              <a:rPr lang="en-US" sz="2400" b="1" dirty="0" smtClean="0">
                <a:solidFill>
                  <a:srgbClr val="00B0F0"/>
                </a:solidFill>
              </a:rPr>
              <a:t> disaster management toolkit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 err="1" smtClean="0">
                <a:solidFill>
                  <a:srgbClr val="00B0F0"/>
                </a:solidFill>
              </a:rPr>
              <a:t>GEONetCab</a:t>
            </a:r>
            <a:r>
              <a:rPr lang="en-US" sz="2400" b="1" dirty="0" smtClean="0">
                <a:solidFill>
                  <a:srgbClr val="00B0F0"/>
                </a:solidFill>
              </a:rPr>
              <a:t> crop </a:t>
            </a:r>
            <a:r>
              <a:rPr lang="en-US" sz="2400" b="1" dirty="0" err="1" smtClean="0">
                <a:solidFill>
                  <a:srgbClr val="00B0F0"/>
                </a:solidFill>
              </a:rPr>
              <a:t>modelling</a:t>
            </a:r>
            <a:r>
              <a:rPr lang="en-US" sz="2400" b="1" dirty="0" smtClean="0">
                <a:solidFill>
                  <a:srgbClr val="00B0F0"/>
                </a:solidFill>
              </a:rPr>
              <a:t> toolkit</a:t>
            </a:r>
            <a:endParaRPr lang="en-US" sz="24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1600" dirty="0" smtClean="0"/>
          </a:p>
          <a:p>
            <a:pPr marL="347663" lvl="1" indent="-347663">
              <a:buNone/>
            </a:pP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152400"/>
            <a:ext cx="1139294" cy="96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55" y="151200"/>
            <a:ext cx="1455245" cy="96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035685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304281"/>
            <a:ext cx="1743075" cy="657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Carbon accounting references: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/>
              <a:t>GMES brochures on forest carbon tracking &amp; arctic monitoring </a:t>
            </a:r>
          </a:p>
          <a:p>
            <a:pPr marL="0" indent="0">
              <a:buNone/>
            </a:pPr>
            <a:r>
              <a:rPr lang="en-US" sz="2400" b="1" dirty="0" err="1" smtClean="0"/>
              <a:t>Bolsa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floresta</a:t>
            </a:r>
            <a:r>
              <a:rPr lang="en-US" sz="2400" b="1" dirty="0" smtClean="0"/>
              <a:t> progress report </a:t>
            </a:r>
            <a:r>
              <a:rPr lang="en-US" sz="2000" i="1" dirty="0" smtClean="0"/>
              <a:t>Use of remote sensing (INPE, Planet Action) for monitoring community REDD activities in Brazil</a:t>
            </a:r>
            <a:endParaRPr lang="en-US" sz="2000" i="1" dirty="0"/>
          </a:p>
          <a:p>
            <a:pPr marL="0" indent="0">
              <a:buNone/>
            </a:pPr>
            <a:r>
              <a:rPr lang="en-US" sz="2400" b="1" dirty="0" err="1" smtClean="0"/>
              <a:t>SARvision</a:t>
            </a:r>
            <a:r>
              <a:rPr lang="en-US" sz="2400" b="1" dirty="0" smtClean="0"/>
              <a:t> presentation </a:t>
            </a:r>
            <a:r>
              <a:rPr lang="en-US" sz="2000" i="1" dirty="0" smtClean="0"/>
              <a:t>REDD+ examples from Guyana and Surinam and oil palm example from Malaysia</a:t>
            </a:r>
            <a:endParaRPr lang="en-US" sz="2000" i="1" dirty="0"/>
          </a:p>
          <a:p>
            <a:pPr marL="0" indent="0">
              <a:buNone/>
            </a:pPr>
            <a:r>
              <a:rPr lang="en-US" sz="2400" b="1" dirty="0" smtClean="0"/>
              <a:t>Global and regional land cover and land change monitoring: progress and needs (</a:t>
            </a:r>
            <a:r>
              <a:rPr lang="en-US" sz="2400" b="1" dirty="0" err="1" smtClean="0"/>
              <a:t>Wageningen</a:t>
            </a:r>
            <a:r>
              <a:rPr lang="en-US" sz="2400" b="1" dirty="0" smtClean="0"/>
              <a:t>) </a:t>
            </a:r>
            <a:r>
              <a:rPr lang="en-US" sz="2000" i="1" dirty="0" smtClean="0"/>
              <a:t>Overview of land cover change and carbon stock monitoring</a:t>
            </a:r>
            <a:endParaRPr lang="en-US" sz="2000" i="1" dirty="0"/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Field examples of community forest carbon mapping </a:t>
            </a:r>
            <a:r>
              <a:rPr lang="en-US" sz="2000" i="1" dirty="0" smtClean="0">
                <a:solidFill>
                  <a:prstClr val="black"/>
                </a:solidFill>
              </a:rPr>
              <a:t>Chapters from book on community forest management</a:t>
            </a:r>
            <a:endParaRPr lang="en-US" sz="20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Community forestry as a prerequisite for REDD </a:t>
            </a:r>
            <a:r>
              <a:rPr lang="en-US" sz="2000" i="1" dirty="0" smtClean="0">
                <a:solidFill>
                  <a:prstClr val="black"/>
                </a:solidFill>
              </a:rPr>
              <a:t>Overview </a:t>
            </a:r>
            <a:r>
              <a:rPr lang="en-US" sz="2000" i="1" dirty="0">
                <a:solidFill>
                  <a:prstClr val="black"/>
                </a:solidFill>
              </a:rPr>
              <a:t>of </a:t>
            </a:r>
            <a:r>
              <a:rPr lang="en-US" sz="2000" i="1" dirty="0" smtClean="0">
                <a:solidFill>
                  <a:prstClr val="black"/>
                </a:solidFill>
              </a:rPr>
              <a:t>requirement, possibilities and difficulties of community forestry, including the use of remote sensing</a:t>
            </a:r>
            <a:endParaRPr lang="en-US" sz="2000" b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1600" dirty="0" smtClean="0"/>
          </a:p>
          <a:p>
            <a:pPr marL="347663" lvl="1" indent="-347663">
              <a:buNone/>
            </a:pP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62" y="108000"/>
            <a:ext cx="985838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08000"/>
            <a:ext cx="1504347" cy="96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786458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More carbon accounting references: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/>
              <a:t>Carbon accounting example Madagascar (Planet Action) </a:t>
            </a:r>
            <a:r>
              <a:rPr lang="en-US" sz="2000" i="1" dirty="0" smtClean="0"/>
              <a:t>Land use analysis, above-ground biomass assessment with LIDAR, soil organic carbon mapping with satellite imagery, scenario development, scaling up from project level to national level </a:t>
            </a:r>
            <a:r>
              <a:rPr lang="en-US" sz="2000" u="sng" dirty="0" smtClean="0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http</a:t>
            </a:r>
            <a:r>
              <a:rPr lang="en-US" sz="2000" u="sng" dirty="0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://www.planet-action.org/automne_modules_files/polyProjects/public/r8299_93_reddpilot_project_goodplanet_madagascar_17dec10.pdf</a:t>
            </a:r>
            <a:r>
              <a:rPr lang="en-US" sz="2000" dirty="0">
                <a:ea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2400" b="1" dirty="0" smtClean="0"/>
              <a:t>Global Forest Observation Initiative (GFOI) implementation plan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</a:rPr>
              <a:t>Overview </a:t>
            </a:r>
            <a:r>
              <a:rPr lang="en-US" sz="2000" i="1" dirty="0">
                <a:solidFill>
                  <a:prstClr val="black"/>
                </a:solidFill>
              </a:rPr>
              <a:t>of </a:t>
            </a:r>
            <a:r>
              <a:rPr lang="en-US" sz="2000" i="1" dirty="0" smtClean="0">
                <a:solidFill>
                  <a:prstClr val="black"/>
                </a:solidFill>
              </a:rPr>
              <a:t> requirements, possibilities and difficulties of community forestry, including the use of remote sensing</a:t>
            </a:r>
            <a:endParaRPr lang="en-US" sz="2000" b="1" dirty="0" smtClean="0"/>
          </a:p>
          <a:p>
            <a:pPr marL="0" lvl="0" indent="0">
              <a:buNone/>
            </a:pPr>
            <a:endParaRPr lang="en-US" sz="8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GOFC-GOLD sourcebook </a:t>
            </a:r>
            <a:r>
              <a:rPr lang="en-US" sz="2000" i="1" dirty="0" smtClean="0">
                <a:solidFill>
                  <a:prstClr val="black"/>
                </a:solidFill>
              </a:rPr>
              <a:t>Exhaustive overview of assessing carbon stocks and emissions, detailed description of methodology</a:t>
            </a:r>
            <a:endParaRPr lang="en-US" sz="2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1600" dirty="0" smtClean="0"/>
          </a:p>
          <a:p>
            <a:pPr marL="347663" lvl="1" indent="-347663">
              <a:buNone/>
            </a:pP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00" y="504000"/>
            <a:ext cx="2700000" cy="84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532293"/>
            <a:ext cx="2520000" cy="4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047678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Other references: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2942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/>
              <a:t>Land administration options for projects involving payments for carbon sequestration </a:t>
            </a:r>
            <a:r>
              <a:rPr lang="en-US" sz="2000" i="1" dirty="0" smtClean="0"/>
              <a:t>Article on remote sensing and participatory land tenure identification for payment for ecosystem services, examples from Brazil, Mozambique and Indonesia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2400" b="1" dirty="0" smtClean="0"/>
              <a:t>GIS for climate change (ESRI) </a:t>
            </a:r>
          </a:p>
          <a:p>
            <a:pPr marL="0" indent="0">
              <a:buNone/>
            </a:pPr>
            <a:endParaRPr lang="en-US" sz="8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Climate change is a geographic problem (ESRI) </a:t>
            </a:r>
            <a:br>
              <a:rPr lang="en-US" sz="2400" b="1" dirty="0" smtClean="0">
                <a:solidFill>
                  <a:prstClr val="black"/>
                </a:solidFill>
              </a:rPr>
            </a:br>
            <a:r>
              <a:rPr lang="en-US" sz="2000" i="1" dirty="0" smtClean="0">
                <a:solidFill>
                  <a:prstClr val="black"/>
                </a:solidFill>
              </a:rPr>
              <a:t>Practical examples and approach</a:t>
            </a:r>
            <a:endParaRPr lang="en-US" sz="2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1600" dirty="0" smtClean="0"/>
          </a:p>
          <a:p>
            <a:pPr marL="347663" lvl="1" indent="-347663">
              <a:buNone/>
            </a:pP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84" y="151200"/>
            <a:ext cx="765416" cy="96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15372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6962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Marketing of earth observation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Marketing of earth observation is difficult.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00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New technology, few big companies, lots of small ones.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800" dirty="0" smtClean="0"/>
              <a:t> </a:t>
            </a:r>
            <a:endParaRPr lang="en-US" sz="1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Lots of reports describing the bottlenecks, like reliability,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data access, data continuity, etc.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Means that relatively a lot of effort is needed to promote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EO. 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Points to keep in mind: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57200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en-US" sz="8000" dirty="0" smtClean="0"/>
          </a:p>
          <a:p>
            <a:pPr lvl="0"/>
            <a:r>
              <a:rPr lang="en-US" sz="10400" dirty="0" smtClean="0"/>
              <a:t>Look for opportunities, where can you have most success in a short time: quick-wins.</a:t>
            </a:r>
          </a:p>
          <a:p>
            <a:pPr lvl="0"/>
            <a:r>
              <a:rPr lang="en-US" sz="10400" dirty="0" smtClean="0"/>
              <a:t>Target the right audience to start with: who would be interested and listen to you? </a:t>
            </a:r>
          </a:p>
          <a:p>
            <a:pPr lvl="0"/>
            <a:r>
              <a:rPr lang="en-US" sz="10400" dirty="0" smtClean="0"/>
              <a:t>Identify the problem that they are trying to solve: is it the same as yours?</a:t>
            </a:r>
          </a:p>
          <a:p>
            <a:pPr lvl="0"/>
            <a:r>
              <a:rPr lang="en-US" sz="10400" dirty="0" smtClean="0"/>
              <a:t>Learn to speak the same language. Example ‘ECVs’: this is a term most managers do not understand and do not care about. Use terms related to mitigation and adaptation.</a:t>
            </a:r>
          </a:p>
          <a:p>
            <a:r>
              <a:rPr lang="en-US" sz="10400" dirty="0" smtClean="0"/>
              <a:t>Look for examples from elsewhere (success stories): solutions that work and are affordable.</a:t>
            </a:r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696200" cy="2057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Be patient: </a:t>
            </a:r>
            <a:br>
              <a:rPr lang="en-US" b="1" i="1" dirty="0" smtClean="0">
                <a:solidFill>
                  <a:srgbClr val="00B0F0"/>
                </a:solidFill>
              </a:rPr>
            </a:br>
            <a:r>
              <a:rPr lang="en-US" b="1" i="1" dirty="0" smtClean="0">
                <a:solidFill>
                  <a:srgbClr val="00B0F0"/>
                </a:solidFill>
              </a:rPr>
              <a:t>introduction of new technology and / or applications takes time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Life cycle of products &amp; services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8000"/>
            <a:ext cx="8208000" cy="39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Initialization</a:t>
            </a:r>
          </a:p>
          <a:p>
            <a:pPr>
              <a:buNone/>
            </a:pPr>
            <a:r>
              <a:rPr lang="en-US" sz="2600" dirty="0" smtClean="0"/>
              <a:t>System analysis &amp; design</a:t>
            </a:r>
          </a:p>
          <a:p>
            <a:pPr>
              <a:buNone/>
            </a:pPr>
            <a:r>
              <a:rPr lang="en-US" sz="2600" dirty="0" smtClean="0"/>
              <a:t>Rapid prototyping</a:t>
            </a:r>
          </a:p>
          <a:p>
            <a:pPr>
              <a:buNone/>
            </a:pPr>
            <a:r>
              <a:rPr lang="en-US" sz="2600" dirty="0" smtClean="0"/>
              <a:t>System development</a:t>
            </a:r>
          </a:p>
          <a:p>
            <a:pPr>
              <a:buNone/>
            </a:pPr>
            <a:r>
              <a:rPr lang="en-US" sz="2600" dirty="0" smtClean="0"/>
              <a:t>Implementation</a:t>
            </a:r>
          </a:p>
          <a:p>
            <a:pPr>
              <a:buNone/>
            </a:pPr>
            <a:r>
              <a:rPr lang="en-US" sz="2600" dirty="0" smtClean="0"/>
              <a:t>Post-implementation</a:t>
            </a:r>
          </a:p>
          <a:p>
            <a:pPr>
              <a:buNone/>
            </a:pPr>
            <a:r>
              <a:rPr lang="en-US" sz="3600" dirty="0" smtClean="0"/>
              <a:t>	</a:t>
            </a:r>
            <a:endParaRPr lang="en-US" sz="3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marketing EO products &amp; services title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400" y="2667000"/>
            <a:ext cx="2590800" cy="3662709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828800"/>
            <a:ext cx="8208000" cy="1220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3. How to get funding for your </a:t>
            </a:r>
            <a:br>
              <a:rPr lang="en-US" b="1" i="1" dirty="0" smtClean="0"/>
            </a:br>
            <a:r>
              <a:rPr lang="en-US" b="1" i="1" dirty="0" smtClean="0"/>
              <a:t>    activities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208000" cy="122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	</a:t>
            </a:r>
            <a:endParaRPr lang="en-US" sz="4000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Approach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29600" cy="3382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600" dirty="0" smtClean="0"/>
              <a:t>Share information on your subject (a thing you are doing) and think that is interesting for your contact, then look for the link. Could this solve a problem for your partner? Are adjustments necessary? Need other parties be involved? Take it from there.</a:t>
            </a:r>
          </a:p>
          <a:p>
            <a:r>
              <a:rPr lang="en-US" sz="2600" dirty="0" smtClean="0"/>
              <a:t>LEADS, LEADS, LEADS</a:t>
            </a:r>
          </a:p>
          <a:p>
            <a:pPr>
              <a:buNone/>
            </a:pP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How?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/>
          </a:bodyPr>
          <a:lstStyle/>
          <a:p>
            <a:pPr lvl="0"/>
            <a:r>
              <a:rPr lang="en-US" sz="2600" dirty="0" smtClean="0"/>
              <a:t>Establish your network.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600" dirty="0" smtClean="0"/>
              <a:t>Look for opportunities.</a:t>
            </a:r>
          </a:p>
          <a:p>
            <a:pPr lvl="0">
              <a:buNone/>
            </a:pPr>
            <a:endParaRPr lang="en-US" sz="800" dirty="0" smtClean="0"/>
          </a:p>
          <a:p>
            <a:r>
              <a:rPr lang="en-US" sz="2600" dirty="0" smtClean="0"/>
              <a:t>Write a good proposal.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600" dirty="0" smtClean="0"/>
              <a:t>Promise much, but not too much.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26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Proposal outline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000" i="1" dirty="0" smtClean="0"/>
              <a:t>(more detailed version in separate document, see also </a:t>
            </a:r>
            <a:r>
              <a:rPr lang="en-US" sz="2000" i="1" dirty="0" smtClean="0">
                <a:hlinkClick r:id="rId2"/>
              </a:rPr>
              <a:t>www.geonetcab.eu</a:t>
            </a:r>
            <a:r>
              <a:rPr lang="en-US" sz="2000" i="1" dirty="0" smtClean="0"/>
              <a:t>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600" y="2898000"/>
            <a:ext cx="4876800" cy="39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1. Introduction / relevance</a:t>
            </a:r>
          </a:p>
          <a:p>
            <a:pPr>
              <a:buNone/>
            </a:pPr>
            <a:r>
              <a:rPr lang="en-US" sz="2600" dirty="0" smtClean="0"/>
              <a:t>2. Objective(s)</a:t>
            </a:r>
          </a:p>
          <a:p>
            <a:pPr>
              <a:buNone/>
            </a:pPr>
            <a:r>
              <a:rPr lang="en-US" sz="2600" dirty="0" smtClean="0"/>
              <a:t>3. Activities</a:t>
            </a:r>
          </a:p>
          <a:p>
            <a:pPr>
              <a:buNone/>
            </a:pPr>
            <a:r>
              <a:rPr lang="en-US" sz="2600" dirty="0" smtClean="0"/>
              <a:t>4. Output</a:t>
            </a:r>
          </a:p>
          <a:p>
            <a:pPr>
              <a:buNone/>
            </a:pPr>
            <a:r>
              <a:rPr lang="en-US" sz="2600" dirty="0" smtClean="0"/>
              <a:t>5. Management &amp; evaluation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898000"/>
            <a:ext cx="3429000" cy="39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6. Risk assessment</a:t>
            </a:r>
          </a:p>
          <a:p>
            <a:pPr>
              <a:buNone/>
            </a:pPr>
            <a:r>
              <a:rPr lang="en-US" sz="2600" dirty="0" smtClean="0"/>
              <a:t>7. Time schedule</a:t>
            </a:r>
          </a:p>
          <a:p>
            <a:pPr>
              <a:buNone/>
            </a:pPr>
            <a:r>
              <a:rPr lang="en-US" sz="2600" dirty="0" smtClean="0"/>
              <a:t>8. Budget</a:t>
            </a:r>
          </a:p>
          <a:p>
            <a:pPr>
              <a:buNone/>
            </a:pPr>
            <a:r>
              <a:rPr lang="en-US" sz="2600" dirty="0" smtClean="0"/>
              <a:t>	Annexes</a:t>
            </a:r>
          </a:p>
          <a:p>
            <a:endParaRPr lang="en-US" dirty="0"/>
          </a:p>
        </p:txBody>
      </p:sp>
      <p:pic>
        <p:nvPicPr>
          <p:cNvPr id="5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00" y="650850"/>
            <a:ext cx="2364799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Other references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1200" y="650850"/>
            <a:ext cx="968400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960000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en-US" sz="2600" dirty="0" err="1" smtClean="0"/>
              <a:t>Civicus</a:t>
            </a:r>
            <a:r>
              <a:rPr lang="en-US" sz="2600" dirty="0" smtClean="0"/>
              <a:t>: writing a funding proposal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600" dirty="0" smtClean="0"/>
              <a:t>Michigan State University: guide for writing a funding proposal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600" dirty="0" smtClean="0"/>
              <a:t>ESRI: writing a competitive GRANT application</a:t>
            </a:r>
          </a:p>
          <a:p>
            <a:pPr lvl="0">
              <a:buNone/>
            </a:pPr>
            <a:endParaRPr lang="en-US" sz="800" dirty="0" smtClean="0"/>
          </a:p>
          <a:p>
            <a:r>
              <a:rPr lang="en-US" sz="2600" dirty="0" smtClean="0"/>
              <a:t>REC: project proposal writing</a:t>
            </a:r>
            <a:endParaRPr lang="en-US" sz="2600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6962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Again: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29600" cy="3382963"/>
          </a:xfrm>
        </p:spPr>
        <p:txBody>
          <a:bodyPr>
            <a:normAutofit fontScale="25000" lnSpcReduction="20000"/>
          </a:bodyPr>
          <a:lstStyle/>
          <a:p>
            <a:r>
              <a:rPr lang="en-US" sz="10400" i="1" dirty="0" smtClean="0"/>
              <a:t>SHARED PROBLEM</a:t>
            </a:r>
            <a:endParaRPr lang="en-US" sz="10400" dirty="0" smtClean="0"/>
          </a:p>
          <a:p>
            <a:r>
              <a:rPr lang="en-US" sz="10400" i="1" dirty="0" smtClean="0"/>
              <a:t>SHARED LANGUAGE</a:t>
            </a:r>
          </a:p>
          <a:p>
            <a:r>
              <a:rPr lang="en-US" sz="10400" i="1" dirty="0" smtClean="0"/>
              <a:t>SHARED SOLUTION</a:t>
            </a:r>
          </a:p>
          <a:p>
            <a:endParaRPr lang="en-US" sz="10400" i="1" dirty="0" smtClean="0"/>
          </a:p>
          <a:p>
            <a:pPr>
              <a:buNone/>
            </a:pPr>
            <a:r>
              <a:rPr lang="en-US" sz="10400" dirty="0" smtClean="0">
                <a:solidFill>
                  <a:srgbClr val="00B0F0"/>
                </a:solidFill>
              </a:rPr>
              <a:t>If all else fails, try to link with a more popular (and easy to</a:t>
            </a:r>
          </a:p>
          <a:p>
            <a:pPr>
              <a:buNone/>
            </a:pPr>
            <a:r>
              <a:rPr lang="en-US" sz="10400" smtClean="0">
                <a:solidFill>
                  <a:srgbClr val="00B0F0"/>
                </a:solidFill>
              </a:rPr>
              <a:t>understand) topic.</a:t>
            </a:r>
            <a:endParaRPr lang="en-US" sz="104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/>
              <a:t>4. Capacity Building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08000" cy="108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General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29600" cy="3382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600" dirty="0" smtClean="0"/>
              <a:t>Marketing is promotion + capacity building.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Especially for the introduction of new technologies capacity</a:t>
            </a:r>
            <a:br>
              <a:rPr lang="en-US" sz="2600" dirty="0" smtClean="0"/>
            </a:br>
            <a:r>
              <a:rPr lang="en-US" sz="2600" dirty="0" smtClean="0"/>
              <a:t>building is important at all levels.</a:t>
            </a:r>
            <a:r>
              <a:rPr lang="en-US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600" dirty="0" smtClean="0"/>
              <a:t>Capacity building is the instrument to increase </a:t>
            </a:r>
            <a:br>
              <a:rPr lang="en-US" sz="2600" dirty="0" smtClean="0"/>
            </a:br>
            <a:r>
              <a:rPr lang="en-US" sz="2600" dirty="0" smtClean="0"/>
              <a:t>self-sufficiency and make solutions work.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35052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Think of: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724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pPr>
              <a:spcBef>
                <a:spcPts val="0"/>
              </a:spcBef>
            </a:pPr>
            <a:r>
              <a:rPr lang="en-US" sz="10400" dirty="0" smtClean="0"/>
              <a:t>Different instruments for different levels: workshops for decision makers and awareness raising, detailed technical training for professionals.</a:t>
            </a:r>
          </a:p>
          <a:p>
            <a:pPr>
              <a:spcBef>
                <a:spcPts val="0"/>
              </a:spcBef>
              <a:buNone/>
            </a:pPr>
            <a:r>
              <a:rPr lang="en-US" sz="4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10400" dirty="0" smtClean="0"/>
              <a:t>Provide follow-up. Getting funding for good capacity building is difficult: everybody agrees that it is important, but nobody has time. </a:t>
            </a:r>
          </a:p>
          <a:p>
            <a:pPr>
              <a:spcBef>
                <a:spcPts val="0"/>
              </a:spcBef>
              <a:buNone/>
            </a:pPr>
            <a:endParaRPr lang="en-US" sz="4000" dirty="0" smtClean="0"/>
          </a:p>
          <a:p>
            <a:pPr>
              <a:spcBef>
                <a:spcPts val="0"/>
              </a:spcBef>
            </a:pPr>
            <a:r>
              <a:rPr lang="en-US" sz="10400" dirty="0" smtClean="0"/>
              <a:t>Training is usually part of funding of big projects that are managed by big companies or ministries, as a consequence capacity building is forgotten (in the end). </a:t>
            </a:r>
          </a:p>
          <a:p>
            <a:pPr>
              <a:spcBef>
                <a:spcPts val="0"/>
              </a:spcBef>
              <a:buNone/>
            </a:pPr>
            <a:endParaRPr lang="en-US" sz="4000" dirty="0" smtClean="0"/>
          </a:p>
          <a:p>
            <a:pPr>
              <a:spcBef>
                <a:spcPts val="0"/>
              </a:spcBef>
            </a:pPr>
            <a:r>
              <a:rPr lang="en-US" sz="10400" dirty="0" smtClean="0"/>
              <a:t>Aim at small budgets that are available without having to tender.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Examples &amp; references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953000"/>
          </a:xfrm>
        </p:spPr>
        <p:txBody>
          <a:bodyPr>
            <a:noAutofit/>
          </a:bodyPr>
          <a:lstStyle/>
          <a:p>
            <a:pPr marL="339725" indent="-339725">
              <a:buNone/>
            </a:pPr>
            <a:r>
              <a:rPr lang="en-US" sz="2000" b="1" dirty="0"/>
              <a:t>	</a:t>
            </a:r>
            <a:endParaRPr lang="en-US" sz="2000" b="1" dirty="0" smtClean="0"/>
          </a:p>
          <a:p>
            <a:pPr marL="0" indent="-339725">
              <a:buNone/>
            </a:pPr>
            <a:r>
              <a:rPr lang="en-US" sz="2400" b="1" dirty="0" smtClean="0"/>
              <a:t>global change </a:t>
            </a:r>
            <a:r>
              <a:rPr lang="en-US" sz="2400" b="1" dirty="0" err="1" smtClean="0"/>
              <a:t>SysTem</a:t>
            </a:r>
            <a:r>
              <a:rPr lang="en-US" sz="2400" b="1" dirty="0" smtClean="0"/>
              <a:t> for Analysis, Research &amp; Training: START</a:t>
            </a:r>
            <a:endParaRPr lang="en-US" sz="2000" b="1" dirty="0" smtClean="0"/>
          </a:p>
          <a:p>
            <a:pPr marL="0" indent="-339725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i="1" dirty="0" smtClean="0"/>
              <a:t>provides guidelines and training opportunities related to climate change issues</a:t>
            </a:r>
            <a:endParaRPr lang="en-US" sz="2000" i="1" dirty="0"/>
          </a:p>
          <a:p>
            <a:pPr marL="0">
              <a:spcBef>
                <a:spcPts val="0"/>
              </a:spcBef>
              <a:buNone/>
            </a:pPr>
            <a:endParaRPr lang="en-US" sz="1000" b="1" i="1" dirty="0" smtClean="0"/>
          </a:p>
          <a:p>
            <a:pPr marL="0" marR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prstClr val="black"/>
                </a:solidFill>
              </a:rPr>
              <a:t>Tearfund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CEDRA </a:t>
            </a:r>
            <a:r>
              <a:rPr lang="en-US" sz="2400" b="1" dirty="0" smtClean="0">
                <a:solidFill>
                  <a:prstClr val="black"/>
                </a:solidFill>
              </a:rPr>
              <a:t>toolkit </a:t>
            </a:r>
            <a:r>
              <a:rPr lang="en-US" sz="2000" i="1" dirty="0" smtClean="0"/>
              <a:t>Step-by-step </a:t>
            </a:r>
            <a:r>
              <a:rPr lang="en-US" sz="2000" i="1" dirty="0"/>
              <a:t>guide to define </a:t>
            </a:r>
            <a:r>
              <a:rPr lang="en-US" sz="2000" i="1" dirty="0" smtClean="0"/>
              <a:t>community climate  adaptation </a:t>
            </a:r>
            <a:r>
              <a:rPr lang="en-US" sz="2000" i="1" dirty="0"/>
              <a:t>activities </a:t>
            </a:r>
            <a:r>
              <a:rPr lang="en-US" sz="2000" i="1" dirty="0" smtClean="0"/>
              <a:t>in developing </a:t>
            </a:r>
            <a:r>
              <a:rPr lang="en-US" sz="2000" i="1" dirty="0"/>
              <a:t>countries</a:t>
            </a:r>
          </a:p>
          <a:p>
            <a:pPr marL="0">
              <a:buNone/>
            </a:pPr>
            <a:endParaRPr lang="en-US" sz="1000" b="1" i="1" dirty="0" smtClean="0">
              <a:solidFill>
                <a:srgbClr val="00B050"/>
              </a:solidFill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rgbClr val="00B0F0"/>
                </a:solidFill>
              </a:rPr>
              <a:t>GEONetCab</a:t>
            </a:r>
            <a:r>
              <a:rPr lang="en-US" sz="2400" b="1" dirty="0" smtClean="0">
                <a:solidFill>
                  <a:srgbClr val="00B0F0"/>
                </a:solidFill>
              </a:rPr>
              <a:t> capacity building web </a:t>
            </a:r>
            <a:r>
              <a:rPr lang="en-US" sz="2000" dirty="0" smtClean="0">
                <a:hlinkClick r:id="rId2"/>
              </a:rPr>
              <a:t>www.geonetcab.eu</a:t>
            </a:r>
            <a:endParaRPr lang="en-US" sz="20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i="1" dirty="0" smtClean="0"/>
              <a:t>compilation of tutorials, references, open-source software, etc. </a:t>
            </a:r>
          </a:p>
          <a:p>
            <a:pPr marL="0">
              <a:buNone/>
            </a:pPr>
            <a:endParaRPr lang="en-US" sz="1000" i="1" dirty="0" smtClean="0"/>
          </a:p>
          <a:p>
            <a:pPr marL="0">
              <a:spcBef>
                <a:spcPts val="0"/>
              </a:spcBef>
              <a:buNone/>
            </a:pPr>
            <a:r>
              <a:rPr lang="en-US" sz="2400" b="1" dirty="0" smtClean="0"/>
              <a:t>GEO Portal: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www.earthobservations.org</a:t>
            </a:r>
            <a:endParaRPr lang="en-US" sz="20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2400" b="1" i="1" dirty="0" smtClean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00" y="151200"/>
            <a:ext cx="2570871" cy="9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55" y="151200"/>
            <a:ext cx="1455245" cy="9684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08000" cy="10800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Assessment of business &amp; </a:t>
            </a:r>
            <a:br>
              <a:rPr lang="en-US" sz="4000" b="1" i="1" dirty="0" smtClean="0">
                <a:solidFill>
                  <a:srgbClr val="00B0F0"/>
                </a:solidFill>
              </a:rPr>
            </a:br>
            <a:r>
              <a:rPr lang="en-US" sz="4000" b="1" i="1" dirty="0" smtClean="0">
                <a:solidFill>
                  <a:srgbClr val="00B0F0"/>
                </a:solidFill>
              </a:rPr>
              <a:t>funding opportunities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5041"/>
            <a:ext cx="8208000" cy="3732959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2600" dirty="0" smtClean="0"/>
              <a:t>Categories of environmental management products &amp; services</a:t>
            </a:r>
          </a:p>
          <a:p>
            <a:r>
              <a:rPr lang="en-US" sz="2600" dirty="0" smtClean="0"/>
              <a:t>Life cycle phase of product or service</a:t>
            </a:r>
          </a:p>
          <a:p>
            <a:r>
              <a:rPr lang="en-US" sz="2600" dirty="0" smtClean="0"/>
              <a:t>Regional context, level of technological &amp; economic development</a:t>
            </a:r>
          </a:p>
          <a:p>
            <a:r>
              <a:rPr lang="en-US" sz="2600" dirty="0" smtClean="0"/>
              <a:t>Optimum marketing mix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30400"/>
            <a:ext cx="9144000" cy="709200"/>
          </a:xfrm>
        </p:spPr>
        <p:txBody>
          <a:bodyPr>
            <a:noAutofit/>
          </a:bodyPr>
          <a:lstStyle/>
          <a:p>
            <a:pPr marL="1652588" indent="-1652588" algn="ctr">
              <a:buNone/>
            </a:pPr>
            <a:r>
              <a:rPr lang="en-US" sz="3400" b="1" i="1" dirty="0" smtClean="0">
                <a:solidFill>
                  <a:srgbClr val="00B0F0"/>
                </a:solidFill>
              </a:rPr>
              <a:t>START: biodiversity and climate change training</a:t>
            </a:r>
            <a:endParaRPr lang="en-US" sz="3400" b="1" i="1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76633"/>
            <a:ext cx="7696199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34047" y="6343953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www.start.org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15000"/>
            <a:ext cx="2570871" cy="9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08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More references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114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	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b="1" dirty="0" smtClean="0"/>
              <a:t>A Rough Google Earth Guide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6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/>
              <a:t>MEASURE Evaluation Global Positioning System Toolkit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/>
              <a:t>(USAID)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6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/>
              <a:t>Handbook of Research on Developments and Trends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/>
              <a:t>Wireless Sensor Networks: From Principle to Practice</a:t>
            </a:r>
            <a:r>
              <a:rPr lang="en-US" sz="2600" dirty="0" smtClean="0"/>
              <a:t>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8663" y="152400"/>
            <a:ext cx="2680937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447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Further details: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Contact: Mark Noort</a:t>
            </a:r>
          </a:p>
          <a:p>
            <a:r>
              <a:rPr lang="en-US" sz="2800" dirty="0" smtClean="0">
                <a:hlinkClick r:id="rId2"/>
              </a:rPr>
              <a:t>m.noort@hcpinternational.com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www.geonetcab.eu</a:t>
            </a: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pic>
        <p:nvPicPr>
          <p:cNvPr id="1026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6096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08000" cy="1800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1. International trends &amp;</a:t>
            </a:r>
            <a:br>
              <a:rPr lang="en-US" b="1" i="1" dirty="0" smtClean="0"/>
            </a:br>
            <a:r>
              <a:rPr lang="en-US" b="1" i="1" dirty="0" smtClean="0"/>
              <a:t>    developments </a:t>
            </a:r>
            <a:r>
              <a:rPr lang="en-US" b="1" i="1" smtClean="0"/>
              <a:t>in </a:t>
            </a:r>
            <a:r>
              <a:rPr lang="en-US" b="1" i="1" smtClean="0"/>
              <a:t/>
            </a:r>
            <a:br>
              <a:rPr lang="en-US" b="1" i="1" smtClean="0"/>
            </a:br>
            <a:r>
              <a:rPr lang="en-US" b="1" i="1" smtClean="0"/>
              <a:t>    climate </a:t>
            </a:r>
            <a:r>
              <a:rPr lang="en-US" b="1" i="1" dirty="0" smtClean="0"/>
              <a:t>change</a:t>
            </a:r>
            <a:endParaRPr lang="en-US" b="1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08000" cy="5017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smtClean="0">
                <a:solidFill>
                  <a:srgbClr val="00B0F0"/>
                </a:solidFill>
              </a:rPr>
              <a:t>Goals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B0F0"/>
              </a:solidFill>
            </a:endParaRPr>
          </a:p>
          <a:p>
            <a:pPr lvl="0"/>
            <a:r>
              <a:rPr lang="en-US" sz="2600" dirty="0" smtClean="0"/>
              <a:t>Increased </a:t>
            </a:r>
            <a:r>
              <a:rPr lang="en-US" sz="2600" u="sng" dirty="0" smtClean="0"/>
              <a:t>resilience</a:t>
            </a:r>
            <a:r>
              <a:rPr lang="en-US" sz="2600" dirty="0" smtClean="0"/>
              <a:t> of communities with respect to </a:t>
            </a:r>
            <a:r>
              <a:rPr lang="en-US" sz="2600" u="sng" dirty="0" smtClean="0"/>
              <a:t>climate variability</a:t>
            </a:r>
          </a:p>
          <a:p>
            <a:pPr lvl="0">
              <a:buNone/>
            </a:pPr>
            <a:endParaRPr lang="en-US" sz="2600" u="sng" dirty="0" smtClean="0"/>
          </a:p>
          <a:p>
            <a:pPr lvl="0"/>
            <a:r>
              <a:rPr lang="en-US" sz="2600" dirty="0" smtClean="0"/>
              <a:t>Increased </a:t>
            </a:r>
            <a:r>
              <a:rPr lang="en-US" sz="2600" u="sng" dirty="0" smtClean="0"/>
              <a:t>adaptive capacity</a:t>
            </a:r>
            <a:r>
              <a:rPr lang="en-US" sz="2600" dirty="0" smtClean="0"/>
              <a:t> of natural and managed systems under current and predicted </a:t>
            </a:r>
            <a:r>
              <a:rPr lang="en-US" sz="2600" u="sng" dirty="0" smtClean="0"/>
              <a:t>climate variability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000" i="1" dirty="0" smtClean="0"/>
              <a:t>Mainstreaming </a:t>
            </a:r>
            <a:r>
              <a:rPr lang="en-US" sz="2000" i="1" dirty="0"/>
              <a:t>adaptation to climate change in agriculture and natural </a:t>
            </a:r>
            <a:r>
              <a:rPr lang="en-US" sz="2000" i="1" dirty="0" smtClean="0"/>
              <a:t>resources </a:t>
            </a:r>
            <a:r>
              <a:rPr lang="en-US" sz="2000" i="1" dirty="0"/>
              <a:t>projects (World Bank)</a:t>
            </a:r>
          </a:p>
          <a:p>
            <a:pPr marL="0" lvl="0" indent="0">
              <a:buNone/>
            </a:pPr>
            <a:endParaRPr lang="en-US" sz="16000" u="sng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000" y="790575"/>
            <a:ext cx="19050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61388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00B0F0"/>
                </a:solidFill>
              </a:rPr>
              <a:t>Data needed for monitoring </a:t>
            </a:r>
            <a:r>
              <a:rPr lang="en-US" sz="2200" b="1" i="1" dirty="0" smtClean="0">
                <a:solidFill>
                  <a:srgbClr val="00B0F0"/>
                </a:solidFill>
              </a:rPr>
              <a:t>(from “Climate knowledge for action”)</a:t>
            </a:r>
            <a:endParaRPr lang="en-US" sz="2200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24600"/>
            <a:ext cx="8229600" cy="381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   	</a:t>
            </a:r>
            <a:endParaRPr lang="en-US" sz="12800" dirty="0" smtClean="0"/>
          </a:p>
          <a:p>
            <a:pPr marL="173038" indent="-173038">
              <a:buNone/>
            </a:pPr>
            <a:r>
              <a:rPr lang="en-US" sz="6400" dirty="0" smtClean="0"/>
              <a:t>* Those to which satellites make an important monitoring contribution</a:t>
            </a:r>
          </a:p>
          <a:p>
            <a:pPr marL="0" indent="0">
              <a:buFontTx/>
              <a:buChar char="-"/>
            </a:pPr>
            <a:endParaRPr lang="en-US" sz="12400" dirty="0" smtClean="0"/>
          </a:p>
          <a:p>
            <a:pPr marL="400050" lvl="1" indent="-400050">
              <a:buFontTx/>
              <a:buChar char="-"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4130655"/>
              </p:ext>
            </p:extLst>
          </p:nvPr>
        </p:nvGraphicFramePr>
        <p:xfrm>
          <a:off x="533400" y="838200"/>
          <a:ext cx="8153400" cy="5440362"/>
        </p:xfrm>
        <a:graphic>
          <a:graphicData uri="http://schemas.openxmlformats.org/drawingml/2006/table">
            <a:tbl>
              <a:tblPr firstRow="1" firstCol="1" bandRow="1"/>
              <a:tblGrid>
                <a:gridCol w="1295400"/>
                <a:gridCol w="1219200"/>
                <a:gridCol w="5638800"/>
              </a:tblGrid>
              <a:tr h="68004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Atmospheric (over land, sea and ice)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Surface</a:t>
                      </a: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Air temperature, Precipitation*, Air pressure, Surface radiation budget, Wind speed and direction*, Water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vapour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Upper-air</a:t>
                      </a: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Earth radiation budget (including solar irradiance)*, Upper-air temperature*, Wind speed and direction*, Water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vapour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*, Cloud properties*.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Composition</a:t>
                      </a: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Carbon dioxide*, Methane*, Other long-lived greenhouse gases*; Ozone* and Aerosol properties*, supported by their precursors.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05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Oceanic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Surface</a:t>
                      </a: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Sea-surface temperature*, Sea-surface salinity*, Sea level*, Sea state*, Sea ice*, Surface current, Ocean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colour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*, Carbon dioxide partial pressure, Ocean acidity.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Sub-surface</a:t>
                      </a: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Temperature, Salinity, Current, Nutrients, Carbon dioxide partial pressure, Ocean acidity, Oxygen, Tracers, Phytoplankton.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Terrestrial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River discharge, Water use, Ground water, Lakes*, Snow cover*, Glaciers and ice caps*, Ice sheets*, Permafrost, Albedo*, Land cover (including vegetation type)*, Fraction of absorbed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photosyntheti­cally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cala Sans"/>
                        </a:rPr>
                        <a:t> active radiation*, Leaf area index*, Above-ground Biomass*, Fire disturbance*, Soil moisture*, Soil carbon.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932612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775" y="304800"/>
            <a:ext cx="1419225" cy="804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18000"/>
            <a:ext cx="8208000" cy="5040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dirty="0" smtClean="0"/>
              <a:t>	</a:t>
            </a:r>
            <a:endParaRPr lang="en-US" sz="8000" dirty="0" smtClean="0">
              <a:ea typeface="Times New Roman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9600" b="1" dirty="0" smtClean="0">
                <a:ea typeface="Times New Roman"/>
                <a:cs typeface="Times New Roman"/>
              </a:rPr>
              <a:t>Climate </a:t>
            </a:r>
            <a:r>
              <a:rPr lang="en-US" sz="9600" b="1" dirty="0">
                <a:ea typeface="Times New Roman"/>
                <a:cs typeface="Times New Roman"/>
              </a:rPr>
              <a:t>change knowledge </a:t>
            </a:r>
            <a:r>
              <a:rPr lang="en-US" sz="9600" b="1" dirty="0" smtClean="0">
                <a:ea typeface="Times New Roman"/>
                <a:cs typeface="Times New Roman"/>
              </a:rPr>
              <a:t>portal</a:t>
            </a:r>
            <a:r>
              <a:rPr lang="en-US" sz="9600" dirty="0" smtClean="0">
                <a:ea typeface="Times New Roman"/>
                <a:cs typeface="Times New Roman"/>
              </a:rPr>
              <a:t/>
            </a:r>
            <a:br>
              <a:rPr lang="en-US" sz="9600" dirty="0" smtClean="0">
                <a:ea typeface="Times New Roman"/>
                <a:cs typeface="Times New Roman"/>
              </a:rPr>
            </a:br>
            <a:r>
              <a:rPr lang="en-US" sz="8000" u="sng" dirty="0" smtClean="0">
                <a:solidFill>
                  <a:srgbClr val="0000FF"/>
                </a:solidFill>
                <a:ea typeface="Times New Roman"/>
                <a:cs typeface="Times New Roman"/>
                <a:hlinkClick r:id="rId3"/>
              </a:rPr>
              <a:t>http</a:t>
            </a:r>
            <a:r>
              <a:rPr lang="en-US" sz="8000" u="sng" dirty="0">
                <a:solidFill>
                  <a:srgbClr val="0000FF"/>
                </a:solidFill>
                <a:ea typeface="Times New Roman"/>
                <a:cs typeface="Times New Roman"/>
                <a:hlinkClick r:id="rId3"/>
              </a:rPr>
              <a:t>://sdwebx.worldbank.org/climateportal/index.cfm</a:t>
            </a:r>
            <a:r>
              <a:rPr lang="en-US" sz="8000" dirty="0">
                <a:ea typeface="Times New Roman"/>
                <a:cs typeface="Times New Roman"/>
              </a:rPr>
              <a:t>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9600" b="1" dirty="0">
                <a:ea typeface="Times New Roman"/>
                <a:cs typeface="Times New Roman"/>
              </a:rPr>
              <a:t>Climate change explorer </a:t>
            </a:r>
            <a:r>
              <a:rPr lang="en-US" sz="8000" u="sng" dirty="0" smtClean="0">
                <a:solidFill>
                  <a:srgbClr val="0000FF"/>
                </a:solidFill>
                <a:ea typeface="Times New Roman"/>
                <a:cs typeface="Times New Roman"/>
                <a:hlinkClick r:id="rId4"/>
              </a:rPr>
              <a:t>http</a:t>
            </a:r>
            <a:r>
              <a:rPr lang="en-US" sz="8000" u="sng" dirty="0">
                <a:solidFill>
                  <a:srgbClr val="0000FF"/>
                </a:solidFill>
                <a:ea typeface="Times New Roman"/>
                <a:cs typeface="Times New Roman"/>
                <a:hlinkClick r:id="rId4"/>
              </a:rPr>
              <a:t>://</a:t>
            </a:r>
            <a:r>
              <a:rPr lang="en-US" sz="8000" u="sng" dirty="0" smtClean="0">
                <a:solidFill>
                  <a:srgbClr val="0000FF"/>
                </a:solidFill>
                <a:ea typeface="Times New Roman"/>
                <a:cs typeface="Times New Roman"/>
                <a:hlinkClick r:id="rId4"/>
              </a:rPr>
              <a:t>weadapt.org/knowledge-base/using-climate-information/the-climate-change-explorer-tool</a:t>
            </a:r>
            <a:r>
              <a:rPr lang="en-US" sz="8000" dirty="0" smtClean="0">
                <a:ea typeface="Times New Roman"/>
                <a:cs typeface="Times New Roman"/>
              </a:rPr>
              <a:t> </a:t>
            </a:r>
            <a:endParaRPr lang="en-US" sz="8000" dirty="0">
              <a:ea typeface="Times New Roman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9600" b="1" dirty="0">
                <a:ea typeface="Times New Roman"/>
                <a:cs typeface="Times New Roman"/>
              </a:rPr>
              <a:t>Climate wizard </a:t>
            </a:r>
            <a:r>
              <a:rPr lang="en-US" sz="8000" u="sng" dirty="0">
                <a:solidFill>
                  <a:srgbClr val="0000FF"/>
                </a:solidFill>
                <a:ea typeface="Times New Roman"/>
                <a:cs typeface="Times New Roman"/>
                <a:hlinkClick r:id="rId5"/>
              </a:rPr>
              <a:t>http://www.climatewizard.org/</a:t>
            </a:r>
            <a:r>
              <a:rPr lang="en-US" sz="8000" dirty="0">
                <a:ea typeface="Times New Roman"/>
                <a:cs typeface="Times New Roman"/>
              </a:rPr>
              <a:t>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9600" b="1" dirty="0">
                <a:ea typeface="Times New Roman"/>
                <a:cs typeface="Times New Roman"/>
              </a:rPr>
              <a:t>UNDP adaptation learning net </a:t>
            </a:r>
            <a:r>
              <a:rPr lang="en-US" sz="8000" u="sng" dirty="0">
                <a:solidFill>
                  <a:srgbClr val="0000FF"/>
                </a:solidFill>
                <a:ea typeface="Times New Roman"/>
                <a:cs typeface="Times New Roman"/>
                <a:hlinkClick r:id="rId6"/>
              </a:rPr>
              <a:t>http://www.adaptationlearning.net/</a:t>
            </a:r>
            <a:r>
              <a:rPr lang="en-US" sz="8000" dirty="0">
                <a:ea typeface="Times New Roman"/>
                <a:cs typeface="Times New Roman"/>
              </a:rPr>
              <a:t>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9600" b="1" dirty="0">
                <a:ea typeface="Times New Roman"/>
                <a:cs typeface="Times New Roman"/>
              </a:rPr>
              <a:t>IPCC data distribution center </a:t>
            </a:r>
            <a:r>
              <a:rPr lang="en-US" sz="8000" u="sng" dirty="0">
                <a:solidFill>
                  <a:srgbClr val="0000FF"/>
                </a:solidFill>
                <a:ea typeface="Times New Roman"/>
                <a:cs typeface="Times New Roman"/>
                <a:hlinkClick r:id="rId7"/>
              </a:rPr>
              <a:t>http://www.ipcc-data.org/</a:t>
            </a:r>
            <a:r>
              <a:rPr lang="en-US" sz="8000" dirty="0">
                <a:ea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sz="9600" b="1" dirty="0">
                <a:ea typeface="Times New Roman"/>
                <a:cs typeface="Times New Roman"/>
              </a:rPr>
              <a:t>Earth System </a:t>
            </a:r>
            <a:r>
              <a:rPr lang="en-US" sz="9600" b="1" dirty="0" smtClean="0">
                <a:ea typeface="Times New Roman"/>
                <a:cs typeface="Times New Roman"/>
              </a:rPr>
              <a:t>Grid </a:t>
            </a:r>
            <a:r>
              <a:rPr lang="en-US" sz="8000" u="sng" dirty="0" smtClean="0">
                <a:solidFill>
                  <a:srgbClr val="0000FF"/>
                </a:solidFill>
                <a:ea typeface="Times New Roman"/>
                <a:cs typeface="Times New Roman"/>
                <a:hlinkClick r:id="rId8"/>
              </a:rPr>
              <a:t>http</a:t>
            </a:r>
            <a:r>
              <a:rPr lang="en-US" sz="8000" u="sng" dirty="0">
                <a:solidFill>
                  <a:srgbClr val="0000FF"/>
                </a:solidFill>
                <a:ea typeface="Times New Roman"/>
                <a:cs typeface="Times New Roman"/>
                <a:hlinkClick r:id="rId8"/>
              </a:rPr>
              <a:t>://www.earthsystemgrid.org/home.htm</a:t>
            </a:r>
            <a:r>
              <a:rPr lang="en-US" sz="8000" u="sng" dirty="0" smtClean="0">
                <a:solidFill>
                  <a:srgbClr val="0000FF"/>
                </a:solidFill>
                <a:ea typeface="Times New Roman"/>
                <a:cs typeface="Times New Roman"/>
                <a:hlinkClick r:id="rId8"/>
              </a:rPr>
              <a:t>;</a:t>
            </a:r>
          </a:p>
          <a:p>
            <a:pPr marL="0" indent="0">
              <a:buNone/>
            </a:pPr>
            <a:r>
              <a:rPr lang="en-US" sz="8000" u="sng" dirty="0" err="1" smtClean="0">
                <a:solidFill>
                  <a:srgbClr val="0000FF"/>
                </a:solidFill>
                <a:ea typeface="Times New Roman"/>
                <a:cs typeface="Times New Roman"/>
                <a:hlinkClick r:id="rId8"/>
              </a:rPr>
              <a:t>jsessionid</a:t>
            </a:r>
            <a:r>
              <a:rPr lang="en-US" sz="8000" u="sng" dirty="0" smtClean="0">
                <a:solidFill>
                  <a:srgbClr val="0000FF"/>
                </a:solidFill>
                <a:ea typeface="Times New Roman"/>
                <a:cs typeface="Times New Roman"/>
                <a:hlinkClick r:id="rId8"/>
              </a:rPr>
              <a:t>=92341D76DB0CDDB7EE13A2D59C9B80D5</a:t>
            </a:r>
            <a:r>
              <a:rPr lang="en-US" sz="8000" dirty="0" smtClean="0">
                <a:ea typeface="Times New Roman"/>
                <a:cs typeface="Times New Roman"/>
              </a:rPr>
              <a:t> </a:t>
            </a:r>
            <a:endParaRPr lang="en-US" sz="8000" u="sng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Data Portals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28600"/>
            <a:ext cx="1714500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2915" y="0"/>
            <a:ext cx="59817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33681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3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4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5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7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8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9.xml><?xml version="1.0" encoding="utf-8"?>
<a:theme xmlns:a="http://schemas.openxmlformats.org/drawingml/2006/main" name="2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1.xml><?xml version="1.0" encoding="utf-8"?>
<a:theme xmlns:a="http://schemas.openxmlformats.org/drawingml/2006/main" name="3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2078</Words>
  <Application>Microsoft Office PowerPoint</Application>
  <PresentationFormat>Diavoorstelling (4:3)</PresentationFormat>
  <Paragraphs>451</Paragraphs>
  <Slides>52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31</vt:i4>
      </vt:variant>
      <vt:variant>
        <vt:lpstr>Diatitels</vt:lpstr>
      </vt:variant>
      <vt:variant>
        <vt:i4>52</vt:i4>
      </vt:variant>
    </vt:vector>
  </HeadingPairs>
  <TitlesOfParts>
    <vt:vector size="83" baseType="lpstr">
      <vt:lpstr>Office Theme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Earth Observation for  Climate Change </vt:lpstr>
      <vt:lpstr>0. Introduction</vt:lpstr>
      <vt:lpstr>Earth observation applications</vt:lpstr>
      <vt:lpstr>Life cycle of products &amp; services</vt:lpstr>
      <vt:lpstr>Assessment of business &amp;  funding opportunities</vt:lpstr>
      <vt:lpstr>1. International trends &amp;     developments in      climate change</vt:lpstr>
      <vt:lpstr>Dia 7</vt:lpstr>
      <vt:lpstr>Data needed for monitoring (from “Climate knowledge for action”)</vt:lpstr>
      <vt:lpstr>Dia 9</vt:lpstr>
      <vt:lpstr>Dia 10</vt:lpstr>
      <vt:lpstr>Dia 11</vt:lpstr>
      <vt:lpstr>Dia 12</vt:lpstr>
      <vt:lpstr>Dia 13</vt:lpstr>
      <vt:lpstr>Dia 14</vt:lpstr>
      <vt:lpstr>Dia 15</vt:lpstr>
      <vt:lpstr>It can be simple</vt:lpstr>
      <vt:lpstr>More references on monitoring:</vt:lpstr>
      <vt:lpstr>More references on adaptation:</vt:lpstr>
      <vt:lpstr>More references on carbon accounting:</vt:lpstr>
      <vt:lpstr>More general references:</vt:lpstr>
      <vt:lpstr>2. Steps to promote earth observation     for climate change</vt:lpstr>
      <vt:lpstr>State-of-the-art</vt:lpstr>
      <vt:lpstr>Categories of products and services</vt:lpstr>
      <vt:lpstr>Main advantages of using  satellite data for climate change</vt:lpstr>
      <vt:lpstr>Visualization with Google Earth</vt:lpstr>
      <vt:lpstr>Dia 26</vt:lpstr>
      <vt:lpstr>Monitoring references:</vt:lpstr>
      <vt:lpstr>More monitoring references:</vt:lpstr>
      <vt:lpstr>Dia 29</vt:lpstr>
      <vt:lpstr>Dia 30</vt:lpstr>
      <vt:lpstr>Dia 31</vt:lpstr>
      <vt:lpstr>Dia 32</vt:lpstr>
      <vt:lpstr>Adaptation references:</vt:lpstr>
      <vt:lpstr>Carbon accounting references:</vt:lpstr>
      <vt:lpstr>More carbon accounting references:</vt:lpstr>
      <vt:lpstr>Other references:</vt:lpstr>
      <vt:lpstr>Marketing of earth observation</vt:lpstr>
      <vt:lpstr>Points to keep in mind:</vt:lpstr>
      <vt:lpstr>Be patient:  introduction of new technology and / or applications takes time</vt:lpstr>
      <vt:lpstr>3. How to get funding for your      activities</vt:lpstr>
      <vt:lpstr>Approach</vt:lpstr>
      <vt:lpstr>How?</vt:lpstr>
      <vt:lpstr>Proposal outline (more detailed version in separate document, see also www.geonetcab.eu )</vt:lpstr>
      <vt:lpstr>Other references</vt:lpstr>
      <vt:lpstr>Again:</vt:lpstr>
      <vt:lpstr>4. Capacity Building</vt:lpstr>
      <vt:lpstr>General</vt:lpstr>
      <vt:lpstr>Think of:</vt:lpstr>
      <vt:lpstr>Examples &amp; references</vt:lpstr>
      <vt:lpstr>Dia 50</vt:lpstr>
      <vt:lpstr>More references</vt:lpstr>
      <vt:lpstr>Further details:</vt:lpstr>
    </vt:vector>
  </TitlesOfParts>
  <Company>ITC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M.Noort</dc:creator>
  <cp:lastModifiedBy>Mirjam Moonen</cp:lastModifiedBy>
  <cp:revision>401</cp:revision>
  <dcterms:created xsi:type="dcterms:W3CDTF">2011-01-20T13:25:32Z</dcterms:created>
  <dcterms:modified xsi:type="dcterms:W3CDTF">2013-03-11T15:27:35Z</dcterms:modified>
</cp:coreProperties>
</file>