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24"/>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408" r:id="rId43"/>
    <p:sldId id="547" r:id="rId44"/>
    <p:sldId id="548" r:id="rId45"/>
    <p:sldId id="553" r:id="rId46"/>
    <p:sldId id="427" r:id="rId47"/>
    <p:sldId id="551" r:id="rId48"/>
    <p:sldId id="409" r:id="rId49"/>
    <p:sldId id="549" r:id="rId50"/>
    <p:sldId id="550" r:id="rId51"/>
    <p:sldId id="552" r:id="rId52"/>
    <p:sldId id="428" r:id="rId53"/>
    <p:sldId id="500" r:id="rId54"/>
    <p:sldId id="536" r:id="rId55"/>
    <p:sldId id="283" r:id="rId56"/>
    <p:sldId id="354" r:id="rId57"/>
    <p:sldId id="355" r:id="rId58"/>
    <p:sldId id="356" r:id="rId59"/>
    <p:sldId id="554" r:id="rId60"/>
    <p:sldId id="556" r:id="rId61"/>
    <p:sldId id="458" r:id="rId62"/>
    <p:sldId id="432" r:id="rId63"/>
    <p:sldId id="357" r:id="rId64"/>
    <p:sldId id="557" r:id="rId65"/>
    <p:sldId id="558" r:id="rId66"/>
    <p:sldId id="459" r:id="rId67"/>
    <p:sldId id="546" r:id="rId68"/>
    <p:sldId id="561" r:id="rId69"/>
    <p:sldId id="559" r:id="rId70"/>
    <p:sldId id="334" r:id="rId71"/>
    <p:sldId id="381" r:id="rId72"/>
    <p:sldId id="481" r:id="rId73"/>
    <p:sldId id="382" r:id="rId74"/>
    <p:sldId id="383" r:id="rId75"/>
    <p:sldId id="384" r:id="rId76"/>
    <p:sldId id="482" r:id="rId77"/>
    <p:sldId id="379" r:id="rId78"/>
    <p:sldId id="380" r:id="rId79"/>
    <p:sldId id="349" r:id="rId80"/>
    <p:sldId id="388" r:id="rId81"/>
    <p:sldId id="394" r:id="rId82"/>
    <p:sldId id="395" r:id="rId83"/>
    <p:sldId id="396" r:id="rId84"/>
    <p:sldId id="397" r:id="rId85"/>
    <p:sldId id="398" r:id="rId86"/>
    <p:sldId id="399" r:id="rId87"/>
    <p:sldId id="400" r:id="rId88"/>
    <p:sldId id="401" r:id="rId89"/>
    <p:sldId id="402" r:id="rId90"/>
    <p:sldId id="496" r:id="rId91"/>
    <p:sldId id="483" r:id="rId92"/>
    <p:sldId id="385" r:id="rId93"/>
    <p:sldId id="386" r:id="rId94"/>
    <p:sldId id="484" r:id="rId95"/>
    <p:sldId id="387" r:id="rId96"/>
    <p:sldId id="403" r:id="rId97"/>
    <p:sldId id="485" r:id="rId98"/>
    <p:sldId id="389" r:id="rId99"/>
    <p:sldId id="390" r:id="rId100"/>
    <p:sldId id="486" r:id="rId101"/>
    <p:sldId id="391" r:id="rId102"/>
    <p:sldId id="406" r:id="rId103"/>
    <p:sldId id="491" r:id="rId104"/>
    <p:sldId id="487" r:id="rId105"/>
    <p:sldId id="392" r:id="rId106"/>
    <p:sldId id="488" r:id="rId107"/>
    <p:sldId id="393" r:id="rId108"/>
    <p:sldId id="404" r:id="rId109"/>
    <p:sldId id="489" r:id="rId110"/>
    <p:sldId id="337" r:id="rId111"/>
    <p:sldId id="338" r:id="rId112"/>
    <p:sldId id="490" r:id="rId113"/>
    <p:sldId id="405" r:id="rId114"/>
    <p:sldId id="339" r:id="rId115"/>
    <p:sldId id="340" r:id="rId116"/>
    <p:sldId id="341" r:id="rId117"/>
    <p:sldId id="492" r:id="rId118"/>
    <p:sldId id="495" r:id="rId119"/>
    <p:sldId id="562" r:id="rId120"/>
    <p:sldId id="493" r:id="rId121"/>
    <p:sldId id="560" r:id="rId122"/>
    <p:sldId id="344" r:id="rId12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61" Type="http://schemas.openxmlformats.org/officeDocument/2006/relationships/slide" Target="slides/slide30.xml"/><Relationship Id="rId8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2/16/2016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2/16/2016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pps.ecmwf.int/datasets/data/tigge/" TargetMode="External"/><Relationship Id="rId2" Type="http://schemas.openxmlformats.org/officeDocument/2006/relationships/hyperlink" Target="http://tigge.ecmwf.int/" TargetMode="Externa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8.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52north.org/downloads/earth-observation/geonetcast/geonetcast-toolbox/52n-eo-gnc-toolbox-1-4"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48.jpeg"/><Relationship Id="rId7" Type="http://schemas.openxmlformats.org/officeDocument/2006/relationships/hyperlink" Target="http://www.geocab.org/"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49.emf"/></Relationships>
</file>

<file path=ppt/slides/_rels/slide88.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49.emf"/><Relationship Id="rId7" Type="http://schemas.openxmlformats.org/officeDocument/2006/relationships/hyperlink" Target="http://www.seos-project.eu/"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0.png"/><Relationship Id="rId10" Type="http://schemas.openxmlformats.org/officeDocument/2006/relationships/image" Target="../media/image51.jpeg"/><Relationship Id="rId4" Type="http://schemas.openxmlformats.org/officeDocument/2006/relationships/image" Target="../media/image4.png"/><Relationship Id="rId9" Type="http://schemas.openxmlformats.org/officeDocument/2006/relationships/hyperlink" Target="https://www.meted.ucar.edu/training_detail.php"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34.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9.emf"/><Relationship Id="rId4" Type="http://schemas.openxmlformats.org/officeDocument/2006/relationships/hyperlink" Target="http://ec.europa.eu/information_society/newsroom/cf/dae/document.cfm?doc_id=621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navcanada.ca/EN/media/Publications/Forms/AllItems.aspx?RootFolder=/EN/media/Publications/Local%20Area%20Weather%20Manuals&amp;FolderCTID=0x01200021B720762C66F0408AF378DB2B47FAAF" TargetMode="External"/><Relationship Id="rId2" Type="http://schemas.openxmlformats.org/officeDocument/2006/relationships/hyperlink" Target="http://www.rap.ucar.edu/general/weathercourse/" TargetMode="Externa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22.jpe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28.gif"/><Relationship Id="rId4" Type="http://schemas.openxmlformats.org/officeDocument/2006/relationships/image" Target="../media/image53.jpeg"/></Relationships>
</file>

<file path=ppt/slides/_rels/slide92.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Weather</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weather</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Improvements in </a:t>
            </a:r>
            <a:r>
              <a:rPr lang="en-US" sz="2600" b="1" dirty="0" smtClean="0">
                <a:solidFill>
                  <a:prstClr val="black"/>
                </a:solidFill>
                <a:ea typeface="Times New Roman"/>
                <a:cs typeface="Times New Roman"/>
              </a:rPr>
              <a:t>weather forecasting accuracy and capability, </a:t>
            </a:r>
            <a:r>
              <a:rPr lang="en-US" sz="2600" dirty="0" smtClean="0">
                <a:solidFill>
                  <a:prstClr val="black"/>
                </a:solidFill>
                <a:ea typeface="Times New Roman"/>
                <a:cs typeface="Times New Roman"/>
              </a:rPr>
              <a:t>including high-impact weather prediction;</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attention for </a:t>
            </a:r>
            <a:r>
              <a:rPr lang="en-US" sz="2600" b="1" dirty="0" smtClean="0">
                <a:solidFill>
                  <a:prstClr val="black"/>
                </a:solidFill>
                <a:ea typeface="Times New Roman"/>
                <a:cs typeface="Times New Roman"/>
              </a:rPr>
              <a:t>communication with stakeholders </a:t>
            </a:r>
            <a:r>
              <a:rPr lang="en-US" sz="2600" dirty="0" smtClean="0">
                <a:solidFill>
                  <a:prstClr val="black"/>
                </a:solidFill>
                <a:ea typeface="Times New Roman"/>
                <a:cs typeface="Times New Roman"/>
              </a:rPr>
              <a:t>and </a:t>
            </a:r>
            <a:r>
              <a:rPr lang="en-US" sz="2600" b="1" dirty="0" smtClean="0">
                <a:solidFill>
                  <a:prstClr val="black"/>
                </a:solidFill>
                <a:ea typeface="Times New Roman"/>
                <a:cs typeface="Times New Roman"/>
              </a:rPr>
              <a:t>support to decision-making</a:t>
            </a:r>
            <a:r>
              <a:rPr lang="en-US" sz="2600" dirty="0" smtClean="0">
                <a:solidFill>
                  <a:prstClr val="black"/>
                </a:solidFill>
                <a:ea typeface="Times New Roman"/>
                <a:cs typeface="Times New Roman"/>
              </a:rPr>
              <a:t>;</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attention for </a:t>
            </a:r>
            <a:r>
              <a:rPr lang="en-US" sz="2600" b="1" dirty="0" smtClean="0">
                <a:solidFill>
                  <a:prstClr val="black"/>
                </a:solidFill>
                <a:ea typeface="Times New Roman"/>
                <a:cs typeface="Times New Roman"/>
              </a:rPr>
              <a:t>changes of weather patterns in different climate scenarios</a:t>
            </a:r>
            <a:r>
              <a:rPr lang="en-US" sz="2600" dirty="0" smtClean="0">
                <a:solidFill>
                  <a:prstClr val="black"/>
                </a:solidFill>
                <a:ea typeface="Times New Roman"/>
                <a:cs typeface="Times New Roman"/>
              </a:rPr>
              <a:t> </a:t>
            </a:r>
            <a:r>
              <a:rPr lang="en-US" sz="2600" dirty="0">
                <a:solidFill>
                  <a:srgbClr val="4676A6"/>
                </a:solidFill>
                <a:ea typeface="Times New Roman"/>
                <a:cs typeface="Times New Roman"/>
              </a:rPr>
              <a:t>(see also </a:t>
            </a:r>
            <a:r>
              <a:rPr lang="en-US" sz="2600" dirty="0" smtClean="0">
                <a:solidFill>
                  <a:srgbClr val="4676A6"/>
                </a:solidFill>
                <a:ea typeface="Times New Roman"/>
                <a:cs typeface="Times New Roman"/>
              </a:rPr>
              <a:t>climate toolkit).</a:t>
            </a:r>
            <a:endParaRPr lang="en-US" sz="2600" b="1" dirty="0">
              <a:solidFill>
                <a:prstClr val="black"/>
              </a:solidFill>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Importance of timely and accurate weather forecasts for all kinds of economic activity;</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Increased vulnerability (in terms of economic losses and lives lost) in relation to high-impact weather events (concentration of people and physical assets, especially in urban areas);</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Uncertainty about future weather with respect to climate change (trends, seasonal forecasts and deviations from “normal, expected” weather).</a:t>
            </a:r>
            <a:endParaRPr lang="en-US" sz="26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Weather forecasting</a:t>
            </a:r>
            <a:br>
              <a:rPr lang="en-US" sz="4000" b="1" i="1" dirty="0" smtClean="0">
                <a:solidFill>
                  <a:srgbClr val="4676A6"/>
                </a:solidFill>
              </a:rPr>
            </a:br>
            <a:r>
              <a:rPr lang="en-US" sz="4000" b="1" i="1" dirty="0" smtClean="0">
                <a:solidFill>
                  <a:srgbClr val="4676A6"/>
                </a:solidFill>
              </a:rPr>
              <a:t>accuracy and capability</a:t>
            </a:r>
          </a:p>
        </p:txBody>
      </p:sp>
      <p:sp>
        <p:nvSpPr>
          <p:cNvPr id="10" name="Tijdelijke aanduiding voor inhoud 2"/>
          <p:cNvSpPr txBox="1">
            <a:spLocks/>
          </p:cNvSpPr>
          <p:nvPr/>
        </p:nvSpPr>
        <p:spPr bwMode="auto">
          <a:xfrm>
            <a:off x="378000" y="1800000"/>
            <a:ext cx="8461200" cy="51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457200" lvl="0" indent="-457200" eaLnBrk="1" fontAlgn="auto" hangingPunct="1">
              <a:spcBef>
                <a:spcPts val="0"/>
              </a:spcBef>
              <a:spcAft>
                <a:spcPts val="0"/>
              </a:spcAft>
              <a:buSzTx/>
              <a:buFont typeface="Arial" panose="020B0604020202020204" pitchFamily="34" charset="0"/>
              <a:buChar char="•"/>
            </a:pPr>
            <a:r>
              <a:rPr lang="en-US" sz="2400" b="1" dirty="0" smtClean="0">
                <a:solidFill>
                  <a:prstClr val="black"/>
                </a:solidFill>
                <a:ea typeface="Times New Roman"/>
                <a:cs typeface="FrutigerLTStd-Roman"/>
              </a:rPr>
              <a:t>Improvements in </a:t>
            </a:r>
            <a:r>
              <a:rPr lang="en-US" sz="2400" b="1" dirty="0">
                <a:solidFill>
                  <a:prstClr val="black"/>
                </a:solidFill>
                <a:ea typeface="Times New Roman"/>
                <a:cs typeface="FrutigerLTStd-Roman"/>
              </a:rPr>
              <a:t>forecasting </a:t>
            </a:r>
            <a:r>
              <a:rPr lang="en-US" sz="2400" dirty="0">
                <a:solidFill>
                  <a:prstClr val="black"/>
                </a:solidFill>
                <a:ea typeface="Times New Roman"/>
                <a:cs typeface="FrutigerLTStd-Roman"/>
              </a:rPr>
              <a:t>related to: </a:t>
            </a:r>
            <a:r>
              <a:rPr lang="en-US" sz="2400" dirty="0" smtClean="0">
                <a:solidFill>
                  <a:prstClr val="black"/>
                </a:solidFill>
                <a:ea typeface="Times New Roman"/>
                <a:cs typeface="FrutigerLTStd-Roman"/>
              </a:rPr>
              <a:t>time </a:t>
            </a:r>
            <a:r>
              <a:rPr lang="en-US" sz="2400" dirty="0">
                <a:solidFill>
                  <a:prstClr val="black"/>
                </a:solidFill>
                <a:ea typeface="Times New Roman"/>
                <a:cs typeface="FrutigerLTStd-Roman"/>
              </a:rPr>
              <a:t>range </a:t>
            </a:r>
            <a:r>
              <a:rPr lang="en-US" sz="2000" dirty="0">
                <a:solidFill>
                  <a:prstClr val="black"/>
                </a:solidFill>
                <a:ea typeface="Times New Roman"/>
                <a:cs typeface="FrutigerLTStd-Roman"/>
              </a:rPr>
              <a:t>(</a:t>
            </a:r>
            <a:r>
              <a:rPr lang="en-US" sz="2000" dirty="0" err="1">
                <a:solidFill>
                  <a:prstClr val="black"/>
                </a:solidFill>
                <a:ea typeface="Times New Roman"/>
                <a:cs typeface="FrutigerLTStd-Roman"/>
              </a:rPr>
              <a:t>nowcasting</a:t>
            </a:r>
            <a:r>
              <a:rPr lang="en-US" sz="2000" dirty="0">
                <a:solidFill>
                  <a:prstClr val="black"/>
                </a:solidFill>
                <a:ea typeface="Times New Roman"/>
                <a:cs typeface="FrutigerLTStd-Roman"/>
              </a:rPr>
              <a:t>, short, medium, long</a:t>
            </a:r>
            <a:r>
              <a:rPr lang="en-US" sz="2000" dirty="0" smtClean="0">
                <a:solidFill>
                  <a:prstClr val="black"/>
                </a:solidFill>
                <a:ea typeface="Times New Roman"/>
                <a:cs typeface="FrutigerLTStd-Roman"/>
              </a:rPr>
              <a:t>), </a:t>
            </a:r>
            <a:r>
              <a:rPr lang="en-US" sz="2400" dirty="0" smtClean="0">
                <a:solidFill>
                  <a:prstClr val="black"/>
                </a:solidFill>
                <a:ea typeface="Times New Roman"/>
                <a:cs typeface="FrutigerLTStd-Roman"/>
              </a:rPr>
              <a:t>accuracy, probability, risk </a:t>
            </a:r>
            <a:r>
              <a:rPr lang="en-US" sz="2000" dirty="0">
                <a:solidFill>
                  <a:prstClr val="black"/>
                </a:solidFill>
                <a:ea typeface="Times New Roman"/>
                <a:cs typeface="FrutigerLTStd-Roman"/>
              </a:rPr>
              <a:t>(possible damage / lives lost</a:t>
            </a:r>
            <a:r>
              <a:rPr lang="en-US" sz="2000" dirty="0" smtClean="0">
                <a:solidFill>
                  <a:prstClr val="black"/>
                </a:solidFill>
                <a:ea typeface="Times New Roman"/>
                <a:cs typeface="FrutigerLTStd-Roman"/>
              </a:rPr>
              <a:t>)</a:t>
            </a:r>
            <a:r>
              <a:rPr lang="en-US" sz="2400" dirty="0" smtClean="0">
                <a:solidFill>
                  <a:prstClr val="black"/>
                </a:solidFill>
                <a:ea typeface="Times New Roman"/>
                <a:cs typeface="FrutigerLTStd-Roman"/>
              </a:rPr>
              <a:t>;</a:t>
            </a:r>
            <a:endParaRPr lang="en-US" sz="2400" dirty="0">
              <a:solidFill>
                <a:prstClr val="black"/>
              </a:solidFill>
              <a:ea typeface="Times New Roman"/>
              <a:cs typeface="FrutigerLTStd-Roman"/>
            </a:endParaRPr>
          </a:p>
          <a:p>
            <a:pPr marL="457200" lvl="0" indent="-457200" eaLnBrk="1" fontAlgn="auto" hangingPunct="1">
              <a:spcBef>
                <a:spcPts val="0"/>
              </a:spcBef>
              <a:spcAft>
                <a:spcPts val="0"/>
              </a:spcAft>
              <a:buSzTx/>
              <a:buFont typeface="Arial" panose="020B0604020202020204" pitchFamily="34" charset="0"/>
              <a:buChar char="•"/>
            </a:pPr>
            <a:r>
              <a:rPr lang="en-US" sz="2400" b="1" dirty="0">
                <a:solidFill>
                  <a:prstClr val="black"/>
                </a:solidFill>
                <a:ea typeface="Times New Roman"/>
                <a:cs typeface="FrutigerLTStd-Roman"/>
              </a:rPr>
              <a:t>Numerical weather prediction </a:t>
            </a:r>
            <a:r>
              <a:rPr lang="en-US" sz="2400" dirty="0">
                <a:solidFill>
                  <a:prstClr val="black"/>
                </a:solidFill>
                <a:ea typeface="Times New Roman"/>
                <a:cs typeface="FrutigerLTStd-Roman"/>
              </a:rPr>
              <a:t>(NWP): application of model(s) using mathematical equations for weather prediction </a:t>
            </a:r>
            <a:r>
              <a:rPr lang="en-US" sz="2000" dirty="0">
                <a:solidFill>
                  <a:prstClr val="black"/>
                </a:solidFill>
                <a:ea typeface="Times New Roman"/>
                <a:cs typeface="FrutigerLTStd-Roman"/>
              </a:rPr>
              <a:t>(divide the atmosphere in grid boxes, record data on processes for each grid box and then calculate the future state for that box</a:t>
            </a:r>
            <a:r>
              <a:rPr lang="en-US" sz="2000" dirty="0" smtClean="0">
                <a:solidFill>
                  <a:prstClr val="black"/>
                </a:solidFill>
                <a:ea typeface="Times New Roman"/>
                <a:cs typeface="FrutigerLTStd-Roman"/>
              </a:rPr>
              <a:t>);</a:t>
            </a:r>
            <a:endParaRPr lang="en-US" sz="2000" dirty="0">
              <a:solidFill>
                <a:prstClr val="black"/>
              </a:solidFill>
              <a:ea typeface="Times New Roman"/>
              <a:cs typeface="FrutigerLTStd-Roman"/>
            </a:endParaRPr>
          </a:p>
          <a:p>
            <a:pPr marL="457200" lvl="0" indent="-457200" eaLnBrk="1" fontAlgn="auto" hangingPunct="1">
              <a:spcBef>
                <a:spcPts val="0"/>
              </a:spcBef>
              <a:spcAft>
                <a:spcPts val="0"/>
              </a:spcAft>
              <a:buSzTx/>
              <a:buFont typeface="Arial" panose="020B0604020202020204" pitchFamily="34" charset="0"/>
              <a:buChar char="•"/>
            </a:pPr>
            <a:r>
              <a:rPr lang="en-US" sz="2400" b="1" dirty="0" err="1">
                <a:solidFill>
                  <a:prstClr val="black"/>
                </a:solidFill>
                <a:ea typeface="Times New Roman"/>
                <a:cs typeface="FrutigerLTStd-Roman"/>
              </a:rPr>
              <a:t>Nowcasting</a:t>
            </a:r>
            <a:r>
              <a:rPr lang="en-US" sz="2400" dirty="0">
                <a:solidFill>
                  <a:prstClr val="black"/>
                </a:solidFill>
                <a:ea typeface="Times New Roman"/>
                <a:cs typeface="FrutigerLTStd-Roman"/>
              </a:rPr>
              <a:t>: technique for very short range forecasting </a:t>
            </a:r>
            <a:r>
              <a:rPr lang="en-US" sz="2000" dirty="0">
                <a:solidFill>
                  <a:prstClr val="black"/>
                </a:solidFill>
                <a:ea typeface="Times New Roman"/>
                <a:cs typeface="FrutigerLTStd-Roman"/>
              </a:rPr>
              <a:t>(map the current weather, use the speed and direction of movement to forecast the weather a short period ahead</a:t>
            </a:r>
            <a:r>
              <a:rPr lang="en-US" sz="2000" dirty="0" smtClean="0">
                <a:solidFill>
                  <a:prstClr val="black"/>
                </a:solidFill>
                <a:ea typeface="Times New Roman"/>
                <a:cs typeface="FrutigerLTStd-Roman"/>
              </a:rPr>
              <a:t>);</a:t>
            </a:r>
            <a:endParaRPr lang="en-US" sz="2000" dirty="0">
              <a:solidFill>
                <a:prstClr val="black"/>
              </a:solidFill>
              <a:ea typeface="Times New Roman"/>
              <a:cs typeface="FrutigerLTStd-Roman"/>
            </a:endParaRPr>
          </a:p>
          <a:p>
            <a:pPr marL="457200" lvl="0" indent="-457200" eaLnBrk="1" fontAlgn="auto" hangingPunct="1">
              <a:spcBef>
                <a:spcPts val="0"/>
              </a:spcBef>
              <a:spcAft>
                <a:spcPts val="0"/>
              </a:spcAft>
              <a:buSzTx/>
              <a:buFont typeface="Arial" panose="020B0604020202020204" pitchFamily="34" charset="0"/>
              <a:buChar char="•"/>
            </a:pPr>
            <a:r>
              <a:rPr lang="en-US" sz="2400" b="1" dirty="0">
                <a:solidFill>
                  <a:prstClr val="black"/>
                </a:solidFill>
                <a:ea typeface="Times New Roman"/>
                <a:cs typeface="FrutigerLTStd-Roman"/>
              </a:rPr>
              <a:t>Ensemble forecasting</a:t>
            </a:r>
            <a:r>
              <a:rPr lang="en-US" sz="2400" dirty="0">
                <a:solidFill>
                  <a:prstClr val="black"/>
                </a:solidFill>
                <a:ea typeface="Times New Roman"/>
                <a:cs typeface="FrutigerLTStd-Roman"/>
              </a:rPr>
              <a:t>: estimate risk of particular weather events, using multiple forecasts </a:t>
            </a:r>
            <a:r>
              <a:rPr lang="en-US" sz="2000" dirty="0">
                <a:solidFill>
                  <a:prstClr val="black"/>
                </a:solidFill>
                <a:ea typeface="Times New Roman"/>
                <a:cs typeface="FrutigerLTStd-Roman"/>
              </a:rPr>
              <a:t>(by making small alterations to either the starting conditions or the forecast model, or both</a:t>
            </a:r>
            <a:r>
              <a:rPr lang="en-US" sz="2000" dirty="0" smtClean="0">
                <a:solidFill>
                  <a:prstClr val="black"/>
                </a:solidFill>
                <a:ea typeface="Times New Roman"/>
                <a:cs typeface="FrutigerLTStd-Roman"/>
              </a:rPr>
              <a:t>).</a:t>
            </a:r>
            <a:endParaRPr lang="en-US" sz="2000" dirty="0">
              <a:solidFill>
                <a:prstClr val="black"/>
              </a:solidFill>
              <a:ea typeface="Times New Roman"/>
              <a:cs typeface="FrutigerLTStd-Roman"/>
            </a:endParaRPr>
          </a:p>
          <a:p>
            <a:pPr marL="342000" lvl="0" indent="-342000">
              <a:spcBef>
                <a:spcPts val="0"/>
              </a:spcBef>
              <a:spcAft>
                <a:spcPts val="600"/>
              </a:spcAft>
              <a:buFont typeface="Arial" panose="020B0604020202020204" pitchFamily="34" charset="0"/>
              <a:buChar char="•"/>
              <a:tabLst>
                <a:tab pos="685800" algn="l"/>
              </a:tabLst>
              <a:defRPr/>
            </a:pPr>
            <a:endParaRPr lang="en-US" sz="2400" kern="0" dirty="0"/>
          </a:p>
          <a:p>
            <a:pPr marL="342000" lvl="0" indent="-342000">
              <a:spcBef>
                <a:spcPts val="0"/>
              </a:spcBef>
              <a:spcAft>
                <a:spcPts val="600"/>
              </a:spcAft>
              <a:buFont typeface="Arial" panose="020B0604020202020204" pitchFamily="34" charset="0"/>
              <a:buChar char="•"/>
              <a:defRPr/>
            </a:pPr>
            <a:endParaRPr lang="en-US" sz="2400" kern="0" dirty="0" smtClean="0"/>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057400"/>
            <a:ext cx="8208000" cy="4641273"/>
          </a:xfrm>
        </p:spPr>
        <p:txBody>
          <a:bodyPr>
            <a:normAutofit/>
          </a:bodyPr>
          <a:lstStyle/>
          <a:p>
            <a:pPr>
              <a:lnSpc>
                <a:spcPct val="80000"/>
              </a:lnSpc>
              <a:spcBef>
                <a:spcPts val="0"/>
              </a:spcBef>
              <a:spcAft>
                <a:spcPts val="1200"/>
              </a:spcAft>
            </a:pPr>
            <a:r>
              <a:rPr lang="en-US" sz="2600" b="1" i="1" dirty="0" smtClean="0">
                <a:solidFill>
                  <a:srgbClr val="4676A6"/>
                </a:solidFill>
                <a:ea typeface="+mj-ea"/>
                <a:cs typeface="+mj-cs"/>
              </a:rPr>
              <a:t>Improvement </a:t>
            </a:r>
            <a:r>
              <a:rPr lang="en-US" sz="2600" b="1" i="1" dirty="0">
                <a:solidFill>
                  <a:srgbClr val="4676A6"/>
                </a:solidFill>
                <a:ea typeface="+mj-ea"/>
                <a:cs typeface="+mj-cs"/>
              </a:rPr>
              <a:t>of weather forecasts </a:t>
            </a:r>
            <a:r>
              <a:rPr lang="en-US" sz="2600" dirty="0" smtClean="0">
                <a:ea typeface="Times New Roman"/>
                <a:cs typeface="FrutigerLTStd-Roman"/>
              </a:rPr>
              <a:t>in the form of the THORPEX and TIGGE </a:t>
            </a:r>
            <a:r>
              <a:rPr lang="en-US" sz="2600" dirty="0" err="1" smtClean="0">
                <a:ea typeface="Times New Roman"/>
                <a:cs typeface="FrutigerLTStd-Roman"/>
              </a:rPr>
              <a:t>programmes</a:t>
            </a:r>
            <a:r>
              <a:rPr lang="en-US" sz="2600" dirty="0" smtClean="0">
                <a:ea typeface="Times New Roman"/>
                <a:cs typeface="FrutigerLTStd-Roman"/>
              </a:rPr>
              <a:t> (as part of THORPEX)</a:t>
            </a:r>
          </a:p>
          <a:p>
            <a:pPr>
              <a:lnSpc>
                <a:spcPct val="80000"/>
              </a:lnSpc>
              <a:spcBef>
                <a:spcPts val="0"/>
              </a:spcBef>
              <a:spcAft>
                <a:spcPts val="1200"/>
              </a:spcAft>
            </a:pPr>
            <a:r>
              <a:rPr lang="en-US" sz="2600" b="1" i="1" dirty="0">
                <a:solidFill>
                  <a:srgbClr val="4676A6"/>
                </a:solidFill>
                <a:ea typeface="+mj-ea"/>
                <a:cs typeface="+mj-cs"/>
              </a:rPr>
              <a:t>THORPEX</a:t>
            </a:r>
            <a:r>
              <a:rPr lang="en-US" sz="2600" b="1" dirty="0">
                <a:solidFill>
                  <a:srgbClr val="00B0F0"/>
                </a:solidFill>
                <a:ea typeface="Times New Roman"/>
                <a:cs typeface="Times New Roman"/>
              </a:rPr>
              <a:t> </a:t>
            </a:r>
            <a:r>
              <a:rPr lang="en-US" sz="2600" dirty="0">
                <a:ea typeface="Times New Roman"/>
                <a:cs typeface="Times New Roman"/>
              </a:rPr>
              <a:t>(</a:t>
            </a:r>
            <a:r>
              <a:rPr lang="en-US" sz="2600" dirty="0" err="1">
                <a:ea typeface="Times New Roman"/>
                <a:cs typeface="Times New Roman"/>
              </a:rPr>
              <a:t>THe</a:t>
            </a:r>
            <a:r>
              <a:rPr lang="en-US" sz="2600" dirty="0">
                <a:ea typeface="Times New Roman"/>
                <a:cs typeface="Times New Roman"/>
              </a:rPr>
              <a:t> Observing system Research and Predictability </a:t>
            </a:r>
            <a:r>
              <a:rPr lang="en-US" sz="2600" dirty="0" smtClean="0">
                <a:ea typeface="Times New Roman"/>
                <a:cs typeface="Times New Roman"/>
              </a:rPr>
              <a:t>Experiment) is </a:t>
            </a:r>
            <a:r>
              <a:rPr lang="en-US" sz="2600" dirty="0">
                <a:ea typeface="Times New Roman"/>
                <a:cs typeface="Times New Roman"/>
              </a:rPr>
              <a:t>an international research </a:t>
            </a:r>
            <a:r>
              <a:rPr lang="en-US" sz="2600" dirty="0" err="1">
                <a:ea typeface="Times New Roman"/>
                <a:cs typeface="Times New Roman"/>
              </a:rPr>
              <a:t>programme</a:t>
            </a:r>
            <a:r>
              <a:rPr lang="en-US" sz="2600" dirty="0">
                <a:ea typeface="Times New Roman"/>
                <a:cs typeface="Times New Roman"/>
              </a:rPr>
              <a:t> to accelerate improvements in the accuracy and utility of high-impact weather forecasts up to two weeks </a:t>
            </a:r>
            <a:r>
              <a:rPr lang="en-US" sz="2600" dirty="0" smtClean="0">
                <a:ea typeface="Times New Roman"/>
                <a:cs typeface="Times New Roman"/>
              </a:rPr>
              <a:t>ahead</a:t>
            </a:r>
          </a:p>
          <a:p>
            <a:pPr>
              <a:lnSpc>
                <a:spcPct val="80000"/>
              </a:lnSpc>
              <a:spcBef>
                <a:spcPts val="0"/>
              </a:spcBef>
              <a:spcAft>
                <a:spcPts val="1200"/>
              </a:spcAft>
            </a:pPr>
            <a:r>
              <a:rPr lang="en-US" sz="2600" b="1" i="1" dirty="0">
                <a:solidFill>
                  <a:srgbClr val="4676A6"/>
                </a:solidFill>
                <a:ea typeface="+mj-ea"/>
                <a:cs typeface="+mj-cs"/>
              </a:rPr>
              <a:t>TIGGE</a:t>
            </a:r>
            <a:r>
              <a:rPr lang="en-US" sz="2600" dirty="0" smtClean="0">
                <a:ea typeface="Times New Roman"/>
                <a:cs typeface="Times New Roman"/>
              </a:rPr>
              <a:t> (THORPEX </a:t>
            </a:r>
            <a:r>
              <a:rPr lang="en-US" sz="2600" dirty="0">
                <a:ea typeface="Times New Roman"/>
                <a:cs typeface="Times New Roman"/>
              </a:rPr>
              <a:t>Interactive Grand Global </a:t>
            </a:r>
            <a:r>
              <a:rPr lang="en-US" sz="2600" dirty="0" smtClean="0">
                <a:ea typeface="Times New Roman"/>
                <a:cs typeface="Times New Roman"/>
              </a:rPr>
              <a:t>Ensemble) </a:t>
            </a:r>
            <a:r>
              <a:rPr lang="en-US" sz="2600" dirty="0">
                <a:ea typeface="Times New Roman"/>
                <a:cs typeface="Times New Roman"/>
              </a:rPr>
              <a:t>provides a data base of ensemble predictions from the leading global NWP </a:t>
            </a:r>
            <a:r>
              <a:rPr lang="en-US" sz="2600" dirty="0" err="1">
                <a:ea typeface="Times New Roman"/>
                <a:cs typeface="Times New Roman"/>
              </a:rPr>
              <a:t>centres</a:t>
            </a:r>
            <a:r>
              <a:rPr lang="en-US" sz="2600" dirty="0">
                <a:ea typeface="Times New Roman"/>
                <a:cs typeface="Times New Roman"/>
              </a:rPr>
              <a:t>, for scientific research on predictability and development of probabilistic weather forecasting methods</a:t>
            </a:r>
            <a:endParaRPr lang="en-US" sz="2600" dirty="0" smtClean="0">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dirty="0"/>
          </a:p>
        </p:txBody>
      </p:sp>
      <p:sp>
        <p:nvSpPr>
          <p:cNvPr id="6" name="TextBox 5"/>
          <p:cNvSpPr txBox="1"/>
          <p:nvPr/>
        </p:nvSpPr>
        <p:spPr>
          <a:xfrm>
            <a:off x="381600" y="1220400"/>
            <a:ext cx="8208000" cy="707886"/>
          </a:xfrm>
          <a:prstGeom prst="rect">
            <a:avLst/>
          </a:prstGeom>
          <a:noFill/>
        </p:spPr>
        <p:txBody>
          <a:bodyPr wrap="square" rtlCol="0" anchor="ctr">
            <a:spAutoFit/>
          </a:bodyPr>
          <a:lstStyle/>
          <a:p>
            <a:r>
              <a:rPr lang="en-US" sz="4000" b="1" i="1" dirty="0">
                <a:solidFill>
                  <a:srgbClr val="4676A6"/>
                </a:solidFill>
                <a:latin typeface="+mj-lt"/>
                <a:ea typeface="+mj-ea"/>
                <a:cs typeface="+mj-cs"/>
              </a:rPr>
              <a:t>World Weather Research </a:t>
            </a:r>
            <a:r>
              <a:rPr lang="en-US" sz="4000" b="1" i="1" dirty="0" err="1">
                <a:solidFill>
                  <a:srgbClr val="4676A6"/>
                </a:solidFill>
                <a:latin typeface="+mj-lt"/>
                <a:ea typeface="+mj-ea"/>
                <a:cs typeface="+mj-cs"/>
              </a:rPr>
              <a:t>Programme</a:t>
            </a:r>
            <a:r>
              <a:rPr lang="en-US" sz="4000" b="1" i="1" dirty="0">
                <a:solidFill>
                  <a:srgbClr val="4676A6"/>
                </a:solidFill>
                <a:latin typeface="+mj-lt"/>
                <a:ea typeface="+mj-ea"/>
                <a:cs typeface="+mj-cs"/>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2001"/>
            <a:ext cx="1672800" cy="572596"/>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51510"/>
            <a:ext cx="2133600" cy="504905"/>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103724717"/>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1652588" indent="-1652588" algn="ctr">
              <a:buNone/>
            </a:pPr>
            <a:r>
              <a:rPr lang="en-US" sz="4000" b="1" i="1" dirty="0">
                <a:solidFill>
                  <a:srgbClr val="4676A6"/>
                </a:solidFill>
                <a:latin typeface="+mj-lt"/>
                <a:ea typeface="+mj-ea"/>
                <a:cs typeface="+mj-cs"/>
              </a:rPr>
              <a:t>THORPEX</a:t>
            </a:r>
          </a:p>
        </p:txBody>
      </p:sp>
      <p:sp>
        <p:nvSpPr>
          <p:cNvPr id="10" name="TextBox 9"/>
          <p:cNvSpPr txBox="1"/>
          <p:nvPr/>
        </p:nvSpPr>
        <p:spPr>
          <a:xfrm>
            <a:off x="603409" y="6120000"/>
            <a:ext cx="7937183" cy="400110"/>
          </a:xfrm>
          <a:prstGeom prst="rect">
            <a:avLst/>
          </a:prstGeom>
          <a:noFill/>
        </p:spPr>
        <p:txBody>
          <a:bodyPr wrap="square" rtlCol="0">
            <a:spAutoFit/>
          </a:bodyPr>
          <a:lstStyle/>
          <a:p>
            <a:pPr algn="ctr"/>
            <a:r>
              <a:rPr lang="en-US" sz="2000" i="1" dirty="0" smtClean="0"/>
              <a:t>Global observing system</a:t>
            </a:r>
            <a:endParaRPr lang="en-US" sz="20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900000"/>
            <a:ext cx="6477000" cy="5257799"/>
          </a:xfrm>
          <a:prstGeom prst="rect">
            <a:avLst/>
          </a:prstGeom>
          <a:noFill/>
          <a:ln>
            <a:noFill/>
          </a:ln>
        </p:spPr>
      </p:pic>
    </p:spTree>
    <p:extLst>
      <p:ext uri="{BB962C8B-B14F-4D97-AF65-F5344CB8AC3E}">
        <p14:creationId xmlns:p14="http://schemas.microsoft.com/office/powerpoint/2010/main" val="4135256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sp>
        <p:nvSpPr>
          <p:cNvPr id="3" name="Title 2"/>
          <p:cNvSpPr>
            <a:spLocks noGrp="1"/>
          </p:cNvSpPr>
          <p:nvPr>
            <p:ph type="title"/>
          </p:nvPr>
        </p:nvSpPr>
        <p:spPr>
          <a:xfrm>
            <a:off x="152400" y="274638"/>
            <a:ext cx="8763000" cy="792162"/>
          </a:xfrm>
        </p:spPr>
        <p:txBody>
          <a:bodyPr>
            <a:normAutofit/>
          </a:bodyPr>
          <a:lstStyle/>
          <a:p>
            <a:pPr marL="1652588" indent="-1652588">
              <a:spcBef>
                <a:spcPct val="20000"/>
              </a:spcBef>
              <a:defRPr/>
            </a:pPr>
            <a:r>
              <a:rPr lang="en-US" sz="4000" b="1" i="1" dirty="0">
                <a:solidFill>
                  <a:srgbClr val="4676A6"/>
                </a:solidFill>
              </a:rPr>
              <a:t>Weather: improved forecasts</a:t>
            </a:r>
          </a:p>
        </p:txBody>
      </p:sp>
      <p:sp>
        <p:nvSpPr>
          <p:cNvPr id="4" name="TextBox 3"/>
          <p:cNvSpPr txBox="1"/>
          <p:nvPr/>
        </p:nvSpPr>
        <p:spPr>
          <a:xfrm>
            <a:off x="385916" y="5634557"/>
            <a:ext cx="8763000" cy="1015663"/>
          </a:xfrm>
          <a:prstGeom prst="rect">
            <a:avLst/>
          </a:prstGeom>
          <a:noFill/>
        </p:spPr>
        <p:txBody>
          <a:bodyPr wrap="square" rtlCol="0">
            <a:spAutoFit/>
          </a:bodyPr>
          <a:lstStyle/>
          <a:p>
            <a:pPr algn="ctr"/>
            <a:r>
              <a:rPr lang="en-US" sz="2000" i="1" dirty="0" smtClean="0"/>
              <a:t>Improvement in accuracy of weather forecasts over a period of 30 years: </a:t>
            </a:r>
            <a:br>
              <a:rPr lang="en-US" sz="2000" i="1" dirty="0" smtClean="0"/>
            </a:br>
            <a:r>
              <a:rPr lang="en-US" sz="2000" i="1" dirty="0" smtClean="0"/>
              <a:t>upper line = northern hemisphere, bottom line = southern hemisphere</a:t>
            </a:r>
            <a:br>
              <a:rPr lang="en-US" sz="2000" i="1" dirty="0" smtClean="0"/>
            </a:br>
            <a:r>
              <a:rPr lang="en-US" sz="2000" i="1" dirty="0" smtClean="0"/>
              <a:t>(Source: ECMWF; 2013)</a:t>
            </a:r>
            <a:endParaRPr lang="en-US" sz="2000" i="1" dirty="0"/>
          </a:p>
        </p:txBody>
      </p:sp>
      <p:pic>
        <p:nvPicPr>
          <p:cNvPr id="6" name="Picture 5" descr="nhsh3.gif"/>
          <p:cNvPicPr>
            <a:picLocks noChangeAspect="1"/>
          </p:cNvPicPr>
          <p:nvPr/>
        </p:nvPicPr>
        <p:blipFill>
          <a:blip r:embed="rId2" cstate="print">
            <a:extLst>
              <a:ext uri="{28A0092B-C50C-407E-A947-70E740481C1C}">
                <a14:useLocalDpi xmlns:a14="http://schemas.microsoft.com/office/drawing/2010/main" val="0"/>
              </a:ext>
            </a:extLst>
          </a:blip>
          <a:srcRect r="2116"/>
          <a:stretch>
            <a:fillRect/>
          </a:stretch>
        </p:blipFill>
        <p:spPr bwMode="auto">
          <a:xfrm>
            <a:off x="152400" y="1270000"/>
            <a:ext cx="8839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990956"/>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28800"/>
            <a:ext cx="8208000" cy="5029200"/>
          </a:xfrm>
        </p:spPr>
        <p:txBody>
          <a:bodyPr>
            <a:normAutofit fontScale="85000" lnSpcReduction="20000"/>
          </a:bodyPr>
          <a:lstStyle/>
          <a:p>
            <a:pPr marL="0" lvl="0" indent="0">
              <a:spcBef>
                <a:spcPts val="0"/>
              </a:spcBef>
              <a:spcAft>
                <a:spcPts val="1200"/>
              </a:spcAft>
              <a:buNone/>
            </a:pPr>
            <a:r>
              <a:rPr lang="en-US" sz="3100" b="1" dirty="0" err="1" smtClean="0">
                <a:solidFill>
                  <a:prstClr val="black"/>
                </a:solidFill>
              </a:rPr>
              <a:t>Subseasonal</a:t>
            </a:r>
            <a:r>
              <a:rPr lang="en-US" sz="3100" b="1" dirty="0" smtClean="0">
                <a:solidFill>
                  <a:prstClr val="black"/>
                </a:solidFill>
              </a:rPr>
              <a:t> </a:t>
            </a:r>
            <a:r>
              <a:rPr lang="en-US" sz="3100" b="1" dirty="0">
                <a:solidFill>
                  <a:prstClr val="black"/>
                </a:solidFill>
              </a:rPr>
              <a:t>to seasonal prediction – research implementation plan </a:t>
            </a:r>
            <a:r>
              <a:rPr lang="en-US" sz="2400" b="1" dirty="0">
                <a:solidFill>
                  <a:prstClr val="black"/>
                </a:solidFill>
              </a:rPr>
              <a:t>(</a:t>
            </a:r>
            <a:r>
              <a:rPr lang="en-US" sz="2400" b="1" dirty="0" smtClean="0">
                <a:solidFill>
                  <a:prstClr val="black"/>
                </a:solidFill>
              </a:rPr>
              <a:t>WWRP/WCRP/THORPEX; 2012) </a:t>
            </a:r>
            <a:r>
              <a:rPr lang="en-US" sz="2400" i="1" dirty="0" smtClean="0">
                <a:solidFill>
                  <a:prstClr val="black"/>
                </a:solidFill>
              </a:rPr>
              <a:t>research </a:t>
            </a:r>
            <a:r>
              <a:rPr lang="en-US" sz="2400" i="1" dirty="0">
                <a:solidFill>
                  <a:prstClr val="black"/>
                </a:solidFill>
              </a:rPr>
              <a:t>plan, with attention for climate change, disaster risk management and food security (food supply and </a:t>
            </a:r>
            <a:r>
              <a:rPr lang="en-US" sz="2400" i="1" dirty="0" smtClean="0">
                <a:solidFill>
                  <a:prstClr val="black"/>
                </a:solidFill>
              </a:rPr>
              <a:t>markets)</a:t>
            </a:r>
          </a:p>
          <a:p>
            <a:pPr marL="0" lvl="0" indent="0">
              <a:spcBef>
                <a:spcPts val="0"/>
              </a:spcBef>
              <a:spcAft>
                <a:spcPts val="1200"/>
              </a:spcAft>
              <a:buNone/>
            </a:pPr>
            <a:r>
              <a:rPr lang="en-US" sz="3100" b="1" dirty="0" smtClean="0">
                <a:solidFill>
                  <a:prstClr val="black"/>
                </a:solidFill>
              </a:rPr>
              <a:t>TIGGE </a:t>
            </a:r>
            <a:r>
              <a:rPr lang="en-US" sz="3100" b="1" dirty="0">
                <a:solidFill>
                  <a:prstClr val="black"/>
                </a:solidFill>
              </a:rPr>
              <a:t>– The THORPEX Interactive Grand Global Ensemble </a:t>
            </a:r>
            <a:r>
              <a:rPr lang="en-US" sz="2400" b="1" dirty="0" smtClean="0">
                <a:solidFill>
                  <a:prstClr val="black"/>
                </a:solidFill>
              </a:rPr>
              <a:t>(THORPEX; 2010)</a:t>
            </a:r>
            <a:r>
              <a:rPr lang="en-US" sz="3100" b="1" dirty="0" smtClean="0">
                <a:solidFill>
                  <a:prstClr val="black"/>
                </a:solidFill>
              </a:rPr>
              <a:t> </a:t>
            </a:r>
            <a:r>
              <a:rPr lang="en-US" sz="2400" i="1" dirty="0" smtClean="0">
                <a:solidFill>
                  <a:prstClr val="black"/>
                </a:solidFill>
              </a:rPr>
              <a:t>short </a:t>
            </a:r>
            <a:r>
              <a:rPr lang="en-US" sz="2400" i="1" dirty="0">
                <a:solidFill>
                  <a:prstClr val="black"/>
                </a:solidFill>
              </a:rPr>
              <a:t>description of the TIGGE </a:t>
            </a:r>
            <a:r>
              <a:rPr lang="en-US" sz="2400" i="1" dirty="0" err="1" smtClean="0">
                <a:solidFill>
                  <a:prstClr val="black"/>
                </a:solidFill>
              </a:rPr>
              <a:t>programme</a:t>
            </a:r>
            <a:endParaRPr lang="en-US" sz="2400" i="1" dirty="0" smtClean="0">
              <a:solidFill>
                <a:prstClr val="black"/>
              </a:solidFill>
            </a:endParaRPr>
          </a:p>
          <a:p>
            <a:pPr marL="0" lvl="0" indent="0">
              <a:spcBef>
                <a:spcPts val="0"/>
              </a:spcBef>
              <a:spcAft>
                <a:spcPts val="1200"/>
              </a:spcAft>
              <a:buNone/>
            </a:pPr>
            <a:r>
              <a:rPr lang="en-US" sz="3100" b="1" dirty="0">
                <a:solidFill>
                  <a:prstClr val="black"/>
                </a:solidFill>
              </a:rPr>
              <a:t>User requirements specification for TIGGE archive functions and </a:t>
            </a:r>
            <a:r>
              <a:rPr lang="en-US" sz="3100" b="1" dirty="0" smtClean="0">
                <a:solidFill>
                  <a:prstClr val="black"/>
                </a:solidFill>
              </a:rPr>
              <a:t>applications;</a:t>
            </a:r>
            <a:br>
              <a:rPr lang="en-US" sz="3100" b="1" dirty="0" smtClean="0">
                <a:solidFill>
                  <a:prstClr val="black"/>
                </a:solidFill>
              </a:rPr>
            </a:br>
            <a:r>
              <a:rPr lang="en-US" sz="3100" b="1" dirty="0" smtClean="0">
                <a:solidFill>
                  <a:prstClr val="black"/>
                </a:solidFill>
              </a:rPr>
              <a:t>Products </a:t>
            </a:r>
            <a:r>
              <a:rPr lang="en-US" sz="3100" b="1" dirty="0">
                <a:solidFill>
                  <a:prstClr val="black"/>
                </a:solidFill>
              </a:rPr>
              <a:t>based on TIGGE ensembles delivered to SWFDP </a:t>
            </a:r>
            <a:r>
              <a:rPr lang="en-US" sz="3100" b="1" dirty="0" smtClean="0">
                <a:solidFill>
                  <a:prstClr val="black"/>
                </a:solidFill>
              </a:rPr>
              <a:t>users;</a:t>
            </a:r>
            <a:r>
              <a:rPr lang="en-US" sz="3100" b="1" dirty="0">
                <a:solidFill>
                  <a:prstClr val="black"/>
                </a:solidFill>
              </a:rPr>
              <a:t/>
            </a:r>
            <a:br>
              <a:rPr lang="en-US" sz="3100" b="1" dirty="0">
                <a:solidFill>
                  <a:prstClr val="black"/>
                </a:solidFill>
              </a:rPr>
            </a:br>
            <a:r>
              <a:rPr lang="en-US" sz="3100" b="1" dirty="0">
                <a:solidFill>
                  <a:prstClr val="black"/>
                </a:solidFill>
              </a:rPr>
              <a:t>Enhanced TIGGE archive functions available &amp; demonstrated; data registered in </a:t>
            </a:r>
            <a:r>
              <a:rPr lang="en-US" sz="3100" b="1" dirty="0" smtClean="0">
                <a:solidFill>
                  <a:prstClr val="black"/>
                </a:solidFill>
              </a:rPr>
              <a:t>GCI </a:t>
            </a:r>
            <a:r>
              <a:rPr lang="en-US" sz="2400" b="1" dirty="0" smtClean="0">
                <a:solidFill>
                  <a:prstClr val="black"/>
                </a:solidFill>
              </a:rPr>
              <a:t>(GEOWOW; 2012) </a:t>
            </a:r>
            <a:r>
              <a:rPr lang="en-US" sz="2400" i="1" dirty="0" smtClean="0">
                <a:solidFill>
                  <a:prstClr val="black"/>
                </a:solidFill>
              </a:rPr>
              <a:t>enhancing TIGGE and making the results accessible to users</a:t>
            </a:r>
            <a:endParaRPr lang="en-US" sz="2400" i="1" dirty="0">
              <a:solidFill>
                <a:prstClr val="black"/>
              </a:solidFill>
            </a:endParaRPr>
          </a:p>
          <a:p>
            <a:pPr marL="0" lvl="0" indent="0">
              <a:lnSpc>
                <a:spcPct val="90000"/>
              </a:lnSpc>
              <a:spcBef>
                <a:spcPts val="0"/>
              </a:spcBef>
              <a:spcAft>
                <a:spcPts val="1200"/>
              </a:spcAft>
              <a:buNone/>
            </a:pPr>
            <a:r>
              <a:rPr lang="en-US" sz="3100" b="1" dirty="0" smtClean="0">
                <a:solidFill>
                  <a:prstClr val="black"/>
                </a:solidFill>
              </a:rPr>
              <a:t>TIGGE website </a:t>
            </a:r>
            <a:r>
              <a:rPr lang="en-US" sz="2800" dirty="0">
                <a:solidFill>
                  <a:prstClr val="black"/>
                </a:solidFill>
                <a:hlinkClick r:id="rId2"/>
              </a:rPr>
              <a:t>http</a:t>
            </a:r>
            <a:r>
              <a:rPr lang="en-US" sz="2800" dirty="0" smtClean="0">
                <a:solidFill>
                  <a:prstClr val="black"/>
                </a:solidFill>
                <a:hlinkClick r:id="rId2"/>
              </a:rPr>
              <a:t>://www.ecmwf.int</a:t>
            </a:r>
            <a:r>
              <a:rPr lang="en-US" sz="2800" dirty="0" smtClean="0">
                <a:solidFill>
                  <a:prstClr val="black"/>
                </a:solidFill>
              </a:rPr>
              <a:t> , data </a:t>
            </a:r>
            <a:r>
              <a:rPr lang="en-US" sz="2800" dirty="0">
                <a:solidFill>
                  <a:prstClr val="black"/>
                </a:solidFill>
              </a:rPr>
              <a:t>archive available at  </a:t>
            </a:r>
            <a:r>
              <a:rPr lang="en-US" sz="2800" dirty="0">
                <a:solidFill>
                  <a:prstClr val="black"/>
                </a:solidFill>
                <a:hlinkClick r:id="rId3"/>
              </a:rPr>
              <a:t>http://apps.ecmwf.int/datasets/data/tigge</a:t>
            </a:r>
            <a:r>
              <a:rPr lang="en-US" sz="2800" dirty="0" smtClean="0">
                <a:solidFill>
                  <a:prstClr val="black"/>
                </a:solidFill>
                <a:hlinkClick r:id="rId3"/>
              </a:rPr>
              <a:t>/</a:t>
            </a:r>
            <a:endParaRPr lang="en-US" sz="28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
        <p:nvSpPr>
          <p:cNvPr id="7" name="Title 1"/>
          <p:cNvSpPr txBox="1">
            <a:spLocks/>
          </p:cNvSpPr>
          <p:nvPr/>
        </p:nvSpPr>
        <p:spPr>
          <a:xfrm>
            <a:off x="4345858" y="866362"/>
            <a:ext cx="4627200" cy="810038"/>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984" y="326599"/>
            <a:ext cx="1905000" cy="450808"/>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274603"/>
            <a:ext cx="1258727" cy="554800"/>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17</a:t>
            </a:fld>
            <a:endParaRPr lang="en-US"/>
          </a:p>
        </p:txBody>
      </p:sp>
      <p:sp>
        <p:nvSpPr>
          <p:cNvPr id="2" name="TextBox 1"/>
          <p:cNvSpPr txBox="1"/>
          <p:nvPr/>
        </p:nvSpPr>
        <p:spPr>
          <a:xfrm>
            <a:off x="377999" y="269037"/>
            <a:ext cx="8208000" cy="1323439"/>
          </a:xfrm>
          <a:prstGeom prst="rect">
            <a:avLst/>
          </a:prstGeom>
          <a:noFill/>
        </p:spPr>
        <p:txBody>
          <a:bodyPr wrap="square" rtlCol="0" anchor="ctr">
            <a:spAutoFit/>
          </a:bodyPr>
          <a:lstStyle/>
          <a:p>
            <a:pPr algn="r"/>
            <a:r>
              <a:rPr lang="en-US" sz="4000" b="1" i="1" dirty="0" smtClean="0">
                <a:solidFill>
                  <a:srgbClr val="4676A6"/>
                </a:solidFill>
              </a:rPr>
              <a:t>Communication</a:t>
            </a:r>
            <a:br>
              <a:rPr lang="en-US" sz="4000" b="1" i="1" dirty="0" smtClean="0">
                <a:solidFill>
                  <a:srgbClr val="4676A6"/>
                </a:solidFill>
              </a:rPr>
            </a:br>
            <a:r>
              <a:rPr lang="en-US" sz="4000" b="1" i="1" dirty="0" smtClean="0">
                <a:solidFill>
                  <a:srgbClr val="4676A6"/>
                </a:solidFill>
              </a:rPr>
              <a:t>with stakeholders (1)</a:t>
            </a:r>
            <a:endParaRPr lang="en-US" sz="4000" b="1" i="1" dirty="0">
              <a:solidFill>
                <a:srgbClr val="4676A6"/>
              </a:solidFill>
            </a:endParaRPr>
          </a:p>
        </p:txBody>
      </p:sp>
      <p:sp>
        <p:nvSpPr>
          <p:cNvPr id="10" name="Tijdelijke aanduiding voor inhoud 2"/>
          <p:cNvSpPr txBox="1">
            <a:spLocks/>
          </p:cNvSpPr>
          <p:nvPr/>
        </p:nvSpPr>
        <p:spPr bwMode="auto">
          <a:xfrm>
            <a:off x="377999" y="19812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457200" lvl="0" indent="-457200" eaLnBrk="1" fontAlgn="auto" hangingPunct="1">
              <a:spcBef>
                <a:spcPts val="0"/>
              </a:spcBef>
              <a:spcAft>
                <a:spcPts val="0"/>
              </a:spcAft>
              <a:buSzTx/>
              <a:buFont typeface="Arial" panose="020B0604020202020204" pitchFamily="34" charset="0"/>
              <a:buChar char="•"/>
            </a:pPr>
            <a:r>
              <a:rPr lang="en-US" sz="2600" dirty="0" smtClean="0">
                <a:solidFill>
                  <a:prstClr val="black"/>
                </a:solidFill>
                <a:ea typeface="Times New Roman"/>
                <a:cs typeface="FrutigerLTStd-Roman"/>
              </a:rPr>
              <a:t>High-impact </a:t>
            </a:r>
            <a:r>
              <a:rPr lang="en-US" sz="2600" dirty="0">
                <a:solidFill>
                  <a:prstClr val="black"/>
                </a:solidFill>
                <a:ea typeface="Times New Roman"/>
                <a:cs typeface="FrutigerLTStd-Roman"/>
              </a:rPr>
              <a:t>weather: </a:t>
            </a:r>
            <a:r>
              <a:rPr lang="en-US" sz="2600" b="1" dirty="0">
                <a:solidFill>
                  <a:prstClr val="black"/>
                </a:solidFill>
                <a:ea typeface="Times New Roman"/>
                <a:cs typeface="FrutigerLTStd-Roman"/>
              </a:rPr>
              <a:t>accuracy and timing of forecast </a:t>
            </a:r>
            <a:r>
              <a:rPr lang="en-US" sz="2600" dirty="0">
                <a:solidFill>
                  <a:prstClr val="black"/>
                </a:solidFill>
                <a:ea typeface="Times New Roman"/>
                <a:cs typeface="FrutigerLTStd-Roman"/>
              </a:rPr>
              <a:t>should be </a:t>
            </a:r>
            <a:r>
              <a:rPr lang="en-US" sz="2600" b="1" dirty="0">
                <a:solidFill>
                  <a:prstClr val="black"/>
                </a:solidFill>
                <a:ea typeface="Times New Roman"/>
                <a:cs typeface="FrutigerLTStd-Roman"/>
              </a:rPr>
              <a:t>balanced against size of avoidable </a:t>
            </a:r>
            <a:r>
              <a:rPr lang="en-US" sz="2600" b="1" dirty="0" smtClean="0">
                <a:solidFill>
                  <a:prstClr val="black"/>
                </a:solidFill>
                <a:ea typeface="Times New Roman"/>
                <a:cs typeface="FrutigerLTStd-Roman"/>
              </a:rPr>
              <a:t>loss</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Communication of uncertainty: </a:t>
            </a:r>
            <a:r>
              <a:rPr lang="en-US" sz="2600" b="1" dirty="0">
                <a:solidFill>
                  <a:prstClr val="black"/>
                </a:solidFill>
                <a:ea typeface="Times New Roman"/>
                <a:cs typeface="FrutigerLTStd-Roman"/>
              </a:rPr>
              <a:t>decision makers are very sensitive to false alarms</a:t>
            </a:r>
            <a:r>
              <a:rPr lang="en-US" sz="2600" dirty="0">
                <a:solidFill>
                  <a:prstClr val="black"/>
                </a:solidFill>
                <a:ea typeface="Times New Roman"/>
                <a:cs typeface="FrutigerLTStd-Roman"/>
              </a:rPr>
              <a:t> and, at the same time, </a:t>
            </a:r>
            <a:r>
              <a:rPr lang="en-US" sz="2600" b="1" dirty="0">
                <a:solidFill>
                  <a:prstClr val="black"/>
                </a:solidFill>
                <a:ea typeface="Times New Roman"/>
                <a:cs typeface="FrutigerLTStd-Roman"/>
              </a:rPr>
              <a:t>have a strong need for a high detection </a:t>
            </a:r>
            <a:r>
              <a:rPr lang="en-US" sz="2600" b="1" dirty="0" smtClean="0">
                <a:solidFill>
                  <a:prstClr val="black"/>
                </a:solidFill>
                <a:ea typeface="Times New Roman"/>
                <a:cs typeface="FrutigerLTStd-Roman"/>
              </a:rPr>
              <a:t>rate</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Verification: verification results should be presented alongside the forecasts so that users can readily </a:t>
            </a:r>
            <a:r>
              <a:rPr lang="en-US" sz="2600" b="1" dirty="0">
                <a:solidFill>
                  <a:prstClr val="black"/>
                </a:solidFill>
                <a:ea typeface="Times New Roman"/>
                <a:cs typeface="FrutigerLTStd-Roman"/>
              </a:rPr>
              <a:t>understand the quality of the forecast </a:t>
            </a:r>
            <a:r>
              <a:rPr lang="en-US" sz="2600" dirty="0">
                <a:solidFill>
                  <a:prstClr val="black"/>
                </a:solidFill>
                <a:ea typeface="Times New Roman"/>
                <a:cs typeface="FrutigerLTStd-Roman"/>
              </a:rPr>
              <a:t>they are currently </a:t>
            </a:r>
            <a:r>
              <a:rPr lang="en-US" sz="2600" dirty="0" smtClean="0">
                <a:solidFill>
                  <a:prstClr val="black"/>
                </a:solidFill>
                <a:ea typeface="Times New Roman"/>
                <a:cs typeface="FrutigerLTStd-Roman"/>
              </a:rPr>
              <a:t>using.</a:t>
            </a:r>
            <a:endParaRPr lang="en-US" sz="2600" dirty="0">
              <a:solidFill>
                <a:prstClr val="black"/>
              </a:solidFill>
              <a:ea typeface="Times New Roman"/>
              <a:cs typeface="FrutigerLTStd-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340041213"/>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18</a:t>
            </a:fld>
            <a:endParaRPr lang="en-US"/>
          </a:p>
        </p:txBody>
      </p:sp>
      <p:sp>
        <p:nvSpPr>
          <p:cNvPr id="2" name="TextBox 1"/>
          <p:cNvSpPr txBox="1"/>
          <p:nvPr/>
        </p:nvSpPr>
        <p:spPr>
          <a:xfrm>
            <a:off x="377999" y="269037"/>
            <a:ext cx="8208000" cy="1323439"/>
          </a:xfrm>
          <a:prstGeom prst="rect">
            <a:avLst/>
          </a:prstGeom>
          <a:noFill/>
        </p:spPr>
        <p:txBody>
          <a:bodyPr wrap="square" rtlCol="0" anchor="ctr">
            <a:spAutoFit/>
          </a:bodyPr>
          <a:lstStyle/>
          <a:p>
            <a:pPr algn="r"/>
            <a:r>
              <a:rPr lang="en-US" sz="4000" b="1" i="1" dirty="0" smtClean="0">
                <a:solidFill>
                  <a:srgbClr val="4676A6"/>
                </a:solidFill>
              </a:rPr>
              <a:t>Communication</a:t>
            </a:r>
            <a:br>
              <a:rPr lang="en-US" sz="4000" b="1" i="1" dirty="0" smtClean="0">
                <a:solidFill>
                  <a:srgbClr val="4676A6"/>
                </a:solidFill>
              </a:rPr>
            </a:br>
            <a:r>
              <a:rPr lang="en-US" sz="4000" b="1" i="1" dirty="0" smtClean="0">
                <a:solidFill>
                  <a:srgbClr val="4676A6"/>
                </a:solidFill>
              </a:rPr>
              <a:t>with stakeholders (2)</a:t>
            </a:r>
            <a:endParaRPr lang="en-US" sz="4000" b="1" i="1" dirty="0">
              <a:solidFill>
                <a:srgbClr val="4676A6"/>
              </a:solidFill>
            </a:endParaRPr>
          </a:p>
        </p:txBody>
      </p:sp>
      <p:sp>
        <p:nvSpPr>
          <p:cNvPr id="10" name="Tijdelijke aanduiding voor inhoud 2"/>
          <p:cNvSpPr txBox="1">
            <a:spLocks/>
          </p:cNvSpPr>
          <p:nvPr/>
        </p:nvSpPr>
        <p:spPr bwMode="auto">
          <a:xfrm>
            <a:off x="377999" y="149617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Better </a:t>
            </a:r>
            <a:r>
              <a:rPr lang="en-US" sz="2600" b="1" dirty="0">
                <a:solidFill>
                  <a:prstClr val="black"/>
                </a:solidFill>
                <a:ea typeface="Times New Roman"/>
                <a:cs typeface="FrutigerLTStd-Roman"/>
              </a:rPr>
              <a:t>dissemination of forecast information </a:t>
            </a:r>
            <a:r>
              <a:rPr lang="en-US" sz="2600" dirty="0">
                <a:solidFill>
                  <a:prstClr val="black"/>
                </a:solidFill>
                <a:ea typeface="Times New Roman"/>
                <a:cs typeface="FrutigerLTStd-Roman"/>
              </a:rPr>
              <a:t>to reach end </a:t>
            </a:r>
            <a:r>
              <a:rPr lang="en-US" sz="2600" dirty="0" smtClean="0">
                <a:solidFill>
                  <a:prstClr val="black"/>
                </a:solidFill>
                <a:ea typeface="Times New Roman"/>
                <a:cs typeface="FrutigerLTStd-Roman"/>
              </a:rPr>
              <a:t>users;</a:t>
            </a:r>
          </a:p>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Improved insight into </a:t>
            </a:r>
            <a:r>
              <a:rPr lang="en-US" sz="2600" b="1" dirty="0">
                <a:solidFill>
                  <a:prstClr val="black"/>
                </a:solidFill>
                <a:ea typeface="Times New Roman"/>
                <a:cs typeface="FrutigerLTStd-Roman"/>
              </a:rPr>
              <a:t>how users do interpret and apply </a:t>
            </a:r>
            <a:r>
              <a:rPr lang="en-US" sz="2600" dirty="0">
                <a:solidFill>
                  <a:prstClr val="black"/>
                </a:solidFill>
                <a:ea typeface="Times New Roman"/>
                <a:cs typeface="FrutigerLTStd-Roman"/>
              </a:rPr>
              <a:t>(or </a:t>
            </a:r>
            <a:r>
              <a:rPr lang="en-US" sz="2600" dirty="0" smtClean="0">
                <a:solidFill>
                  <a:prstClr val="black"/>
                </a:solidFill>
                <a:ea typeface="Times New Roman"/>
                <a:cs typeface="FrutigerLTStd-Roman"/>
              </a:rPr>
              <a:t>do not apply) </a:t>
            </a:r>
            <a:r>
              <a:rPr lang="en-US" sz="2600" b="1" dirty="0">
                <a:solidFill>
                  <a:prstClr val="black"/>
                </a:solidFill>
                <a:ea typeface="Times New Roman"/>
                <a:cs typeface="FrutigerLTStd-Roman"/>
              </a:rPr>
              <a:t>forecast </a:t>
            </a:r>
            <a:r>
              <a:rPr lang="en-US" sz="2600" b="1" dirty="0" smtClean="0">
                <a:solidFill>
                  <a:prstClr val="black"/>
                </a:solidFill>
                <a:ea typeface="Times New Roman"/>
                <a:cs typeface="FrutigerLTStd-Roman"/>
              </a:rPr>
              <a:t>information</a:t>
            </a:r>
            <a:r>
              <a:rPr lang="en-US" sz="2600" dirty="0" smtClean="0">
                <a:solidFill>
                  <a:prstClr val="black"/>
                </a:solidFill>
                <a:ea typeface="Times New Roman"/>
                <a:cs typeface="FrutigerLTStd-Roman"/>
              </a:rPr>
              <a:t>;</a:t>
            </a:r>
          </a:p>
          <a:p>
            <a:pPr marL="457200" lvl="0" indent="-457200" eaLnBrk="1" fontAlgn="auto" hangingPunct="1">
              <a:spcBef>
                <a:spcPts val="0"/>
              </a:spcBef>
              <a:spcAft>
                <a:spcPts val="0"/>
              </a:spcAft>
              <a:buSzTx/>
              <a:buFont typeface="Arial" panose="020B0604020202020204" pitchFamily="34" charset="0"/>
              <a:buChar char="•"/>
            </a:pPr>
            <a:r>
              <a:rPr lang="en-US" sz="2600" b="1" dirty="0">
                <a:solidFill>
                  <a:prstClr val="black"/>
                </a:solidFill>
                <a:ea typeface="Times New Roman"/>
                <a:cs typeface="FrutigerLTStd-Roman"/>
              </a:rPr>
              <a:t>Integrate all stakeholders </a:t>
            </a:r>
            <a:r>
              <a:rPr lang="en-US" sz="2600" dirty="0">
                <a:solidFill>
                  <a:prstClr val="black"/>
                </a:solidFill>
                <a:ea typeface="Times New Roman"/>
                <a:cs typeface="FrutigerLTStd-Roman"/>
              </a:rPr>
              <a:t>through interaction to produce suitable information tailored to the user </a:t>
            </a:r>
            <a:r>
              <a:rPr lang="en-US" sz="2600" dirty="0" smtClean="0">
                <a:solidFill>
                  <a:prstClr val="black"/>
                </a:solidFill>
                <a:ea typeface="Times New Roman"/>
                <a:cs typeface="FrutigerLTStd-Roman"/>
              </a:rPr>
              <a:t>needs;</a:t>
            </a:r>
          </a:p>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Facilitate quantification and evaluation of </a:t>
            </a:r>
            <a:r>
              <a:rPr lang="en-US" sz="2600" b="1" dirty="0">
                <a:solidFill>
                  <a:prstClr val="black"/>
                </a:solidFill>
                <a:ea typeface="Times New Roman"/>
                <a:cs typeface="FrutigerLTStd-Roman"/>
              </a:rPr>
              <a:t>environmental, societal and economic benefits </a:t>
            </a:r>
            <a:r>
              <a:rPr lang="en-US" sz="2600" dirty="0">
                <a:solidFill>
                  <a:prstClr val="black"/>
                </a:solidFill>
                <a:ea typeface="Times New Roman"/>
                <a:cs typeface="FrutigerLTStd-Roman"/>
              </a:rPr>
              <a:t>by the end </a:t>
            </a:r>
            <a:r>
              <a:rPr lang="en-US" sz="2600" dirty="0" smtClean="0">
                <a:solidFill>
                  <a:prstClr val="black"/>
                </a:solidFill>
                <a:ea typeface="Times New Roman"/>
                <a:cs typeface="FrutigerLTStd-Roman"/>
              </a:rPr>
              <a:t>user;</a:t>
            </a:r>
          </a:p>
          <a:p>
            <a:pPr marL="457200" lvl="0" indent="-457200" eaLnBrk="1" fontAlgn="auto" hangingPunct="1">
              <a:spcBef>
                <a:spcPts val="0"/>
              </a:spcBef>
              <a:spcAft>
                <a:spcPts val="0"/>
              </a:spcAft>
              <a:buSzTx/>
              <a:buFont typeface="Arial" panose="020B0604020202020204" pitchFamily="34" charset="0"/>
              <a:buChar char="•"/>
            </a:pPr>
            <a:r>
              <a:rPr lang="en-US" sz="2600" dirty="0">
                <a:solidFill>
                  <a:prstClr val="black"/>
                </a:solidFill>
                <a:ea typeface="Times New Roman"/>
                <a:cs typeface="FrutigerLTStd-Roman"/>
              </a:rPr>
              <a:t>Find the </a:t>
            </a:r>
            <a:r>
              <a:rPr lang="en-US" sz="2600" b="1" dirty="0">
                <a:solidFill>
                  <a:prstClr val="black"/>
                </a:solidFill>
                <a:ea typeface="Times New Roman"/>
                <a:cs typeface="FrutigerLTStd-Roman"/>
              </a:rPr>
              <a:t>most cost effective combination of observing system, data assimilation, forecast and application procedures</a:t>
            </a:r>
            <a:r>
              <a:rPr lang="en-US" sz="2600" dirty="0">
                <a:solidFill>
                  <a:prstClr val="black"/>
                </a:solidFill>
                <a:ea typeface="Times New Roman"/>
                <a:cs typeface="FrutigerLTStd-Roman"/>
              </a:rPr>
              <a:t> (Early Warning System) to improve high impact weather forecasts from </a:t>
            </a:r>
            <a:r>
              <a:rPr lang="en-US" sz="2600" dirty="0" smtClean="0">
                <a:solidFill>
                  <a:prstClr val="black"/>
                </a:solidFill>
                <a:ea typeface="Times New Roman"/>
                <a:cs typeface="FrutigerLTStd-Roman"/>
              </a:rPr>
              <a:t>the user perspective.</a:t>
            </a:r>
            <a:endParaRPr lang="en-US" sz="2600" dirty="0">
              <a:solidFill>
                <a:prstClr val="black"/>
              </a:solidFill>
              <a:ea typeface="Times New Roman"/>
              <a:cs typeface="FrutigerLTStd-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04800"/>
            <a:ext cx="8208000" cy="46412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spcAft>
                <a:spcPts val="600"/>
              </a:spcAft>
            </a:pPr>
            <a:r>
              <a:rPr lang="en-US" sz="2600" dirty="0" smtClean="0">
                <a:ea typeface="Times New Roman"/>
                <a:cs typeface="FrutigerLTStd-Roman"/>
              </a:rPr>
              <a:t>Important for arranging cropping strategy and taking preventive action in </a:t>
            </a:r>
            <a:r>
              <a:rPr lang="en-US" sz="2600" b="1" dirty="0" smtClean="0">
                <a:ea typeface="Times New Roman"/>
                <a:cs typeface="FrutigerLTStd-Roman"/>
              </a:rPr>
              <a:t>potential flooding zones</a:t>
            </a:r>
            <a:r>
              <a:rPr lang="en-US" sz="2600" dirty="0" smtClean="0">
                <a:ea typeface="Times New Roman"/>
                <a:cs typeface="FrutigerLTStd-Roman"/>
              </a:rPr>
              <a:t>;</a:t>
            </a:r>
          </a:p>
          <a:p>
            <a:pPr>
              <a:lnSpc>
                <a:spcPct val="80000"/>
              </a:lnSpc>
              <a:spcBef>
                <a:spcPts val="0"/>
              </a:spcBef>
              <a:spcAft>
                <a:spcPts val="600"/>
              </a:spcAft>
            </a:pPr>
            <a:r>
              <a:rPr lang="en-US" sz="2600" dirty="0" smtClean="0">
                <a:ea typeface="Times New Roman"/>
                <a:cs typeface="Times New Roman"/>
              </a:rPr>
              <a:t>Institutional </a:t>
            </a:r>
            <a:r>
              <a:rPr lang="en-US" sz="2600" dirty="0">
                <a:ea typeface="Times New Roman"/>
                <a:cs typeface="Times New Roman"/>
              </a:rPr>
              <a:t>mechanism for </a:t>
            </a:r>
            <a:r>
              <a:rPr lang="en-US" sz="2600" b="1" dirty="0">
                <a:ea typeface="Times New Roman"/>
                <a:cs typeface="Times New Roman"/>
              </a:rPr>
              <a:t>communicating climate information </a:t>
            </a:r>
            <a:r>
              <a:rPr lang="en-US" sz="2600" dirty="0">
                <a:ea typeface="Times New Roman"/>
                <a:cs typeface="Times New Roman"/>
              </a:rPr>
              <a:t>to various user departments and </a:t>
            </a:r>
            <a:r>
              <a:rPr lang="en-US" sz="2600" dirty="0" smtClean="0">
                <a:ea typeface="Times New Roman"/>
                <a:cs typeface="Times New Roman"/>
              </a:rPr>
              <a:t>agencies is important;</a:t>
            </a:r>
          </a:p>
          <a:p>
            <a:pPr>
              <a:lnSpc>
                <a:spcPct val="80000"/>
              </a:lnSpc>
              <a:spcBef>
                <a:spcPts val="0"/>
              </a:spcBef>
              <a:spcAft>
                <a:spcPts val="600"/>
              </a:spcAft>
            </a:pPr>
            <a:r>
              <a:rPr lang="en-US" sz="2600" dirty="0" smtClean="0">
                <a:ea typeface="Times New Roman"/>
                <a:cs typeface="Times New Roman"/>
              </a:rPr>
              <a:t>Forecasts should be released that </a:t>
            </a:r>
            <a:r>
              <a:rPr lang="en-US" sz="2600" b="1" dirty="0" smtClean="0">
                <a:ea typeface="Times New Roman"/>
                <a:cs typeface="Times New Roman"/>
              </a:rPr>
              <a:t>match the lead-time requirements </a:t>
            </a:r>
            <a:r>
              <a:rPr lang="en-US" sz="2600" dirty="0" smtClean="0">
                <a:ea typeface="Times New Roman"/>
                <a:cs typeface="Times New Roman"/>
              </a:rPr>
              <a:t>that are relevant to the end-users;</a:t>
            </a:r>
          </a:p>
          <a:p>
            <a:pPr>
              <a:lnSpc>
                <a:spcPct val="80000"/>
              </a:lnSpc>
              <a:spcBef>
                <a:spcPts val="0"/>
              </a:spcBef>
              <a:spcAft>
                <a:spcPts val="600"/>
              </a:spcAft>
            </a:pPr>
            <a:r>
              <a:rPr lang="en-US" sz="2600" dirty="0" smtClean="0">
                <a:ea typeface="Times New Roman"/>
                <a:cs typeface="Times New Roman"/>
              </a:rPr>
              <a:t>Seasonal forecast products should </a:t>
            </a:r>
            <a:r>
              <a:rPr lang="en-US" sz="2600" b="1" dirty="0" smtClean="0">
                <a:ea typeface="Times New Roman"/>
                <a:cs typeface="Times New Roman"/>
              </a:rPr>
              <a:t>reflect local climatic zones </a:t>
            </a:r>
            <a:r>
              <a:rPr lang="en-US" sz="2600" dirty="0" smtClean="0">
                <a:ea typeface="Times New Roman"/>
                <a:cs typeface="Times New Roman"/>
              </a:rPr>
              <a:t>(rather than administrative regions);</a:t>
            </a:r>
          </a:p>
          <a:p>
            <a:pPr>
              <a:lnSpc>
                <a:spcPct val="80000"/>
              </a:lnSpc>
              <a:spcBef>
                <a:spcPts val="0"/>
              </a:spcBef>
              <a:spcAft>
                <a:spcPts val="600"/>
              </a:spcAft>
            </a:pPr>
            <a:r>
              <a:rPr lang="en-US" sz="2600" dirty="0" smtClean="0">
                <a:ea typeface="Times New Roman"/>
                <a:cs typeface="Times New Roman"/>
              </a:rPr>
              <a:t>Governments should rethink </a:t>
            </a:r>
            <a:r>
              <a:rPr lang="en-US" sz="2600" dirty="0">
                <a:ea typeface="Times New Roman"/>
                <a:cs typeface="Times New Roman"/>
              </a:rPr>
              <a:t>the </a:t>
            </a:r>
            <a:r>
              <a:rPr lang="en-US" sz="2600" b="1" dirty="0">
                <a:ea typeface="Times New Roman"/>
                <a:cs typeface="Times New Roman"/>
              </a:rPr>
              <a:t>value of climate prediction in societal and economic </a:t>
            </a:r>
            <a:r>
              <a:rPr lang="en-US" sz="2600" b="1" dirty="0" smtClean="0">
                <a:ea typeface="Times New Roman"/>
                <a:cs typeface="Times New Roman"/>
              </a:rPr>
              <a:t>development</a:t>
            </a:r>
            <a:r>
              <a:rPr lang="en-US" sz="2600" dirty="0" smtClean="0">
                <a:ea typeface="Times New Roman"/>
                <a:cs typeface="Times New Roman"/>
              </a:rPr>
              <a:t>.</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dirty="0"/>
          </a:p>
        </p:txBody>
      </p:sp>
      <p:sp>
        <p:nvSpPr>
          <p:cNvPr id="6" name="TextBox 5"/>
          <p:cNvSpPr txBox="1"/>
          <p:nvPr/>
        </p:nvSpPr>
        <p:spPr>
          <a:xfrm>
            <a:off x="381600" y="1098681"/>
            <a:ext cx="8208000" cy="1323439"/>
          </a:xfrm>
          <a:prstGeom prst="rect">
            <a:avLst/>
          </a:prstGeom>
          <a:noFill/>
        </p:spPr>
        <p:txBody>
          <a:bodyPr wrap="square" rtlCol="0" anchor="ctr">
            <a:spAutoFit/>
          </a:bodyPr>
          <a:lstStyle/>
          <a:p>
            <a:r>
              <a:rPr lang="en-US" sz="4000" b="1" i="1" dirty="0" smtClean="0">
                <a:solidFill>
                  <a:srgbClr val="4676A6"/>
                </a:solidFill>
              </a:rPr>
              <a:t>Example: Monsoon </a:t>
            </a:r>
            <a:r>
              <a:rPr lang="en-US" sz="4000" b="1" i="1" dirty="0">
                <a:solidFill>
                  <a:srgbClr val="4676A6"/>
                </a:solidFill>
              </a:rPr>
              <a:t>prediction </a:t>
            </a:r>
            <a:r>
              <a:rPr lang="en-US" sz="4000" b="1" i="1" dirty="0" smtClean="0">
                <a:solidFill>
                  <a:srgbClr val="4676A6"/>
                </a:solidFill>
              </a:rPr>
              <a:t/>
            </a:r>
            <a:br>
              <a:rPr lang="en-US" sz="4000" b="1" i="1" dirty="0" smtClean="0">
                <a:solidFill>
                  <a:srgbClr val="4676A6"/>
                </a:solidFill>
              </a:rPr>
            </a:br>
            <a:r>
              <a:rPr lang="en-US" sz="4000" b="1" i="1" dirty="0" smtClean="0">
                <a:solidFill>
                  <a:srgbClr val="4676A6"/>
                </a:solidFill>
              </a:rPr>
              <a:t>and decision </a:t>
            </a:r>
            <a:r>
              <a:rPr lang="en-US" sz="4000" b="1" i="1" dirty="0">
                <a:solidFill>
                  <a:srgbClr val="4676A6"/>
                </a:solidFill>
              </a:rPr>
              <a:t>making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97" y="252001"/>
            <a:ext cx="568504" cy="991800"/>
          </a:xfrm>
          <a:prstGeom prst="rect">
            <a:avLst/>
          </a:prstGeom>
        </p:spPr>
      </p:pic>
    </p:spTree>
    <p:extLst>
      <p:ext uri="{BB962C8B-B14F-4D97-AF65-F5344CB8AC3E}">
        <p14:creationId xmlns:p14="http://schemas.microsoft.com/office/powerpoint/2010/main" val="704441505"/>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728697"/>
            <a:ext cx="8208000" cy="3803073"/>
          </a:xfrm>
        </p:spPr>
        <p:txBody>
          <a:bodyPr>
            <a:normAutofit/>
          </a:bodyPr>
          <a:lstStyle/>
          <a:p>
            <a:pPr>
              <a:lnSpc>
                <a:spcPct val="80000"/>
              </a:lnSpc>
              <a:spcBef>
                <a:spcPts val="0"/>
              </a:spcBef>
              <a:spcAft>
                <a:spcPts val="600"/>
              </a:spcAft>
            </a:pPr>
            <a:endParaRPr lang="en-US" sz="2000" dirty="0" smtClean="0">
              <a:ea typeface="Times New Roman"/>
              <a:cs typeface="FrutigerLTStd-Roman"/>
            </a:endParaRPr>
          </a:p>
          <a:p>
            <a:pPr>
              <a:lnSpc>
                <a:spcPct val="80000"/>
              </a:lnSpc>
              <a:spcBef>
                <a:spcPts val="0"/>
              </a:spcBef>
              <a:spcAft>
                <a:spcPts val="1200"/>
              </a:spcAft>
            </a:pPr>
            <a:r>
              <a:rPr lang="en-US" sz="2600" dirty="0" smtClean="0">
                <a:ea typeface="Times New Roman"/>
                <a:cs typeface="FrutigerLTStd-Roman"/>
              </a:rPr>
              <a:t>Getting </a:t>
            </a:r>
            <a:r>
              <a:rPr lang="en-US" sz="2600" b="1" dirty="0">
                <a:ea typeface="Times New Roman"/>
                <a:cs typeface="FrutigerLTStd-Roman"/>
              </a:rPr>
              <a:t>free warning and hazard </a:t>
            </a:r>
            <a:r>
              <a:rPr lang="en-US" sz="2600" b="1" dirty="0" smtClean="0">
                <a:ea typeface="Times New Roman"/>
                <a:cs typeface="FrutigerLTStd-Roman"/>
              </a:rPr>
              <a:t>information</a:t>
            </a:r>
            <a:r>
              <a:rPr lang="en-US" sz="2600" dirty="0" smtClean="0">
                <a:ea typeface="Times New Roman"/>
                <a:cs typeface="FrutigerLTStd-Roman"/>
              </a:rPr>
              <a:t>;</a:t>
            </a:r>
            <a:endParaRPr lang="en-US" sz="2600" dirty="0">
              <a:ea typeface="Times New Roman"/>
              <a:cs typeface="FrutigerLTStd-Roman"/>
            </a:endParaRPr>
          </a:p>
          <a:p>
            <a:pPr>
              <a:lnSpc>
                <a:spcPct val="80000"/>
              </a:lnSpc>
              <a:spcBef>
                <a:spcPts val="0"/>
              </a:spcBef>
              <a:spcAft>
                <a:spcPts val="1200"/>
              </a:spcAft>
            </a:pPr>
            <a:r>
              <a:rPr lang="en-US" sz="2600" dirty="0" smtClean="0">
                <a:ea typeface="Times New Roman"/>
                <a:cs typeface="FrutigerLTStd-Roman"/>
              </a:rPr>
              <a:t>Receiving </a:t>
            </a:r>
            <a:r>
              <a:rPr lang="en-US" sz="2600" b="1" dirty="0">
                <a:ea typeface="Times New Roman"/>
                <a:cs typeface="FrutigerLTStd-Roman"/>
              </a:rPr>
              <a:t>warning with sufficient lead </a:t>
            </a:r>
            <a:r>
              <a:rPr lang="en-US" sz="2600" b="1" dirty="0" smtClean="0">
                <a:ea typeface="Times New Roman"/>
                <a:cs typeface="FrutigerLTStd-Roman"/>
              </a:rPr>
              <a:t>time</a:t>
            </a:r>
            <a:r>
              <a:rPr lang="en-US" sz="2600" dirty="0" smtClean="0">
                <a:ea typeface="Times New Roman"/>
                <a:cs typeface="FrutigerLTStd-Roman"/>
              </a:rPr>
              <a:t>;</a:t>
            </a:r>
            <a:endParaRPr lang="en-US" sz="2600" dirty="0">
              <a:ea typeface="Times New Roman"/>
              <a:cs typeface="FrutigerLTStd-Roman"/>
            </a:endParaRPr>
          </a:p>
          <a:p>
            <a:pPr>
              <a:lnSpc>
                <a:spcPct val="80000"/>
              </a:lnSpc>
              <a:spcBef>
                <a:spcPts val="0"/>
              </a:spcBef>
              <a:spcAft>
                <a:spcPts val="1200"/>
              </a:spcAft>
            </a:pPr>
            <a:r>
              <a:rPr lang="en-US" sz="2600" b="1" dirty="0" smtClean="0">
                <a:ea typeface="Times New Roman"/>
                <a:cs typeface="FrutigerLTStd-Roman"/>
              </a:rPr>
              <a:t>Understanding </a:t>
            </a:r>
            <a:r>
              <a:rPr lang="en-US" sz="2600" b="1" dirty="0">
                <a:ea typeface="Times New Roman"/>
                <a:cs typeface="FrutigerLTStd-Roman"/>
              </a:rPr>
              <a:t>the warning </a:t>
            </a:r>
            <a:r>
              <a:rPr lang="en-US" sz="2600" b="1" dirty="0" smtClean="0">
                <a:ea typeface="Times New Roman"/>
                <a:cs typeface="FrutigerLTStd-Roman"/>
              </a:rPr>
              <a:t>content</a:t>
            </a:r>
            <a:r>
              <a:rPr lang="en-US" sz="2600" dirty="0" smtClean="0">
                <a:ea typeface="Times New Roman"/>
                <a:cs typeface="FrutigerLTStd-Roman"/>
              </a:rPr>
              <a:t>;</a:t>
            </a:r>
            <a:endParaRPr lang="en-US" sz="2600" dirty="0">
              <a:ea typeface="Times New Roman"/>
              <a:cs typeface="FrutigerLTStd-Roman"/>
            </a:endParaRPr>
          </a:p>
          <a:p>
            <a:pPr>
              <a:lnSpc>
                <a:spcPct val="80000"/>
              </a:lnSpc>
              <a:spcBef>
                <a:spcPts val="0"/>
              </a:spcBef>
              <a:spcAft>
                <a:spcPts val="1200"/>
              </a:spcAft>
            </a:pPr>
            <a:r>
              <a:rPr lang="en-US" sz="2600" b="1" dirty="0" smtClean="0">
                <a:ea typeface="Times New Roman"/>
                <a:cs typeface="FrutigerLTStd-Roman"/>
              </a:rPr>
              <a:t>Believing </a:t>
            </a:r>
            <a:r>
              <a:rPr lang="en-US" sz="2600" b="1" dirty="0">
                <a:ea typeface="Times New Roman"/>
                <a:cs typeface="FrutigerLTStd-Roman"/>
              </a:rPr>
              <a:t>the </a:t>
            </a:r>
            <a:r>
              <a:rPr lang="en-US" sz="2600" b="1" dirty="0" smtClean="0">
                <a:ea typeface="Times New Roman"/>
                <a:cs typeface="FrutigerLTStd-Roman"/>
              </a:rPr>
              <a:t>warning</a:t>
            </a:r>
            <a:r>
              <a:rPr lang="en-US" sz="2600" dirty="0" smtClean="0">
                <a:ea typeface="Times New Roman"/>
                <a:cs typeface="FrutigerLTStd-Roman"/>
              </a:rPr>
              <a:t>;</a:t>
            </a:r>
            <a:endParaRPr lang="en-US" sz="2600" dirty="0">
              <a:ea typeface="Times New Roman"/>
              <a:cs typeface="FrutigerLTStd-Roman"/>
            </a:endParaRPr>
          </a:p>
          <a:p>
            <a:pPr>
              <a:lnSpc>
                <a:spcPct val="80000"/>
              </a:lnSpc>
              <a:spcBef>
                <a:spcPts val="0"/>
              </a:spcBef>
              <a:spcAft>
                <a:spcPts val="1200"/>
              </a:spcAft>
            </a:pPr>
            <a:r>
              <a:rPr lang="en-US" sz="2600" b="1" dirty="0" smtClean="0">
                <a:ea typeface="Times New Roman"/>
                <a:cs typeface="FrutigerLTStd-Roman"/>
              </a:rPr>
              <a:t>Believing </a:t>
            </a:r>
            <a:r>
              <a:rPr lang="en-US" sz="2600" b="1" dirty="0">
                <a:ea typeface="Times New Roman"/>
                <a:cs typeface="FrutigerLTStd-Roman"/>
              </a:rPr>
              <a:t>that the threat is </a:t>
            </a:r>
            <a:r>
              <a:rPr lang="en-US" sz="2600" b="1" dirty="0" smtClean="0">
                <a:ea typeface="Times New Roman"/>
                <a:cs typeface="FrutigerLTStd-Roman"/>
              </a:rPr>
              <a:t>real</a:t>
            </a:r>
            <a:r>
              <a:rPr lang="en-US" sz="2600" dirty="0" smtClean="0">
                <a:ea typeface="Times New Roman"/>
                <a:cs typeface="FrutigerLTStd-Roman"/>
              </a:rPr>
              <a:t>;</a:t>
            </a:r>
            <a:endParaRPr lang="en-US" sz="2600" dirty="0">
              <a:ea typeface="Times New Roman"/>
              <a:cs typeface="FrutigerLTStd-Roman"/>
            </a:endParaRPr>
          </a:p>
          <a:p>
            <a:pPr>
              <a:lnSpc>
                <a:spcPct val="80000"/>
              </a:lnSpc>
              <a:spcBef>
                <a:spcPts val="0"/>
              </a:spcBef>
              <a:spcAft>
                <a:spcPts val="1200"/>
              </a:spcAft>
            </a:pPr>
            <a:r>
              <a:rPr lang="en-US" sz="2600" dirty="0" smtClean="0">
                <a:ea typeface="Times New Roman"/>
                <a:cs typeface="FrutigerLTStd-Roman"/>
              </a:rPr>
              <a:t>Knowing </a:t>
            </a:r>
            <a:r>
              <a:rPr lang="en-US" sz="2600" dirty="0">
                <a:ea typeface="Times New Roman"/>
                <a:cs typeface="FrutigerLTStd-Roman"/>
              </a:rPr>
              <a:t>when and what </a:t>
            </a:r>
            <a:r>
              <a:rPr lang="en-US" sz="2600" b="1" dirty="0">
                <a:ea typeface="Times New Roman"/>
                <a:cs typeface="FrutigerLTStd-Roman"/>
              </a:rPr>
              <a:t>appropriate action </a:t>
            </a:r>
            <a:r>
              <a:rPr lang="en-US" sz="2600" dirty="0">
                <a:ea typeface="Times New Roman"/>
                <a:cs typeface="FrutigerLTStd-Roman"/>
              </a:rPr>
              <a:t>to </a:t>
            </a:r>
            <a:r>
              <a:rPr lang="en-US" sz="2600" dirty="0" smtClean="0">
                <a:ea typeface="Times New Roman"/>
                <a:cs typeface="FrutigerLTStd-Roman"/>
              </a:rPr>
              <a:t>take;</a:t>
            </a:r>
            <a:endParaRPr lang="en-US" sz="2600" dirty="0">
              <a:ea typeface="Times New Roman"/>
              <a:cs typeface="FrutigerLTStd-Roman"/>
            </a:endParaRPr>
          </a:p>
          <a:p>
            <a:pPr>
              <a:lnSpc>
                <a:spcPct val="80000"/>
              </a:lnSpc>
              <a:spcBef>
                <a:spcPts val="0"/>
              </a:spcBef>
              <a:spcAft>
                <a:spcPts val="1200"/>
              </a:spcAft>
            </a:pPr>
            <a:r>
              <a:rPr lang="en-US" sz="2600" dirty="0" smtClean="0">
                <a:ea typeface="Times New Roman"/>
                <a:cs typeface="FrutigerLTStd-Roman"/>
              </a:rPr>
              <a:t>Being </a:t>
            </a:r>
            <a:r>
              <a:rPr lang="en-US" sz="2600" dirty="0">
                <a:ea typeface="Times New Roman"/>
                <a:cs typeface="FrutigerLTStd-Roman"/>
              </a:rPr>
              <a:t>in a </a:t>
            </a:r>
            <a:r>
              <a:rPr lang="en-US" sz="2600" b="1" dirty="0">
                <a:ea typeface="Times New Roman"/>
                <a:cs typeface="FrutigerLTStd-Roman"/>
              </a:rPr>
              <a:t>state of </a:t>
            </a:r>
            <a:r>
              <a:rPr lang="en-US" sz="2600" b="1" dirty="0" smtClean="0">
                <a:ea typeface="Times New Roman"/>
                <a:cs typeface="FrutigerLTStd-Roman"/>
              </a:rPr>
              <a:t>preparedness</a:t>
            </a:r>
            <a:r>
              <a:rPr lang="en-US" sz="2600" dirty="0" smtClean="0">
                <a:ea typeface="Times New Roman"/>
                <a:cs typeface="FrutigerLTStd-Roman"/>
              </a:rPr>
              <a:t>.</a:t>
            </a:r>
            <a:endParaRPr lang="en-US" sz="2600" dirty="0">
              <a:ea typeface="Times New Roman"/>
              <a:cs typeface="FrutigerLTStd-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dirty="0"/>
          </a:p>
        </p:txBody>
      </p:sp>
      <p:sp>
        <p:nvSpPr>
          <p:cNvPr id="6" name="TextBox 5"/>
          <p:cNvSpPr txBox="1"/>
          <p:nvPr/>
        </p:nvSpPr>
        <p:spPr>
          <a:xfrm>
            <a:off x="378001" y="1035545"/>
            <a:ext cx="8208000" cy="1938992"/>
          </a:xfrm>
          <a:prstGeom prst="rect">
            <a:avLst/>
          </a:prstGeom>
          <a:noFill/>
        </p:spPr>
        <p:txBody>
          <a:bodyPr wrap="square" rtlCol="0" anchor="ctr">
            <a:spAutoFit/>
          </a:bodyPr>
          <a:lstStyle/>
          <a:p>
            <a:r>
              <a:rPr lang="en-US" sz="4000" b="1" i="1" dirty="0" smtClean="0">
                <a:solidFill>
                  <a:srgbClr val="4676A6"/>
                </a:solidFill>
              </a:rPr>
              <a:t>Example: Requirements </a:t>
            </a:r>
            <a:r>
              <a:rPr lang="en-US" sz="4000" b="1" i="1" dirty="0">
                <a:solidFill>
                  <a:srgbClr val="4676A6"/>
                </a:solidFill>
              </a:rPr>
              <a:t>for </a:t>
            </a:r>
            <a:r>
              <a:rPr lang="en-US" sz="4000" b="1" i="1" dirty="0" smtClean="0">
                <a:solidFill>
                  <a:srgbClr val="4676A6"/>
                </a:solidFill>
              </a:rPr>
              <a:t>an</a:t>
            </a:r>
          </a:p>
          <a:p>
            <a:r>
              <a:rPr lang="en-US" sz="4000" b="1" i="1" dirty="0" smtClean="0">
                <a:solidFill>
                  <a:srgbClr val="4676A6"/>
                </a:solidFill>
              </a:rPr>
              <a:t>effective </a:t>
            </a:r>
            <a:r>
              <a:rPr lang="en-US" sz="4000" b="1" i="1" dirty="0">
                <a:solidFill>
                  <a:srgbClr val="4676A6"/>
                </a:solidFill>
              </a:rPr>
              <a:t>community response to warnings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497" y="252001"/>
            <a:ext cx="568504" cy="991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3732416841"/>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21</a:t>
            </a:fld>
            <a:endParaRPr lang="en-US"/>
          </a:p>
        </p:txBody>
      </p:sp>
      <p:sp>
        <p:nvSpPr>
          <p:cNvPr id="2" name="Content Placeholder 1"/>
          <p:cNvSpPr>
            <a:spLocks noGrp="1"/>
          </p:cNvSpPr>
          <p:nvPr>
            <p:ph idx="1"/>
          </p:nvPr>
        </p:nvSpPr>
        <p:spPr>
          <a:xfrm>
            <a:off x="0" y="151200"/>
            <a:ext cx="9144000" cy="709200"/>
          </a:xfrm>
        </p:spPr>
        <p:txBody>
          <a:bodyPr anchor="ctr">
            <a:noAutofit/>
          </a:bodyPr>
          <a:lstStyle/>
          <a:p>
            <a:pPr marL="0" indent="0" algn="ctr">
              <a:lnSpc>
                <a:spcPct val="80000"/>
              </a:lnSpc>
              <a:spcBef>
                <a:spcPct val="0"/>
              </a:spcBef>
              <a:buNone/>
              <a:defRPr/>
            </a:pPr>
            <a:r>
              <a:rPr lang="en-US" sz="4000" b="1" i="1" dirty="0">
                <a:solidFill>
                  <a:srgbClr val="4676A6"/>
                </a:solidFill>
                <a:latin typeface="+mj-lt"/>
                <a:ea typeface="+mj-ea"/>
                <a:cs typeface="+mj-cs"/>
              </a:rPr>
              <a:t>THORPEX decision support</a:t>
            </a:r>
          </a:p>
        </p:txBody>
      </p:sp>
      <p:sp>
        <p:nvSpPr>
          <p:cNvPr id="10" name="TextBox 9"/>
          <p:cNvSpPr txBox="1"/>
          <p:nvPr/>
        </p:nvSpPr>
        <p:spPr>
          <a:xfrm>
            <a:off x="603409" y="6300000"/>
            <a:ext cx="7937183" cy="400110"/>
          </a:xfrm>
          <a:prstGeom prst="rect">
            <a:avLst/>
          </a:prstGeom>
          <a:noFill/>
        </p:spPr>
        <p:txBody>
          <a:bodyPr wrap="square" rtlCol="0">
            <a:spAutoFit/>
          </a:bodyPr>
          <a:lstStyle/>
          <a:p>
            <a:pPr algn="ctr"/>
            <a:r>
              <a:rPr lang="en-US" sz="2000" i="1" dirty="0"/>
              <a:t>A global interactive </a:t>
            </a:r>
            <a:r>
              <a:rPr lang="en-US" sz="2000" i="1" dirty="0" smtClean="0"/>
              <a:t>end- to-end </a:t>
            </a:r>
            <a:r>
              <a:rPr lang="en-US" sz="2000" i="1" dirty="0"/>
              <a:t>forecasting system for the 21st century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1" y="900000"/>
            <a:ext cx="6629399" cy="5334000"/>
          </a:xfrm>
          <a:prstGeom prst="rect">
            <a:avLst/>
          </a:prstGeom>
          <a:noFill/>
          <a:ln>
            <a:noFill/>
          </a:ln>
        </p:spPr>
      </p:pic>
    </p:spTree>
    <p:extLst>
      <p:ext uri="{BB962C8B-B14F-4D97-AF65-F5344CB8AC3E}">
        <p14:creationId xmlns:p14="http://schemas.microsoft.com/office/powerpoint/2010/main" val="425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62200"/>
            <a:ext cx="8208000" cy="4190999"/>
          </a:xfrm>
        </p:spPr>
        <p:txBody>
          <a:bodyPr>
            <a:normAutofit/>
          </a:bodyPr>
          <a:lstStyle/>
          <a:p>
            <a:pPr marL="0" lvl="0" indent="0">
              <a:lnSpc>
                <a:spcPct val="80000"/>
              </a:lnSpc>
              <a:spcBef>
                <a:spcPts val="0"/>
              </a:spcBef>
              <a:spcAft>
                <a:spcPts val="1200"/>
              </a:spcAft>
              <a:buNone/>
            </a:pPr>
            <a:r>
              <a:rPr lang="en-US" sz="2600" b="1" dirty="0">
                <a:solidFill>
                  <a:prstClr val="black"/>
                </a:solidFill>
              </a:rPr>
              <a:t>Weather research in Europe – a THORPEX European </a:t>
            </a:r>
            <a:r>
              <a:rPr lang="en-US" sz="2600" b="1" dirty="0" smtClean="0">
                <a:solidFill>
                  <a:prstClr val="black"/>
                </a:solidFill>
              </a:rPr>
              <a:t>plan </a:t>
            </a:r>
            <a:r>
              <a:rPr lang="en-US" sz="2000" b="1" dirty="0" smtClean="0">
                <a:solidFill>
                  <a:prstClr val="black"/>
                </a:solidFill>
              </a:rPr>
              <a:t>(WMO; 2010) </a:t>
            </a:r>
            <a:r>
              <a:rPr lang="en-US" sz="2000" i="1" dirty="0" smtClean="0">
                <a:solidFill>
                  <a:prstClr val="black"/>
                </a:solidFill>
              </a:rPr>
              <a:t>research </a:t>
            </a:r>
            <a:r>
              <a:rPr lang="en-US" sz="2000" i="1" dirty="0">
                <a:solidFill>
                  <a:prstClr val="black"/>
                </a:solidFill>
              </a:rPr>
              <a:t>plan for Europe and the Mediterranean, including section on decision making</a:t>
            </a:r>
          </a:p>
          <a:p>
            <a:pPr marL="0" lvl="0" indent="0">
              <a:lnSpc>
                <a:spcPct val="80000"/>
              </a:lnSpc>
              <a:spcBef>
                <a:spcPts val="0"/>
              </a:spcBef>
              <a:spcAft>
                <a:spcPts val="1200"/>
              </a:spcAft>
              <a:buNone/>
            </a:pPr>
            <a:r>
              <a:rPr lang="en-US" sz="2600" b="1" dirty="0">
                <a:solidFill>
                  <a:prstClr val="black"/>
                </a:solidFill>
              </a:rPr>
              <a:t>WWRP/THORPEX African science </a:t>
            </a:r>
            <a:r>
              <a:rPr lang="en-US" sz="2600" b="1" dirty="0" smtClean="0">
                <a:solidFill>
                  <a:prstClr val="black"/>
                </a:solidFill>
              </a:rPr>
              <a:t>plan </a:t>
            </a:r>
            <a:r>
              <a:rPr lang="en-US" sz="2000" b="1" dirty="0" smtClean="0">
                <a:solidFill>
                  <a:prstClr val="black"/>
                </a:solidFill>
              </a:rPr>
              <a:t>(WMO; 2008)</a:t>
            </a:r>
            <a:r>
              <a:rPr lang="en-US" sz="2000" b="1" dirty="0">
                <a:solidFill>
                  <a:prstClr val="black"/>
                </a:solidFill>
              </a:rPr>
              <a:t/>
            </a:r>
            <a:br>
              <a:rPr lang="en-US" sz="2000" b="1" dirty="0">
                <a:solidFill>
                  <a:prstClr val="black"/>
                </a:solidFill>
              </a:rPr>
            </a:br>
            <a:r>
              <a:rPr lang="en-US" sz="2000" i="1" dirty="0" smtClean="0">
                <a:solidFill>
                  <a:prstClr val="black"/>
                </a:solidFill>
              </a:rPr>
              <a:t>science </a:t>
            </a:r>
            <a:r>
              <a:rPr lang="en-US" sz="2000" i="1" dirty="0">
                <a:solidFill>
                  <a:prstClr val="black"/>
                </a:solidFill>
              </a:rPr>
              <a:t>plan for Africa, involving </a:t>
            </a:r>
            <a:r>
              <a:rPr lang="en-US" sz="2000" i="1" dirty="0" smtClean="0">
                <a:solidFill>
                  <a:prstClr val="black"/>
                </a:solidFill>
              </a:rPr>
              <a:t>end-users</a:t>
            </a:r>
          </a:p>
          <a:p>
            <a:pPr marL="0" lvl="0" indent="0">
              <a:lnSpc>
                <a:spcPct val="80000"/>
              </a:lnSpc>
              <a:spcBef>
                <a:spcPts val="0"/>
              </a:spcBef>
              <a:spcAft>
                <a:spcPts val="1200"/>
              </a:spcAft>
              <a:buNone/>
            </a:pPr>
            <a:r>
              <a:rPr lang="en-US" sz="2600" b="1" dirty="0">
                <a:solidFill>
                  <a:prstClr val="black"/>
                </a:solidFill>
              </a:rPr>
              <a:t>Global monsoon </a:t>
            </a:r>
            <a:r>
              <a:rPr lang="en-US" sz="2600" b="1" dirty="0" smtClean="0">
                <a:solidFill>
                  <a:prstClr val="black"/>
                </a:solidFill>
              </a:rPr>
              <a:t>system – Research and forecast </a:t>
            </a:r>
            <a:r>
              <a:rPr lang="en-US" sz="2000" b="1" dirty="0" smtClean="0">
                <a:solidFill>
                  <a:prstClr val="black"/>
                </a:solidFill>
              </a:rPr>
              <a:t>(World Scientific; 2011)</a:t>
            </a:r>
            <a:r>
              <a:rPr lang="en-US" sz="2600" b="1" dirty="0" smtClean="0">
                <a:solidFill>
                  <a:prstClr val="black"/>
                </a:solidFill>
              </a:rPr>
              <a:t> </a:t>
            </a:r>
            <a:r>
              <a:rPr lang="en-US" sz="2000" i="1" dirty="0" smtClean="0">
                <a:solidFill>
                  <a:prstClr val="black"/>
                </a:solidFill>
              </a:rPr>
              <a:t>series </a:t>
            </a:r>
            <a:r>
              <a:rPr lang="en-US" sz="2000" i="1" dirty="0">
                <a:solidFill>
                  <a:prstClr val="black"/>
                </a:solidFill>
              </a:rPr>
              <a:t>of articles on monsoon system research, only some chapters are freely available: heaviest precipitation (ch2), </a:t>
            </a:r>
            <a:r>
              <a:rPr lang="en-US" sz="2000" i="1" dirty="0" err="1">
                <a:solidFill>
                  <a:prstClr val="black"/>
                </a:solidFill>
              </a:rPr>
              <a:t>intraseasonal</a:t>
            </a:r>
            <a:r>
              <a:rPr lang="en-US" sz="2000" i="1" dirty="0">
                <a:solidFill>
                  <a:prstClr val="black"/>
                </a:solidFill>
              </a:rPr>
              <a:t> variability (ch11), diurnal cycle (ch15), Taiwan monsoon (ch18), modelling monsoons (ch25), atmospheric and oceanic weather (ch29), oceanic processes (ch30)</a:t>
            </a:r>
          </a:p>
          <a:p>
            <a:pPr marL="0" lvl="0" indent="0">
              <a:lnSpc>
                <a:spcPct val="80000"/>
              </a:lnSpc>
              <a:spcBef>
                <a:spcPts val="0"/>
              </a:spcBef>
              <a:spcAft>
                <a:spcPts val="1200"/>
              </a:spcAft>
              <a:buNone/>
            </a:pPr>
            <a:r>
              <a:rPr lang="en-US" sz="2600" b="1" dirty="0" smtClean="0">
                <a:solidFill>
                  <a:prstClr val="black"/>
                </a:solidFill>
              </a:rPr>
              <a:t>The global </a:t>
            </a:r>
            <a:r>
              <a:rPr lang="en-US" sz="2600" b="1" dirty="0">
                <a:solidFill>
                  <a:prstClr val="black"/>
                </a:solidFill>
              </a:rPr>
              <a:t>monsoon systems </a:t>
            </a:r>
            <a:r>
              <a:rPr lang="en-US" sz="2000" b="1" dirty="0">
                <a:solidFill>
                  <a:prstClr val="black"/>
                </a:solidFill>
              </a:rPr>
              <a:t>(</a:t>
            </a:r>
            <a:r>
              <a:rPr lang="en-US" sz="2000" b="1" dirty="0" smtClean="0">
                <a:solidFill>
                  <a:prstClr val="black"/>
                </a:solidFill>
              </a:rPr>
              <a:t>WCRP) </a:t>
            </a:r>
            <a:r>
              <a:rPr lang="en-US" sz="2000" i="1" dirty="0" smtClean="0">
                <a:solidFill>
                  <a:prstClr val="black"/>
                </a:solidFill>
              </a:rPr>
              <a:t>introduction </a:t>
            </a:r>
            <a:r>
              <a:rPr lang="en-US" sz="2000" i="1" dirty="0">
                <a:solidFill>
                  <a:prstClr val="black"/>
                </a:solidFill>
              </a:rPr>
              <a:t>to monsoon systems and research </a:t>
            </a:r>
            <a:r>
              <a:rPr lang="en-US" sz="2000" i="1" dirty="0" smtClean="0">
                <a:solidFill>
                  <a:prstClr val="black"/>
                </a:solidFill>
              </a:rPr>
              <a:t>efforts</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
        <p:nvSpPr>
          <p:cNvPr id="7" name="Title 1"/>
          <p:cNvSpPr txBox="1">
            <a:spLocks/>
          </p:cNvSpPr>
          <p:nvPr/>
        </p:nvSpPr>
        <p:spPr>
          <a:xfrm>
            <a:off x="378000" y="13716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79489"/>
            <a:ext cx="2057400" cy="486873"/>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4529" y="166275"/>
            <a:ext cx="1633537" cy="700087"/>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23</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Changing weather</a:t>
            </a:r>
            <a:br>
              <a:rPr lang="en-US" sz="4000" b="1" i="1" dirty="0" smtClean="0">
                <a:solidFill>
                  <a:srgbClr val="4676A6"/>
                </a:solidFill>
              </a:rPr>
            </a:br>
            <a:r>
              <a:rPr lang="en-US" sz="4000" b="1" i="1" dirty="0" smtClean="0">
                <a:solidFill>
                  <a:srgbClr val="4676A6"/>
                </a:solidFill>
              </a:rPr>
              <a:t>patterns and climate</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Times New Roman"/>
              </a:rPr>
              <a:t>Concerns about </a:t>
            </a:r>
            <a:r>
              <a:rPr lang="en-US" sz="2600" dirty="0">
                <a:solidFill>
                  <a:prstClr val="black"/>
                </a:solidFill>
                <a:ea typeface="Times New Roman"/>
                <a:cs typeface="Times New Roman"/>
              </a:rPr>
              <a:t>the </a:t>
            </a:r>
            <a:r>
              <a:rPr lang="en-US" sz="2600" b="1" dirty="0" smtClean="0">
                <a:solidFill>
                  <a:prstClr val="black"/>
                </a:solidFill>
                <a:ea typeface="Times New Roman"/>
                <a:cs typeface="Times New Roman"/>
              </a:rPr>
              <a:t>impact </a:t>
            </a:r>
            <a:r>
              <a:rPr lang="en-US" sz="2600" b="1" dirty="0">
                <a:solidFill>
                  <a:prstClr val="black"/>
                </a:solidFill>
                <a:ea typeface="Times New Roman"/>
                <a:cs typeface="Times New Roman"/>
              </a:rPr>
              <a:t>of global climate change</a:t>
            </a:r>
            <a:r>
              <a:rPr lang="en-US" sz="2600" dirty="0">
                <a:solidFill>
                  <a:prstClr val="black"/>
                </a:solidFill>
                <a:ea typeface="Times New Roman"/>
                <a:cs typeface="Times New Roman"/>
              </a:rPr>
              <a:t>, in terms of weather and climate variability and associated effects such as sea-level </a:t>
            </a:r>
            <a:r>
              <a:rPr lang="en-US" sz="2600" dirty="0" smtClean="0">
                <a:solidFill>
                  <a:prstClr val="black"/>
                </a:solidFill>
                <a:ea typeface="Times New Roman"/>
                <a:cs typeface="Times New Roman"/>
              </a:rPr>
              <a:t>rise;</a:t>
            </a:r>
          </a:p>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b="1" dirty="0" smtClean="0">
                <a:solidFill>
                  <a:prstClr val="black"/>
                </a:solidFill>
                <a:ea typeface="Times New Roman"/>
                <a:cs typeface="Times New Roman"/>
              </a:rPr>
              <a:t>Science </a:t>
            </a:r>
            <a:r>
              <a:rPr lang="en-US" sz="2600" b="1" dirty="0">
                <a:solidFill>
                  <a:prstClr val="black"/>
                </a:solidFill>
                <a:ea typeface="Times New Roman"/>
                <a:cs typeface="Times New Roman"/>
              </a:rPr>
              <a:t>and technology of weather forecasting and climate prediction </a:t>
            </a:r>
            <a:r>
              <a:rPr lang="en-US" sz="2600" dirty="0">
                <a:solidFill>
                  <a:prstClr val="black"/>
                </a:solidFill>
                <a:ea typeface="Times New Roman"/>
                <a:cs typeface="Times New Roman"/>
              </a:rPr>
              <a:t>has been moving ahead </a:t>
            </a:r>
            <a:r>
              <a:rPr lang="en-US" sz="2600" dirty="0" smtClean="0">
                <a:solidFill>
                  <a:prstClr val="black"/>
                </a:solidFill>
                <a:ea typeface="Times New Roman"/>
                <a:cs typeface="Times New Roman"/>
              </a:rPr>
              <a:t>rapidly;</a:t>
            </a:r>
          </a:p>
          <a:p>
            <a:pPr marL="457200" lvl="0" indent="-4572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Times New Roman"/>
              </a:rPr>
              <a:t>Need for </a:t>
            </a:r>
            <a:r>
              <a:rPr lang="en-US" sz="2600" b="1" dirty="0" smtClean="0">
                <a:solidFill>
                  <a:prstClr val="black"/>
                </a:solidFill>
                <a:ea typeface="Times New Roman"/>
                <a:cs typeface="Times New Roman"/>
              </a:rPr>
              <a:t>reduction of the uncertainty </a:t>
            </a:r>
            <a:r>
              <a:rPr lang="en-US" sz="2600" dirty="0" smtClean="0">
                <a:solidFill>
                  <a:prstClr val="black"/>
                </a:solidFill>
                <a:ea typeface="Times New Roman"/>
                <a:cs typeface="Times New Roman"/>
              </a:rPr>
              <a:t>about the relationship between weather and climate change, to predict changing weather patterns under different scenarios with the aim to </a:t>
            </a:r>
            <a:r>
              <a:rPr lang="en-US" sz="2600" b="1" dirty="0" smtClean="0">
                <a:solidFill>
                  <a:prstClr val="black"/>
                </a:solidFill>
                <a:ea typeface="Times New Roman"/>
                <a:cs typeface="Times New Roman"/>
              </a:rPr>
              <a:t>improve decision-making </a:t>
            </a:r>
            <a:r>
              <a:rPr lang="en-US" sz="2600" dirty="0" smtClean="0">
                <a:solidFill>
                  <a:prstClr val="black"/>
                </a:solidFill>
                <a:ea typeface="Times New Roman"/>
                <a:cs typeface="Times New Roman"/>
              </a:rPr>
              <a:t>for adaptation and mitigation.</a:t>
            </a:r>
            <a:endParaRPr lang="en-US" sz="2600" dirty="0">
              <a:solidFill>
                <a:prstClr val="black"/>
              </a:solidFill>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514600"/>
            <a:ext cx="8208000" cy="4572000"/>
          </a:xfrm>
        </p:spPr>
        <p:txBody>
          <a:bodyPr>
            <a:normAutofit/>
          </a:bodyPr>
          <a:lstStyle/>
          <a:p>
            <a:pPr marL="0" lvl="0" indent="0">
              <a:lnSpc>
                <a:spcPct val="80000"/>
              </a:lnSpc>
              <a:spcBef>
                <a:spcPts val="0"/>
              </a:spcBef>
              <a:spcAft>
                <a:spcPts val="1200"/>
              </a:spcAft>
              <a:buNone/>
            </a:pPr>
            <a:r>
              <a:rPr lang="en-US" sz="2600" b="1" dirty="0">
                <a:solidFill>
                  <a:prstClr val="black"/>
                </a:solidFill>
              </a:rPr>
              <a:t>Climate impacts on energy systems - Key issues for energy sector </a:t>
            </a:r>
            <a:r>
              <a:rPr lang="en-US" sz="2600" b="1" dirty="0" smtClean="0">
                <a:solidFill>
                  <a:prstClr val="black"/>
                </a:solidFill>
              </a:rPr>
              <a:t>adaptation </a:t>
            </a:r>
            <a:r>
              <a:rPr lang="en-US" sz="2000" b="1" dirty="0" smtClean="0">
                <a:solidFill>
                  <a:prstClr val="black"/>
                </a:solidFill>
              </a:rPr>
              <a:t>(</a:t>
            </a:r>
            <a:r>
              <a:rPr lang="en-US" sz="2000" b="1" dirty="0">
                <a:solidFill>
                  <a:prstClr val="black"/>
                </a:solidFill>
              </a:rPr>
              <a:t>World </a:t>
            </a:r>
            <a:r>
              <a:rPr lang="en-US" sz="2000" b="1" dirty="0" smtClean="0">
                <a:solidFill>
                  <a:prstClr val="black"/>
                </a:solidFill>
              </a:rPr>
              <a:t>Bank; 2011)</a:t>
            </a:r>
            <a:r>
              <a:rPr lang="en-US" sz="2000" b="1" dirty="0">
                <a:solidFill>
                  <a:prstClr val="black"/>
                </a:solidFill>
              </a:rPr>
              <a:t> </a:t>
            </a:r>
            <a:r>
              <a:rPr lang="en-US" sz="2000" i="1" dirty="0" smtClean="0">
                <a:solidFill>
                  <a:prstClr val="black"/>
                </a:solidFill>
              </a:rPr>
              <a:t>how </a:t>
            </a:r>
            <a:r>
              <a:rPr lang="en-US" sz="2000" i="1" dirty="0">
                <a:solidFill>
                  <a:prstClr val="black"/>
                </a:solidFill>
              </a:rPr>
              <a:t>the changing climate impacts energy systems, including need for improved observation networks in developing countries + case studies from Albania and Mexico</a:t>
            </a:r>
            <a:endParaRPr lang="en-US" sz="2000" b="1" dirty="0">
              <a:solidFill>
                <a:prstClr val="black"/>
              </a:solidFill>
            </a:endParaRPr>
          </a:p>
          <a:p>
            <a:pPr marL="0" lvl="0" indent="0">
              <a:lnSpc>
                <a:spcPct val="80000"/>
              </a:lnSpc>
              <a:spcBef>
                <a:spcPts val="0"/>
              </a:spcBef>
              <a:spcAft>
                <a:spcPts val="1200"/>
              </a:spcAft>
              <a:buNone/>
            </a:pPr>
            <a:r>
              <a:rPr lang="en-US" sz="2600" b="1" dirty="0">
                <a:solidFill>
                  <a:prstClr val="black"/>
                </a:solidFill>
              </a:rPr>
              <a:t>Frequently asked questions </a:t>
            </a:r>
            <a:r>
              <a:rPr lang="en-US" sz="2000" b="1" dirty="0">
                <a:solidFill>
                  <a:prstClr val="black"/>
                </a:solidFill>
              </a:rPr>
              <a:t>(</a:t>
            </a:r>
            <a:r>
              <a:rPr lang="en-US" sz="2000" b="1" dirty="0" smtClean="0">
                <a:solidFill>
                  <a:prstClr val="black"/>
                </a:solidFill>
              </a:rPr>
              <a:t>IPCC; 2007) </a:t>
            </a:r>
            <a:r>
              <a:rPr lang="en-US" sz="2000" i="1" dirty="0" smtClean="0">
                <a:solidFill>
                  <a:prstClr val="black"/>
                </a:solidFill>
              </a:rPr>
              <a:t>answers </a:t>
            </a:r>
            <a:r>
              <a:rPr lang="en-US" sz="2000" i="1" dirty="0">
                <a:solidFill>
                  <a:prstClr val="black"/>
                </a:solidFill>
              </a:rPr>
              <a:t>on </a:t>
            </a:r>
            <a:r>
              <a:rPr lang="en-US" sz="2000" i="1" dirty="0" smtClean="0">
                <a:solidFill>
                  <a:prstClr val="black"/>
                </a:solidFill>
              </a:rPr>
              <a:t>frequently </a:t>
            </a:r>
            <a:r>
              <a:rPr lang="en-US" sz="2000" i="1" dirty="0">
                <a:solidFill>
                  <a:prstClr val="black"/>
                </a:solidFill>
              </a:rPr>
              <a:t>asked questions on climate change, including the relation between weather and climate change</a:t>
            </a:r>
          </a:p>
          <a:p>
            <a:pPr marL="0" lvl="0" indent="0">
              <a:lnSpc>
                <a:spcPct val="80000"/>
              </a:lnSpc>
              <a:spcBef>
                <a:spcPts val="0"/>
              </a:spcBef>
              <a:spcAft>
                <a:spcPts val="1200"/>
              </a:spcAft>
              <a:buNone/>
            </a:pPr>
            <a:r>
              <a:rPr lang="en-US" sz="2600" b="1" dirty="0">
                <a:solidFill>
                  <a:prstClr val="black"/>
                </a:solidFill>
              </a:rPr>
              <a:t>Reviewing weather and climate services in the </a:t>
            </a:r>
            <a:r>
              <a:rPr lang="en-US" sz="2600" b="1" dirty="0" smtClean="0">
                <a:solidFill>
                  <a:prstClr val="black"/>
                </a:solidFill>
              </a:rPr>
              <a:t>Pacific </a:t>
            </a:r>
            <a:r>
              <a:rPr lang="en-US" sz="2000" b="1" dirty="0" smtClean="0">
                <a:solidFill>
                  <a:prstClr val="black"/>
                </a:solidFill>
              </a:rPr>
              <a:t>(SPREP; 2010) </a:t>
            </a:r>
            <a:r>
              <a:rPr lang="en-US" sz="2000" i="1" dirty="0" smtClean="0">
                <a:solidFill>
                  <a:prstClr val="black"/>
                </a:solidFill>
              </a:rPr>
              <a:t>review </a:t>
            </a:r>
            <a:r>
              <a:rPr lang="en-US" sz="2000" i="1" dirty="0">
                <a:solidFill>
                  <a:prstClr val="black"/>
                </a:solidFill>
              </a:rPr>
              <a:t>of National Meteorological Services in the Pacific region </a:t>
            </a:r>
            <a:r>
              <a:rPr lang="en-US" sz="2000" i="1" dirty="0" smtClean="0">
                <a:solidFill>
                  <a:prstClr val="black"/>
                </a:solidFill>
              </a:rPr>
              <a:t>(mainly </a:t>
            </a:r>
            <a:r>
              <a:rPr lang="en-US" sz="2000" i="1" dirty="0">
                <a:solidFill>
                  <a:prstClr val="black"/>
                </a:solidFill>
              </a:rPr>
              <a:t>small island </a:t>
            </a:r>
            <a:r>
              <a:rPr lang="en-US" sz="2000" i="1" dirty="0" smtClean="0">
                <a:solidFill>
                  <a:prstClr val="black"/>
                </a:solidFill>
              </a:rPr>
              <a:t>states that are especially vulnerable to sea-level rise)</a:t>
            </a:r>
          </a:p>
          <a:p>
            <a:pPr marL="0" lvl="0" indent="0">
              <a:lnSpc>
                <a:spcPct val="80000"/>
              </a:lnSpc>
              <a:spcBef>
                <a:spcPts val="0"/>
              </a:spcBef>
              <a:spcAft>
                <a:spcPts val="1200"/>
              </a:spcAft>
              <a:buNone/>
            </a:pPr>
            <a:r>
              <a:rPr lang="en-US" sz="2600" b="1" dirty="0">
                <a:solidFill>
                  <a:prstClr val="black"/>
                </a:solidFill>
              </a:rPr>
              <a:t>Climate and ocean: Variability, predictability and </a:t>
            </a:r>
            <a:r>
              <a:rPr lang="en-US" sz="2600" b="1" dirty="0" smtClean="0">
                <a:solidFill>
                  <a:prstClr val="black"/>
                </a:solidFill>
              </a:rPr>
              <a:t>change </a:t>
            </a:r>
            <a:r>
              <a:rPr lang="en-US" sz="2000" b="1" dirty="0" smtClean="0">
                <a:solidFill>
                  <a:prstClr val="black"/>
                </a:solidFill>
              </a:rPr>
              <a:t>(CLIVAR; 2014) </a:t>
            </a:r>
            <a:r>
              <a:rPr lang="en-US" sz="2000" i="1" dirty="0" smtClean="0">
                <a:solidFill>
                  <a:prstClr val="black"/>
                </a:solidFill>
              </a:rPr>
              <a:t>brochure on the CLIVAR research </a:t>
            </a:r>
            <a:r>
              <a:rPr lang="en-US" sz="2000" i="1" dirty="0" err="1" smtClean="0">
                <a:solidFill>
                  <a:prstClr val="black"/>
                </a:solidFill>
              </a:rPr>
              <a:t>programme</a:t>
            </a:r>
            <a:endParaRPr lang="en-US" sz="9200" dirty="0">
              <a:solidFill>
                <a:prstClr val="black"/>
              </a:solidFill>
            </a:endParaRPr>
          </a:p>
          <a:p>
            <a:pPr marL="0" lvl="0" indent="0">
              <a:lnSpc>
                <a:spcPct val="80000"/>
              </a:lnSpc>
              <a:spcBef>
                <a:spcPts val="0"/>
              </a:spcBef>
              <a:spcAft>
                <a:spcPts val="1200"/>
              </a:spcAft>
              <a:buNone/>
            </a:pPr>
            <a:endParaRPr lang="en-US" sz="9200"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
        <p:nvSpPr>
          <p:cNvPr id="7" name="Title 1"/>
          <p:cNvSpPr txBox="1">
            <a:spLocks/>
          </p:cNvSpPr>
          <p:nvPr/>
        </p:nvSpPr>
        <p:spPr>
          <a:xfrm>
            <a:off x="378000" y="1480725"/>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94012"/>
            <a:ext cx="1385700" cy="6027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112" y="484252"/>
            <a:ext cx="1066800" cy="6223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6259" y="411484"/>
            <a:ext cx="1202942" cy="767835"/>
          </a:xfrm>
          <a:prstGeom prst="rect">
            <a:avLst/>
          </a:prstGeom>
        </p:spPr>
      </p:pic>
    </p:spTree>
    <p:extLst>
      <p:ext uri="{BB962C8B-B14F-4D97-AF65-F5344CB8AC3E}">
        <p14:creationId xmlns:p14="http://schemas.microsoft.com/office/powerpoint/2010/main" val="1877710378"/>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weather</a:t>
            </a:r>
            <a:endParaRPr lang="en-US" sz="4000" b="1" i="1" dirty="0">
              <a:solidFill>
                <a:srgbClr val="4676A6"/>
              </a:solidFill>
            </a:endParaRPr>
          </a:p>
        </p:txBody>
      </p:sp>
      <p:sp>
        <p:nvSpPr>
          <p:cNvPr id="10" name="TextBox 5"/>
          <p:cNvSpPr txBox="1">
            <a:spLocks noChangeArrowheads="1"/>
          </p:cNvSpPr>
          <p:nvPr/>
        </p:nvSpPr>
        <p:spPr bwMode="auto">
          <a:xfrm>
            <a:off x="375198" y="6157556"/>
            <a:ext cx="820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r>
              <a:rPr lang="en-US" sz="2000" i="1" dirty="0">
                <a:latin typeface="+mn-lt"/>
              </a:rPr>
              <a:t>Tropical cyclone </a:t>
            </a:r>
            <a:r>
              <a:rPr lang="en-US" sz="2000" i="1" dirty="0" err="1">
                <a:latin typeface="+mn-lt"/>
              </a:rPr>
              <a:t>Eline</a:t>
            </a:r>
            <a:r>
              <a:rPr lang="en-US" sz="2000" i="1" dirty="0">
                <a:latin typeface="+mn-lt"/>
              </a:rPr>
              <a:t> provoking flooding in Mozambique and Madagascar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292" y="1653847"/>
            <a:ext cx="5829300" cy="4482600"/>
          </a:xfrm>
          <a:prstGeom prst="rect">
            <a:avLst/>
          </a:prstGeom>
          <a:noFill/>
          <a:ln>
            <a:noFill/>
          </a:ln>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High-impact weather prediction </a:t>
            </a:r>
            <a:r>
              <a:rPr lang="en-US" sz="2600" dirty="0">
                <a:solidFill>
                  <a:srgbClr val="4676A6"/>
                </a:solidFill>
              </a:rPr>
              <a:t>(see also disaster management toolkit)</a:t>
            </a:r>
          </a:p>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Precipitation (and general weather) forecasting and monitoring</a:t>
            </a:r>
          </a:p>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Earth observation for weather (-indexed) insurance </a:t>
            </a:r>
            <a:r>
              <a:rPr lang="en-US" sz="2600" dirty="0" smtClean="0">
                <a:solidFill>
                  <a:srgbClr val="4676A6"/>
                </a:solidFill>
              </a:rPr>
              <a:t>(in agriculture toolkit)</a:t>
            </a:r>
          </a:p>
          <a:p>
            <a:pPr marL="342000" lvl="0" indent="-342000" eaLnBrk="1" fontAlgn="auto" hangingPunct="1">
              <a:lnSpc>
                <a:spcPct val="80000"/>
              </a:lnSpc>
              <a:spcBef>
                <a:spcPts val="0"/>
              </a:spcBef>
              <a:spcAft>
                <a:spcPts val="1200"/>
              </a:spcAft>
              <a:buSzTx/>
              <a:buFont typeface="Arial" pitchFamily="34" charset="0"/>
              <a:buChar char="•"/>
            </a:pPr>
            <a:endParaRPr lang="en-US" sz="2600" dirty="0" smtClean="0">
              <a:solidFill>
                <a:prstClr val="black"/>
              </a:solidFill>
            </a:endParaRPr>
          </a:p>
          <a:p>
            <a:pPr marL="0" lvl="0" indent="0" eaLnBrk="1" fontAlgn="auto" hangingPunct="1">
              <a:lnSpc>
                <a:spcPct val="80000"/>
              </a:lnSpc>
              <a:spcBef>
                <a:spcPts val="0"/>
              </a:spcBef>
              <a:spcAft>
                <a:spcPts val="1200"/>
              </a:spcAft>
              <a:buSzTx/>
            </a:pPr>
            <a:r>
              <a:rPr lang="en-US" sz="2600" dirty="0">
                <a:solidFill>
                  <a:prstClr val="black"/>
                </a:solidFill>
              </a:rPr>
              <a:t>Weather products and services are linked to all GEO Societal Benefit Areas and provide input to products and services related to these </a:t>
            </a:r>
            <a:r>
              <a:rPr lang="en-US" sz="2600" dirty="0" smtClean="0">
                <a:solidFill>
                  <a:prstClr val="black"/>
                </a:solidFill>
              </a:rPr>
              <a:t>SBAs</a:t>
            </a:r>
            <a:endParaRPr lang="en-US" sz="26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28</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Example high-impact</a:t>
            </a:r>
            <a:br>
              <a:rPr lang="en-US" sz="4000" b="1" i="1" dirty="0" smtClean="0">
                <a:solidFill>
                  <a:srgbClr val="4676A6"/>
                </a:solidFill>
              </a:rPr>
            </a:br>
            <a:r>
              <a:rPr lang="en-US" sz="4000" b="1" i="1" dirty="0" smtClean="0">
                <a:solidFill>
                  <a:srgbClr val="4676A6"/>
                </a:solidFill>
              </a:rPr>
              <a:t> weather prediction</a:t>
            </a:r>
          </a:p>
        </p:txBody>
      </p:sp>
      <p:sp>
        <p:nvSpPr>
          <p:cNvPr id="12" name="TextBox 2"/>
          <p:cNvSpPr txBox="1">
            <a:spLocks noChangeArrowheads="1"/>
          </p:cNvSpPr>
          <p:nvPr/>
        </p:nvSpPr>
        <p:spPr bwMode="auto">
          <a:xfrm>
            <a:off x="990600" y="5940620"/>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r>
              <a:rPr lang="en-US" sz="2000" i="1" dirty="0">
                <a:latin typeface="+mn-lt"/>
              </a:rPr>
              <a:t>Forecasting strike probabilities for Hurricane Ike by combining two TIGGE ensembles</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50" y="1647439"/>
            <a:ext cx="5829299" cy="4248620"/>
          </a:xfrm>
          <a:prstGeom prst="rect">
            <a:avLst/>
          </a:prstGeom>
          <a:noFill/>
          <a:ln>
            <a:noFill/>
          </a:ln>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Example high-impact</a:t>
            </a:r>
            <a:br>
              <a:rPr lang="en-US" sz="4000" b="1" i="1" dirty="0" smtClean="0">
                <a:solidFill>
                  <a:srgbClr val="4676A6"/>
                </a:solidFill>
              </a:rPr>
            </a:br>
            <a:r>
              <a:rPr lang="en-US" sz="4000" b="1" i="1" dirty="0" smtClean="0">
                <a:solidFill>
                  <a:srgbClr val="4676A6"/>
                </a:solidFill>
              </a:rPr>
              <a:t> weather prediction (2)</a:t>
            </a:r>
          </a:p>
        </p:txBody>
      </p:sp>
      <p:sp>
        <p:nvSpPr>
          <p:cNvPr id="12" name="TextBox 2"/>
          <p:cNvSpPr txBox="1">
            <a:spLocks noChangeArrowheads="1"/>
          </p:cNvSpPr>
          <p:nvPr/>
        </p:nvSpPr>
        <p:spPr bwMode="auto">
          <a:xfrm>
            <a:off x="6553200" y="3052435"/>
            <a:ext cx="2226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2000" i="1" dirty="0">
                <a:latin typeface="+mn-lt"/>
              </a:rPr>
              <a:t>Predicting flood alerts for Romania using TIGGE</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10" y="1644980"/>
            <a:ext cx="5591389" cy="4755819"/>
          </a:xfrm>
          <a:prstGeom prst="rect">
            <a:avLst/>
          </a:prstGeom>
          <a:noFill/>
          <a:ln>
            <a:noFill/>
          </a:ln>
        </p:spPr>
      </p:pic>
    </p:spTree>
    <p:extLst>
      <p:ext uri="{BB962C8B-B14F-4D97-AF65-F5344CB8AC3E}">
        <p14:creationId xmlns:p14="http://schemas.microsoft.com/office/powerpoint/2010/main" val="3900522177"/>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30</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Example high-impact</a:t>
            </a:r>
            <a:br>
              <a:rPr lang="en-US" sz="4000" b="1" i="1" dirty="0" smtClean="0">
                <a:solidFill>
                  <a:srgbClr val="4676A6"/>
                </a:solidFill>
              </a:rPr>
            </a:br>
            <a:r>
              <a:rPr lang="en-US" sz="4000" b="1" i="1" dirty="0" smtClean="0">
                <a:solidFill>
                  <a:srgbClr val="4676A6"/>
                </a:solidFill>
              </a:rPr>
              <a:t> weather prediction (3)</a:t>
            </a:r>
          </a:p>
        </p:txBody>
      </p:sp>
      <p:sp>
        <p:nvSpPr>
          <p:cNvPr id="12" name="TextBox 2"/>
          <p:cNvSpPr txBox="1">
            <a:spLocks noChangeArrowheads="1"/>
          </p:cNvSpPr>
          <p:nvPr/>
        </p:nvSpPr>
        <p:spPr bwMode="auto">
          <a:xfrm>
            <a:off x="6081939" y="3052435"/>
            <a:ext cx="25311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r>
              <a:rPr lang="en-US" sz="2000" i="1" dirty="0">
                <a:latin typeface="+mn-lt"/>
              </a:rPr>
              <a:t>Massive sandstorm blows off the northwest African desert (February 26th, 2000)</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87" y="1777797"/>
            <a:ext cx="4724400" cy="4580602"/>
          </a:xfrm>
          <a:prstGeom prst="rect">
            <a:avLst/>
          </a:prstGeom>
          <a:noFill/>
          <a:ln>
            <a:noFill/>
          </a:ln>
        </p:spPr>
      </p:pic>
    </p:spTree>
    <p:extLst>
      <p:ext uri="{BB962C8B-B14F-4D97-AF65-F5344CB8AC3E}">
        <p14:creationId xmlns:p14="http://schemas.microsoft.com/office/powerpoint/2010/main" val="3932888303"/>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High-impact weather</a:t>
            </a:r>
            <a:br>
              <a:rPr lang="en-US" sz="4000" b="1" i="1" dirty="0" smtClean="0">
                <a:solidFill>
                  <a:srgbClr val="4676A6"/>
                </a:solidFill>
              </a:rPr>
            </a:br>
            <a:r>
              <a:rPr lang="en-US" sz="4000" b="1" i="1" dirty="0" smtClean="0">
                <a:solidFill>
                  <a:srgbClr val="4676A6"/>
                </a:solidFill>
              </a:rPr>
              <a:t>prediction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385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supports high-impact weather prediction for </a:t>
            </a:r>
            <a:r>
              <a:rPr lang="en-US" sz="2600" kern="0" dirty="0" smtClean="0">
                <a:solidFill>
                  <a:srgbClr val="4676A6"/>
                </a:solidFill>
              </a:rPr>
              <a:t>disaster management, water management, agriculture, energy, health, fisheries, aviation </a:t>
            </a:r>
            <a:r>
              <a:rPr lang="en-US" sz="2600" kern="0" dirty="0">
                <a:solidFill>
                  <a:srgbClr val="4676A6"/>
                </a:solidFill>
              </a:rPr>
              <a:t>/ </a:t>
            </a:r>
            <a:r>
              <a:rPr lang="en-US" sz="2600" kern="0" dirty="0" smtClean="0">
                <a:solidFill>
                  <a:srgbClr val="4676A6"/>
                </a:solidFill>
              </a:rPr>
              <a:t>transportation, </a:t>
            </a:r>
            <a:r>
              <a:rPr lang="en-US" sz="2600" kern="0" dirty="0" smtClean="0">
                <a:solidFill>
                  <a:schemeClr val="tx1"/>
                </a:solidFill>
              </a:rPr>
              <a:t>etc.;</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Data series are available for </a:t>
            </a:r>
            <a:r>
              <a:rPr lang="en-US" sz="2600" kern="0" dirty="0" smtClean="0">
                <a:solidFill>
                  <a:srgbClr val="4676A6"/>
                </a:solidFill>
              </a:rPr>
              <a:t>historical and statistical analysis and analysis of whole regions</a:t>
            </a:r>
            <a:r>
              <a:rPr lang="en-US" sz="2600" kern="0" dirty="0" smtClean="0">
                <a:solidFill>
                  <a:schemeClr val="tx1"/>
                </a:solidFill>
              </a:rPr>
              <a:t>;</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facilitates </a:t>
            </a:r>
            <a:r>
              <a:rPr lang="en-US" sz="2600" kern="0" dirty="0" smtClean="0">
                <a:solidFill>
                  <a:srgbClr val="4676A6"/>
                </a:solidFill>
              </a:rPr>
              <a:t>shortening of the warning time </a:t>
            </a:r>
            <a:r>
              <a:rPr lang="en-US" sz="2600" kern="0" dirty="0" smtClean="0">
                <a:solidFill>
                  <a:schemeClr val="tx1"/>
                </a:solidFill>
              </a:rPr>
              <a:t>and the </a:t>
            </a:r>
            <a:r>
              <a:rPr lang="en-US" sz="2600" kern="0" dirty="0" smtClean="0">
                <a:solidFill>
                  <a:srgbClr val="4676A6"/>
                </a:solidFill>
              </a:rPr>
              <a:t>communication and decision-making </a:t>
            </a:r>
            <a:r>
              <a:rPr lang="en-US" sz="2600" kern="0" dirty="0" smtClean="0">
                <a:solidFill>
                  <a:schemeClr val="tx1"/>
                </a:solidFill>
              </a:rPr>
              <a:t>process;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Cost </a:t>
            </a:r>
            <a:r>
              <a:rPr lang="en-US" sz="2600" kern="0" dirty="0">
                <a:solidFill>
                  <a:srgbClr val="4676A6"/>
                </a:solidFill>
              </a:rPr>
              <a:t>estimate: </a:t>
            </a:r>
            <a:r>
              <a:rPr lang="en-US" sz="2600" kern="0" dirty="0" smtClean="0"/>
              <a:t>on case-by-case basis, meteorological satellite imagery is usually free;</a:t>
            </a:r>
            <a:endParaRPr lang="en-US" sz="2600" kern="0" baseline="30000" dirty="0" smtClean="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challenges: </a:t>
            </a:r>
            <a:r>
              <a:rPr lang="en-US" sz="2600" kern="0" dirty="0" smtClean="0">
                <a:solidFill>
                  <a:schemeClr val="tx1"/>
                </a:solidFill>
              </a:rPr>
              <a:t>cost, complexity, </a:t>
            </a:r>
            <a:r>
              <a:rPr lang="en-US" sz="2600" kern="0" dirty="0" smtClean="0"/>
              <a:t>business model, knowledge transfer.</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33" y="2057400"/>
            <a:ext cx="8208000" cy="4800600"/>
          </a:xfrm>
        </p:spPr>
        <p:txBody>
          <a:bodyPr>
            <a:normAutofit lnSpcReduction="10000"/>
          </a:bodyPr>
          <a:lstStyle/>
          <a:p>
            <a:pPr marL="0" indent="0">
              <a:lnSpc>
                <a:spcPct val="80000"/>
              </a:lnSpc>
              <a:spcBef>
                <a:spcPts val="0"/>
              </a:spcBef>
              <a:spcAft>
                <a:spcPts val="1200"/>
              </a:spcAft>
              <a:buNone/>
            </a:pPr>
            <a:r>
              <a:rPr lang="en-US" sz="2600" b="1" dirty="0"/>
              <a:t>The European Centre for </a:t>
            </a:r>
            <a:r>
              <a:rPr lang="en-US" sz="2600" b="1" dirty="0" smtClean="0"/>
              <a:t>Medium-range </a:t>
            </a:r>
            <a:r>
              <a:rPr lang="en-US" sz="2600" b="1" dirty="0"/>
              <a:t>Weather Forecasts – European co-operation at its </a:t>
            </a:r>
            <a:r>
              <a:rPr lang="en-US" sz="2600" b="1" dirty="0" smtClean="0"/>
              <a:t>best </a:t>
            </a:r>
            <a:r>
              <a:rPr lang="en-US" sz="2000" b="1" dirty="0" smtClean="0"/>
              <a:t>(ECMWF; 2012)</a:t>
            </a:r>
            <a:r>
              <a:rPr lang="en-US" sz="2400" b="1" dirty="0" smtClean="0"/>
              <a:t> </a:t>
            </a:r>
            <a:r>
              <a:rPr lang="en-US" sz="2000" i="1" dirty="0" smtClean="0"/>
              <a:t>describes improvements in medium-range forecasts, with some examples of high-impact weather prediction</a:t>
            </a:r>
          </a:p>
          <a:p>
            <a:pPr marL="0" lvl="0" indent="0">
              <a:lnSpc>
                <a:spcPct val="80000"/>
              </a:lnSpc>
              <a:spcBef>
                <a:spcPts val="0"/>
              </a:spcBef>
              <a:spcAft>
                <a:spcPts val="1200"/>
              </a:spcAft>
              <a:buNone/>
            </a:pPr>
            <a:r>
              <a:rPr lang="en-US" sz="2600" b="1" dirty="0">
                <a:solidFill>
                  <a:prstClr val="black"/>
                </a:solidFill>
              </a:rPr>
              <a:t>Weather satellites: Critical technology in an uncertain </a:t>
            </a:r>
            <a:r>
              <a:rPr lang="en-US" sz="2600" b="1" dirty="0" smtClean="0">
                <a:solidFill>
                  <a:prstClr val="black"/>
                </a:solidFill>
              </a:rPr>
              <a:t>environment </a:t>
            </a:r>
            <a:r>
              <a:rPr lang="en-US" sz="2000" b="1" dirty="0" smtClean="0">
                <a:solidFill>
                  <a:prstClr val="black"/>
                </a:solidFill>
              </a:rPr>
              <a:t>(Space Solutions; 2013)</a:t>
            </a:r>
            <a:r>
              <a:rPr lang="en-US" sz="2400" b="1" dirty="0" smtClean="0">
                <a:solidFill>
                  <a:prstClr val="black"/>
                </a:solidFill>
              </a:rPr>
              <a:t> </a:t>
            </a:r>
            <a:r>
              <a:rPr lang="en-US" sz="2000" i="1" dirty="0" smtClean="0">
                <a:solidFill>
                  <a:prstClr val="black"/>
                </a:solidFill>
              </a:rPr>
              <a:t>overview of </a:t>
            </a:r>
            <a:r>
              <a:rPr lang="en-US" sz="2000" i="1" dirty="0">
                <a:solidFill>
                  <a:prstClr val="black"/>
                </a:solidFill>
              </a:rPr>
              <a:t>weather </a:t>
            </a:r>
            <a:r>
              <a:rPr lang="en-US" sz="2000" i="1" dirty="0" smtClean="0">
                <a:solidFill>
                  <a:prstClr val="black"/>
                </a:solidFill>
              </a:rPr>
              <a:t>satellites and their benefits (US perspective)</a:t>
            </a:r>
            <a:endParaRPr lang="en-US" sz="2000" i="1" dirty="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NOAA knows… Earth observation satellites </a:t>
            </a:r>
            <a:r>
              <a:rPr lang="en-US" sz="2000" b="1" dirty="0" smtClean="0">
                <a:solidFill>
                  <a:prstClr val="black"/>
                </a:solidFill>
              </a:rPr>
              <a:t>(NOAA; </a:t>
            </a:r>
            <a:r>
              <a:rPr lang="en-US" sz="2000" b="1" dirty="0">
                <a:solidFill>
                  <a:prstClr val="black"/>
                </a:solidFill>
              </a:rPr>
              <a:t>2011) </a:t>
            </a:r>
            <a:r>
              <a:rPr lang="en-US" sz="2000" i="1" dirty="0" smtClean="0">
                <a:solidFill>
                  <a:prstClr val="black"/>
                </a:solidFill>
              </a:rPr>
              <a:t>factsheet on the use of earth observation for a ‘weather-ready nation’</a:t>
            </a:r>
            <a:endParaRPr lang="en-US" sz="1000" b="1" dirty="0">
              <a:solidFill>
                <a:prstClr val="black"/>
              </a:solidFill>
            </a:endParaRPr>
          </a:p>
          <a:p>
            <a:pPr marL="0" indent="0">
              <a:lnSpc>
                <a:spcPct val="80000"/>
              </a:lnSpc>
              <a:spcBef>
                <a:spcPts val="0"/>
              </a:spcBef>
              <a:spcAft>
                <a:spcPts val="1200"/>
              </a:spcAft>
              <a:buNone/>
            </a:pPr>
            <a:r>
              <a:rPr lang="en-US" sz="2600" b="1" dirty="0" smtClean="0">
                <a:solidFill>
                  <a:prstClr val="black"/>
                </a:solidFill>
              </a:rPr>
              <a:t>Heaviest precipitation events, 1998 – 2007: a near global survey </a:t>
            </a:r>
            <a:r>
              <a:rPr lang="en-US" sz="2000" b="1" dirty="0" smtClean="0">
                <a:solidFill>
                  <a:prstClr val="black"/>
                </a:solidFill>
              </a:rPr>
              <a:t>(</a:t>
            </a:r>
            <a:r>
              <a:rPr lang="en-US" sz="2000" b="1" dirty="0" err="1" smtClean="0">
                <a:solidFill>
                  <a:prstClr val="black"/>
                </a:solidFill>
              </a:rPr>
              <a:t>Mapes</a:t>
            </a:r>
            <a:r>
              <a:rPr lang="en-US" sz="2000" b="1" dirty="0" smtClean="0">
                <a:solidFill>
                  <a:prstClr val="black"/>
                </a:solidFill>
              </a:rPr>
              <a:t>; 2011)</a:t>
            </a:r>
            <a:r>
              <a:rPr lang="en-US" sz="2600" b="1" dirty="0" smtClean="0">
                <a:solidFill>
                  <a:prstClr val="black"/>
                </a:solidFill>
              </a:rPr>
              <a:t> </a:t>
            </a:r>
            <a:r>
              <a:rPr lang="en-US" sz="2000" i="1" dirty="0" smtClean="0">
                <a:solidFill>
                  <a:prstClr val="black"/>
                </a:solidFill>
              </a:rPr>
              <a:t>chapter 2 of ‘The global monsoon system’: Analysis of and attempts to understand extreme rainfall events over a 10-year period</a:t>
            </a:r>
            <a:endParaRPr lang="en-US" sz="1000" b="1" dirty="0">
              <a:solidFill>
                <a:prstClr val="black"/>
              </a:solidFill>
            </a:endParaRPr>
          </a:p>
          <a:p>
            <a:pPr marL="0" indent="0">
              <a:lnSpc>
                <a:spcPct val="80000"/>
              </a:lnSpc>
              <a:spcBef>
                <a:spcPts val="0"/>
              </a:spcBef>
              <a:spcAft>
                <a:spcPts val="1200"/>
              </a:spcAft>
              <a:buNone/>
            </a:pPr>
            <a:r>
              <a:rPr lang="en-US" sz="2600" b="1" dirty="0" smtClean="0"/>
              <a:t>Predicting and managing extreme weather events </a:t>
            </a:r>
            <a:r>
              <a:rPr lang="en-US" sz="2000" b="1" dirty="0" smtClean="0"/>
              <a:t>(NOAA; 2012)</a:t>
            </a:r>
            <a:r>
              <a:rPr lang="en-US" sz="2600" b="1" dirty="0" smtClean="0"/>
              <a:t> </a:t>
            </a:r>
            <a:r>
              <a:rPr lang="en-US" sz="2000" i="1" dirty="0" smtClean="0"/>
              <a:t>description of state-of-the-art in understanding and prediction extreme weather events and requirements for managing these events in the US</a:t>
            </a:r>
            <a:endParaRPr lang="en-US" sz="2000" b="1"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43783"/>
            <a:ext cx="2241550" cy="3999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98706"/>
            <a:ext cx="1171575" cy="836839"/>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33</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precipitation</a:t>
            </a:r>
            <a:br>
              <a:rPr lang="en-US" sz="4000" b="1" i="1" dirty="0" smtClean="0">
                <a:solidFill>
                  <a:srgbClr val="4676A6"/>
                </a:solidFill>
              </a:rPr>
            </a:br>
            <a:r>
              <a:rPr lang="en-US" sz="4000" b="1" i="1" dirty="0" smtClean="0">
                <a:solidFill>
                  <a:srgbClr val="4676A6"/>
                </a:solidFill>
              </a:rPr>
              <a:t>monitoring and forecasting</a:t>
            </a:r>
            <a:endParaRPr lang="en-US" sz="4000" b="1" i="1" dirty="0">
              <a:solidFill>
                <a:srgbClr val="4676A6"/>
              </a:solidFill>
            </a:endParaRPr>
          </a:p>
        </p:txBody>
      </p:sp>
      <p:sp>
        <p:nvSpPr>
          <p:cNvPr id="11" name="TextBox 2"/>
          <p:cNvSpPr txBox="1">
            <a:spLocks noChangeArrowheads="1"/>
          </p:cNvSpPr>
          <p:nvPr/>
        </p:nvSpPr>
        <p:spPr bwMode="auto">
          <a:xfrm>
            <a:off x="704051" y="6283341"/>
            <a:ext cx="8052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2000" i="1" dirty="0">
                <a:latin typeface="+mn-lt"/>
              </a:rPr>
              <a:t>Approximate location of monsoons across the globe</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18864"/>
            <a:ext cx="7315200" cy="4648200"/>
          </a:xfrm>
          <a:prstGeom prst="rect">
            <a:avLst/>
          </a:prstGeom>
          <a:noFill/>
          <a:ln>
            <a:noFill/>
          </a:ln>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34</a:t>
            </a:fld>
            <a:endParaRPr lang="en-US"/>
          </a:p>
        </p:txBody>
      </p:sp>
      <p:sp>
        <p:nvSpPr>
          <p:cNvPr id="2" name="TextBox 1"/>
          <p:cNvSpPr txBox="1"/>
          <p:nvPr/>
        </p:nvSpPr>
        <p:spPr>
          <a:xfrm>
            <a:off x="377999" y="324000"/>
            <a:ext cx="8208000" cy="1938992"/>
          </a:xfrm>
          <a:prstGeom prst="rect">
            <a:avLst/>
          </a:prstGeom>
          <a:noFill/>
        </p:spPr>
        <p:txBody>
          <a:bodyPr wrap="square" rtlCol="0">
            <a:spAutoFit/>
          </a:bodyPr>
          <a:lstStyle/>
          <a:p>
            <a:pPr algn="r"/>
            <a:r>
              <a:rPr lang="en-US" sz="4000" b="1" i="1" dirty="0" smtClean="0">
                <a:solidFill>
                  <a:srgbClr val="4676A6"/>
                </a:solidFill>
              </a:rPr>
              <a:t>Example precipitation</a:t>
            </a:r>
            <a:br>
              <a:rPr lang="en-US" sz="4000" b="1" i="1" dirty="0" smtClean="0">
                <a:solidFill>
                  <a:srgbClr val="4676A6"/>
                </a:solidFill>
              </a:rPr>
            </a:br>
            <a:r>
              <a:rPr lang="en-US" sz="4000" b="1" i="1" dirty="0" smtClean="0">
                <a:solidFill>
                  <a:srgbClr val="4676A6"/>
                </a:solidFill>
              </a:rPr>
              <a:t>monitoring and forecasting</a:t>
            </a:r>
            <a:br>
              <a:rPr lang="en-US" sz="4000" b="1" i="1" dirty="0" smtClean="0">
                <a:solidFill>
                  <a:srgbClr val="4676A6"/>
                </a:solidFill>
              </a:rPr>
            </a:br>
            <a:r>
              <a:rPr lang="en-US" sz="4000" b="1" i="1" dirty="0" smtClean="0">
                <a:solidFill>
                  <a:srgbClr val="4676A6"/>
                </a:solidFill>
              </a:rPr>
              <a:t>(2)</a:t>
            </a:r>
            <a:endParaRPr lang="en-US" sz="4000" b="1" i="1" dirty="0">
              <a:solidFill>
                <a:srgbClr val="4676A6"/>
              </a:solidFill>
            </a:endParaRPr>
          </a:p>
        </p:txBody>
      </p:sp>
      <p:sp>
        <p:nvSpPr>
          <p:cNvPr id="11" name="TextBox 2"/>
          <p:cNvSpPr txBox="1">
            <a:spLocks noChangeArrowheads="1"/>
          </p:cNvSpPr>
          <p:nvPr/>
        </p:nvSpPr>
        <p:spPr bwMode="auto">
          <a:xfrm>
            <a:off x="704051" y="6283341"/>
            <a:ext cx="8052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2000" i="1" dirty="0" err="1">
                <a:latin typeface="+mn-lt"/>
              </a:rPr>
              <a:t>GEONETCast</a:t>
            </a:r>
            <a:r>
              <a:rPr lang="en-US" altLang="en-US" sz="2000" i="1" dirty="0">
                <a:latin typeface="+mn-lt"/>
              </a:rPr>
              <a:t> coverage</a:t>
            </a: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0" y="1836000"/>
            <a:ext cx="6477000" cy="4190999"/>
          </a:xfrm>
          <a:prstGeom prst="rect">
            <a:avLst/>
          </a:prstGeom>
          <a:noFill/>
          <a:ln>
            <a:noFill/>
          </a:ln>
        </p:spPr>
      </p:pic>
    </p:spTree>
    <p:extLst>
      <p:ext uri="{BB962C8B-B14F-4D97-AF65-F5344CB8AC3E}">
        <p14:creationId xmlns:p14="http://schemas.microsoft.com/office/powerpoint/2010/main" val="2084813338"/>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35</a:t>
            </a:fld>
            <a:endParaRPr lang="en-US"/>
          </a:p>
        </p:txBody>
      </p:sp>
      <p:sp>
        <p:nvSpPr>
          <p:cNvPr id="2" name="TextBox 1"/>
          <p:cNvSpPr txBox="1"/>
          <p:nvPr/>
        </p:nvSpPr>
        <p:spPr>
          <a:xfrm>
            <a:off x="377999" y="324000"/>
            <a:ext cx="8208000" cy="1938992"/>
          </a:xfrm>
          <a:prstGeom prst="rect">
            <a:avLst/>
          </a:prstGeom>
          <a:noFill/>
        </p:spPr>
        <p:txBody>
          <a:bodyPr wrap="square" rtlCol="0">
            <a:spAutoFit/>
          </a:bodyPr>
          <a:lstStyle/>
          <a:p>
            <a:pPr algn="r"/>
            <a:r>
              <a:rPr lang="en-US" sz="4000" b="1" i="1" dirty="0" smtClean="0">
                <a:solidFill>
                  <a:srgbClr val="4676A6"/>
                </a:solidFill>
              </a:rPr>
              <a:t>Example precipitation</a:t>
            </a:r>
            <a:br>
              <a:rPr lang="en-US" sz="4000" b="1" i="1" dirty="0" smtClean="0">
                <a:solidFill>
                  <a:srgbClr val="4676A6"/>
                </a:solidFill>
              </a:rPr>
            </a:br>
            <a:r>
              <a:rPr lang="en-US" sz="4000" b="1" i="1" dirty="0" smtClean="0">
                <a:solidFill>
                  <a:srgbClr val="4676A6"/>
                </a:solidFill>
              </a:rPr>
              <a:t>monitoring and forecasting</a:t>
            </a:r>
            <a:br>
              <a:rPr lang="en-US" sz="4000" b="1" i="1" dirty="0" smtClean="0">
                <a:solidFill>
                  <a:srgbClr val="4676A6"/>
                </a:solidFill>
              </a:rPr>
            </a:br>
            <a:r>
              <a:rPr lang="en-US" sz="4000" b="1" i="1" dirty="0" smtClean="0">
                <a:solidFill>
                  <a:srgbClr val="4676A6"/>
                </a:solidFill>
              </a:rPr>
              <a:t>(3)</a:t>
            </a:r>
            <a:endParaRPr lang="en-US" sz="4000" b="1" i="1" dirty="0">
              <a:solidFill>
                <a:srgbClr val="4676A6"/>
              </a:solidFill>
            </a:endParaRPr>
          </a:p>
        </p:txBody>
      </p:sp>
      <p:sp>
        <p:nvSpPr>
          <p:cNvPr id="11" name="TextBox 2"/>
          <p:cNvSpPr txBox="1">
            <a:spLocks noChangeArrowheads="1"/>
          </p:cNvSpPr>
          <p:nvPr/>
        </p:nvSpPr>
        <p:spPr bwMode="auto">
          <a:xfrm>
            <a:off x="378001" y="6283341"/>
            <a:ext cx="8378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2000" i="1" dirty="0" smtClean="0">
                <a:latin typeface="+mn-lt"/>
              </a:rPr>
              <a:t>Precipitation calculated over central Africa for 23/02/2008 (Source: </a:t>
            </a:r>
            <a:r>
              <a:rPr lang="en-US" altLang="en-US" sz="2000" i="1" dirty="0" err="1" smtClean="0">
                <a:latin typeface="+mn-lt"/>
              </a:rPr>
              <a:t>DevCoCast</a:t>
            </a:r>
            <a:endParaRPr lang="en-US" altLang="en-US" sz="20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76400"/>
            <a:ext cx="6695232" cy="443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827158"/>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2085187" y="381648"/>
            <a:ext cx="6500813" cy="1323439"/>
          </a:xfrm>
          <a:prstGeom prst="rect">
            <a:avLst/>
          </a:prstGeom>
          <a:noFill/>
        </p:spPr>
        <p:txBody>
          <a:bodyPr wrap="square" rtlCol="0">
            <a:spAutoFit/>
          </a:bodyPr>
          <a:lstStyle/>
          <a:p>
            <a:pPr algn="r"/>
            <a:r>
              <a:rPr lang="en-US" sz="4000" b="1" i="1" dirty="0" smtClean="0">
                <a:solidFill>
                  <a:srgbClr val="4676A6"/>
                </a:solidFill>
              </a:rPr>
              <a:t>Precipitation monitoring</a:t>
            </a:r>
            <a:br>
              <a:rPr lang="en-US" sz="4000" b="1" i="1" dirty="0" smtClean="0">
                <a:solidFill>
                  <a:srgbClr val="4676A6"/>
                </a:solidFill>
              </a:rPr>
            </a:br>
            <a:r>
              <a:rPr lang="en-US" sz="4000" b="1" i="1" dirty="0" smtClean="0">
                <a:solidFill>
                  <a:srgbClr val="4676A6"/>
                </a:solidFill>
              </a:rPr>
              <a:t>and forecasting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All aspects of the high-impact weather prediction apply</a:t>
            </a:r>
            <a:r>
              <a:rPr lang="en-US" sz="2600" kern="0" dirty="0" smtClean="0">
                <a:solidFill>
                  <a:schemeClr val="tx1"/>
                </a:solidFill>
              </a:rPr>
              <a:t>;</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Services, such as </a:t>
            </a:r>
            <a:r>
              <a:rPr lang="en-US" sz="2600" kern="0" dirty="0" err="1">
                <a:solidFill>
                  <a:srgbClr val="4676A6"/>
                </a:solidFill>
              </a:rPr>
              <a:t>GEONETCast</a:t>
            </a:r>
            <a:r>
              <a:rPr lang="en-US" sz="2600" kern="0" dirty="0">
                <a:solidFill>
                  <a:srgbClr val="4676A6"/>
                </a:solidFill>
              </a:rPr>
              <a:t> </a:t>
            </a:r>
            <a:r>
              <a:rPr lang="en-US" sz="2600" kern="0" dirty="0" smtClean="0">
                <a:solidFill>
                  <a:schemeClr val="tx1"/>
                </a:solidFill>
              </a:rPr>
              <a:t>(service </a:t>
            </a:r>
            <a:r>
              <a:rPr lang="en-US" sz="2600" kern="0" dirty="0">
                <a:solidFill>
                  <a:schemeClr val="tx1"/>
                </a:solidFill>
              </a:rPr>
              <a:t>that delivers meteorological products and services to </a:t>
            </a:r>
            <a:r>
              <a:rPr lang="en-US" sz="2600" kern="0" dirty="0" smtClean="0">
                <a:solidFill>
                  <a:schemeClr val="tx1"/>
                </a:solidFill>
              </a:rPr>
              <a:t>end-users, among </a:t>
            </a:r>
            <a:r>
              <a:rPr lang="en-US" sz="2600" kern="0" dirty="0">
                <a:solidFill>
                  <a:schemeClr val="tx1"/>
                </a:solidFill>
              </a:rPr>
              <a:t>other </a:t>
            </a:r>
            <a:r>
              <a:rPr lang="en-US" sz="2600" kern="0" dirty="0" smtClean="0">
                <a:solidFill>
                  <a:schemeClr val="tx1"/>
                </a:solidFill>
              </a:rPr>
              <a:t>services) make weather information </a:t>
            </a:r>
            <a:r>
              <a:rPr lang="en-US" sz="2600" kern="0" dirty="0">
                <a:solidFill>
                  <a:srgbClr val="4676A6"/>
                </a:solidFill>
              </a:rPr>
              <a:t>accessible and affordable </a:t>
            </a:r>
            <a:r>
              <a:rPr lang="en-US" sz="2600" kern="0" dirty="0" smtClean="0">
                <a:solidFill>
                  <a:schemeClr val="tx1"/>
                </a:solidFill>
              </a:rPr>
              <a:t>to all kinds of users;</a:t>
            </a:r>
            <a:endParaRPr lang="en-US" sz="2600" kern="0" dirty="0">
              <a:solidFill>
                <a:schemeClr val="tx1"/>
              </a:solidFill>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on case-by-case basis, setting up a </a:t>
            </a:r>
            <a:r>
              <a:rPr lang="en-GB" sz="2600" kern="0" dirty="0" err="1" smtClean="0"/>
              <a:t>GEONETCast</a:t>
            </a:r>
            <a:r>
              <a:rPr lang="en-GB" sz="2600" kern="0" dirty="0" smtClean="0"/>
              <a:t> station costs about € 1,500, satellite imagery distributed through </a:t>
            </a:r>
            <a:r>
              <a:rPr lang="en-GB" sz="2600" kern="0" dirty="0" err="1" smtClean="0"/>
              <a:t>GEONETCast</a:t>
            </a:r>
            <a:r>
              <a:rPr lang="en-GB" sz="2600" kern="0" dirty="0" smtClean="0"/>
              <a:t> is free;</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acceptance, knowledge transfer.</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354" y="2034000"/>
            <a:ext cx="8475488" cy="5943600"/>
          </a:xfrm>
        </p:spPr>
        <p:txBody>
          <a:bodyPr>
            <a:normAutofit/>
          </a:bodyPr>
          <a:lstStyle/>
          <a:p>
            <a:pPr marL="0" lvl="0" indent="0">
              <a:lnSpc>
                <a:spcPct val="80000"/>
              </a:lnSpc>
              <a:spcBef>
                <a:spcPts val="0"/>
              </a:spcBef>
              <a:spcAft>
                <a:spcPts val="1200"/>
              </a:spcAft>
              <a:buNone/>
            </a:pPr>
            <a:r>
              <a:rPr lang="en-US" sz="2600" b="1" dirty="0">
                <a:solidFill>
                  <a:prstClr val="black"/>
                </a:solidFill>
              </a:rPr>
              <a:t>Statements of guidance </a:t>
            </a:r>
            <a:r>
              <a:rPr lang="en-US" sz="2000" b="1" dirty="0">
                <a:solidFill>
                  <a:prstClr val="black"/>
                </a:solidFill>
              </a:rPr>
              <a:t>(</a:t>
            </a:r>
            <a:r>
              <a:rPr lang="en-US" sz="2000" b="1" dirty="0" smtClean="0">
                <a:solidFill>
                  <a:prstClr val="black"/>
                </a:solidFill>
              </a:rPr>
              <a:t>WMO; 2012) </a:t>
            </a:r>
            <a:r>
              <a:rPr lang="en-US" sz="2000" i="1" dirty="0" smtClean="0">
                <a:solidFill>
                  <a:prstClr val="black"/>
                </a:solidFill>
              </a:rPr>
              <a:t>on</a:t>
            </a:r>
            <a:r>
              <a:rPr lang="en-US" sz="2000" i="1" dirty="0">
                <a:solidFill>
                  <a:prstClr val="black"/>
                </a:solidFill>
              </a:rPr>
              <a:t>: global numerical weather prediction, high-resolution numerical weather prediction, </a:t>
            </a:r>
            <a:r>
              <a:rPr lang="en-US" sz="2000" i="1" dirty="0" err="1">
                <a:solidFill>
                  <a:prstClr val="black"/>
                </a:solidFill>
              </a:rPr>
              <a:t>nowcasting</a:t>
            </a:r>
            <a:r>
              <a:rPr lang="en-US" sz="2000" i="1" dirty="0">
                <a:solidFill>
                  <a:prstClr val="black"/>
                </a:solidFill>
              </a:rPr>
              <a:t> and very short range forecasting, seasonal to inter-annual forecasts, aeronautical meteorology, atmospheric chemistry, ocean applications, agricultural meteorology, hydrology, climate monitoring, climate applications and space </a:t>
            </a:r>
            <a:r>
              <a:rPr lang="en-US" sz="2000" i="1" dirty="0" smtClean="0">
                <a:solidFill>
                  <a:prstClr val="black"/>
                </a:solidFill>
              </a:rPr>
              <a:t>weather</a:t>
            </a:r>
          </a:p>
          <a:p>
            <a:pPr marL="0" lvl="0" indent="0">
              <a:lnSpc>
                <a:spcPct val="80000"/>
              </a:lnSpc>
              <a:spcBef>
                <a:spcPts val="0"/>
              </a:spcBef>
              <a:spcAft>
                <a:spcPts val="1200"/>
              </a:spcAft>
              <a:buNone/>
            </a:pPr>
            <a:endParaRPr lang="en-US" sz="2000" i="1" dirty="0">
              <a:solidFill>
                <a:prstClr val="black"/>
              </a:solidFill>
            </a:endParaRPr>
          </a:p>
          <a:p>
            <a:pPr marL="0" lvl="0" indent="0">
              <a:lnSpc>
                <a:spcPct val="80000"/>
              </a:lnSpc>
              <a:spcBef>
                <a:spcPts val="0"/>
              </a:spcBef>
              <a:spcAft>
                <a:spcPts val="1200"/>
              </a:spcAft>
              <a:buNone/>
            </a:pPr>
            <a:r>
              <a:rPr lang="en-US" sz="2600" b="1" dirty="0">
                <a:solidFill>
                  <a:prstClr val="black"/>
                </a:solidFill>
              </a:rPr>
              <a:t>How Sentinels can support space-based weather </a:t>
            </a:r>
            <a:r>
              <a:rPr lang="en-US" sz="2600" b="1" dirty="0" smtClean="0">
                <a:solidFill>
                  <a:prstClr val="black"/>
                </a:solidFill>
              </a:rPr>
              <a:t>predictions </a:t>
            </a:r>
            <a:r>
              <a:rPr lang="en-US" sz="2000" b="1" dirty="0" smtClean="0">
                <a:solidFill>
                  <a:prstClr val="black"/>
                </a:solidFill>
              </a:rPr>
              <a:t>(Copernicus; 2013) </a:t>
            </a:r>
            <a:r>
              <a:rPr lang="en-US" sz="2000" i="1" dirty="0" smtClean="0">
                <a:solidFill>
                  <a:prstClr val="black"/>
                </a:solidFill>
              </a:rPr>
              <a:t>description of support to weather forecasts through the Sentinel satellites </a:t>
            </a:r>
            <a:r>
              <a:rPr lang="en-US" sz="2000" i="1" dirty="0" err="1" smtClean="0">
                <a:solidFill>
                  <a:prstClr val="black"/>
                </a:solidFill>
              </a:rPr>
              <a:t>programme</a:t>
            </a:r>
            <a:endParaRPr lang="en-US" sz="2000" i="1" dirty="0">
              <a:solidFill>
                <a:prstClr val="black"/>
              </a:solidFill>
            </a:endParaRPr>
          </a:p>
          <a:p>
            <a:pPr mar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
        <p:nvSpPr>
          <p:cNvPr id="7" name="Title 1"/>
          <p:cNvSpPr txBox="1">
            <a:spLocks/>
          </p:cNvSpPr>
          <p:nvPr/>
        </p:nvSpPr>
        <p:spPr>
          <a:xfrm>
            <a:off x="365354" y="954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497" y="252001"/>
            <a:ext cx="568504" cy="9918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63869"/>
            <a:ext cx="1695450" cy="568063"/>
          </a:xfrm>
          <a:prstGeom prst="rect">
            <a:avLst/>
          </a:prstGeom>
        </p:spPr>
      </p:pic>
    </p:spTree>
    <p:extLst>
      <p:ext uri="{BB962C8B-B14F-4D97-AF65-F5344CB8AC3E}">
        <p14:creationId xmlns:p14="http://schemas.microsoft.com/office/powerpoint/2010/main" val="608582370"/>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133600"/>
            <a:ext cx="8475488" cy="5943600"/>
          </a:xfrm>
        </p:spPr>
        <p:txBody>
          <a:bodyPr>
            <a:normAutofit/>
          </a:bodyPr>
          <a:lstStyle/>
          <a:p>
            <a:pPr marL="0" lvl="0" indent="0">
              <a:lnSpc>
                <a:spcPct val="80000"/>
              </a:lnSpc>
              <a:spcBef>
                <a:spcPts val="0"/>
              </a:spcBef>
              <a:spcAft>
                <a:spcPts val="1200"/>
              </a:spcAft>
              <a:buNone/>
            </a:pPr>
            <a:r>
              <a:rPr lang="en-US" sz="2600" b="1" dirty="0" err="1" smtClean="0">
                <a:solidFill>
                  <a:prstClr val="black"/>
                </a:solidFill>
              </a:rPr>
              <a:t>GEONETCast</a:t>
            </a:r>
            <a:r>
              <a:rPr lang="en-US" sz="2600" b="1" dirty="0" smtClean="0">
                <a:solidFill>
                  <a:prstClr val="black"/>
                </a:solidFill>
              </a:rPr>
              <a:t> </a:t>
            </a:r>
            <a:r>
              <a:rPr lang="en-US" sz="2600" b="1" dirty="0">
                <a:solidFill>
                  <a:prstClr val="black"/>
                </a:solidFill>
              </a:rPr>
              <a:t>– </a:t>
            </a:r>
            <a:r>
              <a:rPr lang="en-US" sz="2600" b="1" dirty="0" err="1">
                <a:solidFill>
                  <a:prstClr val="black"/>
                </a:solidFill>
              </a:rPr>
              <a:t>DevCoCast</a:t>
            </a:r>
            <a:r>
              <a:rPr lang="en-US" sz="2600" b="1" dirty="0">
                <a:solidFill>
                  <a:prstClr val="black"/>
                </a:solidFill>
              </a:rPr>
              <a:t> application </a:t>
            </a:r>
            <a:r>
              <a:rPr lang="en-US" sz="2600" b="1" dirty="0" smtClean="0">
                <a:solidFill>
                  <a:prstClr val="black"/>
                </a:solidFill>
              </a:rPr>
              <a:t>manual </a:t>
            </a:r>
            <a:r>
              <a:rPr lang="en-US" sz="2000" b="1" dirty="0" smtClean="0">
                <a:solidFill>
                  <a:prstClr val="black"/>
                </a:solidFill>
              </a:rPr>
              <a:t>(</a:t>
            </a:r>
            <a:r>
              <a:rPr lang="en-US" sz="2000" b="1" dirty="0" err="1" smtClean="0">
                <a:solidFill>
                  <a:prstClr val="black"/>
                </a:solidFill>
              </a:rPr>
              <a:t>DevCoCast</a:t>
            </a:r>
            <a:r>
              <a:rPr lang="en-US" sz="2000" b="1" dirty="0">
                <a:solidFill>
                  <a:prstClr val="black"/>
                </a:solidFill>
              </a:rPr>
              <a:t>;</a:t>
            </a:r>
            <a:r>
              <a:rPr lang="en-US" sz="2000" b="1" dirty="0" smtClean="0">
                <a:solidFill>
                  <a:prstClr val="black"/>
                </a:solidFill>
              </a:rPr>
              <a:t> 2012) </a:t>
            </a:r>
            <a:r>
              <a:rPr lang="en-US" sz="2000" i="1" dirty="0" smtClean="0">
                <a:solidFill>
                  <a:prstClr val="black"/>
                </a:solidFill>
              </a:rPr>
              <a:t>description </a:t>
            </a:r>
            <a:r>
              <a:rPr lang="en-US" sz="2000" i="1" dirty="0">
                <a:solidFill>
                  <a:prstClr val="black"/>
                </a:solidFill>
              </a:rPr>
              <a:t>of how to use the system and software with application examples on </a:t>
            </a:r>
            <a:r>
              <a:rPr lang="en-US" sz="2000" i="1" dirty="0" smtClean="0">
                <a:solidFill>
                  <a:prstClr val="black"/>
                </a:solidFill>
              </a:rPr>
              <a:t>meteorology, agriculture and water quality</a:t>
            </a:r>
            <a:endParaRPr lang="en-US" sz="2000" i="1" dirty="0">
              <a:solidFill>
                <a:prstClr val="black"/>
              </a:solidFill>
            </a:endParaRPr>
          </a:p>
          <a:p>
            <a:pPr marL="0" lvl="0" indent="0">
              <a:lnSpc>
                <a:spcPct val="80000"/>
              </a:lnSpc>
              <a:spcBef>
                <a:spcPts val="0"/>
              </a:spcBef>
              <a:spcAft>
                <a:spcPts val="1200"/>
              </a:spcAft>
              <a:buNone/>
            </a:pPr>
            <a:r>
              <a:rPr lang="en-US" sz="2600" b="1" dirty="0" err="1">
                <a:solidFill>
                  <a:prstClr val="black"/>
                </a:solidFill>
              </a:rPr>
              <a:t>GEONETCast</a:t>
            </a:r>
            <a:r>
              <a:rPr lang="en-US" sz="2600" b="1" dirty="0">
                <a:solidFill>
                  <a:prstClr val="black"/>
                </a:solidFill>
              </a:rPr>
              <a:t> toolbox – installation, configuration and user guide of the </a:t>
            </a:r>
            <a:r>
              <a:rPr lang="en-US" sz="2600" b="1" dirty="0" err="1">
                <a:solidFill>
                  <a:prstClr val="black"/>
                </a:solidFill>
              </a:rPr>
              <a:t>GEONETCast</a:t>
            </a:r>
            <a:r>
              <a:rPr lang="en-US" sz="2600" b="1" dirty="0">
                <a:solidFill>
                  <a:prstClr val="black"/>
                </a:solidFill>
              </a:rPr>
              <a:t> toolbox plug-in for </a:t>
            </a:r>
            <a:r>
              <a:rPr lang="en-US" sz="2600" b="1" dirty="0" smtClean="0">
                <a:solidFill>
                  <a:prstClr val="black"/>
                </a:solidFill>
              </a:rPr>
              <a:t>ILWIS</a:t>
            </a:r>
            <a:br>
              <a:rPr lang="en-US" sz="2600" b="1" dirty="0" smtClean="0">
                <a:solidFill>
                  <a:prstClr val="black"/>
                </a:solidFill>
              </a:rPr>
            </a:br>
            <a:r>
              <a:rPr lang="en-US" sz="2400" dirty="0" smtClean="0">
                <a:solidFill>
                  <a:prstClr val="black"/>
                </a:solidFill>
                <a:hlinkClick r:id="rId2"/>
              </a:rPr>
              <a:t>http</a:t>
            </a:r>
            <a:r>
              <a:rPr lang="en-US" sz="2400" dirty="0">
                <a:solidFill>
                  <a:prstClr val="black"/>
                </a:solidFill>
                <a:hlinkClick r:id="rId2"/>
              </a:rPr>
              <a:t>://</a:t>
            </a:r>
            <a:r>
              <a:rPr lang="en-US" sz="2400" dirty="0" smtClean="0">
                <a:solidFill>
                  <a:prstClr val="black"/>
                </a:solidFill>
                <a:hlinkClick r:id="rId2"/>
              </a:rPr>
              <a:t>52north.org/downloads/earth-observation/geonetcast/geonetcast-toolbox/52n-eo-gnc-toolbox-1-4</a:t>
            </a:r>
            <a:r>
              <a:rPr lang="en-US" sz="2400" dirty="0" smtClean="0">
                <a:solidFill>
                  <a:prstClr val="black"/>
                </a:solidFill>
              </a:rPr>
              <a:t> </a:t>
            </a:r>
            <a:endParaRPr lang="en-US" sz="2400" dirty="0">
              <a:solidFill>
                <a:prstClr val="black"/>
              </a:solidFill>
            </a:endParaRPr>
          </a:p>
          <a:p>
            <a:pPr marL="0" lvl="0" indent="0">
              <a:lnSpc>
                <a:spcPct val="80000"/>
              </a:lnSpc>
              <a:spcBef>
                <a:spcPts val="0"/>
              </a:spcBef>
              <a:spcAft>
                <a:spcPts val="1200"/>
              </a:spcAft>
              <a:buNone/>
            </a:pPr>
            <a:r>
              <a:rPr lang="en-US" sz="2600" b="1" dirty="0" err="1">
                <a:solidFill>
                  <a:prstClr val="black"/>
                </a:solidFill>
              </a:rPr>
              <a:t>GEONETCast</a:t>
            </a:r>
            <a:r>
              <a:rPr lang="en-US" sz="2600" b="1" dirty="0">
                <a:solidFill>
                  <a:prstClr val="black"/>
                </a:solidFill>
              </a:rPr>
              <a:t> toolbox factsheet XML version 1.2 </a:t>
            </a:r>
            <a:r>
              <a:rPr lang="en-US" sz="2000" i="1" dirty="0" smtClean="0">
                <a:solidFill>
                  <a:prstClr val="black"/>
                </a:solidFill>
              </a:rPr>
              <a:t>description </a:t>
            </a:r>
            <a:r>
              <a:rPr lang="en-US" sz="2000" i="1" dirty="0">
                <a:solidFill>
                  <a:prstClr val="black"/>
                </a:solidFill>
              </a:rPr>
              <a:t>of all the products and data that can be received and of the features of the </a:t>
            </a:r>
            <a:r>
              <a:rPr lang="en-US" sz="2000" i="1" dirty="0" err="1">
                <a:solidFill>
                  <a:prstClr val="black"/>
                </a:solidFill>
              </a:rPr>
              <a:t>GEONETCast</a:t>
            </a:r>
            <a:r>
              <a:rPr lang="en-US" sz="2000" i="1" dirty="0">
                <a:solidFill>
                  <a:prstClr val="black"/>
                </a:solidFill>
              </a:rPr>
              <a:t> </a:t>
            </a:r>
            <a:r>
              <a:rPr lang="en-US" sz="2000" i="1" dirty="0" smtClean="0">
                <a:solidFill>
                  <a:prstClr val="black"/>
                </a:solidFill>
              </a:rPr>
              <a:t>toolbox</a:t>
            </a:r>
          </a:p>
          <a:p>
            <a:pPr marL="0" lvl="0" indent="0">
              <a:lnSpc>
                <a:spcPct val="80000"/>
              </a:lnSpc>
              <a:spcBef>
                <a:spcPts val="0"/>
              </a:spcBef>
              <a:spcAft>
                <a:spcPts val="1200"/>
              </a:spcAft>
              <a:buNone/>
            </a:pPr>
            <a:r>
              <a:rPr lang="en-US" sz="2600" b="1" dirty="0" smtClean="0">
                <a:solidFill>
                  <a:prstClr val="black"/>
                </a:solidFill>
              </a:rPr>
              <a:t>Demonstration of </a:t>
            </a:r>
            <a:r>
              <a:rPr lang="en-US" sz="2600" b="1" dirty="0" err="1" smtClean="0">
                <a:solidFill>
                  <a:prstClr val="black"/>
                </a:solidFill>
              </a:rPr>
              <a:t>GEONETCast</a:t>
            </a:r>
            <a:r>
              <a:rPr lang="en-US" sz="2600" b="1" dirty="0" smtClean="0">
                <a:solidFill>
                  <a:prstClr val="black"/>
                </a:solidFill>
              </a:rPr>
              <a:t> technology </a:t>
            </a:r>
            <a:r>
              <a:rPr lang="en-US" sz="2000" b="1" dirty="0" smtClean="0">
                <a:solidFill>
                  <a:prstClr val="black"/>
                </a:solidFill>
              </a:rPr>
              <a:t>(</a:t>
            </a:r>
            <a:r>
              <a:rPr lang="en-US" sz="2000" b="1" dirty="0" err="1" smtClean="0">
                <a:solidFill>
                  <a:prstClr val="black"/>
                </a:solidFill>
              </a:rPr>
              <a:t>Maathuis</a:t>
            </a:r>
            <a:r>
              <a:rPr lang="en-US" sz="2000" b="1" dirty="0" smtClean="0">
                <a:solidFill>
                  <a:prstClr val="black"/>
                </a:solidFill>
              </a:rPr>
              <a:t>; 2015) </a:t>
            </a:r>
            <a:r>
              <a:rPr lang="en-US" sz="2000" i="1" dirty="0" smtClean="0">
                <a:solidFill>
                  <a:prstClr val="black"/>
                </a:solidFill>
              </a:rPr>
              <a:t>presentation on the state-of-the-art of </a:t>
            </a:r>
            <a:r>
              <a:rPr lang="en-US" sz="2000" i="1" dirty="0" err="1" smtClean="0">
                <a:solidFill>
                  <a:prstClr val="black"/>
                </a:solidFill>
              </a:rPr>
              <a:t>GEONETCast</a:t>
            </a:r>
            <a:r>
              <a:rPr lang="en-US" sz="2000" i="1" dirty="0" smtClean="0">
                <a:solidFill>
                  <a:prstClr val="black"/>
                </a:solidFill>
              </a:rPr>
              <a:t> applications</a:t>
            </a:r>
            <a:endParaRPr lang="en-US" sz="2000" i="1" dirty="0">
              <a:solidFill>
                <a:prstClr val="black"/>
              </a:solidFill>
            </a:endParaRPr>
          </a:p>
          <a:p>
            <a:pPr marL="0" lvl="0" indent="0">
              <a:lnSpc>
                <a:spcPct val="80000"/>
              </a:lnSpc>
              <a:spcBef>
                <a:spcPts val="0"/>
              </a:spcBef>
              <a:spcAft>
                <a:spcPts val="1200"/>
              </a:spcAft>
              <a:buNone/>
            </a:pPr>
            <a:endParaRPr lang="en-US" sz="2000" i="1" dirty="0">
              <a:solidFill>
                <a:prstClr val="black"/>
              </a:solidFill>
            </a:endParaRPr>
          </a:p>
          <a:p>
            <a:pPr mar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
        <p:nvSpPr>
          <p:cNvPr id="7" name="Title 1"/>
          <p:cNvSpPr txBox="1">
            <a:spLocks/>
          </p:cNvSpPr>
          <p:nvPr/>
        </p:nvSpPr>
        <p:spPr>
          <a:xfrm>
            <a:off x="373237" y="795714"/>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88545"/>
            <a:ext cx="2522057" cy="414338"/>
          </a:xfrm>
          <a:prstGeom prst="rect">
            <a:avLst/>
          </a:prstGeom>
        </p:spPr>
      </p:pic>
    </p:spTree>
    <p:extLst>
      <p:ext uri="{BB962C8B-B14F-4D97-AF65-F5344CB8AC3E}">
        <p14:creationId xmlns:p14="http://schemas.microsoft.com/office/powerpoint/2010/main" val="3120588568"/>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0"/>
              </a:spcAft>
              <a:buSzTx/>
              <a:buFont typeface="Arial" pitchFamily="34" charset="0"/>
              <a:buChar char="•"/>
            </a:pPr>
            <a:r>
              <a:rPr lang="en-US" sz="2600" dirty="0">
                <a:solidFill>
                  <a:prstClr val="black"/>
                </a:solidFill>
                <a:ea typeface="Times New Roman"/>
                <a:cs typeface="FrutigerLTStd-Roman"/>
              </a:rPr>
              <a:t>Mainly a </a:t>
            </a:r>
            <a:r>
              <a:rPr lang="en-US" sz="2600" b="1" dirty="0">
                <a:solidFill>
                  <a:prstClr val="black"/>
                </a:solidFill>
                <a:ea typeface="Times New Roman"/>
                <a:cs typeface="FrutigerLTStd-Roman"/>
              </a:rPr>
              <a:t>public good</a:t>
            </a:r>
            <a:r>
              <a:rPr lang="en-US" sz="2600" dirty="0">
                <a:solidFill>
                  <a:prstClr val="black"/>
                </a:solidFill>
                <a:ea typeface="Times New Roman"/>
                <a:cs typeface="FrutigerLTStd-Roman"/>
              </a:rPr>
              <a:t>, provided by </a:t>
            </a:r>
            <a:r>
              <a:rPr lang="en-US" sz="2600" dirty="0" smtClean="0">
                <a:solidFill>
                  <a:prstClr val="black"/>
                </a:solidFill>
                <a:ea typeface="Times New Roman"/>
                <a:cs typeface="FrutigerLTStd-Roman"/>
              </a:rPr>
              <a:t>national meteorological organizations (NMOs) and </a:t>
            </a:r>
            <a:r>
              <a:rPr lang="en-US" sz="2600" dirty="0">
                <a:solidFill>
                  <a:prstClr val="black"/>
                </a:solidFill>
                <a:ea typeface="Times New Roman"/>
                <a:cs typeface="FrutigerLTStd-Roman"/>
              </a:rPr>
              <a:t>international specialized </a:t>
            </a:r>
            <a:r>
              <a:rPr lang="en-US" sz="2600" dirty="0" smtClean="0">
                <a:solidFill>
                  <a:prstClr val="black"/>
                </a:solidFill>
                <a:ea typeface="Times New Roman"/>
                <a:cs typeface="FrutigerLTStd-Roman"/>
              </a:rPr>
              <a:t>organizations;</a:t>
            </a:r>
            <a:endParaRPr lang="en-US" sz="2600" dirty="0">
              <a:solidFill>
                <a:prstClr val="black"/>
              </a:solidFill>
              <a:ea typeface="Times New Roman"/>
              <a:cs typeface="FrutigerLTStd-Roman"/>
            </a:endParaRPr>
          </a:p>
          <a:p>
            <a:pPr lvl="0" eaLnBrk="1" fontAlgn="auto" hangingPunct="1">
              <a:lnSpc>
                <a:spcPct val="80000"/>
              </a:lnSpc>
              <a:spcBef>
                <a:spcPts val="0"/>
              </a:spcBef>
              <a:spcAft>
                <a:spcPts val="0"/>
              </a:spcAft>
              <a:buSzTx/>
              <a:buFont typeface="Arial" pitchFamily="34" charset="0"/>
              <a:buChar char="•"/>
            </a:pPr>
            <a:r>
              <a:rPr lang="en-US" sz="2600" dirty="0">
                <a:solidFill>
                  <a:prstClr val="black"/>
                </a:solidFill>
                <a:ea typeface="Times New Roman"/>
                <a:cs typeface="FrutigerLTStd-Roman"/>
              </a:rPr>
              <a:t>Research topics in meteorological phenomena require specialization and are best studied in an international </a:t>
            </a:r>
            <a:r>
              <a:rPr lang="en-US" sz="2600" dirty="0" smtClean="0">
                <a:solidFill>
                  <a:prstClr val="black"/>
                </a:solidFill>
                <a:ea typeface="Times New Roman"/>
                <a:cs typeface="FrutigerLTStd-Roman"/>
              </a:rPr>
              <a:t>context;</a:t>
            </a:r>
            <a:endParaRPr lang="en-US" sz="2600" dirty="0">
              <a:solidFill>
                <a:prstClr val="black"/>
              </a:solidFill>
              <a:ea typeface="Times New Roman"/>
              <a:cs typeface="FrutigerLTStd-Roman"/>
            </a:endParaRPr>
          </a:p>
          <a:p>
            <a:pPr lvl="0" eaLnBrk="1" fontAlgn="auto" hangingPunct="1">
              <a:lnSpc>
                <a:spcPct val="80000"/>
              </a:lnSpc>
              <a:spcBef>
                <a:spcPts val="0"/>
              </a:spcBef>
              <a:spcAft>
                <a:spcPts val="0"/>
              </a:spcAft>
              <a:buSzTx/>
              <a:buFont typeface="Arial" pitchFamily="34" charset="0"/>
              <a:buChar char="•"/>
            </a:pPr>
            <a:r>
              <a:rPr lang="en-US" sz="2600" dirty="0">
                <a:solidFill>
                  <a:prstClr val="black"/>
                </a:solidFill>
                <a:ea typeface="Times New Roman"/>
                <a:cs typeface="FrutigerLTStd-Roman"/>
              </a:rPr>
              <a:t>Gains can be obtained by </a:t>
            </a:r>
            <a:r>
              <a:rPr lang="en-US" sz="2600" b="1" dirty="0">
                <a:solidFill>
                  <a:prstClr val="black"/>
                </a:solidFill>
                <a:ea typeface="Times New Roman"/>
                <a:cs typeface="FrutigerLTStd-Roman"/>
              </a:rPr>
              <a:t>improving management </a:t>
            </a:r>
            <a:r>
              <a:rPr lang="en-US" sz="2600" dirty="0">
                <a:solidFill>
                  <a:prstClr val="black"/>
                </a:solidFill>
                <a:ea typeface="Times New Roman"/>
                <a:cs typeface="FrutigerLTStd-Roman"/>
              </a:rPr>
              <a:t>of the whole </a:t>
            </a:r>
            <a:r>
              <a:rPr lang="en-US" sz="2600" b="1" dirty="0">
                <a:solidFill>
                  <a:prstClr val="black"/>
                </a:solidFill>
                <a:ea typeface="Times New Roman"/>
                <a:cs typeface="FrutigerLTStd-Roman"/>
              </a:rPr>
              <a:t>communication chain </a:t>
            </a:r>
            <a:r>
              <a:rPr lang="en-US" sz="2600" dirty="0">
                <a:solidFill>
                  <a:prstClr val="black"/>
                </a:solidFill>
                <a:ea typeface="Times New Roman"/>
                <a:cs typeface="FrutigerLTStd-Roman"/>
              </a:rPr>
              <a:t>between specialized meteorological agencies and </a:t>
            </a:r>
            <a:r>
              <a:rPr lang="en-US" sz="2600" dirty="0" smtClean="0">
                <a:solidFill>
                  <a:prstClr val="black"/>
                </a:solidFill>
                <a:ea typeface="Times New Roman"/>
                <a:cs typeface="FrutigerLTStd-Roman"/>
              </a:rPr>
              <a:t>beneficiaries </a:t>
            </a:r>
            <a:r>
              <a:rPr lang="en-US" sz="2600" dirty="0">
                <a:solidFill>
                  <a:prstClr val="black"/>
                </a:solidFill>
                <a:ea typeface="Times New Roman"/>
                <a:cs typeface="FrutigerLTStd-Roman"/>
              </a:rPr>
              <a:t>(think of timely warning for flooding or agricultural management</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a:p>
            <a:pPr lvl="0" eaLnBrk="1" fontAlgn="auto" hangingPunct="1">
              <a:lnSpc>
                <a:spcPct val="80000"/>
              </a:lnSpc>
              <a:spcBef>
                <a:spcPts val="0"/>
              </a:spcBef>
              <a:spcAft>
                <a:spcPts val="0"/>
              </a:spcAft>
              <a:buSzTx/>
              <a:buFont typeface="Arial" pitchFamily="34" charset="0"/>
              <a:buChar char="•"/>
            </a:pPr>
            <a:r>
              <a:rPr lang="en-US" sz="2600" dirty="0">
                <a:solidFill>
                  <a:prstClr val="black"/>
                </a:solidFill>
                <a:ea typeface="Times New Roman"/>
                <a:cs typeface="FrutigerLTStd-Roman"/>
              </a:rPr>
              <a:t>The </a:t>
            </a:r>
            <a:r>
              <a:rPr lang="en-US" sz="2600" b="1" dirty="0">
                <a:solidFill>
                  <a:prstClr val="black"/>
                </a:solidFill>
                <a:ea typeface="Times New Roman"/>
                <a:cs typeface="FrutigerLTStd-Roman"/>
              </a:rPr>
              <a:t>envisaged role for business </a:t>
            </a:r>
            <a:r>
              <a:rPr lang="en-US" sz="2600" dirty="0">
                <a:solidFill>
                  <a:prstClr val="black"/>
                </a:solidFill>
                <a:ea typeface="Times New Roman"/>
                <a:cs typeface="FrutigerLTStd-Roman"/>
              </a:rPr>
              <a:t>(SMEs) consists primarily </a:t>
            </a:r>
            <a:r>
              <a:rPr lang="en-US" sz="2600" dirty="0" smtClean="0">
                <a:solidFill>
                  <a:prstClr val="black"/>
                </a:solidFill>
                <a:ea typeface="Times New Roman"/>
                <a:cs typeface="FrutigerLTStd-Roman"/>
              </a:rPr>
              <a:t>in </a:t>
            </a:r>
            <a:r>
              <a:rPr lang="en-US" sz="2600" dirty="0">
                <a:solidFill>
                  <a:prstClr val="black"/>
                </a:solidFill>
                <a:ea typeface="Times New Roman"/>
                <a:cs typeface="FrutigerLTStd-Roman"/>
              </a:rPr>
              <a:t>the delivery of meteorological products and services of specialized agencies to end users and/or using these as input for other products or services (think of agriculture, water management, health, energy, etc</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688528857"/>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47</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Bef>
                <a:spcPts val="0"/>
              </a:spcBef>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48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62</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63</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b="1" dirty="0" smtClean="0">
                <a:ea typeface="Calibri"/>
                <a:cs typeface="Times New Roman"/>
              </a:rPr>
              <a:t>Weather:</a:t>
            </a:r>
            <a:r>
              <a:rPr lang="en-US" sz="2600" dirty="0" smtClean="0">
                <a:ea typeface="Calibri"/>
                <a:cs typeface="Times New Roman"/>
              </a:rPr>
              <a:t> </a:t>
            </a:r>
            <a:r>
              <a:rPr lang="en-US" sz="2600" b="1" dirty="0">
                <a:solidFill>
                  <a:srgbClr val="4676A6"/>
                </a:solidFill>
                <a:ea typeface="Calibri"/>
                <a:cs typeface="Times New Roman"/>
              </a:rPr>
              <a:t>state of the atmosphere, to the degree that it is hot or cold, wet or dry, calm or stormy, clear or cloudy</a:t>
            </a:r>
            <a:r>
              <a:rPr lang="en-US" sz="2600" b="1" dirty="0" smtClean="0">
                <a:solidFill>
                  <a:srgbClr val="4676A6"/>
                </a:solidFill>
                <a:ea typeface="Calibri"/>
                <a:cs typeface="Times New Roman"/>
              </a:rPr>
              <a:t>.</a:t>
            </a:r>
          </a:p>
          <a:p>
            <a:pPr marL="0" marR="0" indent="0">
              <a:lnSpc>
                <a:spcPct val="80000"/>
              </a:lnSpc>
              <a:spcBef>
                <a:spcPts val="0"/>
              </a:spcBef>
              <a:spcAft>
                <a:spcPts val="1200"/>
              </a:spcAft>
              <a:buNone/>
            </a:pPr>
            <a:r>
              <a:rPr lang="en-US" sz="2600" b="1" dirty="0">
                <a:ea typeface="Calibri"/>
                <a:cs typeface="Times New Roman"/>
              </a:rPr>
              <a:t>Atmosphere:</a:t>
            </a:r>
            <a:r>
              <a:rPr lang="en-US" sz="2600" b="1" dirty="0">
                <a:solidFill>
                  <a:srgbClr val="4676A6"/>
                </a:solidFill>
                <a:ea typeface="Calibri"/>
                <a:cs typeface="Times New Roman"/>
              </a:rPr>
              <a:t> a layer of gases surrounding a planet or other material body of sufficient </a:t>
            </a:r>
            <a:r>
              <a:rPr lang="en-US" sz="2600" b="1" dirty="0" smtClean="0">
                <a:solidFill>
                  <a:srgbClr val="4676A6"/>
                </a:solidFill>
                <a:ea typeface="Calibri"/>
                <a:cs typeface="Times New Roman"/>
              </a:rPr>
              <a:t>mass </a:t>
            </a:r>
            <a:r>
              <a:rPr lang="en-US" sz="2600" b="1" dirty="0">
                <a:solidFill>
                  <a:srgbClr val="4676A6"/>
                </a:solidFill>
                <a:ea typeface="Calibri"/>
                <a:cs typeface="Times New Roman"/>
              </a:rPr>
              <a:t>that is held in place by the gravity of the body. </a:t>
            </a:r>
            <a:endParaRPr lang="en-US" sz="2600" b="1" dirty="0" smtClean="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Weather forecast / prediction: </a:t>
            </a:r>
            <a:r>
              <a:rPr lang="en-US" sz="2600" b="1" dirty="0">
                <a:solidFill>
                  <a:srgbClr val="4676A6"/>
                </a:solidFill>
                <a:ea typeface="Calibri"/>
                <a:cs typeface="Times New Roman"/>
              </a:rPr>
              <a:t>the application of science and technology to predict the state of the atmosphere for a given location. </a:t>
            </a:r>
            <a:endParaRPr lang="en-US" sz="2600" b="1" dirty="0" smtClean="0">
              <a:solidFill>
                <a:srgbClr val="4676A6"/>
              </a:solidFill>
              <a:ea typeface="Calibri"/>
              <a:cs typeface="Times New Roman"/>
            </a:endParaRPr>
          </a:p>
          <a:p>
            <a:pPr marL="0" marR="0" indent="0">
              <a:lnSpc>
                <a:spcPct val="80000"/>
              </a:lnSpc>
              <a:spcBef>
                <a:spcPts val="0"/>
              </a:spcBef>
              <a:spcAft>
                <a:spcPts val="1200"/>
              </a:spcAft>
              <a:buNone/>
            </a:pPr>
            <a:endParaRPr lang="en-US" sz="2600" b="1" i="1" dirty="0">
              <a:solidFill>
                <a:srgbClr val="4676A6"/>
              </a:solidFill>
              <a:ea typeface="Calibri"/>
              <a:cs typeface="Times New Roman"/>
            </a:endParaRPr>
          </a:p>
          <a:p>
            <a:pPr marL="0" marR="0" indent="0">
              <a:lnSpc>
                <a:spcPct val="80000"/>
              </a:lnSpc>
              <a:spcBef>
                <a:spcPts val="0"/>
              </a:spcBef>
              <a:spcAft>
                <a:spcPts val="1200"/>
              </a:spcAft>
              <a:buNone/>
            </a:pPr>
            <a:r>
              <a:rPr lang="en-US" sz="2000" i="1" dirty="0" smtClean="0">
                <a:ea typeface="Calibri"/>
                <a:cs typeface="Times New Roman"/>
              </a:rPr>
              <a:t>Weather aspects are also covered in the disaster management toolkit, climate toolkit, energy and mining toolkit, environmental management toolkit and agriculture toolkit.</a:t>
            </a:r>
            <a:endParaRPr lang="en-US" sz="2000" i="1" dirty="0">
              <a:solidFill>
                <a:srgbClr val="4676A6"/>
              </a:solidFill>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 and definitions</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2196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weather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80</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81</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rmAutofit lnSpcReduction="10000"/>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88</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24735"/>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04042"/>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950" y="468641"/>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spcBef>
                <a:spcPts val="0"/>
              </a:spcBef>
              <a:spcAft>
                <a:spcPts val="1200"/>
              </a:spcAft>
              <a:buNone/>
            </a:pPr>
            <a:r>
              <a:rPr lang="en-US" sz="9600" b="1" dirty="0" smtClean="0"/>
              <a:t>Copernicus briefs: </a:t>
            </a:r>
            <a:br>
              <a:rPr lang="en-US" sz="96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a:hlinkClick r:id="rId8"/>
              </a:rPr>
              <a:t>http://</a:t>
            </a:r>
            <a:r>
              <a:rPr lang="en-US" sz="8000" dirty="0" smtClean="0">
                <a:hlinkClick r:id="rId8"/>
              </a:rPr>
              <a:t>www.copernicus.eu/main/copernicus-briefs</a:t>
            </a:r>
            <a:r>
              <a:rPr lang="en-US" sz="8000" dirty="0" smtClean="0"/>
              <a:t>  </a:t>
            </a:r>
          </a:p>
          <a:p>
            <a:pPr marL="0" indent="0">
              <a:spcBef>
                <a:spcPts val="0"/>
              </a:spcBef>
              <a:spcAft>
                <a:spcPts val="1200"/>
              </a:spcAft>
              <a:buNone/>
            </a:pPr>
            <a:r>
              <a:rPr lang="en-US" sz="9600" b="1" dirty="0" err="1" smtClean="0">
                <a:solidFill>
                  <a:prstClr val="black"/>
                </a:solidFill>
              </a:rPr>
              <a:t>MetEd</a:t>
            </a:r>
            <a:r>
              <a:rPr lang="en-US" sz="9600" b="1" dirty="0" smtClean="0">
                <a:solidFill>
                  <a:prstClr val="black"/>
                </a:solidFill>
              </a:rPr>
              <a:t>: </a:t>
            </a:r>
            <a:r>
              <a:rPr lang="en-US" sz="8000" i="1" dirty="0" smtClean="0">
                <a:solidFill>
                  <a:prstClr val="black"/>
                </a:solidFill>
              </a:rPr>
              <a:t>tutorials </a:t>
            </a:r>
            <a:r>
              <a:rPr lang="en-US" sz="8000" i="1" dirty="0">
                <a:solidFill>
                  <a:prstClr val="black"/>
                </a:solidFill>
              </a:rPr>
              <a:t>and courses on meteorology and related subjects</a:t>
            </a:r>
            <a:r>
              <a:rPr lang="en-US" sz="8000" dirty="0">
                <a:solidFill>
                  <a:prstClr val="black"/>
                </a:solidFill>
              </a:rPr>
              <a:t/>
            </a:r>
            <a:br>
              <a:rPr lang="en-US" sz="8000" dirty="0">
                <a:solidFill>
                  <a:prstClr val="black"/>
                </a:solidFill>
              </a:rPr>
            </a:br>
            <a:r>
              <a:rPr lang="en-US" sz="8000" dirty="0">
                <a:solidFill>
                  <a:prstClr val="black"/>
                </a:solidFill>
                <a:hlinkClick r:id="rId9"/>
              </a:rPr>
              <a:t>https://www.meted.ucar.edu/training_detail.php</a:t>
            </a:r>
            <a:r>
              <a:rPr lang="en-US" sz="8000" dirty="0">
                <a:solidFill>
                  <a:prstClr val="black"/>
                </a:solidFill>
              </a:rPr>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5200" y="532362"/>
            <a:ext cx="1590675" cy="480069"/>
          </a:xfrm>
          <a:prstGeom prst="rect">
            <a:avLst/>
          </a:prstGeom>
        </p:spPr>
      </p:pic>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br>
              <a:rPr lang="en-US" sz="80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br>
              <a:rPr lang="en-US" sz="80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89</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weather</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weather:</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lvl="0" indent="0">
              <a:lnSpc>
                <a:spcPct val="80000"/>
              </a:lnSpc>
              <a:spcBef>
                <a:spcPts val="0"/>
              </a:spcBef>
              <a:spcAft>
                <a:spcPts val="1200"/>
              </a:spcAft>
              <a:buNone/>
            </a:pPr>
            <a:r>
              <a:rPr lang="en-US" sz="2600" b="1" dirty="0">
                <a:solidFill>
                  <a:prstClr val="black"/>
                </a:solidFill>
              </a:rPr>
              <a:t>User guide to ECMWF forecast </a:t>
            </a:r>
            <a:r>
              <a:rPr lang="en-US" sz="2600" b="1" dirty="0" smtClean="0">
                <a:solidFill>
                  <a:prstClr val="black"/>
                </a:solidFill>
              </a:rPr>
              <a:t>products </a:t>
            </a:r>
            <a:r>
              <a:rPr lang="en-US" sz="2000" b="1" dirty="0" smtClean="0">
                <a:solidFill>
                  <a:prstClr val="black"/>
                </a:solidFill>
              </a:rPr>
              <a:t>(ECMWF; 2011) </a:t>
            </a:r>
            <a:r>
              <a:rPr lang="en-US" sz="2000" i="1" dirty="0" smtClean="0">
                <a:solidFill>
                  <a:prstClr val="black"/>
                </a:solidFill>
              </a:rPr>
              <a:t>overview of models, forecasts and products</a:t>
            </a:r>
            <a:endParaRPr lang="en-US" sz="2600" b="1" dirty="0">
              <a:solidFill>
                <a:prstClr val="black"/>
              </a:solidFill>
            </a:endParaRPr>
          </a:p>
          <a:p>
            <a:pPr marL="0" lvl="0" indent="0">
              <a:lnSpc>
                <a:spcPct val="80000"/>
              </a:lnSpc>
              <a:spcBef>
                <a:spcPts val="0"/>
              </a:spcBef>
              <a:spcAft>
                <a:spcPts val="1200"/>
              </a:spcAft>
              <a:buNone/>
            </a:pPr>
            <a:r>
              <a:rPr lang="en-US" sz="2600" b="1" dirty="0">
                <a:solidFill>
                  <a:prstClr val="black"/>
                </a:solidFill>
              </a:rPr>
              <a:t>Numerical Weather Prediction </a:t>
            </a:r>
            <a:r>
              <a:rPr lang="en-US" sz="2000" b="1" dirty="0">
                <a:solidFill>
                  <a:prstClr val="black"/>
                </a:solidFill>
              </a:rPr>
              <a:t>(Colorado State)</a:t>
            </a:r>
            <a:br>
              <a:rPr lang="en-US" sz="2000" b="1" dirty="0">
                <a:solidFill>
                  <a:prstClr val="black"/>
                </a:solidFill>
              </a:rPr>
            </a:br>
            <a:r>
              <a:rPr lang="en-US" sz="2000" i="1" dirty="0" smtClean="0">
                <a:solidFill>
                  <a:prstClr val="black"/>
                </a:solidFill>
              </a:rPr>
              <a:t>lecture </a:t>
            </a:r>
            <a:r>
              <a:rPr lang="en-US" sz="2000" i="1" dirty="0">
                <a:solidFill>
                  <a:prstClr val="black"/>
                </a:solidFill>
              </a:rPr>
              <a:t>in presentation form on numerical weather prediction</a:t>
            </a:r>
          </a:p>
          <a:p>
            <a:pPr marL="0" lvl="0" indent="0">
              <a:lnSpc>
                <a:spcPct val="80000"/>
              </a:lnSpc>
              <a:spcBef>
                <a:spcPts val="0"/>
              </a:spcBef>
              <a:spcAft>
                <a:spcPts val="1200"/>
              </a:spcAft>
              <a:buNone/>
            </a:pPr>
            <a:r>
              <a:rPr lang="en-US" sz="2400" dirty="0">
                <a:solidFill>
                  <a:prstClr val="black"/>
                </a:solidFill>
              </a:rPr>
              <a:t>Link to </a:t>
            </a:r>
            <a:r>
              <a:rPr lang="en-US" sz="2600" b="1" dirty="0">
                <a:solidFill>
                  <a:prstClr val="black"/>
                </a:solidFill>
              </a:rPr>
              <a:t>UCAR weather </a:t>
            </a:r>
            <a:r>
              <a:rPr lang="en-US" sz="2600" b="1" dirty="0" smtClean="0">
                <a:solidFill>
                  <a:prstClr val="black"/>
                </a:solidFill>
              </a:rPr>
              <a:t>tutorial </a:t>
            </a:r>
            <a:r>
              <a:rPr lang="en-US" sz="2000" b="1" dirty="0" smtClean="0">
                <a:solidFill>
                  <a:prstClr val="black"/>
                </a:solidFill>
              </a:rPr>
              <a:t>(2003) </a:t>
            </a:r>
            <a:r>
              <a:rPr lang="en-US" sz="2400" dirty="0" smtClean="0">
                <a:solidFill>
                  <a:prstClr val="black"/>
                </a:solidFill>
              </a:rPr>
              <a:t>-&gt; 10 </a:t>
            </a:r>
            <a:r>
              <a:rPr lang="en-US" sz="2400" dirty="0">
                <a:solidFill>
                  <a:prstClr val="black"/>
                </a:solidFill>
              </a:rPr>
              <a:t>lectures in presentation </a:t>
            </a:r>
            <a:r>
              <a:rPr lang="en-US" sz="2400" dirty="0" smtClean="0">
                <a:solidFill>
                  <a:prstClr val="black"/>
                </a:solidFill>
              </a:rPr>
              <a:t>form:</a:t>
            </a:r>
            <a:r>
              <a:rPr lang="en-US" sz="2600" dirty="0" smtClean="0">
                <a:solidFill>
                  <a:prstClr val="black"/>
                </a:solidFill>
              </a:rPr>
              <a:t> </a:t>
            </a:r>
            <a:r>
              <a:rPr lang="en-US" sz="2000" dirty="0">
                <a:solidFill>
                  <a:prstClr val="black"/>
                </a:solidFill>
                <a:hlinkClick r:id="rId2"/>
              </a:rPr>
              <a:t>http://www.rap.ucar.edu/general/weathercourse/</a:t>
            </a:r>
            <a:endParaRPr lang="en-US" sz="2000" dirty="0">
              <a:solidFill>
                <a:prstClr val="black"/>
              </a:solidFill>
            </a:endParaRPr>
          </a:p>
          <a:p>
            <a:pPr marL="0" lvl="0" indent="0">
              <a:lnSpc>
                <a:spcPct val="80000"/>
              </a:lnSpc>
              <a:spcBef>
                <a:spcPts val="0"/>
              </a:spcBef>
              <a:spcAft>
                <a:spcPts val="1200"/>
              </a:spcAft>
              <a:buNone/>
            </a:pPr>
            <a:r>
              <a:rPr lang="en-US" sz="2400" dirty="0">
                <a:solidFill>
                  <a:prstClr val="black"/>
                </a:solidFill>
              </a:rPr>
              <a:t>Link to </a:t>
            </a:r>
            <a:r>
              <a:rPr lang="en-US" sz="2600" b="1" dirty="0" err="1">
                <a:solidFill>
                  <a:prstClr val="black"/>
                </a:solidFill>
              </a:rPr>
              <a:t>NavCanada</a:t>
            </a:r>
            <a:r>
              <a:rPr lang="en-US" sz="2600" b="1" dirty="0">
                <a:solidFill>
                  <a:prstClr val="black"/>
                </a:solidFill>
              </a:rPr>
              <a:t> local area weather manuals </a:t>
            </a:r>
            <a:r>
              <a:rPr lang="en-US" sz="2000" b="1" dirty="0" smtClean="0">
                <a:solidFill>
                  <a:prstClr val="black"/>
                </a:solidFill>
              </a:rPr>
              <a:t>(2000)</a:t>
            </a:r>
            <a:r>
              <a:rPr lang="en-US" sz="2000" b="1" dirty="0">
                <a:solidFill>
                  <a:prstClr val="black"/>
                </a:solidFill>
              </a:rPr>
              <a:t/>
            </a:r>
            <a:br>
              <a:rPr lang="en-US" sz="2000" b="1" dirty="0">
                <a:solidFill>
                  <a:prstClr val="black"/>
                </a:solidFill>
              </a:rPr>
            </a:br>
            <a:r>
              <a:rPr lang="en-US" sz="2000" i="1" dirty="0" smtClean="0">
                <a:solidFill>
                  <a:prstClr val="black"/>
                </a:solidFill>
              </a:rPr>
              <a:t>general </a:t>
            </a:r>
            <a:r>
              <a:rPr lang="en-US" sz="2000" i="1" dirty="0">
                <a:solidFill>
                  <a:prstClr val="black"/>
                </a:solidFill>
              </a:rPr>
              <a:t>introduction on meteorology </a:t>
            </a:r>
            <a:r>
              <a:rPr lang="en-US" sz="2000" i="1" dirty="0" smtClean="0">
                <a:solidFill>
                  <a:prstClr val="black"/>
                </a:solidFill>
              </a:rPr>
              <a:t>(for aviation) </a:t>
            </a:r>
            <a:r>
              <a:rPr lang="en-US" sz="2000" i="1" dirty="0">
                <a:solidFill>
                  <a:prstClr val="black"/>
                </a:solidFill>
              </a:rPr>
              <a:t>+ description of weather phenomena for different regions in Canada: </a:t>
            </a:r>
            <a:r>
              <a:rPr lang="en-US" sz="2000" dirty="0">
                <a:solidFill>
                  <a:prstClr val="black"/>
                </a:solidFill>
                <a:hlinkClick r:id="rId3"/>
              </a:rPr>
              <a:t>http://www.navcanada.ca/EN/media/Publications/Forms/AllItems.aspx?RootFolder=%</a:t>
            </a:r>
            <a:r>
              <a:rPr lang="en-US" sz="2000" dirty="0" smtClean="0">
                <a:solidFill>
                  <a:prstClr val="black"/>
                </a:solidFill>
                <a:hlinkClick r:id="rId3"/>
              </a:rPr>
              <a:t>2fEN%2fmedia%2fPublications%2fLocal%20Area%20Weather%20Manuals&amp;FolderCTID=0x01200021B720762C66F0408AF378DB2B47FAAF</a:t>
            </a:r>
            <a:r>
              <a:rPr lang="en-US" sz="2000" dirty="0" smtClean="0">
                <a:solidFill>
                  <a:prstClr val="black"/>
                </a:solidFill>
              </a:rPr>
              <a:t> </a:t>
            </a:r>
            <a:endParaRPr lang="en-US" sz="2000" dirty="0">
              <a:solidFill>
                <a:prstClr val="black"/>
              </a:solidFill>
            </a:endParaRPr>
          </a:p>
          <a:p>
            <a:pPr marL="0" lvl="0" indent="0">
              <a:lnSpc>
                <a:spcPct val="80000"/>
              </a:lnSpc>
              <a:spcBef>
                <a:spcPts val="0"/>
              </a:spcBef>
              <a:spcAft>
                <a:spcPts val="1200"/>
              </a:spcAft>
              <a:buNone/>
            </a:pP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90</a:t>
            </a:fld>
            <a:endParaRPr lang="en-US" dirty="0"/>
          </a:p>
        </p:txBody>
      </p:sp>
      <p:pic>
        <p:nvPicPr>
          <p:cNvPr id="1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53024"/>
            <a:ext cx="1983600" cy="35395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17283"/>
            <a:ext cx="930638" cy="425434"/>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weather (2):</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lvl="0" indent="0">
              <a:lnSpc>
                <a:spcPct val="80000"/>
              </a:lnSpc>
              <a:spcBef>
                <a:spcPts val="0"/>
              </a:spcBef>
              <a:spcAft>
                <a:spcPts val="1200"/>
              </a:spcAft>
              <a:buNone/>
            </a:pPr>
            <a:r>
              <a:rPr lang="en-US" sz="2600" b="1" dirty="0" smtClean="0">
                <a:solidFill>
                  <a:prstClr val="black"/>
                </a:solidFill>
              </a:rPr>
              <a:t>Remote </a:t>
            </a:r>
            <a:r>
              <a:rPr lang="en-US" sz="2600" b="1" dirty="0">
                <a:solidFill>
                  <a:prstClr val="black"/>
                </a:solidFill>
              </a:rPr>
              <a:t>sensing applications </a:t>
            </a:r>
            <a:r>
              <a:rPr lang="en-US" sz="2600" dirty="0">
                <a:solidFill>
                  <a:prstClr val="black"/>
                </a:solidFill>
              </a:rPr>
              <a:t>– Chapter </a:t>
            </a:r>
            <a:r>
              <a:rPr lang="en-US" sz="2600" dirty="0" smtClean="0">
                <a:solidFill>
                  <a:prstClr val="black"/>
                </a:solidFill>
              </a:rPr>
              <a:t>10: atmosphere</a:t>
            </a:r>
            <a:r>
              <a:rPr lang="en-US" sz="2600" b="1" dirty="0" smtClean="0">
                <a:solidFill>
                  <a:prstClr val="black"/>
                </a:solidFill>
              </a:rPr>
              <a:t> </a:t>
            </a:r>
            <a:r>
              <a:rPr lang="en-US" sz="2000" b="1" dirty="0">
                <a:solidFill>
                  <a:prstClr val="black"/>
                </a:solidFill>
              </a:rPr>
              <a:t>(NRSC; 2010)</a:t>
            </a:r>
            <a:r>
              <a:rPr lang="en-US" sz="2600" b="1" dirty="0">
                <a:solidFill>
                  <a:prstClr val="black"/>
                </a:solidFill>
              </a:rPr>
              <a:t> </a:t>
            </a:r>
            <a:endParaRPr lang="en-US" sz="2600" b="1" dirty="0" smtClean="0">
              <a:solidFill>
                <a:prstClr val="black"/>
              </a:solidFill>
            </a:endParaRPr>
          </a:p>
          <a:p>
            <a:pPr marL="0" indent="0">
              <a:lnSpc>
                <a:spcPct val="80000"/>
              </a:lnSpc>
              <a:spcBef>
                <a:spcPts val="0"/>
              </a:spcBef>
              <a:spcAft>
                <a:spcPts val="1200"/>
              </a:spcAft>
              <a:buNone/>
            </a:pPr>
            <a:r>
              <a:rPr lang="en-US" sz="2600" b="1" dirty="0">
                <a:solidFill>
                  <a:prstClr val="black"/>
                </a:solidFill>
              </a:rPr>
              <a:t>Remote sensing applications </a:t>
            </a:r>
            <a:r>
              <a:rPr lang="en-US" sz="2600" dirty="0">
                <a:solidFill>
                  <a:prstClr val="black"/>
                </a:solidFill>
              </a:rPr>
              <a:t>– Chapter </a:t>
            </a:r>
            <a:r>
              <a:rPr lang="en-US" sz="2600" dirty="0" smtClean="0">
                <a:solidFill>
                  <a:prstClr val="black"/>
                </a:solidFill>
              </a:rPr>
              <a:t>11: cyclones</a:t>
            </a:r>
            <a:r>
              <a:rPr lang="en-US" sz="2600" b="1" dirty="0" smtClean="0">
                <a:solidFill>
                  <a:prstClr val="black"/>
                </a:solidFill>
              </a:rPr>
              <a:t> </a:t>
            </a:r>
            <a:r>
              <a:rPr lang="en-US" sz="2000" b="1" dirty="0">
                <a:solidFill>
                  <a:prstClr val="black"/>
                </a:solidFill>
              </a:rPr>
              <a:t>(NRSC; 2010) </a:t>
            </a:r>
            <a:endParaRPr lang="en-US" sz="2000" b="1" dirty="0" smtClean="0">
              <a:solidFill>
                <a:prstClr val="black"/>
              </a:solidFill>
            </a:endParaRPr>
          </a:p>
          <a:p>
            <a:pPr marL="0" lvl="0" indent="0">
              <a:lnSpc>
                <a:spcPct val="80000"/>
              </a:lnSpc>
              <a:spcBef>
                <a:spcPts val="0"/>
              </a:spcBef>
              <a:spcAft>
                <a:spcPts val="1200"/>
              </a:spcAft>
              <a:buNone/>
            </a:pPr>
            <a:r>
              <a:rPr lang="en-US" sz="2600" b="1" dirty="0" err="1">
                <a:solidFill>
                  <a:prstClr val="black"/>
                </a:solidFill>
              </a:rPr>
              <a:t>GEONETCast</a:t>
            </a:r>
            <a:r>
              <a:rPr lang="en-US" sz="2600" b="1" dirty="0">
                <a:solidFill>
                  <a:prstClr val="black"/>
                </a:solidFill>
              </a:rPr>
              <a:t> – </a:t>
            </a:r>
            <a:r>
              <a:rPr lang="en-US" sz="2600" b="1" dirty="0" err="1">
                <a:solidFill>
                  <a:prstClr val="black"/>
                </a:solidFill>
              </a:rPr>
              <a:t>DevCoCast</a:t>
            </a:r>
            <a:r>
              <a:rPr lang="en-US" sz="2600" b="1" dirty="0">
                <a:solidFill>
                  <a:prstClr val="black"/>
                </a:solidFill>
              </a:rPr>
              <a:t> application manual </a:t>
            </a:r>
            <a:r>
              <a:rPr lang="en-US" sz="2000" b="1" dirty="0">
                <a:solidFill>
                  <a:prstClr val="black"/>
                </a:solidFill>
              </a:rPr>
              <a:t>(</a:t>
            </a:r>
            <a:r>
              <a:rPr lang="en-US" sz="2000" b="1" dirty="0" err="1">
                <a:solidFill>
                  <a:prstClr val="black"/>
                </a:solidFill>
              </a:rPr>
              <a:t>DevCoCast</a:t>
            </a:r>
            <a:r>
              <a:rPr lang="en-US" sz="2000" b="1" dirty="0">
                <a:solidFill>
                  <a:prstClr val="black"/>
                </a:solidFill>
              </a:rPr>
              <a:t>: 2012) </a:t>
            </a:r>
            <a:r>
              <a:rPr lang="en-US" sz="2000" i="1" dirty="0" smtClean="0">
                <a:solidFill>
                  <a:prstClr val="black"/>
                </a:solidFill>
              </a:rPr>
              <a:t>description </a:t>
            </a:r>
            <a:r>
              <a:rPr lang="en-US" sz="2000" i="1" dirty="0">
                <a:solidFill>
                  <a:prstClr val="black"/>
                </a:solidFill>
              </a:rPr>
              <a:t>of how to use the system and software with application examples on meteorology, agriculture and water </a:t>
            </a:r>
            <a:r>
              <a:rPr lang="en-US" sz="2000" i="1" dirty="0" smtClean="0">
                <a:solidFill>
                  <a:prstClr val="black"/>
                </a:solidFill>
              </a:rPr>
              <a:t>quality</a:t>
            </a:r>
          </a:p>
          <a:p>
            <a:pPr marL="0" indent="0">
              <a:lnSpc>
                <a:spcPct val="80000"/>
              </a:lnSpc>
              <a:spcBef>
                <a:spcPts val="0"/>
              </a:spcBef>
              <a:spcAft>
                <a:spcPts val="1200"/>
              </a:spcAft>
              <a:buNone/>
            </a:pPr>
            <a:r>
              <a:rPr lang="en-US" sz="2600" b="1" dirty="0"/>
              <a:t>From cloud top temperature to rainfall</a:t>
            </a:r>
            <a:r>
              <a:rPr lang="en-US" sz="2400" b="1" dirty="0"/>
              <a:t/>
            </a:r>
            <a:br>
              <a:rPr lang="en-US" sz="2400" b="1" dirty="0"/>
            </a:br>
            <a:r>
              <a:rPr lang="en-US" sz="2000" dirty="0"/>
              <a:t>Blending TRMM and MSG </a:t>
            </a:r>
            <a:r>
              <a:rPr lang="en-US" sz="2000" b="1" dirty="0"/>
              <a:t>(ITC; 2015)</a:t>
            </a:r>
            <a:br>
              <a:rPr lang="en-US" sz="2000" b="1" dirty="0"/>
            </a:br>
            <a:r>
              <a:rPr lang="en-US" sz="2000" i="1" dirty="0"/>
              <a:t>3-day EOPOWER (self-study) course for professionals</a:t>
            </a:r>
            <a:br>
              <a:rPr lang="en-US" sz="2000" i="1" dirty="0"/>
            </a:br>
            <a:r>
              <a:rPr lang="en-US" sz="2000" dirty="0">
                <a:hlinkClick r:id="rId2"/>
              </a:rPr>
              <a:t>http://menhir.itc.utwente.nl:5000/fbsharing/KGKOZXKU/</a:t>
            </a:r>
            <a:endParaRPr lang="en-US" sz="2000" dirty="0"/>
          </a:p>
          <a:p>
            <a:pPr marL="0" lvl="0" indent="0">
              <a:lnSpc>
                <a:spcPct val="80000"/>
              </a:lnSpc>
              <a:spcBef>
                <a:spcPts val="0"/>
              </a:spcBef>
              <a:spcAft>
                <a:spcPts val="1200"/>
              </a:spcAft>
              <a:buNone/>
            </a:pPr>
            <a:endParaRPr lang="en-US" sz="2000" i="1" dirty="0">
              <a:solidFill>
                <a:prstClr val="black"/>
              </a:solidFill>
            </a:endParaRPr>
          </a:p>
          <a:p>
            <a:pPr marL="0" lvl="0" indent="0">
              <a:lnSpc>
                <a:spcPct val="80000"/>
              </a:lnSpc>
              <a:spcBef>
                <a:spcPts val="0"/>
              </a:spcBef>
              <a:spcAft>
                <a:spcPts val="1200"/>
              </a:spcAft>
              <a:buNone/>
            </a:pP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91</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449074"/>
            <a:ext cx="752475" cy="2762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387161"/>
            <a:ext cx="2058231" cy="33813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296" y="249000"/>
            <a:ext cx="666750" cy="762000"/>
          </a:xfrm>
          <a:prstGeom prst="rect">
            <a:avLst/>
          </a:prstGeom>
        </p:spPr>
      </p:pic>
    </p:spTree>
    <p:extLst>
      <p:ext uri="{BB962C8B-B14F-4D97-AF65-F5344CB8AC3E}">
        <p14:creationId xmlns:p14="http://schemas.microsoft.com/office/powerpoint/2010/main" val="1392194944"/>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92</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13765</TotalTime>
  <Words>3900</Words>
  <Application>Microsoft Office PowerPoint</Application>
  <PresentationFormat>On-screen Show (4:3)</PresentationFormat>
  <Paragraphs>563</Paragraphs>
  <Slides>92</Slides>
  <Notes>1</Notes>
  <HiddenSlides>0</HiddenSlides>
  <MMClips>0</MMClips>
  <ScaleCrop>false</ScaleCrop>
  <HeadingPairs>
    <vt:vector size="4" baseType="variant">
      <vt:variant>
        <vt:lpstr>Theme</vt:lpstr>
      </vt:variant>
      <vt:variant>
        <vt:i4>31</vt:i4>
      </vt:variant>
      <vt:variant>
        <vt:lpstr>Slide Titles</vt:lpstr>
      </vt:variant>
      <vt:variant>
        <vt:i4>92</vt:i4>
      </vt:variant>
    </vt:vector>
  </HeadingPairs>
  <TitlesOfParts>
    <vt:vector size="123"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Weather</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weather</vt:lpstr>
      <vt:lpstr>PowerPoint Presentation</vt:lpstr>
      <vt:lpstr>PowerPoint Presentation</vt:lpstr>
      <vt:lpstr>PowerPoint Presentation</vt:lpstr>
      <vt:lpstr>PowerPoint Presentation</vt:lpstr>
      <vt:lpstr>PowerPoint Presentation</vt:lpstr>
      <vt:lpstr>Weather: improved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weather:</vt:lpstr>
      <vt:lpstr>Capacity building resources for  weather (2):</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761</cp:revision>
  <dcterms:created xsi:type="dcterms:W3CDTF">2011-01-20T13:25:32Z</dcterms:created>
  <dcterms:modified xsi:type="dcterms:W3CDTF">2016-02-16T15:40:03Z</dcterms:modified>
</cp:coreProperties>
</file>