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6" r:id="rId4"/>
    <p:sldMasterId id="2147483669" r:id="rId5"/>
    <p:sldMasterId id="2147483671" r:id="rId6"/>
    <p:sldMasterId id="2147483673" r:id="rId7"/>
    <p:sldMasterId id="2147483675" r:id="rId8"/>
    <p:sldMasterId id="2147483677" r:id="rId9"/>
    <p:sldMasterId id="2147483679" r:id="rId10"/>
    <p:sldMasterId id="2147483681" r:id="rId11"/>
    <p:sldMasterId id="2147483683" r:id="rId12"/>
    <p:sldMasterId id="2147483685" r:id="rId13"/>
    <p:sldMasterId id="2147483687" r:id="rId14"/>
    <p:sldMasterId id="2147483689" r:id="rId15"/>
    <p:sldMasterId id="2147483691" r:id="rId16"/>
    <p:sldMasterId id="2147483693" r:id="rId17"/>
    <p:sldMasterId id="2147483695" r:id="rId18"/>
    <p:sldMasterId id="2147483697" r:id="rId19"/>
    <p:sldMasterId id="2147483699" r:id="rId20"/>
    <p:sldMasterId id="2147483701" r:id="rId21"/>
    <p:sldMasterId id="2147483703" r:id="rId22"/>
    <p:sldMasterId id="2147483705" r:id="rId23"/>
    <p:sldMasterId id="2147483707" r:id="rId24"/>
    <p:sldMasterId id="2147483709" r:id="rId25"/>
    <p:sldMasterId id="2147483711" r:id="rId26"/>
    <p:sldMasterId id="2147483713" r:id="rId27"/>
    <p:sldMasterId id="2147483715" r:id="rId28"/>
    <p:sldMasterId id="2147483717" r:id="rId29"/>
    <p:sldMasterId id="2147483719" r:id="rId30"/>
    <p:sldMasterId id="2147483721" r:id="rId31"/>
  </p:sldMasterIdLst>
  <p:notesMasterIdLst>
    <p:notesMasterId r:id="rId142"/>
  </p:notesMasterIdLst>
  <p:sldIdLst>
    <p:sldId id="308" r:id="rId32"/>
    <p:sldId id="306" r:id="rId33"/>
    <p:sldId id="407" r:id="rId34"/>
    <p:sldId id="345" r:id="rId35"/>
    <p:sldId id="259" r:id="rId36"/>
    <p:sldId id="327" r:id="rId37"/>
    <p:sldId id="346" r:id="rId38"/>
    <p:sldId id="328" r:id="rId39"/>
    <p:sldId id="329" r:id="rId40"/>
    <p:sldId id="351" r:id="rId41"/>
    <p:sldId id="426" r:id="rId42"/>
    <p:sldId id="408" r:id="rId43"/>
    <p:sldId id="497" r:id="rId44"/>
    <p:sldId id="498" r:id="rId45"/>
    <p:sldId id="427" r:id="rId46"/>
    <p:sldId id="409" r:id="rId47"/>
    <p:sldId id="499" r:id="rId48"/>
    <p:sldId id="428" r:id="rId49"/>
    <p:sldId id="500" r:id="rId50"/>
    <p:sldId id="501" r:id="rId51"/>
    <p:sldId id="410" r:id="rId52"/>
    <p:sldId id="429" r:id="rId53"/>
    <p:sldId id="411" r:id="rId54"/>
    <p:sldId id="430" r:id="rId55"/>
    <p:sldId id="503" r:id="rId56"/>
    <p:sldId id="504" r:id="rId57"/>
    <p:sldId id="506" r:id="rId58"/>
    <p:sldId id="507" r:id="rId59"/>
    <p:sldId id="508" r:id="rId60"/>
    <p:sldId id="509" r:id="rId61"/>
    <p:sldId id="505" r:id="rId62"/>
    <p:sldId id="283" r:id="rId63"/>
    <p:sldId id="354" r:id="rId64"/>
    <p:sldId id="355" r:id="rId65"/>
    <p:sldId id="356" r:id="rId66"/>
    <p:sldId id="458" r:id="rId67"/>
    <p:sldId id="432" r:id="rId68"/>
    <p:sldId id="357" r:id="rId69"/>
    <p:sldId id="459" r:id="rId70"/>
    <p:sldId id="460" r:id="rId71"/>
    <p:sldId id="515" r:id="rId72"/>
    <p:sldId id="358" r:id="rId73"/>
    <p:sldId id="461" r:id="rId74"/>
    <p:sldId id="462" r:id="rId75"/>
    <p:sldId id="359" r:id="rId76"/>
    <p:sldId id="463" r:id="rId77"/>
    <p:sldId id="510" r:id="rId78"/>
    <p:sldId id="360" r:id="rId79"/>
    <p:sldId id="464" r:id="rId80"/>
    <p:sldId id="465" r:id="rId81"/>
    <p:sldId id="362" r:id="rId82"/>
    <p:sldId id="466" r:id="rId83"/>
    <p:sldId id="467" r:id="rId84"/>
    <p:sldId id="363" r:id="rId85"/>
    <p:sldId id="468" r:id="rId86"/>
    <p:sldId id="469" r:id="rId87"/>
    <p:sldId id="511" r:id="rId88"/>
    <p:sldId id="334" r:id="rId89"/>
    <p:sldId id="381" r:id="rId90"/>
    <p:sldId id="481" r:id="rId91"/>
    <p:sldId id="382" r:id="rId92"/>
    <p:sldId id="383" r:id="rId93"/>
    <p:sldId id="384" r:id="rId94"/>
    <p:sldId id="482" r:id="rId95"/>
    <p:sldId id="379" r:id="rId96"/>
    <p:sldId id="380" r:id="rId97"/>
    <p:sldId id="349" r:id="rId98"/>
    <p:sldId id="388" r:id="rId99"/>
    <p:sldId id="394" r:id="rId100"/>
    <p:sldId id="395" r:id="rId101"/>
    <p:sldId id="396" r:id="rId102"/>
    <p:sldId id="397" r:id="rId103"/>
    <p:sldId id="398" r:id="rId104"/>
    <p:sldId id="399" r:id="rId105"/>
    <p:sldId id="400" r:id="rId106"/>
    <p:sldId id="401" r:id="rId107"/>
    <p:sldId id="402" r:id="rId108"/>
    <p:sldId id="496" r:id="rId109"/>
    <p:sldId id="483" r:id="rId110"/>
    <p:sldId id="385" r:id="rId111"/>
    <p:sldId id="386" r:id="rId112"/>
    <p:sldId id="484" r:id="rId113"/>
    <p:sldId id="387" r:id="rId114"/>
    <p:sldId id="403" r:id="rId115"/>
    <p:sldId id="485" r:id="rId116"/>
    <p:sldId id="389" r:id="rId117"/>
    <p:sldId id="390" r:id="rId118"/>
    <p:sldId id="486" r:id="rId119"/>
    <p:sldId id="391" r:id="rId120"/>
    <p:sldId id="406" r:id="rId121"/>
    <p:sldId id="491" r:id="rId122"/>
    <p:sldId id="487" r:id="rId123"/>
    <p:sldId id="392" r:id="rId124"/>
    <p:sldId id="488" r:id="rId125"/>
    <p:sldId id="393" r:id="rId126"/>
    <p:sldId id="404" r:id="rId127"/>
    <p:sldId id="489" r:id="rId128"/>
    <p:sldId id="337" r:id="rId129"/>
    <p:sldId id="338" r:id="rId130"/>
    <p:sldId id="490" r:id="rId131"/>
    <p:sldId id="405" r:id="rId132"/>
    <p:sldId id="339" r:id="rId133"/>
    <p:sldId id="340" r:id="rId134"/>
    <p:sldId id="341" r:id="rId135"/>
    <p:sldId id="492" r:id="rId136"/>
    <p:sldId id="495" r:id="rId137"/>
    <p:sldId id="512" r:id="rId138"/>
    <p:sldId id="493" r:id="rId139"/>
    <p:sldId id="514" r:id="rId140"/>
    <p:sldId id="344" r:id="rId141"/>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7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9" autoAdjust="0"/>
    <p:restoredTop sz="94660"/>
  </p:normalViewPr>
  <p:slideViewPr>
    <p:cSldViewPr>
      <p:cViewPr>
        <p:scale>
          <a:sx n="70" d="100"/>
          <a:sy n="70" d="100"/>
        </p:scale>
        <p:origin x="-151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0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6.xml"/><Relationship Id="rId21" Type="http://schemas.openxmlformats.org/officeDocument/2006/relationships/slideMaster" Target="slideMasters/slideMaster21.xml"/><Relationship Id="rId42" Type="http://schemas.openxmlformats.org/officeDocument/2006/relationships/slide" Target="slides/slide11.xml"/><Relationship Id="rId47" Type="http://schemas.openxmlformats.org/officeDocument/2006/relationships/slide" Target="slides/slide16.xml"/><Relationship Id="rId63" Type="http://schemas.openxmlformats.org/officeDocument/2006/relationships/slide" Target="slides/slide32.xml"/><Relationship Id="rId68" Type="http://schemas.openxmlformats.org/officeDocument/2006/relationships/slide" Target="slides/slide37.xml"/><Relationship Id="rId84" Type="http://schemas.openxmlformats.org/officeDocument/2006/relationships/slide" Target="slides/slide53.xml"/><Relationship Id="rId89" Type="http://schemas.openxmlformats.org/officeDocument/2006/relationships/slide" Target="slides/slide58.xml"/><Relationship Id="rId112" Type="http://schemas.openxmlformats.org/officeDocument/2006/relationships/slide" Target="slides/slide81.xml"/><Relationship Id="rId133" Type="http://schemas.openxmlformats.org/officeDocument/2006/relationships/slide" Target="slides/slide102.xml"/><Relationship Id="rId138" Type="http://schemas.openxmlformats.org/officeDocument/2006/relationships/slide" Target="slides/slide107.xml"/><Relationship Id="rId16" Type="http://schemas.openxmlformats.org/officeDocument/2006/relationships/slideMaster" Target="slideMasters/slideMaster16.xml"/><Relationship Id="rId107" Type="http://schemas.openxmlformats.org/officeDocument/2006/relationships/slide" Target="slides/slide76.xml"/><Relationship Id="rId11" Type="http://schemas.openxmlformats.org/officeDocument/2006/relationships/slideMaster" Target="slideMasters/slideMaster11.xml"/><Relationship Id="rId32" Type="http://schemas.openxmlformats.org/officeDocument/2006/relationships/slide" Target="slides/slide1.xml"/><Relationship Id="rId37" Type="http://schemas.openxmlformats.org/officeDocument/2006/relationships/slide" Target="slides/slide6.xml"/><Relationship Id="rId53" Type="http://schemas.openxmlformats.org/officeDocument/2006/relationships/slide" Target="slides/slide22.xml"/><Relationship Id="rId58" Type="http://schemas.openxmlformats.org/officeDocument/2006/relationships/slide" Target="slides/slide27.xml"/><Relationship Id="rId74" Type="http://schemas.openxmlformats.org/officeDocument/2006/relationships/slide" Target="slides/slide43.xml"/><Relationship Id="rId79" Type="http://schemas.openxmlformats.org/officeDocument/2006/relationships/slide" Target="slides/slide48.xml"/><Relationship Id="rId102" Type="http://schemas.openxmlformats.org/officeDocument/2006/relationships/slide" Target="slides/slide71.xml"/><Relationship Id="rId123" Type="http://schemas.openxmlformats.org/officeDocument/2006/relationships/slide" Target="slides/slide92.xml"/><Relationship Id="rId128" Type="http://schemas.openxmlformats.org/officeDocument/2006/relationships/slide" Target="slides/slide97.xml"/><Relationship Id="rId144"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59.xml"/><Relationship Id="rId95" Type="http://schemas.openxmlformats.org/officeDocument/2006/relationships/slide" Target="slides/slide6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2.xml"/><Relationship Id="rId48" Type="http://schemas.openxmlformats.org/officeDocument/2006/relationships/slide" Target="slides/slide17.xml"/><Relationship Id="rId64" Type="http://schemas.openxmlformats.org/officeDocument/2006/relationships/slide" Target="slides/slide33.xml"/><Relationship Id="rId69" Type="http://schemas.openxmlformats.org/officeDocument/2006/relationships/slide" Target="slides/slide38.xml"/><Relationship Id="rId113" Type="http://schemas.openxmlformats.org/officeDocument/2006/relationships/slide" Target="slides/slide82.xml"/><Relationship Id="rId118" Type="http://schemas.openxmlformats.org/officeDocument/2006/relationships/slide" Target="slides/slide87.xml"/><Relationship Id="rId134" Type="http://schemas.openxmlformats.org/officeDocument/2006/relationships/slide" Target="slides/slide103.xml"/><Relationship Id="rId139" Type="http://schemas.openxmlformats.org/officeDocument/2006/relationships/slide" Target="slides/slide108.xml"/><Relationship Id="rId80" Type="http://schemas.openxmlformats.org/officeDocument/2006/relationships/slide" Target="slides/slide49.xml"/><Relationship Id="rId85" Type="http://schemas.openxmlformats.org/officeDocument/2006/relationships/slide" Target="slides/slide5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103" Type="http://schemas.openxmlformats.org/officeDocument/2006/relationships/slide" Target="slides/slide72.xml"/><Relationship Id="rId108" Type="http://schemas.openxmlformats.org/officeDocument/2006/relationships/slide" Target="slides/slide77.xml"/><Relationship Id="rId116" Type="http://schemas.openxmlformats.org/officeDocument/2006/relationships/slide" Target="slides/slide85.xml"/><Relationship Id="rId124" Type="http://schemas.openxmlformats.org/officeDocument/2006/relationships/slide" Target="slides/slide93.xml"/><Relationship Id="rId129" Type="http://schemas.openxmlformats.org/officeDocument/2006/relationships/slide" Target="slides/slide98.xml"/><Relationship Id="rId137" Type="http://schemas.openxmlformats.org/officeDocument/2006/relationships/slide" Target="slides/slide106.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slide" Target="slides/slide44.xml"/><Relationship Id="rId83" Type="http://schemas.openxmlformats.org/officeDocument/2006/relationships/slide" Target="slides/slide52.xml"/><Relationship Id="rId88" Type="http://schemas.openxmlformats.org/officeDocument/2006/relationships/slide" Target="slides/slide57.xml"/><Relationship Id="rId91" Type="http://schemas.openxmlformats.org/officeDocument/2006/relationships/slide" Target="slides/slide60.xml"/><Relationship Id="rId96" Type="http://schemas.openxmlformats.org/officeDocument/2006/relationships/slide" Target="slides/slide65.xml"/><Relationship Id="rId111" Type="http://schemas.openxmlformats.org/officeDocument/2006/relationships/slide" Target="slides/slide80.xml"/><Relationship Id="rId132" Type="http://schemas.openxmlformats.org/officeDocument/2006/relationships/slide" Target="slides/slide101.xml"/><Relationship Id="rId140" Type="http://schemas.openxmlformats.org/officeDocument/2006/relationships/slide" Target="slides/slide10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6" Type="http://schemas.openxmlformats.org/officeDocument/2006/relationships/slide" Target="slides/slide75.xml"/><Relationship Id="rId114" Type="http://schemas.openxmlformats.org/officeDocument/2006/relationships/slide" Target="slides/slide83.xml"/><Relationship Id="rId119" Type="http://schemas.openxmlformats.org/officeDocument/2006/relationships/slide" Target="slides/slide88.xml"/><Relationship Id="rId127" Type="http://schemas.openxmlformats.org/officeDocument/2006/relationships/slide" Target="slides/slide9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slide" Target="slides/slide47.xml"/><Relationship Id="rId81" Type="http://schemas.openxmlformats.org/officeDocument/2006/relationships/slide" Target="slides/slide50.xml"/><Relationship Id="rId86" Type="http://schemas.openxmlformats.org/officeDocument/2006/relationships/slide" Target="slides/slide55.xml"/><Relationship Id="rId94" Type="http://schemas.openxmlformats.org/officeDocument/2006/relationships/slide" Target="slides/slide63.xml"/><Relationship Id="rId99" Type="http://schemas.openxmlformats.org/officeDocument/2006/relationships/slide" Target="slides/slide68.xml"/><Relationship Id="rId101" Type="http://schemas.openxmlformats.org/officeDocument/2006/relationships/slide" Target="slides/slide70.xml"/><Relationship Id="rId122" Type="http://schemas.openxmlformats.org/officeDocument/2006/relationships/slide" Target="slides/slide91.xml"/><Relationship Id="rId130" Type="http://schemas.openxmlformats.org/officeDocument/2006/relationships/slide" Target="slides/slide99.xml"/><Relationship Id="rId135" Type="http://schemas.openxmlformats.org/officeDocument/2006/relationships/slide" Target="slides/slide104.xml"/><Relationship Id="rId14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8.xml"/><Relationship Id="rId109" Type="http://schemas.openxmlformats.org/officeDocument/2006/relationships/slide" Target="slides/slide78.xml"/><Relationship Id="rId34" Type="http://schemas.openxmlformats.org/officeDocument/2006/relationships/slide" Target="slides/slide3.xml"/><Relationship Id="rId50" Type="http://schemas.openxmlformats.org/officeDocument/2006/relationships/slide" Target="slides/slide19.xml"/><Relationship Id="rId55" Type="http://schemas.openxmlformats.org/officeDocument/2006/relationships/slide" Target="slides/slide24.xml"/><Relationship Id="rId76" Type="http://schemas.openxmlformats.org/officeDocument/2006/relationships/slide" Target="slides/slide45.xml"/><Relationship Id="rId97" Type="http://schemas.openxmlformats.org/officeDocument/2006/relationships/slide" Target="slides/slide66.xml"/><Relationship Id="rId104" Type="http://schemas.openxmlformats.org/officeDocument/2006/relationships/slide" Target="slides/slide73.xml"/><Relationship Id="rId120" Type="http://schemas.openxmlformats.org/officeDocument/2006/relationships/slide" Target="slides/slide89.xml"/><Relationship Id="rId125" Type="http://schemas.openxmlformats.org/officeDocument/2006/relationships/slide" Target="slides/slide94.xml"/><Relationship Id="rId141" Type="http://schemas.openxmlformats.org/officeDocument/2006/relationships/slide" Target="slides/slide110.xml"/><Relationship Id="rId14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0.xml"/><Relationship Id="rId92"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9.xml"/><Relationship Id="rId45" Type="http://schemas.openxmlformats.org/officeDocument/2006/relationships/slide" Target="slides/slide14.xml"/><Relationship Id="rId66" Type="http://schemas.openxmlformats.org/officeDocument/2006/relationships/slide" Target="slides/slide35.xml"/><Relationship Id="rId87" Type="http://schemas.openxmlformats.org/officeDocument/2006/relationships/slide" Target="slides/slide56.xml"/><Relationship Id="rId110" Type="http://schemas.openxmlformats.org/officeDocument/2006/relationships/slide" Target="slides/slide79.xml"/><Relationship Id="rId115" Type="http://schemas.openxmlformats.org/officeDocument/2006/relationships/slide" Target="slides/slide84.xml"/><Relationship Id="rId131" Type="http://schemas.openxmlformats.org/officeDocument/2006/relationships/slide" Target="slides/slide100.xml"/><Relationship Id="rId136" Type="http://schemas.openxmlformats.org/officeDocument/2006/relationships/slide" Target="slides/slide105.xml"/><Relationship Id="rId61" Type="http://schemas.openxmlformats.org/officeDocument/2006/relationships/slide" Target="slides/slide30.xml"/><Relationship Id="rId82" Type="http://schemas.openxmlformats.org/officeDocument/2006/relationships/slide" Target="slides/slide5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4.xml"/><Relationship Id="rId56" Type="http://schemas.openxmlformats.org/officeDocument/2006/relationships/slide" Target="slides/slide25.xml"/><Relationship Id="rId77" Type="http://schemas.openxmlformats.org/officeDocument/2006/relationships/slide" Target="slides/slide46.xml"/><Relationship Id="rId100" Type="http://schemas.openxmlformats.org/officeDocument/2006/relationships/slide" Target="slides/slide69.xml"/><Relationship Id="rId105" Type="http://schemas.openxmlformats.org/officeDocument/2006/relationships/slide" Target="slides/slide74.xml"/><Relationship Id="rId126" Type="http://schemas.openxmlformats.org/officeDocument/2006/relationships/slide" Target="slides/slide95.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93" Type="http://schemas.openxmlformats.org/officeDocument/2006/relationships/slide" Target="slides/slide62.xml"/><Relationship Id="rId98" Type="http://schemas.openxmlformats.org/officeDocument/2006/relationships/slide" Target="slides/slide67.xml"/><Relationship Id="rId121" Type="http://schemas.openxmlformats.org/officeDocument/2006/relationships/slide" Target="slides/slide90.xml"/><Relationship Id="rId14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1440" tIns="45720" rIns="91440" bIns="45720" rtlCol="0"/>
          <a:lstStyle>
            <a:lvl1pPr algn="r">
              <a:defRPr sz="1200"/>
            </a:lvl1pPr>
          </a:lstStyle>
          <a:p>
            <a:fld id="{155A049E-E845-4498-BCB0-5A5F5DD70AFB}" type="datetimeFigureOut">
              <a:rPr lang="en-US" smtClean="0"/>
              <a:pPr/>
              <a:t>2/23/2016</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lIns="91440" tIns="45720" rIns="91440" bIns="45720" rtlCol="0" anchor="b"/>
          <a:lstStyle>
            <a:lvl1pPr algn="r">
              <a:defRPr sz="1200"/>
            </a:lvl1pPr>
          </a:lstStyle>
          <a:p>
            <a:fld id="{45570898-53CB-4188-93A0-BB7AD28D3627}" type="slidenum">
              <a:rPr lang="en-US" smtClean="0"/>
              <a:pPr/>
              <a:t>‹#›</a:t>
            </a:fld>
            <a:endParaRPr lang="en-US"/>
          </a:p>
        </p:txBody>
      </p:sp>
    </p:spTree>
    <p:extLst>
      <p:ext uri="{BB962C8B-B14F-4D97-AF65-F5344CB8AC3E}">
        <p14:creationId xmlns:p14="http://schemas.microsoft.com/office/powerpoint/2010/main" val="4266220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570898-53CB-4188-93A0-BB7AD28D3627}" type="slidenum">
              <a:rPr lang="en-US" smtClean="0"/>
              <a:pPr/>
              <a:t>104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9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C10157-9631-42F1-996A-6114590DA44A}" type="datetime1">
              <a:rPr lang="en-US" smtClean="0"/>
              <a:pPr/>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5E5BBB-7077-4D28-91CE-027912914A6E}" type="datetime1">
              <a:rPr lang="en-US" smtClean="0"/>
              <a:pPr/>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47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47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F77BC-F3C7-4A02-B345-FBD1BAAF306C}" type="datetime1">
              <a:rPr lang="en-US" smtClean="0"/>
              <a:pPr/>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9140C-FD28-45E3-941A-C25450CFD353}" type="datetime1">
              <a:rPr lang="en-US" smtClean="0"/>
              <a:pPr/>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77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EFEC64-592F-4ECE-B6DF-BA8EA6E3149A}" type="datetime1">
              <a:rPr lang="en-US" smtClean="0"/>
              <a:pPr/>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205519-78B3-4B51-A855-A86E6321A063}" type="datetime1">
              <a:rPr lang="en-US" smtClean="0"/>
              <a:pPr/>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EDD28B-0B01-4161-A856-BF7592D537C2}" type="datetime1">
              <a:rPr lang="en-US" smtClean="0"/>
              <a:pPr/>
              <a:t>2/23/2016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0EDE13-38D1-460E-AE47-DCC782DA1509}" type="datetime1">
              <a:rPr lang="en-US" smtClean="0"/>
              <a:pPr/>
              <a:t>2/23/2016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F2A7C-6469-475D-8284-09D45332A2EF}" type="datetime1">
              <a:rPr lang="en-US" smtClean="0"/>
              <a:pPr/>
              <a:t>2/23/2016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8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2FC93F-1DF5-40A0-9C7B-C071529D3447}" type="datetime1">
              <a:rPr lang="en-US" smtClean="0"/>
              <a:pPr/>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5927E-78B9-4888-A5E6-136E4E6BC293}" type="datetime1">
              <a:rPr lang="en-US" smtClean="0"/>
              <a:pPr/>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1.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722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259B6-706F-4139-9C51-F735958FE5AE}" type="datetime1">
              <a:rPr lang="en-US" smtClean="0"/>
              <a:pPr/>
              <a:t>2/23/2016</a:t>
            </a:fld>
            <a:endParaRPr lang="en-US"/>
          </a:p>
        </p:txBody>
      </p:sp>
      <p:sp>
        <p:nvSpPr>
          <p:cNvPr id="5" name="Footer Placeholder 4"/>
          <p:cNvSpPr>
            <a:spLocks noGrp="1"/>
          </p:cNvSpPr>
          <p:nvPr>
            <p:ph type="ftr" sz="quarter" idx="3"/>
          </p:nvPr>
        </p:nvSpPr>
        <p:spPr>
          <a:xfrm>
            <a:off x="3124200" y="635722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722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59B96-4131-4DD5-A7F3-9C8969C240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09" y="65728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2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01" y="657286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1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2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0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92" y="657284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9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1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8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82" y="657282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7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9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6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71" y="657280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5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6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59" y="65727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1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46" y="657275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0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1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8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32" y="657272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7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9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5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17" y="657269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4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6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2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01" y="657266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1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2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5" y="6572935"/>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1"/>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6"/>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8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84" y="65726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5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66" y="657259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4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5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1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47" y="657255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0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2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07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27" y="657251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76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78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03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06" y="657247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72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73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98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84" y="65724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6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94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61" y="657238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63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4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89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37" y="657233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58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0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84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12" y="657228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53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55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79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86" y="657223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48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49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6" y="657293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591" y="1347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59" y="65721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4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4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563" y="13468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31" y="657212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37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38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5" y="6572935"/>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1"/>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6"/>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4" y="65729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1" y="657292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7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8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27" y="657291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6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8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6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22" y="657290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5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7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5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16" y="657289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4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5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www.eopower.eu/"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www.hcpinternational.com/" TargetMode="External"/></Relationships>
</file>

<file path=ppt/slides/_rels/slide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geocab.org/" TargetMode="External"/><Relationship Id="rId7" Type="http://schemas.openxmlformats.org/officeDocument/2006/relationships/image" Target="../media/image37.emf"/><Relationship Id="rId2" Type="http://schemas.openxmlformats.org/officeDocument/2006/relationships/hyperlink" Target="http://www.earthobservations.org/" TargetMode="External"/><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png"/><Relationship Id="rId4" Type="http://schemas.openxmlformats.org/officeDocument/2006/relationships/hyperlink" Target="http://www.eurisy.org/" TargetMode="External"/></Relationships>
</file>

<file path=ppt/slides/_rels/slide106.xml.rels><?xml version="1.0" encoding="UTF-8" standalone="yes"?>
<Relationships xmlns="http://schemas.openxmlformats.org/package/2006/relationships"><Relationship Id="rId8" Type="http://schemas.openxmlformats.org/officeDocument/2006/relationships/hyperlink" Target="http://www.securingwaterforfood.org/" TargetMode="External"/><Relationship Id="rId3" Type="http://schemas.openxmlformats.org/officeDocument/2006/relationships/image" Target="../media/image74.png"/><Relationship Id="rId7" Type="http://schemas.openxmlformats.org/officeDocument/2006/relationships/hyperlink" Target="http://www.seos-project.eu/"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envirogrids.net/" TargetMode="External"/><Relationship Id="rId5" Type="http://schemas.openxmlformats.org/officeDocument/2006/relationships/image" Target="../media/image76.png"/><Relationship Id="rId4" Type="http://schemas.openxmlformats.org/officeDocument/2006/relationships/image" Target="../media/image37.emf"/><Relationship Id="rId9" Type="http://schemas.openxmlformats.org/officeDocument/2006/relationships/hyperlink" Target="http://www.copernicus.eu/main/copernicus-briefs" TargetMode="External"/></Relationships>
</file>

<file path=ppt/slides/_rels/slide107.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hyperlink" Target="http://www.demarine.de/lr/c/document_library/get_file?uuid=c5067655-b7ad-4d71-b07b-6111808f4abd&amp;groupId=13521" TargetMode="External"/><Relationship Id="rId7" Type="http://schemas.openxmlformats.org/officeDocument/2006/relationships/image" Target="../media/image61.gif"/><Relationship Id="rId2" Type="http://schemas.openxmlformats.org/officeDocument/2006/relationships/hyperlink" Target="http://pubdocs.worldbank.org/pubdocs/publicdoc/2015/8/904051440717425994/Open-Data-for-Sustainable-development-Final-New.pdf"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7.emf"/><Relationship Id="rId4" Type="http://schemas.openxmlformats.org/officeDocument/2006/relationships/hyperlink" Target="http://ec.europa.eu/information_society/newsroom/cf/dae/document.cfm?doc_id=6210" TargetMode="External"/></Relationships>
</file>

<file path=ppt/slides/_rels/slide108.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77.jpeg"/><Relationship Id="rId7" Type="http://schemas.openxmlformats.org/officeDocument/2006/relationships/image" Target="../media/image16.png"/><Relationship Id="rId2" Type="http://schemas.openxmlformats.org/officeDocument/2006/relationships/hyperlink" Target="https://www.meted.ucar.edu/training_detail.php" TargetMode="Externa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37.emf"/><Relationship Id="rId4" Type="http://schemas.openxmlformats.org/officeDocument/2006/relationships/image" Target="../media/image4.png"/><Relationship Id="rId9" Type="http://schemas.openxmlformats.org/officeDocument/2006/relationships/image" Target="../media/image78.jpeg"/></Relationships>
</file>

<file path=ppt/slides/_rels/slide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menhir.itc.utwente.nl:5000/fbsharing/KGKOZXKU/" TargetMode="Externa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www.eopower.eu/" TargetMode="External"/><Relationship Id="rId2" Type="http://schemas.openxmlformats.org/officeDocument/2006/relationships/hyperlink" Target="mailto:m.noort@hcpinternational.com"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www.hcpinternational.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gif"/></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gif"/></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os.array.ca/web/smos" TargetMode="Externa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29.emf"/><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hyperlink" Target="http://droughtmonitor.unl.edu/" TargetMode="External"/><Relationship Id="rId7" Type="http://schemas.openxmlformats.org/officeDocument/2006/relationships/image" Target="../media/image44.png"/><Relationship Id="rId2" Type="http://schemas.openxmlformats.org/officeDocument/2006/relationships/hyperlink" Target="http://www.drought.gov/" TargetMode="Externa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png"/><Relationship Id="rId4" Type="http://schemas.openxmlformats.org/officeDocument/2006/relationships/hyperlink" Target="http://www.agr.gc.ca/eng/?id=1326402878459" TargetMode="External"/><Relationship Id="rId9" Type="http://schemas.openxmlformats.org/officeDocument/2006/relationships/image" Target="../media/image46.jpeg"/></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3.jpeg"/></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vimeo.com/63079712" TargetMode="External"/><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gif"/><Relationship Id="rId7" Type="http://schemas.openxmlformats.org/officeDocument/2006/relationships/image" Target="../media/image65.gif"/><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www.eopower.eu/"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www.hcpinternational.com/"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9270"/>
            <a:ext cx="7772400" cy="1470025"/>
          </a:xfrm>
        </p:spPr>
        <p:txBody>
          <a:bodyPr>
            <a:normAutofit fontScale="90000"/>
          </a:bodyPr>
          <a:lstStyle/>
          <a:p>
            <a:r>
              <a:rPr lang="en-US" sz="5300" b="1" dirty="0" smtClean="0"/>
              <a:t>Earth Observation for </a:t>
            </a:r>
            <a:br>
              <a:rPr lang="en-US" sz="5300" b="1" dirty="0" smtClean="0"/>
            </a:br>
            <a:r>
              <a:rPr lang="en-US" sz="5300" b="1" dirty="0" smtClean="0"/>
              <a:t>Water Management</a:t>
            </a:r>
            <a:r>
              <a:rPr lang="en-US" sz="4800" dirty="0" smtClean="0"/>
              <a:t/>
            </a:r>
            <a:br>
              <a:rPr lang="en-US" sz="4800" dirty="0" smtClean="0"/>
            </a:br>
            <a:endParaRPr lang="en-US" sz="4000" dirty="0"/>
          </a:p>
        </p:txBody>
      </p:sp>
      <p:sp>
        <p:nvSpPr>
          <p:cNvPr id="3" name="Subtitle 2"/>
          <p:cNvSpPr>
            <a:spLocks noGrp="1"/>
          </p:cNvSpPr>
          <p:nvPr>
            <p:ph type="subTitle" idx="1"/>
          </p:nvPr>
        </p:nvSpPr>
        <p:spPr>
          <a:xfrm>
            <a:off x="1371600" y="3886200"/>
            <a:ext cx="6400800" cy="2438400"/>
          </a:xfrm>
        </p:spPr>
        <p:txBody>
          <a:bodyPr>
            <a:normAutofit/>
          </a:bodyPr>
          <a:lstStyle/>
          <a:p>
            <a:r>
              <a:rPr lang="en-US" sz="2800" dirty="0" smtClean="0"/>
              <a:t>International trends &amp; developments</a:t>
            </a:r>
          </a:p>
          <a:p>
            <a:r>
              <a:rPr lang="en-US" sz="2800" dirty="0" smtClean="0"/>
              <a:t>Earth observation applications</a:t>
            </a:r>
          </a:p>
          <a:p>
            <a:r>
              <a:rPr lang="en-US" sz="2800" dirty="0" smtClean="0"/>
              <a:t>Business development</a:t>
            </a:r>
          </a:p>
          <a:p>
            <a:r>
              <a:rPr lang="en-US" sz="2800" dirty="0" smtClean="0"/>
              <a:t>Capacity building</a:t>
            </a:r>
          </a:p>
        </p:txBody>
      </p:sp>
      <p:pic>
        <p:nvPicPr>
          <p:cNvPr id="8" name="Picture 7" descr="European flag"/>
          <p:cNvPicPr/>
          <p:nvPr/>
        </p:nvPicPr>
        <p:blipFill>
          <a:blip r:embed="rId2" cstate="print"/>
          <a:srcRect/>
          <a:stretch>
            <a:fillRect/>
          </a:stretch>
        </p:blipFill>
        <p:spPr bwMode="auto">
          <a:xfrm>
            <a:off x="5791270" y="914400"/>
            <a:ext cx="1057275" cy="762000"/>
          </a:xfrm>
          <a:prstGeom prst="rect">
            <a:avLst/>
          </a:prstGeom>
          <a:noFill/>
          <a:ln w="9525">
            <a:noFill/>
            <a:miter lim="800000"/>
            <a:headEnd/>
            <a:tailEnd/>
          </a:ln>
        </p:spPr>
      </p:pic>
      <p:pic>
        <p:nvPicPr>
          <p:cNvPr id="9" name="Picture 8" descr="Logo of the 7th Framework Programme"/>
          <p:cNvPicPr/>
          <p:nvPr/>
        </p:nvPicPr>
        <p:blipFill>
          <a:blip r:embed="rId3" cstate="print"/>
          <a:srcRect/>
          <a:stretch>
            <a:fillRect/>
          </a:stretch>
        </p:blipFill>
        <p:spPr bwMode="auto">
          <a:xfrm>
            <a:off x="7315205" y="914400"/>
            <a:ext cx="1019175" cy="762000"/>
          </a:xfrm>
          <a:prstGeom prst="rect">
            <a:avLst/>
          </a:prstGeom>
          <a:noFill/>
          <a:ln w="9525">
            <a:noFill/>
            <a:miter lim="800000"/>
            <a:headEnd/>
            <a:tailEnd/>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799" y="4572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10</a:t>
            </a:fld>
            <a:endParaRPr lang="en-US" dirty="0"/>
          </a:p>
        </p:txBody>
      </p:sp>
      <p:sp>
        <p:nvSpPr>
          <p:cNvPr id="2" name="TextBox 1"/>
          <p:cNvSpPr txBox="1"/>
          <p:nvPr/>
        </p:nvSpPr>
        <p:spPr>
          <a:xfrm>
            <a:off x="378000" y="324000"/>
            <a:ext cx="8208000" cy="1323439"/>
          </a:xfrm>
          <a:prstGeom prst="rect">
            <a:avLst/>
          </a:prstGeom>
          <a:noFill/>
        </p:spPr>
        <p:txBody>
          <a:bodyPr wrap="square" rtlCol="0" anchor="ctr">
            <a:spAutoFit/>
          </a:bodyPr>
          <a:lstStyle/>
          <a:p>
            <a:pPr algn="r"/>
            <a:r>
              <a:rPr lang="en-US" sz="4000" b="1" i="1" dirty="0" smtClean="0">
                <a:solidFill>
                  <a:srgbClr val="4676A6"/>
                </a:solidFill>
              </a:rPr>
              <a:t>Issues &amp; trends </a:t>
            </a:r>
            <a:br>
              <a:rPr lang="en-US" sz="4000" b="1" i="1" dirty="0" smtClean="0">
                <a:solidFill>
                  <a:srgbClr val="4676A6"/>
                </a:solidFill>
              </a:rPr>
            </a:br>
            <a:r>
              <a:rPr lang="en-US" sz="4000" b="1" i="1" dirty="0" smtClean="0">
                <a:solidFill>
                  <a:srgbClr val="4676A6"/>
                </a:solidFill>
              </a:rPr>
              <a:t>in water </a:t>
            </a:r>
            <a:r>
              <a:rPr lang="en-US" sz="4000" b="1" i="1" dirty="0">
                <a:solidFill>
                  <a:srgbClr val="4676A6"/>
                </a:solidFill>
              </a:rPr>
              <a:t>m</a:t>
            </a:r>
            <a:r>
              <a:rPr lang="en-US" sz="4000" b="1" i="1" dirty="0" smtClean="0">
                <a:solidFill>
                  <a:srgbClr val="4676A6"/>
                </a:solidFill>
              </a:rPr>
              <a:t>anagement</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marR="0" lvl="0" indent="-3420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kumimoji="0" lang="en-GB" sz="2800" i="0" u="none" strike="noStrike" kern="0" cap="none" spc="0" normalizeH="0" baseline="0" noProof="0" dirty="0" smtClean="0">
                <a:ln>
                  <a:noFill/>
                </a:ln>
                <a:solidFill>
                  <a:srgbClr val="000000"/>
                </a:solidFill>
                <a:effectLst/>
                <a:uLnTx/>
                <a:uFillTx/>
                <a:latin typeface="Calibri" pitchFamily="34" charset="0"/>
              </a:rPr>
              <a:t>Sustainable</a:t>
            </a:r>
            <a:r>
              <a:rPr kumimoji="0" lang="en-GB" sz="2800" b="1" i="0" u="none" strike="noStrike" kern="0" cap="none" spc="0" normalizeH="0" baseline="0" noProof="0" dirty="0" smtClean="0">
                <a:ln>
                  <a:noFill/>
                </a:ln>
                <a:solidFill>
                  <a:srgbClr val="000000"/>
                </a:solidFill>
                <a:effectLst/>
                <a:uLnTx/>
                <a:uFillTx/>
                <a:latin typeface="Calibri" pitchFamily="34" charset="0"/>
              </a:rPr>
              <a:t> water</a:t>
            </a:r>
            <a:r>
              <a:rPr kumimoji="0" lang="en-GB" sz="2800" b="1" i="0" u="none" strike="noStrike" kern="0" cap="none" spc="0" normalizeH="0" noProof="0" dirty="0" smtClean="0">
                <a:ln>
                  <a:noFill/>
                </a:ln>
                <a:solidFill>
                  <a:srgbClr val="000000"/>
                </a:solidFill>
                <a:effectLst/>
                <a:uLnTx/>
                <a:uFillTx/>
                <a:latin typeface="Calibri" pitchFamily="34" charset="0"/>
              </a:rPr>
              <a:t> resources </a:t>
            </a:r>
            <a:r>
              <a:rPr kumimoji="0" lang="en-GB" sz="2800" i="0" u="none" strike="noStrike" kern="0" cap="none" spc="0" normalizeH="0" noProof="0" dirty="0" smtClean="0">
                <a:ln>
                  <a:noFill/>
                </a:ln>
                <a:solidFill>
                  <a:srgbClr val="000000"/>
                </a:solidFill>
                <a:effectLst/>
                <a:uLnTx/>
                <a:uFillTx/>
                <a:latin typeface="Calibri" pitchFamily="34" charset="0"/>
              </a:rPr>
              <a:t>management, including </a:t>
            </a:r>
            <a:r>
              <a:rPr kumimoji="0" lang="en-GB" sz="2800" b="1" i="0" u="none" strike="noStrike" kern="0" cap="none" spc="0" normalizeH="0" noProof="0" dirty="0" smtClean="0">
                <a:ln>
                  <a:noFill/>
                </a:ln>
                <a:solidFill>
                  <a:srgbClr val="000000"/>
                </a:solidFill>
                <a:effectLst/>
                <a:uLnTx/>
                <a:uFillTx/>
                <a:latin typeface="Calibri" pitchFamily="34" charset="0"/>
              </a:rPr>
              <a:t>water quality</a:t>
            </a:r>
            <a:r>
              <a:rPr kumimoji="0" lang="en-GB" sz="2800" i="0" u="none" strike="noStrike" kern="0" cap="none" spc="0" normalizeH="0" noProof="0" dirty="0" smtClean="0">
                <a:ln>
                  <a:noFill/>
                </a:ln>
                <a:solidFill>
                  <a:srgbClr val="000000"/>
                </a:solidFill>
                <a:effectLst/>
                <a:uLnTx/>
                <a:uFillTx/>
                <a:latin typeface="Calibri" pitchFamily="34" charset="0"/>
              </a:rPr>
              <a:t>, also with respect to climate change</a:t>
            </a:r>
            <a:r>
              <a:rPr kumimoji="0" lang="en-GB" sz="2800" i="0" u="none" strike="noStrike" kern="0" cap="none" spc="0" normalizeH="0" baseline="0" noProof="0" dirty="0" smtClean="0">
                <a:ln>
                  <a:noFill/>
                </a:ln>
                <a:solidFill>
                  <a:srgbClr val="000000"/>
                </a:solidFill>
                <a:effectLst/>
                <a:uLnTx/>
                <a:uFillTx/>
                <a:latin typeface="Calibri" pitchFamily="34" charset="0"/>
              </a:rPr>
              <a:t>;</a:t>
            </a:r>
          </a:p>
          <a:p>
            <a:pPr marL="342000" marR="0" lvl="0" indent="-3420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kumimoji="0" lang="en-GB" sz="2800" b="1" i="0" u="none" strike="noStrike" kern="0" cap="none" spc="0" normalizeH="0" baseline="0" noProof="0" dirty="0" smtClean="0">
                <a:ln>
                  <a:noFill/>
                </a:ln>
                <a:solidFill>
                  <a:srgbClr val="000000"/>
                </a:solidFill>
                <a:effectLst/>
                <a:uLnTx/>
                <a:uFillTx/>
                <a:latin typeface="Calibri" pitchFamily="34" charset="0"/>
              </a:rPr>
              <a:t>Water footprints</a:t>
            </a:r>
            <a:r>
              <a:rPr kumimoji="0" lang="en-GB" sz="2800" b="1" i="0" u="none" strike="noStrike" kern="0" cap="none" spc="0" normalizeH="0" noProof="0" dirty="0" smtClean="0">
                <a:ln>
                  <a:noFill/>
                </a:ln>
                <a:solidFill>
                  <a:srgbClr val="000000"/>
                </a:solidFill>
                <a:effectLst/>
                <a:uLnTx/>
                <a:uFillTx/>
                <a:latin typeface="Calibri" pitchFamily="34" charset="0"/>
              </a:rPr>
              <a:t> </a:t>
            </a:r>
            <a:r>
              <a:rPr kumimoji="0" lang="en-GB" sz="2800" i="0" u="none" strike="noStrike" kern="0" cap="none" spc="0" normalizeH="0" noProof="0" dirty="0" smtClean="0">
                <a:ln>
                  <a:noFill/>
                </a:ln>
                <a:solidFill>
                  <a:srgbClr val="000000"/>
                </a:solidFill>
                <a:effectLst/>
                <a:uLnTx/>
                <a:uFillTx/>
                <a:latin typeface="Calibri" pitchFamily="34" charset="0"/>
              </a:rPr>
              <a:t>and</a:t>
            </a:r>
            <a:r>
              <a:rPr kumimoji="0" lang="en-GB" sz="2800" b="1" i="0" u="none" strike="noStrike" kern="0" cap="none" spc="0" normalizeH="0" noProof="0" dirty="0" smtClean="0">
                <a:ln>
                  <a:noFill/>
                </a:ln>
                <a:solidFill>
                  <a:srgbClr val="000000"/>
                </a:solidFill>
                <a:effectLst/>
                <a:uLnTx/>
                <a:uFillTx/>
                <a:latin typeface="Calibri" pitchFamily="34" charset="0"/>
              </a:rPr>
              <a:t> pricing</a:t>
            </a:r>
            <a:r>
              <a:rPr kumimoji="0" lang="en-GB" sz="2800" b="0" i="0" u="none" strike="noStrike" kern="0" cap="none" spc="0" normalizeH="0" baseline="0" noProof="0" dirty="0" smtClean="0">
                <a:ln>
                  <a:noFill/>
                </a:ln>
                <a:solidFill>
                  <a:srgbClr val="000000"/>
                </a:solidFill>
                <a:effectLst/>
                <a:uLnTx/>
                <a:uFillTx/>
                <a:latin typeface="Calibri" pitchFamily="34" charset="0"/>
              </a:rPr>
              <a:t>;</a:t>
            </a:r>
          </a:p>
          <a:p>
            <a:pPr marL="342000" marR="0" lvl="0" indent="-3420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kumimoji="0" lang="en-GB" sz="2800" b="1" i="0" u="none" strike="noStrike" kern="0" cap="none" spc="0" normalizeH="0" baseline="0" noProof="0" dirty="0" smtClean="0">
                <a:ln>
                  <a:noFill/>
                </a:ln>
                <a:solidFill>
                  <a:srgbClr val="000000"/>
                </a:solidFill>
                <a:effectLst/>
                <a:uLnTx/>
                <a:uFillTx/>
                <a:latin typeface="Calibri" pitchFamily="34" charset="0"/>
              </a:rPr>
              <a:t>Risk management</a:t>
            </a:r>
            <a:r>
              <a:rPr kumimoji="0" lang="en-GB" sz="2800" b="0" i="0" u="none" strike="noStrike" kern="0" cap="none" spc="0" normalizeH="0" baseline="0" noProof="0" dirty="0" smtClean="0">
                <a:ln>
                  <a:noFill/>
                </a:ln>
                <a:solidFill>
                  <a:srgbClr val="000000"/>
                </a:solidFill>
                <a:effectLst/>
                <a:uLnTx/>
                <a:uFillTx/>
                <a:latin typeface="Calibri" pitchFamily="34" charset="0"/>
              </a:rPr>
              <a:t>;</a:t>
            </a:r>
          </a:p>
          <a:p>
            <a:pPr marL="342000" marR="0" lvl="0" indent="-3420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lang="en-GB" sz="2800" b="1" kern="0" dirty="0" smtClean="0">
                <a:latin typeface="Calibri" pitchFamily="34" charset="0"/>
              </a:rPr>
              <a:t>Community empowerment</a:t>
            </a:r>
            <a:r>
              <a:rPr lang="en-GB" sz="2800" kern="0" dirty="0" smtClean="0">
                <a:latin typeface="Calibri" pitchFamily="34" charset="0"/>
              </a:rPr>
              <a:t>;</a:t>
            </a:r>
          </a:p>
          <a:p>
            <a:pPr marL="342000" marR="0" lvl="0" indent="-3420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kumimoji="0" lang="en-GB" sz="2800" b="1" i="0" u="none" strike="noStrike" kern="0" cap="none" spc="0" normalizeH="0" baseline="0" noProof="0" dirty="0" smtClean="0">
                <a:ln>
                  <a:noFill/>
                </a:ln>
                <a:solidFill>
                  <a:srgbClr val="000000"/>
                </a:solidFill>
                <a:effectLst/>
                <a:uLnTx/>
                <a:uFillTx/>
                <a:latin typeface="Calibri" pitchFamily="34" charset="0"/>
              </a:rPr>
              <a:t>Water, energy, food</a:t>
            </a:r>
            <a:r>
              <a:rPr kumimoji="0" lang="en-GB" sz="2800" b="1" i="0" u="none" strike="noStrike" kern="0" cap="none" spc="0" normalizeH="0" noProof="0" dirty="0" smtClean="0">
                <a:ln>
                  <a:noFill/>
                </a:ln>
                <a:solidFill>
                  <a:srgbClr val="000000"/>
                </a:solidFill>
                <a:effectLst/>
                <a:uLnTx/>
                <a:uFillTx/>
                <a:latin typeface="Calibri" pitchFamily="34" charset="0"/>
              </a:rPr>
              <a:t> nexus</a:t>
            </a:r>
            <a:endParaRPr kumimoji="0" lang="en-GB" sz="2800" b="1" i="0" u="none" strike="noStrike" kern="0" cap="none" spc="0" normalizeH="0" baseline="0" noProof="0" dirty="0" smtClean="0">
              <a:ln>
                <a:noFill/>
              </a:ln>
              <a:solidFill>
                <a:srgbClr val="000000"/>
              </a:solidFill>
              <a:effectLst/>
              <a:uLnTx/>
              <a:uFillTx/>
              <a:latin typeface="Calibri"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287870319"/>
      </p:ext>
    </p:extLst>
  </p:cSld>
  <p:clrMapOvr>
    <a:masterClrMapping/>
  </p:clrMapOvr>
  <p:transition advTm="2000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tabLst>
                <a:tab pos="465138" algn="l"/>
              </a:tabLst>
            </a:pPr>
            <a:r>
              <a:rPr lang="en-US" sz="2800" dirty="0" smtClean="0">
                <a:latin typeface="+mn-lt"/>
              </a:rPr>
              <a:t>If you run a company, compete for assignments and manage projects, a structured approach towards responsibilities, tasks, implementation and documentation is needed.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The following business procedures may be helpful: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100</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256798448"/>
      </p:ext>
    </p:extLst>
  </p:cSld>
  <p:clrMapOvr>
    <a:masterClrMapping/>
  </p:clrMapOvr>
  <p:transition advTm="20000"/>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900000"/>
            <a:ext cx="8208000" cy="709200"/>
          </a:xfrm>
        </p:spPr>
        <p:txBody>
          <a:bodyPr>
            <a:normAutofit/>
          </a:bodyPr>
          <a:lstStyle/>
          <a:p>
            <a:pPr algn="r"/>
            <a:r>
              <a:rPr lang="en-US" sz="4000" b="1" i="1" dirty="0" smtClean="0">
                <a:solidFill>
                  <a:srgbClr val="4676A6"/>
                </a:solidFill>
              </a:rPr>
              <a:t>Business procedures</a:t>
            </a:r>
            <a:endParaRPr lang="en-US" sz="4000" dirty="0"/>
          </a:p>
        </p:txBody>
      </p:sp>
      <p:sp>
        <p:nvSpPr>
          <p:cNvPr id="3" name="Content Placeholder 2"/>
          <p:cNvSpPr>
            <a:spLocks noGrp="1"/>
          </p:cNvSpPr>
          <p:nvPr>
            <p:ph sz="half" idx="1"/>
          </p:nvPr>
        </p:nvSpPr>
        <p:spPr>
          <a:xfrm>
            <a:off x="378000" y="1800000"/>
            <a:ext cx="4876800" cy="3960000"/>
          </a:xfrm>
        </p:spPr>
        <p:txBody>
          <a:bodyPr>
            <a:normAutofit/>
          </a:bodyPr>
          <a:lstStyle/>
          <a:p>
            <a:pPr>
              <a:lnSpc>
                <a:spcPct val="80000"/>
              </a:lnSpc>
              <a:spcBef>
                <a:spcPts val="0"/>
              </a:spcBef>
              <a:spcAft>
                <a:spcPts val="1200"/>
              </a:spcAft>
              <a:buNone/>
            </a:pPr>
            <a:r>
              <a:rPr lang="en-US" sz="2600" dirty="0" smtClean="0"/>
              <a:t>1. On acquisition</a:t>
            </a:r>
          </a:p>
          <a:p>
            <a:pPr>
              <a:lnSpc>
                <a:spcPct val="80000"/>
              </a:lnSpc>
              <a:spcBef>
                <a:spcPts val="0"/>
              </a:spcBef>
              <a:spcAft>
                <a:spcPts val="1200"/>
              </a:spcAft>
              <a:buNone/>
            </a:pPr>
            <a:r>
              <a:rPr lang="en-US" sz="2600" dirty="0" smtClean="0"/>
              <a:t>2. On offers</a:t>
            </a:r>
          </a:p>
          <a:p>
            <a:pPr>
              <a:lnSpc>
                <a:spcPct val="80000"/>
              </a:lnSpc>
              <a:spcBef>
                <a:spcPts val="0"/>
              </a:spcBef>
              <a:spcAft>
                <a:spcPts val="1200"/>
              </a:spcAft>
              <a:buNone/>
            </a:pPr>
            <a:r>
              <a:rPr lang="en-US" sz="2600" dirty="0" smtClean="0"/>
              <a:t>3. On negotiation</a:t>
            </a:r>
          </a:p>
          <a:p>
            <a:pPr>
              <a:lnSpc>
                <a:spcPct val="80000"/>
              </a:lnSpc>
              <a:spcBef>
                <a:spcPts val="0"/>
              </a:spcBef>
              <a:spcAft>
                <a:spcPts val="1200"/>
              </a:spcAft>
              <a:buNone/>
            </a:pPr>
            <a:r>
              <a:rPr lang="en-US" sz="2600" dirty="0" smtClean="0"/>
              <a:t>4. On contracts</a:t>
            </a:r>
          </a:p>
          <a:p>
            <a:pPr>
              <a:lnSpc>
                <a:spcPct val="80000"/>
              </a:lnSpc>
              <a:spcBef>
                <a:spcPts val="0"/>
              </a:spcBef>
              <a:spcAft>
                <a:spcPts val="1200"/>
              </a:spcAft>
              <a:buNone/>
            </a:pPr>
            <a:r>
              <a:rPr lang="en-US" sz="2600" dirty="0" smtClean="0"/>
              <a:t>5. On project management</a:t>
            </a:r>
          </a:p>
          <a:p>
            <a:endParaRPr lang="en-US" dirty="0"/>
          </a:p>
        </p:txBody>
      </p:sp>
      <p:sp>
        <p:nvSpPr>
          <p:cNvPr id="4" name="Content Placeholder 3"/>
          <p:cNvSpPr>
            <a:spLocks noGrp="1"/>
          </p:cNvSpPr>
          <p:nvPr>
            <p:ph sz="half" idx="2"/>
          </p:nvPr>
        </p:nvSpPr>
        <p:spPr>
          <a:xfrm>
            <a:off x="4176000" y="1800000"/>
            <a:ext cx="4444200" cy="3960000"/>
          </a:xfrm>
        </p:spPr>
        <p:txBody>
          <a:bodyPr>
            <a:normAutofit/>
          </a:bodyPr>
          <a:lstStyle/>
          <a:p>
            <a:pPr>
              <a:lnSpc>
                <a:spcPct val="80000"/>
              </a:lnSpc>
              <a:spcBef>
                <a:spcPts val="0"/>
              </a:spcBef>
              <a:spcAft>
                <a:spcPts val="1200"/>
              </a:spcAft>
              <a:buNone/>
            </a:pPr>
            <a:r>
              <a:rPr lang="en-US" sz="2600" dirty="0" smtClean="0"/>
              <a:t>6. On travel &amp; deployment</a:t>
            </a:r>
          </a:p>
          <a:p>
            <a:pPr>
              <a:lnSpc>
                <a:spcPct val="80000"/>
              </a:lnSpc>
              <a:spcBef>
                <a:spcPts val="0"/>
              </a:spcBef>
              <a:spcAft>
                <a:spcPts val="1200"/>
              </a:spcAft>
              <a:buNone/>
            </a:pPr>
            <a:r>
              <a:rPr lang="en-US" sz="2600" dirty="0" smtClean="0"/>
              <a:t>7. On deficiencies &amp; complaints</a:t>
            </a:r>
          </a:p>
          <a:p>
            <a:pPr>
              <a:lnSpc>
                <a:spcPct val="80000"/>
              </a:lnSpc>
              <a:spcBef>
                <a:spcPts val="0"/>
              </a:spcBef>
              <a:spcAft>
                <a:spcPts val="1200"/>
              </a:spcAft>
              <a:buNone/>
            </a:pPr>
            <a:r>
              <a:rPr lang="en-US" sz="2600" dirty="0" smtClean="0"/>
              <a:t>8. On internal organization</a:t>
            </a:r>
          </a:p>
          <a:p>
            <a:pPr>
              <a:lnSpc>
                <a:spcPct val="80000"/>
              </a:lnSpc>
              <a:spcBef>
                <a:spcPts val="0"/>
              </a:spcBef>
              <a:spcAft>
                <a:spcPts val="1200"/>
              </a:spcAft>
              <a:buNone/>
            </a:pPr>
            <a:r>
              <a:rPr lang="en-US" sz="2600" dirty="0" smtClean="0"/>
              <a:t>9.	On finance</a:t>
            </a:r>
          </a:p>
          <a:p>
            <a:pPr>
              <a:lnSpc>
                <a:spcPct val="80000"/>
              </a:lnSpc>
              <a:spcAft>
                <a:spcPts val="1200"/>
              </a:spcAft>
              <a:buNone/>
            </a:pPr>
            <a:r>
              <a:rPr lang="en-US" sz="2600" dirty="0" smtClean="0"/>
              <a:t>	</a:t>
            </a:r>
            <a:endParaRPr lang="en-US" dirty="0"/>
          </a:p>
        </p:txBody>
      </p:sp>
      <p:sp>
        <p:nvSpPr>
          <p:cNvPr id="6" name="Slide Number Placeholder 5"/>
          <p:cNvSpPr>
            <a:spLocks noGrp="1"/>
          </p:cNvSpPr>
          <p:nvPr>
            <p:ph type="sldNum" sz="quarter" idx="12"/>
          </p:nvPr>
        </p:nvSpPr>
        <p:spPr/>
        <p:txBody>
          <a:bodyPr/>
          <a:lstStyle/>
          <a:p>
            <a:fld id="{7AE59B96-4131-4DD5-A7F3-9C8969C240CC}" type="slidenum">
              <a:rPr lang="en-US" smtClean="0"/>
              <a:pPr/>
              <a:t>101</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7" name="Title 1"/>
          <p:cNvSpPr txBox="1">
            <a:spLocks/>
          </p:cNvSpPr>
          <p:nvPr/>
        </p:nvSpPr>
        <p:spPr>
          <a:xfrm>
            <a:off x="378000" y="4680000"/>
            <a:ext cx="8208000" cy="720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1" u="none" strike="noStrike" kern="1200" cap="none" spc="0" normalizeH="0" baseline="0" noProof="0" dirty="0" smtClean="0">
                <a:ln>
                  <a:noFill/>
                </a:ln>
                <a:solidFill>
                  <a:schemeClr val="tx1"/>
                </a:solidFill>
                <a:effectLst/>
                <a:uLnTx/>
                <a:uFillTx/>
                <a:ea typeface="+mj-ea"/>
                <a:cs typeface="+mj-cs"/>
              </a:rPr>
              <a:t>(more detailed version in separate document, </a:t>
            </a:r>
            <a:br>
              <a:rPr kumimoji="0" lang="en-US" sz="2000" b="0" i="1" u="none" strike="noStrike" kern="1200" cap="none" spc="0" normalizeH="0" baseline="0" noProof="0" dirty="0" smtClean="0">
                <a:ln>
                  <a:noFill/>
                </a:ln>
                <a:solidFill>
                  <a:schemeClr val="tx1"/>
                </a:solidFill>
                <a:effectLst/>
                <a:uLnTx/>
                <a:uFillTx/>
                <a:ea typeface="+mj-ea"/>
                <a:cs typeface="+mj-cs"/>
              </a:rPr>
            </a:br>
            <a:r>
              <a:rPr kumimoji="0" lang="en-US" sz="2000" b="0" i="1" u="none" strike="noStrike" kern="1200" cap="none" spc="0" normalizeH="0" baseline="0" noProof="0" dirty="0" smtClean="0">
                <a:ln>
                  <a:noFill/>
                </a:ln>
                <a:solidFill>
                  <a:schemeClr val="tx1"/>
                </a:solidFill>
                <a:effectLst/>
                <a:uLnTx/>
                <a:uFillTx/>
                <a:ea typeface="+mj-ea"/>
                <a:cs typeface="+mj-cs"/>
              </a:rPr>
              <a:t>see </a:t>
            </a:r>
            <a:r>
              <a:rPr kumimoji="0" lang="en-US" sz="2000" b="0" i="1" u="none" strike="noStrike" kern="1200" cap="none" spc="0" normalizeH="0" baseline="0" noProof="0" dirty="0" smtClean="0">
                <a:ln>
                  <a:noFill/>
                </a:ln>
                <a:solidFill>
                  <a:schemeClr val="tx1"/>
                </a:solidFill>
                <a:effectLst/>
                <a:uLnTx/>
                <a:uFillTx/>
                <a:ea typeface="+mj-ea"/>
                <a:cs typeface="+mj-cs"/>
                <a:hlinkClick r:id="rId3"/>
              </a:rPr>
              <a:t>www.eopower.eu</a:t>
            </a:r>
            <a:r>
              <a:rPr kumimoji="0" lang="en-US" sz="2000" b="0" i="1" u="none" strike="noStrike" kern="1200" cap="none" spc="0" normalizeH="0" baseline="0" noProof="0" dirty="0" smtClean="0">
                <a:ln>
                  <a:noFill/>
                </a:ln>
                <a:solidFill>
                  <a:schemeClr val="tx1"/>
                </a:solidFill>
                <a:effectLst/>
                <a:uLnTx/>
                <a:uFillTx/>
                <a:ea typeface="+mj-ea"/>
                <a:cs typeface="+mj-cs"/>
              </a:rPr>
              <a:t> or </a:t>
            </a:r>
            <a:r>
              <a:rPr kumimoji="0" lang="en-US" sz="2000" b="0" i="1" u="none" strike="noStrike" kern="1200" cap="none" spc="0" normalizeH="0" baseline="0" noProof="0" dirty="0" smtClean="0">
                <a:ln>
                  <a:noFill/>
                </a:ln>
                <a:solidFill>
                  <a:schemeClr val="tx1"/>
                </a:solidFill>
                <a:effectLst/>
                <a:uLnTx/>
                <a:uFillTx/>
                <a:ea typeface="+mj-ea"/>
                <a:cs typeface="+mj-cs"/>
                <a:hlinkClick r:id="rId4"/>
              </a:rPr>
              <a:t>www.hcpinternational.com</a:t>
            </a:r>
            <a:r>
              <a:rPr kumimoji="0" lang="en-US" sz="2000" b="0" i="1" u="none" strike="noStrike" kern="1200" cap="none" spc="0" normalizeH="0" baseline="0" noProof="0" dirty="0" smtClean="0">
                <a:ln>
                  <a:noFill/>
                </a:ln>
                <a:solidFill>
                  <a:schemeClr val="tx1"/>
                </a:solidFill>
                <a:effectLst/>
                <a:uLnTx/>
                <a:uFillTx/>
                <a:ea typeface="+mj-ea"/>
                <a:cs typeface="+mj-cs"/>
              </a:rPr>
              <a:t>)</a:t>
            </a:r>
            <a:endParaRPr kumimoji="0" lang="en-US" sz="2000" b="0" i="0" u="none" strike="noStrike" kern="1200" cap="none" spc="0" normalizeH="0" baseline="0" noProof="0" dirty="0">
              <a:ln>
                <a:noFill/>
              </a:ln>
              <a:solidFill>
                <a:schemeClr val="tx1"/>
              </a:solidFill>
              <a:effectLst/>
              <a:uLnTx/>
              <a:uFillTx/>
              <a:ea typeface="+mj-ea"/>
              <a:cs typeface="+mj-cs"/>
            </a:endParaRPr>
          </a:p>
        </p:txBody>
      </p:sp>
    </p:spTree>
    <p:extLst>
      <p:ext uri="{BB962C8B-B14F-4D97-AF65-F5344CB8AC3E}">
        <p14:creationId xmlns:p14="http://schemas.microsoft.com/office/powerpoint/2010/main" val="3466760014"/>
      </p:ext>
    </p:extLst>
  </p:cSld>
  <p:clrMapOvr>
    <a:masterClrMapping/>
  </p:clrMapOvr>
  <p:transition advTm="20000"/>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7696200" cy="1080000"/>
          </a:xfrm>
        </p:spPr>
        <p:txBody>
          <a:bodyPr>
            <a:normAutofit/>
          </a:bodyPr>
          <a:lstStyle/>
          <a:p>
            <a:pPr algn="l"/>
            <a:r>
              <a:rPr lang="en-US" sz="4000" b="1" i="1" dirty="0" smtClean="0">
                <a:solidFill>
                  <a:srgbClr val="4676A6"/>
                </a:solidFill>
              </a:rPr>
              <a:t>Again:</a:t>
            </a:r>
            <a:endParaRPr lang="en-US" sz="4000" b="1" i="1" dirty="0">
              <a:solidFill>
                <a:srgbClr val="4676A6"/>
              </a:solidFill>
            </a:endParaRPr>
          </a:p>
        </p:txBody>
      </p:sp>
      <p:sp>
        <p:nvSpPr>
          <p:cNvPr id="3" name="Content Placeholder 2"/>
          <p:cNvSpPr>
            <a:spLocks noGrp="1"/>
          </p:cNvSpPr>
          <p:nvPr>
            <p:ph idx="1"/>
          </p:nvPr>
        </p:nvSpPr>
        <p:spPr>
          <a:xfrm>
            <a:off x="378000" y="2880000"/>
            <a:ext cx="8229600" cy="3382963"/>
          </a:xfrm>
        </p:spPr>
        <p:txBody>
          <a:bodyPr>
            <a:normAutofit fontScale="32500" lnSpcReduction="20000"/>
          </a:bodyPr>
          <a:lstStyle/>
          <a:p>
            <a:r>
              <a:rPr lang="en-US" sz="12300" b="1" dirty="0" smtClean="0">
                <a:solidFill>
                  <a:srgbClr val="4676A6"/>
                </a:solidFill>
              </a:rPr>
              <a:t>SHARED PROBLEM</a:t>
            </a:r>
          </a:p>
          <a:p>
            <a:r>
              <a:rPr lang="en-US" sz="12300" b="1" dirty="0" smtClean="0">
                <a:solidFill>
                  <a:srgbClr val="4676A6"/>
                </a:solidFill>
              </a:rPr>
              <a:t>SHARED LANGUAGE</a:t>
            </a:r>
          </a:p>
          <a:p>
            <a:r>
              <a:rPr lang="en-US" sz="12300" b="1" dirty="0" smtClean="0">
                <a:solidFill>
                  <a:srgbClr val="4676A6"/>
                </a:solidFill>
              </a:rPr>
              <a:t>SHARED SOLUTION</a:t>
            </a:r>
          </a:p>
          <a:p>
            <a:endParaRPr lang="en-US" sz="10400" i="1" dirty="0" smtClean="0"/>
          </a:p>
          <a:p>
            <a:pPr>
              <a:buNone/>
            </a:pPr>
            <a:endParaRPr lang="en-US" sz="9600" dirty="0" smtClean="0"/>
          </a:p>
          <a:p>
            <a:pPr>
              <a:buNone/>
            </a:pPr>
            <a:r>
              <a:rPr lang="en-US" sz="9600" dirty="0" smtClean="0"/>
              <a:t>	</a:t>
            </a:r>
            <a:endParaRPr lang="en-US" sz="9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102</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8208000" cy="1080000"/>
          </a:xfrm>
        </p:spPr>
        <p:txBody>
          <a:bodyPr>
            <a:normAutofit/>
          </a:bodyPr>
          <a:lstStyle/>
          <a:p>
            <a:pPr algn="l"/>
            <a:r>
              <a:rPr lang="en-US" b="1" i="1" dirty="0" smtClean="0"/>
              <a:t>4. Capacity Building</a:t>
            </a:r>
            <a:endParaRPr lang="en-US" b="1" i="1" dirty="0"/>
          </a:p>
        </p:txBody>
      </p:sp>
      <p:sp>
        <p:nvSpPr>
          <p:cNvPr id="3" name="Content Placeholder 2"/>
          <p:cNvSpPr>
            <a:spLocks noGrp="1"/>
          </p:cNvSpPr>
          <p:nvPr>
            <p:ph idx="1"/>
          </p:nvPr>
        </p:nvSpPr>
        <p:spPr>
          <a:xfrm>
            <a:off x="457200" y="4419600"/>
            <a:ext cx="8208000" cy="1080000"/>
          </a:xfrm>
        </p:spPr>
        <p:txBody>
          <a:bodyPr>
            <a:normAutofit/>
          </a:bodyPr>
          <a:lstStyle/>
          <a:p>
            <a:pPr>
              <a:buNone/>
            </a:pPr>
            <a:r>
              <a:rPr lang="en-US" dirty="0" smtClean="0"/>
              <a:t>    	</a:t>
            </a:r>
            <a:endParaRPr lang="en-US" sz="9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103</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900000"/>
            <a:ext cx="8208000" cy="709200"/>
          </a:xfrm>
        </p:spPr>
        <p:txBody>
          <a:bodyPr>
            <a:normAutofit/>
          </a:bodyPr>
          <a:lstStyle/>
          <a:p>
            <a:pPr algn="r"/>
            <a:r>
              <a:rPr lang="en-US" sz="4000" b="1" i="1" dirty="0" smtClean="0">
                <a:solidFill>
                  <a:srgbClr val="4676A6"/>
                </a:solidFill>
              </a:rPr>
              <a:t>General</a:t>
            </a:r>
            <a:endParaRPr lang="en-US" sz="4000" b="1" i="1" dirty="0">
              <a:solidFill>
                <a:srgbClr val="4676A6"/>
              </a:solidFill>
            </a:endParaRPr>
          </a:p>
        </p:txBody>
      </p:sp>
      <p:sp>
        <p:nvSpPr>
          <p:cNvPr id="3" name="Content Placeholder 2"/>
          <p:cNvSpPr>
            <a:spLocks noGrp="1"/>
          </p:cNvSpPr>
          <p:nvPr>
            <p:ph idx="1"/>
          </p:nvPr>
        </p:nvSpPr>
        <p:spPr>
          <a:xfrm>
            <a:off x="378000" y="1800000"/>
            <a:ext cx="8208000" cy="3382963"/>
          </a:xfrm>
        </p:spPr>
        <p:txBody>
          <a:bodyPr>
            <a:normAutofit lnSpcReduction="10000"/>
          </a:bodyPr>
          <a:lstStyle/>
          <a:p>
            <a:pPr marL="0" indent="0">
              <a:lnSpc>
                <a:spcPct val="90000"/>
              </a:lnSpc>
              <a:spcBef>
                <a:spcPts val="0"/>
              </a:spcBef>
              <a:spcAft>
                <a:spcPts val="1200"/>
              </a:spcAft>
              <a:buNone/>
            </a:pPr>
            <a:r>
              <a:rPr lang="en-US" sz="2800" dirty="0" smtClean="0"/>
              <a:t>Marketing is promotion + capacity building.</a:t>
            </a:r>
          </a:p>
          <a:p>
            <a:pPr marL="0" indent="0">
              <a:lnSpc>
                <a:spcPct val="90000"/>
              </a:lnSpc>
              <a:spcBef>
                <a:spcPts val="0"/>
              </a:spcBef>
              <a:spcAft>
                <a:spcPts val="1200"/>
              </a:spcAft>
              <a:buNone/>
            </a:pPr>
            <a:endParaRPr lang="en-US" sz="2800" dirty="0" smtClean="0"/>
          </a:p>
          <a:p>
            <a:pPr marL="0" indent="0">
              <a:lnSpc>
                <a:spcPct val="90000"/>
              </a:lnSpc>
              <a:spcBef>
                <a:spcPts val="0"/>
              </a:spcBef>
              <a:spcAft>
                <a:spcPts val="1200"/>
              </a:spcAft>
              <a:buNone/>
            </a:pPr>
            <a:r>
              <a:rPr lang="en-US" sz="2800" dirty="0" smtClean="0"/>
              <a:t>Especially for the introduction of new technologies capacity building is important at all levels. </a:t>
            </a:r>
          </a:p>
          <a:p>
            <a:pPr marL="0" indent="0">
              <a:lnSpc>
                <a:spcPct val="90000"/>
              </a:lnSpc>
              <a:spcBef>
                <a:spcPts val="0"/>
              </a:spcBef>
              <a:spcAft>
                <a:spcPts val="1200"/>
              </a:spcAft>
              <a:buNone/>
            </a:pPr>
            <a:endParaRPr lang="en-US" sz="2800" dirty="0" smtClean="0"/>
          </a:p>
          <a:p>
            <a:pPr marL="0" indent="0">
              <a:lnSpc>
                <a:spcPct val="90000"/>
              </a:lnSpc>
              <a:spcBef>
                <a:spcPts val="0"/>
              </a:spcBef>
              <a:spcAft>
                <a:spcPts val="1200"/>
              </a:spcAft>
              <a:buNone/>
            </a:pPr>
            <a:r>
              <a:rPr lang="en-US" sz="2800" dirty="0" smtClean="0"/>
              <a:t>Capacity building is the instrument to increase </a:t>
            </a:r>
            <a:br>
              <a:rPr lang="en-US" sz="2800" dirty="0" smtClean="0"/>
            </a:br>
            <a:r>
              <a:rPr lang="en-US" sz="2800" dirty="0" smtClean="0"/>
              <a:t>self-sufficiency and make solutions work.</a:t>
            </a:r>
            <a:r>
              <a:rPr lang="en-US" sz="2600" dirty="0" smtClean="0"/>
              <a:t>	</a:t>
            </a:r>
            <a:endParaRPr lang="en-US" sz="2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104</a:t>
            </a:fld>
            <a:endParaRPr lang="en-US"/>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440000"/>
            <a:ext cx="8388000" cy="1080000"/>
          </a:xfrm>
        </p:spPr>
        <p:txBody>
          <a:bodyPr>
            <a:normAutofit fontScale="90000"/>
          </a:bodyPr>
          <a:lstStyle/>
          <a:p>
            <a:pPr algn="l"/>
            <a:r>
              <a:rPr lang="en-US" b="1" i="1" dirty="0" smtClean="0">
                <a:solidFill>
                  <a:srgbClr val="4676A6"/>
                </a:solidFill>
              </a:rPr>
              <a:t>General references for capacity building, open data and success stories</a:t>
            </a:r>
            <a:endParaRPr lang="en-US" b="1" i="1" dirty="0">
              <a:solidFill>
                <a:srgbClr val="4676A6"/>
              </a:solidFill>
            </a:endParaRPr>
          </a:p>
        </p:txBody>
      </p:sp>
      <p:sp>
        <p:nvSpPr>
          <p:cNvPr id="3" name="Content Placeholder 2"/>
          <p:cNvSpPr>
            <a:spLocks noGrp="1"/>
          </p:cNvSpPr>
          <p:nvPr>
            <p:ph idx="1"/>
          </p:nvPr>
        </p:nvSpPr>
        <p:spPr>
          <a:xfrm>
            <a:off x="378000" y="2880000"/>
            <a:ext cx="8208000" cy="3657600"/>
          </a:xfrm>
        </p:spPr>
        <p:txBody>
          <a:bodyPr>
            <a:normAutofit fontScale="25000" lnSpcReduction="20000"/>
          </a:bodyPr>
          <a:lstStyle/>
          <a:p>
            <a:pPr>
              <a:spcBef>
                <a:spcPts val="0"/>
              </a:spcBef>
              <a:buNone/>
            </a:pPr>
            <a:r>
              <a:rPr lang="en-US" sz="10400" b="1" dirty="0"/>
              <a:t>GEO Portal: </a:t>
            </a:r>
            <a:r>
              <a:rPr lang="en-US" sz="8000" dirty="0">
                <a:hlinkClick r:id="rId2"/>
              </a:rPr>
              <a:t>www.earthobservations.org</a:t>
            </a:r>
            <a:endParaRPr lang="en-US" sz="8000" dirty="0"/>
          </a:p>
          <a:p>
            <a:pPr marL="0" indent="0">
              <a:buNone/>
            </a:pPr>
            <a:endParaRPr lang="en-US" sz="10400" b="1" dirty="0">
              <a:solidFill>
                <a:srgbClr val="00B0F0"/>
              </a:solidFill>
            </a:endParaRPr>
          </a:p>
          <a:p>
            <a:pPr marL="0" indent="0">
              <a:buNone/>
            </a:pPr>
            <a:r>
              <a:rPr lang="en-US" sz="10400" b="1" dirty="0" smtClean="0">
                <a:solidFill>
                  <a:srgbClr val="4676A6"/>
                </a:solidFill>
              </a:rPr>
              <a:t>Capacity building resource facility</a:t>
            </a:r>
            <a:r>
              <a:rPr lang="en-US" sz="10400" dirty="0" smtClean="0">
                <a:solidFill>
                  <a:srgbClr val="4676A6"/>
                </a:solidFill>
              </a:rPr>
              <a:t> </a:t>
            </a:r>
            <a:r>
              <a:rPr lang="en-US" sz="8000" dirty="0" smtClean="0">
                <a:hlinkClick r:id="rId3"/>
              </a:rPr>
              <a:t>www.geocab.org</a:t>
            </a:r>
            <a:r>
              <a:rPr lang="en-US" sz="8000" dirty="0" smtClean="0"/>
              <a:t> </a:t>
            </a:r>
          </a:p>
          <a:p>
            <a:pPr marL="0" indent="0">
              <a:buNone/>
            </a:pPr>
            <a:r>
              <a:rPr lang="en-US" sz="8000" i="1" dirty="0" smtClean="0"/>
              <a:t>compilation of tutorials, references, open-source software, etc. </a:t>
            </a:r>
          </a:p>
          <a:p>
            <a:pPr marL="0" indent="0">
              <a:buNone/>
            </a:pPr>
            <a:endParaRPr lang="en-US" sz="10400" i="1" dirty="0" smtClean="0"/>
          </a:p>
          <a:p>
            <a:pPr marL="0" indent="0">
              <a:buNone/>
            </a:pPr>
            <a:r>
              <a:rPr lang="en-US" sz="10400" b="1" dirty="0" smtClean="0"/>
              <a:t>Satellites going local: </a:t>
            </a:r>
            <a:r>
              <a:rPr lang="en-US" sz="8000" i="1" dirty="0" smtClean="0"/>
              <a:t>share good practice </a:t>
            </a:r>
            <a:r>
              <a:rPr lang="en-US" sz="10400" b="1" dirty="0" smtClean="0"/>
              <a:t>(</a:t>
            </a:r>
            <a:r>
              <a:rPr lang="en-US" sz="10400" b="1" dirty="0" err="1" smtClean="0"/>
              <a:t>Eurisy</a:t>
            </a:r>
            <a:r>
              <a:rPr lang="en-US" sz="10400" b="1" dirty="0" smtClean="0"/>
              <a:t> handbooks) </a:t>
            </a:r>
            <a:r>
              <a:rPr lang="en-US" sz="8000" dirty="0" smtClean="0">
                <a:hlinkClick r:id="rId4"/>
              </a:rPr>
              <a:t>www.eurisy.org</a:t>
            </a:r>
            <a:endParaRPr lang="en-US" sz="8000" dirty="0"/>
          </a:p>
          <a:p>
            <a:pPr marL="0" indent="0">
              <a:buNone/>
            </a:pPr>
            <a:endParaRPr lang="en-US" sz="10400" dirty="0" smtClean="0"/>
          </a:p>
          <a:p>
            <a:pPr marL="0" indent="0">
              <a:buNone/>
            </a:pPr>
            <a:r>
              <a:rPr lang="en-US" sz="10400" b="1" dirty="0" smtClean="0"/>
              <a:t>Earth observation for green growth </a:t>
            </a:r>
            <a:r>
              <a:rPr lang="en-US" sz="8000" b="1" dirty="0" smtClean="0"/>
              <a:t>(ESA; 2013)</a:t>
            </a:r>
            <a:endParaRPr lang="en-US" sz="8000" dirty="0"/>
          </a:p>
          <a:p>
            <a:pPr marL="0" indent="0">
              <a:buNone/>
            </a:pPr>
            <a:endParaRPr lang="en-US" sz="8000" dirty="0"/>
          </a:p>
          <a:p>
            <a:pPr marL="0" indent="0">
              <a:buNone/>
            </a:pPr>
            <a:endParaRPr lang="en-US" sz="4000" u="sng" dirty="0" smtClean="0"/>
          </a:p>
          <a:p>
            <a:pPr>
              <a:buNone/>
            </a:pPr>
            <a:r>
              <a:rPr lang="en-US" sz="8000" b="1" i="1" dirty="0" smtClean="0"/>
              <a:t>	</a:t>
            </a:r>
            <a:r>
              <a:rPr lang="en-US" sz="9600" dirty="0" smtClean="0"/>
              <a:t>	</a:t>
            </a:r>
            <a:endParaRPr lang="en-US" sz="96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105</a:t>
            </a:fld>
            <a:endParaRPr lang="en-US"/>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5850" y="390526"/>
            <a:ext cx="1200150" cy="695325"/>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0000" y="457200"/>
            <a:ext cx="990600" cy="561975"/>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2274" y="427854"/>
            <a:ext cx="1201451" cy="620668"/>
          </a:xfrm>
          <a:prstGeom prst="rect">
            <a:avLst/>
          </a:prstGeom>
        </p:spPr>
      </p:pic>
      <p:pic>
        <p:nvPicPr>
          <p:cNvPr id="10"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Tree>
    <p:extLst>
      <p:ext uri="{BB962C8B-B14F-4D97-AF65-F5344CB8AC3E}">
        <p14:creationId xmlns:p14="http://schemas.microsoft.com/office/powerpoint/2010/main" val="2382811921"/>
      </p:ext>
    </p:extLst>
  </p:cSld>
  <p:clrMapOvr>
    <a:masterClrMapping/>
  </p:clrMapOvr>
  <p:transition advTm="20000"/>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7AE59B96-4131-4DD5-A7F3-9C8969C240CC}" type="slidenum">
              <a:rPr lang="en-US" smtClean="0"/>
              <a:pPr/>
              <a:t>106</a:t>
            </a:fld>
            <a:endParaRPr lang="en-US"/>
          </a:p>
        </p:txBody>
      </p:sp>
      <p:pic>
        <p:nvPicPr>
          <p:cNvPr id="13"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9"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3650" y="428502"/>
            <a:ext cx="1072350" cy="621282"/>
          </a:xfrm>
          <a:prstGeom prst="rect">
            <a:avLst/>
          </a:prstGeom>
        </p:spPr>
      </p:pic>
      <p:pic>
        <p:nvPicPr>
          <p:cNvPr id="11"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2400" y="428400"/>
            <a:ext cx="1201451" cy="620668"/>
          </a:xfrm>
          <a:prstGeom prst="rect">
            <a:avLst/>
          </a:prstGeom>
        </p:spPr>
      </p:pic>
      <p:pic>
        <p:nvPicPr>
          <p:cNvPr id="1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2000" y="488061"/>
            <a:ext cx="1390650" cy="465939"/>
          </a:xfrm>
          <a:prstGeom prst="rect">
            <a:avLst/>
          </a:prstGeom>
        </p:spPr>
      </p:pic>
      <p:sp>
        <p:nvSpPr>
          <p:cNvPr id="16" name="Title 1"/>
          <p:cNvSpPr>
            <a:spLocks noGrp="1"/>
          </p:cNvSpPr>
          <p:nvPr>
            <p:ph type="title"/>
          </p:nvPr>
        </p:nvSpPr>
        <p:spPr>
          <a:xfrm>
            <a:off x="378000" y="1440000"/>
            <a:ext cx="8388000" cy="1080000"/>
          </a:xfrm>
        </p:spPr>
        <p:txBody>
          <a:bodyPr>
            <a:normAutofit fontScale="90000"/>
          </a:bodyPr>
          <a:lstStyle/>
          <a:p>
            <a:pPr algn="l"/>
            <a:r>
              <a:rPr lang="en-US" b="1" i="1" dirty="0" smtClean="0">
                <a:solidFill>
                  <a:srgbClr val="4676A6"/>
                </a:solidFill>
              </a:rPr>
              <a:t>General references for capacity building, open data + call for proposals</a:t>
            </a:r>
            <a:endParaRPr lang="en-US" b="1" i="1" dirty="0">
              <a:solidFill>
                <a:srgbClr val="4676A6"/>
              </a:solidFill>
            </a:endParaRPr>
          </a:p>
        </p:txBody>
      </p:sp>
      <p:sp>
        <p:nvSpPr>
          <p:cNvPr id="18" name="Content Placeholder 2"/>
          <p:cNvSpPr>
            <a:spLocks noGrp="1"/>
          </p:cNvSpPr>
          <p:nvPr>
            <p:ph idx="1"/>
          </p:nvPr>
        </p:nvSpPr>
        <p:spPr>
          <a:xfrm>
            <a:off x="378000" y="2880000"/>
            <a:ext cx="8208000" cy="4343400"/>
          </a:xfrm>
        </p:spPr>
        <p:txBody>
          <a:bodyPr>
            <a:normAutofit fontScale="25000" lnSpcReduction="20000"/>
          </a:bodyPr>
          <a:lstStyle/>
          <a:p>
            <a:pPr marL="0" indent="0">
              <a:spcBef>
                <a:spcPts val="0"/>
              </a:spcBef>
              <a:buNone/>
            </a:pPr>
            <a:r>
              <a:rPr lang="en-US" sz="9600" b="1" dirty="0" smtClean="0"/>
              <a:t>Bringing GEOSS services into practice: </a:t>
            </a:r>
            <a:br>
              <a:rPr lang="en-US" sz="9600" b="1" dirty="0" smtClean="0"/>
            </a:br>
            <a:r>
              <a:rPr lang="en-US" sz="8000" i="1" dirty="0" smtClean="0"/>
              <a:t>how to use data from the GEO portal and how to provide input</a:t>
            </a:r>
            <a:br>
              <a:rPr lang="en-US" sz="8000" i="1" dirty="0" smtClean="0"/>
            </a:br>
            <a:r>
              <a:rPr lang="en-US" sz="8000" dirty="0" smtClean="0">
                <a:hlinkClick r:id="rId6"/>
              </a:rPr>
              <a:t>www.envirogrids.net</a:t>
            </a:r>
            <a:r>
              <a:rPr lang="en-US" sz="9600" dirty="0" smtClean="0"/>
              <a:t> </a:t>
            </a:r>
            <a:endParaRPr lang="en-US" sz="9600" dirty="0"/>
          </a:p>
          <a:p>
            <a:pPr marL="0" indent="0">
              <a:buNone/>
            </a:pPr>
            <a:endParaRPr lang="en-US" sz="6400" b="1" dirty="0">
              <a:solidFill>
                <a:srgbClr val="00B0F0"/>
              </a:solidFill>
            </a:endParaRPr>
          </a:p>
          <a:p>
            <a:pPr marL="0" indent="0">
              <a:spcBef>
                <a:spcPts val="0"/>
              </a:spcBef>
              <a:buNone/>
            </a:pPr>
            <a:r>
              <a:rPr lang="en-US" sz="9600" b="1" dirty="0" smtClean="0"/>
              <a:t>Science education through earth observation for high schools: </a:t>
            </a:r>
            <a:r>
              <a:rPr lang="en-US" sz="8000" i="1" dirty="0" smtClean="0"/>
              <a:t>basic tutorials on all kind of subjects</a:t>
            </a:r>
            <a:br>
              <a:rPr lang="en-US" sz="8000" i="1" dirty="0" smtClean="0"/>
            </a:br>
            <a:r>
              <a:rPr lang="en-US" sz="8000" dirty="0" smtClean="0">
                <a:hlinkClick r:id="rId7"/>
              </a:rPr>
              <a:t>www.seos-project.eu</a:t>
            </a:r>
            <a:r>
              <a:rPr lang="en-US" sz="8000" dirty="0" smtClean="0"/>
              <a:t> </a:t>
            </a:r>
          </a:p>
          <a:p>
            <a:pPr marL="0" indent="0">
              <a:buNone/>
            </a:pPr>
            <a:endParaRPr lang="en-US" sz="6400" dirty="0"/>
          </a:p>
          <a:p>
            <a:pPr marL="0" indent="0">
              <a:spcBef>
                <a:spcPts val="0"/>
              </a:spcBef>
              <a:buNone/>
            </a:pPr>
            <a:r>
              <a:rPr lang="en-US" sz="9600" b="1" dirty="0" smtClean="0"/>
              <a:t>Securing water for food: </a:t>
            </a:r>
            <a:r>
              <a:rPr lang="en-US" sz="8000" i="1" dirty="0" smtClean="0"/>
              <a:t>call for proposals on innovative solutions</a:t>
            </a:r>
            <a:br>
              <a:rPr lang="en-US" sz="8000" i="1" dirty="0" smtClean="0"/>
            </a:br>
            <a:r>
              <a:rPr lang="en-US" sz="8000" dirty="0" smtClean="0">
                <a:hlinkClick r:id="rId8"/>
              </a:rPr>
              <a:t>securingwaterforfood.org</a:t>
            </a:r>
            <a:r>
              <a:rPr lang="en-US" sz="9600" i="1" dirty="0" smtClean="0"/>
              <a:t> </a:t>
            </a:r>
          </a:p>
          <a:p>
            <a:pPr marL="0" indent="0">
              <a:spcBef>
                <a:spcPts val="0"/>
              </a:spcBef>
              <a:buNone/>
            </a:pPr>
            <a:endParaRPr lang="en-US" sz="6400" b="1" dirty="0"/>
          </a:p>
          <a:p>
            <a:pPr marL="0" indent="0">
              <a:spcBef>
                <a:spcPts val="0"/>
              </a:spcBef>
              <a:buNone/>
            </a:pPr>
            <a:r>
              <a:rPr lang="en-US" sz="9600" b="1" dirty="0"/>
              <a:t>Copernicus </a:t>
            </a:r>
            <a:r>
              <a:rPr lang="en-US" sz="9600" b="1" dirty="0" smtClean="0"/>
              <a:t>briefs: </a:t>
            </a:r>
            <a:r>
              <a:rPr lang="en-US" sz="8000" i="1" dirty="0" smtClean="0"/>
              <a:t>information </a:t>
            </a:r>
            <a:r>
              <a:rPr lang="en-US" sz="8000" i="1" dirty="0"/>
              <a:t>on satellite applications for different topics</a:t>
            </a:r>
          </a:p>
          <a:p>
            <a:pPr marL="0" indent="0">
              <a:spcBef>
                <a:spcPts val="0"/>
              </a:spcBef>
              <a:buNone/>
            </a:pPr>
            <a:r>
              <a:rPr lang="en-US" sz="8000" dirty="0">
                <a:hlinkClick r:id="rId9"/>
              </a:rPr>
              <a:t>http://</a:t>
            </a:r>
            <a:r>
              <a:rPr lang="en-US" sz="8000" dirty="0" smtClean="0">
                <a:hlinkClick r:id="rId9"/>
              </a:rPr>
              <a:t>www.copernicus.eu/main/copernicus-briefs</a:t>
            </a:r>
            <a:r>
              <a:rPr lang="en-US" sz="8000" dirty="0" smtClean="0"/>
              <a:t>  </a:t>
            </a:r>
            <a:r>
              <a:rPr lang="en-US" sz="8000" dirty="0"/>
              <a:t>	</a:t>
            </a:r>
          </a:p>
          <a:p>
            <a:pPr marL="0" indent="0">
              <a:buNone/>
            </a:pPr>
            <a:endParaRPr lang="en-US" sz="8000" dirty="0" smtClean="0"/>
          </a:p>
          <a:p>
            <a:pPr marL="0" indent="0">
              <a:buNone/>
            </a:pPr>
            <a:endParaRPr lang="en-US" sz="8000" dirty="0"/>
          </a:p>
          <a:p>
            <a:pPr marL="0" indent="0">
              <a:buNone/>
            </a:pPr>
            <a:endParaRPr lang="en-US" sz="4000" u="sng" dirty="0" smtClean="0"/>
          </a:p>
          <a:p>
            <a:pPr>
              <a:buNone/>
            </a:pPr>
            <a:r>
              <a:rPr lang="en-US" sz="8000" b="1" i="1" dirty="0" smtClean="0"/>
              <a:t>	</a:t>
            </a:r>
            <a:r>
              <a:rPr lang="en-US" sz="9600" dirty="0" smtClean="0"/>
              <a:t>	</a:t>
            </a:r>
            <a:endParaRPr lang="en-US" sz="9600" dirty="0"/>
          </a:p>
        </p:txBody>
      </p:sp>
    </p:spTree>
    <p:extLst>
      <p:ext uri="{BB962C8B-B14F-4D97-AF65-F5344CB8AC3E}">
        <p14:creationId xmlns:p14="http://schemas.microsoft.com/office/powerpoint/2010/main" val="186921974"/>
      </p:ext>
    </p:extLst>
  </p:cSld>
  <p:clrMapOvr>
    <a:masterClrMapping/>
  </p:clrMapOvr>
  <p:transition advTm="20000"/>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295400"/>
            <a:ext cx="8388000" cy="1080000"/>
          </a:xfrm>
        </p:spPr>
        <p:txBody>
          <a:bodyPr>
            <a:normAutofit/>
          </a:bodyPr>
          <a:lstStyle/>
          <a:p>
            <a:pPr algn="l"/>
            <a:r>
              <a:rPr lang="en-US" b="1" i="1" dirty="0" smtClean="0">
                <a:solidFill>
                  <a:srgbClr val="4676A6"/>
                </a:solidFill>
              </a:rPr>
              <a:t>More references open data</a:t>
            </a:r>
            <a:endParaRPr lang="en-US" b="1" i="1" dirty="0">
              <a:solidFill>
                <a:srgbClr val="4676A6"/>
              </a:solidFill>
            </a:endParaRPr>
          </a:p>
        </p:txBody>
      </p:sp>
      <p:sp>
        <p:nvSpPr>
          <p:cNvPr id="3" name="Content Placeholder 2"/>
          <p:cNvSpPr>
            <a:spLocks noGrp="1"/>
          </p:cNvSpPr>
          <p:nvPr>
            <p:ph idx="1"/>
          </p:nvPr>
        </p:nvSpPr>
        <p:spPr>
          <a:xfrm>
            <a:off x="378000" y="2286000"/>
            <a:ext cx="8208000" cy="4343400"/>
          </a:xfrm>
        </p:spPr>
        <p:txBody>
          <a:bodyPr>
            <a:normAutofit fontScale="25000" lnSpcReduction="20000"/>
          </a:bodyPr>
          <a:lstStyle/>
          <a:p>
            <a:pPr marL="0" indent="0">
              <a:spcBef>
                <a:spcPts val="0"/>
              </a:spcBef>
              <a:buNone/>
            </a:pPr>
            <a:r>
              <a:rPr lang="en-US" sz="9600" b="1" dirty="0" smtClean="0"/>
              <a:t>Open data for sustainable development </a:t>
            </a:r>
            <a:r>
              <a:rPr lang="en-US" sz="8000" b="1" dirty="0" smtClean="0"/>
              <a:t>(World Bank; 2015) </a:t>
            </a:r>
            <a:r>
              <a:rPr lang="en-US" sz="9600" b="1" dirty="0" smtClean="0"/>
              <a:t/>
            </a:r>
            <a:br>
              <a:rPr lang="en-US" sz="9600" b="1" dirty="0" smtClean="0"/>
            </a:br>
            <a:r>
              <a:rPr lang="en-US" sz="8000" i="1" dirty="0" smtClean="0"/>
              <a:t>description of the benefits of open data for a wide range of development goals, including the SDGs </a:t>
            </a:r>
            <a:r>
              <a:rPr lang="en-US" sz="8000" dirty="0" smtClean="0">
                <a:hlinkClick r:id="rId2"/>
              </a:rPr>
              <a:t>http</a:t>
            </a:r>
            <a:r>
              <a:rPr lang="en-US" sz="8000" dirty="0">
                <a:hlinkClick r:id="rId2"/>
              </a:rPr>
              <a:t>://</a:t>
            </a:r>
            <a:r>
              <a:rPr lang="en-US" sz="8000" dirty="0" smtClean="0">
                <a:hlinkClick r:id="rId2"/>
              </a:rPr>
              <a:t>pubdocs.worldbank.org/pubdocs/publicdoc/2015/8/904051440717425994/Open-Data-for-Sustainable-development-Final-New.pdf</a:t>
            </a:r>
            <a:r>
              <a:rPr lang="en-US" sz="8000" dirty="0" smtClean="0"/>
              <a:t> </a:t>
            </a:r>
            <a:r>
              <a:rPr lang="en-US" sz="9600" dirty="0" smtClean="0"/>
              <a:t> </a:t>
            </a:r>
            <a:endParaRPr lang="en-US" sz="9600" dirty="0"/>
          </a:p>
          <a:p>
            <a:pPr marL="0" indent="0">
              <a:buNone/>
            </a:pPr>
            <a:endParaRPr lang="en-US" sz="6400" b="1" dirty="0">
              <a:solidFill>
                <a:srgbClr val="00B0F0"/>
              </a:solidFill>
            </a:endParaRPr>
          </a:p>
          <a:p>
            <a:pPr marL="0" indent="0">
              <a:spcBef>
                <a:spcPts val="0"/>
              </a:spcBef>
              <a:buNone/>
            </a:pPr>
            <a:r>
              <a:rPr lang="en-US" sz="9600" b="1" dirty="0"/>
              <a:t>Terms and conditions for the use and distribution of Sentinel </a:t>
            </a:r>
            <a:r>
              <a:rPr lang="en-US" sz="9600" b="1" dirty="0" smtClean="0"/>
              <a:t>data </a:t>
            </a:r>
            <a:r>
              <a:rPr lang="en-US" sz="8000" b="1" dirty="0" smtClean="0"/>
              <a:t>(</a:t>
            </a:r>
            <a:r>
              <a:rPr lang="en-US" sz="8000" b="1" dirty="0"/>
              <a:t>European Parliament and </a:t>
            </a:r>
            <a:r>
              <a:rPr lang="en-US" sz="8000" b="1" dirty="0" smtClean="0"/>
              <a:t>European Commission; 2014) </a:t>
            </a:r>
            <a:r>
              <a:rPr lang="en-US" sz="9600" b="1" dirty="0" smtClean="0"/>
              <a:t/>
            </a:r>
            <a:br>
              <a:rPr lang="en-US" sz="9600" b="1" dirty="0" smtClean="0"/>
            </a:br>
            <a:r>
              <a:rPr lang="en-US" sz="8000" i="1" dirty="0" smtClean="0"/>
              <a:t>standard stipulations related to free and open access to Sentinel data </a:t>
            </a:r>
            <a:r>
              <a:rPr lang="en-US" sz="8000" dirty="0" smtClean="0">
                <a:hlinkClick r:id="rId3"/>
              </a:rPr>
              <a:t>http</a:t>
            </a:r>
            <a:r>
              <a:rPr lang="en-US" sz="8000" dirty="0">
                <a:hlinkClick r:id="rId3"/>
              </a:rPr>
              <a:t>://</a:t>
            </a:r>
            <a:r>
              <a:rPr lang="en-US" sz="8000" dirty="0" smtClean="0">
                <a:hlinkClick r:id="rId3"/>
              </a:rPr>
              <a:t>www.demarine.de/lr/c/document_library/get_file?uuid=c5067655-b7ad-4d71-b07b-6111808f4abd&amp;groupId=13521</a:t>
            </a:r>
            <a:r>
              <a:rPr lang="en-US" sz="8000" dirty="0" smtClean="0"/>
              <a:t> </a:t>
            </a:r>
          </a:p>
          <a:p>
            <a:pPr marL="0" indent="0">
              <a:spcBef>
                <a:spcPts val="0"/>
              </a:spcBef>
              <a:buNone/>
            </a:pPr>
            <a:endParaRPr lang="en-US" sz="6400" b="1" dirty="0"/>
          </a:p>
          <a:p>
            <a:pPr marL="0" indent="0">
              <a:spcBef>
                <a:spcPts val="0"/>
              </a:spcBef>
              <a:buNone/>
            </a:pPr>
            <a:r>
              <a:rPr lang="en-US" sz="9600" b="1" dirty="0"/>
              <a:t>Towards a thriving data-driven economy </a:t>
            </a:r>
            <a:r>
              <a:rPr lang="en-US" sz="8000" b="1" dirty="0"/>
              <a:t>(</a:t>
            </a:r>
            <a:r>
              <a:rPr lang="en-US" sz="8000" b="1" dirty="0" smtClean="0"/>
              <a:t>European Commission; 2014)</a:t>
            </a:r>
            <a:r>
              <a:rPr lang="en-US" sz="9600" b="1" dirty="0" smtClean="0"/>
              <a:t> </a:t>
            </a:r>
            <a:r>
              <a:rPr lang="en-US" sz="8000" i="1" dirty="0" smtClean="0"/>
              <a:t>policy document on the use of (open) data for a knowledge economy and society</a:t>
            </a:r>
            <a:endParaRPr lang="en-US" sz="8000" i="1" dirty="0"/>
          </a:p>
          <a:p>
            <a:pPr marL="0" indent="0">
              <a:spcBef>
                <a:spcPts val="0"/>
              </a:spcBef>
              <a:buNone/>
            </a:pPr>
            <a:r>
              <a:rPr lang="en-US" sz="8000" dirty="0">
                <a:hlinkClick r:id="rId4"/>
              </a:rPr>
              <a:t>http://</a:t>
            </a:r>
            <a:r>
              <a:rPr lang="en-US" sz="8000" dirty="0" smtClean="0">
                <a:hlinkClick r:id="rId4"/>
              </a:rPr>
              <a:t>ec.europa.eu/information_society/newsroom/cf/dae/document.cfm?doc_id=6210</a:t>
            </a:r>
            <a:r>
              <a:rPr lang="en-US" sz="8000" dirty="0" smtClean="0"/>
              <a:t> </a:t>
            </a:r>
            <a:r>
              <a:rPr lang="en-US" sz="8000" dirty="0"/>
              <a:t>	</a:t>
            </a:r>
          </a:p>
          <a:p>
            <a:pPr marL="0" indent="0">
              <a:buNone/>
            </a:pPr>
            <a:endParaRPr lang="en-US" sz="8000" dirty="0" smtClean="0"/>
          </a:p>
          <a:p>
            <a:pPr marL="0" indent="0">
              <a:buNone/>
            </a:pPr>
            <a:endParaRPr lang="en-US" sz="8000" dirty="0"/>
          </a:p>
          <a:p>
            <a:pPr marL="0" indent="0">
              <a:buNone/>
            </a:pPr>
            <a:endParaRPr lang="en-US" sz="4000" u="sng" dirty="0" smtClean="0"/>
          </a:p>
          <a:p>
            <a:pPr>
              <a:buNone/>
            </a:pPr>
            <a:r>
              <a:rPr lang="en-US" sz="8000" b="1" i="1" dirty="0" smtClean="0"/>
              <a:t>	</a:t>
            </a:r>
            <a:r>
              <a:rPr lang="en-US" sz="9600" dirty="0" smtClean="0"/>
              <a:t>	</a:t>
            </a:r>
            <a:endParaRPr lang="en-US" sz="96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107</a:t>
            </a:fld>
            <a:endParaRPr lang="en-US"/>
          </a:p>
        </p:txBody>
      </p:sp>
      <p:pic>
        <p:nvPicPr>
          <p:cNvPr id="12"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2400" y="428400"/>
            <a:ext cx="1201451" cy="620668"/>
          </a:xfrm>
          <a:prstGeom prst="rect">
            <a:avLst/>
          </a:prstGeom>
        </p:spPr>
      </p:pic>
      <p:pic>
        <p:nvPicPr>
          <p:cNvPr id="13"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1200" y="346289"/>
            <a:ext cx="1057275" cy="762000"/>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56101" y="357734"/>
            <a:ext cx="1759299" cy="765295"/>
          </a:xfrm>
          <a:prstGeom prst="rect">
            <a:avLst/>
          </a:prstGeom>
        </p:spPr>
      </p:pic>
    </p:spTree>
    <p:extLst>
      <p:ext uri="{BB962C8B-B14F-4D97-AF65-F5344CB8AC3E}">
        <p14:creationId xmlns:p14="http://schemas.microsoft.com/office/powerpoint/2010/main" val="1137369698"/>
      </p:ext>
    </p:extLst>
  </p:cSld>
  <p:clrMapOvr>
    <a:masterClrMapping/>
  </p:clrMapOvr>
  <p:transition advTm="20000"/>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440000"/>
            <a:ext cx="8208000" cy="1303924"/>
          </a:xfrm>
        </p:spPr>
        <p:txBody>
          <a:bodyPr>
            <a:normAutofit fontScale="90000"/>
          </a:bodyPr>
          <a:lstStyle/>
          <a:p>
            <a:pPr algn="l"/>
            <a:r>
              <a:rPr lang="en-US" b="1" i="1" dirty="0" smtClean="0">
                <a:solidFill>
                  <a:srgbClr val="4676A6"/>
                </a:solidFill>
              </a:rPr>
              <a:t>Capacity building resources for </a:t>
            </a:r>
            <a:br>
              <a:rPr lang="en-US" b="1" i="1" dirty="0" smtClean="0">
                <a:solidFill>
                  <a:srgbClr val="4676A6"/>
                </a:solidFill>
              </a:rPr>
            </a:br>
            <a:r>
              <a:rPr lang="en-US" b="1" i="1" dirty="0" smtClean="0">
                <a:solidFill>
                  <a:srgbClr val="4676A6"/>
                </a:solidFill>
              </a:rPr>
              <a:t>water management:</a:t>
            </a:r>
            <a:endParaRPr lang="en-US" b="1" i="1" dirty="0">
              <a:solidFill>
                <a:srgbClr val="4676A6"/>
              </a:solidFill>
            </a:endParaRPr>
          </a:p>
        </p:txBody>
      </p:sp>
      <p:sp>
        <p:nvSpPr>
          <p:cNvPr id="3" name="Content Placeholder 2"/>
          <p:cNvSpPr>
            <a:spLocks noGrp="1"/>
          </p:cNvSpPr>
          <p:nvPr>
            <p:ph idx="1"/>
          </p:nvPr>
        </p:nvSpPr>
        <p:spPr>
          <a:xfrm>
            <a:off x="378000" y="2880000"/>
            <a:ext cx="8208000" cy="3657600"/>
          </a:xfrm>
        </p:spPr>
        <p:txBody>
          <a:bodyPr>
            <a:noAutofit/>
          </a:bodyPr>
          <a:lstStyle/>
          <a:p>
            <a:pPr>
              <a:lnSpc>
                <a:spcPct val="80000"/>
              </a:lnSpc>
              <a:spcBef>
                <a:spcPts val="0"/>
              </a:spcBef>
              <a:spcAft>
                <a:spcPts val="1200"/>
              </a:spcAft>
              <a:buNone/>
            </a:pPr>
            <a:r>
              <a:rPr lang="en-US" sz="2600" b="1" dirty="0" smtClean="0"/>
              <a:t>The TIGER initiative </a:t>
            </a:r>
            <a:r>
              <a:rPr lang="en-US" sz="2000" dirty="0" smtClean="0"/>
              <a:t>– looking for water in Africa </a:t>
            </a:r>
            <a:r>
              <a:rPr lang="en-US" sz="2000" b="1" dirty="0" smtClean="0"/>
              <a:t>(ESA; 2011)</a:t>
            </a:r>
            <a:endParaRPr lang="en-US" sz="2000" dirty="0" smtClean="0"/>
          </a:p>
          <a:p>
            <a:pPr marL="0" lvl="0" indent="0">
              <a:lnSpc>
                <a:spcPct val="80000"/>
              </a:lnSpc>
              <a:spcBef>
                <a:spcPts val="0"/>
              </a:spcBef>
              <a:spcAft>
                <a:spcPts val="1200"/>
              </a:spcAft>
              <a:buNone/>
            </a:pPr>
            <a:r>
              <a:rPr lang="en-US" sz="2600" b="1" dirty="0" smtClean="0">
                <a:solidFill>
                  <a:prstClr val="black"/>
                </a:solidFill>
              </a:rPr>
              <a:t>Technical material for water resources assessment </a:t>
            </a:r>
            <a:br>
              <a:rPr lang="en-US" sz="2600" b="1" dirty="0" smtClean="0">
                <a:solidFill>
                  <a:prstClr val="black"/>
                </a:solidFill>
              </a:rPr>
            </a:br>
            <a:r>
              <a:rPr lang="en-US" sz="2000" b="1" dirty="0" smtClean="0">
                <a:solidFill>
                  <a:prstClr val="black"/>
                </a:solidFill>
              </a:rPr>
              <a:t>(WMO; 2012)</a:t>
            </a:r>
            <a:endParaRPr lang="en-US" sz="2000" i="1" dirty="0">
              <a:solidFill>
                <a:prstClr val="black"/>
              </a:solidFill>
            </a:endParaRPr>
          </a:p>
          <a:p>
            <a:pPr marL="0" lvl="0" indent="0">
              <a:lnSpc>
                <a:spcPct val="80000"/>
              </a:lnSpc>
              <a:spcBef>
                <a:spcPts val="0"/>
              </a:spcBef>
              <a:spcAft>
                <a:spcPts val="1200"/>
              </a:spcAft>
              <a:buNone/>
            </a:pPr>
            <a:r>
              <a:rPr lang="en-US" sz="2600" b="1" dirty="0" smtClean="0">
                <a:solidFill>
                  <a:prstClr val="black"/>
                </a:solidFill>
              </a:rPr>
              <a:t>Guide to hydrological practices: </a:t>
            </a:r>
            <a:r>
              <a:rPr lang="en-US" sz="2000" dirty="0" smtClean="0">
                <a:solidFill>
                  <a:prstClr val="black"/>
                </a:solidFill>
              </a:rPr>
              <a:t>part 1 &amp; part 2 </a:t>
            </a:r>
            <a:r>
              <a:rPr lang="en-US" sz="2000" b="1" dirty="0" smtClean="0">
                <a:solidFill>
                  <a:prstClr val="black"/>
                </a:solidFill>
              </a:rPr>
              <a:t>(WMO; 2009)</a:t>
            </a:r>
          </a:p>
          <a:p>
            <a:pPr marL="0" indent="0">
              <a:lnSpc>
                <a:spcPct val="80000"/>
              </a:lnSpc>
              <a:spcBef>
                <a:spcPts val="0"/>
              </a:spcBef>
              <a:spcAft>
                <a:spcPts val="1200"/>
              </a:spcAft>
              <a:buNone/>
            </a:pPr>
            <a:r>
              <a:rPr lang="en-US" sz="2600" b="1" dirty="0" smtClean="0"/>
              <a:t>Water point mapper: </a:t>
            </a:r>
            <a:r>
              <a:rPr lang="en-US" sz="2000" dirty="0" smtClean="0"/>
              <a:t>user guide &amp; configuration guide </a:t>
            </a:r>
            <a:r>
              <a:rPr lang="en-US" sz="2000" b="1" dirty="0" smtClean="0"/>
              <a:t>(</a:t>
            </a:r>
            <a:r>
              <a:rPr lang="en-US" sz="2000" b="1" dirty="0" err="1" smtClean="0"/>
              <a:t>WaterAid</a:t>
            </a:r>
            <a:r>
              <a:rPr lang="en-US" sz="2000" b="1" dirty="0" smtClean="0"/>
              <a:t>)</a:t>
            </a:r>
          </a:p>
          <a:p>
            <a:pPr marL="0" indent="0">
              <a:lnSpc>
                <a:spcPct val="80000"/>
              </a:lnSpc>
              <a:spcBef>
                <a:spcPts val="0"/>
              </a:spcBef>
              <a:spcAft>
                <a:spcPts val="1200"/>
              </a:spcAft>
              <a:buNone/>
            </a:pPr>
            <a:r>
              <a:rPr lang="en-US" sz="2600" b="1" dirty="0" smtClean="0"/>
              <a:t>Remote sensing applications </a:t>
            </a:r>
            <a:br>
              <a:rPr lang="en-US" sz="2600" b="1" dirty="0" smtClean="0"/>
            </a:br>
            <a:r>
              <a:rPr lang="en-US" sz="2000" dirty="0" smtClean="0"/>
              <a:t>chapter 6: Water &amp; chapter 8: Groundwater </a:t>
            </a:r>
            <a:r>
              <a:rPr lang="en-US" sz="2000" b="1" dirty="0" smtClean="0"/>
              <a:t>(NRSC, 2010)</a:t>
            </a:r>
          </a:p>
          <a:p>
            <a:pPr marL="0" indent="0">
              <a:lnSpc>
                <a:spcPct val="80000"/>
              </a:lnSpc>
              <a:spcBef>
                <a:spcPts val="0"/>
              </a:spcBef>
              <a:spcAft>
                <a:spcPts val="1200"/>
              </a:spcAft>
              <a:buNone/>
            </a:pPr>
            <a:r>
              <a:rPr lang="en-US" sz="2400" b="1" dirty="0" err="1" smtClean="0">
                <a:solidFill>
                  <a:prstClr val="black"/>
                </a:solidFill>
              </a:rPr>
              <a:t>MetEd</a:t>
            </a:r>
            <a:r>
              <a:rPr lang="en-US" sz="2400" b="1" dirty="0" smtClean="0">
                <a:solidFill>
                  <a:prstClr val="black"/>
                </a:solidFill>
              </a:rPr>
              <a:t>: </a:t>
            </a:r>
            <a:r>
              <a:rPr lang="en-US" sz="2000" i="1" dirty="0" smtClean="0">
                <a:solidFill>
                  <a:prstClr val="black"/>
                </a:solidFill>
              </a:rPr>
              <a:t>tutorials </a:t>
            </a:r>
            <a:r>
              <a:rPr lang="en-US" sz="2000" i="1" dirty="0">
                <a:solidFill>
                  <a:prstClr val="black"/>
                </a:solidFill>
              </a:rPr>
              <a:t>and courses on meteorology and related subjects</a:t>
            </a:r>
            <a:r>
              <a:rPr lang="en-US" sz="2000" dirty="0">
                <a:solidFill>
                  <a:prstClr val="black"/>
                </a:solidFill>
              </a:rPr>
              <a:t/>
            </a:r>
            <a:br>
              <a:rPr lang="en-US" sz="2000" dirty="0">
                <a:solidFill>
                  <a:prstClr val="black"/>
                </a:solidFill>
              </a:rPr>
            </a:br>
            <a:r>
              <a:rPr lang="en-US" sz="2000" dirty="0">
                <a:solidFill>
                  <a:prstClr val="black"/>
                </a:solidFill>
                <a:hlinkClick r:id="rId2"/>
              </a:rPr>
              <a:t>https://www.meted.ucar.edu/training_detail.php</a:t>
            </a:r>
            <a:endParaRPr lang="en-US" sz="2000" dirty="0"/>
          </a:p>
          <a:p>
            <a:pPr marL="0" indent="0">
              <a:buNone/>
            </a:pPr>
            <a:endParaRPr lang="en-US" sz="2400" dirty="0"/>
          </a:p>
          <a:p>
            <a:pPr marL="0" indent="0">
              <a:buNone/>
            </a:pPr>
            <a:endParaRPr lang="en-US" sz="2400" u="sng" dirty="0" smtClean="0"/>
          </a:p>
          <a:p>
            <a:pPr>
              <a:buNone/>
            </a:pPr>
            <a:r>
              <a:rPr lang="en-US" sz="2400" b="1" i="1" dirty="0" smtClean="0"/>
              <a:t>	</a:t>
            </a:r>
            <a:r>
              <a:rPr lang="en-US" sz="2400" dirty="0" smtClean="0"/>
              <a:t>	</a:t>
            </a:r>
            <a:endParaRPr lang="en-US" sz="24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108</a:t>
            </a:fld>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568648"/>
            <a:ext cx="1009816" cy="370692"/>
          </a:xfrm>
          <a:prstGeom prst="rect">
            <a:avLst/>
          </a:prstGeom>
        </p:spPr>
      </p:pic>
      <p:pic>
        <p:nvPicPr>
          <p:cNvPr id="17"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9400" y="443763"/>
            <a:ext cx="1277651" cy="66003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9675" y="226104"/>
            <a:ext cx="517718" cy="903200"/>
          </a:xfrm>
          <a:prstGeom prst="rect">
            <a:avLst/>
          </a:prstGeom>
        </p:spPr>
      </p:pic>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18587" y="552905"/>
            <a:ext cx="1752600" cy="441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p:cNvPicPr>
            <a:picLocks noChangeAspect="1"/>
          </p:cNvPicPr>
          <p:nvPr/>
        </p:nvPicPr>
        <p:blipFill>
          <a:blip r:embed="rId8" cstate="print"/>
          <a:srcRect/>
          <a:stretch>
            <a:fillRect/>
          </a:stretch>
        </p:blipFill>
        <p:spPr bwMode="auto">
          <a:xfrm>
            <a:off x="2134406" y="193504"/>
            <a:ext cx="562496" cy="968400"/>
          </a:xfrm>
          <a:prstGeom prst="rect">
            <a:avLst/>
          </a:prstGeom>
          <a:noFill/>
          <a:ln w="9525">
            <a:noFill/>
            <a:miter lim="800000"/>
            <a:headEnd/>
            <a:tailEnd/>
          </a:ln>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24800" y="601331"/>
            <a:ext cx="1057275" cy="319088"/>
          </a:xfrm>
          <a:prstGeom prst="rect">
            <a:avLst/>
          </a:prstGeom>
        </p:spPr>
      </p:pic>
    </p:spTree>
    <p:extLst>
      <p:ext uri="{BB962C8B-B14F-4D97-AF65-F5344CB8AC3E}">
        <p14:creationId xmlns:p14="http://schemas.microsoft.com/office/powerpoint/2010/main" val="4160094796"/>
      </p:ext>
    </p:extLst>
  </p:cSld>
  <p:clrMapOvr>
    <a:masterClrMapping/>
  </p:clrMapOvr>
  <p:transition advTm="20000"/>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440000"/>
            <a:ext cx="8208000" cy="1303924"/>
          </a:xfrm>
        </p:spPr>
        <p:txBody>
          <a:bodyPr>
            <a:normAutofit fontScale="90000"/>
          </a:bodyPr>
          <a:lstStyle/>
          <a:p>
            <a:pPr algn="l"/>
            <a:r>
              <a:rPr lang="en-US" b="1" i="1" dirty="0" smtClean="0">
                <a:solidFill>
                  <a:srgbClr val="4676A6"/>
                </a:solidFill>
              </a:rPr>
              <a:t>Capacity building resources for </a:t>
            </a:r>
            <a:br>
              <a:rPr lang="en-US" b="1" i="1" dirty="0" smtClean="0">
                <a:solidFill>
                  <a:srgbClr val="4676A6"/>
                </a:solidFill>
              </a:rPr>
            </a:br>
            <a:r>
              <a:rPr lang="en-US" b="1" i="1" dirty="0" smtClean="0">
                <a:solidFill>
                  <a:srgbClr val="4676A6"/>
                </a:solidFill>
              </a:rPr>
              <a:t>water management (2):</a:t>
            </a:r>
            <a:endParaRPr lang="en-US" b="1" i="1" dirty="0">
              <a:solidFill>
                <a:srgbClr val="4676A6"/>
              </a:solidFill>
            </a:endParaRPr>
          </a:p>
        </p:txBody>
      </p:sp>
      <p:sp>
        <p:nvSpPr>
          <p:cNvPr id="3" name="Content Placeholder 2"/>
          <p:cNvSpPr>
            <a:spLocks noGrp="1"/>
          </p:cNvSpPr>
          <p:nvPr>
            <p:ph idx="1"/>
          </p:nvPr>
        </p:nvSpPr>
        <p:spPr>
          <a:xfrm>
            <a:off x="378000" y="2880000"/>
            <a:ext cx="8208000" cy="3657600"/>
          </a:xfrm>
        </p:spPr>
        <p:txBody>
          <a:bodyPr>
            <a:noAutofit/>
          </a:bodyPr>
          <a:lstStyle/>
          <a:p>
            <a:pPr marL="0" indent="0">
              <a:buNone/>
            </a:pPr>
            <a:r>
              <a:rPr lang="en-US" sz="2600" b="1" dirty="0"/>
              <a:t>From cloud top temperature to rainfall</a:t>
            </a:r>
            <a:r>
              <a:rPr lang="en-US" sz="2400" b="1" dirty="0"/>
              <a:t/>
            </a:r>
            <a:br>
              <a:rPr lang="en-US" sz="2400" b="1" dirty="0"/>
            </a:br>
            <a:r>
              <a:rPr lang="en-US" sz="2000" dirty="0"/>
              <a:t>Blending TRMM and </a:t>
            </a:r>
            <a:r>
              <a:rPr lang="en-US" sz="2000" dirty="0" smtClean="0"/>
              <a:t>MSG </a:t>
            </a:r>
            <a:r>
              <a:rPr lang="en-US" sz="2000" b="1" dirty="0" smtClean="0"/>
              <a:t>(ITC</a:t>
            </a:r>
            <a:r>
              <a:rPr lang="en-US" sz="2000" b="1" dirty="0"/>
              <a:t>; 2015)</a:t>
            </a:r>
            <a:br>
              <a:rPr lang="en-US" sz="2000" b="1" dirty="0"/>
            </a:br>
            <a:r>
              <a:rPr lang="en-US" sz="2000" i="1" dirty="0"/>
              <a:t>3-day EOPOWER (self-study) course for professionals</a:t>
            </a:r>
            <a:br>
              <a:rPr lang="en-US" sz="2000" i="1" dirty="0"/>
            </a:br>
            <a:r>
              <a:rPr lang="en-US" sz="2000" dirty="0">
                <a:hlinkClick r:id="rId2"/>
              </a:rPr>
              <a:t>http://menhir.itc.utwente.nl:5000/fbsharing/KGKOZXKU/</a:t>
            </a:r>
            <a:endParaRPr lang="en-US" sz="2000" dirty="0"/>
          </a:p>
          <a:p>
            <a:pPr marL="0" indent="0">
              <a:buNone/>
            </a:pPr>
            <a:endParaRPr lang="en-US" sz="2400" dirty="0"/>
          </a:p>
          <a:p>
            <a:pPr marL="0" indent="0">
              <a:buNone/>
            </a:pPr>
            <a:endParaRPr lang="en-US" sz="2400" u="sng" dirty="0" smtClean="0"/>
          </a:p>
          <a:p>
            <a:pPr>
              <a:buNone/>
            </a:pPr>
            <a:r>
              <a:rPr lang="en-US" sz="2400" b="1" i="1" dirty="0" smtClean="0"/>
              <a:t>	</a:t>
            </a:r>
            <a:r>
              <a:rPr lang="en-US" sz="2400" dirty="0" smtClean="0"/>
              <a:t>	</a:t>
            </a:r>
            <a:endParaRPr lang="en-US" sz="24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109</a:t>
            </a:fld>
            <a:endParaRPr lang="en-US" dirty="0"/>
          </a:p>
        </p:txBody>
      </p:sp>
      <p:pic>
        <p:nvPicPr>
          <p:cNvPr id="17"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249000"/>
            <a:ext cx="666750" cy="762000"/>
          </a:xfrm>
          <a:prstGeom prst="rect">
            <a:avLst/>
          </a:prstGeom>
        </p:spPr>
      </p:pic>
    </p:spTree>
    <p:extLst>
      <p:ext uri="{BB962C8B-B14F-4D97-AF65-F5344CB8AC3E}">
        <p14:creationId xmlns:p14="http://schemas.microsoft.com/office/powerpoint/2010/main" val="1831955137"/>
      </p:ext>
    </p:extLst>
  </p:cSld>
  <p:clrMapOvr>
    <a:masterClrMapping/>
  </p:clrMapOvr>
  <p:transition advTm="2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11</a:t>
            </a:fld>
            <a:endParaRPr lang="en-US" dirty="0"/>
          </a:p>
        </p:txBody>
      </p:sp>
      <p:sp>
        <p:nvSpPr>
          <p:cNvPr id="2" name="TextBox 1"/>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Drivers</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lvl="0" defTabSz="457200" eaLnBrk="1" fontAlgn="auto" hangingPunct="1">
              <a:lnSpc>
                <a:spcPct val="80000"/>
              </a:lnSpc>
              <a:spcBef>
                <a:spcPts val="0"/>
              </a:spcBef>
              <a:spcAft>
                <a:spcPts val="1200"/>
              </a:spcAft>
              <a:buSzTx/>
              <a:buFont typeface="Arial"/>
              <a:buChar char="•"/>
            </a:pPr>
            <a:r>
              <a:rPr lang="en-US" sz="2800" dirty="0" smtClean="0">
                <a:solidFill>
                  <a:prstClr val="black"/>
                </a:solidFill>
              </a:rPr>
              <a:t>The </a:t>
            </a:r>
            <a:r>
              <a:rPr lang="en-US" sz="2800" dirty="0">
                <a:solidFill>
                  <a:prstClr val="black"/>
                </a:solidFill>
              </a:rPr>
              <a:t>increasing </a:t>
            </a:r>
            <a:r>
              <a:rPr lang="en-US" sz="2800" dirty="0" smtClean="0">
                <a:solidFill>
                  <a:prstClr val="black"/>
                </a:solidFill>
              </a:rPr>
              <a:t>demand for water (agriculture, urban), </a:t>
            </a:r>
            <a:endParaRPr lang="en-US" sz="2800" dirty="0">
              <a:solidFill>
                <a:prstClr val="black"/>
              </a:solidFill>
            </a:endParaRPr>
          </a:p>
          <a:p>
            <a:pPr lvl="0" defTabSz="457200" eaLnBrk="1" fontAlgn="auto" hangingPunct="1">
              <a:lnSpc>
                <a:spcPct val="80000"/>
              </a:lnSpc>
              <a:spcBef>
                <a:spcPts val="0"/>
              </a:spcBef>
              <a:spcAft>
                <a:spcPts val="1200"/>
              </a:spcAft>
              <a:buSzTx/>
              <a:buFont typeface="Arial"/>
              <a:buChar char="•"/>
            </a:pPr>
            <a:r>
              <a:rPr lang="en-US" sz="2800" dirty="0" smtClean="0">
                <a:solidFill>
                  <a:prstClr val="black"/>
                </a:solidFill>
              </a:rPr>
              <a:t>Environmental </a:t>
            </a:r>
            <a:r>
              <a:rPr lang="en-US" sz="2800" dirty="0">
                <a:solidFill>
                  <a:prstClr val="black"/>
                </a:solidFill>
              </a:rPr>
              <a:t>factors (including climate change), </a:t>
            </a:r>
          </a:p>
          <a:p>
            <a:pPr lvl="0" defTabSz="457200" eaLnBrk="1" fontAlgn="auto" hangingPunct="1">
              <a:lnSpc>
                <a:spcPct val="80000"/>
              </a:lnSpc>
              <a:spcBef>
                <a:spcPts val="0"/>
              </a:spcBef>
              <a:spcAft>
                <a:spcPts val="1200"/>
              </a:spcAft>
              <a:buSzTx/>
              <a:buFont typeface="Arial"/>
              <a:buChar char="•"/>
            </a:pPr>
            <a:r>
              <a:rPr lang="en-US" sz="2800" dirty="0" smtClean="0">
                <a:solidFill>
                  <a:prstClr val="black"/>
                </a:solidFill>
              </a:rPr>
              <a:t>The </a:t>
            </a:r>
            <a:r>
              <a:rPr lang="en-US" sz="2800" dirty="0">
                <a:solidFill>
                  <a:prstClr val="black"/>
                </a:solidFill>
              </a:rPr>
              <a:t>availability of water resources, </a:t>
            </a:r>
          </a:p>
          <a:p>
            <a:pPr lvl="0" defTabSz="457200" eaLnBrk="1" fontAlgn="auto" hangingPunct="1">
              <a:lnSpc>
                <a:spcPct val="80000"/>
              </a:lnSpc>
              <a:spcBef>
                <a:spcPts val="0"/>
              </a:spcBef>
              <a:spcAft>
                <a:spcPts val="1200"/>
              </a:spcAft>
              <a:buSzTx/>
              <a:buFont typeface="Arial"/>
              <a:buChar char="•"/>
            </a:pPr>
            <a:r>
              <a:rPr lang="en-US" sz="2800" dirty="0" smtClean="0">
                <a:solidFill>
                  <a:prstClr val="black"/>
                </a:solidFill>
              </a:rPr>
              <a:t>Deterioration of water quality,</a:t>
            </a:r>
            <a:endParaRPr lang="en-US" sz="2800" dirty="0">
              <a:solidFill>
                <a:prstClr val="black"/>
              </a:solidFill>
            </a:endParaRPr>
          </a:p>
          <a:p>
            <a:pPr lvl="0" defTabSz="457200" eaLnBrk="1" fontAlgn="auto" hangingPunct="1">
              <a:lnSpc>
                <a:spcPct val="80000"/>
              </a:lnSpc>
              <a:spcBef>
                <a:spcPts val="0"/>
              </a:spcBef>
              <a:spcAft>
                <a:spcPts val="1200"/>
              </a:spcAft>
              <a:buSzTx/>
              <a:buFont typeface="Arial"/>
              <a:buChar char="•"/>
            </a:pPr>
            <a:r>
              <a:rPr lang="en-US" sz="2800" dirty="0" smtClean="0">
                <a:solidFill>
                  <a:prstClr val="black"/>
                </a:solidFill>
              </a:rPr>
              <a:t>Perceived low cost of water,</a:t>
            </a:r>
          </a:p>
          <a:p>
            <a:pPr lvl="0" defTabSz="457200" eaLnBrk="1" fontAlgn="auto" hangingPunct="1">
              <a:lnSpc>
                <a:spcPct val="80000"/>
              </a:lnSpc>
              <a:spcBef>
                <a:spcPts val="0"/>
              </a:spcBef>
              <a:spcAft>
                <a:spcPts val="1200"/>
              </a:spcAft>
              <a:buSzTx/>
              <a:buFont typeface="Arial"/>
              <a:buChar char="•"/>
            </a:pPr>
            <a:r>
              <a:rPr lang="en-US" sz="2800" dirty="0" smtClean="0">
                <a:solidFill>
                  <a:prstClr val="black"/>
                </a:solidFill>
              </a:rPr>
              <a:t>Increased risks: floods, droughts, </a:t>
            </a:r>
            <a:r>
              <a:rPr lang="en-US" sz="2800" dirty="0" err="1" smtClean="0">
                <a:solidFill>
                  <a:prstClr val="black"/>
                </a:solidFill>
              </a:rPr>
              <a:t>salinisation</a:t>
            </a:r>
            <a:r>
              <a:rPr lang="en-US" sz="2800" dirty="0" smtClean="0">
                <a:solidFill>
                  <a:prstClr val="black"/>
                </a:solidFill>
              </a:rPr>
              <a:t>.</a:t>
            </a:r>
            <a:endParaRPr lang="en-US" sz="2800" dirty="0">
              <a:solidFill>
                <a:prstClr val="black"/>
              </a:solidFill>
            </a:endParaRPr>
          </a:p>
          <a:p>
            <a:pPr marL="285750" marR="0" lvl="0" indent="-285750" algn="l" defTabSz="914400" rtl="0" eaLnBrk="0" fontAlgn="base" latinLnBrk="0" hangingPunct="0">
              <a:lnSpc>
                <a:spcPct val="100000"/>
              </a:lnSpc>
              <a:spcBef>
                <a:spcPct val="20000"/>
              </a:spcBef>
              <a:spcAft>
                <a:spcPts val="1200"/>
              </a:spcAft>
              <a:buClrTx/>
              <a:buSzPct val="60000"/>
              <a:buFont typeface="Arial" panose="020B0604020202020204" pitchFamily="34" charset="0"/>
              <a:buChar char="•"/>
              <a:tabLst/>
              <a:defRPr/>
            </a:pPr>
            <a:endParaRPr kumimoji="0" lang="en-GB" sz="1800" b="1" i="0" u="none" strike="noStrike" kern="0" cap="none" spc="0" normalizeH="0" baseline="0" noProof="0" dirty="0" smtClean="0">
              <a:ln>
                <a:noFill/>
              </a:ln>
              <a:solidFill>
                <a:srgbClr val="000000"/>
              </a:solidFill>
              <a:effectLst/>
              <a:uLnTx/>
              <a:uFillTx/>
              <a:latin typeface="Verdana"/>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194019792"/>
      </p:ext>
    </p:extLst>
  </p:cSld>
  <p:clrMapOvr>
    <a:masterClrMapping/>
  </p:clrMapOvr>
  <p:transition advTm="2000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4470"/>
            <a:ext cx="7772400" cy="1470025"/>
          </a:xfrm>
        </p:spPr>
        <p:txBody>
          <a:bodyPr>
            <a:normAutofit/>
          </a:bodyPr>
          <a:lstStyle/>
          <a:p>
            <a:r>
              <a:rPr lang="en-US" sz="4800" b="1" dirty="0" smtClean="0"/>
              <a:t>Further details:</a:t>
            </a:r>
            <a:endParaRPr lang="en-US" sz="4800" b="1" dirty="0"/>
          </a:p>
        </p:txBody>
      </p:sp>
      <p:sp>
        <p:nvSpPr>
          <p:cNvPr id="3" name="Subtitle 2"/>
          <p:cNvSpPr>
            <a:spLocks noGrp="1"/>
          </p:cNvSpPr>
          <p:nvPr>
            <p:ph type="subTitle" idx="1"/>
          </p:nvPr>
        </p:nvSpPr>
        <p:spPr>
          <a:xfrm>
            <a:off x="1371600" y="3886200"/>
            <a:ext cx="6400800" cy="2133600"/>
          </a:xfrm>
        </p:spPr>
        <p:txBody>
          <a:bodyPr>
            <a:normAutofit fontScale="92500" lnSpcReduction="20000"/>
          </a:bodyPr>
          <a:lstStyle/>
          <a:p>
            <a:r>
              <a:rPr lang="en-US" sz="2800" dirty="0" smtClean="0"/>
              <a:t>Contact: Mark Noort</a:t>
            </a:r>
          </a:p>
          <a:p>
            <a:r>
              <a:rPr lang="en-US" sz="2800" dirty="0" smtClean="0">
                <a:hlinkClick r:id="rId2"/>
              </a:rPr>
              <a:t>m.noort@hcpinternational.com</a:t>
            </a:r>
            <a:r>
              <a:rPr lang="en-US" sz="2800" dirty="0" smtClean="0"/>
              <a:t> </a:t>
            </a:r>
          </a:p>
          <a:p>
            <a:endParaRPr lang="en-US" sz="2800" dirty="0" smtClean="0"/>
          </a:p>
          <a:p>
            <a:r>
              <a:rPr lang="en-US" sz="2800" dirty="0" smtClean="0"/>
              <a:t> </a:t>
            </a:r>
            <a:r>
              <a:rPr lang="en-US" sz="2800" dirty="0" smtClean="0">
                <a:hlinkClick r:id="rId3"/>
              </a:rPr>
              <a:t>www.eopower.eu</a:t>
            </a:r>
            <a:r>
              <a:rPr lang="en-US" sz="2800" dirty="0" smtClean="0"/>
              <a:t> </a:t>
            </a:r>
          </a:p>
          <a:p>
            <a:r>
              <a:rPr lang="en-US" sz="2800" dirty="0" smtClean="0">
                <a:hlinkClick r:id="rId4"/>
              </a:rPr>
              <a:t>www.hcpinternational.com</a:t>
            </a:r>
            <a:r>
              <a:rPr lang="en-US" sz="2800" dirty="0" smtClean="0"/>
              <a:t> </a:t>
            </a:r>
          </a:p>
          <a:p>
            <a:endParaRPr lang="en-US" sz="28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110</a:t>
            </a:fld>
            <a:endParaRPr lang="en-US"/>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0" y="762000"/>
            <a:ext cx="2673025" cy="1371600"/>
          </a:xfrm>
          <a:prstGeom prst="rect">
            <a:avLst/>
          </a:prstGeom>
        </p:spPr>
      </p:pic>
    </p:spTree>
  </p:cSld>
  <p:clrMapOvr>
    <a:masterClrMapping/>
  </p:clrMapOvr>
  <p:transition advTm="2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12</a:t>
            </a:fld>
            <a:endParaRPr lang="en-US" dirty="0"/>
          </a:p>
        </p:txBody>
      </p:sp>
      <p:sp>
        <p:nvSpPr>
          <p:cNvPr id="2" name="TextBox 1"/>
          <p:cNvSpPr txBox="1"/>
          <p:nvPr/>
        </p:nvSpPr>
        <p:spPr>
          <a:xfrm>
            <a:off x="378000" y="324000"/>
            <a:ext cx="8208000" cy="1323439"/>
          </a:xfrm>
          <a:prstGeom prst="rect">
            <a:avLst/>
          </a:prstGeom>
          <a:noFill/>
        </p:spPr>
        <p:txBody>
          <a:bodyPr wrap="square" rtlCol="0" anchor="ctr">
            <a:spAutoFit/>
          </a:bodyPr>
          <a:lstStyle/>
          <a:p>
            <a:pPr algn="r"/>
            <a:r>
              <a:rPr lang="en-US" sz="4000" b="1" i="1" dirty="0" smtClean="0">
                <a:solidFill>
                  <a:srgbClr val="4676A6"/>
                </a:solidFill>
              </a:rPr>
              <a:t>Sustainable water</a:t>
            </a:r>
          </a:p>
          <a:p>
            <a:pPr algn="r"/>
            <a:r>
              <a:rPr lang="en-US" sz="4000" b="1" i="1" dirty="0" smtClean="0">
                <a:solidFill>
                  <a:srgbClr val="4676A6"/>
                </a:solidFill>
              </a:rPr>
              <a:t>resources management</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lang="en-US" sz="2400" kern="0" dirty="0"/>
              <a:t>Over the past 50 years global freshwater withdrawals have </a:t>
            </a:r>
            <a:r>
              <a:rPr lang="en-US" sz="2400" kern="0" dirty="0" smtClean="0"/>
              <a:t>tripled</a:t>
            </a:r>
            <a:endParaRPr kumimoji="0" lang="en-GB" sz="2400" i="0" u="none" strike="noStrike" kern="0" cap="none" spc="0" normalizeH="0" baseline="0" noProof="0" dirty="0" smtClean="0">
              <a:ln>
                <a:noFill/>
              </a:ln>
              <a:solidFill>
                <a:srgbClr val="000000"/>
              </a:solidFill>
              <a:effectLst/>
              <a:uLnTx/>
              <a:uFillTx/>
            </a:endParaRPr>
          </a:p>
          <a:p>
            <a:pPr marL="342000" indent="-342000">
              <a:lnSpc>
                <a:spcPct val="80000"/>
              </a:lnSpc>
              <a:spcBef>
                <a:spcPts val="0"/>
              </a:spcBef>
              <a:spcAft>
                <a:spcPts val="1200"/>
              </a:spcAft>
              <a:buFont typeface="Arial" panose="020B0604020202020204" pitchFamily="34" charset="0"/>
              <a:buChar char="•"/>
              <a:defRPr/>
            </a:pPr>
            <a:r>
              <a:rPr lang="en-US" sz="2400" kern="0" dirty="0"/>
              <a:t>A quarter of freshwater use exceeds accessible supplies</a:t>
            </a:r>
          </a:p>
          <a:p>
            <a:pPr marL="342000" indent="-342000">
              <a:lnSpc>
                <a:spcPct val="80000"/>
              </a:lnSpc>
              <a:spcBef>
                <a:spcPts val="0"/>
              </a:spcBef>
              <a:spcAft>
                <a:spcPts val="1200"/>
              </a:spcAft>
              <a:buFont typeface="Arial" panose="020B0604020202020204" pitchFamily="34" charset="0"/>
              <a:buChar char="•"/>
              <a:defRPr/>
            </a:pPr>
            <a:r>
              <a:rPr lang="en-US" sz="2400" kern="0" dirty="0"/>
              <a:t>By 2030 nearly 3.9 billion people will live under conditions of severe water stress (OECD)</a:t>
            </a:r>
          </a:p>
          <a:p>
            <a:pPr marL="342000" indent="-342000">
              <a:lnSpc>
                <a:spcPct val="80000"/>
              </a:lnSpc>
              <a:spcBef>
                <a:spcPts val="0"/>
              </a:spcBef>
              <a:spcAft>
                <a:spcPts val="1200"/>
              </a:spcAft>
              <a:buFont typeface="Arial" panose="020B0604020202020204" pitchFamily="34" charset="0"/>
              <a:buChar char="•"/>
              <a:defRPr/>
            </a:pPr>
            <a:r>
              <a:rPr lang="en-US" sz="2400" kern="0" dirty="0"/>
              <a:t>By 2030 global demand for water will be 40% higher than it is today</a:t>
            </a:r>
          </a:p>
          <a:p>
            <a:pPr marL="342000" indent="-342000">
              <a:lnSpc>
                <a:spcPct val="80000"/>
              </a:lnSpc>
              <a:spcBef>
                <a:spcPts val="0"/>
              </a:spcBef>
              <a:spcAft>
                <a:spcPts val="1200"/>
              </a:spcAft>
              <a:buFont typeface="Arial" panose="020B0604020202020204" pitchFamily="34" charset="0"/>
              <a:buChar char="•"/>
              <a:defRPr/>
            </a:pPr>
            <a:r>
              <a:rPr lang="en-US" sz="2400" kern="0" dirty="0"/>
              <a:t>Open data access and optimal data availability are of cardinal importance</a:t>
            </a: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11" name="Rectangle 1"/>
          <p:cNvSpPr>
            <a:spLocks noChangeArrowheads="1"/>
          </p:cNvSpPr>
          <p:nvPr/>
        </p:nvSpPr>
        <p:spPr bwMode="auto">
          <a:xfrm>
            <a:off x="5919000" y="5493477"/>
            <a:ext cx="26670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900" b="0" i="0" u="none" strike="noStrike" cap="none" normalizeH="0" baseline="0" dirty="0" smtClean="0">
                <a:ln>
                  <a:noFill/>
                </a:ln>
                <a:solidFill>
                  <a:schemeClr val="tx1"/>
                </a:solidFill>
                <a:effectLst/>
                <a:latin typeface="Calibri" pitchFamily="34" charset="0"/>
                <a:ea typeface="SimSun" pitchFamily="2" charset="-122"/>
                <a:cs typeface="HelveticaNeue-Medium-SC700"/>
              </a:rPr>
              <a:t>M</a:t>
            </a:r>
            <a:r>
              <a:rPr kumimoji="0" lang="en-US" sz="2000" b="0" i="0" u="none" strike="noStrike" cap="none" normalizeH="0" baseline="0" dirty="0" smtClean="0">
                <a:ln>
                  <a:noFill/>
                </a:ln>
                <a:solidFill>
                  <a:schemeClr val="tx1"/>
                </a:solidFill>
                <a:effectLst/>
                <a:latin typeface="Calibri" pitchFamily="34" charset="0"/>
                <a:ea typeface="SimSun" pitchFamily="2" charset="-122"/>
                <a:cs typeface="HelveticaNeue-Medium-SC700"/>
              </a:rPr>
              <a:t>easuring </a:t>
            </a:r>
            <a:r>
              <a:rPr kumimoji="0" lang="en-US" sz="2900" b="0" i="0" u="none" strike="noStrike" cap="none" normalizeH="0" baseline="0" dirty="0" smtClean="0">
                <a:ln>
                  <a:noFill/>
                </a:ln>
                <a:solidFill>
                  <a:schemeClr val="tx1"/>
                </a:solidFill>
                <a:effectLst/>
                <a:latin typeface="Calibri" pitchFamily="34" charset="0"/>
                <a:ea typeface="SimSun" pitchFamily="2" charset="-122"/>
                <a:cs typeface="HelveticaNeue-Medium-SC700"/>
              </a:rPr>
              <a:t>W</a:t>
            </a:r>
            <a:r>
              <a:rPr kumimoji="0" lang="en-US" sz="2000" b="0" i="0" u="none" strike="noStrike" cap="none" normalizeH="0" baseline="0" dirty="0" smtClean="0">
                <a:ln>
                  <a:noFill/>
                </a:ln>
                <a:solidFill>
                  <a:schemeClr val="tx1"/>
                </a:solidFill>
                <a:effectLst/>
                <a:latin typeface="Calibri" pitchFamily="34" charset="0"/>
                <a:ea typeface="SimSun" pitchFamily="2" charset="-122"/>
                <a:cs typeface="HelveticaNeue-Medium-SC700"/>
              </a:rPr>
              <a:t>ater use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SimSun" pitchFamily="2" charset="-122"/>
                <a:cs typeface="HelveticaNeue-Medium-SC700"/>
              </a:rPr>
              <a:t>in a </a:t>
            </a:r>
            <a:r>
              <a:rPr kumimoji="0" lang="en-US" sz="2900" b="0" i="0" u="none" strike="noStrike" cap="none" normalizeH="0" baseline="0" dirty="0" smtClean="0">
                <a:ln>
                  <a:noFill/>
                </a:ln>
                <a:solidFill>
                  <a:schemeClr val="tx1"/>
                </a:solidFill>
                <a:effectLst/>
                <a:latin typeface="Calibri" pitchFamily="34" charset="0"/>
                <a:ea typeface="SimSun" pitchFamily="2" charset="-122"/>
                <a:cs typeface="HelveticaNeue-Medium-SC700"/>
              </a:rPr>
              <a:t>G</a:t>
            </a:r>
            <a:r>
              <a:rPr kumimoji="0" lang="en-US" sz="2000" b="0" i="0" u="none" strike="noStrike" cap="none" normalizeH="0" baseline="0" dirty="0" smtClean="0">
                <a:ln>
                  <a:noFill/>
                </a:ln>
                <a:solidFill>
                  <a:schemeClr val="tx1"/>
                </a:solidFill>
                <a:effectLst/>
                <a:latin typeface="Calibri" pitchFamily="34" charset="0"/>
                <a:ea typeface="SimSun" pitchFamily="2" charset="-122"/>
                <a:cs typeface="HelveticaNeue-Medium-SC700"/>
              </a:rPr>
              <a:t>reen </a:t>
            </a:r>
            <a:r>
              <a:rPr kumimoji="0" lang="en-US" sz="2900" b="0" i="0" u="none" strike="noStrike" cap="none" normalizeH="0" baseline="0" dirty="0" smtClean="0">
                <a:ln>
                  <a:noFill/>
                </a:ln>
                <a:solidFill>
                  <a:schemeClr val="tx1"/>
                </a:solidFill>
                <a:effectLst/>
                <a:latin typeface="Calibri" pitchFamily="34" charset="0"/>
                <a:ea typeface="SimSun" pitchFamily="2" charset="-122"/>
                <a:cs typeface="HelveticaNeue-Medium-SC700"/>
              </a:rPr>
              <a:t>E</a:t>
            </a:r>
            <a:r>
              <a:rPr kumimoji="0" lang="en-US" sz="2000" b="0" i="0" u="none" strike="noStrike" cap="none" normalizeH="0" baseline="0" dirty="0" smtClean="0">
                <a:ln>
                  <a:noFill/>
                </a:ln>
                <a:solidFill>
                  <a:schemeClr val="tx1"/>
                </a:solidFill>
                <a:effectLst/>
                <a:latin typeface="Calibri" pitchFamily="34" charset="0"/>
                <a:ea typeface="SimSun" pitchFamily="2" charset="-122"/>
                <a:cs typeface="HelveticaNeue-Medium-SC700"/>
              </a:rPr>
              <a:t>conomy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7" descr="unep logo.jpg"/>
          <p:cNvPicPr>
            <a:picLocks noChangeAspect="1"/>
          </p:cNvPicPr>
          <p:nvPr/>
        </p:nvPicPr>
        <p:blipFill>
          <a:blip r:embed="rId3" cstate="print"/>
          <a:stretch>
            <a:fillRect/>
          </a:stretch>
        </p:blipFill>
        <p:spPr>
          <a:xfrm>
            <a:off x="3312000" y="5494676"/>
            <a:ext cx="902886" cy="968400"/>
          </a:xfrm>
          <a:prstGeom prst="rect">
            <a:avLst/>
          </a:prstGeom>
        </p:spPr>
      </p:pic>
      <p:pic>
        <p:nvPicPr>
          <p:cNvPr id="13" name="Picture 8" descr="IRP-logo.jpg"/>
          <p:cNvPicPr>
            <a:picLocks noChangeAspect="1"/>
          </p:cNvPicPr>
          <p:nvPr/>
        </p:nvPicPr>
        <p:blipFill>
          <a:blip r:embed="rId4" cstate="print"/>
          <a:stretch>
            <a:fillRect/>
          </a:stretch>
        </p:blipFill>
        <p:spPr>
          <a:xfrm>
            <a:off x="4680000" y="5494677"/>
            <a:ext cx="731686" cy="968400"/>
          </a:xfrm>
          <a:prstGeom prst="rect">
            <a:avLst/>
          </a:prstGeom>
        </p:spPr>
      </p:pic>
    </p:spTree>
    <p:extLst>
      <p:ext uri="{BB962C8B-B14F-4D97-AF65-F5344CB8AC3E}">
        <p14:creationId xmlns:p14="http://schemas.microsoft.com/office/powerpoint/2010/main" val="1700963931"/>
      </p:ext>
    </p:extLst>
  </p:cSld>
  <p:clrMapOvr>
    <a:masterClrMapping/>
  </p:clrMapOvr>
  <p:transition advTm="2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13</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8" name="Title 1"/>
          <p:cNvSpPr>
            <a:spLocks noGrp="1"/>
          </p:cNvSpPr>
          <p:nvPr>
            <p:ph type="title"/>
          </p:nvPr>
        </p:nvSpPr>
        <p:spPr>
          <a:xfrm>
            <a:off x="378000" y="900000"/>
            <a:ext cx="8208000" cy="709200"/>
          </a:xfrm>
        </p:spPr>
        <p:txBody>
          <a:bodyPr>
            <a:normAutofit fontScale="90000"/>
          </a:bodyPr>
          <a:lstStyle/>
          <a:p>
            <a:pPr algn="r"/>
            <a:r>
              <a:rPr lang="en-US" b="1" i="1" dirty="0" smtClean="0">
                <a:solidFill>
                  <a:srgbClr val="4676A6"/>
                </a:solidFill>
              </a:rPr>
              <a:t>Decision making</a:t>
            </a:r>
            <a:endParaRPr lang="en-US" sz="2900" b="1" i="1" dirty="0">
              <a:solidFill>
                <a:srgbClr val="4676A6"/>
              </a:solidFill>
            </a:endParaRPr>
          </a:p>
        </p:txBody>
      </p:sp>
      <p:sp>
        <p:nvSpPr>
          <p:cNvPr id="9" name="Content Placeholder 2"/>
          <p:cNvSpPr>
            <a:spLocks noGrp="1"/>
          </p:cNvSpPr>
          <p:nvPr>
            <p:ph idx="1"/>
          </p:nvPr>
        </p:nvSpPr>
        <p:spPr>
          <a:xfrm>
            <a:off x="378000" y="2340000"/>
            <a:ext cx="8208000" cy="4114800"/>
          </a:xfrm>
        </p:spPr>
        <p:txBody>
          <a:bodyPr>
            <a:normAutofit fontScale="25000" lnSpcReduction="20000"/>
          </a:bodyPr>
          <a:lstStyle/>
          <a:p>
            <a:pPr marL="0" indent="0">
              <a:spcBef>
                <a:spcPts val="0"/>
              </a:spcBef>
              <a:spcAft>
                <a:spcPts val="1200"/>
              </a:spcAft>
              <a:buNone/>
            </a:pPr>
            <a:r>
              <a:rPr lang="en-US" sz="10400" dirty="0" smtClean="0"/>
              <a:t>Need for “integrated and adaptive decision support systems able to explicitly account for system uncertainty”</a:t>
            </a:r>
          </a:p>
          <a:p>
            <a:pPr marL="0" indent="0">
              <a:spcBef>
                <a:spcPts val="0"/>
              </a:spcBef>
              <a:spcAft>
                <a:spcPts val="1200"/>
              </a:spcAft>
              <a:buNone/>
            </a:pPr>
            <a:r>
              <a:rPr lang="en-US" sz="10400" dirty="0" smtClean="0"/>
              <a:t>Incorporate institutional, political, and economic considerations into translating physical science findings into relevant information for specific types of decisions within specific sectors</a:t>
            </a:r>
          </a:p>
          <a:p>
            <a:pPr marL="0" indent="0">
              <a:lnSpc>
                <a:spcPct val="120000"/>
              </a:lnSpc>
              <a:spcBef>
                <a:spcPts val="0"/>
              </a:spcBef>
              <a:spcAft>
                <a:spcPts val="600"/>
              </a:spcAft>
              <a:buNone/>
            </a:pPr>
            <a:r>
              <a:rPr lang="en-US" sz="10400" dirty="0" smtClean="0"/>
              <a:t>Communication should be perceived by the users as:</a:t>
            </a:r>
          </a:p>
          <a:p>
            <a:pPr marL="342000" indent="-342000">
              <a:spcBef>
                <a:spcPts val="0"/>
              </a:spcBef>
              <a:spcAft>
                <a:spcPts val="600"/>
              </a:spcAft>
            </a:pPr>
            <a:r>
              <a:rPr lang="en-US" sz="10400" dirty="0" smtClean="0"/>
              <a:t>Salient (answering the right questions)</a:t>
            </a:r>
          </a:p>
          <a:p>
            <a:pPr marL="342000" indent="-342000">
              <a:spcBef>
                <a:spcPts val="0"/>
              </a:spcBef>
              <a:spcAft>
                <a:spcPts val="600"/>
              </a:spcAft>
            </a:pPr>
            <a:r>
              <a:rPr lang="en-US" sz="10400" dirty="0" smtClean="0"/>
              <a:t>Credible (coming from a trusted source)</a:t>
            </a:r>
          </a:p>
          <a:p>
            <a:pPr marL="342000" indent="-342000">
              <a:spcBef>
                <a:spcPts val="0"/>
              </a:spcBef>
              <a:spcAft>
                <a:spcPts val="600"/>
              </a:spcAft>
            </a:pPr>
            <a:r>
              <a:rPr lang="en-US" sz="10400" dirty="0" smtClean="0"/>
              <a:t>Legitimate (accurate)</a:t>
            </a:r>
          </a:p>
          <a:p>
            <a:pPr>
              <a:buNone/>
            </a:pPr>
            <a:r>
              <a:rPr lang="en-US" sz="9600" dirty="0" smtClean="0"/>
              <a:t>	</a:t>
            </a:r>
            <a:endParaRPr lang="en-US" sz="9600" dirty="0"/>
          </a:p>
        </p:txBody>
      </p:sp>
      <p:sp>
        <p:nvSpPr>
          <p:cNvPr id="10" name="Tekstvak 9"/>
          <p:cNvSpPr txBox="1"/>
          <p:nvPr/>
        </p:nvSpPr>
        <p:spPr>
          <a:xfrm>
            <a:off x="378000" y="1440000"/>
            <a:ext cx="8208000" cy="461665"/>
          </a:xfrm>
          <a:prstGeom prst="rect">
            <a:avLst/>
          </a:prstGeom>
          <a:noFill/>
        </p:spPr>
        <p:txBody>
          <a:bodyPr wrap="square" rtlCol="0">
            <a:spAutoFit/>
          </a:bodyPr>
          <a:lstStyle/>
          <a:p>
            <a:pPr algn="r">
              <a:spcAft>
                <a:spcPts val="600"/>
              </a:spcAft>
              <a:buNone/>
            </a:pPr>
            <a:r>
              <a:rPr lang="en-US" sz="2400" b="1" i="1" dirty="0" smtClean="0">
                <a:solidFill>
                  <a:srgbClr val="4676A6"/>
                </a:solidFill>
              </a:rPr>
              <a:t>“We can only manage what we measure”</a:t>
            </a:r>
          </a:p>
        </p:txBody>
      </p:sp>
    </p:spTree>
    <p:extLst>
      <p:ext uri="{BB962C8B-B14F-4D97-AF65-F5344CB8AC3E}">
        <p14:creationId xmlns:p14="http://schemas.microsoft.com/office/powerpoint/2010/main" val="724588864"/>
      </p:ext>
    </p:extLst>
  </p:cSld>
  <p:clrMapOvr>
    <a:masterClrMapping/>
  </p:clrMapOvr>
  <p:transition advTm="2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14</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8" name="Title 1"/>
          <p:cNvSpPr>
            <a:spLocks noGrp="1"/>
          </p:cNvSpPr>
          <p:nvPr>
            <p:ph type="title"/>
          </p:nvPr>
        </p:nvSpPr>
        <p:spPr>
          <a:xfrm>
            <a:off x="378000" y="900000"/>
            <a:ext cx="8208000" cy="709200"/>
          </a:xfrm>
        </p:spPr>
        <p:txBody>
          <a:bodyPr>
            <a:normAutofit fontScale="90000"/>
          </a:bodyPr>
          <a:lstStyle/>
          <a:p>
            <a:pPr algn="r"/>
            <a:r>
              <a:rPr lang="en-US" b="1" i="1" dirty="0" smtClean="0">
                <a:solidFill>
                  <a:srgbClr val="4676A6"/>
                </a:solidFill>
              </a:rPr>
              <a:t>Different levels</a:t>
            </a:r>
            <a:endParaRPr lang="en-US" sz="2900" b="1" i="1" dirty="0">
              <a:solidFill>
                <a:srgbClr val="4676A6"/>
              </a:solidFill>
            </a:endParaRPr>
          </a:p>
        </p:txBody>
      </p:sp>
      <p:sp>
        <p:nvSpPr>
          <p:cNvPr id="10" name="Content Placeholder 2"/>
          <p:cNvSpPr>
            <a:spLocks noGrp="1"/>
          </p:cNvSpPr>
          <p:nvPr>
            <p:ph idx="1"/>
          </p:nvPr>
        </p:nvSpPr>
        <p:spPr>
          <a:xfrm>
            <a:off x="378000" y="2340000"/>
            <a:ext cx="8208000" cy="3733800"/>
          </a:xfrm>
        </p:spPr>
        <p:txBody>
          <a:bodyPr>
            <a:normAutofit fontScale="25000" lnSpcReduction="20000"/>
          </a:bodyPr>
          <a:lstStyle/>
          <a:p>
            <a:pPr>
              <a:spcBef>
                <a:spcPts val="0"/>
              </a:spcBef>
              <a:spcAft>
                <a:spcPts val="1200"/>
              </a:spcAft>
            </a:pPr>
            <a:r>
              <a:rPr lang="en-US" sz="10400" b="1" dirty="0" smtClean="0">
                <a:solidFill>
                  <a:srgbClr val="4676A6"/>
                </a:solidFill>
                <a:ea typeface="+mj-ea"/>
                <a:cs typeface="+mj-cs"/>
              </a:rPr>
              <a:t>User level</a:t>
            </a:r>
            <a:r>
              <a:rPr lang="en-US" sz="10400" dirty="0" smtClean="0">
                <a:solidFill>
                  <a:srgbClr val="4676A6"/>
                </a:solidFill>
                <a:ea typeface="+mj-ea"/>
                <a:cs typeface="+mj-cs"/>
              </a:rPr>
              <a:t>: </a:t>
            </a:r>
            <a:r>
              <a:rPr lang="en-US" sz="10400" dirty="0" smtClean="0">
                <a:ea typeface="+mj-ea"/>
                <a:cs typeface="+mj-cs"/>
              </a:rPr>
              <a:t>price and technology play a key role (creating awareness, charging prices based on full marginal costs, stimulating water saving technology)</a:t>
            </a:r>
          </a:p>
          <a:p>
            <a:pPr marL="342000" indent="-342000">
              <a:spcBef>
                <a:spcPts val="0"/>
              </a:spcBef>
              <a:spcAft>
                <a:spcPts val="1200"/>
              </a:spcAft>
            </a:pPr>
            <a:r>
              <a:rPr lang="en-US" sz="10400" b="1" dirty="0" smtClean="0">
                <a:solidFill>
                  <a:srgbClr val="4676A6"/>
                </a:solidFill>
                <a:ea typeface="+mj-ea"/>
                <a:cs typeface="+mj-cs"/>
              </a:rPr>
              <a:t>Catchment or river basin level</a:t>
            </a:r>
            <a:r>
              <a:rPr lang="en-US" sz="10400" dirty="0" smtClean="0">
                <a:solidFill>
                  <a:srgbClr val="4676A6"/>
                </a:solidFill>
                <a:ea typeface="+mj-ea"/>
                <a:cs typeface="+mj-cs"/>
              </a:rPr>
              <a:t>: </a:t>
            </a:r>
            <a:r>
              <a:rPr lang="en-US" sz="10400" dirty="0" smtClean="0">
                <a:ea typeface="+mj-ea"/>
                <a:cs typeface="+mj-cs"/>
              </a:rPr>
              <a:t>choice on how to allocate the available water resources to the different sectors of the economy (depends on the value of water in its alternative uses)</a:t>
            </a:r>
          </a:p>
          <a:p>
            <a:pPr marL="342000" indent="-342000">
              <a:spcBef>
                <a:spcPts val="0"/>
              </a:spcBef>
              <a:spcAft>
                <a:spcPts val="1200"/>
              </a:spcAft>
            </a:pPr>
            <a:r>
              <a:rPr lang="en-US" sz="10400" b="1" dirty="0" smtClean="0">
                <a:solidFill>
                  <a:srgbClr val="4676A6"/>
                </a:solidFill>
                <a:ea typeface="+mj-ea"/>
                <a:cs typeface="+mj-cs"/>
              </a:rPr>
              <a:t>International trade</a:t>
            </a:r>
            <a:r>
              <a:rPr lang="en-US" sz="10400" dirty="0" smtClean="0">
                <a:solidFill>
                  <a:srgbClr val="4676A6"/>
                </a:solidFill>
                <a:ea typeface="+mj-ea"/>
                <a:cs typeface="+mj-cs"/>
              </a:rPr>
              <a:t>: </a:t>
            </a:r>
            <a:r>
              <a:rPr lang="en-US" sz="10400" dirty="0" smtClean="0">
                <a:ea typeface="+mj-ea"/>
                <a:cs typeface="+mj-cs"/>
              </a:rPr>
              <a:t>water as a global resource (overall efficiency)</a:t>
            </a:r>
            <a:r>
              <a:rPr lang="en-US" sz="9600" dirty="0" smtClean="0"/>
              <a:t>	</a:t>
            </a:r>
            <a:endParaRPr lang="en-US" sz="9600" dirty="0"/>
          </a:p>
        </p:txBody>
      </p:sp>
      <p:sp>
        <p:nvSpPr>
          <p:cNvPr id="9" name="Tekstvak 8"/>
          <p:cNvSpPr txBox="1"/>
          <p:nvPr/>
        </p:nvSpPr>
        <p:spPr>
          <a:xfrm>
            <a:off x="378000" y="1440000"/>
            <a:ext cx="8208000" cy="461665"/>
          </a:xfrm>
          <a:prstGeom prst="rect">
            <a:avLst/>
          </a:prstGeom>
          <a:noFill/>
        </p:spPr>
        <p:txBody>
          <a:bodyPr wrap="square" rtlCol="0">
            <a:spAutoFit/>
          </a:bodyPr>
          <a:lstStyle/>
          <a:p>
            <a:pPr algn="r">
              <a:spcAft>
                <a:spcPts val="600"/>
              </a:spcAft>
              <a:buNone/>
            </a:pPr>
            <a:r>
              <a:rPr lang="en-US" sz="2400" b="1" i="1" dirty="0" smtClean="0">
                <a:solidFill>
                  <a:srgbClr val="4676A6"/>
                </a:solidFill>
              </a:rPr>
              <a:t>“We can only manage what we measure”</a:t>
            </a:r>
          </a:p>
        </p:txBody>
      </p:sp>
      <p:sp>
        <p:nvSpPr>
          <p:cNvPr id="14" name="Rectangle 1"/>
          <p:cNvSpPr>
            <a:spLocks noChangeArrowheads="1"/>
          </p:cNvSpPr>
          <p:nvPr/>
        </p:nvSpPr>
        <p:spPr bwMode="auto">
          <a:xfrm>
            <a:off x="5919000" y="5493477"/>
            <a:ext cx="26670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900" b="0" i="0" u="none" strike="noStrike" cap="none" normalizeH="0" baseline="0" dirty="0" smtClean="0">
                <a:ln>
                  <a:noFill/>
                </a:ln>
                <a:solidFill>
                  <a:schemeClr val="tx1"/>
                </a:solidFill>
                <a:effectLst/>
                <a:latin typeface="Calibri" pitchFamily="34" charset="0"/>
                <a:ea typeface="SimSun" pitchFamily="2" charset="-122"/>
                <a:cs typeface="HelveticaNeue-Medium-SC700"/>
              </a:rPr>
              <a:t>M</a:t>
            </a:r>
            <a:r>
              <a:rPr kumimoji="0" lang="en-US" sz="2000" b="0" i="0" u="none" strike="noStrike" cap="none" normalizeH="0" baseline="0" dirty="0" smtClean="0">
                <a:ln>
                  <a:noFill/>
                </a:ln>
                <a:solidFill>
                  <a:schemeClr val="tx1"/>
                </a:solidFill>
                <a:effectLst/>
                <a:latin typeface="Calibri" pitchFamily="34" charset="0"/>
                <a:ea typeface="SimSun" pitchFamily="2" charset="-122"/>
                <a:cs typeface="HelveticaNeue-Medium-SC700"/>
              </a:rPr>
              <a:t>easuring </a:t>
            </a:r>
            <a:r>
              <a:rPr kumimoji="0" lang="en-US" sz="2900" b="0" i="0" u="none" strike="noStrike" cap="none" normalizeH="0" baseline="0" dirty="0" smtClean="0">
                <a:ln>
                  <a:noFill/>
                </a:ln>
                <a:solidFill>
                  <a:schemeClr val="tx1"/>
                </a:solidFill>
                <a:effectLst/>
                <a:latin typeface="Calibri" pitchFamily="34" charset="0"/>
                <a:ea typeface="SimSun" pitchFamily="2" charset="-122"/>
                <a:cs typeface="HelveticaNeue-Medium-SC700"/>
              </a:rPr>
              <a:t>W</a:t>
            </a:r>
            <a:r>
              <a:rPr kumimoji="0" lang="en-US" sz="2000" b="0" i="0" u="none" strike="noStrike" cap="none" normalizeH="0" baseline="0" dirty="0" smtClean="0">
                <a:ln>
                  <a:noFill/>
                </a:ln>
                <a:solidFill>
                  <a:schemeClr val="tx1"/>
                </a:solidFill>
                <a:effectLst/>
                <a:latin typeface="Calibri" pitchFamily="34" charset="0"/>
                <a:ea typeface="SimSun" pitchFamily="2" charset="-122"/>
                <a:cs typeface="HelveticaNeue-Medium-SC700"/>
              </a:rPr>
              <a:t>ater use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SimSun" pitchFamily="2" charset="-122"/>
                <a:cs typeface="HelveticaNeue-Medium-SC700"/>
              </a:rPr>
              <a:t>in a </a:t>
            </a:r>
            <a:r>
              <a:rPr kumimoji="0" lang="en-US" sz="2900" b="0" i="0" u="none" strike="noStrike" cap="none" normalizeH="0" baseline="0" dirty="0" smtClean="0">
                <a:ln>
                  <a:noFill/>
                </a:ln>
                <a:solidFill>
                  <a:schemeClr val="tx1"/>
                </a:solidFill>
                <a:effectLst/>
                <a:latin typeface="Calibri" pitchFamily="34" charset="0"/>
                <a:ea typeface="SimSun" pitchFamily="2" charset="-122"/>
                <a:cs typeface="HelveticaNeue-Medium-SC700"/>
              </a:rPr>
              <a:t>G</a:t>
            </a:r>
            <a:r>
              <a:rPr kumimoji="0" lang="en-US" sz="2000" b="0" i="0" u="none" strike="noStrike" cap="none" normalizeH="0" baseline="0" dirty="0" smtClean="0">
                <a:ln>
                  <a:noFill/>
                </a:ln>
                <a:solidFill>
                  <a:schemeClr val="tx1"/>
                </a:solidFill>
                <a:effectLst/>
                <a:latin typeface="Calibri" pitchFamily="34" charset="0"/>
                <a:ea typeface="SimSun" pitchFamily="2" charset="-122"/>
                <a:cs typeface="HelveticaNeue-Medium-SC700"/>
              </a:rPr>
              <a:t>reen </a:t>
            </a:r>
            <a:r>
              <a:rPr kumimoji="0" lang="en-US" sz="2900" b="0" i="0" u="none" strike="noStrike" cap="none" normalizeH="0" baseline="0" dirty="0" smtClean="0">
                <a:ln>
                  <a:noFill/>
                </a:ln>
                <a:solidFill>
                  <a:schemeClr val="tx1"/>
                </a:solidFill>
                <a:effectLst/>
                <a:latin typeface="Calibri" pitchFamily="34" charset="0"/>
                <a:ea typeface="SimSun" pitchFamily="2" charset="-122"/>
                <a:cs typeface="HelveticaNeue-Medium-SC700"/>
              </a:rPr>
              <a:t>E</a:t>
            </a:r>
            <a:r>
              <a:rPr kumimoji="0" lang="en-US" sz="2000" b="0" i="0" u="none" strike="noStrike" cap="none" normalizeH="0" baseline="0" dirty="0" smtClean="0">
                <a:ln>
                  <a:noFill/>
                </a:ln>
                <a:solidFill>
                  <a:schemeClr val="tx1"/>
                </a:solidFill>
                <a:effectLst/>
                <a:latin typeface="Calibri" pitchFamily="34" charset="0"/>
                <a:ea typeface="SimSun" pitchFamily="2" charset="-122"/>
                <a:cs typeface="HelveticaNeue-Medium-SC700"/>
              </a:rPr>
              <a:t>conomy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 name="Picture 7" descr="unep logo.jpg"/>
          <p:cNvPicPr>
            <a:picLocks noChangeAspect="1"/>
          </p:cNvPicPr>
          <p:nvPr/>
        </p:nvPicPr>
        <p:blipFill>
          <a:blip r:embed="rId3" cstate="print"/>
          <a:stretch>
            <a:fillRect/>
          </a:stretch>
        </p:blipFill>
        <p:spPr>
          <a:xfrm>
            <a:off x="3312000" y="5494676"/>
            <a:ext cx="902886" cy="968400"/>
          </a:xfrm>
          <a:prstGeom prst="rect">
            <a:avLst/>
          </a:prstGeom>
        </p:spPr>
      </p:pic>
      <p:pic>
        <p:nvPicPr>
          <p:cNvPr id="16" name="Picture 8" descr="IRP-logo.jpg"/>
          <p:cNvPicPr>
            <a:picLocks noChangeAspect="1"/>
          </p:cNvPicPr>
          <p:nvPr/>
        </p:nvPicPr>
        <p:blipFill>
          <a:blip r:embed="rId4" cstate="print"/>
          <a:stretch>
            <a:fillRect/>
          </a:stretch>
        </p:blipFill>
        <p:spPr>
          <a:xfrm>
            <a:off x="4680000" y="5494677"/>
            <a:ext cx="731686" cy="968400"/>
          </a:xfrm>
          <a:prstGeom prst="rect">
            <a:avLst/>
          </a:prstGeom>
        </p:spPr>
      </p:pic>
    </p:spTree>
    <p:extLst>
      <p:ext uri="{BB962C8B-B14F-4D97-AF65-F5344CB8AC3E}">
        <p14:creationId xmlns:p14="http://schemas.microsoft.com/office/powerpoint/2010/main" val="1292739686"/>
      </p:ext>
    </p:extLst>
  </p:cSld>
  <p:clrMapOvr>
    <a:masterClrMapping/>
  </p:clrMapOvr>
  <p:transition advTm="2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679205"/>
          </a:xfrm>
        </p:spPr>
        <p:txBody>
          <a:bodyPr>
            <a:normAutofit/>
          </a:bodyPr>
          <a:lstStyle/>
          <a:p>
            <a:pPr marL="0" indent="0">
              <a:lnSpc>
                <a:spcPct val="80000"/>
              </a:lnSpc>
              <a:spcBef>
                <a:spcPts val="0"/>
              </a:spcBef>
              <a:buNone/>
            </a:pPr>
            <a:r>
              <a:rPr lang="en-US" sz="2600" b="1" dirty="0"/>
              <a:t>The state of the world’s land and water resources for food and agriculture (SOLAW) </a:t>
            </a:r>
            <a:r>
              <a:rPr lang="en-US" sz="2600" dirty="0"/>
              <a:t>– managing systems at </a:t>
            </a:r>
            <a:r>
              <a:rPr lang="en-US" sz="2600" dirty="0" smtClean="0"/>
              <a:t>risk </a:t>
            </a:r>
            <a:r>
              <a:rPr lang="en-US" sz="2000" b="1" dirty="0" smtClean="0"/>
              <a:t>(FAO; 2011) </a:t>
            </a:r>
          </a:p>
          <a:p>
            <a:pPr marL="0" indent="0">
              <a:lnSpc>
                <a:spcPct val="80000"/>
              </a:lnSpc>
              <a:spcBef>
                <a:spcPts val="0"/>
              </a:spcBef>
              <a:buNone/>
            </a:pPr>
            <a:endParaRPr lang="en-US" sz="2600" dirty="0" smtClean="0"/>
          </a:p>
          <a:p>
            <a:pPr marL="0" indent="0">
              <a:lnSpc>
                <a:spcPct val="80000"/>
              </a:lnSpc>
              <a:spcBef>
                <a:spcPts val="0"/>
              </a:spcBef>
              <a:buNone/>
            </a:pPr>
            <a:r>
              <a:rPr lang="en-US" sz="2600" b="1" dirty="0" smtClean="0"/>
              <a:t>Measuring water use in a green economy </a:t>
            </a:r>
            <a:r>
              <a:rPr lang="en-US" sz="2000" b="1" dirty="0" smtClean="0"/>
              <a:t>(UNEP; 2012)</a:t>
            </a:r>
          </a:p>
          <a:p>
            <a:pPr marL="0" indent="0">
              <a:lnSpc>
                <a:spcPct val="80000"/>
              </a:lnSpc>
              <a:spcBef>
                <a:spcPts val="0"/>
              </a:spcBef>
              <a:buNone/>
            </a:pPr>
            <a:endParaRPr lang="en-US" sz="2600" b="1" dirty="0"/>
          </a:p>
          <a:p>
            <a:pPr marL="0" indent="0">
              <a:lnSpc>
                <a:spcPct val="80000"/>
              </a:lnSpc>
              <a:spcBef>
                <a:spcPts val="0"/>
              </a:spcBef>
              <a:buNone/>
            </a:pPr>
            <a:r>
              <a:rPr lang="en-US" sz="2600" b="1" dirty="0" smtClean="0"/>
              <a:t>Food </a:t>
            </a:r>
            <a:r>
              <a:rPr lang="en-US" sz="2600" b="1" dirty="0"/>
              <a:t>and </a:t>
            </a:r>
            <a:r>
              <a:rPr lang="en-US" sz="2600" b="1" dirty="0" smtClean="0"/>
              <a:t>water: analysis </a:t>
            </a:r>
            <a:r>
              <a:rPr lang="en-US" sz="2600" b="1" dirty="0"/>
              <a:t>of potentially new themes in </a:t>
            </a:r>
            <a:r>
              <a:rPr lang="en-US" sz="2600" b="1" dirty="0" smtClean="0"/>
              <a:t>water management </a:t>
            </a:r>
            <a:r>
              <a:rPr lang="en-US" sz="2600" dirty="0"/>
              <a:t>- future trends and </a:t>
            </a:r>
            <a:r>
              <a:rPr lang="en-US" sz="2600" dirty="0" smtClean="0"/>
              <a:t>research needs </a:t>
            </a:r>
            <a:r>
              <a:rPr lang="en-US" sz="2000" b="1" dirty="0" smtClean="0"/>
              <a:t>(</a:t>
            </a:r>
            <a:r>
              <a:rPr lang="en-US" sz="2000" b="1" dirty="0" err="1" smtClean="0"/>
              <a:t>FutureWater</a:t>
            </a:r>
            <a:r>
              <a:rPr lang="en-US" sz="2000" b="1" dirty="0" smtClean="0"/>
              <a:t>; 2010)</a:t>
            </a:r>
            <a:endParaRPr lang="en-US" sz="20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15</a:t>
            </a:fld>
            <a:endParaRPr lang="en-US"/>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9" name="Picture 2" descr="D:\M.Noort\My Documents\3 GEO\geonetcab\promotion\toolkits\crop modeling toolkit\1. international trends\climate change\fao logo.gif"/>
          <p:cNvPicPr>
            <a:picLocks noChangeAspect="1" noChangeArrowheads="1"/>
          </p:cNvPicPr>
          <p:nvPr/>
        </p:nvPicPr>
        <p:blipFill>
          <a:blip r:embed="rId2" cstate="print"/>
          <a:srcRect/>
          <a:stretch>
            <a:fillRect/>
          </a:stretch>
        </p:blipFill>
        <p:spPr bwMode="auto">
          <a:xfrm>
            <a:off x="6300000" y="512325"/>
            <a:ext cx="968400" cy="968400"/>
          </a:xfrm>
          <a:prstGeom prst="rect">
            <a:avLst/>
          </a:prstGeom>
          <a:noFill/>
        </p:spPr>
      </p:pic>
      <p:pic>
        <p:nvPicPr>
          <p:cNvPr id="10"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11" name="Picture 7" descr="unep logo.jpg"/>
          <p:cNvPicPr>
            <a:picLocks noChangeAspect="1"/>
          </p:cNvPicPr>
          <p:nvPr/>
        </p:nvPicPr>
        <p:blipFill>
          <a:blip r:embed="rId4" cstate="print"/>
          <a:stretch>
            <a:fillRect/>
          </a:stretch>
        </p:blipFill>
        <p:spPr>
          <a:xfrm>
            <a:off x="4968000" y="512325"/>
            <a:ext cx="902886" cy="968400"/>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7800" y="577425"/>
            <a:ext cx="8382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4099542"/>
      </p:ext>
    </p:extLst>
  </p:cSld>
  <p:clrMapOvr>
    <a:masterClrMapping/>
  </p:clrMapOvr>
  <p:transition advTm="2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16</a:t>
            </a:fld>
            <a:endParaRPr lang="en-US"/>
          </a:p>
        </p:txBody>
      </p:sp>
      <p:sp>
        <p:nvSpPr>
          <p:cNvPr id="2" name="TextBox 1"/>
          <p:cNvSpPr txBox="1"/>
          <p:nvPr/>
        </p:nvSpPr>
        <p:spPr>
          <a:xfrm>
            <a:off x="377999" y="324000"/>
            <a:ext cx="8208000" cy="1323439"/>
          </a:xfrm>
          <a:prstGeom prst="rect">
            <a:avLst/>
          </a:prstGeom>
          <a:noFill/>
        </p:spPr>
        <p:txBody>
          <a:bodyPr wrap="square" rtlCol="0" anchor="ctr">
            <a:spAutoFit/>
          </a:bodyPr>
          <a:lstStyle/>
          <a:p>
            <a:pPr algn="r"/>
            <a:r>
              <a:rPr lang="en-US" sz="4000" b="1" i="1" dirty="0" smtClean="0">
                <a:solidFill>
                  <a:srgbClr val="4676A6"/>
                </a:solidFill>
              </a:rPr>
              <a:t>Water footprints</a:t>
            </a:r>
          </a:p>
          <a:p>
            <a:pPr algn="r"/>
            <a:r>
              <a:rPr lang="en-US" sz="4000" b="1" i="1" dirty="0" smtClean="0">
                <a:solidFill>
                  <a:srgbClr val="4676A6"/>
                </a:solidFill>
              </a:rPr>
              <a:t>and pricing</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44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0" lvl="0" indent="0" eaLnBrk="1" fontAlgn="auto" hangingPunct="1">
              <a:lnSpc>
                <a:spcPct val="80000"/>
              </a:lnSpc>
              <a:spcBef>
                <a:spcPts val="0"/>
              </a:spcBef>
              <a:spcAft>
                <a:spcPts val="600"/>
              </a:spcAft>
              <a:buSzTx/>
            </a:pPr>
            <a:r>
              <a:rPr lang="en-US" sz="2400" b="1" dirty="0">
                <a:solidFill>
                  <a:prstClr val="black"/>
                </a:solidFill>
                <a:ea typeface="+mj-ea"/>
                <a:cs typeface="+mj-cs"/>
              </a:rPr>
              <a:t>Calculating the monetary value </a:t>
            </a:r>
            <a:r>
              <a:rPr lang="en-US" sz="2400" dirty="0">
                <a:solidFill>
                  <a:prstClr val="black"/>
                </a:solidFill>
                <a:ea typeface="+mj-ea"/>
                <a:cs typeface="+mj-cs"/>
              </a:rPr>
              <a:t>of externalities and ecosystem resources and services that are currently </a:t>
            </a:r>
            <a:r>
              <a:rPr lang="en-US" sz="2400" dirty="0" smtClean="0">
                <a:solidFill>
                  <a:prstClr val="black"/>
                </a:solidFill>
                <a:ea typeface="+mj-ea"/>
                <a:cs typeface="+mj-cs"/>
              </a:rPr>
              <a:t>underpriced or not priced at all</a:t>
            </a:r>
            <a:endParaRPr lang="en-US" sz="2400" dirty="0">
              <a:solidFill>
                <a:prstClr val="black"/>
              </a:solidFill>
              <a:ea typeface="+mj-ea"/>
              <a:cs typeface="+mj-cs"/>
            </a:endParaRPr>
          </a:p>
          <a:p>
            <a:pPr marL="0" lvl="0" indent="0" eaLnBrk="1" fontAlgn="auto" hangingPunct="1">
              <a:spcBef>
                <a:spcPts val="0"/>
              </a:spcBef>
              <a:spcAft>
                <a:spcPts val="600"/>
              </a:spcAft>
              <a:buSzTx/>
            </a:pPr>
            <a:r>
              <a:rPr lang="en-US" sz="2400" b="1" dirty="0" smtClean="0">
                <a:solidFill>
                  <a:prstClr val="black"/>
                </a:solidFill>
                <a:ea typeface="+mj-ea"/>
                <a:cs typeface="+mj-cs"/>
              </a:rPr>
              <a:t>Decoupling </a:t>
            </a:r>
            <a:r>
              <a:rPr lang="en-US" sz="2400" b="1" dirty="0">
                <a:solidFill>
                  <a:prstClr val="black"/>
                </a:solidFill>
                <a:ea typeface="+mj-ea"/>
                <a:cs typeface="+mj-cs"/>
              </a:rPr>
              <a:t>concepts</a:t>
            </a:r>
            <a:r>
              <a:rPr lang="en-US" sz="2400" dirty="0">
                <a:solidFill>
                  <a:prstClr val="black"/>
                </a:solidFill>
                <a:ea typeface="+mj-ea"/>
                <a:cs typeface="+mj-cs"/>
              </a:rPr>
              <a:t>:</a:t>
            </a:r>
          </a:p>
          <a:p>
            <a:pPr marL="342000" lvl="0" indent="-342000" eaLnBrk="1" fontAlgn="auto" hangingPunct="1">
              <a:lnSpc>
                <a:spcPct val="80000"/>
              </a:lnSpc>
              <a:spcBef>
                <a:spcPts val="0"/>
              </a:spcBef>
              <a:spcAft>
                <a:spcPts val="600"/>
              </a:spcAft>
              <a:buSzTx/>
              <a:buFont typeface="Arial" pitchFamily="34" charset="0"/>
              <a:buChar char="•"/>
            </a:pPr>
            <a:r>
              <a:rPr lang="en-US" sz="2000" b="1" dirty="0">
                <a:solidFill>
                  <a:srgbClr val="4676A6"/>
                </a:solidFill>
                <a:ea typeface="+mj-ea"/>
                <a:cs typeface="+mj-cs"/>
              </a:rPr>
              <a:t>Resource decoupling: </a:t>
            </a:r>
            <a:r>
              <a:rPr lang="en-US" sz="2400" dirty="0" smtClean="0">
                <a:solidFill>
                  <a:srgbClr val="4676A6"/>
                </a:solidFill>
                <a:ea typeface="+mj-ea"/>
                <a:cs typeface="+mj-cs"/>
              </a:rPr>
              <a:t/>
            </a:r>
            <a:br>
              <a:rPr lang="en-US" sz="2400" dirty="0" smtClean="0">
                <a:solidFill>
                  <a:srgbClr val="4676A6"/>
                </a:solidFill>
                <a:ea typeface="+mj-ea"/>
                <a:cs typeface="+mj-cs"/>
              </a:rPr>
            </a:br>
            <a:r>
              <a:rPr lang="en-US" sz="2000" i="1" dirty="0" smtClean="0">
                <a:solidFill>
                  <a:prstClr val="black"/>
                </a:solidFill>
                <a:ea typeface="+mj-ea"/>
                <a:cs typeface="+mj-cs"/>
              </a:rPr>
              <a:t>reducing </a:t>
            </a:r>
            <a:r>
              <a:rPr lang="en-US" sz="2000" i="1" dirty="0">
                <a:solidFill>
                  <a:prstClr val="black"/>
                </a:solidFill>
                <a:ea typeface="+mj-ea"/>
                <a:cs typeface="+mj-cs"/>
              </a:rPr>
              <a:t>resource use per unit of economic activity</a:t>
            </a:r>
          </a:p>
          <a:p>
            <a:pPr marL="342000" lvl="0" indent="-342000" eaLnBrk="1" fontAlgn="auto" hangingPunct="1">
              <a:lnSpc>
                <a:spcPct val="80000"/>
              </a:lnSpc>
              <a:spcBef>
                <a:spcPts val="0"/>
              </a:spcBef>
              <a:spcAft>
                <a:spcPts val="600"/>
              </a:spcAft>
              <a:buSzTx/>
              <a:buFont typeface="Arial" pitchFamily="34" charset="0"/>
              <a:buChar char="•"/>
            </a:pPr>
            <a:r>
              <a:rPr lang="en-US" sz="2000" b="1" dirty="0">
                <a:solidFill>
                  <a:srgbClr val="4676A6"/>
                </a:solidFill>
                <a:ea typeface="+mj-ea"/>
                <a:cs typeface="+mj-cs"/>
              </a:rPr>
              <a:t>Relative decoupling: </a:t>
            </a:r>
            <a:r>
              <a:rPr lang="en-US" sz="2400" dirty="0" smtClean="0">
                <a:solidFill>
                  <a:srgbClr val="4676A6"/>
                </a:solidFill>
                <a:ea typeface="+mj-ea"/>
                <a:cs typeface="+mj-cs"/>
              </a:rPr>
              <a:t/>
            </a:r>
            <a:br>
              <a:rPr lang="en-US" sz="2400" dirty="0" smtClean="0">
                <a:solidFill>
                  <a:srgbClr val="4676A6"/>
                </a:solidFill>
                <a:ea typeface="+mj-ea"/>
                <a:cs typeface="+mj-cs"/>
              </a:rPr>
            </a:br>
            <a:r>
              <a:rPr lang="en-US" sz="2000" i="1" dirty="0" smtClean="0">
                <a:solidFill>
                  <a:prstClr val="black"/>
                </a:solidFill>
                <a:ea typeface="+mj-ea"/>
                <a:cs typeface="+mj-cs"/>
              </a:rPr>
              <a:t>resource </a:t>
            </a:r>
            <a:r>
              <a:rPr lang="en-US" sz="2000" i="1" dirty="0">
                <a:solidFill>
                  <a:prstClr val="black"/>
                </a:solidFill>
                <a:ea typeface="+mj-ea"/>
                <a:cs typeface="+mj-cs"/>
              </a:rPr>
              <a:t>use still increases but at a lower rate </a:t>
            </a:r>
            <a:r>
              <a:rPr lang="en-US" sz="2000" i="1" dirty="0" smtClean="0">
                <a:solidFill>
                  <a:prstClr val="black"/>
                </a:solidFill>
                <a:ea typeface="+mj-ea"/>
                <a:cs typeface="+mj-cs"/>
              </a:rPr>
              <a:t>than </a:t>
            </a:r>
            <a:r>
              <a:rPr lang="en-US" sz="2000" i="1" dirty="0">
                <a:solidFill>
                  <a:prstClr val="black"/>
                </a:solidFill>
                <a:ea typeface="+mj-ea"/>
                <a:cs typeface="+mj-cs"/>
              </a:rPr>
              <a:t>economic growth</a:t>
            </a:r>
          </a:p>
          <a:p>
            <a:pPr marL="342000" lvl="0" indent="-342000" eaLnBrk="1" fontAlgn="auto" hangingPunct="1">
              <a:lnSpc>
                <a:spcPct val="80000"/>
              </a:lnSpc>
              <a:spcBef>
                <a:spcPts val="0"/>
              </a:spcBef>
              <a:spcAft>
                <a:spcPts val="600"/>
              </a:spcAft>
              <a:buSzTx/>
              <a:buFont typeface="Arial" pitchFamily="34" charset="0"/>
              <a:buChar char="•"/>
            </a:pPr>
            <a:r>
              <a:rPr lang="en-US" sz="2000" b="1" dirty="0">
                <a:solidFill>
                  <a:srgbClr val="4676A6"/>
                </a:solidFill>
                <a:ea typeface="+mj-ea"/>
                <a:cs typeface="+mj-cs"/>
              </a:rPr>
              <a:t>Impact decoupling: </a:t>
            </a:r>
            <a:r>
              <a:rPr lang="en-US" sz="2400" dirty="0" smtClean="0">
                <a:solidFill>
                  <a:srgbClr val="4676A6"/>
                </a:solidFill>
                <a:ea typeface="+mj-ea"/>
                <a:cs typeface="+mj-cs"/>
              </a:rPr>
              <a:t/>
            </a:r>
            <a:br>
              <a:rPr lang="en-US" sz="2400" dirty="0" smtClean="0">
                <a:solidFill>
                  <a:srgbClr val="4676A6"/>
                </a:solidFill>
                <a:ea typeface="+mj-ea"/>
                <a:cs typeface="+mj-cs"/>
              </a:rPr>
            </a:br>
            <a:r>
              <a:rPr lang="en-US" sz="2000" i="1" dirty="0" smtClean="0">
                <a:solidFill>
                  <a:prstClr val="black"/>
                </a:solidFill>
                <a:ea typeface="+mj-ea"/>
                <a:cs typeface="+mj-cs"/>
              </a:rPr>
              <a:t>scale </a:t>
            </a:r>
            <a:r>
              <a:rPr lang="en-US" sz="2000" i="1" dirty="0">
                <a:solidFill>
                  <a:prstClr val="black"/>
                </a:solidFill>
                <a:ea typeface="+mj-ea"/>
                <a:cs typeface="+mj-cs"/>
              </a:rPr>
              <a:t>and character of resource use causes no negative environmental impact</a:t>
            </a:r>
          </a:p>
          <a:p>
            <a:pPr marL="342000" lvl="0" indent="-342000" eaLnBrk="1" fontAlgn="auto" hangingPunct="1">
              <a:lnSpc>
                <a:spcPct val="80000"/>
              </a:lnSpc>
              <a:spcBef>
                <a:spcPts val="0"/>
              </a:spcBef>
              <a:spcAft>
                <a:spcPts val="600"/>
              </a:spcAft>
              <a:buSzTx/>
              <a:buFont typeface="Arial" pitchFamily="34" charset="0"/>
              <a:buChar char="•"/>
            </a:pPr>
            <a:r>
              <a:rPr lang="en-US" sz="2000" b="1" dirty="0">
                <a:solidFill>
                  <a:srgbClr val="4676A6"/>
                </a:solidFill>
                <a:ea typeface="+mj-ea"/>
                <a:cs typeface="+mj-cs"/>
              </a:rPr>
              <a:t>Absolute decoupling: </a:t>
            </a:r>
            <a:r>
              <a:rPr lang="en-US" sz="2400" dirty="0" smtClean="0">
                <a:solidFill>
                  <a:srgbClr val="4676A6"/>
                </a:solidFill>
                <a:ea typeface="+mj-ea"/>
                <a:cs typeface="+mj-cs"/>
              </a:rPr>
              <a:t/>
            </a:r>
            <a:br>
              <a:rPr lang="en-US" sz="2400" dirty="0" smtClean="0">
                <a:solidFill>
                  <a:srgbClr val="4676A6"/>
                </a:solidFill>
                <a:ea typeface="+mj-ea"/>
                <a:cs typeface="+mj-cs"/>
              </a:rPr>
            </a:br>
            <a:r>
              <a:rPr lang="en-US" sz="2000" i="1" dirty="0" smtClean="0">
                <a:solidFill>
                  <a:prstClr val="black"/>
                </a:solidFill>
                <a:ea typeface="+mj-ea"/>
                <a:cs typeface="+mj-cs"/>
              </a:rPr>
              <a:t>resource </a:t>
            </a:r>
            <a:r>
              <a:rPr lang="en-US" sz="2000" i="1" dirty="0">
                <a:solidFill>
                  <a:prstClr val="black"/>
                </a:solidFill>
                <a:ea typeface="+mj-ea"/>
                <a:cs typeface="+mj-cs"/>
              </a:rPr>
              <a:t>use declines irrespective of the growth rate of the economic driver</a:t>
            </a:r>
            <a:endParaRPr lang="en-US" sz="2000" i="1" dirty="0">
              <a:solidFill>
                <a:prstClr val="black"/>
              </a:solidFill>
            </a:endParaRPr>
          </a:p>
          <a:p>
            <a:pPr marL="285750" marR="0" lvl="0" indent="-285750" algn="l" defTabSz="914400" rtl="0" eaLnBrk="0" fontAlgn="base" latinLnBrk="0" hangingPunct="0">
              <a:lnSpc>
                <a:spcPct val="100000"/>
              </a:lnSpc>
              <a:spcBef>
                <a:spcPct val="20000"/>
              </a:spcBef>
              <a:spcAft>
                <a:spcPct val="0"/>
              </a:spcAft>
              <a:buClrTx/>
              <a:buSzPct val="60000"/>
              <a:buFont typeface="Arial" panose="020B0604020202020204" pitchFamily="34" charset="0"/>
              <a:buChar char="•"/>
              <a:tabLst/>
              <a:defRPr/>
            </a:pPr>
            <a:endParaRPr kumimoji="0" lang="en-GB" sz="2400" i="0" u="none" strike="noStrike" kern="0" cap="none" spc="0" normalizeH="0" baseline="0" noProof="0" dirty="0" smtClean="0">
              <a:ln>
                <a:noFill/>
              </a:ln>
              <a:solidFill>
                <a:srgbClr val="00000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7" name="Rectangle 1"/>
          <p:cNvSpPr>
            <a:spLocks noChangeArrowheads="1"/>
          </p:cNvSpPr>
          <p:nvPr/>
        </p:nvSpPr>
        <p:spPr bwMode="auto">
          <a:xfrm>
            <a:off x="6295799" y="5995216"/>
            <a:ext cx="2290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SimSun" pitchFamily="2" charset="-122"/>
                <a:cs typeface="HelveticaNeue-Medium-SC700"/>
              </a:rPr>
              <a:t>Measuring Water use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SimSun" pitchFamily="2" charset="-122"/>
                <a:cs typeface="HelveticaNeue-Medium-SC700"/>
              </a:rPr>
              <a:t>in a Green Economy</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8" descr="unep logo.jpg"/>
          <p:cNvPicPr>
            <a:picLocks noChangeAspect="1"/>
          </p:cNvPicPr>
          <p:nvPr/>
        </p:nvPicPr>
        <p:blipFill>
          <a:blip r:embed="rId3" cstate="print"/>
          <a:stretch>
            <a:fillRect/>
          </a:stretch>
        </p:blipFill>
        <p:spPr>
          <a:xfrm>
            <a:off x="4824000" y="5995216"/>
            <a:ext cx="610200" cy="654477"/>
          </a:xfrm>
          <a:prstGeom prst="rect">
            <a:avLst/>
          </a:prstGeom>
        </p:spPr>
      </p:pic>
      <p:pic>
        <p:nvPicPr>
          <p:cNvPr id="11" name="Picture 10" descr="IRP-logo.jpg"/>
          <p:cNvPicPr>
            <a:picLocks noChangeAspect="1"/>
          </p:cNvPicPr>
          <p:nvPr/>
        </p:nvPicPr>
        <p:blipFill>
          <a:blip r:embed="rId4" cstate="print"/>
          <a:stretch>
            <a:fillRect/>
          </a:stretch>
        </p:blipFill>
        <p:spPr>
          <a:xfrm>
            <a:off x="5652000" y="5970509"/>
            <a:ext cx="494499" cy="654478"/>
          </a:xfrm>
          <a:prstGeom prst="rect">
            <a:avLst/>
          </a:prstGeom>
        </p:spPr>
      </p:pic>
    </p:spTree>
    <p:extLst>
      <p:ext uri="{BB962C8B-B14F-4D97-AF65-F5344CB8AC3E}">
        <p14:creationId xmlns:p14="http://schemas.microsoft.com/office/powerpoint/2010/main" val="1700963931"/>
      </p:ext>
    </p:extLst>
  </p:cSld>
  <p:clrMapOvr>
    <a:masterClrMapping/>
  </p:clrMapOvr>
  <p:transition advTm="2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17</a:t>
            </a:fld>
            <a:endParaRPr lang="en-US"/>
          </a:p>
        </p:txBody>
      </p:sp>
      <p:sp>
        <p:nvSpPr>
          <p:cNvPr id="2" name="TextBox 1"/>
          <p:cNvSpPr txBox="1"/>
          <p:nvPr/>
        </p:nvSpPr>
        <p:spPr>
          <a:xfrm>
            <a:off x="377999" y="324000"/>
            <a:ext cx="8208000" cy="1323439"/>
          </a:xfrm>
          <a:prstGeom prst="rect">
            <a:avLst/>
          </a:prstGeom>
          <a:noFill/>
        </p:spPr>
        <p:txBody>
          <a:bodyPr wrap="square" rtlCol="0" anchor="ctr">
            <a:spAutoFit/>
          </a:bodyPr>
          <a:lstStyle/>
          <a:p>
            <a:pPr algn="r"/>
            <a:r>
              <a:rPr lang="en-US" sz="4000" b="1" i="1" dirty="0" smtClean="0">
                <a:solidFill>
                  <a:srgbClr val="4676A6"/>
                </a:solidFill>
              </a:rPr>
              <a:t>Water footprints</a:t>
            </a:r>
          </a:p>
          <a:p>
            <a:pPr algn="r"/>
            <a:r>
              <a:rPr lang="en-US" sz="4000" b="1" i="1" dirty="0" smtClean="0">
                <a:solidFill>
                  <a:srgbClr val="4676A6"/>
                </a:solidFill>
              </a:rPr>
              <a:t>and pricing</a:t>
            </a:r>
            <a:endParaRPr lang="en-US" sz="4000" b="1" i="1" dirty="0">
              <a:solidFill>
                <a:srgbClr val="4676A6"/>
              </a:solidFill>
            </a:endParaRPr>
          </a:p>
        </p:txBody>
      </p:sp>
      <p:sp>
        <p:nvSpPr>
          <p:cNvPr id="10" name="Tijdelijke aanduiding voor inhoud 2"/>
          <p:cNvSpPr txBox="1">
            <a:spLocks/>
          </p:cNvSpPr>
          <p:nvPr/>
        </p:nvSpPr>
        <p:spPr bwMode="auto">
          <a:xfrm>
            <a:off x="377999"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0" lvl="0" indent="0" eaLnBrk="1" fontAlgn="auto" hangingPunct="1">
              <a:lnSpc>
                <a:spcPct val="80000"/>
              </a:lnSpc>
              <a:spcBef>
                <a:spcPts val="0"/>
              </a:spcBef>
              <a:spcAft>
                <a:spcPts val="1200"/>
              </a:spcAft>
              <a:buSzTx/>
            </a:pPr>
            <a:r>
              <a:rPr lang="en-US" sz="2600" b="1" dirty="0">
                <a:solidFill>
                  <a:srgbClr val="4676A6"/>
                </a:solidFill>
                <a:ea typeface="+mj-ea"/>
                <a:cs typeface="+mj-cs"/>
              </a:rPr>
              <a:t>Water registers </a:t>
            </a:r>
            <a:r>
              <a:rPr lang="en-US" sz="2600" b="1" dirty="0" smtClean="0">
                <a:solidFill>
                  <a:srgbClr val="4676A6"/>
                </a:solidFill>
                <a:ea typeface="+mj-ea"/>
                <a:cs typeface="+mj-cs"/>
              </a:rPr>
              <a:t/>
            </a:r>
            <a:br>
              <a:rPr lang="en-US" sz="2600" b="1" dirty="0" smtClean="0">
                <a:solidFill>
                  <a:srgbClr val="4676A6"/>
                </a:solidFill>
                <a:ea typeface="+mj-ea"/>
                <a:cs typeface="+mj-cs"/>
              </a:rPr>
            </a:br>
            <a:r>
              <a:rPr lang="en-US" sz="2000" i="1" dirty="0" smtClean="0">
                <a:solidFill>
                  <a:prstClr val="black"/>
                </a:solidFill>
              </a:rPr>
              <a:t>(</a:t>
            </a:r>
            <a:r>
              <a:rPr lang="en-US" sz="2000" i="1" dirty="0">
                <a:solidFill>
                  <a:prstClr val="black"/>
                </a:solidFill>
              </a:rPr>
              <a:t>as key to fair distribution of access to water)</a:t>
            </a:r>
          </a:p>
          <a:p>
            <a:pPr marL="0" lvl="0" indent="0" eaLnBrk="1" fontAlgn="auto" hangingPunct="1">
              <a:lnSpc>
                <a:spcPct val="80000"/>
              </a:lnSpc>
              <a:spcBef>
                <a:spcPts val="0"/>
              </a:spcBef>
              <a:spcAft>
                <a:spcPts val="1200"/>
              </a:spcAft>
              <a:buSzTx/>
            </a:pPr>
            <a:r>
              <a:rPr lang="en-US" sz="2600" b="1" dirty="0">
                <a:solidFill>
                  <a:srgbClr val="4676A6"/>
                </a:solidFill>
                <a:ea typeface="+mj-ea"/>
                <a:cs typeface="+mj-cs"/>
              </a:rPr>
              <a:t>Water and ecosystem capital </a:t>
            </a:r>
            <a:r>
              <a:rPr lang="en-US" sz="2600" b="1" dirty="0" smtClean="0">
                <a:solidFill>
                  <a:srgbClr val="4676A6"/>
                </a:solidFill>
                <a:ea typeface="+mj-ea"/>
                <a:cs typeface="+mj-cs"/>
              </a:rPr>
              <a:t/>
            </a:r>
            <a:br>
              <a:rPr lang="en-US" sz="2600" b="1" dirty="0" smtClean="0">
                <a:solidFill>
                  <a:srgbClr val="4676A6"/>
                </a:solidFill>
                <a:ea typeface="+mj-ea"/>
                <a:cs typeface="+mj-cs"/>
              </a:rPr>
            </a:br>
            <a:r>
              <a:rPr lang="en-US" sz="2000" i="1" dirty="0" smtClean="0">
                <a:solidFill>
                  <a:prstClr val="black"/>
                </a:solidFill>
              </a:rPr>
              <a:t>(</a:t>
            </a:r>
            <a:r>
              <a:rPr lang="en-US" sz="2000" i="1" dirty="0">
                <a:solidFill>
                  <a:prstClr val="black"/>
                </a:solidFill>
              </a:rPr>
              <a:t>water as natural capital, linked to economy and well-being (UN SEEAW 2007, NAMEA))</a:t>
            </a:r>
          </a:p>
          <a:p>
            <a:pPr marL="0" lvl="0" indent="0" eaLnBrk="1" fontAlgn="auto" hangingPunct="1">
              <a:lnSpc>
                <a:spcPct val="80000"/>
              </a:lnSpc>
              <a:spcBef>
                <a:spcPts val="0"/>
              </a:spcBef>
              <a:spcAft>
                <a:spcPts val="1200"/>
              </a:spcAft>
              <a:buSzTx/>
            </a:pPr>
            <a:r>
              <a:rPr lang="en-US" sz="2600" b="1" dirty="0">
                <a:solidFill>
                  <a:srgbClr val="4676A6"/>
                </a:solidFill>
                <a:ea typeface="+mj-ea"/>
                <a:cs typeface="+mj-cs"/>
              </a:rPr>
              <a:t>Water scarcity and vulnerability indices </a:t>
            </a:r>
            <a:r>
              <a:rPr lang="en-US" sz="2600" b="1" dirty="0" smtClean="0">
                <a:solidFill>
                  <a:srgbClr val="4676A6"/>
                </a:solidFill>
                <a:ea typeface="+mj-ea"/>
                <a:cs typeface="+mj-cs"/>
              </a:rPr>
              <a:t/>
            </a:r>
            <a:br>
              <a:rPr lang="en-US" sz="2600" b="1" dirty="0" smtClean="0">
                <a:solidFill>
                  <a:srgbClr val="4676A6"/>
                </a:solidFill>
                <a:ea typeface="+mj-ea"/>
                <a:cs typeface="+mj-cs"/>
              </a:rPr>
            </a:br>
            <a:r>
              <a:rPr lang="en-US" sz="2000" i="1" dirty="0" smtClean="0">
                <a:solidFill>
                  <a:prstClr val="black"/>
                </a:solidFill>
              </a:rPr>
              <a:t>(</a:t>
            </a:r>
            <a:r>
              <a:rPr lang="en-US" sz="2000" i="1" dirty="0">
                <a:solidFill>
                  <a:prstClr val="black"/>
                </a:solidFill>
              </a:rPr>
              <a:t>per capita, renewal vs withdrawal, etc.)</a:t>
            </a:r>
          </a:p>
          <a:p>
            <a:pPr marL="0" lvl="0" indent="0" eaLnBrk="1" fontAlgn="auto" hangingPunct="1">
              <a:lnSpc>
                <a:spcPct val="80000"/>
              </a:lnSpc>
              <a:spcBef>
                <a:spcPts val="0"/>
              </a:spcBef>
              <a:spcAft>
                <a:spcPts val="1200"/>
              </a:spcAft>
              <a:buSzTx/>
            </a:pPr>
            <a:r>
              <a:rPr lang="en-US" sz="2600" b="1" dirty="0">
                <a:solidFill>
                  <a:srgbClr val="4676A6"/>
                </a:solidFill>
                <a:ea typeface="+mj-ea"/>
                <a:cs typeface="+mj-cs"/>
              </a:rPr>
              <a:t>Water footprint assessment </a:t>
            </a:r>
            <a:r>
              <a:rPr lang="en-US" sz="2600" b="1" dirty="0" smtClean="0">
                <a:solidFill>
                  <a:srgbClr val="4676A6"/>
                </a:solidFill>
                <a:ea typeface="+mj-ea"/>
                <a:cs typeface="+mj-cs"/>
              </a:rPr>
              <a:t/>
            </a:r>
            <a:br>
              <a:rPr lang="en-US" sz="2600" b="1" dirty="0" smtClean="0">
                <a:solidFill>
                  <a:srgbClr val="4676A6"/>
                </a:solidFill>
                <a:ea typeface="+mj-ea"/>
                <a:cs typeface="+mj-cs"/>
              </a:rPr>
            </a:br>
            <a:r>
              <a:rPr lang="en-US" sz="2000" i="1" dirty="0" smtClean="0">
                <a:solidFill>
                  <a:prstClr val="black"/>
                </a:solidFill>
              </a:rPr>
              <a:t>(</a:t>
            </a:r>
            <a:r>
              <a:rPr lang="en-US" sz="2000" i="1" dirty="0">
                <a:solidFill>
                  <a:prstClr val="black"/>
                </a:solidFill>
              </a:rPr>
              <a:t>amount of water consumed per unit of product)</a:t>
            </a:r>
          </a:p>
          <a:p>
            <a:pPr marL="0" lvl="0" indent="0" eaLnBrk="1" fontAlgn="auto" hangingPunct="1">
              <a:lnSpc>
                <a:spcPct val="80000"/>
              </a:lnSpc>
              <a:spcBef>
                <a:spcPts val="0"/>
              </a:spcBef>
              <a:spcAft>
                <a:spcPts val="1200"/>
              </a:spcAft>
              <a:buSzTx/>
            </a:pPr>
            <a:r>
              <a:rPr lang="en-US" sz="2600" b="1" dirty="0">
                <a:solidFill>
                  <a:srgbClr val="4676A6"/>
                </a:solidFill>
                <a:ea typeface="+mj-ea"/>
                <a:cs typeface="+mj-cs"/>
              </a:rPr>
              <a:t>Life cycle assessment </a:t>
            </a:r>
            <a:r>
              <a:rPr lang="en-US" sz="2600" b="1" dirty="0" smtClean="0">
                <a:solidFill>
                  <a:srgbClr val="4676A6"/>
                </a:solidFill>
                <a:ea typeface="+mj-ea"/>
                <a:cs typeface="+mj-cs"/>
              </a:rPr>
              <a:t/>
            </a:r>
            <a:br>
              <a:rPr lang="en-US" sz="2600" b="1" dirty="0" smtClean="0">
                <a:solidFill>
                  <a:srgbClr val="4676A6"/>
                </a:solidFill>
                <a:ea typeface="+mj-ea"/>
                <a:cs typeface="+mj-cs"/>
              </a:rPr>
            </a:br>
            <a:r>
              <a:rPr lang="en-US" sz="2000" i="1" dirty="0" smtClean="0">
                <a:solidFill>
                  <a:prstClr val="black"/>
                </a:solidFill>
              </a:rPr>
              <a:t>(</a:t>
            </a:r>
            <a:r>
              <a:rPr lang="en-US" sz="2000" i="1" dirty="0">
                <a:solidFill>
                  <a:prstClr val="black"/>
                </a:solidFill>
              </a:rPr>
              <a:t>benchmarking for industries)</a:t>
            </a:r>
          </a:p>
          <a:p>
            <a:pPr marL="0" lvl="0" indent="0" eaLnBrk="1" fontAlgn="auto" hangingPunct="1">
              <a:lnSpc>
                <a:spcPct val="80000"/>
              </a:lnSpc>
              <a:spcBef>
                <a:spcPts val="0"/>
              </a:spcBef>
              <a:spcAft>
                <a:spcPts val="1200"/>
              </a:spcAft>
              <a:buSzTx/>
            </a:pPr>
            <a:r>
              <a:rPr lang="en-US" sz="2600" b="1" dirty="0">
                <a:solidFill>
                  <a:srgbClr val="4676A6"/>
                </a:solidFill>
                <a:ea typeface="+mj-ea"/>
                <a:cs typeface="+mj-cs"/>
              </a:rPr>
              <a:t>Water stewardship </a:t>
            </a:r>
            <a:r>
              <a:rPr lang="en-US" sz="2600" b="1" dirty="0" smtClean="0">
                <a:solidFill>
                  <a:srgbClr val="4676A6"/>
                </a:solidFill>
                <a:ea typeface="+mj-ea"/>
                <a:cs typeface="+mj-cs"/>
              </a:rPr>
              <a:t/>
            </a:r>
            <a:br>
              <a:rPr lang="en-US" sz="2600" b="1" dirty="0" smtClean="0">
                <a:solidFill>
                  <a:srgbClr val="4676A6"/>
                </a:solidFill>
                <a:ea typeface="+mj-ea"/>
                <a:cs typeface="+mj-cs"/>
              </a:rPr>
            </a:br>
            <a:r>
              <a:rPr lang="en-US" sz="2000" i="1" dirty="0" smtClean="0">
                <a:solidFill>
                  <a:prstClr val="black"/>
                </a:solidFill>
              </a:rPr>
              <a:t>(</a:t>
            </a:r>
            <a:r>
              <a:rPr lang="en-US" sz="2000" i="1" dirty="0">
                <a:solidFill>
                  <a:prstClr val="black"/>
                </a:solidFill>
              </a:rPr>
              <a:t>quantify corporate water monitoring)</a:t>
            </a:r>
          </a:p>
          <a:p>
            <a:pPr marL="285750" marR="0" lvl="0" indent="-285750" algn="l" defTabSz="914400" rtl="0" eaLnBrk="0" fontAlgn="base" latinLnBrk="0" hangingPunct="0">
              <a:lnSpc>
                <a:spcPct val="100000"/>
              </a:lnSpc>
              <a:spcBef>
                <a:spcPct val="20000"/>
              </a:spcBef>
              <a:spcAft>
                <a:spcPct val="0"/>
              </a:spcAft>
              <a:buClrTx/>
              <a:buSzPct val="60000"/>
              <a:buFont typeface="Arial" panose="020B0604020202020204" pitchFamily="34" charset="0"/>
              <a:buChar char="•"/>
              <a:tabLst/>
              <a:defRPr/>
            </a:pPr>
            <a:endParaRPr kumimoji="0" lang="en-GB" sz="2400" i="0" u="none" strike="noStrike" kern="0" cap="none" spc="0" normalizeH="0" baseline="0" noProof="0" dirty="0" smtClean="0">
              <a:ln>
                <a:noFill/>
              </a:ln>
              <a:solidFill>
                <a:srgbClr val="00000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15" name="Rectangle 1"/>
          <p:cNvSpPr>
            <a:spLocks noChangeArrowheads="1"/>
          </p:cNvSpPr>
          <p:nvPr/>
        </p:nvSpPr>
        <p:spPr bwMode="auto">
          <a:xfrm>
            <a:off x="6295799" y="5995216"/>
            <a:ext cx="2290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SimSun" pitchFamily="2" charset="-122"/>
                <a:cs typeface="HelveticaNeue-Medium-SC700"/>
              </a:rPr>
              <a:t>Measuring Water use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SimSun" pitchFamily="2" charset="-122"/>
                <a:cs typeface="HelveticaNeue-Medium-SC700"/>
              </a:rPr>
              <a:t>in a Green Economy</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 name="Picture 8" descr="unep logo.jpg"/>
          <p:cNvPicPr>
            <a:picLocks noChangeAspect="1"/>
          </p:cNvPicPr>
          <p:nvPr/>
        </p:nvPicPr>
        <p:blipFill>
          <a:blip r:embed="rId3" cstate="print"/>
          <a:stretch>
            <a:fillRect/>
          </a:stretch>
        </p:blipFill>
        <p:spPr>
          <a:xfrm>
            <a:off x="4824000" y="5995216"/>
            <a:ext cx="610200" cy="654477"/>
          </a:xfrm>
          <a:prstGeom prst="rect">
            <a:avLst/>
          </a:prstGeom>
        </p:spPr>
      </p:pic>
      <p:pic>
        <p:nvPicPr>
          <p:cNvPr id="17" name="Picture 10" descr="IRP-logo.jpg"/>
          <p:cNvPicPr>
            <a:picLocks noChangeAspect="1"/>
          </p:cNvPicPr>
          <p:nvPr/>
        </p:nvPicPr>
        <p:blipFill>
          <a:blip r:embed="rId4" cstate="print"/>
          <a:stretch>
            <a:fillRect/>
          </a:stretch>
        </p:blipFill>
        <p:spPr>
          <a:xfrm>
            <a:off x="5652000" y="5970509"/>
            <a:ext cx="494499" cy="654478"/>
          </a:xfrm>
          <a:prstGeom prst="rect">
            <a:avLst/>
          </a:prstGeom>
        </p:spPr>
      </p:pic>
    </p:spTree>
    <p:extLst>
      <p:ext uri="{BB962C8B-B14F-4D97-AF65-F5344CB8AC3E}">
        <p14:creationId xmlns:p14="http://schemas.microsoft.com/office/powerpoint/2010/main" val="3316325745"/>
      </p:ext>
    </p:extLst>
  </p:cSld>
  <p:clrMapOvr>
    <a:masterClrMapping/>
  </p:clrMapOvr>
  <p:transition advTm="2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679205"/>
          </a:xfrm>
        </p:spPr>
        <p:txBody>
          <a:bodyPr>
            <a:normAutofit/>
          </a:bodyPr>
          <a:lstStyle/>
          <a:p>
            <a:pPr marL="0" indent="0">
              <a:lnSpc>
                <a:spcPct val="80000"/>
              </a:lnSpc>
              <a:spcBef>
                <a:spcPts val="0"/>
              </a:spcBef>
              <a:buNone/>
            </a:pPr>
            <a:r>
              <a:rPr lang="en-US" sz="2600" b="1" dirty="0"/>
              <a:t>Measuring water use in a green economy </a:t>
            </a:r>
            <a:r>
              <a:rPr lang="en-US" sz="2000" b="1" dirty="0"/>
              <a:t>(UNEP; 2012)</a:t>
            </a:r>
          </a:p>
          <a:p>
            <a:pPr>
              <a:lnSpc>
                <a:spcPct val="80000"/>
              </a:lnSpc>
              <a:buNone/>
            </a:pPr>
            <a:endParaRPr lang="en-US" sz="2600" dirty="0" smtClean="0"/>
          </a:p>
          <a:p>
            <a:pPr marL="0" indent="0">
              <a:lnSpc>
                <a:spcPct val="80000"/>
              </a:lnSpc>
              <a:spcBef>
                <a:spcPts val="0"/>
              </a:spcBef>
              <a:buNone/>
            </a:pPr>
            <a:r>
              <a:rPr lang="en-US" sz="2600" b="1" dirty="0" smtClean="0"/>
              <a:t>The water response mechanism – </a:t>
            </a:r>
            <a:r>
              <a:rPr lang="en-US" sz="2600" dirty="0" smtClean="0"/>
              <a:t>towards a practical approach to assess and reduce a water footprint </a:t>
            </a:r>
            <a:r>
              <a:rPr lang="en-US" sz="2000" b="1" dirty="0" smtClean="0"/>
              <a:t>(CREM; 2010)</a:t>
            </a:r>
            <a:r>
              <a:rPr lang="en-US" sz="2600" b="1" dirty="0" smtClean="0"/>
              <a:t> </a:t>
            </a:r>
          </a:p>
          <a:p>
            <a:pPr marL="0" indent="0">
              <a:lnSpc>
                <a:spcPct val="80000"/>
              </a:lnSpc>
              <a:spcBef>
                <a:spcPts val="0"/>
              </a:spcBef>
              <a:buNone/>
            </a:pPr>
            <a:endParaRPr lang="en-US" sz="2600" b="1" dirty="0"/>
          </a:p>
          <a:p>
            <a:pPr marL="0" indent="0">
              <a:lnSpc>
                <a:spcPct val="80000"/>
              </a:lnSpc>
              <a:spcBef>
                <a:spcPts val="0"/>
              </a:spcBef>
              <a:buNone/>
            </a:pPr>
            <a:r>
              <a:rPr lang="en-US" sz="2600" b="1" dirty="0" smtClean="0"/>
              <a:t>System for environmental-economic accounting for water</a:t>
            </a:r>
            <a:r>
              <a:rPr lang="en-US" sz="2600" dirty="0" smtClean="0"/>
              <a:t> </a:t>
            </a:r>
            <a:r>
              <a:rPr lang="en-US" sz="2000" b="1" dirty="0" smtClean="0"/>
              <a:t>(UNDESA; 2012) </a:t>
            </a:r>
          </a:p>
          <a:p>
            <a:pPr marL="0" indent="0">
              <a:lnSpc>
                <a:spcPct val="80000"/>
              </a:lnSpc>
              <a:spcBef>
                <a:spcPts val="0"/>
              </a:spcBef>
              <a:buNone/>
            </a:pPr>
            <a:endParaRPr lang="en-US" sz="2600" b="1" dirty="0"/>
          </a:p>
          <a:p>
            <a:pPr marL="0" indent="0">
              <a:lnSpc>
                <a:spcPct val="80000"/>
              </a:lnSpc>
              <a:spcBef>
                <a:spcPts val="0"/>
              </a:spcBef>
              <a:buNone/>
            </a:pPr>
            <a:r>
              <a:rPr lang="en-US" sz="2600" b="1" dirty="0" smtClean="0"/>
              <a:t>Water footprint assessment manual – </a:t>
            </a:r>
            <a:r>
              <a:rPr lang="en-US" sz="2600" dirty="0" smtClean="0"/>
              <a:t>setting the global standard </a:t>
            </a:r>
            <a:r>
              <a:rPr lang="en-US" sz="2000" b="1" dirty="0" smtClean="0"/>
              <a:t>(Hoekstra et al.; 2011)</a:t>
            </a:r>
            <a:endParaRPr lang="en-US" sz="2000" b="1" dirty="0"/>
          </a:p>
          <a:p>
            <a:pPr marL="0" indent="0">
              <a:spcBef>
                <a:spcPts val="0"/>
              </a:spcBef>
              <a:buNone/>
            </a:pPr>
            <a:endParaRPr lang="en-US" sz="2600" b="1" dirty="0" smtClean="0"/>
          </a:p>
          <a:p>
            <a:pPr marL="0" indent="0">
              <a:spcBef>
                <a:spcPts val="0"/>
              </a:spcBef>
              <a:buNone/>
            </a:pPr>
            <a:r>
              <a:rPr lang="en-US" sz="2600" dirty="0" smtClean="0"/>
              <a:t>	</a:t>
            </a:r>
          </a:p>
        </p:txBody>
      </p:sp>
      <p:sp>
        <p:nvSpPr>
          <p:cNvPr id="5" name="Slide Number Placeholder 4"/>
          <p:cNvSpPr>
            <a:spLocks noGrp="1"/>
          </p:cNvSpPr>
          <p:nvPr>
            <p:ph type="sldNum" sz="quarter" idx="12"/>
          </p:nvPr>
        </p:nvSpPr>
        <p:spPr/>
        <p:txBody>
          <a:bodyPr/>
          <a:lstStyle/>
          <a:p>
            <a:fld id="{7AE59B96-4131-4DD5-A7F3-9C8969C240CC}" type="slidenum">
              <a:rPr lang="en-US" smtClean="0"/>
              <a:pPr/>
              <a:t>18</a:t>
            </a:fld>
            <a:endParaRPr lang="en-US"/>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2"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8" name="Picture 7" descr="unep logo.jpg"/>
          <p:cNvPicPr>
            <a:picLocks noChangeAspect="1"/>
          </p:cNvPicPr>
          <p:nvPr/>
        </p:nvPicPr>
        <p:blipFill>
          <a:blip r:embed="rId3" cstate="print"/>
          <a:stretch>
            <a:fillRect/>
          </a:stretch>
        </p:blipFill>
        <p:spPr>
          <a:xfrm>
            <a:off x="4500000" y="512325"/>
            <a:ext cx="902886" cy="968400"/>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0000" y="639337"/>
            <a:ext cx="15049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4094" y="512325"/>
            <a:ext cx="1101906" cy="1090546"/>
          </a:xfrm>
          <a:prstGeom prst="rect">
            <a:avLst/>
          </a:prstGeom>
        </p:spPr>
      </p:pic>
    </p:spTree>
    <p:extLst>
      <p:ext uri="{BB962C8B-B14F-4D97-AF65-F5344CB8AC3E}">
        <p14:creationId xmlns:p14="http://schemas.microsoft.com/office/powerpoint/2010/main" val="3782279761"/>
      </p:ext>
    </p:extLst>
  </p:cSld>
  <p:clrMapOvr>
    <a:masterClrMapping/>
  </p:clrMapOvr>
  <p:transition advTm="2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19</a:t>
            </a:fld>
            <a:endParaRPr lang="en-US"/>
          </a:p>
        </p:txBody>
      </p:sp>
      <p:sp>
        <p:nvSpPr>
          <p:cNvPr id="2" name="TextBox 1"/>
          <p:cNvSpPr txBox="1"/>
          <p:nvPr/>
        </p:nvSpPr>
        <p:spPr>
          <a:xfrm>
            <a:off x="377999" y="324000"/>
            <a:ext cx="8208000" cy="1323439"/>
          </a:xfrm>
          <a:prstGeom prst="rect">
            <a:avLst/>
          </a:prstGeom>
          <a:noFill/>
        </p:spPr>
        <p:txBody>
          <a:bodyPr wrap="square" rtlCol="0" anchor="ctr">
            <a:spAutoFit/>
          </a:bodyPr>
          <a:lstStyle/>
          <a:p>
            <a:pPr algn="r"/>
            <a:r>
              <a:rPr lang="en-US" sz="4000" b="1" i="1" dirty="0" smtClean="0">
                <a:solidFill>
                  <a:srgbClr val="4676A6"/>
                </a:solidFill>
              </a:rPr>
              <a:t>Risk management: </a:t>
            </a:r>
          </a:p>
          <a:p>
            <a:pPr algn="r"/>
            <a:r>
              <a:rPr lang="en-US" sz="4000" b="1" i="1" dirty="0" smtClean="0">
                <a:solidFill>
                  <a:srgbClr val="4676A6"/>
                </a:solidFill>
              </a:rPr>
              <a:t>drought</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kumimoji="0" lang="en-GB" sz="2800" i="0" u="none" strike="noStrike" kern="0" cap="none" spc="0" normalizeH="0" baseline="0" noProof="0" dirty="0" smtClean="0">
                <a:ln>
                  <a:noFill/>
                </a:ln>
                <a:solidFill>
                  <a:srgbClr val="000000"/>
                </a:solidFill>
                <a:effectLst/>
                <a:uLnTx/>
                <a:uFillTx/>
              </a:rPr>
              <a:t>Distinction between meteorological, agricultural,</a:t>
            </a:r>
            <a:r>
              <a:rPr kumimoji="0" lang="en-GB" sz="2800" i="0" u="none" strike="noStrike" kern="0" cap="none" spc="0" normalizeH="0" noProof="0" dirty="0" smtClean="0">
                <a:ln>
                  <a:noFill/>
                </a:ln>
                <a:solidFill>
                  <a:srgbClr val="000000"/>
                </a:solidFill>
                <a:effectLst/>
                <a:uLnTx/>
                <a:uFillTx/>
              </a:rPr>
              <a:t> hydrological and socio-economic drought;</a:t>
            </a:r>
          </a:p>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kumimoji="0" lang="en-GB" sz="2800" i="0" u="none" strike="noStrike" kern="0" cap="none" spc="0" normalizeH="0" noProof="0" dirty="0" smtClean="0">
                <a:ln>
                  <a:noFill/>
                </a:ln>
                <a:solidFill>
                  <a:srgbClr val="000000"/>
                </a:solidFill>
                <a:effectLst/>
                <a:uLnTx/>
                <a:uFillTx/>
              </a:rPr>
              <a:t>Need for improved forecasting, early warning systems and general information provision on droughts</a:t>
            </a:r>
            <a:r>
              <a:rPr kumimoji="0" lang="en-GB" sz="2800" i="0" u="none" strike="noStrike" kern="0" cap="none" spc="0" normalizeH="0" baseline="0" noProof="0" dirty="0" smtClean="0">
                <a:ln>
                  <a:noFill/>
                </a:ln>
                <a:solidFill>
                  <a:srgbClr val="000000"/>
                </a:solidFill>
                <a:effectLst/>
                <a:uLnTx/>
                <a:uFillTx/>
              </a:rPr>
              <a:t>;</a:t>
            </a:r>
          </a:p>
          <a:p>
            <a:pPr marL="342000" indent="-342000">
              <a:lnSpc>
                <a:spcPct val="80000"/>
              </a:lnSpc>
              <a:spcBef>
                <a:spcPts val="0"/>
              </a:spcBef>
              <a:spcAft>
                <a:spcPts val="1200"/>
              </a:spcAft>
              <a:buFont typeface="Arial" panose="020B0604020202020204" pitchFamily="34" charset="0"/>
              <a:buChar char="•"/>
              <a:defRPr/>
            </a:pPr>
            <a:r>
              <a:rPr lang="en-GB" sz="2800" kern="0" dirty="0" smtClean="0"/>
              <a:t>Need for improved resilience, also with respect to the possible effects of climate change;</a:t>
            </a:r>
            <a:endParaRPr lang="en-GB" sz="2800" kern="0" dirty="0"/>
          </a:p>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kumimoji="0" lang="en-GB" sz="2800" i="0" u="none" strike="noStrike" kern="0" cap="none" spc="0" normalizeH="0" baseline="0" noProof="0" dirty="0" smtClean="0">
                <a:ln>
                  <a:noFill/>
                </a:ln>
                <a:solidFill>
                  <a:srgbClr val="000000"/>
                </a:solidFill>
                <a:effectLst/>
                <a:uLnTx/>
                <a:uFillTx/>
              </a:rPr>
              <a:t>Sustainable management of natural resources;</a:t>
            </a:r>
          </a:p>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kumimoji="0" lang="en-GB" sz="2800" i="0" u="none" strike="noStrike" kern="0" cap="none" spc="0" normalizeH="0" baseline="0" noProof="0" dirty="0" smtClean="0">
                <a:ln>
                  <a:noFill/>
                </a:ln>
                <a:solidFill>
                  <a:srgbClr val="000000"/>
                </a:solidFill>
                <a:effectLst/>
                <a:uLnTx/>
                <a:uFillTx/>
              </a:rPr>
              <a:t>Insurance schemes for risk coverage.</a:t>
            </a:r>
          </a:p>
          <a:p>
            <a:pPr marL="285750" marR="0" lvl="0" indent="-285750" algn="l" defTabSz="914400" rtl="0" eaLnBrk="0" fontAlgn="base" latinLnBrk="0" hangingPunct="0">
              <a:lnSpc>
                <a:spcPct val="100000"/>
              </a:lnSpc>
              <a:spcBef>
                <a:spcPct val="20000"/>
              </a:spcBef>
              <a:spcAft>
                <a:spcPct val="0"/>
              </a:spcAft>
              <a:buClrTx/>
              <a:buSzPct val="60000"/>
              <a:buFont typeface="Arial" panose="020B0604020202020204" pitchFamily="34" charset="0"/>
              <a:buChar char="•"/>
              <a:tabLst/>
              <a:defRPr/>
            </a:pPr>
            <a:endParaRPr kumimoji="0" lang="en-GB" sz="2400" i="0" u="none" strike="noStrike" kern="0" cap="none" spc="0" normalizeH="0" baseline="0" noProof="0" dirty="0" smtClean="0">
              <a:ln>
                <a:noFill/>
              </a:ln>
              <a:solidFill>
                <a:srgbClr val="00000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4207811564"/>
      </p:ext>
    </p:extLst>
  </p:cSld>
  <p:clrMapOvr>
    <a:masterClrMapping/>
  </p:clrMapOvr>
  <p:transition advTm="2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3960000"/>
          </a:xfrm>
        </p:spPr>
        <p:txBody>
          <a:bodyPr>
            <a:normAutofit/>
          </a:bodyPr>
          <a:lstStyle/>
          <a:p>
            <a:pPr>
              <a:spcBef>
                <a:spcPts val="0"/>
              </a:spcBef>
              <a:buNone/>
            </a:pPr>
            <a:r>
              <a:rPr lang="en-US" sz="2800" dirty="0" smtClean="0"/>
              <a:t>Mark Noort, consultant, project manager</a:t>
            </a:r>
          </a:p>
          <a:p>
            <a:pPr>
              <a:spcBef>
                <a:spcPts val="0"/>
              </a:spcBef>
              <a:buNone/>
            </a:pPr>
            <a:r>
              <a:rPr lang="en-US" sz="2800" dirty="0" smtClean="0"/>
              <a:t>	</a:t>
            </a:r>
          </a:p>
          <a:p>
            <a:pPr>
              <a:spcBef>
                <a:spcPts val="0"/>
              </a:spcBef>
              <a:buNone/>
            </a:pPr>
            <a:r>
              <a:rPr lang="en-US" sz="2800" dirty="0" smtClean="0"/>
              <a:t>HCP international: </a:t>
            </a:r>
          </a:p>
          <a:p>
            <a:pPr>
              <a:spcBef>
                <a:spcPts val="0"/>
              </a:spcBef>
              <a:buNone/>
            </a:pPr>
            <a:r>
              <a:rPr lang="en-US" sz="2800" dirty="0" smtClean="0"/>
              <a:t>consulting, marketing of earth observation</a:t>
            </a:r>
          </a:p>
          <a:p>
            <a:pPr>
              <a:spcBef>
                <a:spcPts val="0"/>
              </a:spcBef>
              <a:buNone/>
            </a:pPr>
            <a:r>
              <a:rPr lang="en-US" sz="2800" dirty="0" smtClean="0"/>
              <a:t>	</a:t>
            </a:r>
          </a:p>
          <a:p>
            <a:pPr>
              <a:spcBef>
                <a:spcPts val="0"/>
              </a:spcBef>
              <a:buNone/>
            </a:pPr>
            <a:r>
              <a:rPr lang="en-US" sz="2800" dirty="0" smtClean="0"/>
              <a:t>Project director EOPOWER: </a:t>
            </a:r>
          </a:p>
          <a:p>
            <a:pPr>
              <a:spcBef>
                <a:spcPts val="0"/>
              </a:spcBef>
              <a:buNone/>
            </a:pPr>
            <a:r>
              <a:rPr lang="en-US" sz="2800" dirty="0" smtClean="0"/>
              <a:t>project for promotion &amp; capacity building of </a:t>
            </a:r>
          </a:p>
          <a:p>
            <a:pPr>
              <a:spcBef>
                <a:spcPts val="0"/>
              </a:spcBef>
              <a:buNone/>
            </a:pPr>
            <a:r>
              <a:rPr lang="en-US" sz="2800" dirty="0" smtClean="0"/>
              <a:t>earth observation applications</a:t>
            </a:r>
          </a:p>
        </p:txBody>
      </p:sp>
      <p:sp>
        <p:nvSpPr>
          <p:cNvPr id="6" name="Slide Number Placeholder 5"/>
          <p:cNvSpPr>
            <a:spLocks noGrp="1"/>
          </p:cNvSpPr>
          <p:nvPr>
            <p:ph type="sldNum" sz="quarter" idx="12"/>
          </p:nvPr>
        </p:nvSpPr>
        <p:spPr/>
        <p:txBody>
          <a:bodyPr/>
          <a:lstStyle/>
          <a:p>
            <a:fld id="{7AE59B96-4131-4DD5-A7F3-9C8969C240CC}" type="slidenum">
              <a:rPr lang="en-US" smtClean="0"/>
              <a:pPr/>
              <a:t>2</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0058" y="838800"/>
            <a:ext cx="2275942" cy="910377"/>
          </a:xfrm>
          <a:prstGeom prst="rect">
            <a:avLst/>
          </a:prstGeom>
        </p:spPr>
      </p:pic>
      <p:sp>
        <p:nvSpPr>
          <p:cNvPr id="9" name="Title 1"/>
          <p:cNvSpPr txBox="1">
            <a:spLocks/>
          </p:cNvSpPr>
          <p:nvPr/>
        </p:nvSpPr>
        <p:spPr>
          <a:xfrm>
            <a:off x="378000" y="1620000"/>
            <a:ext cx="82080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chemeClr val="tx1"/>
                </a:solidFill>
                <a:effectLst/>
                <a:uLnTx/>
                <a:uFillTx/>
                <a:latin typeface="+mj-lt"/>
                <a:ea typeface="+mj-ea"/>
                <a:cs typeface="+mj-cs"/>
              </a:rPr>
              <a:t>0. Introduction</a:t>
            </a:r>
            <a:endParaRPr kumimoji="0" lang="en-US" sz="4000" b="1" i="1" u="none" strike="noStrike" kern="1200" cap="none" spc="0" normalizeH="0" baseline="0" noProof="0" dirty="0">
              <a:ln>
                <a:noFill/>
              </a:ln>
              <a:solidFill>
                <a:schemeClr val="tx1"/>
              </a:solidFill>
              <a:effectLst/>
              <a:uLnTx/>
              <a:uFillTx/>
              <a:latin typeface="+mj-lt"/>
              <a:ea typeface="+mj-ea"/>
              <a:cs typeface="+mj-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343400"/>
          </a:xfrm>
        </p:spPr>
        <p:txBody>
          <a:bodyPr>
            <a:normAutofit/>
          </a:bodyPr>
          <a:lstStyle/>
          <a:p>
            <a:pPr marL="0" indent="0">
              <a:lnSpc>
                <a:spcPct val="80000"/>
              </a:lnSpc>
              <a:spcBef>
                <a:spcPts val="0"/>
              </a:spcBef>
              <a:buNone/>
            </a:pPr>
            <a:r>
              <a:rPr lang="en-US" sz="2600" b="1" dirty="0" smtClean="0"/>
              <a:t>Managing drought: </a:t>
            </a:r>
            <a:br>
              <a:rPr lang="en-US" sz="2600" b="1" dirty="0" smtClean="0"/>
            </a:br>
            <a:r>
              <a:rPr lang="en-US" sz="2600" dirty="0" smtClean="0"/>
              <a:t>a roadmap for change in the United States </a:t>
            </a:r>
            <a:r>
              <a:rPr lang="en-US" sz="2000" b="1" dirty="0" smtClean="0"/>
              <a:t>(GSA; 2007)</a:t>
            </a:r>
          </a:p>
          <a:p>
            <a:pPr marL="0" indent="0">
              <a:lnSpc>
                <a:spcPct val="80000"/>
              </a:lnSpc>
              <a:spcBef>
                <a:spcPts val="0"/>
              </a:spcBef>
              <a:buNone/>
            </a:pPr>
            <a:endParaRPr lang="en-US" sz="2600" b="1" dirty="0"/>
          </a:p>
          <a:p>
            <a:pPr marL="0" indent="0">
              <a:lnSpc>
                <a:spcPct val="80000"/>
              </a:lnSpc>
              <a:spcBef>
                <a:spcPts val="0"/>
              </a:spcBef>
              <a:buNone/>
            </a:pPr>
            <a:r>
              <a:rPr lang="en-US" sz="2600" b="1" dirty="0"/>
              <a:t>Drought monitoring and early warning: </a:t>
            </a:r>
            <a:r>
              <a:rPr lang="en-US" sz="2600" b="1" dirty="0" smtClean="0"/>
              <a:t/>
            </a:r>
            <a:br>
              <a:rPr lang="en-US" sz="2600" b="1" dirty="0" smtClean="0"/>
            </a:br>
            <a:r>
              <a:rPr lang="en-US" sz="2600" dirty="0" smtClean="0"/>
              <a:t>concepts</a:t>
            </a:r>
            <a:r>
              <a:rPr lang="en-US" sz="2600" dirty="0"/>
              <a:t>, progress and future challenges </a:t>
            </a:r>
            <a:r>
              <a:rPr lang="en-US" sz="2000" b="1" dirty="0"/>
              <a:t>(WMO; 2006)</a:t>
            </a:r>
          </a:p>
          <a:p>
            <a:pPr marL="0" indent="0">
              <a:lnSpc>
                <a:spcPct val="80000"/>
              </a:lnSpc>
              <a:spcBef>
                <a:spcPts val="0"/>
              </a:spcBef>
              <a:buNone/>
            </a:pPr>
            <a:endParaRPr lang="en-US" sz="2600" b="1" dirty="0"/>
          </a:p>
          <a:p>
            <a:pPr marL="0" indent="0">
              <a:lnSpc>
                <a:spcPct val="80000"/>
              </a:lnSpc>
              <a:spcBef>
                <a:spcPts val="0"/>
              </a:spcBef>
              <a:buNone/>
            </a:pPr>
            <a:r>
              <a:rPr lang="en-US" sz="2600" b="1" dirty="0"/>
              <a:t>Drought monitoring in </a:t>
            </a:r>
            <a:r>
              <a:rPr lang="en-US" sz="2600" b="1" dirty="0" smtClean="0"/>
              <a:t>France:</a:t>
            </a:r>
            <a:r>
              <a:rPr lang="en-US" sz="2600" dirty="0" smtClean="0"/>
              <a:t> </a:t>
            </a:r>
            <a:br>
              <a:rPr lang="en-US" sz="2600" dirty="0" smtClean="0"/>
            </a:br>
            <a:r>
              <a:rPr lang="en-US" sz="2600" dirty="0" smtClean="0"/>
              <a:t>groundwater </a:t>
            </a:r>
            <a:r>
              <a:rPr lang="en-US" sz="2600" dirty="0"/>
              <a:t>perspective </a:t>
            </a:r>
            <a:r>
              <a:rPr lang="en-US" sz="2000" b="1" dirty="0"/>
              <a:t>(BRGM; 2011)</a:t>
            </a:r>
          </a:p>
          <a:p>
            <a:pPr marL="0" indent="0">
              <a:spcBef>
                <a:spcPts val="0"/>
              </a:spcBef>
              <a:buNone/>
            </a:pPr>
            <a:endParaRPr lang="en-US" sz="2600" b="1" dirty="0" smtClean="0"/>
          </a:p>
          <a:p>
            <a:pPr marL="0" indent="0">
              <a:spcBef>
                <a:spcPts val="0"/>
              </a:spcBef>
              <a:buNone/>
            </a:pPr>
            <a:endParaRPr lang="en-US" sz="2600" b="1" dirty="0" smtClean="0"/>
          </a:p>
        </p:txBody>
      </p:sp>
      <p:sp>
        <p:nvSpPr>
          <p:cNvPr id="5" name="Slide Number Placeholder 4"/>
          <p:cNvSpPr>
            <a:spLocks noGrp="1"/>
          </p:cNvSpPr>
          <p:nvPr>
            <p:ph type="sldNum" sz="quarter" idx="12"/>
          </p:nvPr>
        </p:nvSpPr>
        <p:spPr/>
        <p:txBody>
          <a:bodyPr/>
          <a:lstStyle/>
          <a:p>
            <a:fld id="{7AE59B96-4131-4DD5-A7F3-9C8969C240CC}" type="slidenum">
              <a:rPr lang="en-US" smtClean="0"/>
              <a:pPr/>
              <a:t>20</a:t>
            </a:fld>
            <a:endParaRPr lang="en-US"/>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9"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116000"/>
            <a:ext cx="187642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wmo_logo.gif"/>
          <p:cNvPicPr>
            <a:picLocks noChangeAspect="1"/>
          </p:cNvPicPr>
          <p:nvPr/>
        </p:nvPicPr>
        <p:blipFill>
          <a:blip r:embed="rId4" cstate="print"/>
          <a:stretch>
            <a:fillRect/>
          </a:stretch>
        </p:blipFill>
        <p:spPr>
          <a:xfrm>
            <a:off x="5791200" y="468000"/>
            <a:ext cx="555091" cy="968400"/>
          </a:xfrm>
          <a:prstGeom prst="rect">
            <a:avLst/>
          </a:prstGeom>
        </p:spPr>
      </p:pic>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6250" y="792000"/>
            <a:ext cx="1809750" cy="729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5064798"/>
      </p:ext>
    </p:extLst>
  </p:cSld>
  <p:clrMapOvr>
    <a:masterClrMapping/>
  </p:clrMapOvr>
  <p:transition advTm="2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21</a:t>
            </a:fld>
            <a:endParaRPr lang="en-US"/>
          </a:p>
        </p:txBody>
      </p:sp>
      <p:sp>
        <p:nvSpPr>
          <p:cNvPr id="2" name="TextBox 1"/>
          <p:cNvSpPr txBox="1"/>
          <p:nvPr/>
        </p:nvSpPr>
        <p:spPr>
          <a:xfrm>
            <a:off x="378000" y="324000"/>
            <a:ext cx="8208000" cy="1323439"/>
          </a:xfrm>
          <a:prstGeom prst="rect">
            <a:avLst/>
          </a:prstGeom>
          <a:noFill/>
        </p:spPr>
        <p:txBody>
          <a:bodyPr wrap="square" rtlCol="0" anchor="ctr">
            <a:spAutoFit/>
          </a:bodyPr>
          <a:lstStyle/>
          <a:p>
            <a:pPr algn="r"/>
            <a:r>
              <a:rPr lang="en-US" sz="4000" b="1" i="1" dirty="0" smtClean="0">
                <a:solidFill>
                  <a:srgbClr val="4676A6"/>
                </a:solidFill>
              </a:rPr>
              <a:t>Empowering </a:t>
            </a:r>
            <a:br>
              <a:rPr lang="en-US" sz="4000" b="1" i="1" dirty="0" smtClean="0">
                <a:solidFill>
                  <a:srgbClr val="4676A6"/>
                </a:solidFill>
              </a:rPr>
            </a:br>
            <a:r>
              <a:rPr lang="en-US" sz="4000" b="1" i="1" dirty="0" smtClean="0">
                <a:solidFill>
                  <a:srgbClr val="4676A6"/>
                </a:solidFill>
              </a:rPr>
              <a:t>local communities</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lang="en-US" sz="2400" kern="0" dirty="0"/>
              <a:t>Increase insight in and visibility of available resources</a:t>
            </a:r>
          </a:p>
          <a:p>
            <a:pPr marL="342000" lvl="0" indent="-342000">
              <a:lnSpc>
                <a:spcPct val="80000"/>
              </a:lnSpc>
              <a:spcBef>
                <a:spcPts val="0"/>
              </a:spcBef>
              <a:spcAft>
                <a:spcPts val="1200"/>
              </a:spcAft>
              <a:buFont typeface="Arial" panose="020B0604020202020204" pitchFamily="34" charset="0"/>
              <a:buChar char="•"/>
              <a:defRPr/>
            </a:pPr>
            <a:r>
              <a:rPr lang="en-US" sz="2400" kern="0" dirty="0"/>
              <a:t>Analysis of historical and future use for planning and decision making</a:t>
            </a:r>
          </a:p>
          <a:p>
            <a:pPr marL="342000" lvl="0" indent="-342000">
              <a:lnSpc>
                <a:spcPct val="80000"/>
              </a:lnSpc>
              <a:spcBef>
                <a:spcPts val="0"/>
              </a:spcBef>
              <a:spcAft>
                <a:spcPts val="1200"/>
              </a:spcAft>
              <a:buFont typeface="Arial" panose="020B0604020202020204" pitchFamily="34" charset="0"/>
              <a:buChar char="•"/>
              <a:defRPr/>
            </a:pPr>
            <a:r>
              <a:rPr lang="en-US" sz="2400" kern="0" dirty="0"/>
              <a:t>Mapping of informal settlements, infrastructure and resources</a:t>
            </a:r>
          </a:p>
          <a:p>
            <a:pPr marL="342000" lvl="0" indent="-342000">
              <a:lnSpc>
                <a:spcPct val="80000"/>
              </a:lnSpc>
              <a:spcBef>
                <a:spcPts val="0"/>
              </a:spcBef>
              <a:spcAft>
                <a:spcPts val="1200"/>
              </a:spcAft>
              <a:buFont typeface="Arial" panose="020B0604020202020204" pitchFamily="34" charset="0"/>
              <a:buChar char="•"/>
              <a:defRPr/>
            </a:pPr>
            <a:r>
              <a:rPr lang="en-US" sz="2400" kern="0" dirty="0"/>
              <a:t>Analysis for more efficient use of water resources</a:t>
            </a:r>
          </a:p>
          <a:p>
            <a:pPr marL="342000" lvl="0" indent="-342000">
              <a:lnSpc>
                <a:spcPct val="80000"/>
              </a:lnSpc>
              <a:spcBef>
                <a:spcPts val="0"/>
              </a:spcBef>
              <a:spcAft>
                <a:spcPts val="1200"/>
              </a:spcAft>
              <a:buFont typeface="Arial" panose="020B0604020202020204" pitchFamily="34" charset="0"/>
              <a:buChar char="•"/>
              <a:defRPr/>
            </a:pPr>
            <a:r>
              <a:rPr lang="en-US" sz="2400" kern="0" dirty="0"/>
              <a:t>Hydropower: assessment of resources, planning &amp; monitoring</a:t>
            </a:r>
          </a:p>
          <a:p>
            <a:pPr marL="342000" lvl="0" indent="-342000">
              <a:lnSpc>
                <a:spcPct val="80000"/>
              </a:lnSpc>
              <a:spcBef>
                <a:spcPts val="0"/>
              </a:spcBef>
              <a:spcAft>
                <a:spcPts val="1200"/>
              </a:spcAft>
              <a:buFont typeface="Arial" panose="020B0604020202020204" pitchFamily="34" charset="0"/>
              <a:buChar char="•"/>
              <a:defRPr/>
            </a:pPr>
            <a:r>
              <a:rPr lang="en-US" sz="2400" kern="0" dirty="0" smtClean="0"/>
              <a:t>instrument </a:t>
            </a:r>
            <a:r>
              <a:rPr lang="en-US" sz="2400" kern="0" dirty="0"/>
              <a:t>for community </a:t>
            </a:r>
            <a:r>
              <a:rPr lang="en-US" sz="2400" kern="0" dirty="0" smtClean="0"/>
              <a:t>empowerment</a:t>
            </a:r>
          </a:p>
          <a:p>
            <a:pPr marL="342000" lvl="0" indent="-342000">
              <a:lnSpc>
                <a:spcPct val="80000"/>
              </a:lnSpc>
              <a:spcBef>
                <a:spcPts val="0"/>
              </a:spcBef>
              <a:spcAft>
                <a:spcPts val="1200"/>
              </a:spcAft>
              <a:buFont typeface="Arial" panose="020B0604020202020204" pitchFamily="34" charset="0"/>
              <a:buChar char="•"/>
              <a:defRPr/>
            </a:pPr>
            <a:r>
              <a:rPr kumimoji="0" lang="en-US" sz="2400" i="0" u="none" strike="noStrike" kern="0" cap="none" spc="0" normalizeH="0" baseline="0" noProof="0" dirty="0" smtClean="0">
                <a:ln>
                  <a:noFill/>
                </a:ln>
                <a:solidFill>
                  <a:srgbClr val="000000"/>
                </a:solidFill>
                <a:effectLst/>
                <a:uLnTx/>
                <a:uFillTx/>
              </a:rPr>
              <a:t>Using “human sensor webs” and/or “citizens observatories” for water point</a:t>
            </a:r>
            <a:r>
              <a:rPr kumimoji="0" lang="en-US" sz="2400" i="0" u="none" strike="noStrike" kern="0" cap="none" spc="0" normalizeH="0" noProof="0" dirty="0" smtClean="0">
                <a:ln>
                  <a:noFill/>
                </a:ln>
                <a:solidFill>
                  <a:srgbClr val="000000"/>
                </a:solidFill>
                <a:effectLst/>
                <a:uLnTx/>
                <a:uFillTx/>
              </a:rPr>
              <a:t> mapping and monitoring</a:t>
            </a:r>
            <a:endParaRPr kumimoji="0" lang="en-GB" sz="2400" i="0" u="none" strike="noStrike" kern="0" cap="none" spc="0" normalizeH="0" baseline="0" noProof="0" dirty="0" smtClean="0">
              <a:ln>
                <a:noFill/>
              </a:ln>
              <a:solidFill>
                <a:srgbClr val="000000"/>
              </a:solidFill>
              <a:effectLst/>
              <a:uLnTx/>
              <a:uFillTx/>
            </a:endParaRPr>
          </a:p>
        </p:txBody>
      </p:sp>
      <p:pic>
        <p:nvPicPr>
          <p:cNvPr id="11"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700963931"/>
      </p:ext>
    </p:extLst>
  </p:cSld>
  <p:clrMapOvr>
    <a:masterClrMapping/>
  </p:clrMapOvr>
  <p:transition advTm="2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679205"/>
          </a:xfrm>
        </p:spPr>
        <p:txBody>
          <a:bodyPr>
            <a:normAutofit/>
          </a:bodyPr>
          <a:lstStyle/>
          <a:p>
            <a:pPr marL="0" indent="0">
              <a:lnSpc>
                <a:spcPct val="80000"/>
              </a:lnSpc>
              <a:spcBef>
                <a:spcPts val="0"/>
              </a:spcBef>
              <a:buNone/>
            </a:pPr>
            <a:r>
              <a:rPr lang="en-US" sz="2600" b="1" dirty="0" smtClean="0"/>
              <a:t>Water security framework </a:t>
            </a:r>
            <a:r>
              <a:rPr lang="en-US" sz="2000" b="1" dirty="0" smtClean="0"/>
              <a:t>(</a:t>
            </a:r>
            <a:r>
              <a:rPr lang="en-US" sz="2000" b="1" dirty="0" err="1" smtClean="0"/>
              <a:t>WaterAid</a:t>
            </a:r>
            <a:r>
              <a:rPr lang="en-US" sz="2000" b="1" dirty="0" smtClean="0"/>
              <a:t>; </a:t>
            </a:r>
            <a:r>
              <a:rPr lang="en-US" sz="2000" b="1" dirty="0"/>
              <a:t>2012) </a:t>
            </a:r>
          </a:p>
          <a:p>
            <a:pPr>
              <a:lnSpc>
                <a:spcPct val="80000"/>
              </a:lnSpc>
              <a:buNone/>
            </a:pPr>
            <a:endParaRPr lang="en-US" sz="2600" dirty="0" smtClean="0"/>
          </a:p>
          <a:p>
            <a:pPr marL="0" indent="0">
              <a:lnSpc>
                <a:spcPct val="80000"/>
              </a:lnSpc>
              <a:spcBef>
                <a:spcPts val="0"/>
              </a:spcBef>
              <a:buNone/>
            </a:pPr>
            <a:r>
              <a:rPr lang="en-US" sz="2600" b="1" dirty="0"/>
              <a:t>HSW final </a:t>
            </a:r>
            <a:r>
              <a:rPr lang="en-US" sz="2600" b="1" dirty="0" smtClean="0"/>
              <a:t>report </a:t>
            </a:r>
            <a:r>
              <a:rPr lang="en-US" sz="2600" dirty="0" smtClean="0"/>
              <a:t>- Empowering communities </a:t>
            </a:r>
            <a:r>
              <a:rPr lang="en-US" sz="2600" dirty="0"/>
              <a:t>in East Africa in </a:t>
            </a:r>
            <a:r>
              <a:rPr lang="en-US" sz="2600" dirty="0" smtClean="0"/>
              <a:t>water service provision </a:t>
            </a:r>
            <a:r>
              <a:rPr lang="en-US" sz="2600" dirty="0"/>
              <a:t>through </a:t>
            </a:r>
            <a:r>
              <a:rPr lang="en-US" sz="2600" dirty="0" smtClean="0"/>
              <a:t>information </a:t>
            </a:r>
            <a:r>
              <a:rPr lang="en-US" sz="2600" dirty="0"/>
              <a:t>from </a:t>
            </a:r>
            <a:r>
              <a:rPr lang="en-US" sz="2600" dirty="0" smtClean="0"/>
              <a:t>human</a:t>
            </a:r>
            <a:endParaRPr lang="en-US" sz="2600" dirty="0"/>
          </a:p>
          <a:p>
            <a:pPr marL="0" indent="0">
              <a:lnSpc>
                <a:spcPct val="80000"/>
              </a:lnSpc>
              <a:spcBef>
                <a:spcPts val="0"/>
              </a:spcBef>
              <a:buNone/>
            </a:pPr>
            <a:r>
              <a:rPr lang="en-US" sz="2600" dirty="0" smtClean="0"/>
              <a:t>sensor webs </a:t>
            </a:r>
            <a:r>
              <a:rPr lang="en-US" sz="2000" b="1" dirty="0" smtClean="0"/>
              <a:t>(UN-HABITAT/University of </a:t>
            </a:r>
            <a:r>
              <a:rPr lang="en-US" sz="2000" b="1" dirty="0" err="1" smtClean="0"/>
              <a:t>Twente</a:t>
            </a:r>
            <a:r>
              <a:rPr lang="en-US" sz="2000" b="1" dirty="0" smtClean="0"/>
              <a:t>; 2010)</a:t>
            </a:r>
            <a:endParaRPr lang="en-US" sz="2000" i="1" dirty="0" smtClean="0"/>
          </a:p>
        </p:txBody>
      </p:sp>
      <p:sp>
        <p:nvSpPr>
          <p:cNvPr id="5" name="Slide Number Placeholder 4"/>
          <p:cNvSpPr>
            <a:spLocks noGrp="1"/>
          </p:cNvSpPr>
          <p:nvPr>
            <p:ph type="sldNum" sz="quarter" idx="12"/>
          </p:nvPr>
        </p:nvSpPr>
        <p:spPr/>
        <p:txBody>
          <a:bodyPr/>
          <a:lstStyle/>
          <a:p>
            <a:fld id="{7AE59B96-4131-4DD5-A7F3-9C8969C240CC}" type="slidenum">
              <a:rPr lang="en-US" smtClean="0"/>
              <a:pPr/>
              <a:t>22</a:t>
            </a:fld>
            <a:endParaRPr lang="en-US"/>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1"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0000" y="972000"/>
            <a:ext cx="2438400" cy="614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9250" y="684000"/>
            <a:ext cx="666750" cy="7620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000" y="648000"/>
            <a:ext cx="895350" cy="877443"/>
          </a:xfrm>
          <a:prstGeom prst="rect">
            <a:avLst/>
          </a:prstGeom>
        </p:spPr>
      </p:pic>
    </p:spTree>
    <p:extLst>
      <p:ext uri="{BB962C8B-B14F-4D97-AF65-F5344CB8AC3E}">
        <p14:creationId xmlns:p14="http://schemas.microsoft.com/office/powerpoint/2010/main" val="3782279761"/>
      </p:ext>
    </p:extLst>
  </p:cSld>
  <p:clrMapOvr>
    <a:masterClrMapping/>
  </p:clrMapOvr>
  <p:transition advTm="2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23</a:t>
            </a:fld>
            <a:endParaRPr lang="en-US"/>
          </a:p>
        </p:txBody>
      </p:sp>
      <p:sp>
        <p:nvSpPr>
          <p:cNvPr id="2" name="TextBox 1"/>
          <p:cNvSpPr txBox="1"/>
          <p:nvPr/>
        </p:nvSpPr>
        <p:spPr>
          <a:xfrm>
            <a:off x="377999" y="900000"/>
            <a:ext cx="8208000" cy="707886"/>
          </a:xfrm>
          <a:prstGeom prst="rect">
            <a:avLst/>
          </a:prstGeom>
          <a:noFill/>
        </p:spPr>
        <p:txBody>
          <a:bodyPr wrap="square" rtlCol="0" anchor="ctr">
            <a:spAutoFit/>
          </a:bodyPr>
          <a:lstStyle/>
          <a:p>
            <a:pPr algn="r"/>
            <a:r>
              <a:rPr lang="en-US" sz="4000" b="1" i="1" dirty="0" smtClean="0">
                <a:solidFill>
                  <a:srgbClr val="4676A6"/>
                </a:solidFill>
              </a:rPr>
              <a:t>Water-energy-food nexus</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8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kumimoji="0" lang="en-GB" sz="2600" i="0" u="none" strike="noStrike" kern="0" cap="none" spc="0" normalizeH="0" baseline="0" noProof="0" dirty="0" smtClean="0">
                <a:ln>
                  <a:noFill/>
                </a:ln>
                <a:solidFill>
                  <a:srgbClr val="000000"/>
                </a:solidFill>
                <a:effectLst/>
                <a:uLnTx/>
                <a:uFillTx/>
              </a:rPr>
              <a:t>Demand for energy</a:t>
            </a:r>
            <a:r>
              <a:rPr lang="en-GB" sz="2600" kern="0" dirty="0" smtClean="0"/>
              <a:t>, water and food will grow, because of economic development</a:t>
            </a:r>
            <a:r>
              <a:rPr kumimoji="0" lang="en-GB" sz="2600" i="0" u="none" strike="noStrike" kern="0" cap="none" spc="0" normalizeH="0" baseline="0" noProof="0" dirty="0" smtClean="0">
                <a:ln>
                  <a:noFill/>
                </a:ln>
                <a:solidFill>
                  <a:srgbClr val="000000"/>
                </a:solidFill>
                <a:effectLst/>
                <a:uLnTx/>
                <a:uFillTx/>
              </a:rPr>
              <a:t>;</a:t>
            </a:r>
          </a:p>
          <a:p>
            <a:pPr marL="342000" indent="-342000">
              <a:lnSpc>
                <a:spcPct val="80000"/>
              </a:lnSpc>
              <a:spcBef>
                <a:spcPts val="0"/>
              </a:spcBef>
              <a:spcAft>
                <a:spcPts val="1200"/>
              </a:spcAft>
              <a:buFont typeface="Arial" panose="020B0604020202020204" pitchFamily="34" charset="0"/>
              <a:buChar char="•"/>
              <a:defRPr/>
            </a:pPr>
            <a:r>
              <a:rPr lang="en-GB" sz="2600" kern="0" dirty="0" smtClean="0"/>
              <a:t>Access of poor people to energy, water and food needs to be improved;</a:t>
            </a:r>
            <a:endParaRPr lang="en-GB" sz="2600" kern="0" dirty="0"/>
          </a:p>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kumimoji="0" lang="en-GB" sz="2600" i="0" u="none" strike="noStrike" kern="0" cap="none" spc="0" normalizeH="0" baseline="0" noProof="0" dirty="0" smtClean="0">
                <a:ln>
                  <a:noFill/>
                </a:ln>
                <a:solidFill>
                  <a:srgbClr val="000000"/>
                </a:solidFill>
                <a:effectLst/>
                <a:uLnTx/>
                <a:uFillTx/>
              </a:rPr>
              <a:t>Increasing energy</a:t>
            </a:r>
            <a:r>
              <a:rPr kumimoji="0" lang="en-GB" sz="2600" i="0" u="none" strike="noStrike" kern="0" cap="none" spc="0" normalizeH="0" noProof="0" dirty="0" smtClean="0">
                <a:ln>
                  <a:noFill/>
                </a:ln>
                <a:solidFill>
                  <a:srgbClr val="000000"/>
                </a:solidFill>
                <a:effectLst/>
                <a:uLnTx/>
                <a:uFillTx/>
              </a:rPr>
              <a:t> production means increasing demand on water resources (and vice versa)</a:t>
            </a:r>
            <a:r>
              <a:rPr kumimoji="0" lang="en-GB" sz="2600" b="0" i="0" u="none" strike="noStrike" kern="0" cap="none" spc="0" normalizeH="0" baseline="0" noProof="0" dirty="0" smtClean="0">
                <a:ln>
                  <a:noFill/>
                </a:ln>
                <a:solidFill>
                  <a:srgbClr val="000000"/>
                </a:solidFill>
                <a:effectLst/>
                <a:uLnTx/>
                <a:uFillTx/>
              </a:rPr>
              <a:t>;</a:t>
            </a:r>
          </a:p>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kumimoji="0" lang="en-GB" sz="2600" i="0" u="none" strike="noStrike" kern="0" cap="none" spc="0" normalizeH="0" baseline="0" noProof="0" dirty="0" smtClean="0">
                <a:ln>
                  <a:noFill/>
                </a:ln>
                <a:solidFill>
                  <a:srgbClr val="000000"/>
                </a:solidFill>
                <a:effectLst/>
                <a:uLnTx/>
                <a:uFillTx/>
              </a:rPr>
              <a:t>Alternative</a:t>
            </a:r>
            <a:r>
              <a:rPr kumimoji="0" lang="en-GB" sz="2600" i="0" u="none" strike="noStrike" kern="0" cap="none" spc="0" normalizeH="0" noProof="0" dirty="0" smtClean="0">
                <a:ln>
                  <a:noFill/>
                </a:ln>
                <a:solidFill>
                  <a:srgbClr val="000000"/>
                </a:solidFill>
                <a:effectLst/>
                <a:uLnTx/>
                <a:uFillTx/>
              </a:rPr>
              <a:t> sources of energy (biofuel) also increase the demand for water</a:t>
            </a:r>
            <a:r>
              <a:rPr kumimoji="0" lang="en-GB" sz="2600" i="0" u="none" strike="noStrike" kern="0" cap="none" spc="0" normalizeH="0" baseline="0" noProof="0" dirty="0" smtClean="0">
                <a:ln>
                  <a:noFill/>
                </a:ln>
                <a:solidFill>
                  <a:srgbClr val="000000"/>
                </a:solidFill>
                <a:effectLst/>
                <a:uLnTx/>
                <a:uFillTx/>
              </a:rPr>
              <a:t>;</a:t>
            </a:r>
          </a:p>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kumimoji="0" lang="en-GB" sz="2600" i="0" u="none" strike="noStrike" kern="0" cap="none" spc="0" normalizeH="0" baseline="0" noProof="0" dirty="0" smtClean="0">
                <a:ln>
                  <a:noFill/>
                </a:ln>
                <a:solidFill>
                  <a:srgbClr val="000000"/>
                </a:solidFill>
                <a:effectLst/>
                <a:uLnTx/>
                <a:uFillTx/>
              </a:rPr>
              <a:t>Increased production of biofuel could</a:t>
            </a:r>
            <a:r>
              <a:rPr kumimoji="0" lang="en-GB" sz="2600" i="0" u="none" strike="noStrike" kern="0" cap="none" spc="0" normalizeH="0" noProof="0" dirty="0" smtClean="0">
                <a:ln>
                  <a:noFill/>
                </a:ln>
                <a:solidFill>
                  <a:srgbClr val="000000"/>
                </a:solidFill>
                <a:effectLst/>
                <a:uLnTx/>
                <a:uFillTx/>
              </a:rPr>
              <a:t> compete with food security</a:t>
            </a:r>
            <a:r>
              <a:rPr lang="en-GB" sz="2600" kern="0" dirty="0"/>
              <a:t>;</a:t>
            </a:r>
            <a:endParaRPr kumimoji="0" lang="en-GB" sz="2600" i="0" u="none" strike="noStrike" kern="0" cap="none" spc="0" normalizeH="0" baseline="0" noProof="0" dirty="0" smtClean="0">
              <a:ln>
                <a:noFill/>
              </a:ln>
              <a:solidFill>
                <a:srgbClr val="000000"/>
              </a:solidFill>
              <a:effectLst/>
              <a:uLnTx/>
              <a:uFillTx/>
            </a:endParaRPr>
          </a:p>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lang="en-GB" sz="2600" kern="0" dirty="0" smtClean="0"/>
              <a:t>Finding acceptable trade-offs is important.</a:t>
            </a:r>
            <a:endParaRPr kumimoji="0" lang="en-GB" sz="2600" i="0" u="none" strike="noStrike" kern="0" cap="none" spc="0" normalizeH="0" baseline="0" noProof="0" dirty="0" smtClean="0">
              <a:ln>
                <a:noFill/>
              </a:ln>
              <a:solidFill>
                <a:srgbClr val="000000"/>
              </a:solidFill>
              <a:effectLst/>
              <a:uLnTx/>
              <a:uFillTx/>
            </a:endParaRPr>
          </a:p>
        </p:txBody>
      </p:sp>
      <p:pic>
        <p:nvPicPr>
          <p:cNvPr id="9"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700963931"/>
      </p:ext>
    </p:extLst>
  </p:cSld>
  <p:clrMapOvr>
    <a:masterClrMapping/>
  </p:clrMapOvr>
  <p:transition advTm="2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1"/>
            <a:ext cx="8208000" cy="3597000"/>
          </a:xfrm>
        </p:spPr>
        <p:txBody>
          <a:bodyPr>
            <a:normAutofit/>
          </a:bodyPr>
          <a:lstStyle/>
          <a:p>
            <a:pPr marL="0" indent="0">
              <a:lnSpc>
                <a:spcPct val="80000"/>
              </a:lnSpc>
              <a:spcBef>
                <a:spcPts val="0"/>
              </a:spcBef>
              <a:buNone/>
            </a:pPr>
            <a:r>
              <a:rPr lang="en-US" sz="2600" b="1" dirty="0"/>
              <a:t>United Nations world water development </a:t>
            </a:r>
            <a:r>
              <a:rPr lang="en-US" sz="2600" b="1" dirty="0" smtClean="0"/>
              <a:t>report</a:t>
            </a:r>
          </a:p>
          <a:p>
            <a:pPr marL="0" indent="0">
              <a:lnSpc>
                <a:spcPct val="80000"/>
              </a:lnSpc>
              <a:spcBef>
                <a:spcPts val="0"/>
              </a:spcBef>
              <a:buNone/>
            </a:pPr>
            <a:r>
              <a:rPr lang="en-US" sz="2600" dirty="0" smtClean="0"/>
              <a:t>volume </a:t>
            </a:r>
            <a:r>
              <a:rPr lang="en-US" sz="2600" dirty="0"/>
              <a:t>1: water and energy </a:t>
            </a:r>
            <a:endParaRPr lang="en-US" sz="2600" dirty="0" smtClean="0"/>
          </a:p>
          <a:p>
            <a:pPr marL="0" indent="0">
              <a:lnSpc>
                <a:spcPct val="80000"/>
              </a:lnSpc>
              <a:spcBef>
                <a:spcPts val="0"/>
              </a:spcBef>
              <a:buNone/>
            </a:pPr>
            <a:r>
              <a:rPr lang="en-US" sz="2600" dirty="0" smtClean="0"/>
              <a:t>volume </a:t>
            </a:r>
            <a:r>
              <a:rPr lang="en-US" sz="2600" dirty="0"/>
              <a:t>2: facing the </a:t>
            </a:r>
            <a:r>
              <a:rPr lang="en-US" sz="2600" dirty="0" smtClean="0"/>
              <a:t>challenges </a:t>
            </a:r>
            <a:r>
              <a:rPr lang="en-US" sz="2000" b="1" dirty="0" smtClean="0"/>
              <a:t>(UN WATER; 2014)</a:t>
            </a:r>
          </a:p>
          <a:p>
            <a:pPr marL="0" indent="0">
              <a:lnSpc>
                <a:spcPct val="80000"/>
              </a:lnSpc>
              <a:spcBef>
                <a:spcPts val="0"/>
              </a:spcBef>
              <a:buNone/>
            </a:pPr>
            <a:endParaRPr lang="en-US" sz="2600" b="1" dirty="0" smtClean="0"/>
          </a:p>
          <a:p>
            <a:pPr marL="0" indent="0">
              <a:lnSpc>
                <a:spcPct val="80000"/>
              </a:lnSpc>
              <a:spcBef>
                <a:spcPts val="0"/>
              </a:spcBef>
              <a:buNone/>
            </a:pPr>
            <a:r>
              <a:rPr lang="en-US" sz="2600" b="1" dirty="0"/>
              <a:t>Water-Food-Energy Nexus: </a:t>
            </a:r>
            <a:r>
              <a:rPr lang="en-US" sz="2600" b="1" dirty="0" smtClean="0"/>
              <a:t/>
            </a:r>
            <a:br>
              <a:rPr lang="en-US" sz="2600" b="1" dirty="0" smtClean="0"/>
            </a:br>
            <a:r>
              <a:rPr lang="en-US" sz="2600" dirty="0" smtClean="0"/>
              <a:t>towards </a:t>
            </a:r>
            <a:r>
              <a:rPr lang="en-US" sz="2600" dirty="0"/>
              <a:t>a widening of the water </a:t>
            </a:r>
            <a:r>
              <a:rPr lang="en-US" sz="2600" dirty="0" smtClean="0"/>
              <a:t>agenda</a:t>
            </a:r>
            <a:r>
              <a:rPr lang="en-US" sz="2600" b="1" dirty="0" smtClean="0"/>
              <a:t> </a:t>
            </a:r>
            <a:br>
              <a:rPr lang="en-US" sz="2600" b="1" dirty="0" smtClean="0"/>
            </a:br>
            <a:r>
              <a:rPr lang="en-US" sz="2000" b="1" dirty="0" smtClean="0"/>
              <a:t>(</a:t>
            </a:r>
            <a:r>
              <a:rPr lang="en-US" sz="2000" b="1" dirty="0" err="1" smtClean="0"/>
              <a:t>FutureWater</a:t>
            </a:r>
            <a:r>
              <a:rPr lang="en-US" sz="2000" b="1" dirty="0" smtClean="0"/>
              <a:t>; 2013)</a:t>
            </a:r>
          </a:p>
        </p:txBody>
      </p:sp>
      <p:sp>
        <p:nvSpPr>
          <p:cNvPr id="5" name="Slide Number Placeholder 4"/>
          <p:cNvSpPr>
            <a:spLocks noGrp="1"/>
          </p:cNvSpPr>
          <p:nvPr>
            <p:ph type="sldNum" sz="quarter" idx="12"/>
          </p:nvPr>
        </p:nvSpPr>
        <p:spPr/>
        <p:txBody>
          <a:bodyPr/>
          <a:lstStyle/>
          <a:p>
            <a:fld id="{7AE59B96-4131-4DD5-A7F3-9C8969C240CC}" type="slidenum">
              <a:rPr lang="en-US" smtClean="0"/>
              <a:pPr/>
              <a:t>24</a:t>
            </a:fld>
            <a:endParaRPr lang="en-US"/>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9"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7800" y="577425"/>
            <a:ext cx="8382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720300"/>
            <a:ext cx="205001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2279761"/>
      </p:ext>
    </p:extLst>
  </p:cSld>
  <p:clrMapOvr>
    <a:masterClrMapping/>
  </p:clrMapOvr>
  <p:transition advTm="2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900000"/>
            <a:ext cx="8208000" cy="709200"/>
          </a:xfrm>
        </p:spPr>
        <p:txBody>
          <a:bodyPr>
            <a:normAutofit fontScale="90000"/>
          </a:bodyPr>
          <a:lstStyle/>
          <a:p>
            <a:pPr algn="r"/>
            <a:r>
              <a:rPr lang="en-US" b="1" i="1" dirty="0" smtClean="0">
                <a:solidFill>
                  <a:srgbClr val="4676A6"/>
                </a:solidFill>
                <a:ea typeface="Verdana" pitchFamily="34" charset="0"/>
                <a:cs typeface="Verdana" pitchFamily="34" charset="0"/>
              </a:rPr>
              <a:t>Example Europe </a:t>
            </a:r>
            <a:endParaRPr lang="en-US" sz="2200" i="1" dirty="0">
              <a:solidFill>
                <a:srgbClr val="00B0F0"/>
              </a:solidFill>
              <a:ea typeface="Verdana" pitchFamily="34" charset="0"/>
              <a:cs typeface="Verdana" pitchFamily="34" charset="0"/>
            </a:endParaRPr>
          </a:p>
        </p:txBody>
      </p:sp>
      <p:sp>
        <p:nvSpPr>
          <p:cNvPr id="3" name="Content Placeholder 2"/>
          <p:cNvSpPr>
            <a:spLocks noGrp="1"/>
          </p:cNvSpPr>
          <p:nvPr>
            <p:ph idx="1"/>
          </p:nvPr>
        </p:nvSpPr>
        <p:spPr>
          <a:xfrm>
            <a:off x="378000" y="1800000"/>
            <a:ext cx="8208000" cy="3657600"/>
          </a:xfrm>
        </p:spPr>
        <p:txBody>
          <a:bodyPr>
            <a:normAutofit fontScale="25000" lnSpcReduction="20000"/>
          </a:bodyPr>
          <a:lstStyle/>
          <a:p>
            <a:pPr marL="0" indent="0">
              <a:spcBef>
                <a:spcPts val="0"/>
              </a:spcBef>
              <a:spcAft>
                <a:spcPts val="600"/>
              </a:spcAft>
              <a:buNone/>
            </a:pPr>
            <a:r>
              <a:rPr lang="en-US" sz="10400" b="1" dirty="0" smtClean="0">
                <a:solidFill>
                  <a:srgbClr val="4676A6"/>
                </a:solidFill>
                <a:ea typeface="Verdana" pitchFamily="34" charset="0"/>
                <a:cs typeface="Verdana" pitchFamily="34" charset="0"/>
              </a:rPr>
              <a:t>Water resources across Europe - confronting water scarcity and drought </a:t>
            </a:r>
          </a:p>
          <a:p>
            <a:pPr marL="0" indent="0">
              <a:spcBef>
                <a:spcPts val="0"/>
              </a:spcBef>
              <a:spcAft>
                <a:spcPts val="600"/>
              </a:spcAft>
              <a:buNone/>
            </a:pPr>
            <a:endParaRPr lang="nl-NL" sz="10400" dirty="0" smtClean="0"/>
          </a:p>
          <a:p>
            <a:pPr marL="342000" lvl="1" indent="-342000">
              <a:spcBef>
                <a:spcPts val="0"/>
              </a:spcBef>
              <a:spcAft>
                <a:spcPts val="600"/>
              </a:spcAft>
              <a:buFont typeface="Arial" pitchFamily="34" charset="0"/>
              <a:buChar char="•"/>
            </a:pPr>
            <a:r>
              <a:rPr lang="en-US" sz="10400" dirty="0" err="1" smtClean="0"/>
              <a:t>DPSIR</a:t>
            </a:r>
            <a:r>
              <a:rPr lang="en-US" sz="10400" dirty="0" smtClean="0"/>
              <a:t>: framework used for water resources management</a:t>
            </a:r>
          </a:p>
          <a:p>
            <a:pPr marL="342000" lvl="1" indent="-342000">
              <a:spcBef>
                <a:spcPts val="0"/>
              </a:spcBef>
              <a:spcAft>
                <a:spcPts val="600"/>
              </a:spcAft>
              <a:buFont typeface="Arial" pitchFamily="34" charset="0"/>
              <a:buChar char="•"/>
            </a:pPr>
            <a:r>
              <a:rPr lang="en-US" sz="10400" dirty="0" smtClean="0"/>
              <a:t>Water exploitation index (ration of annual total water abstraction to available long-term freshwater resources)</a:t>
            </a:r>
          </a:p>
          <a:p>
            <a:pPr marL="342000" lvl="1" indent="-342000">
              <a:spcBef>
                <a:spcPts val="0"/>
              </a:spcBef>
              <a:spcAft>
                <a:spcPts val="600"/>
              </a:spcAft>
              <a:buFont typeface="Arial" pitchFamily="34" charset="0"/>
              <a:buChar char="•"/>
            </a:pPr>
            <a:r>
              <a:rPr lang="en-US" sz="10400" dirty="0" smtClean="0"/>
              <a:t>Action: water pricing, drought management plans, water efficiency and conservation, raising awareness, tackling illegal water use, alternative supplies, desalination</a:t>
            </a:r>
          </a:p>
          <a:p>
            <a:pPr marL="342000" lvl="1" indent="-342000">
              <a:spcBef>
                <a:spcPts val="0"/>
              </a:spcBef>
              <a:spcAft>
                <a:spcPts val="600"/>
              </a:spcAft>
              <a:buFont typeface="Arial" pitchFamily="34" charset="0"/>
              <a:buChar char="•"/>
            </a:pPr>
            <a:r>
              <a:rPr lang="en-US" sz="10400" dirty="0" smtClean="0"/>
              <a:t>Information requirements: river basin scale water balances based on the UN system of environmental economic accounting for water (SEEAW, 2007) &amp; WISE (water information system for Europe)</a:t>
            </a:r>
            <a:endParaRPr lang="en-US" sz="104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25</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9" name="Picture 8" descr="eea-print-logo.gif"/>
          <p:cNvPicPr>
            <a:picLocks noChangeAspect="1"/>
          </p:cNvPicPr>
          <p:nvPr/>
        </p:nvPicPr>
        <p:blipFill>
          <a:blip r:embed="rId3" cstate="print"/>
          <a:stretch>
            <a:fillRect/>
          </a:stretch>
        </p:blipFill>
        <p:spPr>
          <a:xfrm>
            <a:off x="5538600" y="250034"/>
            <a:ext cx="3047400" cy="616328"/>
          </a:xfrm>
          <a:prstGeom prst="rect">
            <a:avLst/>
          </a:prstGeom>
        </p:spPr>
      </p:pic>
    </p:spTree>
    <p:extLst>
      <p:ext uri="{BB962C8B-B14F-4D97-AF65-F5344CB8AC3E}">
        <p14:creationId xmlns:p14="http://schemas.microsoft.com/office/powerpoint/2010/main" val="1076236410"/>
      </p:ext>
    </p:extLst>
  </p:cSld>
  <p:clrMapOvr>
    <a:masterClrMapping/>
  </p:clrMapOvr>
  <p:transition advTm="2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59B96-4131-4DD5-A7F3-9C8969C240CC}" type="slidenum">
              <a:rPr lang="en-US" smtClean="0"/>
              <a:pPr/>
              <a:t>26</a:t>
            </a:fld>
            <a:endParaRPr lang="en-US"/>
          </a:p>
        </p:txBody>
      </p:sp>
      <p:pic>
        <p:nvPicPr>
          <p:cNvPr id="8" name="Picture 7"/>
          <p:cNvPicPr/>
          <p:nvPr/>
        </p:nvPicPr>
        <p:blipFill>
          <a:blip r:embed="rId2" cstate="print"/>
          <a:srcRect/>
          <a:stretch>
            <a:fillRect/>
          </a:stretch>
        </p:blipFill>
        <p:spPr bwMode="auto">
          <a:xfrm>
            <a:off x="1333500" y="1524000"/>
            <a:ext cx="6477000" cy="4572000"/>
          </a:xfrm>
          <a:prstGeom prst="rect">
            <a:avLst/>
          </a:prstGeom>
          <a:noFill/>
          <a:ln w="9525">
            <a:noFill/>
            <a:miter lim="800000"/>
            <a:headEnd/>
            <a:tailEnd/>
          </a:ln>
        </p:spPr>
      </p:pic>
      <p:sp>
        <p:nvSpPr>
          <p:cNvPr id="9" name="TextBox 8"/>
          <p:cNvSpPr txBox="1"/>
          <p:nvPr/>
        </p:nvSpPr>
        <p:spPr>
          <a:xfrm>
            <a:off x="378000" y="216000"/>
            <a:ext cx="8208000" cy="1323439"/>
          </a:xfrm>
          <a:prstGeom prst="rect">
            <a:avLst/>
          </a:prstGeom>
          <a:noFill/>
        </p:spPr>
        <p:txBody>
          <a:bodyPr wrap="square" rtlCol="0" anchor="ctr">
            <a:spAutoFit/>
          </a:bodyPr>
          <a:lstStyle/>
          <a:p>
            <a:r>
              <a:rPr lang="en-US" sz="4000" b="1" i="1" dirty="0" smtClean="0">
                <a:solidFill>
                  <a:srgbClr val="4676A6"/>
                </a:solidFill>
              </a:rPr>
              <a:t>DPSIR framework: driving force, pressure, state, impact, response</a:t>
            </a:r>
            <a:endParaRPr lang="en-US" sz="4000" b="1" i="1" dirty="0">
              <a:solidFill>
                <a:srgbClr val="4676A6"/>
              </a:solidFill>
            </a:endParaRPr>
          </a:p>
        </p:txBody>
      </p:sp>
      <p:pic>
        <p:nvPicPr>
          <p:cNvPr id="7" name="Picture 6" descr="eea-print-logo.gif"/>
          <p:cNvPicPr>
            <a:picLocks noChangeAspect="1"/>
          </p:cNvPicPr>
          <p:nvPr/>
        </p:nvPicPr>
        <p:blipFill>
          <a:blip r:embed="rId3" cstate="print"/>
          <a:stretch>
            <a:fillRect/>
          </a:stretch>
        </p:blipFill>
        <p:spPr>
          <a:xfrm>
            <a:off x="378000" y="6084000"/>
            <a:ext cx="3518059" cy="711518"/>
          </a:xfrm>
          <a:prstGeom prst="rect">
            <a:avLst/>
          </a:prstGeom>
        </p:spPr>
      </p:pic>
    </p:spTree>
    <p:extLst>
      <p:ext uri="{BB962C8B-B14F-4D97-AF65-F5344CB8AC3E}">
        <p14:creationId xmlns:p14="http://schemas.microsoft.com/office/powerpoint/2010/main" val="24347520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00000"/>
            <a:ext cx="8208000" cy="4419600"/>
          </a:xfrm>
        </p:spPr>
        <p:txBody>
          <a:bodyPr>
            <a:normAutofit fontScale="25000" lnSpcReduction="20000"/>
          </a:bodyPr>
          <a:lstStyle/>
          <a:p>
            <a:pPr>
              <a:spcBef>
                <a:spcPts val="0"/>
              </a:spcBef>
              <a:spcAft>
                <a:spcPts val="600"/>
              </a:spcAft>
              <a:buNone/>
            </a:pPr>
            <a:r>
              <a:rPr lang="en-US" sz="10400" b="1" dirty="0" smtClean="0">
                <a:solidFill>
                  <a:srgbClr val="4676A6"/>
                </a:solidFill>
              </a:rPr>
              <a:t>Africa Water Atlas</a:t>
            </a:r>
          </a:p>
          <a:p>
            <a:pPr>
              <a:spcBef>
                <a:spcPts val="0"/>
              </a:spcBef>
              <a:buNone/>
            </a:pPr>
            <a:endParaRPr lang="en-US" sz="10400" dirty="0" smtClean="0"/>
          </a:p>
          <a:p>
            <a:pPr marL="0" indent="0">
              <a:spcBef>
                <a:spcPts val="0"/>
              </a:spcBef>
              <a:spcAft>
                <a:spcPts val="600"/>
              </a:spcAft>
              <a:buNone/>
            </a:pPr>
            <a:r>
              <a:rPr lang="en-US" sz="10400" dirty="0" err="1" smtClean="0"/>
              <a:t>Modelling</a:t>
            </a:r>
            <a:r>
              <a:rPr lang="en-US" sz="10400" dirty="0" smtClean="0"/>
              <a:t> of Africa’s surface water systems </a:t>
            </a:r>
            <a:br>
              <a:rPr lang="en-US" sz="10400" dirty="0" smtClean="0"/>
            </a:br>
            <a:r>
              <a:rPr lang="en-US" sz="10400" dirty="0" smtClean="0"/>
              <a:t>(water balance data), identifying:</a:t>
            </a:r>
          </a:p>
          <a:p>
            <a:pPr marL="342000" lvl="1" indent="-342000">
              <a:spcBef>
                <a:spcPts val="0"/>
              </a:spcBef>
              <a:spcAft>
                <a:spcPts val="600"/>
              </a:spcAft>
              <a:buFont typeface="Arial" pitchFamily="34" charset="0"/>
              <a:buChar char="•"/>
            </a:pPr>
            <a:r>
              <a:rPr lang="en-US" sz="10400" b="1" dirty="0" smtClean="0">
                <a:solidFill>
                  <a:srgbClr val="4676A6"/>
                </a:solidFill>
              </a:rPr>
              <a:t>“hotspots”: </a:t>
            </a:r>
            <a:r>
              <a:rPr lang="en-US" sz="10400" dirty="0" smtClean="0"/>
              <a:t>tenuous food security situation</a:t>
            </a:r>
          </a:p>
          <a:p>
            <a:pPr marL="342000" lvl="1" indent="-342000">
              <a:spcBef>
                <a:spcPts val="0"/>
              </a:spcBef>
              <a:spcAft>
                <a:spcPts val="600"/>
              </a:spcAft>
              <a:buFont typeface="Arial" pitchFamily="34" charset="0"/>
              <a:buChar char="•"/>
            </a:pPr>
            <a:r>
              <a:rPr lang="en-US" sz="10400" b="1" dirty="0" smtClean="0">
                <a:solidFill>
                  <a:srgbClr val="4676A6"/>
                </a:solidFill>
              </a:rPr>
              <a:t>“</a:t>
            </a:r>
            <a:r>
              <a:rPr lang="en-US" sz="10400" b="1" dirty="0" err="1" smtClean="0">
                <a:solidFill>
                  <a:srgbClr val="4676A6"/>
                </a:solidFill>
              </a:rPr>
              <a:t>hopespots</a:t>
            </a:r>
            <a:r>
              <a:rPr lang="en-US" sz="10400" b="1" dirty="0" smtClean="0">
                <a:solidFill>
                  <a:srgbClr val="4676A6"/>
                </a:solidFill>
              </a:rPr>
              <a:t>”: </a:t>
            </a:r>
            <a:r>
              <a:rPr lang="en-US" sz="10400" dirty="0" smtClean="0"/>
              <a:t>potential for rainwater harvesting</a:t>
            </a:r>
          </a:p>
          <a:p>
            <a:pPr marL="342000" lvl="1" indent="-342000">
              <a:spcBef>
                <a:spcPts val="0"/>
              </a:spcBef>
              <a:spcAft>
                <a:spcPts val="600"/>
              </a:spcAft>
              <a:buFont typeface="Arial" pitchFamily="34" charset="0"/>
              <a:buChar char="•"/>
            </a:pPr>
            <a:r>
              <a:rPr lang="en-US" sz="10400" b="1" dirty="0" smtClean="0">
                <a:solidFill>
                  <a:srgbClr val="4676A6"/>
                </a:solidFill>
              </a:rPr>
              <a:t>“water towers”: </a:t>
            </a:r>
            <a:r>
              <a:rPr lang="en-US" sz="10400" dirty="0" smtClean="0"/>
              <a:t>areas with upstream water surplus</a:t>
            </a:r>
          </a:p>
          <a:p>
            <a:pPr marL="400050" lvl="1" indent="-400050">
              <a:buFontTx/>
              <a:buChar char="-"/>
            </a:pPr>
            <a:endParaRPr lang="en-US" sz="12400" dirty="0" smtClean="0"/>
          </a:p>
          <a:p>
            <a:pPr marL="228600" indent="-228600">
              <a:buFontTx/>
              <a:buChar char="-"/>
            </a:pPr>
            <a:endParaRPr lang="en-US" sz="12800" dirty="0" smtClean="0"/>
          </a:p>
          <a:p>
            <a:pPr>
              <a:buNone/>
            </a:pPr>
            <a:r>
              <a:rPr lang="en-US" sz="9600" dirty="0" smtClean="0"/>
              <a:t>	</a:t>
            </a:r>
          </a:p>
          <a:p>
            <a:pPr>
              <a:buNone/>
            </a:pPr>
            <a:r>
              <a:rPr lang="en-US" sz="9600" dirty="0" smtClean="0"/>
              <a:t>	</a:t>
            </a:r>
            <a:endParaRPr lang="en-US" sz="9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27</a:t>
            </a:fld>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378000" y="5472000"/>
            <a:ext cx="801817" cy="7200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1728000" y="5472000"/>
            <a:ext cx="590945" cy="72000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4212000" y="5472000"/>
            <a:ext cx="1054885" cy="720000"/>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5724000" y="5472000"/>
            <a:ext cx="720000" cy="720000"/>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6810657" y="5472000"/>
            <a:ext cx="1775343" cy="720000"/>
          </a:xfrm>
          <a:prstGeom prst="rect">
            <a:avLst/>
          </a:prstGeom>
          <a:noFill/>
          <a:ln w="9525">
            <a:noFill/>
            <a:miter lim="800000"/>
            <a:headEnd/>
            <a:tailEnd/>
          </a:ln>
        </p:spPr>
      </p:pic>
      <p:pic>
        <p:nvPicPr>
          <p:cNvPr id="12" name="Picture 11" descr="unep logo.jpg"/>
          <p:cNvPicPr>
            <a:picLocks noChangeAspect="1"/>
          </p:cNvPicPr>
          <p:nvPr/>
        </p:nvPicPr>
        <p:blipFill>
          <a:blip r:embed="rId7" cstate="print"/>
          <a:stretch>
            <a:fillRect/>
          </a:stretch>
        </p:blipFill>
        <p:spPr>
          <a:xfrm>
            <a:off x="2916000" y="5472000"/>
            <a:ext cx="671290" cy="72000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13" name="Tekstvak 12"/>
          <p:cNvSpPr txBox="1"/>
          <p:nvPr/>
        </p:nvSpPr>
        <p:spPr>
          <a:xfrm>
            <a:off x="378000" y="900000"/>
            <a:ext cx="8208000" cy="707886"/>
          </a:xfrm>
          <a:prstGeom prst="rect">
            <a:avLst/>
          </a:prstGeom>
          <a:noFill/>
        </p:spPr>
        <p:txBody>
          <a:bodyPr wrap="square" rtlCol="0">
            <a:spAutoFit/>
          </a:bodyPr>
          <a:lstStyle/>
          <a:p>
            <a:pPr algn="r"/>
            <a:r>
              <a:rPr lang="en-US" sz="4000" b="1" i="1" dirty="0" smtClean="0">
                <a:solidFill>
                  <a:srgbClr val="4676A6"/>
                </a:solidFill>
              </a:rPr>
              <a:t>Example Africa</a:t>
            </a:r>
            <a:endParaRPr lang="nl-NL" sz="4000" dirty="0"/>
          </a:p>
        </p:txBody>
      </p:sp>
    </p:spTree>
    <p:extLst>
      <p:ext uri="{BB962C8B-B14F-4D97-AF65-F5344CB8AC3E}">
        <p14:creationId xmlns:p14="http://schemas.microsoft.com/office/powerpoint/2010/main" val="1337976875"/>
      </p:ext>
    </p:extLst>
  </p:cSld>
  <p:clrMapOvr>
    <a:masterClrMapping/>
  </p:clrMapOvr>
  <p:transition advTm="2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324000"/>
            <a:ext cx="8208000" cy="1324800"/>
          </a:xfrm>
        </p:spPr>
        <p:txBody>
          <a:bodyPr>
            <a:normAutofit/>
          </a:bodyPr>
          <a:lstStyle/>
          <a:p>
            <a:pPr algn="r"/>
            <a:r>
              <a:rPr lang="en-US" sz="4000" b="1" i="1" dirty="0" smtClean="0">
                <a:solidFill>
                  <a:srgbClr val="4676A6"/>
                </a:solidFill>
              </a:rPr>
              <a:t>Africa Water Atlas</a:t>
            </a:r>
            <a:br>
              <a:rPr lang="en-US" sz="4000" b="1" i="1" dirty="0" smtClean="0">
                <a:solidFill>
                  <a:srgbClr val="4676A6"/>
                </a:solidFill>
              </a:rPr>
            </a:br>
            <a:r>
              <a:rPr lang="en-US" sz="4000" b="1" i="1" dirty="0" smtClean="0">
                <a:solidFill>
                  <a:srgbClr val="4676A6"/>
                </a:solidFill>
              </a:rPr>
              <a:t>Key Facts</a:t>
            </a:r>
            <a:endParaRPr lang="en-US" sz="4000" i="1" dirty="0">
              <a:solidFill>
                <a:srgbClr val="4676A6"/>
              </a:solidFill>
            </a:endParaRPr>
          </a:p>
        </p:txBody>
      </p:sp>
      <p:sp>
        <p:nvSpPr>
          <p:cNvPr id="3" name="Content Placeholder 2"/>
          <p:cNvSpPr>
            <a:spLocks noGrp="1"/>
          </p:cNvSpPr>
          <p:nvPr>
            <p:ph idx="1"/>
          </p:nvPr>
        </p:nvSpPr>
        <p:spPr>
          <a:xfrm>
            <a:off x="378000" y="1800000"/>
            <a:ext cx="8208000" cy="5029200"/>
          </a:xfrm>
        </p:spPr>
        <p:txBody>
          <a:bodyPr>
            <a:normAutofit fontScale="25000" lnSpcReduction="20000"/>
          </a:bodyPr>
          <a:lstStyle/>
          <a:p>
            <a:pPr marL="342000" lvl="1" indent="-342000">
              <a:spcBef>
                <a:spcPts val="0"/>
              </a:spcBef>
              <a:spcAft>
                <a:spcPts val="600"/>
              </a:spcAft>
              <a:buFont typeface="Arial" pitchFamily="34" charset="0"/>
              <a:buChar char="•"/>
            </a:pPr>
            <a:r>
              <a:rPr lang="en-US" sz="9600" dirty="0" smtClean="0"/>
              <a:t>Millions of people in Africa suffer water shortages throughout the year</a:t>
            </a:r>
          </a:p>
          <a:p>
            <a:pPr marL="342000" lvl="1" indent="-342000">
              <a:spcBef>
                <a:spcPts val="0"/>
              </a:spcBef>
              <a:spcAft>
                <a:spcPts val="600"/>
              </a:spcAft>
              <a:buFont typeface="Arial" pitchFamily="34" charset="0"/>
              <a:buChar char="•"/>
            </a:pPr>
            <a:r>
              <a:rPr lang="en-US" sz="9600" dirty="0" smtClean="0"/>
              <a:t>Water scarcity is not simply due to geography: population growth, poor planning and poverty are significant factors</a:t>
            </a:r>
          </a:p>
          <a:p>
            <a:pPr marL="342000" lvl="1" indent="-342000">
              <a:spcBef>
                <a:spcPts val="0"/>
              </a:spcBef>
              <a:spcAft>
                <a:spcPts val="600"/>
              </a:spcAft>
              <a:buFont typeface="Arial" pitchFamily="34" charset="0"/>
              <a:buChar char="•"/>
            </a:pPr>
            <a:r>
              <a:rPr lang="en-US" sz="9600" dirty="0" smtClean="0"/>
              <a:t>Most urban population growth has taken place in peri-urban slum </a:t>
            </a:r>
            <a:r>
              <a:rPr lang="en-US" sz="9600" dirty="0" err="1" smtClean="0"/>
              <a:t>neighbourhoods</a:t>
            </a:r>
            <a:r>
              <a:rPr lang="en-US" sz="9600" dirty="0" smtClean="0"/>
              <a:t>, overwhelming municipal water services</a:t>
            </a:r>
          </a:p>
          <a:p>
            <a:pPr marL="342000" lvl="1" indent="-342000">
              <a:spcBef>
                <a:spcPts val="0"/>
              </a:spcBef>
              <a:spcAft>
                <a:spcPts val="600"/>
              </a:spcAft>
              <a:buFont typeface="Arial" pitchFamily="34" charset="0"/>
              <a:buChar char="•"/>
            </a:pPr>
            <a:r>
              <a:rPr lang="en-US" sz="9600" dirty="0" smtClean="0"/>
              <a:t>64% of people in Africa use improved drinking water sources (2010)</a:t>
            </a:r>
          </a:p>
          <a:p>
            <a:pPr marL="342000" lvl="1" indent="-342000">
              <a:spcBef>
                <a:spcPts val="0"/>
              </a:spcBef>
              <a:spcAft>
                <a:spcPts val="600"/>
              </a:spcAft>
              <a:buFont typeface="Arial" pitchFamily="34" charset="0"/>
              <a:buChar char="•"/>
            </a:pPr>
            <a:r>
              <a:rPr lang="en-US" sz="9600" dirty="0" smtClean="0"/>
              <a:t>Only 38% of Africa’s population has access to improved sanitation facilities (2010)</a:t>
            </a:r>
          </a:p>
          <a:p>
            <a:pPr marL="342000" lvl="1" indent="-342000">
              <a:spcBef>
                <a:spcPts val="0"/>
              </a:spcBef>
              <a:spcAft>
                <a:spcPts val="600"/>
              </a:spcAft>
              <a:buFont typeface="Arial" pitchFamily="34" charset="0"/>
              <a:buChar char="•"/>
            </a:pPr>
            <a:r>
              <a:rPr lang="en-US" sz="9600" dirty="0" smtClean="0"/>
              <a:t>Increases in access to improved drinking water sources and sanitation facilities are not keeping pace with population growth</a:t>
            </a:r>
          </a:p>
          <a:p>
            <a:pPr marL="400050" lvl="1" indent="-400050">
              <a:buFontTx/>
              <a:buChar char="-"/>
            </a:pPr>
            <a:endParaRPr lang="en-US" sz="12400" dirty="0" smtClean="0"/>
          </a:p>
          <a:p>
            <a:pPr marL="228600" indent="-228600">
              <a:buFontTx/>
              <a:buChar char="-"/>
            </a:pPr>
            <a:endParaRPr lang="en-US" sz="12800" dirty="0" smtClean="0"/>
          </a:p>
          <a:p>
            <a:pPr>
              <a:buNone/>
            </a:pPr>
            <a:r>
              <a:rPr lang="en-US" sz="9600" dirty="0" smtClean="0"/>
              <a:t>	</a:t>
            </a:r>
          </a:p>
          <a:p>
            <a:pPr>
              <a:buNone/>
            </a:pPr>
            <a:r>
              <a:rPr lang="en-US" sz="9600" dirty="0" smtClean="0"/>
              <a:t>	</a:t>
            </a:r>
            <a:endParaRPr lang="en-US" sz="9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28</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471098080"/>
      </p:ext>
    </p:extLst>
  </p:cSld>
  <p:clrMapOvr>
    <a:masterClrMapping/>
  </p:clrMapOvr>
  <p:transition advTm="2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59B96-4131-4DD5-A7F3-9C8969C240CC}" type="slidenum">
              <a:rPr lang="en-US" smtClean="0"/>
              <a:pPr/>
              <a:t>29</a:t>
            </a:fld>
            <a:endParaRPr lang="en-US"/>
          </a:p>
        </p:txBody>
      </p:sp>
      <p:pic>
        <p:nvPicPr>
          <p:cNvPr id="7" name="Picture 6"/>
          <p:cNvPicPr/>
          <p:nvPr/>
        </p:nvPicPr>
        <p:blipFill>
          <a:blip r:embed="rId2" cstate="print"/>
          <a:srcRect/>
          <a:stretch>
            <a:fillRect/>
          </a:stretch>
        </p:blipFill>
        <p:spPr bwMode="auto">
          <a:xfrm>
            <a:off x="1562100" y="1143000"/>
            <a:ext cx="6019800" cy="5469731"/>
          </a:xfrm>
          <a:prstGeom prst="rect">
            <a:avLst/>
          </a:prstGeom>
          <a:noFill/>
          <a:ln w="9525">
            <a:noFill/>
            <a:miter lim="800000"/>
            <a:headEnd/>
            <a:tailEnd/>
          </a:ln>
        </p:spPr>
      </p:pic>
      <p:sp>
        <p:nvSpPr>
          <p:cNvPr id="8" name="TextBox 7"/>
          <p:cNvSpPr txBox="1"/>
          <p:nvPr/>
        </p:nvSpPr>
        <p:spPr>
          <a:xfrm>
            <a:off x="378000" y="756000"/>
            <a:ext cx="8208000" cy="400110"/>
          </a:xfrm>
          <a:prstGeom prst="rect">
            <a:avLst/>
          </a:prstGeom>
          <a:noFill/>
        </p:spPr>
        <p:txBody>
          <a:bodyPr wrap="square" rtlCol="0">
            <a:spAutoFit/>
          </a:bodyPr>
          <a:lstStyle/>
          <a:p>
            <a:r>
              <a:rPr lang="en-US" sz="2000" b="1" i="1" dirty="0" smtClean="0">
                <a:solidFill>
                  <a:srgbClr val="4676A6"/>
                </a:solidFill>
              </a:rPr>
              <a:t>Linkages between poverty, water and the environment</a:t>
            </a:r>
            <a:endParaRPr lang="en-US" sz="2000" b="1" i="1" dirty="0">
              <a:solidFill>
                <a:srgbClr val="4676A6"/>
              </a:solidFill>
            </a:endParaRPr>
          </a:p>
        </p:txBody>
      </p:sp>
      <p:sp>
        <p:nvSpPr>
          <p:cNvPr id="10" name="Rectangle 9"/>
          <p:cNvSpPr/>
          <p:nvPr/>
        </p:nvSpPr>
        <p:spPr>
          <a:xfrm>
            <a:off x="378000" y="216000"/>
            <a:ext cx="8208000" cy="707886"/>
          </a:xfrm>
          <a:prstGeom prst="rect">
            <a:avLst/>
          </a:prstGeom>
        </p:spPr>
        <p:txBody>
          <a:bodyPr wrap="square">
            <a:spAutoFit/>
          </a:bodyPr>
          <a:lstStyle/>
          <a:p>
            <a:r>
              <a:rPr lang="en-US" sz="4000" b="1" i="1" dirty="0" smtClean="0">
                <a:solidFill>
                  <a:srgbClr val="4676A6"/>
                </a:solidFill>
                <a:latin typeface="+mj-lt"/>
              </a:rPr>
              <a:t>Africa Water Atlas</a:t>
            </a:r>
            <a:endParaRPr lang="en-US" sz="4000" b="1" i="1" dirty="0">
              <a:solidFill>
                <a:srgbClr val="4676A6"/>
              </a:solidFill>
              <a:latin typeface="+mj-lt"/>
            </a:endParaRPr>
          </a:p>
        </p:txBody>
      </p:sp>
    </p:spTree>
    <p:extLst>
      <p:ext uri="{BB962C8B-B14F-4D97-AF65-F5344CB8AC3E}">
        <p14:creationId xmlns:p14="http://schemas.microsoft.com/office/powerpoint/2010/main" val="3770907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3</a:t>
            </a:fld>
            <a:endParaRPr lang="en-US" dirty="0"/>
          </a:p>
        </p:txBody>
      </p:sp>
      <p:sp>
        <p:nvSpPr>
          <p:cNvPr id="8" name="Title 1"/>
          <p:cNvSpPr txBox="1">
            <a:spLocks/>
          </p:cNvSpPr>
          <p:nvPr/>
        </p:nvSpPr>
        <p:spPr>
          <a:xfrm>
            <a:off x="378000" y="900000"/>
            <a:ext cx="8208000" cy="7092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rgbClr val="4676A6"/>
                </a:solidFill>
                <a:effectLst/>
                <a:uLnTx/>
                <a:uFillTx/>
                <a:latin typeface="+mj-lt"/>
                <a:ea typeface="+mj-ea"/>
                <a:cs typeface="+mj-cs"/>
              </a:rPr>
              <a:t>Sequence:</a:t>
            </a:r>
            <a:endParaRPr kumimoji="0" lang="en-US" sz="4000" b="1" i="1" u="none" strike="noStrike" kern="1200" cap="none" spc="0" normalizeH="0" baseline="0" noProof="0" dirty="0">
              <a:ln>
                <a:noFill/>
              </a:ln>
              <a:solidFill>
                <a:srgbClr val="4676A6"/>
              </a:solidFill>
              <a:effectLst/>
              <a:uLnTx/>
              <a:uFillTx/>
              <a:latin typeface="+mj-lt"/>
              <a:ea typeface="+mj-ea"/>
              <a:cs typeface="+mj-cs"/>
            </a:endParaRPr>
          </a:p>
        </p:txBody>
      </p:sp>
      <p:sp>
        <p:nvSpPr>
          <p:cNvPr id="9" name="Content Placeholder 2"/>
          <p:cNvSpPr txBox="1">
            <a:spLocks/>
          </p:cNvSpPr>
          <p:nvPr/>
        </p:nvSpPr>
        <p:spPr>
          <a:xfrm>
            <a:off x="378000" y="1800000"/>
            <a:ext cx="8208000" cy="3960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General assessment of the state-of-the</a:t>
            </a:r>
            <a:r>
              <a:rPr lang="en-US" sz="2800" dirty="0" smtClean="0"/>
              <a:t>-art of</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earth observation</a:t>
            </a: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Major trends and developments in the application field</a:t>
            </a: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Description of</a:t>
            </a:r>
            <a:r>
              <a:rPr kumimoji="0" lang="en-US" sz="2800" b="0" i="0" u="none" strike="noStrike" kern="1200" cap="none" spc="0" normalizeH="0" noProof="0" dirty="0" smtClean="0">
                <a:ln>
                  <a:noFill/>
                </a:ln>
                <a:solidFill>
                  <a:schemeClr val="tx1"/>
                </a:solidFill>
                <a:effectLst/>
                <a:uLnTx/>
                <a:uFillTx/>
                <a:latin typeface="+mn-lt"/>
                <a:ea typeface="+mn-ea"/>
                <a:cs typeface="+mn-cs"/>
              </a:rPr>
              <a:t> earth observation solutions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Assessment of market</a:t>
            </a:r>
            <a:r>
              <a:rPr kumimoji="0" lang="en-US" sz="2800" b="0" i="0" u="none" strike="noStrike" kern="1200" cap="none" spc="0" normalizeH="0" noProof="0" dirty="0" smtClean="0">
                <a:ln>
                  <a:noFill/>
                </a:ln>
                <a:solidFill>
                  <a:schemeClr val="tx1"/>
                </a:solidFill>
                <a:effectLst/>
                <a:uLnTx/>
                <a:uFillTx/>
                <a:latin typeface="+mn-lt"/>
                <a:ea typeface="+mn-ea"/>
                <a:cs typeface="+mn-cs"/>
              </a:rPr>
              <a:t> potential for earth observation solutions and marketing instruments</a:t>
            </a: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lang="en-US" sz="2800" baseline="0" dirty="0" smtClean="0"/>
              <a:t>Capacity</a:t>
            </a:r>
            <a:r>
              <a:rPr lang="en-US" sz="2800" dirty="0" smtClean="0"/>
              <a:t> building for successful application of earth observation solutions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145907551"/>
      </p:ext>
    </p:extLst>
  </p:cSld>
  <p:clrMapOvr>
    <a:masterClrMapping/>
  </p:clrMapOvr>
  <p:transition advTm="2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324000"/>
            <a:ext cx="8208000" cy="1324800"/>
          </a:xfrm>
        </p:spPr>
        <p:txBody>
          <a:bodyPr>
            <a:normAutofit/>
          </a:bodyPr>
          <a:lstStyle/>
          <a:p>
            <a:pPr algn="r"/>
            <a:r>
              <a:rPr lang="en-US" sz="4000" b="1" i="1" dirty="0" smtClean="0">
                <a:solidFill>
                  <a:srgbClr val="4676A6"/>
                </a:solidFill>
              </a:rPr>
              <a:t>Africa Water Atlas</a:t>
            </a:r>
            <a:br>
              <a:rPr lang="en-US" sz="4000" b="1" i="1" dirty="0" smtClean="0">
                <a:solidFill>
                  <a:srgbClr val="4676A6"/>
                </a:solidFill>
              </a:rPr>
            </a:br>
            <a:r>
              <a:rPr lang="en-US" sz="4000" b="1" i="1" dirty="0" smtClean="0">
                <a:solidFill>
                  <a:srgbClr val="4676A6"/>
                </a:solidFill>
              </a:rPr>
              <a:t>Action</a:t>
            </a:r>
            <a:endParaRPr lang="en-US" sz="4000" i="1" dirty="0">
              <a:solidFill>
                <a:srgbClr val="4676A6"/>
              </a:solidFill>
            </a:endParaRPr>
          </a:p>
        </p:txBody>
      </p:sp>
      <p:sp>
        <p:nvSpPr>
          <p:cNvPr id="3" name="Content Placeholder 2"/>
          <p:cNvSpPr>
            <a:spLocks noGrp="1"/>
          </p:cNvSpPr>
          <p:nvPr>
            <p:ph idx="1"/>
          </p:nvPr>
        </p:nvSpPr>
        <p:spPr>
          <a:xfrm>
            <a:off x="378000" y="1800000"/>
            <a:ext cx="8208000" cy="5029200"/>
          </a:xfrm>
        </p:spPr>
        <p:txBody>
          <a:bodyPr>
            <a:normAutofit fontScale="25000" lnSpcReduction="20000"/>
          </a:bodyPr>
          <a:lstStyle/>
          <a:p>
            <a:pPr marL="342000" lvl="1" indent="-342000">
              <a:spcBef>
                <a:spcPts val="0"/>
              </a:spcBef>
              <a:spcAft>
                <a:spcPts val="1200"/>
              </a:spcAft>
              <a:buFont typeface="Arial" pitchFamily="34" charset="0"/>
              <a:buChar char="•"/>
            </a:pPr>
            <a:r>
              <a:rPr lang="en-US" sz="10400" dirty="0" smtClean="0"/>
              <a:t>Provide safe drinking water + ensure access to adequate sanitation</a:t>
            </a:r>
          </a:p>
          <a:p>
            <a:pPr marL="342000" lvl="1" indent="-342000">
              <a:spcBef>
                <a:spcPts val="0"/>
              </a:spcBef>
              <a:spcAft>
                <a:spcPts val="1200"/>
              </a:spcAft>
              <a:buFont typeface="Arial" pitchFamily="34" charset="0"/>
              <a:buChar char="•"/>
            </a:pPr>
            <a:r>
              <a:rPr lang="en-US" sz="10400" dirty="0" smtClean="0"/>
              <a:t>Foster cooperation in </a:t>
            </a:r>
            <a:r>
              <a:rPr lang="en-US" sz="10400" dirty="0" err="1" smtClean="0"/>
              <a:t>transboundary</a:t>
            </a:r>
            <a:r>
              <a:rPr lang="en-US" sz="10400" dirty="0" smtClean="0"/>
              <a:t> water basins</a:t>
            </a:r>
          </a:p>
          <a:p>
            <a:pPr marL="342000" lvl="1" indent="-342000">
              <a:spcBef>
                <a:spcPts val="0"/>
              </a:spcBef>
              <a:spcAft>
                <a:spcPts val="1200"/>
              </a:spcAft>
              <a:buFont typeface="Arial" pitchFamily="34" charset="0"/>
              <a:buChar char="•"/>
            </a:pPr>
            <a:r>
              <a:rPr lang="en-US" sz="10400" dirty="0" smtClean="0"/>
              <a:t>Provide water for food security</a:t>
            </a:r>
          </a:p>
          <a:p>
            <a:pPr marL="342000" lvl="1" indent="-342000">
              <a:spcBef>
                <a:spcPts val="0"/>
              </a:spcBef>
              <a:spcAft>
                <a:spcPts val="1200"/>
              </a:spcAft>
              <a:buFont typeface="Arial" pitchFamily="34" charset="0"/>
              <a:buChar char="•"/>
            </a:pPr>
            <a:r>
              <a:rPr lang="en-US" sz="10400" dirty="0" smtClean="0"/>
              <a:t>Develop hydropower to enhance energy security</a:t>
            </a:r>
          </a:p>
          <a:p>
            <a:pPr marL="342000" lvl="1" indent="-342000">
              <a:spcBef>
                <a:spcPts val="0"/>
              </a:spcBef>
              <a:spcAft>
                <a:spcPts val="1200"/>
              </a:spcAft>
              <a:buFont typeface="Arial" pitchFamily="34" charset="0"/>
              <a:buChar char="•"/>
            </a:pPr>
            <a:r>
              <a:rPr lang="en-US" sz="10400" dirty="0" smtClean="0"/>
              <a:t>Meet growing water demand</a:t>
            </a:r>
          </a:p>
          <a:p>
            <a:pPr marL="342000" lvl="1" indent="-342000">
              <a:spcBef>
                <a:spcPts val="0"/>
              </a:spcBef>
              <a:spcAft>
                <a:spcPts val="1200"/>
              </a:spcAft>
              <a:buFont typeface="Arial" pitchFamily="34" charset="0"/>
              <a:buChar char="•"/>
            </a:pPr>
            <a:r>
              <a:rPr lang="en-US" sz="10400" dirty="0" smtClean="0"/>
              <a:t>Prevent land degradation and water pollution</a:t>
            </a:r>
          </a:p>
          <a:p>
            <a:pPr marL="342000" lvl="1" indent="-342000">
              <a:spcBef>
                <a:spcPts val="0"/>
              </a:spcBef>
              <a:spcAft>
                <a:spcPts val="1200"/>
              </a:spcAft>
              <a:buFont typeface="Arial" pitchFamily="34" charset="0"/>
              <a:buChar char="•"/>
            </a:pPr>
            <a:r>
              <a:rPr lang="en-US" sz="10400" dirty="0" smtClean="0"/>
              <a:t>Manage water under global climate change</a:t>
            </a:r>
          </a:p>
          <a:p>
            <a:pPr marL="342000" lvl="1" indent="-342000">
              <a:spcBef>
                <a:spcPts val="0"/>
              </a:spcBef>
              <a:spcAft>
                <a:spcPts val="1200"/>
              </a:spcAft>
              <a:buFont typeface="Arial" pitchFamily="34" charset="0"/>
              <a:buChar char="•"/>
            </a:pPr>
            <a:r>
              <a:rPr lang="en-US" sz="10400" dirty="0" smtClean="0"/>
              <a:t>Enhance capacity to address water challenges</a:t>
            </a:r>
          </a:p>
        </p:txBody>
      </p:sp>
      <p:sp>
        <p:nvSpPr>
          <p:cNvPr id="5" name="Slide Number Placeholder 4"/>
          <p:cNvSpPr>
            <a:spLocks noGrp="1"/>
          </p:cNvSpPr>
          <p:nvPr>
            <p:ph type="sldNum" sz="quarter" idx="12"/>
          </p:nvPr>
        </p:nvSpPr>
        <p:spPr/>
        <p:txBody>
          <a:bodyPr/>
          <a:lstStyle/>
          <a:p>
            <a:fld id="{7AE59B96-4131-4DD5-A7F3-9C8969C240CC}" type="slidenum">
              <a:rPr lang="en-US" smtClean="0"/>
              <a:pPr/>
              <a:t>30</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241105112"/>
      </p:ext>
    </p:extLst>
  </p:cSld>
  <p:clrMapOvr>
    <a:masterClrMapping/>
  </p:clrMapOvr>
  <p:transition advTm="2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1"/>
            <a:ext cx="8208000" cy="3597000"/>
          </a:xfrm>
        </p:spPr>
        <p:txBody>
          <a:bodyPr>
            <a:normAutofit/>
          </a:bodyPr>
          <a:lstStyle/>
          <a:p>
            <a:pPr marL="0" indent="0">
              <a:lnSpc>
                <a:spcPct val="80000"/>
              </a:lnSpc>
              <a:spcBef>
                <a:spcPts val="0"/>
              </a:spcBef>
              <a:buNone/>
            </a:pPr>
            <a:r>
              <a:rPr lang="en-US" sz="2600" b="1" dirty="0"/>
              <a:t>Water resources across Europe </a:t>
            </a:r>
            <a:r>
              <a:rPr lang="en-US" sz="2600" dirty="0"/>
              <a:t>— confronting water scarcity and </a:t>
            </a:r>
            <a:r>
              <a:rPr lang="en-US" sz="2600" dirty="0" smtClean="0"/>
              <a:t>drought</a:t>
            </a:r>
            <a:r>
              <a:rPr lang="en-US" sz="2600" dirty="0"/>
              <a:t> </a:t>
            </a:r>
            <a:r>
              <a:rPr lang="en-US" sz="2000" b="1" dirty="0" smtClean="0"/>
              <a:t>(EEA; 2014)</a:t>
            </a:r>
          </a:p>
          <a:p>
            <a:pPr marL="0" indent="0">
              <a:lnSpc>
                <a:spcPct val="80000"/>
              </a:lnSpc>
              <a:spcBef>
                <a:spcPts val="0"/>
              </a:spcBef>
              <a:buNone/>
            </a:pPr>
            <a:endParaRPr lang="en-US" sz="2600" b="1" dirty="0" smtClean="0"/>
          </a:p>
          <a:p>
            <a:pPr marL="0" indent="0">
              <a:lnSpc>
                <a:spcPct val="80000"/>
              </a:lnSpc>
              <a:spcBef>
                <a:spcPts val="0"/>
              </a:spcBef>
              <a:buNone/>
            </a:pPr>
            <a:r>
              <a:rPr lang="en-US" sz="2600" b="1" dirty="0" smtClean="0"/>
              <a:t>Africa water atlas </a:t>
            </a:r>
            <a:r>
              <a:rPr lang="en-US" sz="2000" b="1" dirty="0" smtClean="0"/>
              <a:t>(UNEP; 2010)</a:t>
            </a:r>
          </a:p>
        </p:txBody>
      </p:sp>
      <p:sp>
        <p:nvSpPr>
          <p:cNvPr id="5" name="Slide Number Placeholder 4"/>
          <p:cNvSpPr>
            <a:spLocks noGrp="1"/>
          </p:cNvSpPr>
          <p:nvPr>
            <p:ph type="sldNum" sz="quarter" idx="12"/>
          </p:nvPr>
        </p:nvSpPr>
        <p:spPr/>
        <p:txBody>
          <a:bodyPr/>
          <a:lstStyle/>
          <a:p>
            <a:fld id="{7AE59B96-4131-4DD5-A7F3-9C8969C240CC}" type="slidenum">
              <a:rPr lang="en-US" smtClean="0"/>
              <a:pPr/>
              <a:t>31</a:t>
            </a:fld>
            <a:endParaRPr lang="en-US"/>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9"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10" name="Picture 9" descr="eea-print-logo.gif"/>
          <p:cNvPicPr>
            <a:picLocks noChangeAspect="1"/>
          </p:cNvPicPr>
          <p:nvPr/>
        </p:nvPicPr>
        <p:blipFill>
          <a:blip r:embed="rId3" cstate="print"/>
          <a:stretch>
            <a:fillRect/>
          </a:stretch>
        </p:blipFill>
        <p:spPr>
          <a:xfrm>
            <a:off x="3708000" y="769207"/>
            <a:ext cx="3518059" cy="711518"/>
          </a:xfrm>
          <a:prstGeom prst="rect">
            <a:avLst/>
          </a:prstGeom>
        </p:spPr>
      </p:pic>
      <p:pic>
        <p:nvPicPr>
          <p:cNvPr id="11" name="Picture 10" descr="unep logo.jpg"/>
          <p:cNvPicPr>
            <a:picLocks noChangeAspect="1"/>
          </p:cNvPicPr>
          <p:nvPr/>
        </p:nvPicPr>
        <p:blipFill>
          <a:blip r:embed="rId4" cstate="print"/>
          <a:stretch>
            <a:fillRect/>
          </a:stretch>
        </p:blipFill>
        <p:spPr>
          <a:xfrm>
            <a:off x="7683114" y="512325"/>
            <a:ext cx="902886" cy="968400"/>
          </a:xfrm>
          <a:prstGeom prst="rect">
            <a:avLst/>
          </a:prstGeom>
        </p:spPr>
      </p:pic>
    </p:spTree>
    <p:extLst>
      <p:ext uri="{BB962C8B-B14F-4D97-AF65-F5344CB8AC3E}">
        <p14:creationId xmlns:p14="http://schemas.microsoft.com/office/powerpoint/2010/main" val="2464077342"/>
      </p:ext>
    </p:extLst>
  </p:cSld>
  <p:clrMapOvr>
    <a:masterClrMapping/>
  </p:clrMapOvr>
  <p:transition advTm="20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8208000" cy="1220400"/>
          </a:xfrm>
        </p:spPr>
        <p:txBody>
          <a:bodyPr>
            <a:normAutofit/>
          </a:bodyPr>
          <a:lstStyle/>
          <a:p>
            <a:pPr algn="l"/>
            <a:r>
              <a:rPr lang="en-US" b="1" i="1" dirty="0" smtClean="0"/>
              <a:t>2. Earth observation applications</a:t>
            </a:r>
            <a:endParaRPr lang="en-US" b="1"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32</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33</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Earth observation </a:t>
            </a:r>
            <a:br>
              <a:rPr lang="en-US" sz="4000" b="1" i="1" dirty="0" smtClean="0">
                <a:solidFill>
                  <a:srgbClr val="4676A6"/>
                </a:solidFill>
              </a:rPr>
            </a:br>
            <a:r>
              <a:rPr lang="en-US" sz="4000" b="1" i="1" dirty="0" smtClean="0">
                <a:solidFill>
                  <a:srgbClr val="4676A6"/>
                </a:solidFill>
              </a:rPr>
              <a:t>for water management</a:t>
            </a:r>
            <a:endParaRPr lang="en-US" sz="4000" b="1" i="1" dirty="0">
              <a:solidFill>
                <a:srgbClr val="4676A6"/>
              </a:solidFill>
            </a:endParaRPr>
          </a:p>
        </p:txBody>
      </p:sp>
      <p:sp>
        <p:nvSpPr>
          <p:cNvPr id="10" name="TextBox 5"/>
          <p:cNvSpPr txBox="1">
            <a:spLocks noChangeArrowheads="1"/>
          </p:cNvSpPr>
          <p:nvPr/>
        </p:nvSpPr>
        <p:spPr bwMode="auto">
          <a:xfrm>
            <a:off x="1905000" y="5760000"/>
            <a:ext cx="22663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eaLnBrk="1" hangingPunct="1">
              <a:spcBef>
                <a:spcPct val="0"/>
              </a:spcBef>
              <a:buSzTx/>
              <a:buFontTx/>
              <a:buNone/>
            </a:pPr>
            <a:r>
              <a:rPr lang="en-US" altLang="en-US" sz="1600" i="1" dirty="0" smtClean="0">
                <a:latin typeface="Calibri" pitchFamily="34" charset="0"/>
              </a:rPr>
              <a:t>The water cycle (GEWEX)</a:t>
            </a:r>
            <a:endParaRPr lang="en-US" altLang="en-US" sz="1600" b="1" dirty="0">
              <a:latin typeface="Calibri"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11" name="Picture 10"/>
          <p:cNvPicPr>
            <a:picLocks noChangeAspect="1"/>
          </p:cNvPicPr>
          <p:nvPr/>
        </p:nvPicPr>
        <p:blipFill>
          <a:blip r:embed="rId3" cstate="print"/>
          <a:srcRect/>
          <a:stretch>
            <a:fillRect/>
          </a:stretch>
        </p:blipFill>
        <p:spPr bwMode="auto">
          <a:xfrm>
            <a:off x="6629099" y="5738973"/>
            <a:ext cx="1956901" cy="697715"/>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4650" y="1657949"/>
            <a:ext cx="5714699" cy="3994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8031587"/>
      </p:ext>
    </p:extLst>
  </p:cSld>
  <p:clrMapOvr>
    <a:masterClrMapping/>
  </p:clrMapOvr>
  <p:transition advTm="2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34</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Earth observation </a:t>
            </a:r>
          </a:p>
          <a:p>
            <a:pPr algn="r"/>
            <a:r>
              <a:rPr lang="en-US" sz="4000" b="1" i="1" dirty="0" smtClean="0">
                <a:solidFill>
                  <a:srgbClr val="4676A6"/>
                </a:solidFill>
              </a:rPr>
              <a:t>contribution</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kumimoji="0" lang="en-US" sz="2400" b="1" i="0" u="none" strike="noStrike" kern="0" cap="none" spc="0" normalizeH="0" baseline="0" noProof="0" dirty="0" smtClean="0">
                <a:ln>
                  <a:noFill/>
                </a:ln>
                <a:solidFill>
                  <a:srgbClr val="000000"/>
                </a:solidFill>
                <a:effectLst/>
                <a:uLnTx/>
                <a:uFillTx/>
                <a:ea typeface="Calibri"/>
                <a:cs typeface="Times New Roman"/>
              </a:rPr>
              <a:t>General water resources assessment</a:t>
            </a:r>
            <a:r>
              <a:rPr lang="en-US" sz="2400" kern="0" dirty="0" smtClean="0">
                <a:ea typeface="Calibri"/>
                <a:cs typeface="Times New Roman"/>
              </a:rPr>
              <a:t>, for long-term planning and climate change scenarios</a:t>
            </a:r>
          </a:p>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kumimoji="0" lang="en-US" sz="2400" b="1" i="0" u="none" strike="noStrike" kern="0" cap="none" spc="0" normalizeH="0" baseline="0" noProof="0" dirty="0" smtClean="0">
                <a:ln>
                  <a:noFill/>
                </a:ln>
                <a:solidFill>
                  <a:srgbClr val="000000"/>
                </a:solidFill>
                <a:effectLst/>
                <a:uLnTx/>
                <a:uFillTx/>
                <a:ea typeface="Calibri"/>
                <a:cs typeface="Times New Roman"/>
              </a:rPr>
              <a:t>Hydrologic</a:t>
            </a:r>
            <a:r>
              <a:rPr kumimoji="0" lang="en-US" sz="2400" b="1" i="0" u="none" strike="noStrike" kern="0" cap="none" spc="0" normalizeH="0" noProof="0" dirty="0" smtClean="0">
                <a:ln>
                  <a:noFill/>
                </a:ln>
                <a:solidFill>
                  <a:srgbClr val="000000"/>
                </a:solidFill>
                <a:effectLst/>
                <a:uLnTx/>
                <a:uFillTx/>
                <a:ea typeface="Calibri"/>
                <a:cs typeface="Times New Roman"/>
              </a:rPr>
              <a:t> information systems</a:t>
            </a:r>
            <a:r>
              <a:rPr kumimoji="0" lang="en-US" sz="2400" b="0" i="0" u="none" strike="noStrike" kern="0" cap="none" spc="0" normalizeH="0" baseline="0" noProof="0" dirty="0" smtClean="0">
                <a:ln>
                  <a:noFill/>
                </a:ln>
                <a:solidFill>
                  <a:srgbClr val="000000"/>
                </a:solidFill>
                <a:effectLst/>
                <a:uLnTx/>
                <a:uFillTx/>
                <a:ea typeface="Calibri"/>
                <a:cs typeface="Times New Roman"/>
              </a:rPr>
              <a:t>, for (detailed</a:t>
            </a:r>
            <a:r>
              <a:rPr lang="en-US" sz="2400" kern="0" dirty="0" smtClean="0">
                <a:ea typeface="Calibri"/>
                <a:cs typeface="Times New Roman"/>
              </a:rPr>
              <a:t>) run-off calculations &amp; (irrigation) system management</a:t>
            </a:r>
            <a:endParaRPr kumimoji="0" lang="en-US" sz="2400" b="0" i="0" u="none" strike="noStrike" kern="0" cap="none" spc="0" normalizeH="0" baseline="0" noProof="0" dirty="0" smtClean="0">
              <a:ln>
                <a:noFill/>
              </a:ln>
              <a:solidFill>
                <a:srgbClr val="000000"/>
              </a:solidFill>
              <a:effectLst/>
              <a:uLnTx/>
              <a:uFillTx/>
              <a:ea typeface="Calibri"/>
              <a:cs typeface="Times New Roman"/>
            </a:endParaRPr>
          </a:p>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kumimoji="0" lang="en-US" sz="2400" b="1" i="0" u="none" strike="noStrike" kern="0" cap="none" spc="0" normalizeH="0" baseline="0" noProof="0" dirty="0" smtClean="0">
                <a:ln>
                  <a:noFill/>
                </a:ln>
                <a:solidFill>
                  <a:srgbClr val="000000"/>
                </a:solidFill>
                <a:effectLst/>
                <a:uLnTx/>
                <a:uFillTx/>
                <a:ea typeface="Calibri"/>
                <a:cs typeface="Times New Roman"/>
              </a:rPr>
              <a:t>Soil moisture modelling,</a:t>
            </a:r>
          </a:p>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kumimoji="0" lang="en-US" sz="2400" b="1" i="0" u="none" strike="noStrike" kern="0" cap="none" spc="0" normalizeH="0" baseline="0" noProof="0" dirty="0" smtClean="0">
                <a:ln>
                  <a:noFill/>
                </a:ln>
                <a:solidFill>
                  <a:srgbClr val="000000"/>
                </a:solidFill>
                <a:effectLst/>
                <a:uLnTx/>
                <a:uFillTx/>
                <a:ea typeface="Calibri"/>
                <a:cs typeface="Times New Roman"/>
              </a:rPr>
              <a:t>Drought monitoring</a:t>
            </a:r>
            <a:r>
              <a:rPr kumimoji="0" lang="en-US" sz="2400" b="0" i="0" u="none" strike="noStrike" kern="0" cap="none" spc="0" normalizeH="0" baseline="0" noProof="0" dirty="0" smtClean="0">
                <a:ln>
                  <a:noFill/>
                </a:ln>
                <a:solidFill>
                  <a:srgbClr val="000000"/>
                </a:solidFill>
                <a:effectLst/>
                <a:uLnTx/>
                <a:uFillTx/>
                <a:ea typeface="Calibri"/>
                <a:cs typeface="Times New Roman"/>
              </a:rPr>
              <a:t>,</a:t>
            </a:r>
          </a:p>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lang="en-US" sz="2400" b="1" kern="0" dirty="0" smtClean="0">
                <a:ea typeface="Calibri"/>
                <a:cs typeface="Times New Roman"/>
              </a:rPr>
              <a:t>Water quality monitoring,</a:t>
            </a:r>
          </a:p>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kumimoji="0" lang="en-US" sz="2400" b="1" i="0" u="none" strike="noStrike" kern="0" cap="none" spc="0" normalizeH="0" baseline="0" noProof="0" dirty="0" smtClean="0">
                <a:ln>
                  <a:noFill/>
                </a:ln>
                <a:solidFill>
                  <a:srgbClr val="000000"/>
                </a:solidFill>
                <a:effectLst/>
                <a:uLnTx/>
                <a:uFillTx/>
                <a:ea typeface="Calibri"/>
                <a:cs typeface="Times New Roman"/>
              </a:rPr>
              <a:t>Snow cover monitoring,</a:t>
            </a:r>
          </a:p>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kumimoji="0" lang="en-US" sz="2400" b="1" i="0" u="none" strike="noStrike" kern="0" cap="none" spc="0" normalizeH="0" baseline="0" noProof="0" dirty="0" smtClean="0">
                <a:ln>
                  <a:noFill/>
                </a:ln>
                <a:solidFill>
                  <a:srgbClr val="000000"/>
                </a:solidFill>
                <a:effectLst/>
                <a:uLnTx/>
                <a:uFillTx/>
                <a:ea typeface="Calibri"/>
                <a:cs typeface="Times New Roman"/>
              </a:rPr>
              <a:t>Water supply utilities,</a:t>
            </a:r>
          </a:p>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lang="en-US" sz="2400" b="1" kern="0" dirty="0" smtClean="0">
                <a:ea typeface="Calibri"/>
                <a:cs typeface="Times New Roman"/>
              </a:rPr>
              <a:t>Others:</a:t>
            </a:r>
            <a:r>
              <a:rPr lang="en-US" sz="2400" kern="0" dirty="0" smtClean="0">
                <a:ea typeface="Calibri"/>
                <a:cs typeface="Times New Roman"/>
              </a:rPr>
              <a:t> </a:t>
            </a:r>
            <a:r>
              <a:rPr lang="en-US" sz="2400" kern="0" dirty="0" err="1" smtClean="0">
                <a:ea typeface="Calibri"/>
                <a:cs typeface="Times New Roman"/>
              </a:rPr>
              <a:t>salinisation</a:t>
            </a:r>
            <a:r>
              <a:rPr lang="en-US" sz="2400" kern="0" dirty="0" smtClean="0">
                <a:ea typeface="Calibri"/>
                <a:cs typeface="Times New Roman"/>
              </a:rPr>
              <a:t> monitoring &amp; mapping, sediment transport monitoring, erosion monitoring &amp; mapping, reservoir monitoring, rainwater harvesting, etc.</a:t>
            </a:r>
            <a:endParaRPr kumimoji="0" lang="en-US" sz="2400" i="0" u="none" strike="noStrike" kern="0" cap="none" spc="0" normalizeH="0" baseline="0" noProof="0" dirty="0">
              <a:ln>
                <a:noFill/>
              </a:ln>
              <a:solidFill>
                <a:srgbClr val="000000"/>
              </a:solidFill>
              <a:effectLst/>
              <a:uLnTx/>
              <a:uFillTx/>
              <a:ea typeface="Calibri"/>
              <a:cs typeface="Times New Roman"/>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576961471"/>
      </p:ext>
    </p:extLst>
  </p:cSld>
  <p:clrMapOvr>
    <a:masterClrMapping/>
  </p:clrMapOvr>
  <p:transition advTm="20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35</a:t>
            </a:fld>
            <a:endParaRPr lang="en-US"/>
          </a:p>
        </p:txBody>
      </p:sp>
      <p:sp>
        <p:nvSpPr>
          <p:cNvPr id="2" name="TextBox 1"/>
          <p:cNvSpPr txBox="1"/>
          <p:nvPr/>
        </p:nvSpPr>
        <p:spPr>
          <a:xfrm>
            <a:off x="377999" y="324000"/>
            <a:ext cx="8208000" cy="1323439"/>
          </a:xfrm>
          <a:prstGeom prst="rect">
            <a:avLst/>
          </a:prstGeom>
          <a:noFill/>
        </p:spPr>
        <p:txBody>
          <a:bodyPr wrap="square" rtlCol="0">
            <a:spAutoFit/>
          </a:bodyPr>
          <a:lstStyle/>
          <a:p>
            <a:pPr algn="r"/>
            <a:r>
              <a:rPr lang="en-US" sz="4000" b="1" i="1" dirty="0" smtClean="0">
                <a:solidFill>
                  <a:srgbClr val="4676A6"/>
                </a:solidFill>
              </a:rPr>
              <a:t>Example water resources </a:t>
            </a:r>
            <a:br>
              <a:rPr lang="en-US" sz="4000" b="1" i="1" dirty="0" smtClean="0">
                <a:solidFill>
                  <a:srgbClr val="4676A6"/>
                </a:solidFill>
              </a:rPr>
            </a:br>
            <a:r>
              <a:rPr lang="en-US" sz="4000" b="1" i="1" dirty="0" smtClean="0">
                <a:solidFill>
                  <a:srgbClr val="4676A6"/>
                </a:solidFill>
              </a:rPr>
              <a:t>assessment</a:t>
            </a:r>
          </a:p>
        </p:txBody>
      </p:sp>
      <p:sp>
        <p:nvSpPr>
          <p:cNvPr id="12" name="TextBox 2"/>
          <p:cNvSpPr txBox="1">
            <a:spLocks noChangeArrowheads="1"/>
          </p:cNvSpPr>
          <p:nvPr/>
        </p:nvSpPr>
        <p:spPr bwMode="auto">
          <a:xfrm>
            <a:off x="400123" y="5760000"/>
            <a:ext cx="820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eaLnBrk="1" hangingPunct="1">
              <a:spcBef>
                <a:spcPct val="0"/>
              </a:spcBef>
              <a:buSzTx/>
              <a:buFontTx/>
              <a:buNone/>
            </a:pPr>
            <a:r>
              <a:rPr lang="en-US" altLang="en-US" sz="1600" i="1" dirty="0">
                <a:latin typeface="+mn-lt"/>
              </a:rPr>
              <a:t>Overview upstream basin boundaries of the Indus, Ganges, </a:t>
            </a:r>
            <a:r>
              <a:rPr lang="en-US" altLang="en-US" sz="1600" i="1" dirty="0" smtClean="0">
                <a:latin typeface="+mn-lt"/>
              </a:rPr>
              <a:t>Brahmaputra, Salween </a:t>
            </a:r>
            <a:r>
              <a:rPr lang="en-US" altLang="en-US" sz="1600" i="1" dirty="0">
                <a:latin typeface="+mn-lt"/>
              </a:rPr>
              <a:t>and Mekong river </a:t>
            </a:r>
            <a:r>
              <a:rPr lang="en-US" altLang="en-US" sz="1600" i="1" dirty="0" smtClean="0">
                <a:latin typeface="+mn-lt"/>
              </a:rPr>
              <a:t>basins (</a:t>
            </a:r>
            <a:r>
              <a:rPr lang="en-US" altLang="en-US" sz="1600" i="1" dirty="0" err="1" smtClean="0">
                <a:latin typeface="+mn-lt"/>
              </a:rPr>
              <a:t>FutureWater</a:t>
            </a:r>
            <a:r>
              <a:rPr lang="en-US" altLang="en-US" sz="1600" i="1" dirty="0" smtClean="0">
                <a:latin typeface="+mn-lt"/>
              </a:rPr>
              <a:t>)</a:t>
            </a:r>
            <a:endParaRPr lang="en-US" altLang="en-US" sz="1600" dirty="0">
              <a:latin typeface="+mn-lt"/>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619" y="1800000"/>
            <a:ext cx="6862762" cy="4021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5854848"/>
      </p:ext>
    </p:extLst>
  </p:cSld>
  <p:clrMapOvr>
    <a:masterClrMapping/>
  </p:clrMapOvr>
  <p:transition advTm="20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36</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Water resources</a:t>
            </a:r>
          </a:p>
          <a:p>
            <a:pPr algn="r"/>
            <a:r>
              <a:rPr lang="en-US" sz="4000" b="1" i="1" dirty="0" smtClean="0">
                <a:solidFill>
                  <a:srgbClr val="4676A6"/>
                </a:solidFill>
              </a:rPr>
              <a:t> assessment</a:t>
            </a:r>
            <a:endParaRPr lang="en-US" sz="4000" b="1" i="1" dirty="0">
              <a:solidFill>
                <a:srgbClr val="4676A6"/>
              </a:solidFill>
            </a:endParaRPr>
          </a:p>
        </p:txBody>
      </p:sp>
      <p:sp>
        <p:nvSpPr>
          <p:cNvPr id="10" name="Tijdelijke aanduiding voor inhoud 2"/>
          <p:cNvSpPr txBox="1">
            <a:spLocks/>
          </p:cNvSpPr>
          <p:nvPr/>
        </p:nvSpPr>
        <p:spPr bwMode="auto">
          <a:xfrm>
            <a:off x="380458"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lang="en-US" sz="2400" dirty="0">
                <a:solidFill>
                  <a:srgbClr val="4676A6"/>
                </a:solidFill>
              </a:rPr>
              <a:t>Accurate and continuous observation of the long-term dynamics of the different key variables </a:t>
            </a:r>
            <a:r>
              <a:rPr lang="en-US" sz="2400" kern="0" dirty="0"/>
              <a:t>governing the energy and water cycle processes from global to local scale </a:t>
            </a:r>
            <a:endParaRPr lang="en-US" sz="2400" kern="0" dirty="0" smtClean="0"/>
          </a:p>
          <a:p>
            <a:pPr marL="342000" lvl="0" indent="-342000">
              <a:lnSpc>
                <a:spcPct val="80000"/>
              </a:lnSpc>
              <a:spcBef>
                <a:spcPts val="0"/>
              </a:spcBef>
              <a:spcAft>
                <a:spcPts val="1200"/>
              </a:spcAft>
              <a:buFont typeface="Arial" panose="020B0604020202020204" pitchFamily="34" charset="0"/>
              <a:buChar char="•"/>
              <a:defRPr/>
            </a:pPr>
            <a:r>
              <a:rPr lang="en-US" sz="2400" kern="0" dirty="0" smtClean="0"/>
              <a:t>For </a:t>
            </a:r>
            <a:r>
              <a:rPr lang="en-US" sz="2400" kern="0" dirty="0"/>
              <a:t>decision making: </a:t>
            </a:r>
            <a:r>
              <a:rPr lang="en-US" sz="2400" dirty="0">
                <a:solidFill>
                  <a:srgbClr val="4676A6"/>
                </a:solidFill>
              </a:rPr>
              <a:t>global synoptic information on water resources availability and quality for water governance, management and planning </a:t>
            </a:r>
            <a:r>
              <a:rPr lang="en-US" sz="2400" kern="0" dirty="0"/>
              <a:t>(+ adaptation to climate change)</a:t>
            </a:r>
          </a:p>
          <a:p>
            <a:pPr marL="342000" lvl="0" indent="-342000">
              <a:lnSpc>
                <a:spcPct val="80000"/>
              </a:lnSpc>
              <a:spcBef>
                <a:spcPts val="0"/>
              </a:spcBef>
              <a:spcAft>
                <a:spcPts val="1200"/>
              </a:spcAft>
              <a:buFont typeface="Arial" panose="020B0604020202020204" pitchFamily="34" charset="0"/>
              <a:buChar char="•"/>
              <a:defRPr/>
            </a:pPr>
            <a:r>
              <a:rPr lang="en-US" sz="2400" kern="0" dirty="0"/>
              <a:t>Earth observation complemented with in-situ observations for </a:t>
            </a:r>
            <a:r>
              <a:rPr lang="en-US" sz="2400" dirty="0">
                <a:solidFill>
                  <a:srgbClr val="4676A6"/>
                </a:solidFill>
              </a:rPr>
              <a:t>validation, calibration and development of </a:t>
            </a:r>
            <a:r>
              <a:rPr lang="en-US" sz="2400" dirty="0" err="1">
                <a:solidFill>
                  <a:srgbClr val="4676A6"/>
                </a:solidFill>
              </a:rPr>
              <a:t>EO</a:t>
            </a:r>
            <a:r>
              <a:rPr lang="en-US" sz="2400" dirty="0">
                <a:solidFill>
                  <a:srgbClr val="4676A6"/>
                </a:solidFill>
              </a:rPr>
              <a:t>-derived products</a:t>
            </a:r>
          </a:p>
          <a:p>
            <a:pPr marL="342000" lvl="0" indent="-342000">
              <a:lnSpc>
                <a:spcPct val="80000"/>
              </a:lnSpc>
              <a:spcBef>
                <a:spcPts val="0"/>
              </a:spcBef>
              <a:spcAft>
                <a:spcPts val="1200"/>
              </a:spcAft>
              <a:buFont typeface="Arial" panose="020B0604020202020204" pitchFamily="34" charset="0"/>
              <a:buChar char="•"/>
              <a:defRPr/>
            </a:pPr>
            <a:r>
              <a:rPr lang="en-US" sz="2400" dirty="0">
                <a:solidFill>
                  <a:srgbClr val="4676A6"/>
                </a:solidFill>
              </a:rPr>
              <a:t>Cost estimate: </a:t>
            </a:r>
            <a:r>
              <a:rPr lang="en-US" sz="2400" kern="0" dirty="0" smtClean="0"/>
              <a:t>service 100 - 200 k€ per river basin</a:t>
            </a:r>
            <a:r>
              <a:rPr lang="en-US" sz="2400" kern="0" dirty="0"/>
              <a:t>, </a:t>
            </a:r>
            <a:r>
              <a:rPr lang="en-US" sz="2400" kern="0" dirty="0" smtClean="0"/>
              <a:t/>
            </a:r>
            <a:br>
              <a:rPr lang="en-US" sz="2400" kern="0" dirty="0" smtClean="0"/>
            </a:br>
            <a:r>
              <a:rPr lang="en-US" sz="2400" kern="0" dirty="0" smtClean="0"/>
              <a:t>data 1 - 10 k€ </a:t>
            </a:r>
            <a:r>
              <a:rPr lang="en-US" sz="2400" kern="0" dirty="0"/>
              <a:t>per </a:t>
            </a:r>
            <a:r>
              <a:rPr lang="en-US" sz="2400" kern="0" dirty="0" smtClean="0"/>
              <a:t>scene, some data at no cost</a:t>
            </a:r>
          </a:p>
          <a:p>
            <a:pPr marL="342000" lvl="0" indent="-342000">
              <a:lnSpc>
                <a:spcPct val="80000"/>
              </a:lnSpc>
              <a:spcBef>
                <a:spcPts val="0"/>
              </a:spcBef>
              <a:spcAft>
                <a:spcPts val="1200"/>
              </a:spcAft>
              <a:buFont typeface="Arial" panose="020B0604020202020204" pitchFamily="34" charset="0"/>
              <a:buChar char="•"/>
              <a:defRPr/>
            </a:pPr>
            <a:r>
              <a:rPr lang="en-US" sz="2400" dirty="0">
                <a:solidFill>
                  <a:srgbClr val="4676A6"/>
                </a:solidFill>
              </a:rPr>
              <a:t>Main challenges: </a:t>
            </a:r>
            <a:r>
              <a:rPr lang="en-US" sz="2400" kern="0" dirty="0" smtClean="0"/>
              <a:t>cost, capacity, reduce uncertainty</a:t>
            </a:r>
            <a:endParaRPr lang="en-US" sz="2400" kern="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459898726"/>
      </p:ext>
    </p:extLst>
  </p:cSld>
  <p:clrMapOvr>
    <a:masterClrMapping/>
  </p:clrMapOvr>
  <p:transition advTm="20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679205"/>
          </a:xfrm>
        </p:spPr>
        <p:txBody>
          <a:bodyPr>
            <a:normAutofit/>
          </a:bodyPr>
          <a:lstStyle/>
          <a:p>
            <a:pPr marL="0" indent="0">
              <a:lnSpc>
                <a:spcPct val="80000"/>
              </a:lnSpc>
              <a:spcBef>
                <a:spcPts val="0"/>
              </a:spcBef>
              <a:spcAft>
                <a:spcPts val="1200"/>
              </a:spcAft>
              <a:buNone/>
            </a:pPr>
            <a:r>
              <a:rPr lang="en-US" sz="2400" b="1" dirty="0"/>
              <a:t>Uses and </a:t>
            </a:r>
            <a:r>
              <a:rPr lang="en-US" sz="2400" b="1" dirty="0" smtClean="0"/>
              <a:t>limitations of observations</a:t>
            </a:r>
            <a:r>
              <a:rPr lang="en-US" sz="2400" b="1" dirty="0"/>
              <a:t>, </a:t>
            </a:r>
            <a:r>
              <a:rPr lang="en-US" sz="2400" b="1" dirty="0" smtClean="0"/>
              <a:t>data</a:t>
            </a:r>
            <a:r>
              <a:rPr lang="en-US" sz="2400" b="1" dirty="0"/>
              <a:t>, </a:t>
            </a:r>
            <a:r>
              <a:rPr lang="en-US" sz="2400" b="1" dirty="0" smtClean="0"/>
              <a:t>forecasts, and other projections in decision support </a:t>
            </a:r>
            <a:r>
              <a:rPr lang="en-US" sz="2400" b="1" dirty="0"/>
              <a:t>for </a:t>
            </a:r>
            <a:r>
              <a:rPr lang="en-US" sz="2400" b="1" dirty="0" smtClean="0"/>
              <a:t>selected sectors </a:t>
            </a:r>
            <a:r>
              <a:rPr lang="en-US" sz="2400" b="1" dirty="0"/>
              <a:t>and </a:t>
            </a:r>
            <a:r>
              <a:rPr lang="en-US" sz="2400" b="1" dirty="0" smtClean="0"/>
              <a:t>regions </a:t>
            </a:r>
            <a:r>
              <a:rPr lang="en-US" sz="2000" b="1" dirty="0" smtClean="0"/>
              <a:t>(NASA; 2008): </a:t>
            </a:r>
            <a:r>
              <a:rPr lang="en-US" sz="2000" i="1" dirty="0" smtClean="0"/>
              <a:t>chapter 5 – decision support for water resources management</a:t>
            </a:r>
            <a:endParaRPr lang="en-US" sz="2000" dirty="0" smtClean="0"/>
          </a:p>
          <a:p>
            <a:pPr marL="0" indent="0">
              <a:lnSpc>
                <a:spcPct val="80000"/>
              </a:lnSpc>
              <a:spcBef>
                <a:spcPts val="0"/>
              </a:spcBef>
              <a:spcAft>
                <a:spcPts val="1200"/>
              </a:spcAft>
              <a:buNone/>
            </a:pPr>
            <a:r>
              <a:rPr lang="en-US" sz="2400" b="1" dirty="0"/>
              <a:t>Water </a:t>
            </a:r>
            <a:r>
              <a:rPr lang="en-US" sz="2400" b="1" dirty="0" smtClean="0"/>
              <a:t>availability analysis </a:t>
            </a:r>
            <a:r>
              <a:rPr lang="en-US" sz="2400" b="1" dirty="0"/>
              <a:t>for the </a:t>
            </a:r>
            <a:r>
              <a:rPr lang="en-US" sz="2400" b="1" dirty="0" smtClean="0"/>
              <a:t>Upper Indus</a:t>
            </a:r>
            <a:r>
              <a:rPr lang="en-US" sz="2400" b="1" dirty="0"/>
              <a:t>, </a:t>
            </a:r>
            <a:r>
              <a:rPr lang="en-US" sz="2400" b="1" dirty="0" smtClean="0"/>
              <a:t>Ganges, Brahmaputra</a:t>
            </a:r>
            <a:r>
              <a:rPr lang="en-US" sz="2400" b="1" dirty="0"/>
              <a:t>, </a:t>
            </a:r>
            <a:r>
              <a:rPr lang="en-US" sz="2400" b="1" dirty="0" smtClean="0"/>
              <a:t>Salween and </a:t>
            </a:r>
            <a:r>
              <a:rPr lang="en-US" sz="2400" b="1" dirty="0"/>
              <a:t>Mekong </a:t>
            </a:r>
            <a:r>
              <a:rPr lang="en-US" sz="2400" b="1" dirty="0" smtClean="0"/>
              <a:t>river basins </a:t>
            </a:r>
            <a:r>
              <a:rPr lang="en-US" sz="2000" b="1" dirty="0" smtClean="0"/>
              <a:t>(</a:t>
            </a:r>
            <a:r>
              <a:rPr lang="en-US" sz="2000" b="1" dirty="0" err="1" smtClean="0"/>
              <a:t>FutureWater</a:t>
            </a:r>
            <a:r>
              <a:rPr lang="en-US" sz="2000" b="1" dirty="0" smtClean="0"/>
              <a:t>; 2013)</a:t>
            </a:r>
          </a:p>
          <a:p>
            <a:pPr marL="0" indent="0">
              <a:lnSpc>
                <a:spcPct val="80000"/>
              </a:lnSpc>
              <a:spcBef>
                <a:spcPts val="0"/>
              </a:spcBef>
              <a:spcAft>
                <a:spcPts val="1200"/>
              </a:spcAft>
              <a:buNone/>
            </a:pPr>
            <a:r>
              <a:rPr lang="en-US" sz="2400" b="1" dirty="0" smtClean="0"/>
              <a:t>GEWEX: </a:t>
            </a:r>
            <a:r>
              <a:rPr lang="en-US" sz="2000" i="1" dirty="0" smtClean="0"/>
              <a:t>global </a:t>
            </a:r>
            <a:r>
              <a:rPr lang="en-US" sz="2000" i="1" dirty="0"/>
              <a:t>and regional energy and water exchanges - research </a:t>
            </a:r>
            <a:r>
              <a:rPr lang="en-US" sz="2000" i="1" dirty="0" err="1" smtClean="0"/>
              <a:t>programme</a:t>
            </a:r>
            <a:r>
              <a:rPr lang="en-US" sz="2000" i="1" dirty="0" smtClean="0"/>
              <a:t> </a:t>
            </a:r>
            <a:r>
              <a:rPr lang="en-US" sz="2000" i="1" dirty="0"/>
              <a:t>of the World Climate Research </a:t>
            </a:r>
            <a:r>
              <a:rPr lang="en-US" sz="2000" i="1" dirty="0" err="1"/>
              <a:t>Programme</a:t>
            </a:r>
            <a:r>
              <a:rPr lang="en-US" sz="2000" i="1" dirty="0"/>
              <a:t> intended to observe, comprehend and </a:t>
            </a:r>
            <a:r>
              <a:rPr lang="en-US" sz="2000" i="1" dirty="0" smtClean="0"/>
              <a:t>model </a:t>
            </a:r>
            <a:r>
              <a:rPr lang="en-US" sz="2000" i="1" dirty="0"/>
              <a:t>the Earth's water </a:t>
            </a:r>
            <a:r>
              <a:rPr lang="en-US" sz="2000" i="1" dirty="0" smtClean="0"/>
              <a:t>cycle</a:t>
            </a:r>
          </a:p>
          <a:p>
            <a:pPr marL="0" indent="0">
              <a:lnSpc>
                <a:spcPct val="80000"/>
              </a:lnSpc>
              <a:spcBef>
                <a:spcPts val="0"/>
              </a:spcBef>
              <a:spcAft>
                <a:spcPts val="1200"/>
              </a:spcAft>
              <a:buNone/>
            </a:pPr>
            <a:r>
              <a:rPr lang="en-US" sz="2000" i="1" dirty="0"/>
              <a:t>See also: Advances in Earth observation for water cycle science (Fernandez-Prieto, van </a:t>
            </a:r>
            <a:r>
              <a:rPr lang="en-US" sz="2000" i="1" dirty="0" err="1"/>
              <a:t>Oevelen</a:t>
            </a:r>
            <a:r>
              <a:rPr lang="en-US" sz="2000" i="1" dirty="0"/>
              <a:t>, Su, Wagner; 2012)</a:t>
            </a:r>
          </a:p>
          <a:p>
            <a:pPr marL="0" indent="0">
              <a:spcBef>
                <a:spcPts val="0"/>
              </a:spcBef>
              <a:spcAft>
                <a:spcPts val="600"/>
              </a:spcAft>
              <a:buNone/>
            </a:pPr>
            <a:endParaRPr lang="en-US" sz="2000" i="1" dirty="0" smtClean="0"/>
          </a:p>
        </p:txBody>
      </p:sp>
      <p:sp>
        <p:nvSpPr>
          <p:cNvPr id="5" name="Slide Number Placeholder 4"/>
          <p:cNvSpPr>
            <a:spLocks noGrp="1"/>
          </p:cNvSpPr>
          <p:nvPr>
            <p:ph type="sldNum" sz="quarter" idx="12"/>
          </p:nvPr>
        </p:nvSpPr>
        <p:spPr/>
        <p:txBody>
          <a:bodyPr/>
          <a:lstStyle/>
          <a:p>
            <a:fld id="{7AE59B96-4131-4DD5-A7F3-9C8969C240CC}" type="slidenum">
              <a:rPr lang="en-US" smtClean="0"/>
              <a:pPr/>
              <a:t>37</a:t>
            </a:fld>
            <a:endParaRPr lang="en-US"/>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9"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642525"/>
            <a:ext cx="8382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3406" y="599690"/>
            <a:ext cx="1131794" cy="962025"/>
          </a:xfrm>
          <a:prstGeom prst="rect">
            <a:avLst/>
          </a:prstGeom>
        </p:spPr>
      </p:pic>
      <p:pic>
        <p:nvPicPr>
          <p:cNvPr id="10" name="Picture 9"/>
          <p:cNvPicPr>
            <a:picLocks noChangeAspect="1"/>
          </p:cNvPicPr>
          <p:nvPr/>
        </p:nvPicPr>
        <p:blipFill>
          <a:blip r:embed="rId5" cstate="print"/>
          <a:srcRect/>
          <a:stretch>
            <a:fillRect/>
          </a:stretch>
        </p:blipFill>
        <p:spPr bwMode="auto">
          <a:xfrm>
            <a:off x="6629099" y="864000"/>
            <a:ext cx="1956901" cy="697715"/>
          </a:xfrm>
          <a:prstGeom prst="rect">
            <a:avLst/>
          </a:prstGeom>
          <a:noFill/>
          <a:ln w="9525">
            <a:noFill/>
            <a:miter lim="800000"/>
            <a:headEnd/>
            <a:tailEnd/>
          </a:ln>
        </p:spPr>
      </p:pic>
    </p:spTree>
    <p:extLst>
      <p:ext uri="{BB962C8B-B14F-4D97-AF65-F5344CB8AC3E}">
        <p14:creationId xmlns:p14="http://schemas.microsoft.com/office/powerpoint/2010/main" val="3782279761"/>
      </p:ext>
    </p:extLst>
  </p:cSld>
  <p:clrMapOvr>
    <a:masterClrMapping/>
  </p:clrMapOvr>
  <p:transition advTm="20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38</a:t>
            </a:fld>
            <a:endParaRPr lang="en-US"/>
          </a:p>
        </p:txBody>
      </p:sp>
      <p:sp>
        <p:nvSpPr>
          <p:cNvPr id="2" name="TextBox 1"/>
          <p:cNvSpPr txBox="1"/>
          <p:nvPr/>
        </p:nvSpPr>
        <p:spPr>
          <a:xfrm>
            <a:off x="377999" y="324000"/>
            <a:ext cx="8208000" cy="1324800"/>
          </a:xfrm>
          <a:prstGeom prst="rect">
            <a:avLst/>
          </a:prstGeom>
          <a:noFill/>
        </p:spPr>
        <p:txBody>
          <a:bodyPr wrap="square" rtlCol="0">
            <a:spAutoFit/>
          </a:bodyPr>
          <a:lstStyle/>
          <a:p>
            <a:pPr algn="r"/>
            <a:r>
              <a:rPr lang="en-US" sz="4000" b="1" i="1" dirty="0" smtClean="0">
                <a:solidFill>
                  <a:srgbClr val="4676A6"/>
                </a:solidFill>
              </a:rPr>
              <a:t>Example hydrologic</a:t>
            </a:r>
          </a:p>
          <a:p>
            <a:pPr algn="r"/>
            <a:r>
              <a:rPr lang="en-US" sz="4000" b="1" i="1" dirty="0" smtClean="0">
                <a:solidFill>
                  <a:srgbClr val="4676A6"/>
                </a:solidFill>
              </a:rPr>
              <a:t>information systems</a:t>
            </a:r>
            <a:endParaRPr lang="en-US" sz="4000" b="1" i="1" dirty="0">
              <a:solidFill>
                <a:srgbClr val="4676A6"/>
              </a:solidFill>
            </a:endParaRPr>
          </a:p>
        </p:txBody>
      </p:sp>
      <p:sp>
        <p:nvSpPr>
          <p:cNvPr id="11" name="TextBox 2"/>
          <p:cNvSpPr txBox="1">
            <a:spLocks noChangeArrowheads="1"/>
          </p:cNvSpPr>
          <p:nvPr/>
        </p:nvSpPr>
        <p:spPr bwMode="auto">
          <a:xfrm>
            <a:off x="909638" y="5940000"/>
            <a:ext cx="800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eaLnBrk="1" hangingPunct="1">
              <a:spcBef>
                <a:spcPct val="0"/>
              </a:spcBef>
              <a:buSzTx/>
              <a:buFontTx/>
              <a:buNone/>
            </a:pPr>
            <a:r>
              <a:rPr lang="en-US" altLang="en-US" sz="1600" i="1" dirty="0" smtClean="0">
                <a:latin typeface="+mn-lt"/>
              </a:rPr>
              <a:t>Water balance Danube basin mapped on a </a:t>
            </a:r>
            <a:r>
              <a:rPr lang="en-US" altLang="en-US" sz="1600" i="1" dirty="0" err="1" smtClean="0">
                <a:latin typeface="+mn-lt"/>
              </a:rPr>
              <a:t>webGIS</a:t>
            </a:r>
            <a:r>
              <a:rPr lang="en-US" altLang="en-US" sz="1600" i="1" dirty="0" smtClean="0">
                <a:latin typeface="+mn-lt"/>
              </a:rPr>
              <a:t>  (source: </a:t>
            </a:r>
            <a:r>
              <a:rPr lang="en-US" altLang="en-US" sz="1600" i="1" dirty="0" err="1" smtClean="0">
                <a:latin typeface="+mn-lt"/>
              </a:rPr>
              <a:t>enviroGRIDS</a:t>
            </a:r>
            <a:r>
              <a:rPr lang="en-US" altLang="en-US" sz="1600" i="1" dirty="0" smtClean="0">
                <a:latin typeface="+mn-lt"/>
              </a:rPr>
              <a:t>, 2012)</a:t>
            </a:r>
            <a:endParaRPr lang="en-US" altLang="en-US" sz="1600" i="1" dirty="0">
              <a:latin typeface="+mn-lt"/>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638" y="1800000"/>
            <a:ext cx="732472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291607"/>
      </p:ext>
    </p:extLst>
  </p:cSld>
  <p:clrMapOvr>
    <a:masterClrMapping/>
  </p:clrMapOvr>
  <p:transition advTm="20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39</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Hydrologic</a:t>
            </a:r>
            <a:br>
              <a:rPr lang="en-US" sz="4000" b="1" i="1" dirty="0" smtClean="0">
                <a:solidFill>
                  <a:srgbClr val="4676A6"/>
                </a:solidFill>
              </a:rPr>
            </a:br>
            <a:r>
              <a:rPr lang="en-US" sz="4000" b="1" i="1" dirty="0" smtClean="0">
                <a:solidFill>
                  <a:srgbClr val="4676A6"/>
                </a:solidFill>
              </a:rPr>
              <a:t>information systems</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600"/>
              </a:spcAft>
              <a:buFont typeface="Arial" panose="020B0604020202020204" pitchFamily="34" charset="0"/>
              <a:buChar char="•"/>
              <a:defRPr/>
            </a:pPr>
            <a:r>
              <a:rPr lang="en-US" sz="2400" dirty="0">
                <a:solidFill>
                  <a:srgbClr val="4676A6"/>
                </a:solidFill>
              </a:rPr>
              <a:t>Land use and land cover mapping + change monitoring</a:t>
            </a:r>
          </a:p>
          <a:p>
            <a:pPr marL="342000" lvl="0" indent="-342000">
              <a:lnSpc>
                <a:spcPct val="80000"/>
              </a:lnSpc>
              <a:spcBef>
                <a:spcPts val="0"/>
              </a:spcBef>
              <a:spcAft>
                <a:spcPts val="600"/>
              </a:spcAft>
              <a:buFont typeface="Arial" panose="020B0604020202020204" pitchFamily="34" charset="0"/>
              <a:buChar char="•"/>
              <a:defRPr/>
            </a:pPr>
            <a:r>
              <a:rPr lang="en-US" sz="2400" dirty="0">
                <a:solidFill>
                  <a:srgbClr val="4676A6"/>
                </a:solidFill>
              </a:rPr>
              <a:t>Water abstraction estimate </a:t>
            </a:r>
            <a:r>
              <a:rPr lang="en-US" sz="2400" kern="0" dirty="0" smtClean="0"/>
              <a:t>with </a:t>
            </a:r>
            <a:r>
              <a:rPr lang="en-US" sz="2400" kern="0" dirty="0"/>
              <a:t>respect </a:t>
            </a:r>
            <a:r>
              <a:rPr lang="en-US" sz="2400" kern="0" dirty="0" smtClean="0"/>
              <a:t>to </a:t>
            </a:r>
            <a:r>
              <a:rPr lang="en-US" sz="2400" kern="0" dirty="0"/>
              <a:t>crop water demand estimates for irrigated areas</a:t>
            </a:r>
          </a:p>
          <a:p>
            <a:pPr marL="342000" lvl="0" indent="-342000">
              <a:lnSpc>
                <a:spcPct val="80000"/>
              </a:lnSpc>
              <a:spcBef>
                <a:spcPts val="0"/>
              </a:spcBef>
              <a:spcAft>
                <a:spcPts val="600"/>
              </a:spcAft>
              <a:buFont typeface="Arial" panose="020B0604020202020204" pitchFamily="34" charset="0"/>
              <a:buChar char="•"/>
              <a:defRPr/>
            </a:pPr>
            <a:r>
              <a:rPr lang="en-US" sz="2400" dirty="0">
                <a:solidFill>
                  <a:srgbClr val="4676A6"/>
                </a:solidFill>
              </a:rPr>
              <a:t>Refined land use / land cover mapping</a:t>
            </a:r>
          </a:p>
          <a:p>
            <a:pPr marL="342000" lvl="0" indent="-342000">
              <a:lnSpc>
                <a:spcPct val="80000"/>
              </a:lnSpc>
              <a:spcBef>
                <a:spcPts val="0"/>
              </a:spcBef>
              <a:spcAft>
                <a:spcPts val="600"/>
              </a:spcAft>
              <a:buFont typeface="Arial" panose="020B0604020202020204" pitchFamily="34" charset="0"/>
              <a:buChar char="•"/>
              <a:defRPr/>
            </a:pPr>
            <a:r>
              <a:rPr lang="en-US" sz="2400" dirty="0">
                <a:solidFill>
                  <a:srgbClr val="4676A6"/>
                </a:solidFill>
              </a:rPr>
              <a:t>Surface water bodies or water pools </a:t>
            </a:r>
            <a:r>
              <a:rPr lang="en-US" sz="2400" kern="0" dirty="0"/>
              <a:t>(location, extent, dynamics)</a:t>
            </a:r>
          </a:p>
          <a:p>
            <a:pPr marL="342000" lvl="0" indent="-342000">
              <a:lnSpc>
                <a:spcPct val="80000"/>
              </a:lnSpc>
              <a:spcBef>
                <a:spcPts val="0"/>
              </a:spcBef>
              <a:spcAft>
                <a:spcPts val="600"/>
              </a:spcAft>
              <a:buFont typeface="Arial" panose="020B0604020202020204" pitchFamily="34" charset="0"/>
              <a:buChar char="•"/>
              <a:defRPr/>
            </a:pPr>
            <a:r>
              <a:rPr lang="en-US" sz="2400" dirty="0">
                <a:solidFill>
                  <a:srgbClr val="4676A6"/>
                </a:solidFill>
              </a:rPr>
              <a:t>Digital elevation models </a:t>
            </a:r>
            <a:r>
              <a:rPr lang="en-US" sz="2400" kern="0" dirty="0"/>
              <a:t>and derived products</a:t>
            </a:r>
          </a:p>
          <a:p>
            <a:pPr marL="342000" lvl="0" indent="-342000">
              <a:lnSpc>
                <a:spcPct val="80000"/>
              </a:lnSpc>
              <a:spcBef>
                <a:spcPts val="0"/>
              </a:spcBef>
              <a:spcAft>
                <a:spcPts val="600"/>
              </a:spcAft>
              <a:buFont typeface="Arial" panose="020B0604020202020204" pitchFamily="34" charset="0"/>
              <a:buChar char="•"/>
              <a:defRPr/>
            </a:pPr>
            <a:r>
              <a:rPr lang="en-US" sz="2400" dirty="0">
                <a:solidFill>
                  <a:srgbClr val="4676A6"/>
                </a:solidFill>
              </a:rPr>
              <a:t>Estimates of basin-wide evapotranspiration and precipitation</a:t>
            </a:r>
          </a:p>
          <a:p>
            <a:pPr marL="342000" lvl="0" indent="-342000">
              <a:lnSpc>
                <a:spcPct val="80000"/>
              </a:lnSpc>
              <a:spcBef>
                <a:spcPts val="0"/>
              </a:spcBef>
              <a:spcAft>
                <a:spcPts val="600"/>
              </a:spcAft>
              <a:buFont typeface="Arial" panose="020B0604020202020204" pitchFamily="34" charset="0"/>
              <a:buChar char="•"/>
              <a:defRPr/>
            </a:pPr>
            <a:r>
              <a:rPr lang="en-US" sz="2400" dirty="0">
                <a:solidFill>
                  <a:srgbClr val="4676A6"/>
                </a:solidFill>
              </a:rPr>
              <a:t>Water and vegetation monitoring </a:t>
            </a:r>
            <a:r>
              <a:rPr lang="en-US" sz="2400" kern="0" dirty="0"/>
              <a:t>(entire aquifer)</a:t>
            </a:r>
          </a:p>
          <a:p>
            <a:pPr marL="342000" lvl="0" indent="-342000">
              <a:lnSpc>
                <a:spcPct val="80000"/>
              </a:lnSpc>
              <a:spcBef>
                <a:spcPts val="0"/>
              </a:spcBef>
              <a:spcAft>
                <a:spcPts val="600"/>
              </a:spcAft>
              <a:buFont typeface="Arial" panose="020B0604020202020204" pitchFamily="34" charset="0"/>
              <a:buChar char="•"/>
              <a:defRPr/>
            </a:pPr>
            <a:r>
              <a:rPr lang="en-US" sz="2400" dirty="0">
                <a:solidFill>
                  <a:srgbClr val="4676A6"/>
                </a:solidFill>
              </a:rPr>
              <a:t>Ground subsidence monitoring </a:t>
            </a:r>
            <a:r>
              <a:rPr lang="en-US" sz="2400" kern="0" dirty="0"/>
              <a:t>and its correlation with groundwater abstraction</a:t>
            </a:r>
          </a:p>
          <a:p>
            <a:pPr marL="342000" indent="-342000">
              <a:lnSpc>
                <a:spcPct val="80000"/>
              </a:lnSpc>
              <a:spcBef>
                <a:spcPts val="0"/>
              </a:spcBef>
              <a:spcAft>
                <a:spcPts val="600"/>
              </a:spcAft>
              <a:buFont typeface="Arial" panose="020B0604020202020204" pitchFamily="34" charset="0"/>
              <a:buChar char="•"/>
              <a:defRPr/>
            </a:pPr>
            <a:r>
              <a:rPr lang="en-GB" sz="2400" dirty="0">
                <a:solidFill>
                  <a:srgbClr val="4676A6"/>
                </a:solidFill>
              </a:rPr>
              <a:t>Cost estimate: </a:t>
            </a:r>
            <a:r>
              <a:rPr lang="en-GB" sz="2400" kern="0" dirty="0" smtClean="0"/>
              <a:t>on case-by-case basis</a:t>
            </a:r>
          </a:p>
          <a:p>
            <a:pPr marL="342000" indent="-342000">
              <a:lnSpc>
                <a:spcPct val="80000"/>
              </a:lnSpc>
              <a:spcBef>
                <a:spcPts val="0"/>
              </a:spcBef>
              <a:spcAft>
                <a:spcPts val="600"/>
              </a:spcAft>
              <a:buFont typeface="Arial" panose="020B0604020202020204" pitchFamily="34" charset="0"/>
              <a:buChar char="•"/>
              <a:defRPr/>
            </a:pPr>
            <a:r>
              <a:rPr lang="en-US" sz="2400" dirty="0">
                <a:solidFill>
                  <a:srgbClr val="4676A6"/>
                </a:solidFill>
              </a:rPr>
              <a:t>Main challenges: </a:t>
            </a:r>
            <a:r>
              <a:rPr lang="en-US" sz="2400" kern="0" dirty="0"/>
              <a:t>cost, capacity, data </a:t>
            </a:r>
            <a:r>
              <a:rPr lang="en-US" sz="2400" kern="0" dirty="0" smtClean="0"/>
              <a:t>access</a:t>
            </a:r>
            <a:endParaRPr kumimoji="0" lang="en-GB" sz="2400" i="0" u="none" strike="noStrike" kern="0" cap="none" spc="0" normalizeH="0" baseline="0" noProof="0" dirty="0" smtClean="0">
              <a:ln>
                <a:noFill/>
              </a:ln>
              <a:solidFill>
                <a:srgbClr val="00000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927405116"/>
      </p:ext>
    </p:extLst>
  </p:cSld>
  <p:clrMapOvr>
    <a:masterClrMapping/>
  </p:clrMapOvr>
  <p:transition advTm="2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3652200"/>
          </a:xfrm>
        </p:spPr>
        <p:txBody>
          <a:bodyPr anchor="t">
            <a:normAutofit/>
          </a:bodyPr>
          <a:lstStyle/>
          <a:p>
            <a:pPr marL="2801938" indent="-2801938" algn="l"/>
            <a:r>
              <a:rPr lang="en-US" b="1" i="1" dirty="0" smtClean="0"/>
              <a:t>Earth Observation helps you:</a:t>
            </a:r>
            <a:br>
              <a:rPr lang="en-US" b="1" i="1" dirty="0" smtClean="0"/>
            </a:br>
            <a:r>
              <a:rPr lang="en-US" b="1" i="1" dirty="0" smtClean="0"/>
              <a:t>save money</a:t>
            </a:r>
            <a:br>
              <a:rPr lang="en-US" b="1" i="1" dirty="0" smtClean="0"/>
            </a:br>
            <a:r>
              <a:rPr lang="en-US" b="1" i="1" dirty="0" smtClean="0"/>
              <a:t>save lives</a:t>
            </a:r>
            <a:br>
              <a:rPr lang="en-US" b="1" i="1" dirty="0" smtClean="0"/>
            </a:br>
            <a:r>
              <a:rPr lang="en-US" b="1" i="1" dirty="0" smtClean="0"/>
              <a:t>save the environment</a:t>
            </a:r>
            <a:br>
              <a:rPr lang="en-US" b="1" i="1" dirty="0" smtClean="0"/>
            </a:br>
            <a:endParaRPr lang="en-US" b="1"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4</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514511963"/>
      </p:ext>
    </p:extLst>
  </p:cSld>
  <p:clrMapOvr>
    <a:masterClrMapping/>
  </p:clrMapOvr>
  <p:transition advTm="2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40000"/>
            <a:ext cx="8208000" cy="4679205"/>
          </a:xfrm>
        </p:spPr>
        <p:txBody>
          <a:bodyPr>
            <a:normAutofit/>
          </a:bodyPr>
          <a:lstStyle/>
          <a:p>
            <a:pPr marL="0" indent="0">
              <a:lnSpc>
                <a:spcPct val="80000"/>
              </a:lnSpc>
              <a:spcBef>
                <a:spcPts val="0"/>
              </a:spcBef>
              <a:spcAft>
                <a:spcPts val="1200"/>
              </a:spcAft>
              <a:buNone/>
            </a:pPr>
            <a:r>
              <a:rPr lang="en-US" sz="2400" b="1" dirty="0" smtClean="0"/>
              <a:t>TIGER (ESA)</a:t>
            </a:r>
            <a:br>
              <a:rPr lang="en-US" sz="2400" b="1" dirty="0" smtClean="0"/>
            </a:br>
            <a:r>
              <a:rPr lang="en-US" sz="2000" i="1" dirty="0" smtClean="0"/>
              <a:t>application </a:t>
            </a:r>
            <a:r>
              <a:rPr lang="en-US" sz="2000" i="1" dirty="0"/>
              <a:t>of satellite remote sensing to support water resources management in </a:t>
            </a:r>
            <a:r>
              <a:rPr lang="en-US" sz="2000" i="1" dirty="0" smtClean="0"/>
              <a:t>Africa: </a:t>
            </a:r>
            <a:r>
              <a:rPr lang="en-US" sz="2000" i="1" dirty="0"/>
              <a:t>results from the TIGER initiative</a:t>
            </a:r>
            <a:endParaRPr lang="en-US" sz="2000" dirty="0" smtClean="0"/>
          </a:p>
          <a:p>
            <a:pPr marL="0" indent="0">
              <a:lnSpc>
                <a:spcPct val="80000"/>
              </a:lnSpc>
              <a:spcBef>
                <a:spcPts val="0"/>
              </a:spcBef>
              <a:spcAft>
                <a:spcPts val="1200"/>
              </a:spcAft>
              <a:buNone/>
            </a:pPr>
            <a:r>
              <a:rPr lang="en-US" sz="2400" b="1" dirty="0" smtClean="0"/>
              <a:t>GDRC</a:t>
            </a:r>
            <a:br>
              <a:rPr lang="en-US" sz="2400" b="1" dirty="0" smtClean="0"/>
            </a:br>
            <a:r>
              <a:rPr lang="en-US" sz="2000" i="1" dirty="0"/>
              <a:t>Global Runoff Data Centre report series: hydrologic information – metadata  </a:t>
            </a:r>
            <a:r>
              <a:rPr lang="en-US" sz="2400" b="1" dirty="0" smtClean="0"/>
              <a:t/>
            </a:r>
            <a:br>
              <a:rPr lang="en-US" sz="2400" b="1" dirty="0" smtClean="0"/>
            </a:br>
            <a:r>
              <a:rPr lang="en-US" sz="2000" i="1" dirty="0" smtClean="0"/>
              <a:t>UML </a:t>
            </a:r>
            <a:r>
              <a:rPr lang="en-US" sz="2000" i="1" dirty="0"/>
              <a:t>model of available </a:t>
            </a:r>
            <a:r>
              <a:rPr lang="en-US" sz="2000" i="1" dirty="0" smtClean="0"/>
              <a:t>catalogues</a:t>
            </a:r>
          </a:p>
          <a:p>
            <a:pPr marL="0" indent="0">
              <a:lnSpc>
                <a:spcPct val="80000"/>
              </a:lnSpc>
              <a:spcBef>
                <a:spcPts val="0"/>
              </a:spcBef>
              <a:spcAft>
                <a:spcPts val="1200"/>
              </a:spcAft>
              <a:buNone/>
            </a:pPr>
            <a:r>
              <a:rPr lang="en-US" sz="2400" b="1" dirty="0" err="1" smtClean="0"/>
              <a:t>enviroGRIDS</a:t>
            </a:r>
            <a:r>
              <a:rPr lang="en-US" sz="2400" b="1" dirty="0" smtClean="0"/>
              <a:t> </a:t>
            </a:r>
            <a:r>
              <a:rPr lang="en-US" sz="2600" b="1" dirty="0" smtClean="0"/>
              <a:t/>
            </a:r>
            <a:br>
              <a:rPr lang="en-US" sz="2600" b="1" dirty="0" smtClean="0"/>
            </a:br>
            <a:r>
              <a:rPr lang="en-US" sz="2000" i="1" dirty="0" smtClean="0"/>
              <a:t>includes hydrological model for the Danube basin</a:t>
            </a:r>
          </a:p>
          <a:p>
            <a:pPr marL="0" indent="0">
              <a:lnSpc>
                <a:spcPct val="80000"/>
              </a:lnSpc>
              <a:spcBef>
                <a:spcPts val="0"/>
              </a:spcBef>
              <a:spcAft>
                <a:spcPts val="1200"/>
              </a:spcAft>
              <a:buNone/>
            </a:pPr>
            <a:r>
              <a:rPr lang="en-US" sz="2400" b="1" dirty="0"/>
              <a:t>HYPE: </a:t>
            </a:r>
            <a:r>
              <a:rPr lang="en-US" sz="2400" b="1" dirty="0" smtClean="0"/>
              <a:t>large-scale, high-resolution modelling </a:t>
            </a:r>
            <a:r>
              <a:rPr lang="en-US" sz="2400" b="1" dirty="0"/>
              <a:t>of </a:t>
            </a:r>
            <a:r>
              <a:rPr lang="en-US" sz="2400" b="1" dirty="0" smtClean="0"/>
              <a:t>water quantity </a:t>
            </a:r>
            <a:r>
              <a:rPr lang="en-US" sz="2400" b="1" dirty="0"/>
              <a:t>and </a:t>
            </a:r>
            <a:r>
              <a:rPr lang="en-US" sz="2400" b="1" dirty="0" smtClean="0"/>
              <a:t>quality</a:t>
            </a:r>
            <a:br>
              <a:rPr lang="en-US" sz="2400" b="1" dirty="0" smtClean="0"/>
            </a:br>
            <a:r>
              <a:rPr lang="en-US" sz="2000" i="1" dirty="0" smtClean="0"/>
              <a:t>hydrological modelling for Europe</a:t>
            </a:r>
            <a:endParaRPr lang="en-US" sz="2000" i="1" dirty="0"/>
          </a:p>
          <a:p>
            <a:pPr marL="0" indent="0">
              <a:spcBef>
                <a:spcPts val="0"/>
              </a:spcBef>
              <a:spcAft>
                <a:spcPts val="600"/>
              </a:spcAft>
              <a:buNone/>
            </a:pPr>
            <a:endParaRPr lang="en-US" sz="2000" i="1" dirty="0" smtClean="0"/>
          </a:p>
        </p:txBody>
      </p:sp>
      <p:sp>
        <p:nvSpPr>
          <p:cNvPr id="5" name="Slide Number Placeholder 4"/>
          <p:cNvSpPr>
            <a:spLocks noGrp="1"/>
          </p:cNvSpPr>
          <p:nvPr>
            <p:ph type="sldNum" sz="quarter" idx="12"/>
          </p:nvPr>
        </p:nvSpPr>
        <p:spPr/>
        <p:txBody>
          <a:bodyPr/>
          <a:lstStyle/>
          <a:p>
            <a:fld id="{7AE59B96-4131-4DD5-A7F3-9C8969C240CC}" type="slidenum">
              <a:rPr lang="en-US" smtClean="0"/>
              <a:pPr/>
              <a:t>40</a:t>
            </a:fld>
            <a:endParaRPr lang="en-US"/>
          </a:p>
        </p:txBody>
      </p:sp>
      <p:sp>
        <p:nvSpPr>
          <p:cNvPr id="7" name="Title 1"/>
          <p:cNvSpPr txBox="1">
            <a:spLocks/>
          </p:cNvSpPr>
          <p:nvPr/>
        </p:nvSpPr>
        <p:spPr>
          <a:xfrm>
            <a:off x="378000" y="1080000"/>
            <a:ext cx="46272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13"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14" name="Picture 13" descr="grdc logo.gif"/>
          <p:cNvPicPr>
            <a:picLocks noChangeAspect="1"/>
          </p:cNvPicPr>
          <p:nvPr/>
        </p:nvPicPr>
        <p:blipFill>
          <a:blip r:embed="rId3" cstate="print"/>
          <a:stretch>
            <a:fillRect/>
          </a:stretch>
        </p:blipFill>
        <p:spPr>
          <a:xfrm>
            <a:off x="5688000" y="0"/>
            <a:ext cx="973674" cy="9684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4375" y="192000"/>
            <a:ext cx="1571625" cy="762000"/>
          </a:xfrm>
          <a:prstGeom prst="rect">
            <a:avLst/>
          </a:prstGeom>
        </p:spPr>
      </p:pic>
      <p:pic>
        <p:nvPicPr>
          <p:cNvPr id="15" name="Picture 7"/>
          <p:cNvPicPr>
            <a:picLocks noChangeAspect="1"/>
          </p:cNvPicPr>
          <p:nvPr/>
        </p:nvPicPr>
        <p:blipFill>
          <a:blip r:embed="rId5" cstate="print"/>
          <a:srcRect/>
          <a:stretch>
            <a:fillRect/>
          </a:stretch>
        </p:blipFill>
        <p:spPr bwMode="auto">
          <a:xfrm>
            <a:off x="3204000" y="36000"/>
            <a:ext cx="562496" cy="968400"/>
          </a:xfrm>
          <a:prstGeom prst="rect">
            <a:avLst/>
          </a:prstGeom>
          <a:noFill/>
          <a:ln w="9525">
            <a:noFill/>
            <a:miter lim="800000"/>
            <a:headEnd/>
            <a:tailEnd/>
          </a:ln>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8000" y="540000"/>
            <a:ext cx="1277651" cy="660033"/>
          </a:xfrm>
          <a:prstGeom prst="rect">
            <a:avLst/>
          </a:prstGeom>
        </p:spPr>
      </p:pic>
    </p:spTree>
    <p:extLst>
      <p:ext uri="{BB962C8B-B14F-4D97-AF65-F5344CB8AC3E}">
        <p14:creationId xmlns:p14="http://schemas.microsoft.com/office/powerpoint/2010/main" val="4090715406"/>
      </p:ext>
    </p:extLst>
  </p:cSld>
  <p:clrMapOvr>
    <a:masterClrMapping/>
  </p:clrMapOvr>
  <p:transition advTm="20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981200"/>
            <a:ext cx="8461200" cy="5029200"/>
          </a:xfrm>
        </p:spPr>
        <p:txBody>
          <a:bodyPr>
            <a:normAutofit/>
          </a:bodyPr>
          <a:lstStyle/>
          <a:p>
            <a:pPr marL="0" indent="0">
              <a:lnSpc>
                <a:spcPct val="80000"/>
              </a:lnSpc>
              <a:spcBef>
                <a:spcPts val="0"/>
              </a:spcBef>
              <a:spcAft>
                <a:spcPts val="1200"/>
              </a:spcAft>
              <a:buNone/>
            </a:pPr>
            <a:r>
              <a:rPr lang="en-US" sz="2400" b="1" dirty="0" smtClean="0"/>
              <a:t>Cost and benefits of satellite-based tools for irrigation management </a:t>
            </a:r>
            <a:r>
              <a:rPr lang="en-US" sz="2000" b="1" dirty="0" smtClean="0"/>
              <a:t>(</a:t>
            </a:r>
            <a:r>
              <a:rPr lang="en-US" sz="2000" b="1" dirty="0" err="1" smtClean="0"/>
              <a:t>Vuolo</a:t>
            </a:r>
            <a:r>
              <a:rPr lang="en-US" sz="2000" b="1" dirty="0" smtClean="0"/>
              <a:t> et al.; 2013) </a:t>
            </a:r>
            <a:r>
              <a:rPr lang="en-US" sz="2000" i="1" dirty="0" smtClean="0"/>
              <a:t>overview and cost-benefit analysis of EO for irrigated agriculture in Austria</a:t>
            </a:r>
            <a:endParaRPr lang="en-US" sz="2000" dirty="0" smtClean="0"/>
          </a:p>
          <a:p>
            <a:pPr marL="0" indent="0">
              <a:lnSpc>
                <a:spcPct val="80000"/>
              </a:lnSpc>
              <a:spcBef>
                <a:spcPts val="0"/>
              </a:spcBef>
              <a:spcAft>
                <a:spcPts val="1200"/>
              </a:spcAft>
              <a:buNone/>
            </a:pPr>
            <a:r>
              <a:rPr lang="en-US" sz="2400" b="1" dirty="0" smtClean="0"/>
              <a:t>Landsat and water </a:t>
            </a:r>
            <a:r>
              <a:rPr lang="en-US" sz="2000" b="1" dirty="0" smtClean="0"/>
              <a:t>(USGS; 2014) </a:t>
            </a:r>
            <a:r>
              <a:rPr lang="en-US" sz="2000" i="1" dirty="0" smtClean="0"/>
              <a:t>case </a:t>
            </a:r>
            <a:r>
              <a:rPr lang="en-US" sz="2000" i="1" dirty="0"/>
              <a:t>studies of the uses and benefits of Landsat imagery in water resources</a:t>
            </a:r>
            <a:endParaRPr lang="en-US" sz="2000" i="1" dirty="0" smtClean="0"/>
          </a:p>
          <a:p>
            <a:pPr marL="0" indent="0">
              <a:lnSpc>
                <a:spcPct val="80000"/>
              </a:lnSpc>
              <a:spcBef>
                <a:spcPts val="0"/>
              </a:spcBef>
              <a:spcAft>
                <a:spcPts val="1200"/>
              </a:spcAft>
              <a:buNone/>
            </a:pPr>
            <a:r>
              <a:rPr lang="en-US" sz="2400" b="1" dirty="0"/>
              <a:t>Remote sensing for field scale monitoring of crop productivity and crop water consumption: Possibilities and </a:t>
            </a:r>
            <a:r>
              <a:rPr lang="en-US" sz="2400" b="1" dirty="0" smtClean="0"/>
              <a:t>limitations </a:t>
            </a:r>
            <a:r>
              <a:rPr lang="en-US" sz="2000" b="1" dirty="0" smtClean="0"/>
              <a:t>(UNESCO-IHE; 2015) </a:t>
            </a:r>
            <a:r>
              <a:rPr lang="en-US" sz="2000" i="1" dirty="0" smtClean="0"/>
              <a:t>presentation on the SEBAL tool and </a:t>
            </a:r>
            <a:r>
              <a:rPr lang="en-US" sz="2000" i="1" dirty="0" err="1" smtClean="0"/>
              <a:t>FruitLook</a:t>
            </a:r>
            <a:r>
              <a:rPr lang="en-US" sz="2000" i="1" dirty="0" smtClean="0"/>
              <a:t>, including cost-benefit estimates</a:t>
            </a:r>
          </a:p>
          <a:p>
            <a:pPr marL="0" indent="0">
              <a:lnSpc>
                <a:spcPct val="80000"/>
              </a:lnSpc>
              <a:spcBef>
                <a:spcPts val="0"/>
              </a:spcBef>
              <a:spcAft>
                <a:spcPts val="1200"/>
              </a:spcAft>
              <a:buNone/>
            </a:pPr>
            <a:r>
              <a:rPr lang="en-US" sz="2400" b="1" dirty="0"/>
              <a:t>Coupling VIS/NIR observations for crop </a:t>
            </a:r>
            <a:r>
              <a:rPr lang="en-US" sz="2400" b="1" dirty="0" err="1"/>
              <a:t>characterisation</a:t>
            </a:r>
            <a:r>
              <a:rPr lang="en-US" sz="2400" b="1" dirty="0"/>
              <a:t> and agro-hydrological model in irrigation </a:t>
            </a:r>
            <a:r>
              <a:rPr lang="en-US" sz="2400" b="1" dirty="0" smtClean="0"/>
              <a:t>management </a:t>
            </a:r>
            <a:r>
              <a:rPr lang="en-US" sz="2000" b="1" dirty="0" smtClean="0"/>
              <a:t>(IRRI-EYE; 2015)</a:t>
            </a:r>
            <a:r>
              <a:rPr lang="en-US" sz="2400" b="1" dirty="0" smtClean="0"/>
              <a:t> </a:t>
            </a:r>
            <a:r>
              <a:rPr lang="en-US" sz="2000" i="1" dirty="0" smtClean="0"/>
              <a:t>presentation on practical application of EO for irrigation management</a:t>
            </a:r>
            <a:endParaRPr lang="en-US" sz="2000" i="1" dirty="0"/>
          </a:p>
          <a:p>
            <a:pPr marL="0" indent="0">
              <a:spcBef>
                <a:spcPts val="0"/>
              </a:spcBef>
              <a:spcAft>
                <a:spcPts val="600"/>
              </a:spcAft>
              <a:buNone/>
            </a:pPr>
            <a:r>
              <a:rPr lang="en-US" sz="2400" b="1" dirty="0" smtClean="0"/>
              <a:t>Managing irrigation from space </a:t>
            </a:r>
            <a:r>
              <a:rPr lang="en-US" sz="2000" b="1" dirty="0" smtClean="0"/>
              <a:t>(TOPS; 2013) </a:t>
            </a:r>
            <a:r>
              <a:rPr lang="en-US" sz="2000" i="1" dirty="0" smtClean="0"/>
              <a:t>presentation </a:t>
            </a:r>
            <a:r>
              <a:rPr lang="en-US" sz="2000" i="1" dirty="0"/>
              <a:t>on </a:t>
            </a:r>
            <a:r>
              <a:rPr lang="en-US" sz="2000" i="1" dirty="0" smtClean="0"/>
              <a:t>mapping </a:t>
            </a:r>
            <a:r>
              <a:rPr lang="en-US" sz="2000" i="1" dirty="0"/>
              <a:t>crop water requirements with satellite observations and CIMIS </a:t>
            </a:r>
            <a:r>
              <a:rPr lang="en-US" sz="2000" i="1" dirty="0" smtClean="0"/>
              <a:t>data in California</a:t>
            </a:r>
          </a:p>
        </p:txBody>
      </p:sp>
      <p:sp>
        <p:nvSpPr>
          <p:cNvPr id="5" name="Slide Number Placeholder 4"/>
          <p:cNvSpPr>
            <a:spLocks noGrp="1"/>
          </p:cNvSpPr>
          <p:nvPr>
            <p:ph type="sldNum" sz="quarter" idx="12"/>
          </p:nvPr>
        </p:nvSpPr>
        <p:spPr/>
        <p:txBody>
          <a:bodyPr/>
          <a:lstStyle/>
          <a:p>
            <a:fld id="{7AE59B96-4131-4DD5-A7F3-9C8969C240CC}" type="slidenum">
              <a:rPr lang="en-US" smtClean="0"/>
              <a:pPr/>
              <a:t>41</a:t>
            </a:fld>
            <a:endParaRPr lang="en-US"/>
          </a:p>
        </p:txBody>
      </p:sp>
      <p:sp>
        <p:nvSpPr>
          <p:cNvPr id="7" name="Title 1"/>
          <p:cNvSpPr txBox="1">
            <a:spLocks/>
          </p:cNvSpPr>
          <p:nvPr/>
        </p:nvSpPr>
        <p:spPr>
          <a:xfrm>
            <a:off x="378000" y="1080000"/>
            <a:ext cx="46272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More 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13"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291941"/>
            <a:ext cx="1676400" cy="67611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7952" y="336909"/>
            <a:ext cx="1446442" cy="724397"/>
          </a:xfrm>
          <a:prstGeom prst="rect">
            <a:avLst/>
          </a:prstGeom>
        </p:spPr>
      </p:pic>
    </p:spTree>
    <p:extLst>
      <p:ext uri="{BB962C8B-B14F-4D97-AF65-F5344CB8AC3E}">
        <p14:creationId xmlns:p14="http://schemas.microsoft.com/office/powerpoint/2010/main" val="3313716521"/>
      </p:ext>
    </p:extLst>
  </p:cSld>
  <p:clrMapOvr>
    <a:masterClrMapping/>
  </p:clrMapOvr>
  <p:transition advTm="20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42</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Example </a:t>
            </a:r>
          </a:p>
          <a:p>
            <a:pPr algn="r"/>
            <a:r>
              <a:rPr lang="en-US" sz="4000" b="1" i="1" dirty="0">
                <a:solidFill>
                  <a:srgbClr val="4676A6"/>
                </a:solidFill>
              </a:rPr>
              <a:t>s</a:t>
            </a:r>
            <a:r>
              <a:rPr lang="en-US" sz="4000" b="1" i="1" dirty="0" smtClean="0">
                <a:solidFill>
                  <a:srgbClr val="4676A6"/>
                </a:solidFill>
              </a:rPr>
              <a:t>oil moisture modelling</a:t>
            </a:r>
            <a:endParaRPr lang="en-US" sz="4000" b="1" i="1" dirty="0">
              <a:solidFill>
                <a:srgbClr val="4676A6"/>
              </a:solidFill>
            </a:endParaRPr>
          </a:p>
        </p:txBody>
      </p:sp>
      <p:sp>
        <p:nvSpPr>
          <p:cNvPr id="9" name="TextBox 1"/>
          <p:cNvSpPr txBox="1">
            <a:spLocks noChangeArrowheads="1"/>
          </p:cNvSpPr>
          <p:nvPr/>
        </p:nvSpPr>
        <p:spPr bwMode="auto">
          <a:xfrm>
            <a:off x="5105401" y="2438400"/>
            <a:ext cx="3480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algn="r" eaLnBrk="1" hangingPunct="1">
              <a:spcBef>
                <a:spcPct val="0"/>
              </a:spcBef>
              <a:buSzTx/>
              <a:buFontTx/>
              <a:buNone/>
            </a:pPr>
            <a:r>
              <a:rPr lang="en-US" altLang="en-US" sz="1600" i="1" dirty="0" err="1" smtClean="0">
                <a:latin typeface="+mn-lt"/>
              </a:rPr>
              <a:t>enviroGRIDS</a:t>
            </a:r>
            <a:r>
              <a:rPr lang="en-US" altLang="en-US" sz="1600" i="1" dirty="0" smtClean="0">
                <a:latin typeface="+mn-lt"/>
              </a:rPr>
              <a:t>  </a:t>
            </a:r>
            <a:br>
              <a:rPr lang="en-US" altLang="en-US" sz="1600" i="1" dirty="0" smtClean="0">
                <a:latin typeface="+mn-lt"/>
              </a:rPr>
            </a:br>
            <a:r>
              <a:rPr lang="en-US" altLang="en-US" sz="1600" i="1" dirty="0" smtClean="0">
                <a:latin typeface="+mn-lt"/>
              </a:rPr>
              <a:t>soil and water assessment tool (SWAT): integration of different maps for soil and hydrological modelling</a:t>
            </a:r>
          </a:p>
          <a:p>
            <a:pPr algn="r" eaLnBrk="1" hangingPunct="1">
              <a:spcBef>
                <a:spcPct val="0"/>
              </a:spcBef>
              <a:buSzTx/>
              <a:buFontTx/>
              <a:buNone/>
            </a:pPr>
            <a:endParaRPr lang="en-US" altLang="en-US" sz="1600" i="1" dirty="0">
              <a:latin typeface="+mn-lt"/>
            </a:endParaRPr>
          </a:p>
          <a:p>
            <a:pPr algn="r" eaLnBrk="1" hangingPunct="1">
              <a:spcBef>
                <a:spcPct val="0"/>
              </a:spcBef>
              <a:buSzTx/>
              <a:buFontTx/>
              <a:buNone/>
            </a:pPr>
            <a:endParaRPr lang="en-US" altLang="en-US" sz="1600" i="1" dirty="0" smtClean="0">
              <a:latin typeface="+mn-lt"/>
            </a:endParaRPr>
          </a:p>
          <a:p>
            <a:pPr algn="r" eaLnBrk="1" hangingPunct="1">
              <a:spcBef>
                <a:spcPct val="0"/>
              </a:spcBef>
              <a:buSzTx/>
              <a:buFontTx/>
              <a:buNone/>
            </a:pPr>
            <a:endParaRPr lang="en-US" altLang="en-US" sz="1600" i="1" dirty="0">
              <a:latin typeface="+mn-lt"/>
            </a:endParaRPr>
          </a:p>
          <a:p>
            <a:pPr algn="r" eaLnBrk="1" hangingPunct="1">
              <a:spcBef>
                <a:spcPct val="0"/>
              </a:spcBef>
              <a:buSzTx/>
              <a:buFontTx/>
              <a:buNone/>
            </a:pPr>
            <a:endParaRPr lang="en-US" altLang="en-US" sz="1600" i="1" dirty="0" smtClean="0">
              <a:latin typeface="+mn-lt"/>
            </a:endParaRPr>
          </a:p>
          <a:p>
            <a:pPr algn="r" eaLnBrk="1" hangingPunct="1">
              <a:spcBef>
                <a:spcPct val="0"/>
              </a:spcBef>
              <a:buSzTx/>
              <a:buFontTx/>
              <a:buNone/>
            </a:pPr>
            <a:endParaRPr lang="en-US" altLang="en-US" sz="1600" dirty="0">
              <a:latin typeface="+mn-lt"/>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905000"/>
            <a:ext cx="3315312" cy="4303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461760"/>
      </p:ext>
    </p:extLst>
  </p:cSld>
  <p:clrMapOvr>
    <a:masterClrMapping/>
  </p:clrMapOvr>
  <p:transition advTm="20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43</a:t>
            </a:fld>
            <a:endParaRPr lang="en-US"/>
          </a:p>
        </p:txBody>
      </p:sp>
      <p:sp>
        <p:nvSpPr>
          <p:cNvPr id="2" name="TextBox 1"/>
          <p:cNvSpPr txBox="1"/>
          <p:nvPr/>
        </p:nvSpPr>
        <p:spPr>
          <a:xfrm>
            <a:off x="2085187" y="324000"/>
            <a:ext cx="6500813" cy="1323439"/>
          </a:xfrm>
          <a:prstGeom prst="rect">
            <a:avLst/>
          </a:prstGeom>
          <a:noFill/>
        </p:spPr>
        <p:txBody>
          <a:bodyPr wrap="square" rtlCol="0" anchor="ctr">
            <a:spAutoFit/>
          </a:bodyPr>
          <a:lstStyle/>
          <a:p>
            <a:pPr algn="r"/>
            <a:r>
              <a:rPr lang="en-US" sz="4000" b="1" i="1" dirty="0" smtClean="0">
                <a:solidFill>
                  <a:srgbClr val="4676A6"/>
                </a:solidFill>
              </a:rPr>
              <a:t>Soil moisture </a:t>
            </a:r>
          </a:p>
          <a:p>
            <a:pPr algn="r"/>
            <a:r>
              <a:rPr lang="en-US" sz="4000" b="1" i="1" dirty="0" smtClean="0">
                <a:solidFill>
                  <a:srgbClr val="4676A6"/>
                </a:solidFill>
              </a:rPr>
              <a:t>modelling</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kumimoji="0" lang="en-GB" sz="2600" i="0" u="none" strike="noStrike" kern="0" cap="none" spc="0" normalizeH="0" noProof="0" dirty="0" smtClean="0">
                <a:ln>
                  <a:noFill/>
                </a:ln>
                <a:solidFill>
                  <a:srgbClr val="000000"/>
                </a:solidFill>
                <a:effectLst/>
                <a:uLnTx/>
                <a:uFillTx/>
              </a:rPr>
              <a:t>Earth observation </a:t>
            </a:r>
            <a:r>
              <a:rPr lang="en-GB" sz="2600" dirty="0">
                <a:solidFill>
                  <a:srgbClr val="4676A6"/>
                </a:solidFill>
              </a:rPr>
              <a:t>provides the base layers for soil moisture modelling</a:t>
            </a:r>
            <a:r>
              <a:rPr lang="en-GB" sz="2600" kern="0" dirty="0" smtClean="0"/>
              <a:t>: soil map, land use map, digital elevation model, river map</a:t>
            </a:r>
          </a:p>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lang="en-GB" sz="2600" dirty="0">
                <a:solidFill>
                  <a:srgbClr val="4676A6"/>
                </a:solidFill>
              </a:rPr>
              <a:t>Combination with rainfall data, temperature data and evapotranspiration data </a:t>
            </a:r>
            <a:r>
              <a:rPr kumimoji="0" lang="en-GB" sz="2600" i="0" u="none" strike="noStrike" kern="0" cap="none" spc="0" normalizeH="0" noProof="0" dirty="0" smtClean="0">
                <a:ln>
                  <a:noFill/>
                </a:ln>
                <a:solidFill>
                  <a:srgbClr val="000000"/>
                </a:solidFill>
                <a:effectLst/>
                <a:uLnTx/>
                <a:uFillTx/>
              </a:rPr>
              <a:t>(derived from or supported with EO)</a:t>
            </a:r>
            <a:endParaRPr kumimoji="0" lang="en-GB" sz="2600" i="0" u="none" strike="noStrike" kern="0" cap="none" spc="0" normalizeH="0" baseline="0" noProof="0" dirty="0" smtClean="0">
              <a:ln>
                <a:noFill/>
              </a:ln>
              <a:solidFill>
                <a:srgbClr val="000000"/>
              </a:solidFill>
              <a:effectLst/>
              <a:uLnTx/>
              <a:uFillTx/>
            </a:endParaRPr>
          </a:p>
          <a:p>
            <a:pPr marL="342000" indent="-342000">
              <a:lnSpc>
                <a:spcPct val="80000"/>
              </a:lnSpc>
              <a:spcBef>
                <a:spcPts val="0"/>
              </a:spcBef>
              <a:spcAft>
                <a:spcPts val="1200"/>
              </a:spcAft>
              <a:buFont typeface="Arial" panose="020B0604020202020204" pitchFamily="34" charset="0"/>
              <a:buChar char="•"/>
              <a:defRPr/>
            </a:pPr>
            <a:r>
              <a:rPr lang="en-GB" sz="2600" dirty="0">
                <a:solidFill>
                  <a:srgbClr val="4676A6"/>
                </a:solidFill>
              </a:rPr>
              <a:t>Cost estimate: </a:t>
            </a:r>
            <a:r>
              <a:rPr lang="en-US" sz="2600" kern="0" dirty="0" smtClean="0"/>
              <a:t>on case-by-case basis</a:t>
            </a:r>
            <a:endParaRPr lang="en-GB" sz="2600" kern="0" dirty="0"/>
          </a:p>
          <a:p>
            <a:pPr marL="342000" lvl="0" indent="-342000">
              <a:lnSpc>
                <a:spcPct val="80000"/>
              </a:lnSpc>
              <a:spcBef>
                <a:spcPts val="0"/>
              </a:spcBef>
              <a:spcAft>
                <a:spcPts val="1200"/>
              </a:spcAft>
              <a:buFont typeface="Arial" panose="020B0604020202020204" pitchFamily="34" charset="0"/>
              <a:buChar char="•"/>
              <a:defRPr/>
            </a:pPr>
            <a:r>
              <a:rPr lang="en-US" sz="2600" dirty="0">
                <a:solidFill>
                  <a:srgbClr val="4676A6"/>
                </a:solidFill>
              </a:rPr>
              <a:t>Main challenges: </a:t>
            </a:r>
            <a:r>
              <a:rPr lang="en-US" sz="2600" kern="0" dirty="0" smtClean="0"/>
              <a:t>capacity, access to data</a:t>
            </a:r>
            <a:endParaRPr kumimoji="0" lang="en-GB" sz="2600" i="0" u="none" strike="noStrike" kern="0" cap="none" spc="0" normalizeH="0" baseline="0" noProof="0" dirty="0" smtClean="0">
              <a:ln>
                <a:noFill/>
              </a:ln>
              <a:solidFill>
                <a:srgbClr val="00000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270197175"/>
      </p:ext>
    </p:extLst>
  </p:cSld>
  <p:clrMapOvr>
    <a:masterClrMapping/>
  </p:clrMapOvr>
  <p:transition advTm="20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901" y="2514600"/>
            <a:ext cx="8208000" cy="4040805"/>
          </a:xfrm>
        </p:spPr>
        <p:txBody>
          <a:bodyPr>
            <a:normAutofit/>
          </a:bodyPr>
          <a:lstStyle/>
          <a:p>
            <a:pPr marL="0" indent="0">
              <a:lnSpc>
                <a:spcPct val="80000"/>
              </a:lnSpc>
              <a:spcBef>
                <a:spcPts val="0"/>
              </a:spcBef>
              <a:spcAft>
                <a:spcPts val="600"/>
              </a:spcAft>
              <a:buNone/>
            </a:pPr>
            <a:r>
              <a:rPr lang="en-US" sz="2400" b="1" dirty="0" err="1" smtClean="0"/>
              <a:t>enviroGRIDS</a:t>
            </a:r>
            <a:r>
              <a:rPr lang="en-US" sz="2400" b="1" dirty="0" smtClean="0"/>
              <a:t>: </a:t>
            </a:r>
            <a:br>
              <a:rPr lang="en-US" sz="2400" b="1" dirty="0" smtClean="0"/>
            </a:br>
            <a:r>
              <a:rPr lang="en-US" sz="2000" i="1" dirty="0" smtClean="0"/>
              <a:t>soil and water assessment tool (SWAT) for soil and hydrological modelling</a:t>
            </a:r>
            <a:endParaRPr lang="en-US" sz="2000" i="1" dirty="0"/>
          </a:p>
          <a:p>
            <a:pPr marL="0" indent="0">
              <a:lnSpc>
                <a:spcPct val="80000"/>
              </a:lnSpc>
              <a:spcBef>
                <a:spcPts val="0"/>
              </a:spcBef>
              <a:spcAft>
                <a:spcPts val="600"/>
              </a:spcAft>
              <a:buNone/>
            </a:pPr>
            <a:endParaRPr lang="en-US" sz="1000" i="1" dirty="0"/>
          </a:p>
          <a:p>
            <a:pPr marL="0" indent="0">
              <a:lnSpc>
                <a:spcPct val="80000"/>
              </a:lnSpc>
              <a:spcBef>
                <a:spcPts val="0"/>
              </a:spcBef>
              <a:spcAft>
                <a:spcPts val="600"/>
              </a:spcAft>
              <a:buNone/>
            </a:pPr>
            <a:r>
              <a:rPr lang="en-US" sz="2400" b="1" dirty="0" smtClean="0"/>
              <a:t>DRYMON (NEO): </a:t>
            </a:r>
            <a:br>
              <a:rPr lang="en-US" sz="2400" b="1" dirty="0" smtClean="0"/>
            </a:br>
            <a:r>
              <a:rPr lang="en-US" sz="2000" i="1" dirty="0" smtClean="0"/>
              <a:t>detection of soil moisture with satellites: direct measurement of water in the soil, based on daily observations, works under all weather conditions</a:t>
            </a:r>
          </a:p>
          <a:p>
            <a:pPr marL="0" indent="0">
              <a:lnSpc>
                <a:spcPct val="80000"/>
              </a:lnSpc>
              <a:spcBef>
                <a:spcPts val="0"/>
              </a:spcBef>
              <a:spcAft>
                <a:spcPts val="600"/>
              </a:spcAft>
              <a:buNone/>
            </a:pPr>
            <a:endParaRPr lang="en-US" sz="1000" i="1" dirty="0"/>
          </a:p>
          <a:p>
            <a:pPr marL="0" indent="0">
              <a:lnSpc>
                <a:spcPct val="80000"/>
              </a:lnSpc>
              <a:spcBef>
                <a:spcPts val="0"/>
              </a:spcBef>
              <a:spcAft>
                <a:spcPts val="600"/>
              </a:spcAft>
              <a:buNone/>
            </a:pPr>
            <a:r>
              <a:rPr lang="en-US" sz="2400" b="1" dirty="0" smtClean="0"/>
              <a:t>GEWEX</a:t>
            </a:r>
          </a:p>
          <a:p>
            <a:pPr marL="0" indent="0">
              <a:lnSpc>
                <a:spcPct val="80000"/>
              </a:lnSpc>
              <a:spcBef>
                <a:spcPts val="0"/>
              </a:spcBef>
              <a:spcAft>
                <a:spcPts val="600"/>
              </a:spcAft>
              <a:buNone/>
            </a:pPr>
            <a:endParaRPr lang="en-US" sz="1000" b="1" dirty="0"/>
          </a:p>
          <a:p>
            <a:pPr marL="0" indent="0">
              <a:lnSpc>
                <a:spcPct val="80000"/>
              </a:lnSpc>
              <a:spcBef>
                <a:spcPts val="0"/>
              </a:spcBef>
              <a:spcAft>
                <a:spcPts val="600"/>
              </a:spcAft>
              <a:buNone/>
            </a:pPr>
            <a:r>
              <a:rPr lang="en-US" sz="2400" b="1" dirty="0"/>
              <a:t>European Space Agency's Soil Moisture and Ocean Salinity (SMOS) </a:t>
            </a:r>
            <a:r>
              <a:rPr lang="en-US" sz="2400" b="1" dirty="0" smtClean="0"/>
              <a:t>satellite </a:t>
            </a:r>
            <a:r>
              <a:rPr lang="en-US" sz="2000" dirty="0" smtClean="0">
                <a:hlinkClick r:id="rId2"/>
              </a:rPr>
              <a:t>http</a:t>
            </a:r>
            <a:r>
              <a:rPr lang="en-US" sz="2000" dirty="0">
                <a:hlinkClick r:id="rId2"/>
              </a:rPr>
              <a:t>://</a:t>
            </a:r>
            <a:r>
              <a:rPr lang="en-US" sz="2000" dirty="0" smtClean="0">
                <a:hlinkClick r:id="rId2"/>
              </a:rPr>
              <a:t>smos.array.ca/web/smos</a:t>
            </a:r>
            <a:r>
              <a:rPr lang="en-US" sz="2000" i="1" dirty="0" smtClean="0"/>
              <a:t> </a:t>
            </a:r>
          </a:p>
          <a:p>
            <a:pPr marL="0" lvl="0" indent="0">
              <a:lnSpc>
                <a:spcPct val="80000"/>
              </a:lnSpc>
              <a:spcBef>
                <a:spcPts val="0"/>
              </a:spcBef>
              <a:spcAft>
                <a:spcPts val="600"/>
              </a:spcAft>
              <a:buNone/>
            </a:pPr>
            <a:endParaRPr lang="en-US" sz="1000" b="1" dirty="0" smtClean="0">
              <a:solidFill>
                <a:prstClr val="black"/>
              </a:solidFill>
            </a:endParaRPr>
          </a:p>
          <a:p>
            <a:pPr marL="0" lvl="0" indent="0">
              <a:lnSpc>
                <a:spcPct val="80000"/>
              </a:lnSpc>
              <a:spcBef>
                <a:spcPts val="0"/>
              </a:spcBef>
              <a:spcAft>
                <a:spcPts val="600"/>
              </a:spcAft>
              <a:buNone/>
            </a:pPr>
            <a:r>
              <a:rPr lang="en-US" sz="2400" b="1" dirty="0" smtClean="0">
                <a:solidFill>
                  <a:prstClr val="black"/>
                </a:solidFill>
              </a:rPr>
              <a:t>Soil moisture data for global challenges </a:t>
            </a:r>
            <a:r>
              <a:rPr lang="en-US" sz="2000" b="1" dirty="0" smtClean="0">
                <a:solidFill>
                  <a:prstClr val="black"/>
                </a:solidFill>
              </a:rPr>
              <a:t>(Copernicus; 2014)</a:t>
            </a:r>
            <a:r>
              <a:rPr lang="en-US" sz="2000" b="1" dirty="0">
                <a:solidFill>
                  <a:prstClr val="black"/>
                </a:solidFill>
              </a:rPr>
              <a:t/>
            </a:r>
            <a:br>
              <a:rPr lang="en-US" sz="2000" b="1" dirty="0">
                <a:solidFill>
                  <a:prstClr val="black"/>
                </a:solidFill>
              </a:rPr>
            </a:br>
            <a:r>
              <a:rPr lang="en-US" sz="2000" i="1" dirty="0">
                <a:solidFill>
                  <a:prstClr val="black"/>
                </a:solidFill>
              </a:rPr>
              <a:t>brochure on the use of EO for </a:t>
            </a:r>
            <a:r>
              <a:rPr lang="en-US" sz="2000" i="1" dirty="0" smtClean="0">
                <a:solidFill>
                  <a:prstClr val="black"/>
                </a:solidFill>
              </a:rPr>
              <a:t>regularly </a:t>
            </a:r>
            <a:r>
              <a:rPr lang="en-US" sz="2000" i="1" dirty="0">
                <a:solidFill>
                  <a:prstClr val="black"/>
                </a:solidFill>
              </a:rPr>
              <a:t>updated, global soil </a:t>
            </a:r>
            <a:r>
              <a:rPr lang="en-US" sz="2000" i="1" dirty="0" smtClean="0">
                <a:solidFill>
                  <a:prstClr val="black"/>
                </a:solidFill>
              </a:rPr>
              <a:t>moisture maps</a:t>
            </a:r>
            <a:endParaRPr lang="en-US" sz="2000" i="1" dirty="0" smtClean="0"/>
          </a:p>
          <a:p>
            <a:pPr marL="0" indent="0">
              <a:lnSpc>
                <a:spcPct val="80000"/>
              </a:lnSpc>
              <a:spcBef>
                <a:spcPts val="0"/>
              </a:spcBef>
              <a:spcAft>
                <a:spcPts val="600"/>
              </a:spcAft>
              <a:buNone/>
            </a:pPr>
            <a:endParaRPr lang="en-US" sz="2000" i="1" dirty="0"/>
          </a:p>
          <a:p>
            <a:pPr marL="0" indent="0">
              <a:lnSpc>
                <a:spcPct val="80000"/>
              </a:lnSpc>
              <a:spcBef>
                <a:spcPts val="0"/>
              </a:spcBef>
              <a:spcAft>
                <a:spcPts val="600"/>
              </a:spcAft>
              <a:buNone/>
            </a:pPr>
            <a:endParaRPr lang="en-US" sz="2000" i="1" dirty="0"/>
          </a:p>
          <a:p>
            <a:pPr marL="0" indent="0">
              <a:spcBef>
                <a:spcPts val="0"/>
              </a:spcBef>
              <a:buNone/>
            </a:pPr>
            <a:endParaRPr lang="en-US" sz="18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44</a:t>
            </a:fld>
            <a:endParaRPr lang="en-US"/>
          </a:p>
        </p:txBody>
      </p:sp>
      <p:sp>
        <p:nvSpPr>
          <p:cNvPr id="7" name="Title 1"/>
          <p:cNvSpPr txBox="1">
            <a:spLocks/>
          </p:cNvSpPr>
          <p:nvPr/>
        </p:nvSpPr>
        <p:spPr>
          <a:xfrm>
            <a:off x="378000" y="1620000"/>
            <a:ext cx="8208000" cy="1080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980943"/>
            <a:ext cx="1030800" cy="499782"/>
          </a:xfrm>
          <a:prstGeom prst="rect">
            <a:avLst/>
          </a:prstGeom>
        </p:spPr>
      </p:pic>
      <p:pic>
        <p:nvPicPr>
          <p:cNvPr id="9" name="Picture 8"/>
          <p:cNvPicPr>
            <a:picLocks noChangeAspect="1"/>
          </p:cNvPicPr>
          <p:nvPr/>
        </p:nvPicPr>
        <p:blipFill>
          <a:blip r:embed="rId5" cstate="print"/>
          <a:srcRect/>
          <a:stretch>
            <a:fillRect/>
          </a:stretch>
        </p:blipFill>
        <p:spPr bwMode="auto">
          <a:xfrm>
            <a:off x="5181600" y="910081"/>
            <a:ext cx="1600501" cy="570644"/>
          </a:xfrm>
          <a:prstGeom prst="rect">
            <a:avLst/>
          </a:prstGeom>
          <a:noFill/>
          <a:ln w="9525">
            <a:noFill/>
            <a:miter lim="800000"/>
            <a:headEnd/>
            <a:tailEnd/>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3613" y="927152"/>
            <a:ext cx="1601250" cy="536501"/>
          </a:xfrm>
          <a:prstGeom prst="rect">
            <a:avLst/>
          </a:prstGeom>
        </p:spPr>
      </p:pic>
    </p:spTree>
    <p:extLst>
      <p:ext uri="{BB962C8B-B14F-4D97-AF65-F5344CB8AC3E}">
        <p14:creationId xmlns:p14="http://schemas.microsoft.com/office/powerpoint/2010/main" val="1734914556"/>
      </p:ext>
    </p:extLst>
  </p:cSld>
  <p:clrMapOvr>
    <a:masterClrMapping/>
  </p:clrMapOvr>
  <p:transition advTm="20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45</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Example </a:t>
            </a:r>
            <a:br>
              <a:rPr lang="en-US" sz="4000" b="1" i="1" dirty="0" smtClean="0">
                <a:solidFill>
                  <a:srgbClr val="4676A6"/>
                </a:solidFill>
              </a:rPr>
            </a:br>
            <a:r>
              <a:rPr lang="en-US" sz="4000" b="1" i="1" dirty="0" smtClean="0">
                <a:solidFill>
                  <a:srgbClr val="4676A6"/>
                </a:solidFill>
              </a:rPr>
              <a:t>drought monitoring</a:t>
            </a:r>
            <a:endParaRPr lang="en-US" sz="4000" b="1" i="1" dirty="0">
              <a:solidFill>
                <a:srgbClr val="4676A6"/>
              </a:solidFill>
            </a:endParaRPr>
          </a:p>
        </p:txBody>
      </p:sp>
      <p:sp>
        <p:nvSpPr>
          <p:cNvPr id="9" name="TextBox 7"/>
          <p:cNvSpPr txBox="1">
            <a:spLocks noChangeArrowheads="1"/>
          </p:cNvSpPr>
          <p:nvPr/>
        </p:nvSpPr>
        <p:spPr bwMode="auto">
          <a:xfrm>
            <a:off x="6919912" y="2340000"/>
            <a:ext cx="16660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algn="r" eaLnBrk="1" hangingPunct="1">
              <a:spcBef>
                <a:spcPct val="0"/>
              </a:spcBef>
              <a:buSzTx/>
              <a:buFontTx/>
              <a:buNone/>
            </a:pPr>
            <a:r>
              <a:rPr lang="en-US" altLang="en-US" sz="1600" i="1" dirty="0" smtClean="0">
                <a:latin typeface="+mn-lt"/>
              </a:rPr>
              <a:t>US drought monitor,</a:t>
            </a:r>
          </a:p>
          <a:p>
            <a:pPr algn="r" eaLnBrk="1" hangingPunct="1">
              <a:spcBef>
                <a:spcPct val="0"/>
              </a:spcBef>
              <a:buSzTx/>
              <a:buFontTx/>
              <a:buNone/>
            </a:pPr>
            <a:r>
              <a:rPr lang="en-US" altLang="en-US" sz="1600" i="1" dirty="0" smtClean="0">
                <a:latin typeface="+mn-lt"/>
              </a:rPr>
              <a:t> July 1, 2014 (Source</a:t>
            </a:r>
            <a:r>
              <a:rPr lang="en-US" altLang="en-US" sz="1600" i="1" dirty="0">
                <a:latin typeface="+mn-lt"/>
              </a:rPr>
              <a:t>: </a:t>
            </a:r>
            <a:r>
              <a:rPr lang="en-US" altLang="en-US" sz="1600" i="1" dirty="0" smtClean="0">
                <a:latin typeface="+mn-lt"/>
              </a:rPr>
              <a:t>USDA)</a:t>
            </a:r>
            <a:endParaRPr lang="en-US" altLang="en-US" sz="1600" dirty="0">
              <a:latin typeface="+mn-lt"/>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000" y="1800000"/>
            <a:ext cx="6310312" cy="4839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9850385"/>
      </p:ext>
    </p:extLst>
  </p:cSld>
  <p:clrMapOvr>
    <a:masterClrMapping/>
  </p:clrMapOvr>
  <p:transition advTm="20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46</a:t>
            </a:fld>
            <a:endParaRPr lang="en-US"/>
          </a:p>
        </p:txBody>
      </p:sp>
      <p:sp>
        <p:nvSpPr>
          <p:cNvPr id="2" name="TextBox 1"/>
          <p:cNvSpPr txBox="1"/>
          <p:nvPr/>
        </p:nvSpPr>
        <p:spPr>
          <a:xfrm>
            <a:off x="378000" y="900000"/>
            <a:ext cx="8208000" cy="707886"/>
          </a:xfrm>
          <a:prstGeom prst="rect">
            <a:avLst/>
          </a:prstGeom>
          <a:noFill/>
        </p:spPr>
        <p:txBody>
          <a:bodyPr wrap="square" rtlCol="0">
            <a:spAutoFit/>
          </a:bodyPr>
          <a:lstStyle/>
          <a:p>
            <a:pPr algn="r"/>
            <a:r>
              <a:rPr lang="en-US" sz="4000" b="1" i="1" dirty="0" smtClean="0">
                <a:solidFill>
                  <a:srgbClr val="4676A6"/>
                </a:solidFill>
              </a:rPr>
              <a:t>Drought monitoring</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lang="en-GB" sz="2600" dirty="0" smtClean="0">
                <a:solidFill>
                  <a:srgbClr val="4676A6"/>
                </a:solidFill>
              </a:rPr>
              <a:t>Remote </a:t>
            </a:r>
            <a:r>
              <a:rPr lang="en-GB" sz="2600" dirty="0">
                <a:solidFill>
                  <a:srgbClr val="4676A6"/>
                </a:solidFill>
              </a:rPr>
              <a:t>sensing component (NDVI) + climate component (precipitation index, drought severity index) + biophysical component (land use/land cover type, soil characteristics, elevation, ecological setting</a:t>
            </a:r>
            <a:r>
              <a:rPr lang="en-GB" sz="2600" dirty="0" smtClean="0">
                <a:solidFill>
                  <a:srgbClr val="4676A6"/>
                </a:solidFill>
              </a:rPr>
              <a:t>)</a:t>
            </a:r>
            <a:r>
              <a:rPr lang="en-GB" sz="2600" dirty="0">
                <a:solidFill>
                  <a:srgbClr val="4676A6"/>
                </a:solidFill>
              </a:rPr>
              <a:t>.</a:t>
            </a:r>
            <a:endParaRPr kumimoji="0" lang="en-GB" sz="2600" i="0" u="none" strike="noStrike" kern="0" cap="none" spc="0" normalizeH="0" noProof="0" dirty="0" smtClean="0">
              <a:ln>
                <a:noFill/>
              </a:ln>
              <a:solidFill>
                <a:srgbClr val="000000"/>
              </a:solidFill>
              <a:effectLst/>
              <a:uLnTx/>
              <a:uFillTx/>
            </a:endParaRPr>
          </a:p>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kumimoji="0" lang="en-GB" sz="2600" i="0" u="none" strike="noStrike" kern="0" cap="none" spc="0" normalizeH="0" noProof="0" dirty="0" smtClean="0">
                <a:ln>
                  <a:noFill/>
                </a:ln>
                <a:solidFill>
                  <a:srgbClr val="000000"/>
                </a:solidFill>
                <a:effectLst/>
                <a:uLnTx/>
                <a:uFillTx/>
              </a:rPr>
              <a:t>Currently mainly carried out by government agencies, but increasing involvement of private sector</a:t>
            </a:r>
            <a:r>
              <a:rPr lang="en-GB" sz="2600" kern="0" dirty="0" smtClean="0"/>
              <a:t>.</a:t>
            </a:r>
            <a:endParaRPr kumimoji="0" lang="en-GB" sz="2600" i="0" u="none" strike="noStrike" kern="0" cap="none" spc="0" normalizeH="0" baseline="0" noProof="0" dirty="0" smtClean="0">
              <a:ln>
                <a:noFill/>
              </a:ln>
              <a:solidFill>
                <a:srgbClr val="000000"/>
              </a:solidFill>
              <a:effectLst/>
              <a:uLnTx/>
              <a:uFillTx/>
            </a:endParaRPr>
          </a:p>
          <a:p>
            <a:pPr marL="342000" indent="-342000">
              <a:lnSpc>
                <a:spcPct val="80000"/>
              </a:lnSpc>
              <a:spcBef>
                <a:spcPts val="0"/>
              </a:spcBef>
              <a:spcAft>
                <a:spcPts val="1200"/>
              </a:spcAft>
              <a:buFont typeface="Arial" panose="020B0604020202020204" pitchFamily="34" charset="0"/>
              <a:buChar char="•"/>
              <a:defRPr/>
            </a:pPr>
            <a:r>
              <a:rPr lang="en-GB" sz="2600" dirty="0">
                <a:solidFill>
                  <a:srgbClr val="4676A6"/>
                </a:solidFill>
              </a:rPr>
              <a:t>Cost estimate: </a:t>
            </a:r>
            <a:r>
              <a:rPr lang="en-US" sz="2600" kern="0" dirty="0" smtClean="0"/>
              <a:t>annual </a:t>
            </a:r>
            <a:r>
              <a:rPr lang="en-US" sz="2600" kern="0" dirty="0"/>
              <a:t>continental coverage with a suite of </a:t>
            </a:r>
            <a:r>
              <a:rPr lang="en-US" sz="2600" kern="0" dirty="0" smtClean="0"/>
              <a:t>early warning </a:t>
            </a:r>
            <a:r>
              <a:rPr lang="en-US" sz="2600" kern="0" dirty="0"/>
              <a:t>indicators, at 10-day update </a:t>
            </a:r>
            <a:r>
              <a:rPr lang="en-US" sz="2600" kern="0" dirty="0" smtClean="0"/>
              <a:t>frequency ranges </a:t>
            </a:r>
            <a:r>
              <a:rPr lang="en-US" sz="2600" kern="0" dirty="0"/>
              <a:t>between 200 and 300 </a:t>
            </a:r>
            <a:r>
              <a:rPr lang="en-US" sz="2600" kern="0" dirty="0" smtClean="0"/>
              <a:t>k€.</a:t>
            </a:r>
            <a:endParaRPr lang="en-GB" sz="2600" kern="0" dirty="0"/>
          </a:p>
          <a:p>
            <a:pPr marL="342000" lvl="0" indent="-342000">
              <a:lnSpc>
                <a:spcPct val="80000"/>
              </a:lnSpc>
              <a:spcBef>
                <a:spcPts val="0"/>
              </a:spcBef>
              <a:spcAft>
                <a:spcPts val="1200"/>
              </a:spcAft>
              <a:buFont typeface="Arial" panose="020B0604020202020204" pitchFamily="34" charset="0"/>
              <a:buChar char="•"/>
              <a:defRPr/>
            </a:pPr>
            <a:r>
              <a:rPr lang="en-US" sz="2600" dirty="0">
                <a:solidFill>
                  <a:srgbClr val="4676A6"/>
                </a:solidFill>
              </a:rPr>
              <a:t>Main challenges:</a:t>
            </a:r>
            <a:r>
              <a:rPr lang="en-US" sz="2600" kern="0" dirty="0"/>
              <a:t> </a:t>
            </a:r>
            <a:r>
              <a:rPr lang="en-US" sz="2600" kern="0" dirty="0" smtClean="0"/>
              <a:t>capacity, data access</a:t>
            </a:r>
            <a:r>
              <a:rPr lang="en-GB" sz="2600" kern="0" dirty="0" smtClean="0"/>
              <a:t>.</a:t>
            </a:r>
            <a:endParaRPr kumimoji="0" lang="en-GB" sz="2600" i="0" u="none" strike="noStrike" kern="0" cap="none" spc="0" normalizeH="0" baseline="0" noProof="0" dirty="0" smtClean="0">
              <a:ln>
                <a:noFill/>
              </a:ln>
              <a:solidFill>
                <a:srgbClr val="00000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870384433"/>
      </p:ext>
    </p:extLst>
  </p:cSld>
  <p:clrMapOvr>
    <a:masterClrMapping/>
  </p:clrMapOvr>
  <p:transition advTm="20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679205"/>
          </a:xfrm>
        </p:spPr>
        <p:txBody>
          <a:bodyPr>
            <a:normAutofit/>
          </a:bodyPr>
          <a:lstStyle/>
          <a:p>
            <a:pPr marL="0" indent="0">
              <a:lnSpc>
                <a:spcPct val="80000"/>
              </a:lnSpc>
              <a:spcBef>
                <a:spcPts val="0"/>
              </a:spcBef>
              <a:buNone/>
            </a:pPr>
            <a:r>
              <a:rPr lang="en-US" sz="2400" b="1" dirty="0"/>
              <a:t>The national drought information system implementation plan:</a:t>
            </a:r>
          </a:p>
          <a:p>
            <a:pPr marL="0" indent="0">
              <a:lnSpc>
                <a:spcPct val="80000"/>
              </a:lnSpc>
              <a:spcBef>
                <a:spcPts val="0"/>
              </a:spcBef>
              <a:buNone/>
            </a:pPr>
            <a:r>
              <a:rPr lang="en-US" sz="2400" dirty="0"/>
              <a:t>a pathway for national resilience </a:t>
            </a:r>
            <a:r>
              <a:rPr lang="en-US" sz="2000" b="1" dirty="0"/>
              <a:t>(NIDIS; 2007)  </a:t>
            </a:r>
            <a:r>
              <a:rPr lang="en-US" sz="2000" dirty="0">
                <a:hlinkClick r:id="rId2"/>
              </a:rPr>
              <a:t>www.drought.gov</a:t>
            </a:r>
            <a:r>
              <a:rPr lang="en-US" sz="2400" dirty="0"/>
              <a:t> </a:t>
            </a:r>
            <a:endParaRPr lang="en-US" sz="2400" dirty="0" smtClean="0"/>
          </a:p>
          <a:p>
            <a:pPr marL="0" indent="0">
              <a:lnSpc>
                <a:spcPct val="80000"/>
              </a:lnSpc>
              <a:spcBef>
                <a:spcPts val="0"/>
              </a:spcBef>
              <a:buNone/>
            </a:pPr>
            <a:endParaRPr lang="en-US" sz="1000" dirty="0"/>
          </a:p>
          <a:p>
            <a:pPr marL="0" indent="0">
              <a:lnSpc>
                <a:spcPct val="80000"/>
              </a:lnSpc>
              <a:spcBef>
                <a:spcPts val="0"/>
              </a:spcBef>
              <a:buNone/>
            </a:pPr>
            <a:r>
              <a:rPr lang="en-US" sz="2400" b="1" dirty="0" smtClean="0"/>
              <a:t>US drought monitor </a:t>
            </a:r>
            <a:r>
              <a:rPr lang="en-US" sz="2000" dirty="0" smtClean="0">
                <a:hlinkClick r:id="rId3"/>
              </a:rPr>
              <a:t>http</a:t>
            </a:r>
            <a:r>
              <a:rPr lang="en-US" sz="2000" dirty="0">
                <a:hlinkClick r:id="rId3"/>
              </a:rPr>
              <a:t>://droughtmonitor.unl.edu</a:t>
            </a:r>
            <a:r>
              <a:rPr lang="en-US" sz="2000" dirty="0" smtClean="0">
                <a:hlinkClick r:id="rId3"/>
              </a:rPr>
              <a:t>/</a:t>
            </a:r>
            <a:r>
              <a:rPr lang="en-US" sz="2400" dirty="0" smtClean="0"/>
              <a:t> </a:t>
            </a:r>
            <a:endParaRPr lang="en-US" sz="2400" dirty="0"/>
          </a:p>
          <a:p>
            <a:pPr marL="0" indent="0">
              <a:lnSpc>
                <a:spcPct val="80000"/>
              </a:lnSpc>
              <a:spcBef>
                <a:spcPts val="0"/>
              </a:spcBef>
              <a:buNone/>
            </a:pPr>
            <a:endParaRPr lang="en-US" sz="1000" b="1" dirty="0"/>
          </a:p>
          <a:p>
            <a:pPr marL="0" indent="0">
              <a:lnSpc>
                <a:spcPct val="80000"/>
              </a:lnSpc>
              <a:spcBef>
                <a:spcPts val="0"/>
              </a:spcBef>
              <a:buNone/>
            </a:pPr>
            <a:r>
              <a:rPr lang="en-US" sz="2400" b="1" dirty="0"/>
              <a:t>Agriculture and </a:t>
            </a:r>
            <a:r>
              <a:rPr lang="en-US" sz="2400" b="1" dirty="0" err="1"/>
              <a:t>Agri</a:t>
            </a:r>
            <a:r>
              <a:rPr lang="en-US" sz="2400" b="1" dirty="0"/>
              <a:t>-Food Canada’s Drought Monitoring and Information System </a:t>
            </a:r>
            <a:r>
              <a:rPr lang="en-US" sz="2000" b="1" dirty="0"/>
              <a:t>(AAFC; 2010) </a:t>
            </a:r>
            <a:r>
              <a:rPr lang="en-US" sz="2000" dirty="0">
                <a:hlinkClick r:id="rId4"/>
              </a:rPr>
              <a:t>http://www.agr.gc.ca/eng/?id=1326402878459</a:t>
            </a:r>
            <a:r>
              <a:rPr lang="en-US" sz="2000" dirty="0"/>
              <a:t> </a:t>
            </a:r>
          </a:p>
          <a:p>
            <a:pPr marL="0" indent="0">
              <a:lnSpc>
                <a:spcPct val="80000"/>
              </a:lnSpc>
              <a:spcBef>
                <a:spcPts val="0"/>
              </a:spcBef>
              <a:buNone/>
            </a:pPr>
            <a:endParaRPr lang="en-US" sz="1000" dirty="0"/>
          </a:p>
          <a:p>
            <a:pPr marL="0" indent="0">
              <a:lnSpc>
                <a:spcPct val="80000"/>
              </a:lnSpc>
              <a:spcBef>
                <a:spcPts val="0"/>
              </a:spcBef>
              <a:buNone/>
            </a:pPr>
            <a:r>
              <a:rPr lang="en-US" sz="2400" b="1" dirty="0"/>
              <a:t>Managing drought in the Southern Plains </a:t>
            </a:r>
            <a:r>
              <a:rPr lang="en-US" sz="2000" b="1" dirty="0"/>
              <a:t>(Univ. of Nebraska; 2012</a:t>
            </a:r>
            <a:r>
              <a:rPr lang="en-US" sz="2000" b="1" dirty="0" smtClean="0"/>
              <a:t>)</a:t>
            </a:r>
          </a:p>
          <a:p>
            <a:pPr marL="0" indent="0">
              <a:lnSpc>
                <a:spcPct val="80000"/>
              </a:lnSpc>
              <a:spcBef>
                <a:spcPts val="0"/>
              </a:spcBef>
              <a:buNone/>
            </a:pPr>
            <a:endParaRPr lang="en-US" sz="1000" b="1" dirty="0"/>
          </a:p>
          <a:p>
            <a:pPr marL="0" indent="0">
              <a:lnSpc>
                <a:spcPct val="80000"/>
              </a:lnSpc>
              <a:spcBef>
                <a:spcPts val="0"/>
              </a:spcBef>
              <a:buNone/>
            </a:pPr>
            <a:r>
              <a:rPr lang="en-US" sz="2400" b="1" dirty="0"/>
              <a:t>Drought forecasting </a:t>
            </a:r>
            <a:r>
              <a:rPr lang="en-US" sz="2000" b="1" dirty="0"/>
              <a:t>(</a:t>
            </a:r>
            <a:r>
              <a:rPr lang="en-US" sz="2000" b="1" dirty="0" smtClean="0"/>
              <a:t>ECMWF</a:t>
            </a:r>
            <a:r>
              <a:rPr lang="en-US" sz="2000" b="1" dirty="0"/>
              <a:t>; 2012</a:t>
            </a:r>
            <a:r>
              <a:rPr lang="en-US" sz="2000" b="1" dirty="0" smtClean="0"/>
              <a:t>)</a:t>
            </a:r>
          </a:p>
          <a:p>
            <a:pPr marL="0" indent="0">
              <a:lnSpc>
                <a:spcPct val="80000"/>
              </a:lnSpc>
              <a:spcBef>
                <a:spcPts val="0"/>
              </a:spcBef>
              <a:buNone/>
            </a:pPr>
            <a:endParaRPr lang="en-US" sz="1000" b="1" dirty="0"/>
          </a:p>
          <a:p>
            <a:pPr marL="0" indent="0">
              <a:lnSpc>
                <a:spcPct val="80000"/>
              </a:lnSpc>
              <a:spcBef>
                <a:spcPts val="0"/>
              </a:spcBef>
              <a:buNone/>
            </a:pPr>
            <a:r>
              <a:rPr lang="en-US" sz="2400" b="1" dirty="0" smtClean="0"/>
              <a:t>DROMAS drought monitor </a:t>
            </a:r>
            <a:r>
              <a:rPr lang="en-US" sz="2000" b="1" dirty="0" smtClean="0"/>
              <a:t>(GISAT; 2013)</a:t>
            </a:r>
            <a:endParaRPr lang="en-US" sz="2000" dirty="0"/>
          </a:p>
          <a:p>
            <a:pPr marL="0" indent="0">
              <a:spcBef>
                <a:spcPts val="0"/>
              </a:spcBef>
              <a:buNone/>
            </a:pPr>
            <a:endParaRPr lang="en-US" sz="2400" b="1" dirty="0"/>
          </a:p>
          <a:p>
            <a:pPr marL="0" indent="0">
              <a:spcBef>
                <a:spcPts val="0"/>
              </a:spcBef>
              <a:buNone/>
            </a:pPr>
            <a:endParaRPr lang="en-US" sz="20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47</a:t>
            </a:fld>
            <a:endParaRPr lang="en-US"/>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9"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8" name="Picture 2"/>
          <p:cNvPicPr>
            <a:picLocks noChangeAspect="1" noChangeArrowheads="1"/>
          </p:cNvPicPr>
          <p:nvPr/>
        </p:nvPicPr>
        <p:blipFill>
          <a:blip r:embed="rId6" cstate="print"/>
          <a:srcRect/>
          <a:stretch>
            <a:fillRect/>
          </a:stretch>
        </p:blipFill>
        <p:spPr bwMode="auto">
          <a:xfrm>
            <a:off x="3240000" y="512325"/>
            <a:ext cx="995603" cy="968400"/>
          </a:xfrm>
          <a:prstGeom prst="rect">
            <a:avLst/>
          </a:prstGeom>
          <a:noFill/>
          <a:ln w="9525">
            <a:noFill/>
            <a:miter lim="800000"/>
            <a:headEnd/>
            <a:tailEnd/>
          </a:ln>
        </p:spPr>
      </p:pic>
      <p:pic>
        <p:nvPicPr>
          <p:cNvPr id="10" name="Picture 9" descr="AAFC_Logo.png"/>
          <p:cNvPicPr>
            <a:picLocks noChangeAspect="1"/>
          </p:cNvPicPr>
          <p:nvPr/>
        </p:nvPicPr>
        <p:blipFill>
          <a:blip r:embed="rId7" cstate="print"/>
          <a:stretch>
            <a:fillRect/>
          </a:stretch>
        </p:blipFill>
        <p:spPr>
          <a:xfrm>
            <a:off x="5284413" y="1216598"/>
            <a:ext cx="3301587" cy="264127"/>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86247" y="512325"/>
            <a:ext cx="2199753" cy="392521"/>
          </a:xfrm>
          <a:prstGeom prst="rect">
            <a:avLst/>
          </a:prstGeom>
        </p:spPr>
      </p:pic>
      <p:pic>
        <p:nvPicPr>
          <p:cNvPr id="12" name="Picture 11" descr="DROMAS - Agricultural Drought Monitoring and Assessment driven by Satellites"/>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36000" y="468000"/>
            <a:ext cx="1562101" cy="508466"/>
          </a:xfrm>
          <a:prstGeom prst="rect">
            <a:avLst/>
          </a:prstGeom>
          <a:noFill/>
          <a:ln>
            <a:noFill/>
          </a:ln>
        </p:spPr>
      </p:pic>
    </p:spTree>
    <p:extLst>
      <p:ext uri="{BB962C8B-B14F-4D97-AF65-F5344CB8AC3E}">
        <p14:creationId xmlns:p14="http://schemas.microsoft.com/office/powerpoint/2010/main" val="1262559191"/>
      </p:ext>
    </p:extLst>
  </p:cSld>
  <p:clrMapOvr>
    <a:masterClrMapping/>
  </p:clrMapOvr>
  <p:transition advTm="20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48</a:t>
            </a:fld>
            <a:endParaRPr lang="en-US"/>
          </a:p>
        </p:txBody>
      </p:sp>
      <p:sp>
        <p:nvSpPr>
          <p:cNvPr id="2" name="TextBox 1"/>
          <p:cNvSpPr txBox="1"/>
          <p:nvPr/>
        </p:nvSpPr>
        <p:spPr>
          <a:xfrm>
            <a:off x="377999" y="324000"/>
            <a:ext cx="8208000" cy="1323439"/>
          </a:xfrm>
          <a:prstGeom prst="rect">
            <a:avLst/>
          </a:prstGeom>
          <a:noFill/>
        </p:spPr>
        <p:txBody>
          <a:bodyPr wrap="square" rtlCol="0">
            <a:spAutoFit/>
          </a:bodyPr>
          <a:lstStyle/>
          <a:p>
            <a:pPr algn="r"/>
            <a:r>
              <a:rPr lang="en-US" sz="4000" b="1" i="1" dirty="0" smtClean="0">
                <a:solidFill>
                  <a:srgbClr val="4676A6"/>
                </a:solidFill>
              </a:rPr>
              <a:t>Example </a:t>
            </a:r>
            <a:br>
              <a:rPr lang="en-US" sz="4000" b="1" i="1" dirty="0" smtClean="0">
                <a:solidFill>
                  <a:srgbClr val="4676A6"/>
                </a:solidFill>
              </a:rPr>
            </a:br>
            <a:r>
              <a:rPr lang="en-US" sz="4000" b="1" i="1" dirty="0" smtClean="0">
                <a:solidFill>
                  <a:srgbClr val="4676A6"/>
                </a:solidFill>
              </a:rPr>
              <a:t>water quality monitoring</a:t>
            </a:r>
            <a:endParaRPr lang="en-US" sz="4000" b="1" i="1" dirty="0">
              <a:solidFill>
                <a:srgbClr val="4676A6"/>
              </a:solidFill>
            </a:endParaRPr>
          </a:p>
        </p:txBody>
      </p:sp>
      <p:sp>
        <p:nvSpPr>
          <p:cNvPr id="11" name="Rectangle 3"/>
          <p:cNvSpPr>
            <a:spLocks noChangeArrowheads="1"/>
          </p:cNvSpPr>
          <p:nvPr/>
        </p:nvSpPr>
        <p:spPr bwMode="auto">
          <a:xfrm>
            <a:off x="377999" y="5760000"/>
            <a:ext cx="820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eaLnBrk="1" hangingPunct="1">
              <a:spcBef>
                <a:spcPct val="0"/>
              </a:spcBef>
              <a:buSzTx/>
              <a:buFontTx/>
              <a:buNone/>
            </a:pPr>
            <a:r>
              <a:rPr lang="en-US" altLang="en-US" sz="1600" i="1" dirty="0">
                <a:latin typeface="+mn-lt"/>
              </a:rPr>
              <a:t>Chlorophyll concentration in Lake Burley Griffin from a Worldview‐2 image 17 March </a:t>
            </a:r>
            <a:r>
              <a:rPr lang="en-US" altLang="en-US" sz="1600" i="1" dirty="0" smtClean="0">
                <a:latin typeface="+mn-lt"/>
              </a:rPr>
              <a:t>2010 (Source: Dekker, </a:t>
            </a:r>
            <a:r>
              <a:rPr lang="en-US" altLang="en-US" sz="1600" i="1" dirty="0" err="1" smtClean="0">
                <a:latin typeface="+mn-lt"/>
              </a:rPr>
              <a:t>Hestir</a:t>
            </a:r>
            <a:r>
              <a:rPr lang="en-US" altLang="en-US" sz="1600" i="1" dirty="0" smtClean="0">
                <a:latin typeface="+mn-lt"/>
              </a:rPr>
              <a:t>, 2012)</a:t>
            </a:r>
            <a:endParaRPr lang="en-US" altLang="en-US" sz="1600" i="1" dirty="0">
              <a:latin typeface="+mn-lt"/>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000" y="1800000"/>
            <a:ext cx="8268811"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569799"/>
      </p:ext>
    </p:extLst>
  </p:cSld>
  <p:clrMapOvr>
    <a:masterClrMapping/>
  </p:clrMapOvr>
  <p:transition advTm="20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49</a:t>
            </a:fld>
            <a:endParaRPr lang="en-US"/>
          </a:p>
        </p:txBody>
      </p:sp>
      <p:sp>
        <p:nvSpPr>
          <p:cNvPr id="2" name="TextBox 1"/>
          <p:cNvSpPr txBox="1"/>
          <p:nvPr/>
        </p:nvSpPr>
        <p:spPr>
          <a:xfrm>
            <a:off x="378000" y="324000"/>
            <a:ext cx="8208000" cy="1323439"/>
          </a:xfrm>
          <a:prstGeom prst="rect">
            <a:avLst/>
          </a:prstGeom>
          <a:noFill/>
        </p:spPr>
        <p:txBody>
          <a:bodyPr wrap="square" rtlCol="0" anchor="ctr">
            <a:spAutoFit/>
          </a:bodyPr>
          <a:lstStyle/>
          <a:p>
            <a:pPr algn="r"/>
            <a:r>
              <a:rPr lang="en-US" sz="4000" b="1" i="1" dirty="0" smtClean="0">
                <a:solidFill>
                  <a:srgbClr val="4676A6"/>
                </a:solidFill>
              </a:rPr>
              <a:t>Water quality </a:t>
            </a:r>
          </a:p>
          <a:p>
            <a:pPr algn="r"/>
            <a:r>
              <a:rPr lang="en-US" sz="4000" b="1" i="1" dirty="0" smtClean="0">
                <a:solidFill>
                  <a:srgbClr val="4676A6"/>
                </a:solidFill>
              </a:rPr>
              <a:t>monitoring</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kumimoji="0" lang="en-GB" sz="2600" i="0" u="none" strike="noStrike" kern="0" cap="none" spc="0" normalizeH="0" baseline="0" noProof="0" dirty="0" smtClean="0">
                <a:ln>
                  <a:noFill/>
                </a:ln>
                <a:solidFill>
                  <a:srgbClr val="4676A6"/>
                </a:solidFill>
                <a:effectLst/>
                <a:uLnTx/>
                <a:uFillTx/>
              </a:rPr>
              <a:t>EO provides information </a:t>
            </a:r>
            <a:r>
              <a:rPr kumimoji="0" lang="en-GB" sz="2600" i="0" u="none" strike="noStrike" kern="0" cap="none" spc="0" normalizeH="0" baseline="0" noProof="0" dirty="0" smtClean="0">
                <a:ln>
                  <a:noFill/>
                </a:ln>
                <a:solidFill>
                  <a:srgbClr val="000000"/>
                </a:solidFill>
                <a:effectLst/>
                <a:uLnTx/>
                <a:uFillTx/>
              </a:rPr>
              <a:t>about chlorophyll content, indicators of harmful algal</a:t>
            </a:r>
            <a:r>
              <a:rPr kumimoji="0" lang="en-GB" sz="2600" i="0" u="none" strike="noStrike" kern="0" cap="none" spc="0" normalizeH="0" noProof="0" dirty="0" smtClean="0">
                <a:ln>
                  <a:noFill/>
                </a:ln>
                <a:solidFill>
                  <a:srgbClr val="000000"/>
                </a:solidFill>
                <a:effectLst/>
                <a:uLnTx/>
                <a:uFillTx/>
              </a:rPr>
              <a:t> blooms, coloured dissolved organic matter, suspended matter, vertical light attenuation, </a:t>
            </a:r>
            <a:r>
              <a:rPr kumimoji="0" lang="en-GB" sz="2600" i="0" u="none" strike="noStrike" kern="0" cap="none" spc="0" normalizeH="0" baseline="0" noProof="0" dirty="0" smtClean="0">
                <a:ln>
                  <a:noFill/>
                </a:ln>
                <a:solidFill>
                  <a:srgbClr val="000000"/>
                </a:solidFill>
                <a:effectLst/>
                <a:uLnTx/>
                <a:uFillTx/>
              </a:rPr>
              <a:t>turbidity and bathymetry.</a:t>
            </a:r>
            <a:endParaRPr kumimoji="0" lang="en-GB" sz="2600" i="0" u="none" strike="noStrike" kern="0" cap="none" spc="0" normalizeH="0" noProof="0" dirty="0" smtClean="0">
              <a:ln>
                <a:noFill/>
              </a:ln>
              <a:solidFill>
                <a:srgbClr val="000000"/>
              </a:solidFill>
              <a:effectLst/>
              <a:uLnTx/>
              <a:uFillTx/>
            </a:endParaRPr>
          </a:p>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kumimoji="0" lang="en-GB" sz="2600" i="0" u="none" strike="noStrike" kern="0" cap="none" spc="0" normalizeH="0" noProof="0" dirty="0" smtClean="0">
                <a:ln>
                  <a:noFill/>
                </a:ln>
                <a:solidFill>
                  <a:srgbClr val="4676A6"/>
                </a:solidFill>
                <a:effectLst/>
                <a:uLnTx/>
                <a:uFillTx/>
              </a:rPr>
              <a:t>Other indicators </a:t>
            </a:r>
            <a:r>
              <a:rPr kumimoji="0" lang="en-GB" sz="2600" i="0" u="none" strike="noStrike" kern="0" cap="none" spc="0" normalizeH="0" noProof="0" dirty="0" smtClean="0">
                <a:ln>
                  <a:noFill/>
                </a:ln>
                <a:solidFill>
                  <a:srgbClr val="000000"/>
                </a:solidFill>
                <a:effectLst/>
                <a:uLnTx/>
                <a:uFillTx/>
              </a:rPr>
              <a:t>are derived from analysis of habitats and time series of satellite images (emergent and submerged </a:t>
            </a:r>
            <a:r>
              <a:rPr kumimoji="0" lang="en-GB" sz="2600" i="0" u="none" strike="noStrike" kern="0" cap="none" spc="0" normalizeH="0" noProof="0" dirty="0" err="1" smtClean="0">
                <a:ln>
                  <a:noFill/>
                </a:ln>
                <a:solidFill>
                  <a:srgbClr val="000000"/>
                </a:solidFill>
                <a:effectLst/>
                <a:uLnTx/>
                <a:uFillTx/>
              </a:rPr>
              <a:t>macrophytes</a:t>
            </a:r>
            <a:r>
              <a:rPr kumimoji="0" lang="en-GB" sz="2600" i="0" u="none" strike="noStrike" kern="0" cap="none" spc="0" normalizeH="0" noProof="0" dirty="0" smtClean="0">
                <a:ln>
                  <a:noFill/>
                </a:ln>
                <a:solidFill>
                  <a:srgbClr val="000000"/>
                </a:solidFill>
                <a:effectLst/>
                <a:uLnTx/>
                <a:uFillTx/>
              </a:rPr>
              <a:t>, toxic chemicals, nitrate fertiliser run-off, etc.).</a:t>
            </a:r>
            <a:endParaRPr kumimoji="0" lang="en-GB" sz="2600" b="1" i="0" u="none" strike="noStrike" kern="0" cap="none" spc="0" normalizeH="0" baseline="0" noProof="0" dirty="0" smtClean="0">
              <a:ln>
                <a:noFill/>
              </a:ln>
              <a:solidFill>
                <a:srgbClr val="000000"/>
              </a:solidFill>
              <a:effectLst/>
              <a:uLnTx/>
              <a:uFillTx/>
            </a:endParaRPr>
          </a:p>
          <a:p>
            <a:pPr marL="342000" indent="-342000">
              <a:lnSpc>
                <a:spcPct val="80000"/>
              </a:lnSpc>
              <a:spcBef>
                <a:spcPts val="0"/>
              </a:spcBef>
              <a:spcAft>
                <a:spcPts val="1200"/>
              </a:spcAft>
              <a:buFont typeface="Arial" panose="020B0604020202020204" pitchFamily="34" charset="0"/>
              <a:buChar char="•"/>
              <a:defRPr/>
            </a:pPr>
            <a:r>
              <a:rPr lang="en-GB" sz="2600" kern="0" dirty="0" smtClean="0">
                <a:solidFill>
                  <a:srgbClr val="4676A6"/>
                </a:solidFill>
              </a:rPr>
              <a:t>Cost estimate: </a:t>
            </a:r>
            <a:r>
              <a:rPr lang="en-US" sz="2600" kern="0" dirty="0" smtClean="0"/>
              <a:t>50-100k</a:t>
            </a:r>
            <a:r>
              <a:rPr lang="en-US" sz="2600" kern="0" dirty="0"/>
              <a:t>€ </a:t>
            </a:r>
            <a:r>
              <a:rPr lang="en-US" sz="2600" kern="0" dirty="0" smtClean="0"/>
              <a:t>per watershed, derived from land-use information (one time step</a:t>
            </a:r>
            <a:r>
              <a:rPr lang="en-US" sz="2600" kern="0" dirty="0"/>
              <a:t>, at 5-10 meter resolution</a:t>
            </a:r>
            <a:r>
              <a:rPr lang="en-US" sz="2600" kern="0" dirty="0" smtClean="0"/>
              <a:t>).</a:t>
            </a:r>
          </a:p>
          <a:p>
            <a:pPr marL="34200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Main </a:t>
            </a:r>
            <a:r>
              <a:rPr lang="en-US" sz="2600" kern="0" dirty="0">
                <a:solidFill>
                  <a:srgbClr val="4676A6"/>
                </a:solidFill>
              </a:rPr>
              <a:t>challenges: </a:t>
            </a:r>
            <a:r>
              <a:rPr lang="en-US" sz="2600" kern="0" dirty="0" smtClean="0"/>
              <a:t>capacity, resolution, access to and availability of (in-situ) data, business model</a:t>
            </a:r>
            <a:r>
              <a:rPr lang="en-GB" sz="2600" kern="0" dirty="0" smtClean="0"/>
              <a:t>.</a:t>
            </a:r>
            <a:endParaRPr kumimoji="0" lang="en-GB" sz="2600" i="0" u="none" strike="noStrike" kern="0" cap="none" spc="0" normalizeH="0" baseline="0" noProof="0" dirty="0" smtClean="0">
              <a:ln>
                <a:noFill/>
              </a:ln>
              <a:solidFill>
                <a:srgbClr val="00000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975496462"/>
      </p:ext>
    </p:extLst>
  </p:cSld>
  <p:clrMapOvr>
    <a:masterClrMapping/>
  </p:clrMapOvr>
  <p:transition advTm="2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5</a:t>
            </a:fld>
            <a:endParaRPr lang="en-US" dirty="0"/>
          </a:p>
        </p:txBody>
      </p:sp>
      <p:sp>
        <p:nvSpPr>
          <p:cNvPr id="8" name="Title 1"/>
          <p:cNvSpPr txBox="1">
            <a:spLocks/>
          </p:cNvSpPr>
          <p:nvPr/>
        </p:nvSpPr>
        <p:spPr>
          <a:xfrm>
            <a:off x="378000" y="324000"/>
            <a:ext cx="8208000" cy="13248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rgbClr val="4676A6"/>
                </a:solidFill>
                <a:effectLst/>
                <a:uLnTx/>
                <a:uFillTx/>
                <a:latin typeface="+mj-lt"/>
                <a:ea typeface="+mj-ea"/>
                <a:cs typeface="+mj-cs"/>
              </a:rPr>
              <a:t>Earth observation </a:t>
            </a:r>
            <a:br>
              <a:rPr kumimoji="0" lang="en-US" sz="4000" b="1" i="1" u="none" strike="noStrike" kern="1200" cap="none" spc="0" normalizeH="0" baseline="0" noProof="0" dirty="0" smtClean="0">
                <a:ln>
                  <a:noFill/>
                </a:ln>
                <a:solidFill>
                  <a:srgbClr val="4676A6"/>
                </a:solidFill>
                <a:effectLst/>
                <a:uLnTx/>
                <a:uFillTx/>
                <a:latin typeface="+mj-lt"/>
                <a:ea typeface="+mj-ea"/>
                <a:cs typeface="+mj-cs"/>
              </a:rPr>
            </a:br>
            <a:r>
              <a:rPr kumimoji="0" lang="en-US" sz="4000" b="1" i="1" u="none" strike="noStrike" kern="1200" cap="none" spc="0" normalizeH="0" baseline="0" noProof="0" dirty="0" smtClean="0">
                <a:ln>
                  <a:noFill/>
                </a:ln>
                <a:solidFill>
                  <a:srgbClr val="4676A6"/>
                </a:solidFill>
                <a:effectLst/>
                <a:uLnTx/>
                <a:uFillTx/>
                <a:latin typeface="+mj-lt"/>
                <a:ea typeface="+mj-ea"/>
                <a:cs typeface="+mj-cs"/>
              </a:rPr>
              <a:t>applications</a:t>
            </a:r>
            <a:endParaRPr kumimoji="0" lang="en-US" sz="4000" b="1" i="1" u="none" strike="noStrike" kern="1200" cap="none" spc="0" normalizeH="0" baseline="0" noProof="0" dirty="0">
              <a:ln>
                <a:noFill/>
              </a:ln>
              <a:solidFill>
                <a:srgbClr val="4676A6"/>
              </a:solidFill>
              <a:effectLst/>
              <a:uLnTx/>
              <a:uFillTx/>
              <a:latin typeface="+mj-lt"/>
              <a:ea typeface="+mj-ea"/>
              <a:cs typeface="+mj-cs"/>
            </a:endParaRPr>
          </a:p>
        </p:txBody>
      </p:sp>
      <p:sp>
        <p:nvSpPr>
          <p:cNvPr id="9" name="Content Placeholder 2"/>
          <p:cNvSpPr txBox="1">
            <a:spLocks/>
          </p:cNvSpPr>
          <p:nvPr/>
        </p:nvSpPr>
        <p:spPr>
          <a:xfrm>
            <a:off x="378000" y="1800000"/>
            <a:ext cx="8208000" cy="3960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Aft>
                <a:spcPts val="6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On the verge of reaching new user communities</a:t>
            </a:r>
          </a:p>
          <a:p>
            <a:pPr marL="342900" marR="0" lvl="0" indent="-342900" algn="l" defTabSz="914400" rtl="0" eaLnBrk="1" fontAlgn="auto" latinLnBrk="0" hangingPunct="1">
              <a:lnSpc>
                <a:spcPct val="100000"/>
              </a:lnSpc>
              <a:spcAft>
                <a:spcPts val="60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Aft>
                <a:spcPts val="6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These new user communities need to be involved</a:t>
            </a:r>
          </a:p>
          <a:p>
            <a:pPr marL="342900" marR="0" lvl="0" indent="-342900" algn="l" defTabSz="914400" rtl="0" eaLnBrk="1" fontAlgn="auto" latinLnBrk="0" hangingPunct="1">
              <a:lnSpc>
                <a:spcPct val="100000"/>
              </a:lnSpc>
              <a:spcAft>
                <a:spcPts val="60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Aft>
                <a:spcPts val="6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Weakest link / last mile aspects are important</a:t>
            </a:r>
          </a:p>
          <a:p>
            <a:pPr marL="342900" marR="0" lvl="0" indent="-342900" algn="l" defTabSz="914400" rtl="0" eaLnBrk="1" fontAlgn="auto" latinLnBrk="0" hangingPunct="1">
              <a:lnSpc>
                <a:spcPct val="100000"/>
              </a:lnSpc>
              <a:spcAft>
                <a:spcPts val="60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Aft>
                <a:spcPts val="6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Marketing needed: promotion &amp; capacity building</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679205"/>
          </a:xfrm>
        </p:spPr>
        <p:txBody>
          <a:bodyPr>
            <a:normAutofit/>
          </a:bodyPr>
          <a:lstStyle/>
          <a:p>
            <a:pPr marL="0" indent="0">
              <a:lnSpc>
                <a:spcPct val="80000"/>
              </a:lnSpc>
              <a:spcBef>
                <a:spcPts val="0"/>
              </a:spcBef>
              <a:buNone/>
            </a:pPr>
            <a:r>
              <a:rPr lang="en-US" sz="2600" b="1" dirty="0"/>
              <a:t>Evaluating the </a:t>
            </a:r>
            <a:r>
              <a:rPr lang="en-US" sz="2600" b="1" dirty="0" smtClean="0"/>
              <a:t>feasibility </a:t>
            </a:r>
            <a:r>
              <a:rPr lang="en-US" sz="2600" b="1" dirty="0"/>
              <a:t>of </a:t>
            </a:r>
            <a:r>
              <a:rPr lang="en-US" sz="2600" b="1" dirty="0" smtClean="0"/>
              <a:t>systematic inland water quality monitoring with satellite remote sensing </a:t>
            </a:r>
            <a:br>
              <a:rPr lang="en-US" sz="2600" b="1" dirty="0" smtClean="0"/>
            </a:br>
            <a:r>
              <a:rPr lang="en-US" sz="2000" b="1" dirty="0" smtClean="0"/>
              <a:t>(CSIRO; 2012)</a:t>
            </a:r>
            <a:r>
              <a:rPr lang="en-US" sz="2000" b="1" dirty="0"/>
              <a:t> </a:t>
            </a:r>
            <a:r>
              <a:rPr lang="en-US" sz="2000" i="1" dirty="0" smtClean="0"/>
              <a:t>overview of EO options for water quality monitoring in Australia</a:t>
            </a:r>
          </a:p>
          <a:p>
            <a:pPr marL="0" indent="0">
              <a:lnSpc>
                <a:spcPct val="80000"/>
              </a:lnSpc>
              <a:spcBef>
                <a:spcPts val="0"/>
              </a:spcBef>
              <a:buNone/>
            </a:pPr>
            <a:endParaRPr lang="en-US" sz="2000" i="1" dirty="0"/>
          </a:p>
          <a:p>
            <a:pPr marL="0" indent="0">
              <a:lnSpc>
                <a:spcPct val="80000"/>
              </a:lnSpc>
              <a:spcBef>
                <a:spcPts val="0"/>
              </a:spcBef>
              <a:buNone/>
            </a:pPr>
            <a:r>
              <a:rPr lang="en-US" sz="2600" b="1" dirty="0" smtClean="0"/>
              <a:t>Real time monitoring of water quality parameters </a:t>
            </a:r>
            <a:r>
              <a:rPr lang="en-US" sz="2000" b="1" dirty="0" smtClean="0"/>
              <a:t>(</a:t>
            </a:r>
            <a:r>
              <a:rPr lang="en-US" sz="2000" b="1" dirty="0" err="1" smtClean="0"/>
              <a:t>BlueLeg</a:t>
            </a:r>
            <a:r>
              <a:rPr lang="en-US" sz="2000" b="1" dirty="0" smtClean="0"/>
              <a:t> monitor; 2012) </a:t>
            </a:r>
            <a:r>
              <a:rPr lang="en-US" sz="2000" i="1" dirty="0" smtClean="0"/>
              <a:t>handheld remote sensing for water quality that can be used to refine and corroborate EO findings</a:t>
            </a:r>
            <a:endParaRPr lang="en-US" sz="2000" i="1" dirty="0"/>
          </a:p>
          <a:p>
            <a:pPr marL="0" lvl="0" indent="0">
              <a:lnSpc>
                <a:spcPct val="80000"/>
              </a:lnSpc>
              <a:spcBef>
                <a:spcPts val="0"/>
              </a:spcBef>
              <a:buNone/>
            </a:pPr>
            <a:endParaRPr lang="en-US" sz="2600" b="1" dirty="0" smtClean="0">
              <a:solidFill>
                <a:prstClr val="black"/>
              </a:solidFill>
            </a:endParaRPr>
          </a:p>
          <a:p>
            <a:pPr marL="0" lvl="0" indent="0">
              <a:lnSpc>
                <a:spcPct val="80000"/>
              </a:lnSpc>
              <a:spcBef>
                <a:spcPts val="0"/>
              </a:spcBef>
              <a:buNone/>
            </a:pPr>
            <a:r>
              <a:rPr lang="en-US" sz="2600" b="1" dirty="0" smtClean="0">
                <a:solidFill>
                  <a:prstClr val="black"/>
                </a:solidFill>
              </a:rPr>
              <a:t>How clean is your </a:t>
            </a:r>
            <a:r>
              <a:rPr lang="en-US" sz="2600" b="1" dirty="0" err="1" smtClean="0">
                <a:solidFill>
                  <a:prstClr val="black"/>
                </a:solidFill>
              </a:rPr>
              <a:t>favourite</a:t>
            </a:r>
            <a:r>
              <a:rPr lang="en-US" sz="2600" b="1" dirty="0" smtClean="0">
                <a:solidFill>
                  <a:prstClr val="black"/>
                </a:solidFill>
              </a:rPr>
              <a:t> beach? </a:t>
            </a:r>
            <a:r>
              <a:rPr lang="en-US" sz="2000" b="1" dirty="0" smtClean="0">
                <a:solidFill>
                  <a:prstClr val="black"/>
                </a:solidFill>
              </a:rPr>
              <a:t>(Copernicus; 2014) </a:t>
            </a:r>
            <a:r>
              <a:rPr lang="en-US" sz="2000" i="1" dirty="0" smtClean="0">
                <a:solidFill>
                  <a:prstClr val="black"/>
                </a:solidFill>
              </a:rPr>
              <a:t>brochure on EO applications for water quality and compliance with EU directives</a:t>
            </a:r>
            <a:endParaRPr lang="en-US" sz="2000" i="1" dirty="0">
              <a:solidFill>
                <a:prstClr val="black"/>
              </a:solidFill>
            </a:endParaRPr>
          </a:p>
          <a:p>
            <a:pPr marL="0" indent="0">
              <a:spcBef>
                <a:spcPts val="0"/>
              </a:spcBef>
              <a:buNone/>
            </a:pPr>
            <a:endParaRPr lang="en-US" sz="20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50</a:t>
            </a:fld>
            <a:endParaRPr lang="en-US"/>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9"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000" y="518700"/>
            <a:ext cx="962025" cy="962025"/>
          </a:xfrm>
          <a:prstGeom prst="rect">
            <a:avLst/>
          </a:prstGeom>
        </p:spPr>
      </p:pic>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2638" y="385349"/>
            <a:ext cx="1733362" cy="1130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600" y="639087"/>
            <a:ext cx="2152650" cy="721249"/>
          </a:xfrm>
          <a:prstGeom prst="rect">
            <a:avLst/>
          </a:prstGeom>
        </p:spPr>
      </p:pic>
    </p:spTree>
    <p:extLst>
      <p:ext uri="{BB962C8B-B14F-4D97-AF65-F5344CB8AC3E}">
        <p14:creationId xmlns:p14="http://schemas.microsoft.com/office/powerpoint/2010/main" val="3392453019"/>
      </p:ext>
    </p:extLst>
  </p:cSld>
  <p:clrMapOvr>
    <a:masterClrMapping/>
  </p:clrMapOvr>
  <p:transition advTm="20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51</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Example snow cover</a:t>
            </a:r>
          </a:p>
          <a:p>
            <a:pPr algn="r"/>
            <a:r>
              <a:rPr lang="en-US" sz="4000" b="1" i="1" dirty="0" smtClean="0">
                <a:solidFill>
                  <a:srgbClr val="4676A6"/>
                </a:solidFill>
              </a:rPr>
              <a:t>monitoring</a:t>
            </a:r>
            <a:endParaRPr lang="en-US" sz="4000" b="1" i="1" dirty="0">
              <a:solidFill>
                <a:srgbClr val="4676A6"/>
              </a:solidFill>
            </a:endParaRPr>
          </a:p>
        </p:txBody>
      </p:sp>
      <p:sp>
        <p:nvSpPr>
          <p:cNvPr id="9" name="TextBox 1"/>
          <p:cNvSpPr txBox="1">
            <a:spLocks noChangeArrowheads="1"/>
          </p:cNvSpPr>
          <p:nvPr/>
        </p:nvSpPr>
        <p:spPr bwMode="auto">
          <a:xfrm>
            <a:off x="378000" y="2160000"/>
            <a:ext cx="2880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eaLnBrk="1" hangingPunct="1">
              <a:spcBef>
                <a:spcPct val="0"/>
              </a:spcBef>
              <a:buSzTx/>
              <a:buFontTx/>
              <a:buNone/>
            </a:pPr>
            <a:r>
              <a:rPr lang="en-US" altLang="en-US" sz="1600" i="1" dirty="0" smtClean="0">
                <a:latin typeface="+mn-lt"/>
              </a:rPr>
              <a:t>Snow cover </a:t>
            </a:r>
          </a:p>
          <a:p>
            <a:pPr eaLnBrk="1" hangingPunct="1">
              <a:spcBef>
                <a:spcPct val="0"/>
              </a:spcBef>
              <a:buSzTx/>
              <a:buFontTx/>
              <a:buNone/>
            </a:pPr>
            <a:r>
              <a:rPr lang="en-US" altLang="en-US" sz="1600" i="1" dirty="0" smtClean="0">
                <a:latin typeface="+mn-lt"/>
              </a:rPr>
              <a:t>9</a:t>
            </a:r>
            <a:r>
              <a:rPr lang="en-US" altLang="en-US" sz="1600" i="1" baseline="30000" dirty="0" smtClean="0">
                <a:latin typeface="+mn-lt"/>
              </a:rPr>
              <a:t>th</a:t>
            </a:r>
            <a:r>
              <a:rPr lang="en-US" altLang="en-US" sz="1600" i="1" dirty="0" smtClean="0">
                <a:latin typeface="+mn-lt"/>
              </a:rPr>
              <a:t> February 2009, </a:t>
            </a:r>
          </a:p>
          <a:p>
            <a:pPr eaLnBrk="1" hangingPunct="1">
              <a:spcBef>
                <a:spcPct val="0"/>
              </a:spcBef>
              <a:buSzTx/>
              <a:buFontTx/>
              <a:buNone/>
            </a:pPr>
            <a:r>
              <a:rPr lang="en-US" altLang="en-US" sz="1600" i="1" dirty="0" smtClean="0">
                <a:latin typeface="+mn-lt"/>
              </a:rPr>
              <a:t>Czech Republic </a:t>
            </a:r>
          </a:p>
          <a:p>
            <a:pPr eaLnBrk="1" hangingPunct="1">
              <a:spcBef>
                <a:spcPct val="0"/>
              </a:spcBef>
              <a:buSzTx/>
              <a:buFontTx/>
              <a:buNone/>
            </a:pPr>
            <a:r>
              <a:rPr lang="en-US" altLang="en-US" sz="1600" i="1" dirty="0" smtClean="0">
                <a:latin typeface="+mn-lt"/>
              </a:rPr>
              <a:t>(Source: Charles University)</a:t>
            </a: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2052" name="Picture 4" descr="sn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8755" y="2209800"/>
            <a:ext cx="575724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4480690"/>
      </p:ext>
    </p:extLst>
  </p:cSld>
  <p:clrMapOvr>
    <a:masterClrMapping/>
  </p:clrMapOvr>
  <p:transition advTm="20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52</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Snow cover </a:t>
            </a:r>
          </a:p>
          <a:p>
            <a:pPr algn="r"/>
            <a:r>
              <a:rPr lang="en-US" sz="4000" b="1" i="1" dirty="0" smtClean="0">
                <a:solidFill>
                  <a:srgbClr val="4676A6"/>
                </a:solidFill>
              </a:rPr>
              <a:t>monitoring</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kumimoji="0" lang="en-GB" sz="2600" i="0" u="none" strike="noStrike" kern="0" cap="none" spc="0" normalizeH="0" baseline="0" noProof="0" dirty="0" smtClean="0">
                <a:ln>
                  <a:noFill/>
                </a:ln>
                <a:solidFill>
                  <a:srgbClr val="4676A6"/>
                </a:solidFill>
                <a:effectLst/>
                <a:uLnTx/>
                <a:uFillTx/>
              </a:rPr>
              <a:t>Earth observation</a:t>
            </a:r>
            <a:r>
              <a:rPr kumimoji="0" lang="en-GB" sz="2600" i="0" u="none" strike="noStrike" kern="0" cap="none" spc="0" normalizeH="0" noProof="0" dirty="0" smtClean="0">
                <a:ln>
                  <a:noFill/>
                </a:ln>
                <a:solidFill>
                  <a:srgbClr val="4676A6"/>
                </a:solidFill>
                <a:effectLst/>
                <a:uLnTx/>
                <a:uFillTx/>
              </a:rPr>
              <a:t> provides the input </a:t>
            </a:r>
            <a:r>
              <a:rPr kumimoji="0" lang="en-GB" sz="2600" i="0" u="none" strike="noStrike" kern="0" cap="none" spc="0" normalizeH="0" noProof="0" dirty="0" smtClean="0">
                <a:ln>
                  <a:noFill/>
                </a:ln>
                <a:solidFill>
                  <a:srgbClr val="000000"/>
                </a:solidFill>
                <a:effectLst/>
                <a:uLnTx/>
                <a:uFillTx/>
              </a:rPr>
              <a:t>for </a:t>
            </a:r>
            <a:r>
              <a:rPr lang="en-US" sz="2600" kern="0" dirty="0" smtClean="0"/>
              <a:t>mapping of snow-covered </a:t>
            </a:r>
            <a:r>
              <a:rPr lang="en-US" sz="2600" kern="0" dirty="0"/>
              <a:t>areas </a:t>
            </a:r>
            <a:r>
              <a:rPr lang="en-US" sz="2600" kern="0" dirty="0" smtClean="0"/>
              <a:t>and </a:t>
            </a:r>
            <a:r>
              <a:rPr lang="en-US" sz="2600" kern="0" dirty="0"/>
              <a:t>baseline glacier outlines, changes </a:t>
            </a:r>
            <a:r>
              <a:rPr lang="en-US" sz="2600" kern="0" dirty="0" smtClean="0"/>
              <a:t>to the surface </a:t>
            </a:r>
            <a:r>
              <a:rPr lang="en-US" sz="2600" kern="0" dirty="0"/>
              <a:t>area, velocities and mass balance</a:t>
            </a:r>
            <a:r>
              <a:rPr kumimoji="0" lang="en-GB" sz="2600" i="0" u="none" strike="noStrike" kern="0" cap="none" spc="0" normalizeH="0" noProof="0" dirty="0" smtClean="0">
                <a:ln>
                  <a:noFill/>
                </a:ln>
                <a:solidFill>
                  <a:srgbClr val="000000"/>
                </a:solidFill>
                <a:effectLst/>
                <a:uLnTx/>
                <a:uFillTx/>
              </a:rPr>
              <a:t>;</a:t>
            </a:r>
          </a:p>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kumimoji="0" lang="en-GB" sz="2600" i="0" u="none" strike="noStrike" kern="0" cap="none" spc="0" normalizeH="0" noProof="0" dirty="0" smtClean="0">
                <a:ln>
                  <a:noFill/>
                </a:ln>
                <a:solidFill>
                  <a:srgbClr val="4676A6"/>
                </a:solidFill>
                <a:effectLst/>
                <a:uLnTx/>
                <a:uFillTx/>
              </a:rPr>
              <a:t>Application areas </a:t>
            </a:r>
            <a:r>
              <a:rPr kumimoji="0" lang="en-GB" sz="2600" i="0" u="none" strike="noStrike" kern="0" cap="none" spc="0" normalizeH="0" noProof="0" dirty="0" smtClean="0">
                <a:ln>
                  <a:noFill/>
                </a:ln>
                <a:solidFill>
                  <a:srgbClr val="000000"/>
                </a:solidFill>
                <a:effectLst/>
                <a:uLnTx/>
                <a:uFillTx/>
              </a:rPr>
              <a:t>include hydropower, run-</a:t>
            </a:r>
            <a:r>
              <a:rPr lang="en-GB" sz="2600" kern="0" dirty="0" smtClean="0"/>
              <a:t>off estimates and information to the general public.</a:t>
            </a:r>
            <a:endParaRPr kumimoji="0" lang="en-GB" sz="2600" i="0" u="none" strike="noStrike" kern="0" cap="none" spc="0" normalizeH="0" baseline="0" noProof="0" dirty="0" smtClean="0">
              <a:ln>
                <a:noFill/>
              </a:ln>
              <a:solidFill>
                <a:srgbClr val="000000"/>
              </a:solidFill>
              <a:effectLst/>
              <a:uLnTx/>
              <a:uFillTx/>
            </a:endParaRPr>
          </a:p>
          <a:p>
            <a:pPr marL="342000" indent="-342000">
              <a:lnSpc>
                <a:spcPct val="80000"/>
              </a:lnSpc>
              <a:spcBef>
                <a:spcPts val="0"/>
              </a:spcBef>
              <a:spcAft>
                <a:spcPts val="1200"/>
              </a:spcAft>
              <a:buFont typeface="Arial" panose="020B0604020202020204" pitchFamily="34" charset="0"/>
              <a:buChar char="•"/>
              <a:defRPr/>
            </a:pPr>
            <a:r>
              <a:rPr lang="en-GB" sz="2600" kern="0" dirty="0" smtClean="0">
                <a:solidFill>
                  <a:srgbClr val="4676A6"/>
                </a:solidFill>
              </a:rPr>
              <a:t>Cost estimate: </a:t>
            </a:r>
            <a:r>
              <a:rPr lang="en-US" sz="2600" kern="0" dirty="0"/>
              <a:t>100-200k</a:t>
            </a:r>
            <a:r>
              <a:rPr lang="en-US" sz="2600" kern="0" dirty="0" smtClean="0"/>
              <a:t>€ for </a:t>
            </a:r>
            <a:r>
              <a:rPr lang="en-US" sz="2600" kern="0" dirty="0"/>
              <a:t>annual monitoring of </a:t>
            </a:r>
            <a:r>
              <a:rPr lang="en-US" sz="2600" kern="0" dirty="0" smtClean="0"/>
              <a:t>a catchment</a:t>
            </a:r>
            <a:r>
              <a:rPr lang="en-US" sz="2600" kern="0" dirty="0"/>
              <a:t>, </a:t>
            </a:r>
            <a:r>
              <a:rPr lang="en-US" sz="2600" kern="0" dirty="0" smtClean="0"/>
              <a:t>20-50k</a:t>
            </a:r>
            <a:r>
              <a:rPr lang="en-US" sz="2600" kern="0" dirty="0"/>
              <a:t>€ for a </a:t>
            </a:r>
            <a:r>
              <a:rPr lang="en-US" sz="2600" kern="0" dirty="0" smtClean="0"/>
              <a:t>glacier baseline product.</a:t>
            </a:r>
            <a:endParaRPr lang="en-GB" sz="2600" kern="0" dirty="0"/>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Main </a:t>
            </a:r>
            <a:r>
              <a:rPr lang="en-US" sz="2600" kern="0" dirty="0">
                <a:solidFill>
                  <a:srgbClr val="4676A6"/>
                </a:solidFill>
              </a:rPr>
              <a:t>challenges: </a:t>
            </a:r>
            <a:r>
              <a:rPr lang="en-US" sz="2600" kern="0" dirty="0" smtClean="0"/>
              <a:t>capacity, data access, business model</a:t>
            </a:r>
            <a:r>
              <a:rPr lang="en-GB" sz="2600" kern="0" dirty="0" smtClean="0"/>
              <a:t>.</a:t>
            </a:r>
            <a:endParaRPr kumimoji="0" lang="en-GB" sz="2600" i="0" u="none" strike="noStrike" kern="0" cap="none" spc="0" normalizeH="0" baseline="0" noProof="0" dirty="0" smtClean="0">
              <a:ln>
                <a:noFill/>
              </a:ln>
              <a:solidFill>
                <a:srgbClr val="00000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096393842"/>
      </p:ext>
    </p:extLst>
  </p:cSld>
  <p:clrMapOvr>
    <a:masterClrMapping/>
  </p:clrMapOvr>
  <p:transition advTm="20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679205"/>
          </a:xfrm>
        </p:spPr>
        <p:txBody>
          <a:bodyPr>
            <a:normAutofit/>
          </a:bodyPr>
          <a:lstStyle/>
          <a:p>
            <a:pPr marL="0" indent="0">
              <a:lnSpc>
                <a:spcPct val="80000"/>
              </a:lnSpc>
              <a:spcBef>
                <a:spcPts val="0"/>
              </a:spcBef>
              <a:buNone/>
            </a:pPr>
            <a:r>
              <a:rPr lang="en-US" sz="2600" b="1" dirty="0" smtClean="0"/>
              <a:t>Charles University / GISAT:</a:t>
            </a:r>
            <a:r>
              <a:rPr lang="en-US" sz="2400" b="1" dirty="0" smtClean="0"/>
              <a:t/>
            </a:r>
            <a:br>
              <a:rPr lang="en-US" sz="2400" b="1" dirty="0" smtClean="0"/>
            </a:br>
            <a:r>
              <a:rPr lang="en-US" sz="2000" i="1" dirty="0" smtClean="0"/>
              <a:t>snow monitoring in the Czech Republic</a:t>
            </a:r>
          </a:p>
          <a:p>
            <a:pPr marL="0" indent="0">
              <a:lnSpc>
                <a:spcPct val="80000"/>
              </a:lnSpc>
              <a:spcBef>
                <a:spcPts val="0"/>
              </a:spcBef>
              <a:buNone/>
            </a:pPr>
            <a:endParaRPr lang="en-US" sz="2000" i="1" dirty="0"/>
          </a:p>
          <a:p>
            <a:pPr marL="0" indent="0">
              <a:lnSpc>
                <a:spcPct val="80000"/>
              </a:lnSpc>
              <a:spcBef>
                <a:spcPts val="0"/>
              </a:spcBef>
              <a:buNone/>
            </a:pPr>
            <a:r>
              <a:rPr lang="en-US" sz="2600" b="1" dirty="0" smtClean="0"/>
              <a:t>Space Research Centre (CBK </a:t>
            </a:r>
            <a:r>
              <a:rPr lang="en-US" sz="2600" b="1" dirty="0" smtClean="0"/>
              <a:t>PAN</a:t>
            </a:r>
            <a:r>
              <a:rPr lang="en-US" sz="2600" b="1" dirty="0" smtClean="0"/>
              <a:t>):</a:t>
            </a:r>
            <a:r>
              <a:rPr lang="en-US" sz="2600" b="1" dirty="0"/>
              <a:t/>
            </a:r>
            <a:br>
              <a:rPr lang="en-US" sz="2600" b="1" dirty="0"/>
            </a:br>
            <a:r>
              <a:rPr lang="en-US" sz="2000" i="1" dirty="0" smtClean="0"/>
              <a:t>snow monitoring in Poland</a:t>
            </a:r>
          </a:p>
          <a:p>
            <a:pPr marL="0" indent="0">
              <a:lnSpc>
                <a:spcPct val="80000"/>
              </a:lnSpc>
              <a:spcBef>
                <a:spcPts val="0"/>
              </a:spcBef>
              <a:buNone/>
            </a:pPr>
            <a:endParaRPr lang="en-US" sz="2000" i="1" dirty="0"/>
          </a:p>
          <a:p>
            <a:pPr marL="0" lvl="0" indent="0">
              <a:lnSpc>
                <a:spcPct val="80000"/>
              </a:lnSpc>
              <a:spcBef>
                <a:spcPts val="0"/>
              </a:spcBef>
              <a:buNone/>
            </a:pPr>
            <a:r>
              <a:rPr lang="en-US" sz="2600" b="1" dirty="0">
                <a:solidFill>
                  <a:prstClr val="black"/>
                </a:solidFill>
              </a:rPr>
              <a:t>Facing the renewable energy challenge </a:t>
            </a:r>
            <a:r>
              <a:rPr lang="en-US" sz="2000" b="1" dirty="0" smtClean="0">
                <a:solidFill>
                  <a:prstClr val="black"/>
                </a:solidFill>
              </a:rPr>
              <a:t>(Copernicus; 2014)</a:t>
            </a:r>
            <a:r>
              <a:rPr lang="en-US" sz="2000" b="1" dirty="0">
                <a:solidFill>
                  <a:prstClr val="black"/>
                </a:solidFill>
              </a:rPr>
              <a:t/>
            </a:r>
            <a:br>
              <a:rPr lang="en-US" sz="2000" b="1" dirty="0">
                <a:solidFill>
                  <a:prstClr val="black"/>
                </a:solidFill>
              </a:rPr>
            </a:br>
            <a:r>
              <a:rPr lang="en-US" sz="2000" i="1" dirty="0">
                <a:solidFill>
                  <a:prstClr val="black"/>
                </a:solidFill>
              </a:rPr>
              <a:t>brochure on use of EO for snow cover, snow water equivalent &amp; run-off estimation for hydropower</a:t>
            </a:r>
            <a:endParaRPr lang="en-US" sz="2000" i="1" dirty="0"/>
          </a:p>
          <a:p>
            <a:pPr marL="0" indent="0">
              <a:spcBef>
                <a:spcPts val="0"/>
              </a:spcBef>
              <a:buNone/>
            </a:pPr>
            <a:endParaRPr lang="en-US" sz="20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53</a:t>
            </a:fld>
            <a:endParaRPr lang="en-US"/>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1911" y="556800"/>
            <a:ext cx="923925" cy="92392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1747" y="647288"/>
            <a:ext cx="1344253" cy="833437"/>
          </a:xfrm>
          <a:prstGeom prst="rect">
            <a:avLst/>
          </a:prstGeom>
        </p:spPr>
      </p:pic>
      <p:pic>
        <p:nvPicPr>
          <p:cNvPr id="11" name="Picture 10" descr="http://iap.esa.int/sites/default/files/DROMAS_PWP_GISAT_logo.jpg?13826927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000" y="898112"/>
            <a:ext cx="1697673" cy="582613"/>
          </a:xfrm>
          <a:prstGeom prst="rect">
            <a:avLst/>
          </a:prstGeom>
          <a:noFill/>
          <a:ln>
            <a:noFill/>
          </a:ln>
        </p:spPr>
      </p:pic>
      <p:pic>
        <p:nvPicPr>
          <p:cNvPr id="9"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333796018"/>
      </p:ext>
    </p:extLst>
  </p:cSld>
  <p:clrMapOvr>
    <a:masterClrMapping/>
  </p:clrMapOvr>
  <p:transition advTm="20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54</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Example water supply </a:t>
            </a:r>
            <a:br>
              <a:rPr lang="en-US" sz="4000" b="1" i="1" dirty="0" smtClean="0">
                <a:solidFill>
                  <a:srgbClr val="4676A6"/>
                </a:solidFill>
              </a:rPr>
            </a:br>
            <a:r>
              <a:rPr lang="en-US" sz="4000" b="1" i="1" dirty="0" smtClean="0">
                <a:solidFill>
                  <a:srgbClr val="4676A6"/>
                </a:solidFill>
              </a:rPr>
              <a:t>utilities</a:t>
            </a:r>
            <a:endParaRPr lang="en-US" sz="4000" b="1" i="1" dirty="0">
              <a:solidFill>
                <a:srgbClr val="4676A6"/>
              </a:solidFill>
            </a:endParaRPr>
          </a:p>
        </p:txBody>
      </p:sp>
      <p:sp>
        <p:nvSpPr>
          <p:cNvPr id="9" name="Rectangle 1"/>
          <p:cNvSpPr>
            <a:spLocks noChangeArrowheads="1"/>
          </p:cNvSpPr>
          <p:nvPr/>
        </p:nvSpPr>
        <p:spPr bwMode="auto">
          <a:xfrm>
            <a:off x="5639600" y="2340000"/>
            <a:ext cx="294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algn="r" eaLnBrk="1" hangingPunct="1">
              <a:spcBef>
                <a:spcPct val="0"/>
              </a:spcBef>
              <a:buSzTx/>
              <a:buFontTx/>
              <a:buNone/>
            </a:pPr>
            <a:r>
              <a:rPr lang="en-US" altLang="en-US" sz="1600" i="1" dirty="0" smtClean="0">
                <a:latin typeface="+mn-lt"/>
              </a:rPr>
              <a:t>Availability </a:t>
            </a:r>
            <a:br>
              <a:rPr lang="en-US" altLang="en-US" sz="1600" i="1" dirty="0" smtClean="0">
                <a:latin typeface="+mn-lt"/>
              </a:rPr>
            </a:br>
            <a:r>
              <a:rPr lang="en-US" altLang="en-US" sz="1600" i="1" dirty="0" smtClean="0">
                <a:latin typeface="+mn-lt"/>
              </a:rPr>
              <a:t>of piped water in slums</a:t>
            </a:r>
            <a:r>
              <a:rPr lang="en-US" altLang="en-US" sz="1600" i="1" dirty="0">
                <a:latin typeface="+mn-lt"/>
              </a:rPr>
              <a:t/>
            </a:r>
            <a:br>
              <a:rPr lang="en-US" altLang="en-US" sz="1600" i="1" dirty="0">
                <a:latin typeface="+mn-lt"/>
              </a:rPr>
            </a:br>
            <a:r>
              <a:rPr lang="en-US" altLang="en-US" sz="1600" i="1" dirty="0">
                <a:latin typeface="+mn-lt"/>
              </a:rPr>
              <a:t>Source: </a:t>
            </a:r>
            <a:r>
              <a:rPr lang="en-US" altLang="en-US" sz="1600" i="1" dirty="0" err="1" smtClean="0">
                <a:latin typeface="+mn-lt"/>
              </a:rPr>
              <a:t>Mwehe</a:t>
            </a:r>
            <a:r>
              <a:rPr lang="en-US" altLang="en-US" sz="1600" i="1" dirty="0" smtClean="0">
                <a:latin typeface="+mn-lt"/>
              </a:rPr>
              <a:t>, 2013</a:t>
            </a:r>
            <a:endParaRPr lang="en-US" altLang="en-US" sz="1600" i="1" dirty="0">
              <a:latin typeface="+mn-lt"/>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000" y="2340000"/>
            <a:ext cx="5157425" cy="3617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1571365"/>
      </p:ext>
    </p:extLst>
  </p:cSld>
  <p:clrMapOvr>
    <a:masterClrMapping/>
  </p:clrMapOvr>
  <p:transition advTm="20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55</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Water supply</a:t>
            </a:r>
          </a:p>
          <a:p>
            <a:pPr algn="r"/>
            <a:r>
              <a:rPr lang="en-US" sz="4000" b="1" i="1" dirty="0" smtClean="0">
                <a:solidFill>
                  <a:srgbClr val="4676A6"/>
                </a:solidFill>
              </a:rPr>
              <a:t>utilities</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lang="en-GB" sz="2600" kern="0" dirty="0" smtClean="0">
                <a:solidFill>
                  <a:srgbClr val="4676A6"/>
                </a:solidFill>
              </a:rPr>
              <a:t>As in poor urban areas mostly no up-to-date and detailed maps are available, earth </a:t>
            </a:r>
            <a:r>
              <a:rPr kumimoji="0" lang="en-GB" sz="2600" i="0" u="none" strike="noStrike" kern="0" cap="none" spc="0" normalizeH="0" baseline="0" noProof="0" dirty="0" smtClean="0">
                <a:ln>
                  <a:noFill/>
                </a:ln>
                <a:solidFill>
                  <a:srgbClr val="4676A6"/>
                </a:solidFill>
                <a:effectLst/>
                <a:uLnTx/>
                <a:uFillTx/>
              </a:rPr>
              <a:t>observation images serve as background</a:t>
            </a:r>
            <a:r>
              <a:rPr kumimoji="0" lang="en-GB" sz="2600" i="0" u="none" strike="noStrike" kern="0" cap="none" spc="0" normalizeH="0" noProof="0" dirty="0" smtClean="0">
                <a:ln>
                  <a:noFill/>
                </a:ln>
                <a:solidFill>
                  <a:srgbClr val="4676A6"/>
                </a:solidFill>
                <a:effectLst/>
                <a:uLnTx/>
                <a:uFillTx/>
              </a:rPr>
              <a:t>  and reference </a:t>
            </a:r>
            <a:r>
              <a:rPr kumimoji="0" lang="en-GB" sz="2600" i="0" u="none" strike="noStrike" kern="0" cap="none" spc="0" normalizeH="0" noProof="0" dirty="0" smtClean="0">
                <a:ln>
                  <a:noFill/>
                </a:ln>
                <a:solidFill>
                  <a:srgbClr val="000000"/>
                </a:solidFill>
                <a:effectLst/>
                <a:uLnTx/>
                <a:uFillTx/>
              </a:rPr>
              <a:t>for mapping water supply </a:t>
            </a:r>
            <a:r>
              <a:rPr lang="en-GB" sz="2600" kern="0" dirty="0" smtClean="0"/>
              <a:t>utilities, analysis of utility performance, detection of unserved areas and damaged infrastructure, community participation, etc.</a:t>
            </a:r>
            <a:endParaRPr kumimoji="0" lang="en-GB" sz="2600" i="0" u="none" strike="noStrike" kern="0" cap="none" spc="0" normalizeH="0" noProof="0" dirty="0" smtClean="0">
              <a:ln>
                <a:noFill/>
              </a:ln>
              <a:solidFill>
                <a:srgbClr val="000000"/>
              </a:solidFill>
              <a:effectLst/>
              <a:uLnTx/>
              <a:uFillTx/>
            </a:endParaRPr>
          </a:p>
          <a:p>
            <a:pPr marL="342000" indent="-342000">
              <a:lnSpc>
                <a:spcPct val="80000"/>
              </a:lnSpc>
              <a:spcBef>
                <a:spcPts val="0"/>
              </a:spcBef>
              <a:spcAft>
                <a:spcPts val="1200"/>
              </a:spcAft>
              <a:buFont typeface="Arial" panose="020B0604020202020204" pitchFamily="34" charset="0"/>
              <a:buChar char="•"/>
              <a:defRPr/>
            </a:pPr>
            <a:r>
              <a:rPr lang="en-GB" sz="2600" kern="0" dirty="0" smtClean="0">
                <a:solidFill>
                  <a:srgbClr val="4676A6"/>
                </a:solidFill>
              </a:rPr>
              <a:t>Cost estimate: </a:t>
            </a:r>
            <a:r>
              <a:rPr lang="en-US" sz="2600" kern="0" dirty="0" smtClean="0"/>
              <a:t>on case-by-case basis;</a:t>
            </a:r>
            <a:endParaRPr lang="en-GB" sz="2600" kern="0" dirty="0"/>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Main </a:t>
            </a:r>
            <a:r>
              <a:rPr lang="en-US" sz="2600" kern="0" dirty="0">
                <a:solidFill>
                  <a:srgbClr val="4676A6"/>
                </a:solidFill>
              </a:rPr>
              <a:t>challenges: </a:t>
            </a:r>
            <a:r>
              <a:rPr lang="en-US" sz="2600" kern="0" dirty="0" smtClean="0"/>
              <a:t>capacity, cost, stakeholder buy-in</a:t>
            </a:r>
            <a:r>
              <a:rPr lang="en-GB" sz="2600" kern="0" dirty="0" smtClean="0"/>
              <a:t>.</a:t>
            </a:r>
            <a:endParaRPr kumimoji="0" lang="en-GB" sz="2600" i="0" u="none" strike="noStrike" kern="0" cap="none" spc="0" normalizeH="0" baseline="0" noProof="0" dirty="0" smtClean="0">
              <a:ln>
                <a:noFill/>
              </a:ln>
              <a:solidFill>
                <a:srgbClr val="00000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786023365"/>
      </p:ext>
    </p:extLst>
  </p:cSld>
  <p:clrMapOvr>
    <a:masterClrMapping/>
  </p:clrMapOvr>
  <p:transition advTm="20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40000"/>
            <a:ext cx="8208000" cy="4679205"/>
          </a:xfrm>
        </p:spPr>
        <p:txBody>
          <a:bodyPr>
            <a:normAutofit/>
          </a:bodyPr>
          <a:lstStyle/>
          <a:p>
            <a:pPr marL="0" indent="0">
              <a:lnSpc>
                <a:spcPct val="80000"/>
              </a:lnSpc>
              <a:spcBef>
                <a:spcPts val="0"/>
              </a:spcBef>
              <a:spcAft>
                <a:spcPts val="1200"/>
              </a:spcAft>
              <a:buNone/>
            </a:pPr>
            <a:r>
              <a:rPr lang="en-US" sz="2600" b="1" dirty="0" smtClean="0"/>
              <a:t>Tapping slum dwellers knowledge to improve water supply delivery in slums </a:t>
            </a:r>
            <a:r>
              <a:rPr lang="en-US" sz="2000" b="1" dirty="0" smtClean="0"/>
              <a:t>(</a:t>
            </a:r>
            <a:r>
              <a:rPr lang="en-US" sz="2000" b="1" dirty="0" err="1" smtClean="0"/>
              <a:t>Mwehe</a:t>
            </a:r>
            <a:r>
              <a:rPr lang="en-US" sz="2000" b="1" dirty="0" smtClean="0"/>
              <a:t>; 2013)</a:t>
            </a:r>
            <a:br>
              <a:rPr lang="en-US" sz="2000" b="1" dirty="0" smtClean="0"/>
            </a:br>
            <a:r>
              <a:rPr lang="en-US" sz="2000" i="1" dirty="0" smtClean="0"/>
              <a:t>presentation on water supply problems in slum and how slum dwellers and service providers can be connected and local knowledge and spatial information can be used to improve the situation</a:t>
            </a:r>
            <a:endParaRPr lang="en-US" sz="2000" dirty="0" smtClean="0"/>
          </a:p>
          <a:p>
            <a:pPr marL="0" indent="0">
              <a:lnSpc>
                <a:spcPct val="80000"/>
              </a:lnSpc>
              <a:spcBef>
                <a:spcPts val="0"/>
              </a:spcBef>
              <a:spcAft>
                <a:spcPts val="1200"/>
              </a:spcAft>
              <a:buNone/>
            </a:pPr>
            <a:r>
              <a:rPr lang="en-US" sz="2600" b="1" dirty="0" err="1" smtClean="0"/>
              <a:t>WaterAid</a:t>
            </a:r>
            <a:r>
              <a:rPr lang="en-US" sz="2600" b="1" dirty="0" smtClean="0"/>
              <a:t>:</a:t>
            </a:r>
            <a:r>
              <a:rPr lang="en-US" sz="2400" b="1" dirty="0" smtClean="0"/>
              <a:t/>
            </a:r>
            <a:br>
              <a:rPr lang="en-US" sz="2400" b="1" dirty="0" smtClean="0"/>
            </a:br>
            <a:r>
              <a:rPr lang="en-US" sz="2000" i="1" dirty="0" smtClean="0"/>
              <a:t>framework and practical tools (</a:t>
            </a:r>
            <a:r>
              <a:rPr lang="en-US" sz="2000" i="1" dirty="0" err="1" smtClean="0"/>
              <a:t>WaterPointMapper</a:t>
            </a:r>
            <a:r>
              <a:rPr lang="en-US" sz="2000" i="1" dirty="0" smtClean="0"/>
              <a:t>) to improve water supply and sanitation in poor areas</a:t>
            </a:r>
            <a:endParaRPr lang="en-US" sz="2000" dirty="0" smtClean="0"/>
          </a:p>
          <a:p>
            <a:pPr marL="0" indent="0">
              <a:lnSpc>
                <a:spcPct val="80000"/>
              </a:lnSpc>
              <a:spcBef>
                <a:spcPts val="0"/>
              </a:spcBef>
              <a:spcAft>
                <a:spcPts val="1200"/>
              </a:spcAft>
              <a:buNone/>
            </a:pPr>
            <a:r>
              <a:rPr lang="en-US" sz="2600" b="1" dirty="0" smtClean="0"/>
              <a:t>H2.0 inform and empower initiative: </a:t>
            </a:r>
            <a:r>
              <a:rPr lang="en-US" sz="2400" b="1" dirty="0" smtClean="0"/>
              <a:t/>
            </a:r>
            <a:br>
              <a:rPr lang="en-US" sz="2400" b="1" dirty="0" smtClean="0"/>
            </a:br>
            <a:r>
              <a:rPr lang="en-US" sz="2000" i="1" dirty="0" smtClean="0"/>
              <a:t>initiative sponsored by google to improve water supply and sanitation in poor areas, making use of human sensor webs</a:t>
            </a:r>
            <a:endParaRPr lang="en-US" sz="2000" b="1" dirty="0" smtClean="0"/>
          </a:p>
        </p:txBody>
      </p:sp>
      <p:sp>
        <p:nvSpPr>
          <p:cNvPr id="5" name="Slide Number Placeholder 4"/>
          <p:cNvSpPr>
            <a:spLocks noGrp="1"/>
          </p:cNvSpPr>
          <p:nvPr>
            <p:ph type="sldNum" sz="quarter" idx="12"/>
          </p:nvPr>
        </p:nvSpPr>
        <p:spPr/>
        <p:txBody>
          <a:bodyPr/>
          <a:lstStyle/>
          <a:p>
            <a:fld id="{7AE59B96-4131-4DD5-A7F3-9C8969C240CC}" type="slidenum">
              <a:rPr lang="en-US" smtClean="0"/>
              <a:pPr/>
              <a:t>56</a:t>
            </a:fld>
            <a:endParaRPr lang="en-US"/>
          </a:p>
        </p:txBody>
      </p:sp>
      <p:sp>
        <p:nvSpPr>
          <p:cNvPr id="10" name="Title 1"/>
          <p:cNvSpPr txBox="1">
            <a:spLocks/>
          </p:cNvSpPr>
          <p:nvPr/>
        </p:nvSpPr>
        <p:spPr>
          <a:xfrm>
            <a:off x="378000" y="1080000"/>
            <a:ext cx="46272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11"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314112"/>
            <a:ext cx="1262847" cy="648000"/>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000" y="449870"/>
            <a:ext cx="2438400" cy="614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5225" y="468000"/>
            <a:ext cx="2390775" cy="584529"/>
          </a:xfrm>
          <a:prstGeom prst="rect">
            <a:avLst/>
          </a:prstGeom>
        </p:spPr>
      </p:pic>
    </p:spTree>
    <p:extLst>
      <p:ext uri="{BB962C8B-B14F-4D97-AF65-F5344CB8AC3E}">
        <p14:creationId xmlns:p14="http://schemas.microsoft.com/office/powerpoint/2010/main" val="652805353"/>
      </p:ext>
    </p:extLst>
  </p:cSld>
  <p:clrMapOvr>
    <a:masterClrMapping/>
  </p:clrMapOvr>
  <p:transition advTm="2000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57</a:t>
            </a:fld>
            <a:endParaRPr lang="en-US"/>
          </a:p>
        </p:txBody>
      </p:sp>
      <p:sp>
        <p:nvSpPr>
          <p:cNvPr id="2" name="TextBox 1"/>
          <p:cNvSpPr txBox="1"/>
          <p:nvPr/>
        </p:nvSpPr>
        <p:spPr>
          <a:xfrm>
            <a:off x="2254773" y="324000"/>
            <a:ext cx="6331227" cy="1323439"/>
          </a:xfrm>
          <a:prstGeom prst="rect">
            <a:avLst/>
          </a:prstGeom>
          <a:noFill/>
        </p:spPr>
        <p:txBody>
          <a:bodyPr wrap="square" rtlCol="0">
            <a:spAutoFit/>
          </a:bodyPr>
          <a:lstStyle/>
          <a:p>
            <a:pPr algn="r"/>
            <a:r>
              <a:rPr lang="en-US" sz="4000" b="1" i="1" dirty="0" smtClean="0">
                <a:solidFill>
                  <a:srgbClr val="4676A6"/>
                </a:solidFill>
              </a:rPr>
              <a:t>Growth potential for </a:t>
            </a:r>
            <a:br>
              <a:rPr lang="en-US" sz="4000" b="1" i="1" dirty="0" smtClean="0">
                <a:solidFill>
                  <a:srgbClr val="4676A6"/>
                </a:solidFill>
              </a:rPr>
            </a:br>
            <a:r>
              <a:rPr lang="en-US" sz="4000" b="1" i="1" dirty="0" smtClean="0">
                <a:solidFill>
                  <a:srgbClr val="4676A6"/>
                </a:solidFill>
              </a:rPr>
              <a:t>earth observation</a:t>
            </a:r>
            <a:endParaRPr lang="en-US" sz="4000" b="1" i="1" dirty="0">
              <a:solidFill>
                <a:srgbClr val="4676A6"/>
              </a:solidFill>
            </a:endParaRPr>
          </a:p>
        </p:txBody>
      </p:sp>
      <p:sp>
        <p:nvSpPr>
          <p:cNvPr id="5"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lvl="0">
              <a:lnSpc>
                <a:spcPct val="80000"/>
              </a:lnSpc>
              <a:spcBef>
                <a:spcPts val="0"/>
              </a:spcBef>
              <a:spcAft>
                <a:spcPts val="1200"/>
              </a:spcAft>
              <a:buFont typeface="Arial" pitchFamily="34" charset="0"/>
              <a:buChar char="•"/>
              <a:defRPr/>
            </a:pPr>
            <a:r>
              <a:rPr lang="en-US" altLang="en-US" sz="2600" b="1" kern="0" dirty="0" smtClean="0"/>
              <a:t>Long-term planning water resources planning, </a:t>
            </a:r>
            <a:r>
              <a:rPr lang="en-US" altLang="en-US" sz="2600" b="1" kern="0" dirty="0"/>
              <a:t>climate change </a:t>
            </a:r>
            <a:r>
              <a:rPr lang="en-US" altLang="en-US" sz="2600" b="1" kern="0" dirty="0" smtClean="0"/>
              <a:t>scenarios and </a:t>
            </a:r>
            <a:r>
              <a:rPr lang="en-US" altLang="en-US" sz="2600" b="1" kern="0" dirty="0"/>
              <a:t>for (detailed) run-off calculations &amp; (irrigation) system </a:t>
            </a:r>
            <a:r>
              <a:rPr lang="en-US" altLang="en-US" sz="2600" b="1" kern="0" dirty="0" smtClean="0"/>
              <a:t>management</a:t>
            </a:r>
            <a:r>
              <a:rPr kumimoji="0" lang="en-US" altLang="en-US" sz="2600" b="0" i="0" u="none" strike="noStrike" kern="0" cap="none" spc="0" normalizeH="0" baseline="0" noProof="0" dirty="0" smtClean="0">
                <a:ln>
                  <a:noFill/>
                </a:ln>
                <a:solidFill>
                  <a:srgbClr val="000000"/>
                </a:solidFill>
                <a:effectLst/>
                <a:uLnTx/>
                <a:uFillTx/>
              </a:rPr>
              <a:t>.</a:t>
            </a:r>
            <a:r>
              <a:rPr kumimoji="0" lang="en-US" altLang="en-US" sz="2600" b="0" i="0" u="none" strike="noStrike" kern="0" cap="none" spc="0" normalizeH="0" noProof="0" dirty="0" smtClean="0">
                <a:ln>
                  <a:noFill/>
                </a:ln>
                <a:solidFill>
                  <a:srgbClr val="000000"/>
                </a:solidFill>
                <a:effectLst/>
                <a:uLnTx/>
                <a:uFillTx/>
              </a:rPr>
              <a:t> </a:t>
            </a:r>
            <a:r>
              <a:rPr kumimoji="0" lang="en-US" altLang="en-US" sz="2400" b="0" i="0" u="none" strike="noStrike" kern="0" cap="none" spc="0" normalizeH="0" noProof="0" dirty="0" smtClean="0">
                <a:ln>
                  <a:noFill/>
                </a:ln>
                <a:solidFill>
                  <a:srgbClr val="000000"/>
                </a:solidFill>
                <a:effectLst/>
                <a:uLnTx/>
                <a:uFillTx/>
              </a:rPr>
              <a:t/>
            </a:r>
            <a:br>
              <a:rPr kumimoji="0" lang="en-US" altLang="en-US" sz="2400" b="0" i="0" u="none" strike="noStrike" kern="0" cap="none" spc="0" normalizeH="0" noProof="0" dirty="0" smtClean="0">
                <a:ln>
                  <a:noFill/>
                </a:ln>
                <a:solidFill>
                  <a:srgbClr val="000000"/>
                </a:solidFill>
                <a:effectLst/>
                <a:uLnTx/>
                <a:uFillTx/>
              </a:rPr>
            </a:br>
            <a:r>
              <a:rPr kumimoji="0" lang="en-US" altLang="en-US" sz="2000" b="0" i="0" u="none" strike="noStrike" kern="0" cap="none" spc="0" normalizeH="0" baseline="0" noProof="0" dirty="0" smtClean="0">
                <a:ln>
                  <a:noFill/>
                </a:ln>
                <a:solidFill>
                  <a:srgbClr val="4676A6"/>
                </a:solidFill>
                <a:effectLst/>
                <a:uLnTx/>
                <a:uFillTx/>
              </a:rPr>
              <a:t>Main clients: government, water </a:t>
            </a:r>
            <a:r>
              <a:rPr lang="en-US" altLang="en-US" sz="2000" kern="0" dirty="0" smtClean="0">
                <a:solidFill>
                  <a:srgbClr val="4676A6"/>
                </a:solidFill>
              </a:rPr>
              <a:t>management agencies</a:t>
            </a:r>
            <a:r>
              <a:rPr kumimoji="0" lang="en-US" altLang="en-US" sz="2000" b="0" i="0" u="none" strike="noStrike" kern="0" cap="none" spc="0" normalizeH="0" baseline="0" noProof="0" dirty="0" smtClean="0">
                <a:ln>
                  <a:noFill/>
                </a:ln>
                <a:solidFill>
                  <a:srgbClr val="4676A6"/>
                </a:solidFill>
                <a:effectLst/>
                <a:uLnTx/>
                <a:uFillTx/>
              </a:rPr>
              <a:t>.</a:t>
            </a:r>
          </a:p>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kumimoji="0" lang="en-US" altLang="en-US" sz="2600" b="1" i="0" u="none" strike="noStrike" kern="0" cap="none" spc="0" normalizeH="0" baseline="0" noProof="0" dirty="0" smtClean="0">
                <a:ln>
                  <a:noFill/>
                </a:ln>
                <a:solidFill>
                  <a:srgbClr val="000000"/>
                </a:solidFill>
                <a:effectLst/>
                <a:uLnTx/>
                <a:uFillTx/>
              </a:rPr>
              <a:t>Drought monitoring. </a:t>
            </a:r>
            <a:r>
              <a:rPr kumimoji="0" lang="en-US" altLang="en-US" sz="2400" b="1" i="0" u="none" strike="noStrike" kern="0" cap="none" spc="0" normalizeH="0" baseline="0" noProof="0" dirty="0" smtClean="0">
                <a:ln>
                  <a:noFill/>
                </a:ln>
                <a:solidFill>
                  <a:srgbClr val="000000"/>
                </a:solidFill>
                <a:effectLst/>
                <a:uLnTx/>
                <a:uFillTx/>
              </a:rPr>
              <a:t/>
            </a:r>
            <a:br>
              <a:rPr kumimoji="0" lang="en-US" altLang="en-US" sz="2400" b="1" i="0" u="none" strike="noStrike" kern="0" cap="none" spc="0" normalizeH="0" baseline="0" noProof="0" dirty="0" smtClean="0">
                <a:ln>
                  <a:noFill/>
                </a:ln>
                <a:solidFill>
                  <a:srgbClr val="000000"/>
                </a:solidFill>
                <a:effectLst/>
                <a:uLnTx/>
                <a:uFillTx/>
              </a:rPr>
            </a:br>
            <a:r>
              <a:rPr kumimoji="0" lang="en-US" altLang="en-US" sz="2000" b="0" i="0" u="none" strike="noStrike" kern="0" cap="none" spc="0" normalizeH="0" baseline="0" noProof="0" dirty="0" smtClean="0">
                <a:ln>
                  <a:noFill/>
                </a:ln>
                <a:solidFill>
                  <a:srgbClr val="4676A6"/>
                </a:solidFill>
                <a:effectLst/>
                <a:uLnTx/>
                <a:uFillTx/>
              </a:rPr>
              <a:t>Main clients: government, water management agencies,</a:t>
            </a:r>
            <a:r>
              <a:rPr kumimoji="0" lang="en-US" altLang="en-US" sz="2000" b="0" i="0" u="none" strike="noStrike" kern="0" cap="none" spc="0" normalizeH="0" noProof="0" dirty="0" smtClean="0">
                <a:ln>
                  <a:noFill/>
                </a:ln>
                <a:solidFill>
                  <a:srgbClr val="4676A6"/>
                </a:solidFill>
                <a:effectLst/>
                <a:uLnTx/>
                <a:uFillTx/>
              </a:rPr>
              <a:t> farmers</a:t>
            </a:r>
            <a:r>
              <a:rPr kumimoji="0" lang="en-US" altLang="en-US" sz="2000" b="0" i="0" u="none" strike="noStrike" kern="0" cap="none" spc="0" normalizeH="0" baseline="0" noProof="0" dirty="0" smtClean="0">
                <a:ln>
                  <a:noFill/>
                </a:ln>
                <a:solidFill>
                  <a:srgbClr val="4676A6"/>
                </a:solidFill>
                <a:effectLst/>
                <a:uLnTx/>
                <a:uFillTx/>
              </a:rPr>
              <a:t>.</a:t>
            </a:r>
          </a:p>
          <a:p>
            <a:pPr lvl="0">
              <a:lnSpc>
                <a:spcPct val="80000"/>
              </a:lnSpc>
              <a:spcBef>
                <a:spcPts val="0"/>
              </a:spcBef>
              <a:spcAft>
                <a:spcPts val="1200"/>
              </a:spcAft>
              <a:buFont typeface="Arial" pitchFamily="34" charset="0"/>
              <a:buChar char="•"/>
              <a:defRPr/>
            </a:pPr>
            <a:r>
              <a:rPr kumimoji="0" lang="en-US" altLang="en-US" sz="2600" b="1" i="0" u="none" strike="noStrike" kern="0" cap="none" spc="0" normalizeH="0" baseline="0" noProof="0" dirty="0" smtClean="0">
                <a:ln>
                  <a:noFill/>
                </a:ln>
                <a:solidFill>
                  <a:srgbClr val="000000"/>
                </a:solidFill>
                <a:effectLst/>
                <a:uLnTx/>
                <a:uFillTx/>
              </a:rPr>
              <a:t>Water quality monitoring</a:t>
            </a:r>
            <a:r>
              <a:rPr lang="en-US" altLang="en-US" sz="2600" b="1" kern="0" dirty="0" smtClean="0"/>
              <a:t>. </a:t>
            </a:r>
            <a:r>
              <a:rPr kumimoji="0" lang="en-US" altLang="en-US" sz="2600" b="0" i="0" u="none" strike="noStrike" kern="0" cap="none" spc="0" normalizeH="0" baseline="0" noProof="0" dirty="0" smtClean="0">
                <a:ln>
                  <a:noFill/>
                </a:ln>
                <a:solidFill>
                  <a:srgbClr val="000000"/>
                </a:solidFill>
                <a:effectLst/>
                <a:uLnTx/>
                <a:uFillTx/>
              </a:rPr>
              <a:t> </a:t>
            </a:r>
            <a:r>
              <a:rPr kumimoji="0" lang="en-US" altLang="en-US" sz="2400" b="0" i="0" u="none" strike="noStrike" kern="0" cap="none" spc="0" normalizeH="0" baseline="0" noProof="0" dirty="0" smtClean="0">
                <a:ln>
                  <a:noFill/>
                </a:ln>
                <a:solidFill>
                  <a:srgbClr val="000000"/>
                </a:solidFill>
                <a:effectLst/>
                <a:uLnTx/>
                <a:uFillTx/>
              </a:rPr>
              <a:t/>
            </a:r>
            <a:br>
              <a:rPr kumimoji="0" lang="en-US" altLang="en-US" sz="2400" b="0" i="0" u="none" strike="noStrike" kern="0" cap="none" spc="0" normalizeH="0" baseline="0" noProof="0" dirty="0" smtClean="0">
                <a:ln>
                  <a:noFill/>
                </a:ln>
                <a:solidFill>
                  <a:srgbClr val="000000"/>
                </a:solidFill>
                <a:effectLst/>
                <a:uLnTx/>
                <a:uFillTx/>
              </a:rPr>
            </a:br>
            <a:r>
              <a:rPr kumimoji="0" lang="en-US" altLang="en-US" sz="2000" b="0" i="0" u="none" strike="noStrike" kern="0" cap="none" spc="0" normalizeH="0" baseline="0" noProof="0" dirty="0" smtClean="0">
                <a:ln>
                  <a:noFill/>
                </a:ln>
                <a:solidFill>
                  <a:srgbClr val="4676A6"/>
                </a:solidFill>
                <a:effectLst/>
                <a:uLnTx/>
                <a:uFillTx/>
              </a:rPr>
              <a:t>Main clients: government, environmental agencies, NGOs.</a:t>
            </a:r>
          </a:p>
          <a:p>
            <a:pPr>
              <a:lnSpc>
                <a:spcPct val="80000"/>
              </a:lnSpc>
              <a:spcBef>
                <a:spcPts val="0"/>
              </a:spcBef>
              <a:spcAft>
                <a:spcPts val="1200"/>
              </a:spcAft>
              <a:buFont typeface="Arial" pitchFamily="34" charset="0"/>
              <a:buChar char="•"/>
              <a:defRPr/>
            </a:pPr>
            <a:r>
              <a:rPr lang="en-US" altLang="en-US" sz="2600" b="1" kern="0" dirty="0" smtClean="0"/>
              <a:t>Snow cover monitoring</a:t>
            </a:r>
            <a:r>
              <a:rPr lang="en-US" altLang="en-US" sz="2600" b="1" kern="0" dirty="0"/>
              <a:t>. </a:t>
            </a:r>
            <a:r>
              <a:rPr lang="en-US" altLang="en-US" sz="2600" kern="0" dirty="0"/>
              <a:t> </a:t>
            </a:r>
            <a:r>
              <a:rPr lang="en-US" altLang="en-US" sz="2400" kern="0" dirty="0"/>
              <a:t/>
            </a:r>
            <a:br>
              <a:rPr lang="en-US" altLang="en-US" sz="2400" kern="0" dirty="0"/>
            </a:br>
            <a:r>
              <a:rPr lang="en-US" altLang="en-US" sz="2000" kern="0" dirty="0">
                <a:solidFill>
                  <a:srgbClr val="4676A6"/>
                </a:solidFill>
              </a:rPr>
              <a:t>Main clients: government, </a:t>
            </a:r>
            <a:r>
              <a:rPr lang="en-US" altLang="en-US" sz="2000" kern="0" dirty="0" smtClean="0">
                <a:solidFill>
                  <a:srgbClr val="4676A6"/>
                </a:solidFill>
              </a:rPr>
              <a:t>general public.</a:t>
            </a:r>
            <a:endParaRPr lang="en-US" altLang="en-US" sz="2000" kern="0" dirty="0">
              <a:solidFill>
                <a:srgbClr val="4676A6"/>
              </a:solidFill>
            </a:endParaRPr>
          </a:p>
          <a:p>
            <a:pPr lvl="0">
              <a:lnSpc>
                <a:spcPct val="80000"/>
              </a:lnSpc>
              <a:spcBef>
                <a:spcPts val="0"/>
              </a:spcBef>
              <a:spcAft>
                <a:spcPts val="1200"/>
              </a:spcAft>
              <a:buFont typeface="Arial" pitchFamily="34" charset="0"/>
              <a:buChar char="•"/>
              <a:defRPr/>
            </a:pPr>
            <a:endParaRPr kumimoji="0" lang="en-US" altLang="en-US" sz="2000" b="0" i="0" u="none" strike="noStrike" kern="0" cap="none" spc="0" normalizeH="0" baseline="0" noProof="0" dirty="0" smtClean="0">
              <a:ln>
                <a:noFill/>
              </a:ln>
              <a:solidFill>
                <a:srgbClr val="4676A6"/>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2643130"/>
      </p:ext>
    </p:extLst>
  </p:cSld>
  <p:clrMapOvr>
    <a:masterClrMapping/>
  </p:clrMapOvr>
  <p:transition advTm="200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8208000" cy="1220400"/>
          </a:xfrm>
        </p:spPr>
        <p:txBody>
          <a:bodyPr>
            <a:normAutofit/>
          </a:bodyPr>
          <a:lstStyle/>
          <a:p>
            <a:pPr algn="l"/>
            <a:r>
              <a:rPr lang="en-US" b="1" i="1" dirty="0" smtClean="0"/>
              <a:t>3. Business development</a:t>
            </a:r>
            <a:endParaRPr lang="en-US" b="1" i="1" dirty="0"/>
          </a:p>
        </p:txBody>
      </p:sp>
      <p:sp>
        <p:nvSpPr>
          <p:cNvPr id="3" name="Content Placeholder 2"/>
          <p:cNvSpPr>
            <a:spLocks noGrp="1"/>
          </p:cNvSpPr>
          <p:nvPr>
            <p:ph idx="1"/>
          </p:nvPr>
        </p:nvSpPr>
        <p:spPr>
          <a:xfrm>
            <a:off x="304800" y="3429000"/>
            <a:ext cx="8208000" cy="1220400"/>
          </a:xfrm>
        </p:spPr>
        <p:txBody>
          <a:bodyPr>
            <a:normAutofit/>
          </a:bodyPr>
          <a:lstStyle/>
          <a:p>
            <a:pPr>
              <a:buNone/>
            </a:pPr>
            <a:r>
              <a:rPr lang="en-US" dirty="0" smtClean="0"/>
              <a:t>    	</a:t>
            </a:r>
            <a:endParaRPr lang="en-US" sz="40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58</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59</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8" name="TextBox 1"/>
          <p:cNvSpPr txBox="1"/>
          <p:nvPr/>
        </p:nvSpPr>
        <p:spPr>
          <a:xfrm>
            <a:off x="378000" y="1498281"/>
            <a:ext cx="8208000" cy="1323439"/>
          </a:xfrm>
          <a:prstGeom prst="rect">
            <a:avLst/>
          </a:prstGeom>
          <a:noFill/>
        </p:spPr>
        <p:txBody>
          <a:bodyPr wrap="square" rtlCol="0" anchor="ctr">
            <a:spAutoFit/>
          </a:bodyPr>
          <a:lstStyle/>
          <a:p>
            <a:r>
              <a:rPr lang="en-US" sz="4000" b="1" i="1" dirty="0" smtClean="0">
                <a:solidFill>
                  <a:srgbClr val="4676A6"/>
                </a:solidFill>
              </a:rPr>
              <a:t>Why is marketing / promotion of earth observation needed?</a:t>
            </a:r>
            <a:endParaRPr lang="en-US" sz="4000" b="1" i="1" dirty="0">
              <a:solidFill>
                <a:srgbClr val="4676A6"/>
              </a:solidFill>
            </a:endParaRPr>
          </a:p>
        </p:txBody>
      </p:sp>
      <p:sp>
        <p:nvSpPr>
          <p:cNvPr id="9" name="Tijdelijke aanduiding voor inhoud 2"/>
          <p:cNvSpPr txBox="1">
            <a:spLocks/>
          </p:cNvSpPr>
          <p:nvPr/>
        </p:nvSpPr>
        <p:spPr bwMode="auto">
          <a:xfrm>
            <a:off x="378000" y="288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kumimoji="0" lang="en-US" altLang="en-US" sz="2600" i="0" u="none" strike="noStrike" kern="0" cap="none" spc="0" normalizeH="0" baseline="0" noProof="0" dirty="0" smtClean="0">
                <a:ln>
                  <a:noFill/>
                </a:ln>
                <a:solidFill>
                  <a:srgbClr val="000000"/>
                </a:solidFill>
                <a:effectLst/>
                <a:uLnTx/>
                <a:uFillTx/>
              </a:rPr>
              <a:t>Public sector information (PSI)</a:t>
            </a:r>
          </a:p>
          <a:p>
            <a:pPr lvl="0">
              <a:lnSpc>
                <a:spcPct val="80000"/>
              </a:lnSpc>
              <a:spcBef>
                <a:spcPts val="0"/>
              </a:spcBef>
              <a:spcAft>
                <a:spcPts val="1200"/>
              </a:spcAft>
              <a:buFont typeface="Arial" pitchFamily="34" charset="0"/>
              <a:buChar char="•"/>
              <a:defRPr/>
            </a:pPr>
            <a:r>
              <a:rPr kumimoji="0" lang="en-US" altLang="en-US" sz="2600" i="0" u="none" strike="noStrike" kern="0" cap="none" spc="0" normalizeH="0" baseline="0" noProof="0" dirty="0" smtClean="0">
                <a:ln>
                  <a:noFill/>
                </a:ln>
                <a:solidFill>
                  <a:srgbClr val="000000"/>
                </a:solidFill>
                <a:effectLst/>
                <a:uLnTx/>
                <a:uFillTx/>
              </a:rPr>
              <a:t>Externalities (</a:t>
            </a:r>
            <a:r>
              <a:rPr lang="en-US" sz="2600" dirty="0" smtClean="0"/>
              <a:t>environmental accounting &amp; payment for ecosystem services) </a:t>
            </a:r>
            <a:endParaRPr kumimoji="0" lang="en-US" altLang="en-US" sz="2600" i="0" u="none" strike="noStrike" kern="0" cap="none" spc="0" normalizeH="0" baseline="0" noProof="0" dirty="0" smtClean="0">
              <a:ln>
                <a:noFill/>
              </a:ln>
              <a:solidFill>
                <a:srgbClr val="000000"/>
              </a:solidFill>
              <a:effectLst/>
              <a:uLnTx/>
              <a:uFillTx/>
            </a:endParaRPr>
          </a:p>
          <a:p>
            <a:pPr lvl="0">
              <a:lnSpc>
                <a:spcPct val="80000"/>
              </a:lnSpc>
              <a:spcBef>
                <a:spcPts val="0"/>
              </a:spcBef>
              <a:spcAft>
                <a:spcPts val="1200"/>
              </a:spcAft>
              <a:buFont typeface="Arial" pitchFamily="34" charset="0"/>
              <a:buChar char="•"/>
              <a:defRPr/>
            </a:pPr>
            <a:r>
              <a:rPr lang="en-US" sz="2600" dirty="0" smtClean="0"/>
              <a:t>Global datasets, open access, data sharing, compatibility (GEO) </a:t>
            </a:r>
            <a:endParaRPr kumimoji="0" lang="en-US" altLang="en-US" sz="2600" b="0" i="0" u="none" strike="noStrike" kern="0" cap="none" spc="0" normalizeH="0" baseline="0" noProof="0" dirty="0" smtClean="0">
              <a:ln>
                <a:noFill/>
              </a:ln>
              <a:solidFill>
                <a:srgbClr val="000000"/>
              </a:solidFill>
              <a:effectLst/>
              <a:uLnTx/>
              <a:uFillTx/>
            </a:endParaRPr>
          </a:p>
        </p:txBody>
      </p:sp>
    </p:spTree>
    <p:extLst>
      <p:ext uri="{BB962C8B-B14F-4D97-AF65-F5344CB8AC3E}">
        <p14:creationId xmlns:p14="http://schemas.microsoft.com/office/powerpoint/2010/main" val="2749702074"/>
      </p:ext>
    </p:extLst>
  </p:cSld>
  <p:clrMapOvr>
    <a:masterClrMapping/>
  </p:clrMapOvr>
  <p:transition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324000"/>
            <a:ext cx="8208000" cy="1324800"/>
          </a:xfrm>
        </p:spPr>
        <p:txBody>
          <a:bodyPr>
            <a:normAutofit/>
          </a:bodyPr>
          <a:lstStyle/>
          <a:p>
            <a:pPr algn="r"/>
            <a:r>
              <a:rPr lang="en-US" sz="4000" b="1" i="1" dirty="0" smtClean="0">
                <a:solidFill>
                  <a:srgbClr val="4676A6"/>
                </a:solidFill>
              </a:rPr>
              <a:t>Life cycle of </a:t>
            </a:r>
            <a:br>
              <a:rPr lang="en-US" sz="4000" b="1" i="1" dirty="0" smtClean="0">
                <a:solidFill>
                  <a:srgbClr val="4676A6"/>
                </a:solidFill>
              </a:rPr>
            </a:br>
            <a:r>
              <a:rPr lang="en-US" sz="4000" b="1" i="1" dirty="0" smtClean="0">
                <a:solidFill>
                  <a:srgbClr val="4676A6"/>
                </a:solidFill>
              </a:rPr>
              <a:t>products &amp; services</a:t>
            </a:r>
            <a:endParaRPr lang="en-US" sz="4000" b="1" i="1" dirty="0">
              <a:solidFill>
                <a:srgbClr val="4676A6"/>
              </a:solidFill>
            </a:endParaRPr>
          </a:p>
        </p:txBody>
      </p:sp>
      <p:sp>
        <p:nvSpPr>
          <p:cNvPr id="3" name="Content Placeholder 2"/>
          <p:cNvSpPr>
            <a:spLocks noGrp="1"/>
          </p:cNvSpPr>
          <p:nvPr>
            <p:ph idx="1"/>
          </p:nvPr>
        </p:nvSpPr>
        <p:spPr>
          <a:xfrm>
            <a:off x="378000" y="2340000"/>
            <a:ext cx="8208000" cy="3960000"/>
          </a:xfrm>
        </p:spPr>
        <p:txBody>
          <a:bodyPr>
            <a:normAutofit/>
          </a:bodyPr>
          <a:lstStyle/>
          <a:p>
            <a:pPr>
              <a:buNone/>
            </a:pPr>
            <a:r>
              <a:rPr lang="en-US" sz="2800" dirty="0" smtClean="0"/>
              <a:t>Initialization</a:t>
            </a:r>
          </a:p>
          <a:p>
            <a:pPr>
              <a:buNone/>
            </a:pPr>
            <a:r>
              <a:rPr lang="en-US" sz="2800" dirty="0" smtClean="0"/>
              <a:t>System analysis &amp; design</a:t>
            </a:r>
          </a:p>
          <a:p>
            <a:pPr>
              <a:buNone/>
            </a:pPr>
            <a:r>
              <a:rPr lang="en-US" sz="2800" dirty="0" smtClean="0"/>
              <a:t>Rapid prototyping</a:t>
            </a:r>
          </a:p>
          <a:p>
            <a:pPr>
              <a:buNone/>
            </a:pPr>
            <a:r>
              <a:rPr lang="en-US" sz="2800" dirty="0" smtClean="0"/>
              <a:t>System development</a:t>
            </a:r>
          </a:p>
          <a:p>
            <a:pPr>
              <a:buNone/>
            </a:pPr>
            <a:r>
              <a:rPr lang="en-US" sz="2800" dirty="0" smtClean="0"/>
              <a:t>Implementation</a:t>
            </a:r>
          </a:p>
          <a:p>
            <a:pPr>
              <a:buNone/>
            </a:pPr>
            <a:r>
              <a:rPr lang="en-US" sz="2800" dirty="0" smtClean="0"/>
              <a:t>Post-implementation</a:t>
            </a:r>
          </a:p>
          <a:p>
            <a:pPr>
              <a:buNone/>
            </a:pPr>
            <a:r>
              <a:rPr lang="en-US" sz="3600" dirty="0" smtClean="0"/>
              <a:t>	</a:t>
            </a:r>
            <a:endParaRPr lang="en-US" sz="3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6</a:t>
            </a:fld>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0430" y="2160000"/>
            <a:ext cx="2528570" cy="3319145"/>
          </a:xfrm>
          <a:prstGeom prst="rect">
            <a:avLst/>
          </a:prstGeom>
          <a:noFill/>
          <a:ln>
            <a:no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tabLst>
                <a:tab pos="465138" algn="l"/>
              </a:tabLst>
            </a:pPr>
            <a:r>
              <a:rPr lang="en-US" sz="2800" dirty="0" smtClean="0">
                <a:latin typeface="+mn-lt"/>
              </a:rPr>
              <a:t>If public sector information is made available </a:t>
            </a:r>
            <a:br>
              <a:rPr lang="en-US" sz="2800" dirty="0" smtClean="0">
                <a:latin typeface="+mn-lt"/>
              </a:rPr>
            </a:br>
            <a:r>
              <a:rPr lang="en-US" sz="2800" dirty="0" smtClean="0">
                <a:latin typeface="+mn-lt"/>
              </a:rPr>
              <a:t>free-of-charge, </a:t>
            </a:r>
            <a:r>
              <a:rPr lang="en-US" sz="2800" dirty="0" smtClean="0">
                <a:solidFill>
                  <a:srgbClr val="4676A6"/>
                </a:solidFill>
                <a:latin typeface="+mn-lt"/>
              </a:rPr>
              <a:t>demand will increase and, in the end, government revenue also,</a:t>
            </a:r>
            <a:r>
              <a:rPr lang="en-US" sz="2800" dirty="0" smtClean="0">
                <a:latin typeface="+mn-lt"/>
              </a:rPr>
              <a:t> as companies will derive income from value-added products and services, and consequently pay more taxes (see figures in following slides).</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60</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04900249"/>
      </p:ext>
    </p:extLst>
  </p:cSld>
  <p:clrMapOvr>
    <a:masterClrMapping/>
  </p:clrMapOvr>
  <p:transition advTm="2000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61</a:t>
            </a:fld>
            <a:endParaRPr lang="en-US"/>
          </a:p>
        </p:txBody>
      </p:sp>
      <p:sp>
        <p:nvSpPr>
          <p:cNvPr id="3" name="Title 2"/>
          <p:cNvSpPr>
            <a:spLocks noGrp="1"/>
          </p:cNvSpPr>
          <p:nvPr>
            <p:ph type="title"/>
          </p:nvPr>
        </p:nvSpPr>
        <p:spPr>
          <a:xfrm>
            <a:off x="0" y="216000"/>
            <a:ext cx="9144000" cy="709200"/>
          </a:xfrm>
        </p:spPr>
        <p:txBody>
          <a:bodyPr>
            <a:noAutofit/>
          </a:bodyPr>
          <a:lstStyle/>
          <a:p>
            <a:pPr>
              <a:defRPr/>
            </a:pPr>
            <a:r>
              <a:rPr lang="en-US" sz="3800" b="1" i="1" dirty="0">
                <a:solidFill>
                  <a:srgbClr val="4676A6"/>
                </a:solidFill>
              </a:rPr>
              <a:t>Supply &amp; Demand Public Sector Information</a:t>
            </a:r>
          </a:p>
        </p:txBody>
      </p:sp>
      <p:sp>
        <p:nvSpPr>
          <p:cNvPr id="4" name="TextBox 3"/>
          <p:cNvSpPr txBox="1"/>
          <p:nvPr/>
        </p:nvSpPr>
        <p:spPr>
          <a:xfrm>
            <a:off x="1440000" y="5760000"/>
            <a:ext cx="6696000" cy="338554"/>
          </a:xfrm>
          <a:prstGeom prst="rect">
            <a:avLst/>
          </a:prstGeom>
          <a:noFill/>
        </p:spPr>
        <p:txBody>
          <a:bodyPr wrap="square" rtlCol="0">
            <a:spAutoFit/>
          </a:bodyPr>
          <a:lstStyle/>
          <a:p>
            <a:r>
              <a:rPr lang="en-US" sz="1600" i="1" dirty="0" smtClean="0"/>
              <a:t>Source: About GMES and data: geese and golden eggs (Sawyer, de </a:t>
            </a:r>
            <a:r>
              <a:rPr lang="en-US" sz="1600" i="1" dirty="0" err="1" smtClean="0"/>
              <a:t>Vries</a:t>
            </a:r>
            <a:r>
              <a:rPr lang="en-US" sz="1600" i="1" dirty="0" smtClean="0"/>
              <a:t> 2012)</a:t>
            </a:r>
            <a:endParaRPr lang="en-US" sz="1600" i="1"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1985" y="1066800"/>
            <a:ext cx="6600030" cy="4724399"/>
          </a:xfrm>
          <a:prstGeom prst="rect">
            <a:avLst/>
          </a:prstGeom>
          <a:noFill/>
          <a:ln>
            <a:noFill/>
          </a:ln>
        </p:spPr>
      </p:pic>
      <p:sp>
        <p:nvSpPr>
          <p:cNvPr id="2" name="Rectangle 1"/>
          <p:cNvSpPr/>
          <p:nvPr/>
        </p:nvSpPr>
        <p:spPr>
          <a:xfrm>
            <a:off x="5112000" y="1440000"/>
            <a:ext cx="2936125" cy="369332"/>
          </a:xfrm>
          <a:prstGeom prst="rect">
            <a:avLst/>
          </a:prstGeom>
        </p:spPr>
        <p:txBody>
          <a:bodyPr wrap="none">
            <a:spAutoFit/>
          </a:bodyPr>
          <a:lstStyle/>
          <a:p>
            <a:r>
              <a:rPr lang="en-US" dirty="0">
                <a:hlinkClick r:id="rId3"/>
              </a:rPr>
              <a:t>http://</a:t>
            </a:r>
            <a:r>
              <a:rPr lang="en-US" dirty="0" smtClean="0">
                <a:hlinkClick r:id="rId3"/>
              </a:rPr>
              <a:t>vimeo.com/63079712</a:t>
            </a:r>
            <a:r>
              <a:rPr lang="en-US" dirty="0" smtClean="0"/>
              <a:t> </a:t>
            </a:r>
            <a:endParaRPr lang="en-US" dirty="0"/>
          </a:p>
        </p:txBody>
      </p:sp>
    </p:spTree>
    <p:extLst>
      <p:ext uri="{BB962C8B-B14F-4D97-AF65-F5344CB8AC3E}">
        <p14:creationId xmlns:p14="http://schemas.microsoft.com/office/powerpoint/2010/main" val="1848084010"/>
      </p:ext>
    </p:extLst>
  </p:cSld>
  <p:clrMapOvr>
    <a:masterClrMapping/>
  </p:clrMapOvr>
  <p:transition advTm="2000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62</a:t>
            </a:fld>
            <a:endParaRPr lang="en-US"/>
          </a:p>
        </p:txBody>
      </p:sp>
      <p:sp>
        <p:nvSpPr>
          <p:cNvPr id="3" name="Title 2"/>
          <p:cNvSpPr>
            <a:spLocks noGrp="1"/>
          </p:cNvSpPr>
          <p:nvPr>
            <p:ph type="title"/>
          </p:nvPr>
        </p:nvSpPr>
        <p:spPr>
          <a:xfrm>
            <a:off x="457200" y="216000"/>
            <a:ext cx="8229600" cy="709200"/>
          </a:xfrm>
        </p:spPr>
        <p:txBody>
          <a:bodyPr>
            <a:noAutofit/>
          </a:bodyPr>
          <a:lstStyle/>
          <a:p>
            <a:pPr>
              <a:defRPr/>
            </a:pPr>
            <a:r>
              <a:rPr lang="en-US" sz="4000" b="1" i="1" dirty="0">
                <a:solidFill>
                  <a:srgbClr val="4676A6"/>
                </a:solidFill>
              </a:rPr>
              <a:t>Cost-benefit Public Sector Information</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 y="1080000"/>
            <a:ext cx="7391400" cy="5181600"/>
          </a:xfrm>
          <a:prstGeom prst="rect">
            <a:avLst/>
          </a:prstGeom>
          <a:noFill/>
          <a:ln>
            <a:noFill/>
          </a:ln>
        </p:spPr>
      </p:pic>
      <p:sp>
        <p:nvSpPr>
          <p:cNvPr id="4" name="TextBox 3"/>
          <p:cNvSpPr txBox="1"/>
          <p:nvPr/>
        </p:nvSpPr>
        <p:spPr>
          <a:xfrm>
            <a:off x="876300" y="6300000"/>
            <a:ext cx="8040651" cy="338554"/>
          </a:xfrm>
          <a:prstGeom prst="rect">
            <a:avLst/>
          </a:prstGeom>
          <a:noFill/>
        </p:spPr>
        <p:txBody>
          <a:bodyPr wrap="square" rtlCol="0">
            <a:spAutoFit/>
          </a:bodyPr>
          <a:lstStyle/>
          <a:p>
            <a:r>
              <a:rPr lang="en-US" sz="1600" i="1" dirty="0" smtClean="0"/>
              <a:t>Source: About GMES and data: geese and golden eggs (Sawyer, de </a:t>
            </a:r>
            <a:r>
              <a:rPr lang="en-US" sz="1600" i="1" dirty="0" err="1" smtClean="0"/>
              <a:t>Vries</a:t>
            </a:r>
            <a:r>
              <a:rPr lang="en-US" sz="1600" i="1" dirty="0" smtClean="0"/>
              <a:t> 2012)</a:t>
            </a:r>
            <a:endParaRPr lang="en-US" sz="1600" i="1" dirty="0"/>
          </a:p>
        </p:txBody>
      </p:sp>
    </p:spTree>
    <p:extLst>
      <p:ext uri="{BB962C8B-B14F-4D97-AF65-F5344CB8AC3E}">
        <p14:creationId xmlns:p14="http://schemas.microsoft.com/office/powerpoint/2010/main" val="4060722236"/>
      </p:ext>
    </p:extLst>
  </p:cSld>
  <p:clrMapOvr>
    <a:masterClrMapping/>
  </p:clrMapOvr>
  <p:transition advTm="2000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63</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a:solidFill>
                  <a:srgbClr val="4676A6"/>
                </a:solidFill>
              </a:rPr>
              <a:t>Re-use of Public Sector Information</a:t>
            </a:r>
          </a:p>
        </p:txBody>
      </p:sp>
      <p:sp>
        <p:nvSpPr>
          <p:cNvPr id="4" name="TextBox 3"/>
          <p:cNvSpPr txBox="1"/>
          <p:nvPr/>
        </p:nvSpPr>
        <p:spPr>
          <a:xfrm>
            <a:off x="342900" y="5940000"/>
            <a:ext cx="6653681" cy="338554"/>
          </a:xfrm>
          <a:prstGeom prst="rect">
            <a:avLst/>
          </a:prstGeom>
          <a:noFill/>
        </p:spPr>
        <p:txBody>
          <a:bodyPr wrap="none" rtlCol="0">
            <a:spAutoFit/>
          </a:bodyPr>
          <a:lstStyle/>
          <a:p>
            <a:r>
              <a:rPr lang="en-US" sz="1600" i="1" dirty="0" smtClean="0"/>
              <a:t>Source: About GMES and data: geese and golden eggs (Sawyer, de </a:t>
            </a:r>
            <a:r>
              <a:rPr lang="en-US" sz="1600" i="1" dirty="0" err="1" smtClean="0"/>
              <a:t>Vries</a:t>
            </a:r>
            <a:r>
              <a:rPr lang="en-US" sz="1600" i="1" dirty="0" smtClean="0"/>
              <a:t> 2012)</a:t>
            </a:r>
            <a:endParaRPr lang="en-US" sz="1600" i="1"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1295400"/>
            <a:ext cx="8458200" cy="4495800"/>
          </a:xfrm>
          <a:prstGeom prst="rect">
            <a:avLst/>
          </a:prstGeom>
          <a:noFill/>
          <a:ln>
            <a:noFill/>
          </a:ln>
        </p:spPr>
      </p:pic>
    </p:spTree>
    <p:extLst>
      <p:ext uri="{BB962C8B-B14F-4D97-AF65-F5344CB8AC3E}">
        <p14:creationId xmlns:p14="http://schemas.microsoft.com/office/powerpoint/2010/main" val="4281760934"/>
      </p:ext>
    </p:extLst>
  </p:cSld>
  <p:clrMapOvr>
    <a:masterClrMapping/>
  </p:clrMapOvr>
  <p:transition advTm="2000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tabLst>
                <a:tab pos="465138" algn="l"/>
              </a:tabLst>
            </a:pPr>
            <a:r>
              <a:rPr lang="en-US" sz="2800" dirty="0" smtClean="0">
                <a:latin typeface="+mn-lt"/>
              </a:rPr>
              <a:t>Most earth observation applications deal with so-called externalities, such as impact on the environment. </a:t>
            </a:r>
            <a:br>
              <a:rPr lang="en-US" sz="2800" dirty="0" smtClean="0">
                <a:latin typeface="+mn-lt"/>
              </a:rPr>
            </a:br>
            <a:r>
              <a:rPr lang="en-US" sz="2800" dirty="0" smtClean="0">
                <a:latin typeface="+mn-lt"/>
              </a:rPr>
              <a:t>It is difficult to capture these in terms of conventional cost-benefit models.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To tackle this, the following framework for analysis of earth observation applications is developed: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64</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162088989"/>
      </p:ext>
    </p:extLst>
  </p:cSld>
  <p:clrMapOvr>
    <a:masterClrMapping/>
  </p:clrMapOvr>
  <p:transition advTm="2000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65</a:t>
            </a:fld>
            <a:endParaRPr lang="en-US"/>
          </a:p>
        </p:txBody>
      </p:sp>
      <p:sp>
        <p:nvSpPr>
          <p:cNvPr id="2" name="TextBox 1"/>
          <p:cNvSpPr txBox="1"/>
          <p:nvPr/>
        </p:nvSpPr>
        <p:spPr>
          <a:xfrm>
            <a:off x="378000" y="396000"/>
            <a:ext cx="8208000" cy="707886"/>
          </a:xfrm>
          <a:prstGeom prst="rect">
            <a:avLst/>
          </a:prstGeom>
          <a:noFill/>
        </p:spPr>
        <p:txBody>
          <a:bodyPr wrap="square" rtlCol="0">
            <a:spAutoFit/>
          </a:bodyPr>
          <a:lstStyle/>
          <a:p>
            <a:pPr algn="r"/>
            <a:r>
              <a:rPr lang="en-US" sz="4000" b="1" i="1" dirty="0" smtClean="0">
                <a:solidFill>
                  <a:srgbClr val="4676A6"/>
                </a:solidFill>
              </a:rPr>
              <a:t>Framework for analysis</a:t>
            </a:r>
            <a:endParaRPr lang="en-US" sz="4000" b="1" i="1" dirty="0">
              <a:solidFill>
                <a:srgbClr val="4676A6"/>
              </a:solidFill>
            </a:endParaRPr>
          </a:p>
        </p:txBody>
      </p:sp>
      <p:pic>
        <p:nvPicPr>
          <p:cNvPr id="8" name="Picture 7" descr="C:\Users\Mark\Documents\3 GEO\geonetcab\marketing EO products &amp; services\figure 15 step-by-step benefit E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00" y="1181405"/>
            <a:ext cx="7086600" cy="4762195"/>
          </a:xfrm>
          <a:prstGeom prst="rect">
            <a:avLst/>
          </a:prstGeom>
          <a:noFill/>
          <a:ln>
            <a:noFill/>
          </a:ln>
        </p:spPr>
      </p:pic>
      <p:sp>
        <p:nvSpPr>
          <p:cNvPr id="5" name="TextBox 4"/>
          <p:cNvSpPr txBox="1"/>
          <p:nvPr/>
        </p:nvSpPr>
        <p:spPr>
          <a:xfrm>
            <a:off x="1028700" y="5940000"/>
            <a:ext cx="7251279" cy="338554"/>
          </a:xfrm>
          <a:prstGeom prst="rect">
            <a:avLst/>
          </a:prstGeom>
          <a:noFill/>
        </p:spPr>
        <p:txBody>
          <a:bodyPr wrap="none" rtlCol="0">
            <a:spAutoFit/>
          </a:bodyPr>
          <a:lstStyle/>
          <a:p>
            <a:r>
              <a:rPr lang="en-US" sz="1600" i="1" dirty="0" smtClean="0"/>
              <a:t>Step-by-step </a:t>
            </a:r>
            <a:r>
              <a:rPr lang="en-US" sz="1600" i="1" dirty="0"/>
              <a:t>analysis of the benefits of earth observation (source: </a:t>
            </a:r>
            <a:r>
              <a:rPr lang="en-US" sz="1600" i="1" dirty="0" err="1"/>
              <a:t>GEONetCab</a:t>
            </a:r>
            <a:r>
              <a:rPr lang="en-US" sz="1600" i="1" dirty="0"/>
              <a:t>, 2013)</a:t>
            </a:r>
          </a:p>
        </p:txBody>
      </p:sp>
      <p:pic>
        <p:nvPicPr>
          <p:cNvPr id="10"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Tree>
    <p:extLst>
      <p:ext uri="{BB962C8B-B14F-4D97-AF65-F5344CB8AC3E}">
        <p14:creationId xmlns:p14="http://schemas.microsoft.com/office/powerpoint/2010/main" val="3394107001"/>
      </p:ext>
    </p:extLst>
  </p:cSld>
  <p:clrMapOvr>
    <a:masterClrMapping/>
  </p:clrMapOvr>
  <p:transition advTm="20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00000"/>
            <a:ext cx="8208000" cy="4417707"/>
          </a:xfrm>
        </p:spPr>
        <p:txBody>
          <a:bodyPr>
            <a:noAutofit/>
          </a:bodyPr>
          <a:lstStyle/>
          <a:p>
            <a:pPr>
              <a:lnSpc>
                <a:spcPct val="80000"/>
              </a:lnSpc>
              <a:spcBef>
                <a:spcPts val="0"/>
              </a:spcBef>
              <a:spcAft>
                <a:spcPts val="1200"/>
              </a:spcAft>
            </a:pPr>
            <a:r>
              <a:rPr lang="en-GB" sz="2600" dirty="0" smtClean="0"/>
              <a:t>Does </a:t>
            </a:r>
            <a:r>
              <a:rPr lang="en-GB" sz="2600" dirty="0"/>
              <a:t>the new application cause a paradigm shift?</a:t>
            </a:r>
            <a:endParaRPr lang="en-US" sz="2600" dirty="0"/>
          </a:p>
          <a:p>
            <a:pPr lvl="0">
              <a:lnSpc>
                <a:spcPct val="80000"/>
              </a:lnSpc>
              <a:spcBef>
                <a:spcPts val="0"/>
              </a:spcBef>
              <a:spcAft>
                <a:spcPts val="1200"/>
              </a:spcAft>
            </a:pPr>
            <a:r>
              <a:rPr lang="en-GB" sz="2600" dirty="0"/>
              <a:t>Is the current business or organization process improved?</a:t>
            </a:r>
            <a:endParaRPr lang="en-US" sz="2600" dirty="0"/>
          </a:p>
          <a:p>
            <a:pPr>
              <a:lnSpc>
                <a:spcPct val="80000"/>
              </a:lnSpc>
              <a:spcBef>
                <a:spcPts val="0"/>
              </a:spcBef>
              <a:spcAft>
                <a:spcPts val="1200"/>
              </a:spcAft>
            </a:pPr>
            <a:r>
              <a:rPr lang="en-GB" sz="2600" dirty="0" smtClean="0"/>
              <a:t>Does </a:t>
            </a:r>
            <a:r>
              <a:rPr lang="en-GB" sz="2600" dirty="0"/>
              <a:t>the application provide economic value that can be quantified?</a:t>
            </a:r>
            <a:endParaRPr lang="en-US" sz="2600" dirty="0"/>
          </a:p>
          <a:p>
            <a:pPr lvl="0">
              <a:lnSpc>
                <a:spcPct val="80000"/>
              </a:lnSpc>
              <a:spcBef>
                <a:spcPts val="0"/>
              </a:spcBef>
              <a:spcAft>
                <a:spcPts val="1200"/>
              </a:spcAft>
            </a:pPr>
            <a:r>
              <a:rPr lang="en-GB" sz="2600" dirty="0"/>
              <a:t>Is a clear measurable goal defined to which the earth observation application contributes?</a:t>
            </a:r>
            <a:endParaRPr lang="en-US" sz="2600" dirty="0"/>
          </a:p>
          <a:p>
            <a:pPr>
              <a:lnSpc>
                <a:spcPct val="80000"/>
              </a:lnSpc>
              <a:spcBef>
                <a:spcPts val="0"/>
              </a:spcBef>
              <a:spcAft>
                <a:spcPts val="1200"/>
              </a:spcAft>
            </a:pPr>
            <a:r>
              <a:rPr lang="en-GB" sz="2600" dirty="0" smtClean="0"/>
              <a:t>Is </a:t>
            </a:r>
            <a:r>
              <a:rPr lang="en-GB" sz="2600" dirty="0"/>
              <a:t>a future payment scheme or other economic mechanism foreseen in which the earth observation application fits?</a:t>
            </a:r>
            <a:endParaRPr lang="en-US" sz="2600" dirty="0"/>
          </a:p>
          <a:p>
            <a:pPr marL="0" indent="0">
              <a:buNone/>
            </a:pPr>
            <a:r>
              <a:rPr lang="en-US" sz="2600" dirty="0" smtClean="0"/>
              <a:t/>
            </a:r>
            <a:br>
              <a:rPr lang="en-US" sz="2600" dirty="0" smtClean="0"/>
            </a:br>
            <a:endParaRPr lang="en-US" sz="2600" dirty="0" smtClean="0"/>
          </a:p>
        </p:txBody>
      </p:sp>
      <p:sp>
        <p:nvSpPr>
          <p:cNvPr id="6" name="Slide Number Placeholder 5"/>
          <p:cNvSpPr>
            <a:spLocks noGrp="1"/>
          </p:cNvSpPr>
          <p:nvPr>
            <p:ph type="sldNum" sz="quarter" idx="12"/>
          </p:nvPr>
        </p:nvSpPr>
        <p:spPr/>
        <p:txBody>
          <a:bodyPr/>
          <a:lstStyle/>
          <a:p>
            <a:fld id="{7AE59B96-4131-4DD5-A7F3-9C8969C240CC}" type="slidenum">
              <a:rPr lang="en-US" smtClean="0"/>
              <a:pPr/>
              <a:t>66</a:t>
            </a:fld>
            <a:endParaRPr lang="en-US"/>
          </a:p>
        </p:txBody>
      </p:sp>
      <p:sp>
        <p:nvSpPr>
          <p:cNvPr id="2" name="TextBox 1"/>
          <p:cNvSpPr txBox="1"/>
          <p:nvPr/>
        </p:nvSpPr>
        <p:spPr>
          <a:xfrm>
            <a:off x="378000" y="900000"/>
            <a:ext cx="8208000" cy="707886"/>
          </a:xfrm>
          <a:prstGeom prst="rect">
            <a:avLst/>
          </a:prstGeom>
          <a:noFill/>
        </p:spPr>
        <p:txBody>
          <a:bodyPr wrap="square" rtlCol="0">
            <a:spAutoFit/>
          </a:bodyPr>
          <a:lstStyle/>
          <a:p>
            <a:pPr algn="r"/>
            <a:r>
              <a:rPr lang="en-US" sz="4000" b="1" i="1" dirty="0" smtClean="0">
                <a:solidFill>
                  <a:srgbClr val="4676A6"/>
                </a:solidFill>
              </a:rPr>
              <a:t>Key questions</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401341810"/>
      </p:ext>
    </p:extLst>
  </p:cSld>
  <p:clrMapOvr>
    <a:masterClrMapping/>
  </p:clrMapOvr>
  <p:transition advTm="200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00000"/>
            <a:ext cx="8208000" cy="4417707"/>
          </a:xfrm>
        </p:spPr>
        <p:txBody>
          <a:bodyPr>
            <a:noAutofit/>
          </a:bodyPr>
          <a:lstStyle/>
          <a:p>
            <a:pPr>
              <a:lnSpc>
                <a:spcPct val="80000"/>
              </a:lnSpc>
              <a:spcBef>
                <a:spcPts val="0"/>
              </a:spcBef>
              <a:buNone/>
            </a:pPr>
            <a:r>
              <a:rPr lang="en-US" sz="2000" dirty="0"/>
              <a:t>Rating of </a:t>
            </a:r>
            <a:r>
              <a:rPr lang="en-US" sz="2000" b="1" dirty="0">
                <a:solidFill>
                  <a:srgbClr val="4676A6"/>
                </a:solidFill>
              </a:rPr>
              <a:t>characteristics</a:t>
            </a:r>
            <a:r>
              <a:rPr lang="en-US" sz="2000" dirty="0"/>
              <a:t> of geospatial </a:t>
            </a:r>
            <a:r>
              <a:rPr lang="en-US" sz="2000" dirty="0" smtClean="0"/>
              <a:t>solutions: </a:t>
            </a:r>
          </a:p>
          <a:p>
            <a:pPr>
              <a:lnSpc>
                <a:spcPct val="80000"/>
              </a:lnSpc>
              <a:spcBef>
                <a:spcPts val="0"/>
              </a:spcBef>
            </a:pPr>
            <a:r>
              <a:rPr lang="en-US" sz="1800" dirty="0" smtClean="0"/>
              <a:t>fit-for-purpose </a:t>
            </a:r>
          </a:p>
          <a:p>
            <a:pPr>
              <a:lnSpc>
                <a:spcPct val="80000"/>
              </a:lnSpc>
              <a:spcBef>
                <a:spcPts val="0"/>
              </a:spcBef>
            </a:pPr>
            <a:r>
              <a:rPr lang="en-US" sz="1800" dirty="0" smtClean="0"/>
              <a:t>comparative advantage </a:t>
            </a:r>
          </a:p>
          <a:p>
            <a:pPr>
              <a:lnSpc>
                <a:spcPct val="80000"/>
              </a:lnSpc>
              <a:spcBef>
                <a:spcPts val="0"/>
              </a:spcBef>
            </a:pPr>
            <a:r>
              <a:rPr lang="en-US" sz="1800" dirty="0" smtClean="0"/>
              <a:t>complexity to user / ease- of-use </a:t>
            </a:r>
          </a:p>
          <a:p>
            <a:pPr>
              <a:lnSpc>
                <a:spcPct val="80000"/>
              </a:lnSpc>
              <a:spcBef>
                <a:spcPts val="0"/>
              </a:spcBef>
            </a:pPr>
            <a:r>
              <a:rPr lang="en-US" sz="1800" dirty="0" smtClean="0"/>
              <a:t>elegance </a:t>
            </a:r>
          </a:p>
          <a:p>
            <a:pPr>
              <a:lnSpc>
                <a:spcPct val="80000"/>
              </a:lnSpc>
              <a:spcBef>
                <a:spcPts val="0"/>
              </a:spcBef>
            </a:pPr>
            <a:r>
              <a:rPr lang="en-US" sz="1800" dirty="0" smtClean="0"/>
              <a:t>cost-benefit, </a:t>
            </a:r>
          </a:p>
          <a:p>
            <a:pPr>
              <a:lnSpc>
                <a:spcPct val="80000"/>
              </a:lnSpc>
              <a:spcBef>
                <a:spcPts val="0"/>
              </a:spcBef>
            </a:pPr>
            <a:r>
              <a:rPr lang="en-US" sz="1800" dirty="0" smtClean="0"/>
              <a:t>sustainability</a:t>
            </a:r>
          </a:p>
          <a:p>
            <a:pPr>
              <a:lnSpc>
                <a:spcPct val="80000"/>
              </a:lnSpc>
              <a:spcBef>
                <a:spcPts val="0"/>
              </a:spcBef>
            </a:pPr>
            <a:r>
              <a:rPr lang="en-US" sz="1800" dirty="0" smtClean="0"/>
              <a:t>resilience </a:t>
            </a:r>
          </a:p>
          <a:p>
            <a:pPr>
              <a:lnSpc>
                <a:spcPct val="80000"/>
              </a:lnSpc>
              <a:spcBef>
                <a:spcPts val="0"/>
              </a:spcBef>
            </a:pPr>
            <a:r>
              <a:rPr lang="en-US" sz="1800" dirty="0" smtClean="0"/>
              <a:t>reproduction capacity / flexibility </a:t>
            </a:r>
          </a:p>
          <a:p>
            <a:pPr>
              <a:lnSpc>
                <a:spcPct val="80000"/>
              </a:lnSpc>
              <a:spcBef>
                <a:spcPts val="0"/>
              </a:spcBef>
            </a:pPr>
            <a:r>
              <a:rPr lang="en-US" sz="1800" dirty="0" smtClean="0"/>
              <a:t>acceptance </a:t>
            </a:r>
          </a:p>
          <a:p>
            <a:pPr>
              <a:lnSpc>
                <a:spcPct val="80000"/>
              </a:lnSpc>
              <a:spcBef>
                <a:spcPts val="0"/>
              </a:spcBef>
            </a:pPr>
            <a:r>
              <a:rPr lang="en-US" sz="1800" dirty="0" smtClean="0"/>
              <a:t>level of knowledge transfer required</a:t>
            </a:r>
          </a:p>
          <a:p>
            <a:pPr>
              <a:lnSpc>
                <a:spcPct val="80000"/>
              </a:lnSpc>
              <a:spcBef>
                <a:spcPts val="0"/>
              </a:spcBef>
            </a:pPr>
            <a:r>
              <a:rPr lang="en-US" sz="1800" dirty="0" smtClean="0"/>
              <a:t>ethics, transparency, public accountability, objectivity &amp; impartiality</a:t>
            </a:r>
          </a:p>
          <a:p>
            <a:pPr>
              <a:lnSpc>
                <a:spcPct val="80000"/>
              </a:lnSpc>
              <a:spcBef>
                <a:spcPts val="0"/>
              </a:spcBef>
              <a:spcAft>
                <a:spcPts val="600"/>
              </a:spcAft>
              <a:buNone/>
            </a:pPr>
            <a:endParaRPr lang="en-US" sz="2000" dirty="0" smtClean="0"/>
          </a:p>
          <a:p>
            <a:pPr>
              <a:lnSpc>
                <a:spcPct val="80000"/>
              </a:lnSpc>
              <a:spcBef>
                <a:spcPts val="0"/>
              </a:spcBef>
              <a:buNone/>
            </a:pPr>
            <a:r>
              <a:rPr lang="en-US" sz="2000" dirty="0" smtClean="0"/>
              <a:t>Rating </a:t>
            </a:r>
            <a:r>
              <a:rPr lang="en-US" sz="2000" dirty="0"/>
              <a:t>of </a:t>
            </a:r>
            <a:r>
              <a:rPr lang="en-US" sz="2000" b="1" dirty="0">
                <a:solidFill>
                  <a:srgbClr val="4676A6"/>
                </a:solidFill>
              </a:rPr>
              <a:t>business </a:t>
            </a:r>
            <a:r>
              <a:rPr lang="en-US" sz="2000" b="1" dirty="0" smtClean="0">
                <a:solidFill>
                  <a:srgbClr val="4676A6"/>
                </a:solidFill>
              </a:rPr>
              <a:t>environment</a:t>
            </a:r>
            <a:r>
              <a:rPr lang="en-US" sz="2000" dirty="0" smtClean="0"/>
              <a:t>:</a:t>
            </a:r>
          </a:p>
          <a:p>
            <a:pPr>
              <a:lnSpc>
                <a:spcPct val="80000"/>
              </a:lnSpc>
              <a:spcBef>
                <a:spcPts val="0"/>
              </a:spcBef>
            </a:pPr>
            <a:r>
              <a:rPr lang="en-US" sz="1800" b="1" dirty="0" smtClean="0"/>
              <a:t>Willingness </a:t>
            </a:r>
            <a:r>
              <a:rPr lang="en-US" sz="1800" b="1" dirty="0"/>
              <a:t>to pay </a:t>
            </a:r>
            <a:r>
              <a:rPr lang="en-US" sz="1800" dirty="0"/>
              <a:t>(by </a:t>
            </a:r>
            <a:r>
              <a:rPr lang="en-US" sz="1800" dirty="0" smtClean="0"/>
              <a:t>clients)</a:t>
            </a:r>
          </a:p>
          <a:p>
            <a:pPr>
              <a:lnSpc>
                <a:spcPct val="80000"/>
              </a:lnSpc>
              <a:spcBef>
                <a:spcPts val="0"/>
              </a:spcBef>
            </a:pPr>
            <a:r>
              <a:rPr lang="en-US" sz="1800" b="1" dirty="0" smtClean="0"/>
              <a:t>Embedding</a:t>
            </a:r>
            <a:r>
              <a:rPr lang="en-US" sz="1800" dirty="0" smtClean="0"/>
              <a:t> </a:t>
            </a:r>
            <a:r>
              <a:rPr lang="en-US" sz="1800" dirty="0"/>
              <a:t>(in organizational </a:t>
            </a:r>
            <a:r>
              <a:rPr lang="en-US" sz="1800" dirty="0" smtClean="0"/>
              <a:t>processes)</a:t>
            </a:r>
          </a:p>
          <a:p>
            <a:pPr>
              <a:lnSpc>
                <a:spcPct val="80000"/>
              </a:lnSpc>
              <a:spcBef>
                <a:spcPts val="0"/>
              </a:spcBef>
            </a:pPr>
            <a:r>
              <a:rPr lang="en-US" sz="1800" b="1" dirty="0" smtClean="0"/>
              <a:t>Openness</a:t>
            </a:r>
            <a:r>
              <a:rPr lang="en-US" sz="1800" dirty="0" smtClean="0"/>
              <a:t> </a:t>
            </a:r>
            <a:r>
              <a:rPr lang="en-US" sz="1800" dirty="0"/>
              <a:t>(transparency and ease of doing business, access to </a:t>
            </a:r>
            <a:r>
              <a:rPr lang="en-US" sz="1800" dirty="0" smtClean="0"/>
              <a:t>markets)</a:t>
            </a:r>
          </a:p>
          <a:p>
            <a:pPr>
              <a:lnSpc>
                <a:spcPct val="80000"/>
              </a:lnSpc>
              <a:spcBef>
                <a:spcPts val="0"/>
              </a:spcBef>
            </a:pPr>
            <a:r>
              <a:rPr lang="en-US" sz="1800" b="1" dirty="0" smtClean="0"/>
              <a:t>Institutions</a:t>
            </a:r>
            <a:r>
              <a:rPr lang="en-US" sz="1800" dirty="0" smtClean="0"/>
              <a:t> </a:t>
            </a:r>
            <a:r>
              <a:rPr lang="en-US" sz="1800" dirty="0"/>
              <a:t>(is the institutional environment conducive to doing business, acceptance of </a:t>
            </a:r>
            <a:r>
              <a:rPr lang="en-US" sz="1800" dirty="0" smtClean="0"/>
              <a:t>new solutions?)</a:t>
            </a:r>
          </a:p>
        </p:txBody>
      </p:sp>
      <p:sp>
        <p:nvSpPr>
          <p:cNvPr id="6" name="Slide Number Placeholder 5"/>
          <p:cNvSpPr>
            <a:spLocks noGrp="1"/>
          </p:cNvSpPr>
          <p:nvPr>
            <p:ph type="sldNum" sz="quarter" idx="12"/>
          </p:nvPr>
        </p:nvSpPr>
        <p:spPr/>
        <p:txBody>
          <a:bodyPr/>
          <a:lstStyle/>
          <a:p>
            <a:fld id="{7AE59B96-4131-4DD5-A7F3-9C8969C240CC}" type="slidenum">
              <a:rPr lang="en-US" smtClean="0"/>
              <a:pPr/>
              <a:t>67</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Assessment of </a:t>
            </a:r>
            <a:br>
              <a:rPr lang="en-US" sz="4000" b="1" i="1" dirty="0" smtClean="0">
                <a:solidFill>
                  <a:srgbClr val="4676A6"/>
                </a:solidFill>
              </a:rPr>
            </a:br>
            <a:r>
              <a:rPr lang="en-US" sz="4000" b="1" i="1" dirty="0" smtClean="0">
                <a:solidFill>
                  <a:srgbClr val="4676A6"/>
                </a:solidFill>
              </a:rPr>
              <a:t>geospatial solutions</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790703149"/>
      </p:ext>
    </p:extLst>
  </p:cSld>
  <p:clrMapOvr>
    <a:masterClrMapping/>
  </p:clrMapOvr>
  <p:transition advTm="2000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t>An important, but often forgotten requirement: </a:t>
            </a:r>
            <a:r>
              <a:rPr lang="en-GB" sz="2600" dirty="0" smtClean="0"/>
              <a:t/>
            </a:r>
            <a:br>
              <a:rPr lang="en-GB" sz="2600" dirty="0" smtClean="0"/>
            </a:br>
            <a:r>
              <a:rPr lang="en-GB" sz="2600" dirty="0" smtClean="0">
                <a:solidFill>
                  <a:srgbClr val="4676A6"/>
                </a:solidFill>
              </a:rPr>
              <a:t>Does </a:t>
            </a:r>
            <a:r>
              <a:rPr lang="en-GB" sz="2600" dirty="0">
                <a:solidFill>
                  <a:srgbClr val="4676A6"/>
                </a:solidFill>
              </a:rPr>
              <a:t>the product or service do what it is supposed to do to solve a certain problem? </a:t>
            </a:r>
            <a:r>
              <a:rPr lang="en-GB" sz="2600" dirty="0" smtClean="0"/>
              <a:t/>
            </a:r>
            <a:br>
              <a:rPr lang="en-GB" sz="2600" dirty="0" smtClean="0"/>
            </a:br>
            <a:endParaRPr lang="en-GB" sz="2600" dirty="0" smtClean="0"/>
          </a:p>
          <a:p>
            <a:pPr marL="0" indent="0">
              <a:lnSpc>
                <a:spcPct val="80000"/>
              </a:lnSpc>
              <a:buNone/>
            </a:pPr>
            <a:r>
              <a:rPr lang="en-GB" sz="2600" dirty="0" smtClean="0"/>
              <a:t>In </a:t>
            </a:r>
            <a:r>
              <a:rPr lang="en-GB" sz="2600" dirty="0"/>
              <a:t>other words: is it really a solution or just an attempt towards a solution</a:t>
            </a:r>
            <a:r>
              <a:rPr lang="en-GB" sz="2600" dirty="0" smtClean="0"/>
              <a:t>?</a:t>
            </a:r>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not applicable</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description of what the EO solution actually does</a:t>
            </a:r>
            <a:endParaRPr lang="en-US" sz="2600" dirty="0"/>
          </a:p>
          <a:p>
            <a:pPr marL="0" indent="0">
              <a:buNone/>
            </a:pPr>
            <a:r>
              <a:rPr lang="en-US" sz="2600" dirty="0" smtClean="0"/>
              <a:t/>
            </a:r>
            <a:br>
              <a:rPr lang="en-US" sz="2600" dirty="0" smtClean="0"/>
            </a:br>
            <a:endParaRPr lang="en-US" sz="2600" dirty="0" smtClean="0"/>
          </a:p>
        </p:txBody>
      </p:sp>
      <p:sp>
        <p:nvSpPr>
          <p:cNvPr id="6" name="Slide Number Placeholder 5"/>
          <p:cNvSpPr>
            <a:spLocks noGrp="1"/>
          </p:cNvSpPr>
          <p:nvPr>
            <p:ph type="sldNum" sz="quarter" idx="12"/>
          </p:nvPr>
        </p:nvSpPr>
        <p:spPr/>
        <p:txBody>
          <a:bodyPr/>
          <a:lstStyle/>
          <a:p>
            <a:fld id="{7AE59B96-4131-4DD5-A7F3-9C8969C240CC}" type="slidenum">
              <a:rPr lang="en-US" smtClean="0"/>
              <a:pPr/>
              <a:t>68</a:t>
            </a:fld>
            <a:endParaRPr lang="en-US"/>
          </a:p>
        </p:txBody>
      </p:sp>
      <p:sp>
        <p:nvSpPr>
          <p:cNvPr id="2" name="TextBox 1"/>
          <p:cNvSpPr txBox="1"/>
          <p:nvPr/>
        </p:nvSpPr>
        <p:spPr>
          <a:xfrm>
            <a:off x="378000" y="900000"/>
            <a:ext cx="8208000" cy="707886"/>
          </a:xfrm>
          <a:prstGeom prst="rect">
            <a:avLst/>
          </a:prstGeom>
          <a:noFill/>
        </p:spPr>
        <p:txBody>
          <a:bodyPr wrap="square" rtlCol="0">
            <a:spAutoFit/>
          </a:bodyPr>
          <a:lstStyle/>
          <a:p>
            <a:pPr algn="r"/>
            <a:r>
              <a:rPr lang="en-US" sz="4000" b="1" i="1" dirty="0" smtClean="0">
                <a:solidFill>
                  <a:srgbClr val="4676A6"/>
                </a:solidFill>
              </a:rPr>
              <a:t>Fit-for-purpose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002258099"/>
      </p:ext>
    </p:extLst>
  </p:cSld>
  <p:clrMapOvr>
    <a:masterClrMapping/>
  </p:clrMapOvr>
  <p:transition advTm="2000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What it does significantly better than other solutions to the same problem. </a:t>
            </a:r>
            <a:r>
              <a:rPr lang="en-GB" sz="2600" dirty="0" smtClean="0"/>
              <a:t/>
            </a:r>
            <a:br>
              <a:rPr lang="en-GB" sz="2600" dirty="0" smtClean="0"/>
            </a:br>
            <a:r>
              <a:rPr lang="en-GB" sz="2600" dirty="0" smtClean="0"/>
              <a:t>For </a:t>
            </a:r>
            <a:r>
              <a:rPr lang="en-GB" sz="2600" dirty="0"/>
              <a:t>earth observation usually the comparative advantages of greater accuracy, better resolution in time and space, comprehensive overview of large areas and near real-time information provision are mentioned as comparative advantages. </a:t>
            </a:r>
            <a:endParaRPr lang="en-GB" sz="2600" dirty="0" smtClean="0"/>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ca</a:t>
            </a:r>
            <a:r>
              <a:rPr lang="en-GB" sz="2600" dirty="0" err="1" smtClean="0"/>
              <a:t>lculation</a:t>
            </a:r>
            <a:r>
              <a:rPr lang="en-GB" sz="2600" dirty="0" smtClean="0"/>
              <a:t> </a:t>
            </a:r>
            <a:r>
              <a:rPr lang="en-GB" sz="2600" dirty="0"/>
              <a:t>of degree in which the EO solution is better than alternatives</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t>
            </a:r>
            <a:r>
              <a:rPr lang="en-GB" sz="2600" dirty="0" err="1" smtClean="0"/>
              <a:t>ased</a:t>
            </a:r>
            <a:r>
              <a:rPr lang="en-GB" sz="2600" dirty="0" smtClean="0"/>
              <a:t> </a:t>
            </a:r>
            <a:r>
              <a:rPr lang="en-GB" sz="2600" dirty="0"/>
              <a:t>on listing of comparative advantages</a:t>
            </a:r>
            <a:r>
              <a:rPr lang="en-US" sz="2600" dirty="0" smtClean="0"/>
              <a:t/>
            </a:r>
            <a:br>
              <a:rPr lang="en-US" sz="2600" dirty="0" smtClean="0"/>
            </a:br>
            <a:endParaRPr lang="en-US" sz="2600" dirty="0" smtClean="0"/>
          </a:p>
        </p:txBody>
      </p:sp>
      <p:sp>
        <p:nvSpPr>
          <p:cNvPr id="6" name="Slide Number Placeholder 5"/>
          <p:cNvSpPr>
            <a:spLocks noGrp="1"/>
          </p:cNvSpPr>
          <p:nvPr>
            <p:ph type="sldNum" sz="quarter" idx="12"/>
          </p:nvPr>
        </p:nvSpPr>
        <p:spPr/>
        <p:txBody>
          <a:bodyPr/>
          <a:lstStyle/>
          <a:p>
            <a:fld id="{7AE59B96-4131-4DD5-A7F3-9C8969C240CC}" type="slidenum">
              <a:rPr lang="en-US" smtClean="0"/>
              <a:pPr/>
              <a:t>69</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Comparative </a:t>
            </a:r>
            <a:br>
              <a:rPr lang="en-US" sz="4000" b="1" i="1" dirty="0" smtClean="0">
                <a:solidFill>
                  <a:srgbClr val="4676A6"/>
                </a:solidFill>
              </a:rPr>
            </a:br>
            <a:r>
              <a:rPr lang="en-US" sz="4000" b="1" i="1" dirty="0" smtClean="0">
                <a:solidFill>
                  <a:srgbClr val="4676A6"/>
                </a:solidFill>
              </a:rPr>
              <a:t>advantage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00000"/>
            <a:ext cx="8424000" cy="4796597"/>
          </a:xfrm>
        </p:spPr>
        <p:txBody>
          <a:bodyPr>
            <a:noAutofit/>
          </a:bodyPr>
          <a:lstStyle/>
          <a:p>
            <a:pPr marL="0" marR="0" indent="0">
              <a:lnSpc>
                <a:spcPct val="80000"/>
              </a:lnSpc>
              <a:spcBef>
                <a:spcPts val="0"/>
              </a:spcBef>
              <a:spcAft>
                <a:spcPts val="1200"/>
              </a:spcAft>
              <a:buNone/>
            </a:pPr>
            <a:r>
              <a:rPr lang="en-US" sz="2600" dirty="0" smtClean="0">
                <a:ea typeface="Calibri"/>
                <a:cs typeface="Times New Roman"/>
              </a:rPr>
              <a:t>The term “water resource” </a:t>
            </a:r>
            <a:r>
              <a:rPr lang="en-US" sz="2600" dirty="0">
                <a:ea typeface="Calibri"/>
                <a:cs typeface="Times New Roman"/>
              </a:rPr>
              <a:t>may be defined as: </a:t>
            </a:r>
            <a:r>
              <a:rPr lang="en-US" sz="2600" dirty="0" smtClean="0">
                <a:ea typeface="Calibri"/>
                <a:cs typeface="Times New Roman"/>
              </a:rPr>
              <a:t/>
            </a:r>
            <a:br>
              <a:rPr lang="en-US" sz="2600" dirty="0" smtClean="0">
                <a:ea typeface="Calibri"/>
                <a:cs typeface="Times New Roman"/>
              </a:rPr>
            </a:br>
            <a:r>
              <a:rPr lang="en-US" sz="2600" b="1" dirty="0" smtClean="0">
                <a:solidFill>
                  <a:srgbClr val="4676A6"/>
                </a:solidFill>
                <a:ea typeface="Calibri"/>
                <a:cs typeface="Times New Roman"/>
              </a:rPr>
              <a:t>the </a:t>
            </a:r>
            <a:r>
              <a:rPr lang="en-US" sz="2600" b="1" dirty="0">
                <a:solidFill>
                  <a:srgbClr val="4676A6"/>
                </a:solidFill>
                <a:ea typeface="Calibri"/>
                <a:cs typeface="Times New Roman"/>
              </a:rPr>
              <a:t>wider body </a:t>
            </a:r>
            <a:r>
              <a:rPr lang="en-US" sz="2600" b="1" dirty="0" smtClean="0">
                <a:solidFill>
                  <a:srgbClr val="4676A6"/>
                </a:solidFill>
                <a:ea typeface="Calibri"/>
                <a:cs typeface="Times New Roman"/>
              </a:rPr>
              <a:t>of water </a:t>
            </a:r>
            <a:r>
              <a:rPr lang="en-US" sz="2600" b="1" dirty="0">
                <a:solidFill>
                  <a:srgbClr val="4676A6"/>
                </a:solidFill>
                <a:ea typeface="Calibri"/>
                <a:cs typeface="Times New Roman"/>
              </a:rPr>
              <a:t>upon which a water source </a:t>
            </a:r>
            <a:r>
              <a:rPr lang="en-US" sz="2600" b="1" dirty="0" smtClean="0">
                <a:solidFill>
                  <a:srgbClr val="4676A6"/>
                </a:solidFill>
                <a:ea typeface="Calibri"/>
                <a:cs typeface="Times New Roman"/>
              </a:rPr>
              <a:t>depends </a:t>
            </a:r>
            <a:br>
              <a:rPr lang="en-US" sz="2600" b="1" dirty="0" smtClean="0">
                <a:solidFill>
                  <a:srgbClr val="4676A6"/>
                </a:solidFill>
                <a:ea typeface="Calibri"/>
                <a:cs typeface="Times New Roman"/>
              </a:rPr>
            </a:br>
            <a:r>
              <a:rPr lang="en-US" sz="2000" dirty="0" smtClean="0">
                <a:ea typeface="Calibri"/>
                <a:cs typeface="Times New Roman"/>
              </a:rPr>
              <a:t>(This </a:t>
            </a:r>
            <a:r>
              <a:rPr lang="en-US" sz="2000" dirty="0">
                <a:ea typeface="Calibri"/>
                <a:cs typeface="Times New Roman"/>
              </a:rPr>
              <a:t>could be rainwater, surface </a:t>
            </a:r>
            <a:r>
              <a:rPr lang="en-US" sz="2000" dirty="0" smtClean="0">
                <a:ea typeface="Calibri"/>
                <a:cs typeface="Times New Roman"/>
              </a:rPr>
              <a:t>water (e.g. rivers</a:t>
            </a:r>
            <a:r>
              <a:rPr lang="en-US" sz="2000" dirty="0">
                <a:ea typeface="Calibri"/>
                <a:cs typeface="Times New Roman"/>
              </a:rPr>
              <a:t>, streams, lakes) or </a:t>
            </a:r>
            <a:r>
              <a:rPr lang="en-US" sz="2000" dirty="0" smtClean="0">
                <a:ea typeface="Calibri"/>
                <a:cs typeface="Times New Roman"/>
              </a:rPr>
              <a:t>groundwater within </a:t>
            </a:r>
            <a:r>
              <a:rPr lang="en-US" sz="2000" dirty="0">
                <a:ea typeface="Calibri"/>
                <a:cs typeface="Times New Roman"/>
              </a:rPr>
              <a:t>an aquifer</a:t>
            </a:r>
            <a:r>
              <a:rPr lang="en-US" sz="2000" dirty="0" smtClean="0">
                <a:ea typeface="Calibri"/>
                <a:cs typeface="Times New Roman"/>
              </a:rPr>
              <a:t>.)</a:t>
            </a:r>
          </a:p>
          <a:p>
            <a:pPr marL="0" marR="0" indent="0">
              <a:lnSpc>
                <a:spcPct val="80000"/>
              </a:lnSpc>
              <a:spcBef>
                <a:spcPts val="0"/>
              </a:spcBef>
              <a:spcAft>
                <a:spcPts val="1200"/>
              </a:spcAft>
              <a:buNone/>
            </a:pPr>
            <a:endParaRPr lang="en-US" sz="2600" dirty="0" smtClean="0">
              <a:ea typeface="Calibri"/>
              <a:cs typeface="Times New Roman"/>
            </a:endParaRPr>
          </a:p>
          <a:p>
            <a:pPr marL="0" marR="0" indent="0">
              <a:lnSpc>
                <a:spcPct val="80000"/>
              </a:lnSpc>
              <a:spcBef>
                <a:spcPts val="0"/>
              </a:spcBef>
              <a:spcAft>
                <a:spcPts val="1200"/>
              </a:spcAft>
              <a:buNone/>
            </a:pPr>
            <a:r>
              <a:rPr lang="en-US" sz="2600" dirty="0" smtClean="0">
                <a:ea typeface="Calibri"/>
                <a:cs typeface="Times New Roman"/>
              </a:rPr>
              <a:t>“Water resource management” is then:</a:t>
            </a:r>
            <a:br>
              <a:rPr lang="en-US" sz="2600" dirty="0" smtClean="0">
                <a:ea typeface="Calibri"/>
                <a:cs typeface="Times New Roman"/>
              </a:rPr>
            </a:br>
            <a:r>
              <a:rPr lang="en-US" sz="2600" b="1" dirty="0" smtClean="0">
                <a:solidFill>
                  <a:srgbClr val="4676A6"/>
                </a:solidFill>
                <a:ea typeface="Calibri"/>
                <a:cs typeface="Times New Roman"/>
              </a:rPr>
              <a:t>the </a:t>
            </a:r>
            <a:r>
              <a:rPr lang="en-US" sz="2600" b="1" dirty="0">
                <a:solidFill>
                  <a:srgbClr val="4676A6"/>
                </a:solidFill>
                <a:ea typeface="Calibri"/>
                <a:cs typeface="Times New Roman"/>
              </a:rPr>
              <a:t>activity of planning, developing, distributing and managing the optimum use of water </a:t>
            </a:r>
            <a:r>
              <a:rPr lang="en-US" sz="2600" b="1" dirty="0" smtClean="0">
                <a:solidFill>
                  <a:srgbClr val="4676A6"/>
                </a:solidFill>
                <a:ea typeface="Calibri"/>
                <a:cs typeface="Times New Roman"/>
              </a:rPr>
              <a:t>resources</a:t>
            </a:r>
          </a:p>
          <a:p>
            <a:pPr marL="0" marR="0" indent="0">
              <a:lnSpc>
                <a:spcPct val="80000"/>
              </a:lnSpc>
              <a:spcBef>
                <a:spcPts val="0"/>
              </a:spcBef>
              <a:spcAft>
                <a:spcPts val="1200"/>
              </a:spcAft>
              <a:buNone/>
            </a:pPr>
            <a:endParaRPr lang="en-US" sz="2600" b="1" dirty="0">
              <a:solidFill>
                <a:srgbClr val="4676A6"/>
              </a:solidFill>
              <a:ea typeface="Calibri"/>
              <a:cs typeface="Times New Roman"/>
            </a:endParaRPr>
          </a:p>
          <a:p>
            <a:pPr marL="0" marR="0" indent="0">
              <a:lnSpc>
                <a:spcPct val="80000"/>
              </a:lnSpc>
              <a:spcBef>
                <a:spcPts val="0"/>
              </a:spcBef>
              <a:spcAft>
                <a:spcPts val="1200"/>
              </a:spcAft>
              <a:buNone/>
            </a:pPr>
            <a:r>
              <a:rPr lang="en-US" sz="2600" dirty="0" smtClean="0">
                <a:ea typeface="Calibri"/>
                <a:cs typeface="Times New Roman"/>
              </a:rPr>
              <a:t>Focus on </a:t>
            </a:r>
            <a:r>
              <a:rPr lang="en-US" sz="2600" b="1" dirty="0" smtClean="0">
                <a:ea typeface="Calibri"/>
                <a:cs typeface="Times New Roman"/>
              </a:rPr>
              <a:t>management of freshwater resources</a:t>
            </a:r>
            <a:r>
              <a:rPr lang="en-US" sz="2600" dirty="0" smtClean="0">
                <a:ea typeface="Calibri"/>
                <a:cs typeface="Times New Roman"/>
              </a:rPr>
              <a:t>. </a:t>
            </a:r>
            <a:r>
              <a:rPr lang="en-US" sz="2400" dirty="0" smtClean="0">
                <a:ea typeface="Calibri"/>
                <a:cs typeface="Times New Roman"/>
              </a:rPr>
              <a:t/>
            </a:r>
            <a:br>
              <a:rPr lang="en-US" sz="2400" dirty="0" smtClean="0">
                <a:ea typeface="Calibri"/>
                <a:cs typeface="Times New Roman"/>
              </a:rPr>
            </a:br>
            <a:r>
              <a:rPr lang="en-US" sz="2000" dirty="0" smtClean="0">
                <a:ea typeface="Calibri"/>
                <a:cs typeface="Times New Roman"/>
              </a:rPr>
              <a:t>(Flooding will be dealt with in the disaster management toolkit and rainfall in the weather toolkit.) </a:t>
            </a:r>
            <a:endParaRPr lang="en-US" sz="2000" dirty="0">
              <a:ea typeface="Calibri"/>
              <a:cs typeface="Times New Roman"/>
            </a:endParaRPr>
          </a:p>
        </p:txBody>
      </p:sp>
      <p:sp>
        <p:nvSpPr>
          <p:cNvPr id="6" name="Slide Number Placeholder 5"/>
          <p:cNvSpPr>
            <a:spLocks noGrp="1"/>
          </p:cNvSpPr>
          <p:nvPr>
            <p:ph type="sldNum" sz="quarter" idx="12"/>
          </p:nvPr>
        </p:nvSpPr>
        <p:spPr/>
        <p:txBody>
          <a:bodyPr/>
          <a:lstStyle/>
          <a:p>
            <a:fld id="{7AE59B96-4131-4DD5-A7F3-9C8969C240CC}" type="slidenum">
              <a:rPr lang="en-US" smtClean="0"/>
              <a:pPr/>
              <a:t>7</a:t>
            </a:fld>
            <a:endParaRPr lang="en-US" dirty="0"/>
          </a:p>
        </p:txBody>
      </p:sp>
      <p:sp>
        <p:nvSpPr>
          <p:cNvPr id="2" name="TextBox 1"/>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Scope</a:t>
            </a:r>
            <a:endParaRPr lang="en-US" sz="4000" b="1" i="1" dirty="0">
              <a:solidFill>
                <a:srgbClr val="4676A6"/>
              </a:solidFill>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537521376"/>
      </p:ext>
    </p:extLst>
  </p:cSld>
  <p:clrMapOvr>
    <a:masterClrMapping/>
  </p:clrMapOvr>
  <p:transition advTm="2000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At all levels in the value chain the </a:t>
            </a:r>
            <a:r>
              <a:rPr lang="en-GB" sz="2600" dirty="0" smtClean="0">
                <a:solidFill>
                  <a:srgbClr val="4676A6"/>
                </a:solidFill>
              </a:rPr>
              <a:t>users </a:t>
            </a:r>
            <a:r>
              <a:rPr lang="en-GB" sz="2600" dirty="0">
                <a:solidFill>
                  <a:srgbClr val="4676A6"/>
                </a:solidFill>
              </a:rPr>
              <a:t>(professionals and </a:t>
            </a:r>
            <a:r>
              <a:rPr lang="en-GB" sz="2600" dirty="0" smtClean="0">
                <a:solidFill>
                  <a:srgbClr val="4676A6"/>
                </a:solidFill>
              </a:rPr>
              <a:t/>
            </a:r>
            <a:br>
              <a:rPr lang="en-GB" sz="2600" dirty="0" smtClean="0">
                <a:solidFill>
                  <a:srgbClr val="4676A6"/>
                </a:solidFill>
              </a:rPr>
            </a:br>
            <a:r>
              <a:rPr lang="en-GB" sz="2600" dirty="0" smtClean="0">
                <a:solidFill>
                  <a:srgbClr val="4676A6"/>
                </a:solidFill>
              </a:rPr>
              <a:t>end-users</a:t>
            </a:r>
            <a:r>
              <a:rPr lang="en-GB" sz="2600" dirty="0">
                <a:solidFill>
                  <a:srgbClr val="4676A6"/>
                </a:solidFill>
              </a:rPr>
              <a:t>) are able to work with the product or service</a:t>
            </a:r>
            <a:r>
              <a:rPr lang="en-GB" sz="2600" dirty="0" smtClean="0">
                <a:solidFill>
                  <a:srgbClr val="4676A6"/>
                </a:solidFill>
              </a:rPr>
              <a:t>.</a:t>
            </a:r>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not applicable</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user testimonials and user surveys</a:t>
            </a:r>
            <a:r>
              <a:rPr lang="en-US" sz="2600" dirty="0" smtClean="0"/>
              <a:t/>
            </a:r>
            <a:br>
              <a:rPr lang="en-US" sz="2600" dirty="0" smtClean="0"/>
            </a:br>
            <a:endParaRPr lang="en-US" sz="2600" dirty="0" smtClean="0"/>
          </a:p>
        </p:txBody>
      </p:sp>
      <p:sp>
        <p:nvSpPr>
          <p:cNvPr id="6" name="Slide Number Placeholder 5"/>
          <p:cNvSpPr>
            <a:spLocks noGrp="1"/>
          </p:cNvSpPr>
          <p:nvPr>
            <p:ph type="sldNum" sz="quarter" idx="12"/>
          </p:nvPr>
        </p:nvSpPr>
        <p:spPr/>
        <p:txBody>
          <a:bodyPr/>
          <a:lstStyle/>
          <a:p>
            <a:fld id="{7AE59B96-4131-4DD5-A7F3-9C8969C240CC}" type="slidenum">
              <a:rPr lang="en-US" smtClean="0"/>
              <a:pPr/>
              <a:t>70</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Complexity (to user) / </a:t>
            </a:r>
            <a:br>
              <a:rPr lang="en-US" sz="4000" b="1" i="1" dirty="0" smtClean="0">
                <a:solidFill>
                  <a:srgbClr val="4676A6"/>
                </a:solidFill>
              </a:rPr>
            </a:br>
            <a:r>
              <a:rPr lang="en-US" sz="4000" b="1" i="1" dirty="0" smtClean="0">
                <a:solidFill>
                  <a:srgbClr val="4676A6"/>
                </a:solidFill>
              </a:rPr>
              <a:t>ease-of-use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00000"/>
            <a:ext cx="8208000" cy="4417707"/>
          </a:xfrm>
        </p:spPr>
        <p:txBody>
          <a:bodyPr>
            <a:noAutofit/>
          </a:bodyPr>
          <a:lstStyle/>
          <a:p>
            <a:pPr marL="0" marR="0" indent="0" algn="just">
              <a:lnSpc>
                <a:spcPct val="80000"/>
              </a:lnSpc>
              <a:spcBef>
                <a:spcPts val="0"/>
              </a:spcBef>
              <a:spcAft>
                <a:spcPts val="0"/>
              </a:spcAft>
              <a:buNone/>
            </a:pPr>
            <a:r>
              <a:rPr lang="en-GB" sz="2600" dirty="0">
                <a:solidFill>
                  <a:srgbClr val="4676A6"/>
                </a:solidFill>
                <a:ea typeface="Calibri"/>
                <a:cs typeface="Times New Roman"/>
              </a:rPr>
              <a:t>Once you get the idea behind this product or service, you want to be part of the community that uses it. </a:t>
            </a:r>
            <a:endParaRPr lang="en-GB" sz="2600" dirty="0" smtClean="0">
              <a:solidFill>
                <a:srgbClr val="4676A6"/>
              </a:solidFill>
              <a:ea typeface="Calibri"/>
              <a:cs typeface="Times New Roman"/>
            </a:endParaRPr>
          </a:p>
          <a:p>
            <a:pPr marL="0" marR="0" indent="0" algn="just">
              <a:lnSpc>
                <a:spcPct val="80000"/>
              </a:lnSpc>
              <a:spcBef>
                <a:spcPts val="0"/>
              </a:spcBef>
              <a:spcAft>
                <a:spcPts val="0"/>
              </a:spcAft>
              <a:buNone/>
            </a:pPr>
            <a:endParaRPr lang="en-GB" sz="2600" dirty="0" smtClean="0">
              <a:ea typeface="Calibri"/>
              <a:cs typeface="Times New Roman"/>
            </a:endParaRPr>
          </a:p>
          <a:p>
            <a:pPr marL="0" marR="0" indent="0" algn="just">
              <a:lnSpc>
                <a:spcPct val="80000"/>
              </a:lnSpc>
              <a:spcBef>
                <a:spcPts val="0"/>
              </a:spcBef>
              <a:spcAft>
                <a:spcPts val="0"/>
              </a:spcAft>
              <a:buNone/>
            </a:pPr>
            <a:r>
              <a:rPr lang="en-GB" sz="2600" dirty="0" smtClean="0">
                <a:ea typeface="Calibri"/>
                <a:cs typeface="Times New Roman"/>
              </a:rPr>
              <a:t>This </a:t>
            </a:r>
            <a:r>
              <a:rPr lang="en-GB" sz="2600" dirty="0">
                <a:ea typeface="Calibri"/>
                <a:cs typeface="Times New Roman"/>
              </a:rPr>
              <a:t>sense of belonging facilitates the formation of user groups that provide valuable feedback</a:t>
            </a:r>
            <a:r>
              <a:rPr lang="en-GB" sz="2600" dirty="0" smtClean="0">
                <a:ea typeface="Calibri"/>
                <a:cs typeface="Times New Roman"/>
              </a:rPr>
              <a:t>.</a:t>
            </a:r>
          </a:p>
          <a:p>
            <a:pPr marL="0" marR="0" indent="0" algn="just">
              <a:lnSpc>
                <a:spcPct val="80000"/>
              </a:lnSpc>
              <a:spcBef>
                <a:spcPts val="0"/>
              </a:spcBef>
              <a:spcAft>
                <a:spcPts val="0"/>
              </a:spcAft>
              <a:buNone/>
            </a:pPr>
            <a:endParaRPr lang="en-US" sz="2600" dirty="0">
              <a:ea typeface="Calibri"/>
              <a:cs typeface="Times New Roman"/>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none</a:t>
            </a:r>
            <a:r>
              <a:rPr lang="en-GB" sz="2600" dirty="0"/>
              <a:t>, or it should be the size of the user community</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t>
            </a:r>
            <a:r>
              <a:rPr lang="en-GB" sz="2600" dirty="0" err="1" smtClean="0"/>
              <a:t>ased</a:t>
            </a:r>
            <a:r>
              <a:rPr lang="en-GB" sz="2600" dirty="0" smtClean="0"/>
              <a:t> </a:t>
            </a:r>
            <a:r>
              <a:rPr lang="en-GB" sz="2600" dirty="0"/>
              <a:t>on user testimonials and user surveys</a:t>
            </a:r>
            <a:r>
              <a:rPr lang="en-US" sz="2600" dirty="0" smtClean="0"/>
              <a:t/>
            </a:r>
            <a:br>
              <a:rPr lang="en-US" sz="2600" dirty="0" smtClean="0"/>
            </a:br>
            <a:endParaRPr lang="en-US" sz="2600" dirty="0" smtClean="0"/>
          </a:p>
        </p:txBody>
      </p:sp>
      <p:sp>
        <p:nvSpPr>
          <p:cNvPr id="6" name="Slide Number Placeholder 5"/>
          <p:cNvSpPr>
            <a:spLocks noGrp="1"/>
          </p:cNvSpPr>
          <p:nvPr>
            <p:ph type="sldNum" sz="quarter" idx="12"/>
          </p:nvPr>
        </p:nvSpPr>
        <p:spPr/>
        <p:txBody>
          <a:bodyPr/>
          <a:lstStyle/>
          <a:p>
            <a:fld id="{7AE59B96-4131-4DD5-A7F3-9C8969C240CC}" type="slidenum">
              <a:rPr lang="en-US" smtClean="0"/>
              <a:pPr/>
              <a:t>71</a:t>
            </a:fld>
            <a:endParaRPr lang="en-US"/>
          </a:p>
        </p:txBody>
      </p:sp>
      <p:sp>
        <p:nvSpPr>
          <p:cNvPr id="2" name="TextBox 1"/>
          <p:cNvSpPr txBox="1"/>
          <p:nvPr/>
        </p:nvSpPr>
        <p:spPr>
          <a:xfrm>
            <a:off x="378000" y="900000"/>
            <a:ext cx="8208000" cy="707886"/>
          </a:xfrm>
          <a:prstGeom prst="rect">
            <a:avLst/>
          </a:prstGeom>
          <a:noFill/>
        </p:spPr>
        <p:txBody>
          <a:bodyPr wrap="square" rtlCol="0">
            <a:spAutoFit/>
          </a:bodyPr>
          <a:lstStyle/>
          <a:p>
            <a:pPr algn="r"/>
            <a:r>
              <a:rPr lang="en-US" sz="4000" b="1" i="1" dirty="0" smtClean="0">
                <a:solidFill>
                  <a:srgbClr val="4676A6"/>
                </a:solidFill>
              </a:rPr>
              <a:t>Elegance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cost-benefit of the product or service is quantified and sufficiently attractive, also in the long-term</a:t>
            </a:r>
            <a:r>
              <a:rPr lang="en-GB" sz="2600" dirty="0" smtClean="0">
                <a:solidFill>
                  <a:srgbClr val="4676A6"/>
                </a:solidFill>
              </a:rPr>
              <a:t>.</a:t>
            </a:r>
          </a:p>
          <a:p>
            <a:pPr marL="0" indent="0">
              <a:lnSpc>
                <a:spcPct val="80000"/>
              </a:lnSpc>
              <a:buNone/>
            </a:pPr>
            <a:endParaRPr lang="en-US" sz="2600" dirty="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cost-benefit calculation</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a:t>
            </a:r>
            <a:r>
              <a:rPr lang="en-US" sz="2600" dirty="0" smtClean="0"/>
              <a:t>quantitative assessment</a:t>
            </a:r>
            <a:endParaRPr lang="en-US" sz="2600" dirty="0"/>
          </a:p>
          <a:p>
            <a:pPr marL="0" indent="0">
              <a:lnSpc>
                <a:spcPct val="80000"/>
              </a:lnSpc>
              <a:buNone/>
            </a:pPr>
            <a:r>
              <a:rPr lang="en-US" sz="2600" dirty="0" smtClean="0"/>
              <a:t/>
            </a:r>
            <a:br>
              <a:rPr lang="en-US" sz="2600" dirty="0" smtClean="0"/>
            </a:br>
            <a:endParaRPr lang="en-US" sz="2600" dirty="0" smtClean="0"/>
          </a:p>
        </p:txBody>
      </p:sp>
      <p:sp>
        <p:nvSpPr>
          <p:cNvPr id="6" name="Slide Number Placeholder 5"/>
          <p:cNvSpPr>
            <a:spLocks noGrp="1"/>
          </p:cNvSpPr>
          <p:nvPr>
            <p:ph type="sldNum" sz="quarter" idx="12"/>
          </p:nvPr>
        </p:nvSpPr>
        <p:spPr/>
        <p:txBody>
          <a:bodyPr/>
          <a:lstStyle/>
          <a:p>
            <a:fld id="{7AE59B96-4131-4DD5-A7F3-9C8969C240CC}" type="slidenum">
              <a:rPr lang="en-US" smtClean="0"/>
              <a:pPr/>
              <a:t>72</a:t>
            </a:fld>
            <a:endParaRPr lang="en-US"/>
          </a:p>
        </p:txBody>
      </p:sp>
      <p:sp>
        <p:nvSpPr>
          <p:cNvPr id="2" name="TextBox 1"/>
          <p:cNvSpPr txBox="1"/>
          <p:nvPr/>
        </p:nvSpPr>
        <p:spPr>
          <a:xfrm>
            <a:off x="378000" y="900000"/>
            <a:ext cx="8208000" cy="707886"/>
          </a:xfrm>
          <a:prstGeom prst="rect">
            <a:avLst/>
          </a:prstGeom>
          <a:noFill/>
        </p:spPr>
        <p:txBody>
          <a:bodyPr wrap="square" rtlCol="0">
            <a:spAutoFit/>
          </a:bodyPr>
          <a:lstStyle/>
          <a:p>
            <a:pPr algn="r"/>
            <a:r>
              <a:rPr lang="en-US" sz="4000" b="1" i="1" dirty="0" smtClean="0">
                <a:solidFill>
                  <a:srgbClr val="4676A6"/>
                </a:solidFill>
              </a:rPr>
              <a:t>Cost-benefit</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product or service can be delivered when it is needed. </a:t>
            </a:r>
            <a:r>
              <a:rPr lang="en-GB" sz="2600" dirty="0" smtClean="0">
                <a:solidFill>
                  <a:srgbClr val="4676A6"/>
                </a:solidFill>
              </a:rPr>
              <a:t/>
            </a:r>
            <a:br>
              <a:rPr lang="en-GB" sz="2600" dirty="0" smtClean="0">
                <a:solidFill>
                  <a:srgbClr val="4676A6"/>
                </a:solidFill>
              </a:rPr>
            </a:br>
            <a:r>
              <a:rPr lang="en-GB" sz="2600" dirty="0" smtClean="0"/>
              <a:t>There </a:t>
            </a:r>
            <a:r>
              <a:rPr lang="en-GB" sz="2600" dirty="0"/>
              <a:t>is a long-term perspective that guarantees </a:t>
            </a:r>
            <a:r>
              <a:rPr lang="en-GB" sz="2600" dirty="0" smtClean="0"/>
              <a:t>delivery.</a:t>
            </a:r>
          </a:p>
          <a:p>
            <a:pPr marL="0" indent="0">
              <a:lnSpc>
                <a:spcPct val="80000"/>
              </a:lnSpc>
              <a:buNone/>
            </a:pPr>
            <a:endParaRPr lang="en-GB" sz="1000" dirty="0" smtClean="0"/>
          </a:p>
          <a:p>
            <a:pPr marL="342000" indent="-342000">
              <a:lnSpc>
                <a:spcPct val="80000"/>
              </a:lnSpc>
              <a:spcBef>
                <a:spcPts val="0"/>
              </a:spcBef>
              <a:spcAft>
                <a:spcPts val="600"/>
              </a:spcAft>
              <a:buNone/>
            </a:pPr>
            <a:r>
              <a:rPr lang="en-US" sz="2600" dirty="0" smtClean="0"/>
              <a:t>Sustainability concerns the following aspects:</a:t>
            </a:r>
          </a:p>
          <a:p>
            <a:pPr marL="342000" indent="-342000">
              <a:lnSpc>
                <a:spcPct val="80000"/>
              </a:lnSpc>
              <a:spcBef>
                <a:spcPts val="0"/>
              </a:spcBef>
              <a:spcAft>
                <a:spcPts val="600"/>
              </a:spcAft>
              <a:buFont typeface="Wingdings" pitchFamily="2" charset="2"/>
              <a:buChar char="ü"/>
            </a:pPr>
            <a:r>
              <a:rPr lang="en-US" sz="2000" dirty="0" smtClean="0"/>
              <a:t>Long-term data availability </a:t>
            </a:r>
          </a:p>
          <a:p>
            <a:pPr marL="342000" indent="-342000">
              <a:lnSpc>
                <a:spcPct val="80000"/>
              </a:lnSpc>
              <a:spcBef>
                <a:spcPts val="0"/>
              </a:spcBef>
              <a:spcAft>
                <a:spcPts val="600"/>
              </a:spcAft>
              <a:buFont typeface="Wingdings" pitchFamily="2" charset="2"/>
              <a:buChar char="ü"/>
            </a:pPr>
            <a:r>
              <a:rPr lang="en-US" sz="2000" dirty="0" smtClean="0"/>
              <a:t>Availability of finance/funds to provide the solution continuously for present and future use </a:t>
            </a:r>
          </a:p>
          <a:p>
            <a:pPr marL="342000" indent="-342000">
              <a:lnSpc>
                <a:spcPct val="80000"/>
              </a:lnSpc>
              <a:spcBef>
                <a:spcPts val="0"/>
              </a:spcBef>
              <a:spcAft>
                <a:spcPts val="600"/>
              </a:spcAft>
              <a:buFont typeface="Wingdings" pitchFamily="2" charset="2"/>
              <a:buChar char="ü"/>
            </a:pPr>
            <a:r>
              <a:rPr lang="en-US" sz="2000" dirty="0" smtClean="0"/>
              <a:t>Long-term institutional / governmental interest and support</a:t>
            </a:r>
          </a:p>
          <a:p>
            <a:pPr marL="342000" indent="-342000">
              <a:lnSpc>
                <a:spcPct val="80000"/>
              </a:lnSpc>
              <a:spcBef>
                <a:spcPts val="0"/>
              </a:spcBef>
              <a:spcAft>
                <a:spcPts val="600"/>
              </a:spcAft>
              <a:buFont typeface="Wingdings" pitchFamily="2" charset="2"/>
              <a:buChar char="ü"/>
            </a:pPr>
            <a:r>
              <a:rPr lang="en-US" sz="2000" dirty="0" smtClean="0"/>
              <a:t>Long-term user interest for a solution that addresses real needs</a:t>
            </a:r>
          </a:p>
          <a:p>
            <a:pPr marL="342000" indent="-342000">
              <a:lnSpc>
                <a:spcPct val="80000"/>
              </a:lnSpc>
              <a:spcBef>
                <a:spcPts val="0"/>
              </a:spcBef>
              <a:spcAft>
                <a:spcPts val="600"/>
              </a:spcAft>
              <a:buNone/>
            </a:pPr>
            <a:r>
              <a:rPr lang="en-GB" sz="1000" dirty="0" smtClean="0"/>
              <a:t> </a:t>
            </a:r>
            <a:endParaRPr lang="en-US" sz="1000" dirty="0" smtClean="0"/>
          </a:p>
          <a:p>
            <a:pPr lvl="0">
              <a:lnSpc>
                <a:spcPct val="80000"/>
              </a:lnSpc>
              <a:spcBef>
                <a:spcPts val="0"/>
              </a:spcBef>
              <a:spcAft>
                <a:spcPts val="1200"/>
              </a:spcAft>
            </a:pPr>
            <a:r>
              <a:rPr lang="en-US" sz="2600" dirty="0" smtClean="0">
                <a:solidFill>
                  <a:srgbClr val="4676A6"/>
                </a:solidFill>
              </a:rPr>
              <a:t>Quantitative:</a:t>
            </a:r>
            <a:r>
              <a:rPr lang="en-US" sz="2600" dirty="0" smtClean="0"/>
              <a:t> not applicable</a:t>
            </a:r>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t>
            </a:r>
            <a:r>
              <a:rPr lang="en-GB" sz="2600" dirty="0" err="1" smtClean="0"/>
              <a:t>ased</a:t>
            </a:r>
            <a:r>
              <a:rPr lang="en-GB" sz="2600" dirty="0" smtClean="0"/>
              <a:t> </a:t>
            </a:r>
            <a:r>
              <a:rPr lang="en-GB" sz="2600" dirty="0"/>
              <a:t>on sensitivity analysis of the EO solution</a:t>
            </a:r>
            <a:r>
              <a:rPr lang="en-US" sz="2600" dirty="0" smtClean="0"/>
              <a:t/>
            </a:r>
            <a:br>
              <a:rPr lang="en-US" sz="2600" dirty="0" smtClean="0"/>
            </a:br>
            <a:endParaRPr lang="en-US" sz="2600" dirty="0" smtClean="0"/>
          </a:p>
        </p:txBody>
      </p:sp>
      <p:sp>
        <p:nvSpPr>
          <p:cNvPr id="6" name="Slide Number Placeholder 5"/>
          <p:cNvSpPr>
            <a:spLocks noGrp="1"/>
          </p:cNvSpPr>
          <p:nvPr>
            <p:ph type="sldNum" sz="quarter" idx="12"/>
          </p:nvPr>
        </p:nvSpPr>
        <p:spPr/>
        <p:txBody>
          <a:bodyPr/>
          <a:lstStyle/>
          <a:p>
            <a:fld id="{7AE59B96-4131-4DD5-A7F3-9C8969C240CC}" type="slidenum">
              <a:rPr lang="en-US" smtClean="0"/>
              <a:pPr/>
              <a:t>73</a:t>
            </a:fld>
            <a:endParaRPr lang="en-US"/>
          </a:p>
        </p:txBody>
      </p:sp>
      <p:sp>
        <p:nvSpPr>
          <p:cNvPr id="2" name="TextBox 1"/>
          <p:cNvSpPr txBox="1"/>
          <p:nvPr/>
        </p:nvSpPr>
        <p:spPr>
          <a:xfrm>
            <a:off x="378000" y="900000"/>
            <a:ext cx="8208000" cy="707886"/>
          </a:xfrm>
          <a:prstGeom prst="rect">
            <a:avLst/>
          </a:prstGeom>
          <a:noFill/>
        </p:spPr>
        <p:txBody>
          <a:bodyPr wrap="square" rtlCol="0">
            <a:spAutoFit/>
          </a:bodyPr>
          <a:lstStyle/>
          <a:p>
            <a:pPr algn="r"/>
            <a:r>
              <a:rPr lang="en-US" sz="4000" b="1" i="1" dirty="0" smtClean="0">
                <a:solidFill>
                  <a:srgbClr val="4676A6"/>
                </a:solidFill>
              </a:rPr>
              <a:t>Sustainability</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517170794"/>
      </p:ext>
    </p:extLst>
  </p:cSld>
  <p:clrMapOvr>
    <a:masterClrMapping/>
  </p:clrMapOvr>
  <p:transition advTm="2000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In case of extremes or breakdown in the value chain, the product or service can still be delivered at an acceptable level. </a:t>
            </a:r>
            <a:r>
              <a:rPr lang="en-GB" sz="2600" dirty="0"/>
              <a:t>Alternatives (plan B) are available (and developed</a:t>
            </a:r>
            <a:r>
              <a:rPr lang="en-GB" sz="2600" dirty="0" smtClean="0"/>
              <a:t>).</a:t>
            </a:r>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cost-benefit </a:t>
            </a:r>
            <a:r>
              <a:rPr lang="en-GB" sz="2600" dirty="0"/>
              <a:t>calculation of plan B </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risk analysis of the EO solution</a:t>
            </a:r>
            <a:r>
              <a:rPr lang="en-US" sz="2600" dirty="0" smtClean="0"/>
              <a:t/>
            </a:r>
            <a:br>
              <a:rPr lang="en-US" sz="2600" dirty="0" smtClean="0"/>
            </a:br>
            <a:endParaRPr lang="en-US" sz="2600" dirty="0" smtClean="0"/>
          </a:p>
        </p:txBody>
      </p:sp>
      <p:sp>
        <p:nvSpPr>
          <p:cNvPr id="6" name="Slide Number Placeholder 5"/>
          <p:cNvSpPr>
            <a:spLocks noGrp="1"/>
          </p:cNvSpPr>
          <p:nvPr>
            <p:ph type="sldNum" sz="quarter" idx="12"/>
          </p:nvPr>
        </p:nvSpPr>
        <p:spPr/>
        <p:txBody>
          <a:bodyPr/>
          <a:lstStyle/>
          <a:p>
            <a:fld id="{7AE59B96-4131-4DD5-A7F3-9C8969C240CC}" type="slidenum">
              <a:rPr lang="en-US" smtClean="0"/>
              <a:pPr/>
              <a:t>74</a:t>
            </a:fld>
            <a:endParaRPr lang="en-US"/>
          </a:p>
        </p:txBody>
      </p:sp>
      <p:sp>
        <p:nvSpPr>
          <p:cNvPr id="2" name="TextBox 1"/>
          <p:cNvSpPr txBox="1"/>
          <p:nvPr/>
        </p:nvSpPr>
        <p:spPr>
          <a:xfrm>
            <a:off x="378000" y="900000"/>
            <a:ext cx="8208000" cy="707886"/>
          </a:xfrm>
          <a:prstGeom prst="rect">
            <a:avLst/>
          </a:prstGeom>
          <a:noFill/>
        </p:spPr>
        <p:txBody>
          <a:bodyPr wrap="square" rtlCol="0">
            <a:spAutoFit/>
          </a:bodyPr>
          <a:lstStyle/>
          <a:p>
            <a:pPr algn="r"/>
            <a:r>
              <a:rPr lang="en-US" sz="4000" b="1" i="1" dirty="0" smtClean="0">
                <a:solidFill>
                  <a:srgbClr val="4676A6"/>
                </a:solidFill>
              </a:rPr>
              <a:t>Resilience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620521176"/>
      </p:ext>
    </p:extLst>
  </p:cSld>
  <p:clrMapOvr>
    <a:masterClrMapping/>
  </p:clrMapOvr>
  <p:transition advTm="2000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product or service can be easily applied or adapted for use in another region or another situation, while still providing the solution without (too much) extra cost</a:t>
            </a:r>
            <a:r>
              <a:rPr lang="en-GB" sz="2600" dirty="0" smtClean="0">
                <a:solidFill>
                  <a:srgbClr val="4676A6"/>
                </a:solidFill>
              </a:rPr>
              <a:t>.</a:t>
            </a:r>
          </a:p>
          <a:p>
            <a:pPr marL="0" indent="0">
              <a:lnSpc>
                <a:spcPct val="80000"/>
              </a:lnSpc>
              <a:buNone/>
            </a:pPr>
            <a:endParaRPr lang="en-US" sz="2600" dirty="0" smtClean="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calculation of reproduction costs for application in other regions or situations; measurement of spreading of actual use</a:t>
            </a:r>
            <a:endParaRPr lang="en-US" sz="2600" dirty="0" smtClean="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quantitative assessment and description of EO solution</a:t>
            </a:r>
            <a:r>
              <a:rPr lang="en-US" sz="2600" dirty="0" smtClean="0"/>
              <a:t/>
            </a:r>
            <a:br>
              <a:rPr lang="en-US" sz="2600" dirty="0" smtClean="0"/>
            </a:br>
            <a:endParaRPr lang="en-US" sz="2600" dirty="0" smtClean="0"/>
          </a:p>
        </p:txBody>
      </p:sp>
      <p:sp>
        <p:nvSpPr>
          <p:cNvPr id="6" name="Slide Number Placeholder 5"/>
          <p:cNvSpPr>
            <a:spLocks noGrp="1"/>
          </p:cNvSpPr>
          <p:nvPr>
            <p:ph type="sldNum" sz="quarter" idx="12"/>
          </p:nvPr>
        </p:nvSpPr>
        <p:spPr/>
        <p:txBody>
          <a:bodyPr/>
          <a:lstStyle/>
          <a:p>
            <a:fld id="{7AE59B96-4131-4DD5-A7F3-9C8969C240CC}" type="slidenum">
              <a:rPr lang="en-US" smtClean="0"/>
              <a:pPr/>
              <a:t>75</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Reproduction </a:t>
            </a:r>
            <a:br>
              <a:rPr lang="en-US" sz="4000" b="1" i="1" dirty="0" smtClean="0">
                <a:solidFill>
                  <a:srgbClr val="4676A6"/>
                </a:solidFill>
              </a:rPr>
            </a:br>
            <a:r>
              <a:rPr lang="en-US" sz="4000" b="1" i="1" dirty="0" smtClean="0">
                <a:solidFill>
                  <a:srgbClr val="4676A6"/>
                </a:solidFill>
              </a:rPr>
              <a:t>capacity / flexibility</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94192666"/>
      </p:ext>
    </p:extLst>
  </p:cSld>
  <p:clrMapOvr>
    <a:masterClrMapping/>
  </p:clrMapOvr>
  <p:transition advTm="2000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t>The users intuitively get what the product or service is about and are interested. </a:t>
            </a:r>
            <a:r>
              <a:rPr lang="en-GB" sz="2600" dirty="0">
                <a:solidFill>
                  <a:srgbClr val="4676A6"/>
                </a:solidFill>
              </a:rPr>
              <a:t>They accept it as a solution to their problem</a:t>
            </a:r>
            <a:r>
              <a:rPr lang="en-GB" sz="2600" dirty="0" smtClean="0">
                <a:solidFill>
                  <a:srgbClr val="4676A6"/>
                </a:solidFill>
              </a:rPr>
              <a:t>.</a:t>
            </a:r>
          </a:p>
          <a:p>
            <a:pPr marL="0" indent="0">
              <a:lnSpc>
                <a:spcPct val="80000"/>
              </a:lnSpc>
              <a:buNone/>
            </a:pPr>
            <a:endParaRPr lang="en-US" sz="2600" dirty="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none</a:t>
            </a:r>
            <a:r>
              <a:rPr lang="en-GB" sz="2600" dirty="0"/>
              <a:t>, or survey results about acceptance. After introduction of the solution: number of clients and/or </a:t>
            </a:r>
            <a:r>
              <a:rPr lang="en-GB" sz="2600" dirty="0" smtClean="0"/>
              <a:t>users</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user testimonials and user surveys</a:t>
            </a:r>
            <a:r>
              <a:rPr lang="en-US" sz="2600" dirty="0" smtClean="0"/>
              <a:t/>
            </a:r>
            <a:br>
              <a:rPr lang="en-US" sz="2600" dirty="0" smtClean="0"/>
            </a:br>
            <a:endParaRPr lang="en-US" sz="2600" dirty="0" smtClean="0"/>
          </a:p>
        </p:txBody>
      </p:sp>
      <p:sp>
        <p:nvSpPr>
          <p:cNvPr id="6" name="Slide Number Placeholder 5"/>
          <p:cNvSpPr>
            <a:spLocks noGrp="1"/>
          </p:cNvSpPr>
          <p:nvPr>
            <p:ph type="sldNum" sz="quarter" idx="12"/>
          </p:nvPr>
        </p:nvSpPr>
        <p:spPr/>
        <p:txBody>
          <a:bodyPr/>
          <a:lstStyle/>
          <a:p>
            <a:fld id="{7AE59B96-4131-4DD5-A7F3-9C8969C240CC}" type="slidenum">
              <a:rPr lang="en-US" smtClean="0"/>
              <a:pPr/>
              <a:t>76</a:t>
            </a:fld>
            <a:endParaRPr lang="en-US"/>
          </a:p>
        </p:txBody>
      </p:sp>
      <p:sp>
        <p:nvSpPr>
          <p:cNvPr id="2" name="TextBox 1"/>
          <p:cNvSpPr txBox="1"/>
          <p:nvPr/>
        </p:nvSpPr>
        <p:spPr>
          <a:xfrm>
            <a:off x="378000" y="900000"/>
            <a:ext cx="8208000" cy="707886"/>
          </a:xfrm>
          <a:prstGeom prst="rect">
            <a:avLst/>
          </a:prstGeom>
          <a:noFill/>
        </p:spPr>
        <p:txBody>
          <a:bodyPr wrap="square" rtlCol="0">
            <a:spAutoFit/>
          </a:bodyPr>
          <a:lstStyle/>
          <a:p>
            <a:pPr algn="r"/>
            <a:r>
              <a:rPr lang="en-US" sz="4000" b="1" i="1" dirty="0" smtClean="0">
                <a:solidFill>
                  <a:srgbClr val="4676A6"/>
                </a:solidFill>
              </a:rPr>
              <a:t>Acceptance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974465347"/>
      </p:ext>
    </p:extLst>
  </p:cSld>
  <p:clrMapOvr>
    <a:masterClrMapping/>
  </p:clrMapOvr>
  <p:transition advTm="2000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training requirements for professionals and other users along the value chain are clear and associated costs and efforts are acceptable</a:t>
            </a:r>
            <a:r>
              <a:rPr lang="en-GB" sz="2600" dirty="0" smtClean="0">
                <a:solidFill>
                  <a:srgbClr val="4676A6"/>
                </a:solidFill>
              </a:rPr>
              <a:t>.</a:t>
            </a:r>
          </a:p>
          <a:p>
            <a:pPr marL="0" indent="0">
              <a:lnSpc>
                <a:spcPct val="80000"/>
              </a:lnSpc>
              <a:buNone/>
            </a:pPr>
            <a:endParaRPr lang="en-US" sz="2600" dirty="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cost </a:t>
            </a:r>
            <a:r>
              <a:rPr lang="en-GB" sz="2600" dirty="0"/>
              <a:t>and time required to get the users at the desired knowledge and skill level</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knowledge transfer plans and evaluation of training activities</a:t>
            </a:r>
            <a:r>
              <a:rPr lang="en-US" sz="2600" dirty="0" smtClean="0"/>
              <a:t/>
            </a:r>
            <a:br>
              <a:rPr lang="en-US" sz="2600" dirty="0" smtClean="0"/>
            </a:br>
            <a:endParaRPr lang="en-US" sz="2600" dirty="0" smtClean="0"/>
          </a:p>
        </p:txBody>
      </p:sp>
      <p:sp>
        <p:nvSpPr>
          <p:cNvPr id="6" name="Slide Number Placeholder 5"/>
          <p:cNvSpPr>
            <a:spLocks noGrp="1"/>
          </p:cNvSpPr>
          <p:nvPr>
            <p:ph type="sldNum" sz="quarter" idx="12"/>
          </p:nvPr>
        </p:nvSpPr>
        <p:spPr/>
        <p:txBody>
          <a:bodyPr/>
          <a:lstStyle/>
          <a:p>
            <a:fld id="{7AE59B96-4131-4DD5-A7F3-9C8969C240CC}" type="slidenum">
              <a:rPr lang="en-US" smtClean="0"/>
              <a:pPr/>
              <a:t>77</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Level of knowledge </a:t>
            </a:r>
            <a:br>
              <a:rPr lang="en-US" sz="4000" b="1" i="1" dirty="0" smtClean="0">
                <a:solidFill>
                  <a:srgbClr val="4676A6"/>
                </a:solidFill>
              </a:rPr>
            </a:br>
            <a:r>
              <a:rPr lang="en-US" sz="4000" b="1" i="1" dirty="0" smtClean="0">
                <a:solidFill>
                  <a:srgbClr val="4676A6"/>
                </a:solidFill>
              </a:rPr>
              <a:t>transfer required</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532823475"/>
      </p:ext>
    </p:extLst>
  </p:cSld>
  <p:clrMapOvr>
    <a:masterClrMapping/>
  </p:clrMapOvr>
  <p:transition advTm="2000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40000"/>
            <a:ext cx="8208000" cy="4417707"/>
          </a:xfrm>
        </p:spPr>
        <p:txBody>
          <a:bodyPr>
            <a:noAutofit/>
          </a:bodyPr>
          <a:lstStyle/>
          <a:p>
            <a:pPr marL="0" indent="0">
              <a:lnSpc>
                <a:spcPct val="80000"/>
              </a:lnSpc>
              <a:buNone/>
            </a:pPr>
            <a:r>
              <a:rPr lang="en-US" sz="2600" dirty="0" smtClean="0"/>
              <a:t>Application of Earth observation increases the level of objectivity and impartiality in decision-making processes, including conflict resolution. The application improves transparency and public accountability. It raises no ethical issues or if it does, as in the case of privacy concerns, these are resolved in a satisfactory way for all parties concerned.</a:t>
            </a:r>
          </a:p>
          <a:p>
            <a:pPr marL="0" indent="0">
              <a:lnSpc>
                <a:spcPct val="80000"/>
              </a:lnSpc>
              <a:buNone/>
            </a:pPr>
            <a:endParaRPr lang="en-US" sz="2600" dirty="0" smtClean="0"/>
          </a:p>
          <a:p>
            <a:pPr>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not applicable</a:t>
            </a:r>
            <a:endParaRPr lang="en-US" sz="2600" dirty="0" smtClean="0"/>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based on user testimonials and user surveys</a:t>
            </a:r>
          </a:p>
        </p:txBody>
      </p:sp>
      <p:sp>
        <p:nvSpPr>
          <p:cNvPr id="6" name="Slide Number Placeholder 5"/>
          <p:cNvSpPr>
            <a:spLocks noGrp="1"/>
          </p:cNvSpPr>
          <p:nvPr>
            <p:ph type="sldNum" sz="quarter" idx="12"/>
          </p:nvPr>
        </p:nvSpPr>
        <p:spPr/>
        <p:txBody>
          <a:bodyPr/>
          <a:lstStyle/>
          <a:p>
            <a:fld id="{7AE59B96-4131-4DD5-A7F3-9C8969C240CC}" type="slidenum">
              <a:rPr lang="en-US" smtClean="0"/>
              <a:pPr/>
              <a:t>78</a:t>
            </a:fld>
            <a:endParaRPr lang="en-US"/>
          </a:p>
        </p:txBody>
      </p:sp>
      <p:sp>
        <p:nvSpPr>
          <p:cNvPr id="2" name="TextBox 1"/>
          <p:cNvSpPr txBox="1"/>
          <p:nvPr/>
        </p:nvSpPr>
        <p:spPr>
          <a:xfrm>
            <a:off x="378000" y="324000"/>
            <a:ext cx="8208000" cy="1938992"/>
          </a:xfrm>
          <a:prstGeom prst="rect">
            <a:avLst/>
          </a:prstGeom>
          <a:noFill/>
        </p:spPr>
        <p:txBody>
          <a:bodyPr wrap="square" rtlCol="0">
            <a:spAutoFit/>
          </a:bodyPr>
          <a:lstStyle/>
          <a:p>
            <a:pPr algn="r"/>
            <a:r>
              <a:rPr lang="en-US" sz="4000" b="1" i="1" dirty="0" smtClean="0">
                <a:solidFill>
                  <a:srgbClr val="4676A6"/>
                </a:solidFill>
              </a:rPr>
              <a:t>Ethics, transparency, </a:t>
            </a:r>
            <a:br>
              <a:rPr lang="en-US" sz="4000" b="1" i="1" dirty="0" smtClean="0">
                <a:solidFill>
                  <a:srgbClr val="4676A6"/>
                </a:solidFill>
              </a:rPr>
            </a:br>
            <a:r>
              <a:rPr lang="en-US" sz="4000" b="1" i="1" dirty="0" smtClean="0">
                <a:solidFill>
                  <a:srgbClr val="4676A6"/>
                </a:solidFill>
              </a:rPr>
              <a:t>public accountability, </a:t>
            </a:r>
            <a:br>
              <a:rPr lang="en-US" sz="4000" b="1" i="1" dirty="0" smtClean="0">
                <a:solidFill>
                  <a:srgbClr val="4676A6"/>
                </a:solidFill>
              </a:rPr>
            </a:br>
            <a:r>
              <a:rPr lang="en-US" sz="4000" b="1" i="1" dirty="0" smtClean="0">
                <a:solidFill>
                  <a:srgbClr val="4676A6"/>
                </a:solidFill>
              </a:rPr>
              <a:t>objectivity &amp; impartiality</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532823475"/>
      </p:ext>
    </p:extLst>
  </p:cSld>
  <p:clrMapOvr>
    <a:masterClrMapping/>
  </p:clrMapOvr>
  <p:transition advTm="2000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tabLst>
                <a:tab pos="465138" algn="l"/>
              </a:tabLst>
            </a:pPr>
            <a:r>
              <a:rPr lang="en-US" sz="2800" dirty="0" smtClean="0">
                <a:latin typeface="+mn-lt"/>
              </a:rPr>
              <a:t>Several attempts have been made to introduce environmental accounting and to enlarge the sphere of the conventional economy to include and quantify impact on ecosystems.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The following slides give some examples:</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79</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926417517"/>
      </p:ext>
    </p:extLst>
  </p:cSld>
  <p:clrMapOvr>
    <a:masterClrMapping/>
  </p:clrMapOvr>
  <p:transition advTm="2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324000"/>
            <a:ext cx="8208000" cy="1324800"/>
          </a:xfrm>
        </p:spPr>
        <p:txBody>
          <a:bodyPr>
            <a:noAutofit/>
          </a:bodyPr>
          <a:lstStyle/>
          <a:p>
            <a:pPr algn="r"/>
            <a:r>
              <a:rPr lang="en-US" sz="4000" b="1" i="1" dirty="0" smtClean="0">
                <a:solidFill>
                  <a:srgbClr val="4676A6"/>
                </a:solidFill>
              </a:rPr>
              <a:t>Assessment of business &amp; </a:t>
            </a:r>
            <a:br>
              <a:rPr lang="en-US" sz="4000" b="1" i="1" dirty="0" smtClean="0">
                <a:solidFill>
                  <a:srgbClr val="4676A6"/>
                </a:solidFill>
              </a:rPr>
            </a:br>
            <a:r>
              <a:rPr lang="en-US" sz="4000" b="1" i="1" dirty="0" smtClean="0">
                <a:solidFill>
                  <a:srgbClr val="4676A6"/>
                </a:solidFill>
              </a:rPr>
              <a:t>funding opportunities</a:t>
            </a:r>
            <a:endParaRPr lang="en-US" sz="4000" b="1" i="1" dirty="0">
              <a:solidFill>
                <a:srgbClr val="4676A6"/>
              </a:solidFill>
            </a:endParaRPr>
          </a:p>
        </p:txBody>
      </p:sp>
      <p:sp>
        <p:nvSpPr>
          <p:cNvPr id="3" name="Content Placeholder 2"/>
          <p:cNvSpPr>
            <a:spLocks noGrp="1"/>
          </p:cNvSpPr>
          <p:nvPr>
            <p:ph idx="1"/>
          </p:nvPr>
        </p:nvSpPr>
        <p:spPr>
          <a:xfrm>
            <a:off x="378000" y="1800000"/>
            <a:ext cx="8208000" cy="3732959"/>
          </a:xfrm>
        </p:spPr>
        <p:txBody>
          <a:bodyPr>
            <a:normAutofit/>
          </a:bodyPr>
          <a:lstStyle/>
          <a:p>
            <a:pPr>
              <a:lnSpc>
                <a:spcPct val="80000"/>
              </a:lnSpc>
              <a:spcBef>
                <a:spcPts val="0"/>
              </a:spcBef>
              <a:spcAft>
                <a:spcPts val="1200"/>
              </a:spcAft>
            </a:pPr>
            <a:r>
              <a:rPr lang="en-US" sz="2800" dirty="0" smtClean="0"/>
              <a:t>Categories of water management products &amp; services</a:t>
            </a:r>
          </a:p>
          <a:p>
            <a:pPr>
              <a:lnSpc>
                <a:spcPct val="80000"/>
              </a:lnSpc>
              <a:spcBef>
                <a:spcPts val="0"/>
              </a:spcBef>
              <a:spcAft>
                <a:spcPts val="1200"/>
              </a:spcAft>
            </a:pPr>
            <a:r>
              <a:rPr lang="en-US" sz="2800" dirty="0" smtClean="0"/>
              <a:t>Life cycle phase of product or service</a:t>
            </a:r>
          </a:p>
          <a:p>
            <a:pPr>
              <a:lnSpc>
                <a:spcPct val="80000"/>
              </a:lnSpc>
              <a:spcBef>
                <a:spcPts val="0"/>
              </a:spcBef>
              <a:spcAft>
                <a:spcPts val="1200"/>
              </a:spcAft>
            </a:pPr>
            <a:r>
              <a:rPr lang="en-US" sz="2800" dirty="0" smtClean="0"/>
              <a:t>Regional context, level of technological &amp; economic development</a:t>
            </a:r>
          </a:p>
          <a:p>
            <a:pPr>
              <a:lnSpc>
                <a:spcPct val="80000"/>
              </a:lnSpc>
              <a:spcBef>
                <a:spcPts val="0"/>
              </a:spcBef>
              <a:spcAft>
                <a:spcPts val="1200"/>
              </a:spcAft>
            </a:pPr>
            <a:r>
              <a:rPr lang="en-US" sz="2800" dirty="0" smtClean="0"/>
              <a:t>Optimum marketing mix</a:t>
            </a:r>
          </a:p>
          <a:p>
            <a:pPr>
              <a:buNone/>
            </a:pPr>
            <a:endParaRPr lang="en-US" sz="24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8</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3810000"/>
          </a:xfrm>
        </p:spPr>
        <p:txBody>
          <a:bodyPr>
            <a:normAutofit/>
          </a:bodyPr>
          <a:lstStyle/>
          <a:p>
            <a:pPr marL="342000" indent="-342000">
              <a:lnSpc>
                <a:spcPct val="80000"/>
              </a:lnSpc>
              <a:spcBef>
                <a:spcPts val="0"/>
              </a:spcBef>
              <a:spcAft>
                <a:spcPts val="1200"/>
              </a:spcAft>
            </a:pPr>
            <a:r>
              <a:rPr lang="en-US" sz="2600" b="1" dirty="0" err="1" smtClean="0">
                <a:solidFill>
                  <a:prstClr val="black"/>
                </a:solidFill>
                <a:ea typeface="Times New Roman"/>
                <a:cs typeface="Times New Roman"/>
              </a:rPr>
              <a:t>SEEA</a:t>
            </a:r>
            <a:r>
              <a:rPr lang="en-US" sz="2600" b="1" dirty="0" smtClean="0">
                <a:solidFill>
                  <a:prstClr val="black"/>
                </a:solidFill>
                <a:ea typeface="Times New Roman"/>
                <a:cs typeface="Times New Roman"/>
              </a:rPr>
              <a:t>:</a:t>
            </a:r>
            <a:r>
              <a:rPr lang="en-US" sz="2600" dirty="0" smtClean="0">
                <a:solidFill>
                  <a:prstClr val="black"/>
                </a:solidFill>
                <a:ea typeface="Times New Roman"/>
                <a:cs typeface="Times New Roman"/>
              </a:rPr>
              <a:t>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System of Environmental-Economic Accounts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a:t>
            </a:r>
            <a:r>
              <a:rPr lang="en-US" sz="2600" dirty="0" smtClean="0"/>
              <a:t>EC, </a:t>
            </a:r>
            <a:r>
              <a:rPr lang="en-US" sz="2600" dirty="0" err="1" smtClean="0"/>
              <a:t>FAO</a:t>
            </a:r>
            <a:r>
              <a:rPr lang="en-US" sz="2600" dirty="0" smtClean="0"/>
              <a:t>, IMF, OECD, UN, WB </a:t>
            </a:r>
            <a:r>
              <a:rPr lang="en-US" sz="2600" dirty="0" smtClean="0">
                <a:solidFill>
                  <a:prstClr val="black"/>
                </a:solidFill>
                <a:ea typeface="Times New Roman"/>
                <a:cs typeface="Times New Roman"/>
              </a:rPr>
              <a:t>)</a:t>
            </a:r>
          </a:p>
          <a:p>
            <a:pPr marL="342000" lvl="0" indent="-342000">
              <a:lnSpc>
                <a:spcPct val="80000"/>
              </a:lnSpc>
              <a:spcBef>
                <a:spcPts val="0"/>
              </a:spcBef>
              <a:spcAft>
                <a:spcPts val="1200"/>
              </a:spcAft>
            </a:pPr>
            <a:r>
              <a:rPr lang="en-US" sz="2600" b="1" dirty="0" smtClean="0">
                <a:solidFill>
                  <a:prstClr val="black"/>
                </a:solidFill>
                <a:ea typeface="Times New Roman"/>
                <a:cs typeface="Times New Roman"/>
              </a:rPr>
              <a:t>WAVES:</a:t>
            </a:r>
            <a:r>
              <a:rPr lang="en-US" sz="2600" dirty="0" smtClean="0">
                <a:solidFill>
                  <a:prstClr val="black"/>
                </a:solidFill>
                <a:ea typeface="Times New Roman"/>
                <a:cs typeface="Times New Roman"/>
              </a:rPr>
              <a:t>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Wealth Accounting and the Valuation of Ecosystem Services (global partnership, led by World Bank)</a:t>
            </a:r>
          </a:p>
          <a:p>
            <a:pPr marL="342000" lvl="0" indent="-342000">
              <a:lnSpc>
                <a:spcPct val="80000"/>
              </a:lnSpc>
              <a:spcBef>
                <a:spcPts val="0"/>
              </a:spcBef>
              <a:spcAft>
                <a:spcPts val="1200"/>
              </a:spcAft>
            </a:pPr>
            <a:r>
              <a:rPr lang="en-US" sz="2600" b="1" dirty="0" err="1" smtClean="0">
                <a:solidFill>
                  <a:prstClr val="black"/>
                </a:solidFill>
                <a:ea typeface="Times New Roman"/>
                <a:cs typeface="Times New Roman"/>
              </a:rPr>
              <a:t>TEEB</a:t>
            </a:r>
            <a:r>
              <a:rPr lang="en-US" sz="2600" b="1" dirty="0" smtClean="0">
                <a:solidFill>
                  <a:prstClr val="black"/>
                </a:solidFill>
                <a:ea typeface="Times New Roman"/>
                <a:cs typeface="Times New Roman"/>
              </a:rPr>
              <a:t>:</a:t>
            </a:r>
            <a:r>
              <a:rPr lang="en-US" sz="2600" dirty="0" smtClean="0">
                <a:solidFill>
                  <a:prstClr val="black"/>
                </a:solidFill>
                <a:ea typeface="Times New Roman"/>
                <a:cs typeface="Times New Roman"/>
              </a:rPr>
              <a:t>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The Economics of Ecosystems and Biodiversity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(group led by UNEP)</a:t>
            </a:r>
          </a:p>
        </p:txBody>
      </p:sp>
      <p:sp>
        <p:nvSpPr>
          <p:cNvPr id="5" name="Slide Number Placeholder 4"/>
          <p:cNvSpPr>
            <a:spLocks noGrp="1"/>
          </p:cNvSpPr>
          <p:nvPr>
            <p:ph type="sldNum" sz="quarter" idx="12"/>
          </p:nvPr>
        </p:nvSpPr>
        <p:spPr/>
        <p:txBody>
          <a:bodyPr/>
          <a:lstStyle/>
          <a:p>
            <a:fld id="{7AE59B96-4131-4DD5-A7F3-9C8969C240CC}" type="slidenum">
              <a:rPr lang="en-US" smtClean="0"/>
              <a:pPr/>
              <a:t>80</a:t>
            </a:fld>
            <a:endParaRPr lang="en-US" dirty="0"/>
          </a:p>
        </p:txBody>
      </p:sp>
      <p:sp>
        <p:nvSpPr>
          <p:cNvPr id="6" name="TextBox 5"/>
          <p:cNvSpPr txBox="1"/>
          <p:nvPr/>
        </p:nvSpPr>
        <p:spPr>
          <a:xfrm>
            <a:off x="378000" y="1620000"/>
            <a:ext cx="8208000" cy="1080000"/>
          </a:xfrm>
          <a:prstGeom prst="rect">
            <a:avLst/>
          </a:prstGeom>
          <a:noFill/>
        </p:spPr>
        <p:txBody>
          <a:bodyPr wrap="square" rtlCol="0" anchor="ctr">
            <a:spAutoFit/>
          </a:bodyPr>
          <a:lstStyle/>
          <a:p>
            <a:r>
              <a:rPr lang="en-US" sz="4000" b="1" i="1" dirty="0" smtClean="0">
                <a:solidFill>
                  <a:srgbClr val="4676A6"/>
                </a:solidFill>
              </a:rPr>
              <a:t>Environmental accounting &amp; payment for ecosystem services</a:t>
            </a:r>
            <a:endParaRPr lang="en-US" sz="4000" b="1" i="1" dirty="0">
              <a:solidFill>
                <a:srgbClr val="4676A6"/>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600" y="430615"/>
            <a:ext cx="685200" cy="73491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513" y="489216"/>
            <a:ext cx="849087" cy="61195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578891"/>
            <a:ext cx="1447800" cy="53279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2700" y="499790"/>
            <a:ext cx="685800" cy="6858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400" y="506076"/>
            <a:ext cx="1562100" cy="67951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7500" y="489216"/>
            <a:ext cx="696374" cy="696374"/>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3044" y="430615"/>
            <a:ext cx="823913" cy="839714"/>
          </a:xfrm>
          <a:prstGeom prst="rect">
            <a:avLst/>
          </a:prstGeom>
        </p:spPr>
      </p:pic>
    </p:spTree>
    <p:extLst>
      <p:ext uri="{BB962C8B-B14F-4D97-AF65-F5344CB8AC3E}">
        <p14:creationId xmlns:p14="http://schemas.microsoft.com/office/powerpoint/2010/main" val="1592292387"/>
      </p:ext>
    </p:extLst>
  </p:cSld>
  <p:clrMapOvr>
    <a:masterClrMapping/>
  </p:clrMapOvr>
  <p:transition advTm="2000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81</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smtClean="0">
                <a:solidFill>
                  <a:srgbClr val="4676A6"/>
                </a:solidFill>
              </a:rPr>
              <a:t>SEEA Conceptual Framework</a:t>
            </a:r>
            <a:endParaRPr lang="en-US" sz="4000" b="1" i="1" dirty="0">
              <a:solidFill>
                <a:srgbClr val="4676A6"/>
              </a:solidFill>
            </a:endParaRPr>
          </a:p>
        </p:txBody>
      </p:sp>
      <p:sp>
        <p:nvSpPr>
          <p:cNvPr id="4" name="TextBox 3"/>
          <p:cNvSpPr txBox="1"/>
          <p:nvPr/>
        </p:nvSpPr>
        <p:spPr>
          <a:xfrm>
            <a:off x="1195499" y="6300000"/>
            <a:ext cx="6753003" cy="338554"/>
          </a:xfrm>
          <a:prstGeom prst="rect">
            <a:avLst/>
          </a:prstGeom>
          <a:noFill/>
        </p:spPr>
        <p:txBody>
          <a:bodyPr wrap="none" rtlCol="0">
            <a:spAutoFit/>
          </a:bodyPr>
          <a:lstStyle/>
          <a:p>
            <a:pPr algn="ctr"/>
            <a:r>
              <a:rPr lang="en-US" sz="1600" i="1" dirty="0" smtClean="0"/>
              <a:t>Source: SEEA conceptual framework report (EC, FAO, IMF, OECD, UN, WB 2012)</a:t>
            </a:r>
            <a:endParaRPr lang="en-US" sz="1600" i="1"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066800"/>
            <a:ext cx="7772400" cy="5229163"/>
          </a:xfrm>
          <a:prstGeom prst="rect">
            <a:avLst/>
          </a:prstGeom>
          <a:noFill/>
          <a:ln>
            <a:noFill/>
          </a:ln>
        </p:spPr>
      </p:pic>
    </p:spTree>
    <p:extLst>
      <p:ext uri="{BB962C8B-B14F-4D97-AF65-F5344CB8AC3E}">
        <p14:creationId xmlns:p14="http://schemas.microsoft.com/office/powerpoint/2010/main" val="3633816606"/>
      </p:ext>
    </p:extLst>
  </p:cSld>
  <p:clrMapOvr>
    <a:masterClrMapping/>
  </p:clrMapOvr>
  <p:transition advTm="2000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tabLst>
                <a:tab pos="465138" algn="l"/>
              </a:tabLst>
            </a:pPr>
            <a:r>
              <a:rPr lang="en-US" sz="2800" dirty="0" smtClean="0">
                <a:latin typeface="+mn-lt"/>
              </a:rPr>
              <a:t>For earth observation the work of the Group on Earth Observations (GEO) is essential to achieve the goal </a:t>
            </a:r>
            <a:r>
              <a:rPr lang="en-US" sz="2800" dirty="0">
                <a:latin typeface="+mn-lt"/>
              </a:rPr>
              <a:t>of </a:t>
            </a:r>
            <a:r>
              <a:rPr lang="en-US" sz="2800" dirty="0" smtClean="0">
                <a:latin typeface="+mn-lt"/>
              </a:rPr>
              <a:t>a Global </a:t>
            </a:r>
            <a:r>
              <a:rPr lang="en-US" sz="2800" dirty="0">
                <a:latin typeface="+mn-lt"/>
              </a:rPr>
              <a:t>Earth Observations System of Systems (GEOSS</a:t>
            </a:r>
            <a:r>
              <a:rPr lang="en-US" sz="2800" dirty="0" smtClean="0">
                <a:latin typeface="+mn-lt"/>
              </a:rPr>
              <a:t>), resulting in the shared GEO common infrastructure (GCI):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82</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926417517"/>
      </p:ext>
    </p:extLst>
  </p:cSld>
  <p:clrMapOvr>
    <a:masterClrMapping/>
  </p:clrMapOvr>
  <p:transition advTm="2000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83</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smtClean="0">
                <a:solidFill>
                  <a:srgbClr val="4676A6"/>
                </a:solidFill>
              </a:rPr>
              <a:t>Group on Earth Observations</a:t>
            </a:r>
            <a:endParaRPr lang="en-US" sz="4000" b="1" i="1" dirty="0">
              <a:solidFill>
                <a:srgbClr val="4676A6"/>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500" y="1074448"/>
            <a:ext cx="7305001" cy="5478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6012000"/>
            <a:ext cx="2743200" cy="549298"/>
          </a:xfrm>
          <a:prstGeom prst="rect">
            <a:avLst/>
          </a:prstGeom>
        </p:spPr>
      </p:pic>
    </p:spTree>
    <p:extLst>
      <p:ext uri="{BB962C8B-B14F-4D97-AF65-F5344CB8AC3E}">
        <p14:creationId xmlns:p14="http://schemas.microsoft.com/office/powerpoint/2010/main" val="1897469505"/>
      </p:ext>
    </p:extLst>
  </p:cSld>
  <p:clrMapOvr>
    <a:masterClrMapping/>
  </p:clrMapOvr>
  <p:transition advTm="2000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84</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8" name="Title 1"/>
          <p:cNvSpPr txBox="1">
            <a:spLocks/>
          </p:cNvSpPr>
          <p:nvPr/>
        </p:nvSpPr>
        <p:spPr>
          <a:xfrm>
            <a:off x="378000" y="900000"/>
            <a:ext cx="8208000" cy="7092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Marketing elements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sp>
        <p:nvSpPr>
          <p:cNvPr id="11" name="Content Placeholder 2"/>
          <p:cNvSpPr>
            <a:spLocks noGrp="1"/>
          </p:cNvSpPr>
          <p:nvPr>
            <p:ph idx="1"/>
          </p:nvPr>
        </p:nvSpPr>
        <p:spPr>
          <a:xfrm>
            <a:off x="378000" y="1800000"/>
            <a:ext cx="8208000" cy="4417707"/>
          </a:xfrm>
        </p:spPr>
        <p:txBody>
          <a:bodyPr>
            <a:noAutofit/>
          </a:bodyPr>
          <a:lstStyle/>
          <a:p>
            <a:pPr lvl="0">
              <a:spcBef>
                <a:spcPts val="0"/>
              </a:spcBef>
              <a:spcAft>
                <a:spcPts val="600"/>
              </a:spcAft>
            </a:pPr>
            <a:r>
              <a:rPr lang="nl-NL" sz="2800" dirty="0" smtClean="0"/>
              <a:t>Customer value propositions</a:t>
            </a:r>
            <a:endParaRPr lang="en-US" sz="2800" dirty="0"/>
          </a:p>
          <a:p>
            <a:pPr>
              <a:spcBef>
                <a:spcPts val="0"/>
              </a:spcBef>
              <a:spcAft>
                <a:spcPts val="600"/>
              </a:spcAft>
            </a:pPr>
            <a:r>
              <a:rPr lang="nl-NL" sz="2800" dirty="0" smtClean="0"/>
              <a:t>Crossing the technology chasm</a:t>
            </a:r>
          </a:p>
          <a:p>
            <a:pPr>
              <a:spcBef>
                <a:spcPts val="0"/>
              </a:spcBef>
              <a:spcAft>
                <a:spcPts val="600"/>
              </a:spcAft>
            </a:pPr>
            <a:r>
              <a:rPr lang="nl-NL" sz="2800" dirty="0" smtClean="0"/>
              <a:t>Creating shared value</a:t>
            </a:r>
          </a:p>
          <a:p>
            <a:pPr>
              <a:spcBef>
                <a:spcPts val="0"/>
              </a:spcBef>
              <a:spcAft>
                <a:spcPts val="600"/>
              </a:spcAft>
            </a:pPr>
            <a:r>
              <a:rPr lang="nl-NL" sz="2800" dirty="0" smtClean="0"/>
              <a:t>Promotion tools</a:t>
            </a:r>
            <a:r>
              <a:rPr lang="en-US" sz="2800" dirty="0" smtClean="0"/>
              <a:t/>
            </a:r>
            <a:br>
              <a:rPr lang="en-US" sz="2800" dirty="0" smtClean="0"/>
            </a:br>
            <a:endParaRPr lang="en-US" sz="2800" dirty="0" smtClean="0"/>
          </a:p>
        </p:txBody>
      </p:sp>
    </p:spTree>
    <p:extLst>
      <p:ext uri="{BB962C8B-B14F-4D97-AF65-F5344CB8AC3E}">
        <p14:creationId xmlns:p14="http://schemas.microsoft.com/office/powerpoint/2010/main" val="1184681602"/>
      </p:ext>
    </p:extLst>
  </p:cSld>
  <p:clrMapOvr>
    <a:masterClrMapping/>
  </p:clrMapOvr>
  <p:transition advTm="2000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tabLst>
                <a:tab pos="465138" algn="l"/>
              </a:tabLst>
            </a:pPr>
            <a:r>
              <a:rPr lang="en-US" sz="2800" dirty="0" smtClean="0">
                <a:latin typeface="+mn-lt"/>
              </a:rPr>
              <a:t>Customer value propositions capture the unique value of a product or services as perceived and appreciated by the customer.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Interestingly, they can differ completely from the features that the provider considers most important: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85</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95864153"/>
      </p:ext>
    </p:extLst>
  </p:cSld>
  <p:clrMapOvr>
    <a:masterClrMapping/>
  </p:clrMapOvr>
  <p:transition advTm="2000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86</a:t>
            </a:fld>
            <a:endParaRPr lang="en-US" dirty="0"/>
          </a:p>
        </p:txBody>
      </p:sp>
      <p:sp>
        <p:nvSpPr>
          <p:cNvPr id="3" name="Title 2"/>
          <p:cNvSpPr>
            <a:spLocks noGrp="1"/>
          </p:cNvSpPr>
          <p:nvPr>
            <p:ph type="title"/>
          </p:nvPr>
        </p:nvSpPr>
        <p:spPr>
          <a:xfrm>
            <a:off x="190500" y="152400"/>
            <a:ext cx="8763000" cy="639762"/>
          </a:xfrm>
        </p:spPr>
        <p:txBody>
          <a:bodyPr>
            <a:normAutofit fontScale="90000"/>
          </a:bodyPr>
          <a:lstStyle/>
          <a:p>
            <a:pPr>
              <a:defRPr/>
            </a:pPr>
            <a:r>
              <a:rPr lang="en-US" b="1" i="1" dirty="0" smtClean="0">
                <a:solidFill>
                  <a:srgbClr val="4676A6"/>
                </a:solidFill>
              </a:rPr>
              <a:t>Customer Value Propositions</a:t>
            </a:r>
            <a:endParaRPr lang="en-US" b="1" i="1" dirty="0">
              <a:solidFill>
                <a:srgbClr val="4676A6"/>
              </a:solidFill>
            </a:endParaRPr>
          </a:p>
        </p:txBody>
      </p:sp>
      <p:sp>
        <p:nvSpPr>
          <p:cNvPr id="4" name="TextBox 3"/>
          <p:cNvSpPr txBox="1"/>
          <p:nvPr/>
        </p:nvSpPr>
        <p:spPr>
          <a:xfrm>
            <a:off x="198000" y="6408000"/>
            <a:ext cx="5903667" cy="338554"/>
          </a:xfrm>
          <a:prstGeom prst="rect">
            <a:avLst/>
          </a:prstGeom>
          <a:noFill/>
        </p:spPr>
        <p:txBody>
          <a:bodyPr wrap="none" rtlCol="0">
            <a:spAutoFit/>
          </a:bodyPr>
          <a:lstStyle/>
          <a:p>
            <a:pPr algn="ctr"/>
            <a:r>
              <a:rPr lang="en-US" sz="1600" i="1" dirty="0" smtClean="0"/>
              <a:t>Source: Customer value propositions in business markets (HBR 2006)</a:t>
            </a:r>
            <a:endParaRPr lang="en-US" sz="1600" i="1" dirty="0"/>
          </a:p>
        </p:txBody>
      </p:sp>
      <p:graphicFrame>
        <p:nvGraphicFramePr>
          <p:cNvPr id="2" name="Table 1"/>
          <p:cNvGraphicFramePr>
            <a:graphicFrameLocks noGrp="1"/>
          </p:cNvGraphicFramePr>
          <p:nvPr>
            <p:extLst>
              <p:ext uri="{D42A27DB-BD31-4B8C-83A1-F6EECF244321}">
                <p14:modId xmlns:p14="http://schemas.microsoft.com/office/powerpoint/2010/main" val="322078358"/>
              </p:ext>
            </p:extLst>
          </p:nvPr>
        </p:nvGraphicFramePr>
        <p:xfrm>
          <a:off x="270000" y="792000"/>
          <a:ext cx="8610602" cy="5669280"/>
        </p:xfrm>
        <a:graphic>
          <a:graphicData uri="http://schemas.openxmlformats.org/drawingml/2006/table">
            <a:tbl>
              <a:tblPr firstRow="1" bandRow="1">
                <a:tableStyleId>{5C22544A-7EE6-4342-B048-85BDC9FD1C3A}</a:tableStyleId>
              </a:tblPr>
              <a:tblGrid>
                <a:gridCol w="1524001"/>
                <a:gridCol w="1524000"/>
                <a:gridCol w="2590800"/>
                <a:gridCol w="2971801"/>
              </a:tblGrid>
              <a:tr h="370840">
                <a:tc>
                  <a:txBody>
                    <a:bodyPr/>
                    <a:lstStyle/>
                    <a:p>
                      <a:r>
                        <a:rPr lang="en-US" dirty="0" smtClean="0"/>
                        <a:t>VALUE PROPOSITION</a:t>
                      </a:r>
                      <a:endParaRPr lang="en-US" dirty="0"/>
                    </a:p>
                  </a:txBody>
                  <a:tcPr/>
                </a:tc>
                <a:tc>
                  <a:txBody>
                    <a:bodyPr/>
                    <a:lstStyle/>
                    <a:p>
                      <a:r>
                        <a:rPr lang="en-US" dirty="0" smtClean="0"/>
                        <a:t>ALL BENEFITS</a:t>
                      </a:r>
                      <a:endParaRPr lang="en-US" dirty="0"/>
                    </a:p>
                  </a:txBody>
                  <a:tcPr/>
                </a:tc>
                <a:tc>
                  <a:txBody>
                    <a:bodyPr/>
                    <a:lstStyle/>
                    <a:p>
                      <a:r>
                        <a:rPr lang="en-US" dirty="0" smtClean="0"/>
                        <a:t>FAVOURABLE POINTS OF DIFFERENCE</a:t>
                      </a:r>
                      <a:endParaRPr lang="en-US" dirty="0"/>
                    </a:p>
                  </a:txBody>
                  <a:tcPr/>
                </a:tc>
                <a:tc>
                  <a:txBody>
                    <a:bodyPr/>
                    <a:lstStyle/>
                    <a:p>
                      <a:r>
                        <a:rPr lang="en-US" dirty="0" smtClean="0"/>
                        <a:t>RESONATING</a:t>
                      </a:r>
                      <a:r>
                        <a:rPr lang="en-US" baseline="0" dirty="0" smtClean="0"/>
                        <a:t> FOCUS</a:t>
                      </a:r>
                      <a:endParaRPr lang="en-US" dirty="0"/>
                    </a:p>
                  </a:txBody>
                  <a:tcPr/>
                </a:tc>
              </a:tr>
              <a:tr h="370840">
                <a:tc>
                  <a:txBody>
                    <a:bodyPr/>
                    <a:lstStyle/>
                    <a:p>
                      <a:r>
                        <a:rPr lang="en-US" dirty="0" smtClean="0"/>
                        <a:t>Consists</a:t>
                      </a:r>
                      <a:r>
                        <a:rPr lang="en-US" baseline="0" dirty="0" smtClean="0"/>
                        <a:t> of:</a:t>
                      </a:r>
                      <a:endParaRPr lang="en-US" dirty="0"/>
                    </a:p>
                  </a:txBody>
                  <a:tcPr/>
                </a:tc>
                <a:tc>
                  <a:txBody>
                    <a:bodyPr/>
                    <a:lstStyle/>
                    <a:p>
                      <a:r>
                        <a:rPr lang="en-US" dirty="0" smtClean="0"/>
                        <a:t>All benefits customers receive from a market offering</a:t>
                      </a:r>
                      <a:endParaRPr lang="en-US" dirty="0"/>
                    </a:p>
                  </a:txBody>
                  <a:tcPr/>
                </a:tc>
                <a:tc>
                  <a:txBody>
                    <a:bodyPr/>
                    <a:lstStyle/>
                    <a:p>
                      <a:r>
                        <a:rPr lang="en-US" dirty="0" smtClean="0"/>
                        <a:t>All </a:t>
                      </a:r>
                      <a:r>
                        <a:rPr lang="en-US" dirty="0" err="1" smtClean="0"/>
                        <a:t>favourable</a:t>
                      </a:r>
                      <a:r>
                        <a:rPr lang="en-US" dirty="0" smtClean="0"/>
                        <a:t> points of difference a market offering</a:t>
                      </a:r>
                      <a:r>
                        <a:rPr lang="en-US" baseline="0" dirty="0" smtClean="0"/>
                        <a:t> has relative to the next best alternative</a:t>
                      </a:r>
                      <a:endParaRPr lang="en-US" dirty="0"/>
                    </a:p>
                  </a:txBody>
                  <a:tcPr/>
                </a:tc>
                <a:tc>
                  <a:txBody>
                    <a:bodyPr/>
                    <a:lstStyle/>
                    <a:p>
                      <a:r>
                        <a:rPr lang="en-US" dirty="0" smtClean="0"/>
                        <a:t>The one or two points of difference whose improvement</a:t>
                      </a:r>
                      <a:r>
                        <a:rPr lang="en-US" baseline="0" dirty="0" smtClean="0"/>
                        <a:t> will deliver the greatest value to the customer</a:t>
                      </a:r>
                      <a:endParaRPr lang="en-US" dirty="0"/>
                    </a:p>
                  </a:txBody>
                  <a:tcPr/>
                </a:tc>
              </a:tr>
              <a:tr h="370840">
                <a:tc>
                  <a:txBody>
                    <a:bodyPr/>
                    <a:lstStyle/>
                    <a:p>
                      <a:r>
                        <a:rPr lang="en-US" dirty="0" smtClean="0"/>
                        <a:t>Answers the customer question:</a:t>
                      </a:r>
                      <a:endParaRPr lang="en-US" dirty="0"/>
                    </a:p>
                  </a:txBody>
                  <a:tcPr/>
                </a:tc>
                <a:tc>
                  <a:txBody>
                    <a:bodyPr/>
                    <a:lstStyle/>
                    <a:p>
                      <a:r>
                        <a:rPr lang="en-US" dirty="0" smtClean="0"/>
                        <a:t>“Why should our firm purchase</a:t>
                      </a:r>
                      <a:r>
                        <a:rPr lang="en-US" baseline="0" dirty="0" smtClean="0"/>
                        <a:t> your offering?”</a:t>
                      </a:r>
                      <a:endParaRPr lang="en-US" dirty="0"/>
                    </a:p>
                  </a:txBody>
                  <a:tcPr/>
                </a:tc>
                <a:tc>
                  <a:txBody>
                    <a:bodyPr/>
                    <a:lstStyle/>
                    <a:p>
                      <a:r>
                        <a:rPr lang="en-US" dirty="0" smtClean="0"/>
                        <a:t>“Why should our firm purchase your offering instead of your competitor’s?”</a:t>
                      </a:r>
                      <a:endParaRPr lang="en-US" dirty="0"/>
                    </a:p>
                  </a:txBody>
                  <a:tcPr/>
                </a:tc>
                <a:tc>
                  <a:txBody>
                    <a:bodyPr/>
                    <a:lstStyle/>
                    <a:p>
                      <a:r>
                        <a:rPr lang="en-US" dirty="0" smtClean="0"/>
                        <a:t>“What is </a:t>
                      </a:r>
                      <a:r>
                        <a:rPr lang="en-US" i="1" dirty="0" smtClean="0"/>
                        <a:t>most</a:t>
                      </a:r>
                      <a:r>
                        <a:rPr lang="en-US" dirty="0" smtClean="0"/>
                        <a:t> worthwhile</a:t>
                      </a:r>
                      <a:r>
                        <a:rPr lang="en-US" baseline="0" dirty="0" smtClean="0"/>
                        <a:t> for our firm to keep in mind about your offering?”</a:t>
                      </a:r>
                      <a:endParaRPr lang="en-US" dirty="0"/>
                    </a:p>
                  </a:txBody>
                  <a:tcPr/>
                </a:tc>
              </a:tr>
              <a:tr h="370840">
                <a:tc>
                  <a:txBody>
                    <a:bodyPr/>
                    <a:lstStyle/>
                    <a:p>
                      <a:r>
                        <a:rPr lang="en-US" dirty="0" smtClean="0"/>
                        <a:t>Requires:</a:t>
                      </a:r>
                    </a:p>
                  </a:txBody>
                  <a:tcPr/>
                </a:tc>
                <a:tc>
                  <a:txBody>
                    <a:bodyPr/>
                    <a:lstStyle/>
                    <a:p>
                      <a:r>
                        <a:rPr lang="en-US" dirty="0" smtClean="0"/>
                        <a:t>Knowledge of own market offering</a:t>
                      </a:r>
                      <a:endParaRPr lang="en-US" dirty="0"/>
                    </a:p>
                  </a:txBody>
                  <a:tcPr/>
                </a:tc>
                <a:tc>
                  <a:txBody>
                    <a:bodyPr/>
                    <a:lstStyle/>
                    <a:p>
                      <a:r>
                        <a:rPr lang="en-US" dirty="0" smtClean="0"/>
                        <a:t>Knowledge of own market offering and next best alternative</a:t>
                      </a:r>
                      <a:endParaRPr lang="en-US" dirty="0"/>
                    </a:p>
                  </a:txBody>
                  <a:tcPr/>
                </a:tc>
                <a:tc>
                  <a:txBody>
                    <a:bodyPr/>
                    <a:lstStyle/>
                    <a:p>
                      <a:r>
                        <a:rPr lang="en-US" dirty="0" smtClean="0"/>
                        <a:t>Knowledge of how own marketing offering delivers value to customers, compared with next best alternative</a:t>
                      </a:r>
                      <a:endParaRPr lang="en-US" dirty="0"/>
                    </a:p>
                  </a:txBody>
                  <a:tcPr/>
                </a:tc>
              </a:tr>
              <a:tr h="370840">
                <a:tc>
                  <a:txBody>
                    <a:bodyPr/>
                    <a:lstStyle/>
                    <a:p>
                      <a:r>
                        <a:rPr lang="en-US" dirty="0" smtClean="0"/>
                        <a:t>Has the potential pitfall:</a:t>
                      </a:r>
                      <a:endParaRPr lang="en-US" dirty="0"/>
                    </a:p>
                  </a:txBody>
                  <a:tcPr/>
                </a:tc>
                <a:tc>
                  <a:txBody>
                    <a:bodyPr/>
                    <a:lstStyle/>
                    <a:p>
                      <a:r>
                        <a:rPr lang="en-US" dirty="0" smtClean="0"/>
                        <a:t>Benefit assertion</a:t>
                      </a:r>
                      <a:endParaRPr lang="en-US" dirty="0"/>
                    </a:p>
                  </a:txBody>
                  <a:tcPr/>
                </a:tc>
                <a:tc>
                  <a:txBody>
                    <a:bodyPr/>
                    <a:lstStyle/>
                    <a:p>
                      <a:r>
                        <a:rPr lang="en-US" dirty="0" smtClean="0"/>
                        <a:t>Value presumption</a:t>
                      </a:r>
                      <a:endParaRPr lang="en-US" dirty="0"/>
                    </a:p>
                  </a:txBody>
                  <a:tcPr/>
                </a:tc>
                <a:tc>
                  <a:txBody>
                    <a:bodyPr/>
                    <a:lstStyle/>
                    <a:p>
                      <a:r>
                        <a:rPr lang="en-US" dirty="0" smtClean="0"/>
                        <a:t>Requires customer</a:t>
                      </a:r>
                      <a:r>
                        <a:rPr lang="en-US" baseline="0" dirty="0" smtClean="0"/>
                        <a:t> value research</a:t>
                      </a:r>
                      <a:endParaRPr lang="en-US" dirty="0"/>
                    </a:p>
                  </a:txBody>
                  <a:tcPr/>
                </a:tc>
              </a:tr>
            </a:tbl>
          </a:graphicData>
        </a:graphic>
      </p:graphicFrame>
    </p:spTree>
    <p:extLst>
      <p:ext uri="{BB962C8B-B14F-4D97-AF65-F5344CB8AC3E}">
        <p14:creationId xmlns:p14="http://schemas.microsoft.com/office/powerpoint/2010/main" val="497018072"/>
      </p:ext>
    </p:extLst>
  </p:cSld>
  <p:clrMapOvr>
    <a:masterClrMapping/>
  </p:clrMapOvr>
  <p:transition advTm="2000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87</a:t>
            </a:fld>
            <a:endParaRPr lang="en-US"/>
          </a:p>
        </p:txBody>
      </p:sp>
      <p:sp>
        <p:nvSpPr>
          <p:cNvPr id="3" name="Title 2"/>
          <p:cNvSpPr>
            <a:spLocks noGrp="1"/>
          </p:cNvSpPr>
          <p:nvPr>
            <p:ph type="title"/>
          </p:nvPr>
        </p:nvSpPr>
        <p:spPr>
          <a:xfrm>
            <a:off x="190500" y="216000"/>
            <a:ext cx="8763000" cy="709200"/>
          </a:xfrm>
        </p:spPr>
        <p:txBody>
          <a:bodyPr>
            <a:normAutofit fontScale="90000"/>
          </a:bodyPr>
          <a:lstStyle/>
          <a:p>
            <a:pPr>
              <a:defRPr/>
            </a:pPr>
            <a:r>
              <a:rPr lang="en-US" b="1" i="1" dirty="0" smtClean="0">
                <a:solidFill>
                  <a:srgbClr val="4676A6"/>
                </a:solidFill>
              </a:rPr>
              <a:t>Buyer </a:t>
            </a:r>
            <a:r>
              <a:rPr lang="en-US" b="1" i="1" dirty="0" err="1" smtClean="0">
                <a:solidFill>
                  <a:srgbClr val="4676A6"/>
                </a:solidFill>
              </a:rPr>
              <a:t>behaviour</a:t>
            </a:r>
            <a:r>
              <a:rPr lang="en-US" b="1" i="1" dirty="0" smtClean="0">
                <a:solidFill>
                  <a:srgbClr val="4676A6"/>
                </a:solidFill>
              </a:rPr>
              <a:t> &amp; motivation</a:t>
            </a:r>
            <a:endParaRPr lang="en-US" b="1" i="1" dirty="0">
              <a:solidFill>
                <a:srgbClr val="4676A6"/>
              </a:solidFill>
            </a:endParaRPr>
          </a:p>
        </p:txBody>
      </p:sp>
      <p:sp>
        <p:nvSpPr>
          <p:cNvPr id="4" name="TextBox 3"/>
          <p:cNvSpPr txBox="1"/>
          <p:nvPr/>
        </p:nvSpPr>
        <p:spPr>
          <a:xfrm>
            <a:off x="648000" y="5940000"/>
            <a:ext cx="5497723" cy="338554"/>
          </a:xfrm>
          <a:prstGeom prst="rect">
            <a:avLst/>
          </a:prstGeom>
          <a:noFill/>
        </p:spPr>
        <p:txBody>
          <a:bodyPr wrap="none" rtlCol="0">
            <a:spAutoFit/>
          </a:bodyPr>
          <a:lstStyle/>
          <a:p>
            <a:r>
              <a:rPr lang="en-US" sz="1600" i="1" dirty="0" smtClean="0"/>
              <a:t>Source: Rethinking the sales force (Rackham, de </a:t>
            </a:r>
            <a:r>
              <a:rPr lang="en-US" sz="1600" i="1" dirty="0" err="1" smtClean="0"/>
              <a:t>Vincentis</a:t>
            </a:r>
            <a:r>
              <a:rPr lang="en-US" sz="1600" i="1" dirty="0" smtClean="0"/>
              <a:t> 1999)</a:t>
            </a:r>
            <a:endParaRPr lang="en-US" sz="1600" i="1" dirty="0"/>
          </a:p>
        </p:txBody>
      </p:sp>
      <p:graphicFrame>
        <p:nvGraphicFramePr>
          <p:cNvPr id="6" name="Table 5"/>
          <p:cNvGraphicFramePr>
            <a:graphicFrameLocks noGrp="1"/>
          </p:cNvGraphicFramePr>
          <p:nvPr>
            <p:extLst>
              <p:ext uri="{D42A27DB-BD31-4B8C-83A1-F6EECF244321}">
                <p14:modId xmlns:p14="http://schemas.microsoft.com/office/powerpoint/2010/main" val="2662078545"/>
              </p:ext>
            </p:extLst>
          </p:nvPr>
        </p:nvGraphicFramePr>
        <p:xfrm>
          <a:off x="648000" y="1260000"/>
          <a:ext cx="7848601" cy="4632960"/>
        </p:xfrm>
        <a:graphic>
          <a:graphicData uri="http://schemas.openxmlformats.org/drawingml/2006/table">
            <a:tbl>
              <a:tblPr firstRow="1" bandRow="1">
                <a:tableStyleId>{5C22544A-7EE6-4342-B048-85BDC9FD1C3A}</a:tableStyleId>
              </a:tblPr>
              <a:tblGrid>
                <a:gridCol w="2057401"/>
                <a:gridCol w="2593622"/>
                <a:gridCol w="3197578"/>
              </a:tblGrid>
              <a:tr h="370840">
                <a:tc>
                  <a:txBody>
                    <a:bodyPr/>
                    <a:lstStyle/>
                    <a:p>
                      <a:pPr algn="l"/>
                      <a:r>
                        <a:rPr lang="en-US" sz="2600" dirty="0" smtClean="0"/>
                        <a:t>Type</a:t>
                      </a:r>
                      <a:endParaRPr lang="en-US" sz="2600" dirty="0"/>
                    </a:p>
                  </a:txBody>
                  <a:tcPr/>
                </a:tc>
                <a:tc>
                  <a:txBody>
                    <a:bodyPr/>
                    <a:lstStyle/>
                    <a:p>
                      <a:pPr algn="l"/>
                      <a:r>
                        <a:rPr lang="en-US" sz="2600" dirty="0" smtClean="0"/>
                        <a:t>Buyer </a:t>
                      </a:r>
                      <a:r>
                        <a:rPr lang="en-US" sz="2600" dirty="0" err="1" smtClean="0"/>
                        <a:t>behaviour</a:t>
                      </a:r>
                      <a:endParaRPr lang="en-US" sz="2600" dirty="0"/>
                    </a:p>
                  </a:txBody>
                  <a:tcPr/>
                </a:tc>
                <a:tc>
                  <a:txBody>
                    <a:bodyPr/>
                    <a:lstStyle/>
                    <a:p>
                      <a:pPr algn="l"/>
                      <a:r>
                        <a:rPr lang="en-US" sz="2600" dirty="0" smtClean="0"/>
                        <a:t>Motivation</a:t>
                      </a:r>
                      <a:endParaRPr lang="en-US" sz="2600" dirty="0"/>
                    </a:p>
                  </a:txBody>
                  <a:tcPr/>
                </a:tc>
              </a:tr>
              <a:tr h="370840">
                <a:tc>
                  <a:txBody>
                    <a:bodyPr/>
                    <a:lstStyle/>
                    <a:p>
                      <a:pPr algn="l"/>
                      <a:r>
                        <a:rPr lang="en-US" sz="2600" dirty="0" smtClean="0"/>
                        <a:t>Transactional sales</a:t>
                      </a:r>
                      <a:endParaRPr lang="en-US" sz="2600" dirty="0"/>
                    </a:p>
                  </a:txBody>
                  <a:tcPr/>
                </a:tc>
                <a:tc>
                  <a:txBody>
                    <a:bodyPr/>
                    <a:lstStyle/>
                    <a:p>
                      <a:pPr algn="l"/>
                      <a:r>
                        <a:rPr lang="en-US" sz="2600" dirty="0" smtClean="0"/>
                        <a:t>Intrinsic value buyers: “keep it cheap and easy to do business”</a:t>
                      </a:r>
                      <a:endParaRPr lang="en-US" sz="2600" dirty="0"/>
                    </a:p>
                  </a:txBody>
                  <a:tcPr/>
                </a:tc>
                <a:tc>
                  <a:txBody>
                    <a:bodyPr/>
                    <a:lstStyle/>
                    <a:p>
                      <a:pPr algn="l"/>
                      <a:r>
                        <a:rPr lang="en-US" sz="2000" dirty="0" smtClean="0"/>
                        <a:t>Understands</a:t>
                      </a:r>
                      <a:r>
                        <a:rPr lang="en-US" sz="2000" baseline="0" dirty="0" smtClean="0"/>
                        <a:t> the product</a:t>
                      </a:r>
                    </a:p>
                    <a:p>
                      <a:pPr algn="l"/>
                      <a:r>
                        <a:rPr lang="en-US" sz="2000" baseline="0" dirty="0" smtClean="0"/>
                        <a:t>Perceives it as substitutable</a:t>
                      </a:r>
                    </a:p>
                    <a:p>
                      <a:pPr algn="l"/>
                      <a:r>
                        <a:rPr lang="en-US" sz="2000" baseline="0" dirty="0" smtClean="0"/>
                        <a:t>Cost focus</a:t>
                      </a:r>
                    </a:p>
                    <a:p>
                      <a:pPr algn="l"/>
                      <a:r>
                        <a:rPr lang="en-US" sz="2000" baseline="0" dirty="0" smtClean="0"/>
                        <a:t>Resents time ‘wasted’ with sales people</a:t>
                      </a:r>
                      <a:endParaRPr lang="en-US" sz="2000" dirty="0"/>
                    </a:p>
                  </a:txBody>
                  <a:tcPr/>
                </a:tc>
              </a:tr>
              <a:tr h="370840">
                <a:tc>
                  <a:txBody>
                    <a:bodyPr/>
                    <a:lstStyle/>
                    <a:p>
                      <a:pPr algn="l"/>
                      <a:r>
                        <a:rPr lang="en-US" sz="2600" dirty="0" smtClean="0"/>
                        <a:t>Consultative sales</a:t>
                      </a:r>
                      <a:endParaRPr lang="en-US" sz="2600" dirty="0"/>
                    </a:p>
                  </a:txBody>
                  <a:tcPr/>
                </a:tc>
                <a:tc>
                  <a:txBody>
                    <a:bodyPr/>
                    <a:lstStyle/>
                    <a:p>
                      <a:pPr algn="l"/>
                      <a:r>
                        <a:rPr lang="en-US" sz="2600" dirty="0" smtClean="0"/>
                        <a:t>Extrinsic value buyers: “I don’t know the answer:</a:t>
                      </a:r>
                      <a:r>
                        <a:rPr lang="en-US" sz="2600" baseline="0" dirty="0" smtClean="0"/>
                        <a:t> help me </a:t>
                      </a:r>
                      <a:r>
                        <a:rPr lang="en-US" sz="2600" baseline="0" dirty="0" err="1" smtClean="0"/>
                        <a:t>analyse</a:t>
                      </a:r>
                      <a:r>
                        <a:rPr lang="en-US" sz="2600" baseline="0" dirty="0" smtClean="0"/>
                        <a:t> and solve the issue</a:t>
                      </a:r>
                      <a:endParaRPr lang="en-US" sz="2600" dirty="0"/>
                    </a:p>
                  </a:txBody>
                  <a:tcPr/>
                </a:tc>
                <a:tc>
                  <a:txBody>
                    <a:bodyPr/>
                    <a:lstStyle/>
                    <a:p>
                      <a:pPr algn="l"/>
                      <a:r>
                        <a:rPr lang="en-US" sz="2000" dirty="0" smtClean="0"/>
                        <a:t>Focus on how the product is used</a:t>
                      </a:r>
                    </a:p>
                    <a:p>
                      <a:pPr algn="l"/>
                      <a:r>
                        <a:rPr lang="en-US" sz="2000" dirty="0" smtClean="0"/>
                        <a:t>Interested in solutions and applications</a:t>
                      </a:r>
                    </a:p>
                    <a:p>
                      <a:pPr algn="l"/>
                      <a:r>
                        <a:rPr lang="en-US" sz="2000" dirty="0" smtClean="0"/>
                        <a:t>Values advice and help</a:t>
                      </a:r>
                    </a:p>
                    <a:p>
                      <a:pPr algn="l"/>
                      <a:r>
                        <a:rPr lang="en-US" sz="2000" dirty="0" smtClean="0"/>
                        <a:t>Needs the sales</a:t>
                      </a:r>
                      <a:r>
                        <a:rPr lang="en-US" sz="2000" baseline="0" dirty="0" smtClean="0"/>
                        <a:t> person</a:t>
                      </a:r>
                      <a:endParaRPr lang="en-US" sz="2000" dirty="0"/>
                    </a:p>
                  </a:txBody>
                  <a:tcPr/>
                </a:tc>
              </a:tr>
            </a:tbl>
          </a:graphicData>
        </a:graphic>
      </p:graphicFrame>
    </p:spTree>
    <p:extLst>
      <p:ext uri="{BB962C8B-B14F-4D97-AF65-F5344CB8AC3E}">
        <p14:creationId xmlns:p14="http://schemas.microsoft.com/office/powerpoint/2010/main" val="2174941352"/>
      </p:ext>
    </p:extLst>
  </p:cSld>
  <p:clrMapOvr>
    <a:masterClrMapping/>
  </p:clrMapOvr>
  <p:transition advTm="2000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tabLst>
                <a:tab pos="465138" algn="l"/>
              </a:tabLst>
            </a:pPr>
            <a:r>
              <a:rPr lang="en-US" sz="2800" dirty="0" smtClean="0">
                <a:latin typeface="+mn-lt"/>
              </a:rPr>
              <a:t>Even when customer value propositions are well captured and formulated, introduction of solutions that involve new technology will have to overcome some hurdles.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This is called </a:t>
            </a:r>
            <a:r>
              <a:rPr lang="en-US" sz="2800" dirty="0" smtClean="0">
                <a:solidFill>
                  <a:srgbClr val="4676A6"/>
                </a:solidFill>
                <a:latin typeface="+mn-lt"/>
              </a:rPr>
              <a:t>“crossing the technology chasm”</a:t>
            </a:r>
            <a:r>
              <a:rPr lang="en-US" sz="2800" dirty="0" smtClean="0">
                <a:latin typeface="+mn-lt"/>
              </a:rPr>
              <a:t>:</a:t>
            </a:r>
            <a:r>
              <a:rPr lang="en-US" sz="2800" dirty="0" smtClean="0">
                <a:solidFill>
                  <a:srgbClr val="4676A6"/>
                </a:solidFill>
                <a:latin typeface="+mn-lt"/>
              </a:rPr>
              <a:t> </a:t>
            </a:r>
            <a:endParaRPr lang="en-US" sz="2800" dirty="0">
              <a:solidFill>
                <a:srgbClr val="4676A6"/>
              </a:solidFill>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88</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367073452"/>
      </p:ext>
    </p:extLst>
  </p:cSld>
  <p:clrMapOvr>
    <a:masterClrMapping/>
  </p:clrMapOvr>
  <p:transition advTm="2000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89</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smtClean="0">
                <a:solidFill>
                  <a:srgbClr val="4676A6"/>
                </a:solidFill>
              </a:rPr>
              <a:t>Crossing the technology chasm</a:t>
            </a:r>
            <a:endParaRPr lang="en-US" sz="4000" b="1" i="1" dirty="0">
              <a:solidFill>
                <a:srgbClr val="4676A6"/>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244600"/>
            <a:ext cx="7162800" cy="477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742525" y="5940000"/>
            <a:ext cx="3658950" cy="338554"/>
          </a:xfrm>
          <a:prstGeom prst="rect">
            <a:avLst/>
          </a:prstGeom>
          <a:noFill/>
        </p:spPr>
        <p:txBody>
          <a:bodyPr wrap="none" rtlCol="0">
            <a:spAutoFit/>
          </a:bodyPr>
          <a:lstStyle/>
          <a:p>
            <a:pPr algn="ctr"/>
            <a:r>
              <a:rPr lang="en-US" sz="1600" i="1" dirty="0" smtClean="0"/>
              <a:t>Source: Crossing the chasm (Moore 1991)</a:t>
            </a:r>
            <a:endParaRPr lang="en-US" sz="1600" i="1" dirty="0"/>
          </a:p>
        </p:txBody>
      </p:sp>
    </p:spTree>
    <p:extLst>
      <p:ext uri="{BB962C8B-B14F-4D97-AF65-F5344CB8AC3E}">
        <p14:creationId xmlns:p14="http://schemas.microsoft.com/office/powerpoint/2010/main" val="3903573739"/>
      </p:ext>
    </p:extLst>
  </p:cSld>
  <p:clrMapOvr>
    <a:masterClrMapping/>
  </p:clrMapOvr>
  <p:transition advTm="2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1800000"/>
          </a:xfrm>
        </p:spPr>
        <p:txBody>
          <a:bodyPr>
            <a:noAutofit/>
          </a:bodyPr>
          <a:lstStyle/>
          <a:p>
            <a:pPr algn="l"/>
            <a:r>
              <a:rPr lang="en-US" sz="4000" b="1" i="1" dirty="0" smtClean="0"/>
              <a:t>1. International trends &amp;</a:t>
            </a:r>
            <a:br>
              <a:rPr lang="en-US" sz="4000" b="1" i="1" dirty="0" smtClean="0"/>
            </a:br>
            <a:r>
              <a:rPr lang="en-US" sz="4000" b="1" i="1" dirty="0" smtClean="0"/>
              <a:t>    developments in </a:t>
            </a:r>
            <a:br>
              <a:rPr lang="en-US" sz="4000" b="1" i="1" dirty="0" smtClean="0"/>
            </a:br>
            <a:r>
              <a:rPr lang="en-US" sz="4000" b="1" i="1" dirty="0" smtClean="0"/>
              <a:t>    water management</a:t>
            </a:r>
            <a:endParaRPr lang="en-US" sz="4000" b="1"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9</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90</a:t>
            </a:fld>
            <a:endParaRPr lang="en-US"/>
          </a:p>
        </p:txBody>
      </p:sp>
      <p:sp>
        <p:nvSpPr>
          <p:cNvPr id="3" name="Title 2"/>
          <p:cNvSpPr>
            <a:spLocks noGrp="1"/>
          </p:cNvSpPr>
          <p:nvPr>
            <p:ph type="title"/>
          </p:nvPr>
        </p:nvSpPr>
        <p:spPr>
          <a:xfrm>
            <a:off x="378000" y="324000"/>
            <a:ext cx="8208000" cy="1324800"/>
          </a:xfrm>
        </p:spPr>
        <p:txBody>
          <a:bodyPr>
            <a:normAutofit/>
          </a:bodyPr>
          <a:lstStyle/>
          <a:p>
            <a:pPr algn="r">
              <a:defRPr/>
            </a:pPr>
            <a:r>
              <a:rPr lang="en-US" sz="4000" b="1" i="1" dirty="0" smtClean="0">
                <a:solidFill>
                  <a:srgbClr val="4676A6"/>
                </a:solidFill>
              </a:rPr>
              <a:t>Crossing </a:t>
            </a:r>
            <a:br>
              <a:rPr lang="en-US" sz="4000" b="1" i="1" dirty="0" smtClean="0">
                <a:solidFill>
                  <a:srgbClr val="4676A6"/>
                </a:solidFill>
              </a:rPr>
            </a:br>
            <a:r>
              <a:rPr lang="en-US" sz="4000" b="1" i="1" dirty="0" smtClean="0">
                <a:solidFill>
                  <a:srgbClr val="4676A6"/>
                </a:solidFill>
              </a:rPr>
              <a:t>the technology chasm</a:t>
            </a:r>
            <a:endParaRPr lang="en-US" sz="4000" b="1" i="1" dirty="0">
              <a:solidFill>
                <a:srgbClr val="4676A6"/>
              </a:solidFill>
            </a:endParaRPr>
          </a:p>
        </p:txBody>
      </p:sp>
      <p:sp>
        <p:nvSpPr>
          <p:cNvPr id="2" name="TextBox 1"/>
          <p:cNvSpPr txBox="1"/>
          <p:nvPr/>
        </p:nvSpPr>
        <p:spPr>
          <a:xfrm>
            <a:off x="378000" y="1800000"/>
            <a:ext cx="8208000" cy="4164217"/>
          </a:xfrm>
          <a:prstGeom prst="rect">
            <a:avLst/>
          </a:prstGeom>
          <a:noFill/>
        </p:spPr>
        <p:txBody>
          <a:bodyPr wrap="square" rtlCol="0">
            <a:spAutoFit/>
          </a:bodyPr>
          <a:lstStyle/>
          <a:p>
            <a:pPr marL="342000" indent="-342000">
              <a:lnSpc>
                <a:spcPct val="80000"/>
              </a:lnSpc>
              <a:spcAft>
                <a:spcPts val="1200"/>
              </a:spcAft>
              <a:buFont typeface="Arial" pitchFamily="34" charset="0"/>
              <a:buChar char="•"/>
            </a:pPr>
            <a:r>
              <a:rPr lang="en-US" sz="2600" dirty="0" smtClean="0"/>
              <a:t>Most clients of EO products and services belong to the early and late majority.</a:t>
            </a:r>
          </a:p>
          <a:p>
            <a:pPr marL="342000" indent="-342000">
              <a:lnSpc>
                <a:spcPct val="80000"/>
              </a:lnSpc>
              <a:spcAft>
                <a:spcPts val="1200"/>
              </a:spcAft>
              <a:buFont typeface="Arial" pitchFamily="34" charset="0"/>
              <a:buChar char="•"/>
            </a:pPr>
            <a:r>
              <a:rPr lang="en-US" sz="2600" dirty="0" smtClean="0"/>
              <a:t>They are pragmatists and are not prepared or willing to take substantial risk: the solution should work and be reliable.</a:t>
            </a:r>
          </a:p>
          <a:p>
            <a:pPr marL="342000" indent="-342000">
              <a:lnSpc>
                <a:spcPct val="80000"/>
              </a:lnSpc>
              <a:spcAft>
                <a:spcPts val="1200"/>
              </a:spcAft>
              <a:buFont typeface="Arial" pitchFamily="34" charset="0"/>
              <a:buChar char="•"/>
            </a:pPr>
            <a:r>
              <a:rPr lang="en-US" sz="2600" dirty="0" smtClean="0"/>
              <a:t>Once convinced, the pragmatists will be long-term clients.</a:t>
            </a:r>
          </a:p>
          <a:p>
            <a:pPr marL="342000" indent="-342000">
              <a:spcAft>
                <a:spcPts val="600"/>
              </a:spcAft>
              <a:buFont typeface="Arial" pitchFamily="34" charset="0"/>
              <a:buChar char="•"/>
            </a:pPr>
            <a:endParaRPr lang="en-US" sz="2600" dirty="0" smtClean="0"/>
          </a:p>
          <a:p>
            <a:pPr marL="342000" indent="-342000">
              <a:spcAft>
                <a:spcPts val="600"/>
              </a:spcAft>
            </a:pPr>
            <a:r>
              <a:rPr lang="en-US" sz="1600" i="1" dirty="0" smtClean="0"/>
              <a:t>Source: Crossing the chasm (Moore 1991)</a:t>
            </a:r>
          </a:p>
          <a:p>
            <a:pPr marL="342000" indent="-342000">
              <a:spcAft>
                <a:spcPts val="600"/>
              </a:spcAft>
            </a:pPr>
            <a:endParaRPr lang="en-US" sz="1600" i="1" dirty="0" smtClean="0"/>
          </a:p>
          <a:p>
            <a:pPr marL="285750" indent="-285750">
              <a:buFont typeface="Wingdings" panose="05000000000000000000" pitchFamily="2" charset="2"/>
              <a:buChar char="§"/>
            </a:pPr>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388299031"/>
      </p:ext>
    </p:extLst>
  </p:cSld>
  <p:clrMapOvr>
    <a:masterClrMapping/>
  </p:clrMapOvr>
  <p:transition advTm="2000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00000"/>
            <a:ext cx="8208000" cy="4679205"/>
          </a:xfrm>
        </p:spPr>
        <p:txBody>
          <a:bodyPr>
            <a:normAutofit/>
          </a:bodyPr>
          <a:lstStyle/>
          <a:p>
            <a:pPr marL="0" indent="0">
              <a:lnSpc>
                <a:spcPct val="80000"/>
              </a:lnSpc>
              <a:spcBef>
                <a:spcPts val="0"/>
              </a:spcBef>
              <a:spcAft>
                <a:spcPts val="1200"/>
              </a:spcAft>
              <a:buNone/>
            </a:pPr>
            <a:r>
              <a:rPr lang="en-US" sz="2600" b="1" dirty="0" smtClean="0">
                <a:solidFill>
                  <a:srgbClr val="4676A6"/>
                </a:solidFill>
              </a:rPr>
              <a:t>Creating &amp; delivering your value proposition </a:t>
            </a:r>
            <a:br>
              <a:rPr lang="en-US" sz="2600" b="1" dirty="0" smtClean="0">
                <a:solidFill>
                  <a:srgbClr val="4676A6"/>
                </a:solidFill>
              </a:rPr>
            </a:br>
            <a:r>
              <a:rPr lang="en-US" sz="2000" dirty="0" smtClean="0"/>
              <a:t>– </a:t>
            </a:r>
            <a:r>
              <a:rPr lang="en-US" sz="2000" i="1" dirty="0" smtClean="0"/>
              <a:t>managing customer experience for profit </a:t>
            </a:r>
            <a:r>
              <a:rPr lang="en-US" sz="2000" dirty="0" smtClean="0"/>
              <a:t/>
            </a:r>
            <a:br>
              <a:rPr lang="en-US" sz="2000" dirty="0" smtClean="0"/>
            </a:br>
            <a:r>
              <a:rPr lang="en-US" sz="2000" b="1" dirty="0" smtClean="0"/>
              <a:t>(Barnes, Blake, </a:t>
            </a:r>
            <a:r>
              <a:rPr lang="en-US" sz="2000" b="1" dirty="0" err="1" smtClean="0"/>
              <a:t>Pinder</a:t>
            </a:r>
            <a:r>
              <a:rPr lang="en-US" sz="2000" b="1" dirty="0" smtClean="0"/>
              <a:t>; 2009)</a:t>
            </a:r>
            <a:endParaRPr lang="en-US" sz="2000" i="1" dirty="0" smtClean="0"/>
          </a:p>
          <a:p>
            <a:pPr marL="0" indent="0">
              <a:lnSpc>
                <a:spcPct val="80000"/>
              </a:lnSpc>
              <a:spcBef>
                <a:spcPts val="0"/>
              </a:spcBef>
              <a:spcAft>
                <a:spcPts val="1200"/>
              </a:spcAft>
              <a:buNone/>
            </a:pPr>
            <a:r>
              <a:rPr lang="en-US" sz="2600" b="1" dirty="0" smtClean="0">
                <a:solidFill>
                  <a:srgbClr val="4676A6"/>
                </a:solidFill>
              </a:rPr>
              <a:t>Customer </a:t>
            </a:r>
            <a:r>
              <a:rPr lang="en-US" sz="2600" b="1" dirty="0">
                <a:solidFill>
                  <a:srgbClr val="4676A6"/>
                </a:solidFill>
              </a:rPr>
              <a:t>value </a:t>
            </a:r>
            <a:r>
              <a:rPr lang="en-US" sz="2600" b="1" dirty="0" smtClean="0">
                <a:solidFill>
                  <a:srgbClr val="4676A6"/>
                </a:solidFill>
              </a:rPr>
              <a:t>propositions in business markets </a:t>
            </a:r>
            <a:br>
              <a:rPr lang="en-US" sz="2600" b="1" dirty="0" smtClean="0">
                <a:solidFill>
                  <a:srgbClr val="4676A6"/>
                </a:solidFill>
              </a:rPr>
            </a:br>
            <a:r>
              <a:rPr lang="en-US" sz="2000" b="1" dirty="0" smtClean="0"/>
              <a:t>(Anderson, </a:t>
            </a:r>
            <a:r>
              <a:rPr lang="en-US" sz="2000" b="1" dirty="0" err="1" smtClean="0"/>
              <a:t>Narus</a:t>
            </a:r>
            <a:r>
              <a:rPr lang="en-US" sz="2000" b="1" dirty="0" smtClean="0"/>
              <a:t>, van </a:t>
            </a:r>
            <a:r>
              <a:rPr lang="en-US" sz="2000" b="1" dirty="0" err="1" smtClean="0"/>
              <a:t>Rossum</a:t>
            </a:r>
            <a:r>
              <a:rPr lang="en-US" sz="2000" b="1" dirty="0" smtClean="0"/>
              <a:t> </a:t>
            </a:r>
            <a:r>
              <a:rPr lang="en-US" sz="2000" dirty="0" smtClean="0"/>
              <a:t>[Harvard Business Review]</a:t>
            </a:r>
            <a:r>
              <a:rPr lang="en-US" sz="2000" b="1" dirty="0" smtClean="0"/>
              <a:t>; 2006)</a:t>
            </a:r>
            <a:endParaRPr lang="en-US" sz="2000" i="1" dirty="0"/>
          </a:p>
          <a:p>
            <a:pPr marL="0" indent="0">
              <a:lnSpc>
                <a:spcPct val="80000"/>
              </a:lnSpc>
              <a:spcBef>
                <a:spcPts val="0"/>
              </a:spcBef>
              <a:spcAft>
                <a:spcPts val="1200"/>
              </a:spcAft>
              <a:buNone/>
            </a:pPr>
            <a:r>
              <a:rPr lang="en-US" sz="2600" b="1" dirty="0" smtClean="0">
                <a:solidFill>
                  <a:srgbClr val="4676A6"/>
                </a:solidFill>
              </a:rPr>
              <a:t>Rethinking the sales force: </a:t>
            </a:r>
            <a:br>
              <a:rPr lang="en-US" sz="2600" b="1" dirty="0" smtClean="0">
                <a:solidFill>
                  <a:srgbClr val="4676A6"/>
                </a:solidFill>
              </a:rPr>
            </a:br>
            <a:r>
              <a:rPr lang="en-US" sz="2000" i="1" dirty="0" smtClean="0"/>
              <a:t>refining selling to create and capture customer value</a:t>
            </a:r>
            <a:r>
              <a:rPr lang="en-US" sz="2000" b="1" i="1" dirty="0" smtClean="0"/>
              <a:t> </a:t>
            </a:r>
            <a:r>
              <a:rPr lang="en-US" sz="2000" b="1" dirty="0" smtClean="0"/>
              <a:t/>
            </a:r>
            <a:br>
              <a:rPr lang="en-US" sz="2000" b="1" dirty="0" smtClean="0"/>
            </a:br>
            <a:r>
              <a:rPr lang="en-US" sz="2000" b="1" dirty="0" smtClean="0"/>
              <a:t>(Rackham, de </a:t>
            </a:r>
            <a:r>
              <a:rPr lang="en-US" sz="2000" b="1" dirty="0" err="1" smtClean="0"/>
              <a:t>Vicentis</a:t>
            </a:r>
            <a:r>
              <a:rPr lang="en-US" sz="2000" b="1" dirty="0" smtClean="0"/>
              <a:t>; 1999)</a:t>
            </a:r>
            <a:endParaRPr lang="en-US" sz="2000" i="1" dirty="0"/>
          </a:p>
          <a:p>
            <a:pPr marL="0" indent="0">
              <a:lnSpc>
                <a:spcPct val="80000"/>
              </a:lnSpc>
              <a:spcBef>
                <a:spcPts val="0"/>
              </a:spcBef>
              <a:spcAft>
                <a:spcPts val="1200"/>
              </a:spcAft>
              <a:buNone/>
            </a:pPr>
            <a:r>
              <a:rPr lang="en-US" sz="2600" b="1" dirty="0" smtClean="0">
                <a:solidFill>
                  <a:srgbClr val="4676A6"/>
                </a:solidFill>
              </a:rPr>
              <a:t>Crossing the chasm </a:t>
            </a:r>
            <a:br>
              <a:rPr lang="en-US" sz="2600" b="1" dirty="0" smtClean="0">
                <a:solidFill>
                  <a:srgbClr val="4676A6"/>
                </a:solidFill>
              </a:rPr>
            </a:br>
            <a:r>
              <a:rPr lang="en-US" sz="2000" i="1" dirty="0" smtClean="0"/>
              <a:t>– marketing and selling high-tech products to mainstream customers</a:t>
            </a:r>
            <a:r>
              <a:rPr lang="en-US" sz="2000" b="1" i="1" dirty="0" smtClean="0"/>
              <a:t> </a:t>
            </a:r>
            <a:br>
              <a:rPr lang="en-US" sz="2000" b="1" i="1" dirty="0" smtClean="0"/>
            </a:br>
            <a:r>
              <a:rPr lang="en-US" sz="2000" b="1" dirty="0" smtClean="0"/>
              <a:t>(Moore; 1991)</a:t>
            </a:r>
          </a:p>
        </p:txBody>
      </p:sp>
      <p:sp>
        <p:nvSpPr>
          <p:cNvPr id="5" name="Slide Number Placeholder 4"/>
          <p:cNvSpPr>
            <a:spLocks noGrp="1"/>
          </p:cNvSpPr>
          <p:nvPr>
            <p:ph type="sldNum" sz="quarter" idx="12"/>
          </p:nvPr>
        </p:nvSpPr>
        <p:spPr/>
        <p:txBody>
          <a:bodyPr/>
          <a:lstStyle/>
          <a:p>
            <a:fld id="{7AE59B96-4131-4DD5-A7F3-9C8969C240CC}" type="slidenum">
              <a:rPr lang="en-US" smtClean="0"/>
              <a:pPr/>
              <a:t>91</a:t>
            </a:fld>
            <a:endParaRPr lang="en-US"/>
          </a:p>
        </p:txBody>
      </p:sp>
      <p:sp>
        <p:nvSpPr>
          <p:cNvPr id="7" name="Title 1"/>
          <p:cNvSpPr txBox="1">
            <a:spLocks/>
          </p:cNvSpPr>
          <p:nvPr/>
        </p:nvSpPr>
        <p:spPr>
          <a:xfrm>
            <a:off x="378000" y="900000"/>
            <a:ext cx="8208000" cy="7092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6"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508619844"/>
      </p:ext>
    </p:extLst>
  </p:cSld>
  <p:clrMapOvr>
    <a:masterClrMapping/>
  </p:clrMapOvr>
  <p:transition advTm="2000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tabLst>
                <a:tab pos="465138" algn="l"/>
              </a:tabLst>
            </a:pPr>
            <a:r>
              <a:rPr lang="en-US" sz="2800" dirty="0" smtClean="0">
                <a:latin typeface="+mn-lt"/>
              </a:rPr>
              <a:t>Creating shared value is a key element of successful implementation of earth observation solutions.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To achieve this, in most cases earth observation applications have to be integrated into more general (business or organizational) processes: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92</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233571925"/>
      </p:ext>
    </p:extLst>
  </p:cSld>
  <p:clrMapOvr>
    <a:masterClrMapping/>
  </p:clrMapOvr>
  <p:transition advTm="2000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685" y="1800000"/>
            <a:ext cx="8208000" cy="4267200"/>
          </a:xfrm>
        </p:spPr>
        <p:txBody>
          <a:bodyPr>
            <a:normAutofit/>
          </a:bodyPr>
          <a:lstStyle/>
          <a:p>
            <a:pPr marL="0" indent="0">
              <a:lnSpc>
                <a:spcPct val="80000"/>
              </a:lnSpc>
              <a:spcBef>
                <a:spcPts val="0"/>
              </a:spcBef>
              <a:spcAft>
                <a:spcPts val="1200"/>
              </a:spcAft>
              <a:buNone/>
            </a:pPr>
            <a:r>
              <a:rPr lang="en-US" sz="2600" dirty="0" smtClean="0">
                <a:solidFill>
                  <a:prstClr val="black"/>
                </a:solidFill>
                <a:ea typeface="Times New Roman"/>
                <a:cs typeface="Times New Roman"/>
              </a:rPr>
              <a:t>Involves cooperation between:</a:t>
            </a:r>
            <a:endParaRPr lang="en-US" sz="2600" b="1" dirty="0" smtClean="0">
              <a:solidFill>
                <a:prstClr val="black"/>
              </a:solidFill>
              <a:ea typeface="Times New Roman"/>
              <a:cs typeface="Times New Roman"/>
            </a:endParaRPr>
          </a:p>
          <a:p>
            <a:pPr>
              <a:lnSpc>
                <a:spcPct val="80000"/>
              </a:lnSpc>
              <a:spcBef>
                <a:spcPts val="0"/>
              </a:spcBef>
              <a:spcAft>
                <a:spcPts val="1200"/>
              </a:spcAft>
            </a:pPr>
            <a:r>
              <a:rPr lang="en-US" sz="2600" b="1" dirty="0" smtClean="0">
                <a:solidFill>
                  <a:srgbClr val="4676A6"/>
                </a:solidFill>
                <a:ea typeface="Times New Roman"/>
                <a:cs typeface="Times New Roman"/>
              </a:rPr>
              <a:t>Public sector</a:t>
            </a:r>
            <a:endParaRPr lang="en-US" sz="2600" dirty="0" smtClean="0">
              <a:solidFill>
                <a:srgbClr val="4676A6"/>
              </a:solidFill>
              <a:ea typeface="Times New Roman"/>
              <a:cs typeface="Times New Roman"/>
            </a:endParaRPr>
          </a:p>
          <a:p>
            <a:pPr>
              <a:lnSpc>
                <a:spcPct val="80000"/>
              </a:lnSpc>
              <a:spcBef>
                <a:spcPts val="0"/>
              </a:spcBef>
              <a:spcAft>
                <a:spcPts val="1200"/>
              </a:spcAft>
            </a:pPr>
            <a:r>
              <a:rPr lang="en-US" sz="2600" b="1" dirty="0" smtClean="0">
                <a:solidFill>
                  <a:srgbClr val="4676A6"/>
                </a:solidFill>
                <a:ea typeface="Times New Roman"/>
                <a:cs typeface="Times New Roman"/>
              </a:rPr>
              <a:t>Private sector</a:t>
            </a:r>
            <a:endParaRPr lang="en-US" sz="2600" dirty="0">
              <a:solidFill>
                <a:srgbClr val="4676A6"/>
              </a:solidFill>
              <a:ea typeface="Times New Roman"/>
              <a:cs typeface="Times New Roman"/>
            </a:endParaRPr>
          </a:p>
          <a:p>
            <a:pPr>
              <a:lnSpc>
                <a:spcPct val="80000"/>
              </a:lnSpc>
              <a:spcBef>
                <a:spcPts val="0"/>
              </a:spcBef>
              <a:spcAft>
                <a:spcPts val="1200"/>
              </a:spcAft>
            </a:pPr>
            <a:r>
              <a:rPr lang="en-US" sz="2600" b="1" dirty="0" smtClean="0">
                <a:solidFill>
                  <a:srgbClr val="4676A6"/>
                </a:solidFill>
                <a:ea typeface="Times New Roman"/>
                <a:cs typeface="Times New Roman"/>
              </a:rPr>
              <a:t>Social sector</a:t>
            </a:r>
            <a:endParaRPr lang="en-US" sz="2600" dirty="0">
              <a:solidFill>
                <a:srgbClr val="4676A6"/>
              </a:solidFill>
              <a:ea typeface="Times New Roman"/>
              <a:cs typeface="Times New Roman"/>
            </a:endParaRPr>
          </a:p>
          <a:p>
            <a:pPr marL="0" indent="0">
              <a:lnSpc>
                <a:spcPct val="80000"/>
              </a:lnSpc>
              <a:spcBef>
                <a:spcPts val="0"/>
              </a:spcBef>
              <a:spcAft>
                <a:spcPts val="600"/>
              </a:spcAft>
              <a:buNone/>
            </a:pPr>
            <a:endParaRPr lang="en-US" sz="2600" dirty="0" smtClean="0">
              <a:solidFill>
                <a:prstClr val="black"/>
              </a:solidFill>
              <a:ea typeface="Times New Roman"/>
              <a:cs typeface="Times New Roman"/>
            </a:endParaRPr>
          </a:p>
          <a:p>
            <a:pPr marL="0" indent="0">
              <a:lnSpc>
                <a:spcPct val="80000"/>
              </a:lnSpc>
              <a:spcBef>
                <a:spcPts val="0"/>
              </a:spcBef>
              <a:spcAft>
                <a:spcPts val="1200"/>
              </a:spcAft>
              <a:buNone/>
            </a:pPr>
            <a:r>
              <a:rPr lang="en-US" sz="2600" dirty="0" smtClean="0">
                <a:solidFill>
                  <a:prstClr val="black"/>
                </a:solidFill>
                <a:ea typeface="Times New Roman"/>
                <a:cs typeface="Times New Roman"/>
              </a:rPr>
              <a:t>Opportunity for earth observation (integrated) solutions:</a:t>
            </a:r>
            <a:endParaRPr lang="en-US" sz="2600" dirty="0">
              <a:solidFill>
                <a:prstClr val="black"/>
              </a:solidFill>
              <a:ea typeface="Times New Roman"/>
              <a:cs typeface="Times New Roman"/>
            </a:endParaRPr>
          </a:p>
          <a:p>
            <a:pPr>
              <a:lnSpc>
                <a:spcPct val="80000"/>
              </a:lnSpc>
              <a:spcBef>
                <a:spcPts val="0"/>
              </a:spcBef>
              <a:spcAft>
                <a:spcPts val="1200"/>
              </a:spcAft>
            </a:pPr>
            <a:r>
              <a:rPr lang="en-US" sz="2600" dirty="0" smtClean="0">
                <a:solidFill>
                  <a:prstClr val="black"/>
                </a:solidFill>
                <a:ea typeface="Times New Roman"/>
                <a:cs typeface="Times New Roman"/>
              </a:rPr>
              <a:t>Integrate EO in general business / organizational process</a:t>
            </a:r>
          </a:p>
          <a:p>
            <a:pPr>
              <a:lnSpc>
                <a:spcPct val="80000"/>
              </a:lnSpc>
              <a:spcBef>
                <a:spcPts val="0"/>
              </a:spcBef>
              <a:spcAft>
                <a:spcPts val="1200"/>
              </a:spcAft>
            </a:pPr>
            <a:r>
              <a:rPr lang="en-US" sz="2600" dirty="0" smtClean="0">
                <a:solidFill>
                  <a:prstClr val="black"/>
                </a:solidFill>
                <a:ea typeface="Times New Roman"/>
                <a:cs typeface="Times New Roman"/>
              </a:rPr>
              <a:t>Integrate different EO (and GIS and navigation) functionalities</a:t>
            </a:r>
            <a:endParaRPr lang="en-US" sz="2600" dirty="0">
              <a:solidFill>
                <a:prstClr val="black"/>
              </a:solidFill>
              <a:ea typeface="Times New Roman"/>
              <a:cs typeface="Times New Roman"/>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93</a:t>
            </a:fld>
            <a:endParaRPr lang="en-US" dirty="0"/>
          </a:p>
        </p:txBody>
      </p:sp>
      <p:sp>
        <p:nvSpPr>
          <p:cNvPr id="6" name="TextBox 5"/>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Create shared value</a:t>
            </a:r>
            <a:endParaRPr lang="en-US" sz="4000" b="1" i="1" dirty="0">
              <a:solidFill>
                <a:srgbClr val="4676A6"/>
              </a:solidFill>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455979077"/>
      </p:ext>
    </p:extLst>
  </p:cSld>
  <p:clrMapOvr>
    <a:masterClrMapping/>
  </p:clrMapOvr>
  <p:transition advTm="2000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tabLst>
                <a:tab pos="465138" algn="l"/>
              </a:tabLst>
            </a:pPr>
            <a:r>
              <a:rPr lang="en-US" sz="2800" dirty="0" smtClean="0">
                <a:latin typeface="+mn-lt"/>
              </a:rPr>
              <a:t>Based on all considerations dealt with in the previous slides, there are some practical approaches that can be applied in combination to promote earth observation applications: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94</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233571925"/>
      </p:ext>
    </p:extLst>
  </p:cSld>
  <p:clrMapOvr>
    <a:masterClrMapping/>
  </p:clrMapOvr>
  <p:transition advTm="2000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40000"/>
            <a:ext cx="8208000" cy="4165097"/>
          </a:xfrm>
        </p:spPr>
        <p:txBody>
          <a:bodyPr>
            <a:normAutofit/>
          </a:bodyPr>
          <a:lstStyle/>
          <a:p>
            <a:pPr>
              <a:lnSpc>
                <a:spcPct val="80000"/>
              </a:lnSpc>
              <a:spcBef>
                <a:spcPts val="0"/>
              </a:spcBef>
              <a:spcAft>
                <a:spcPts val="1200"/>
              </a:spcAft>
            </a:pPr>
            <a:r>
              <a:rPr lang="en-US" sz="2600" dirty="0" smtClean="0">
                <a:solidFill>
                  <a:prstClr val="black"/>
                </a:solidFill>
                <a:ea typeface="Times New Roman"/>
                <a:cs typeface="Times New Roman"/>
              </a:rPr>
              <a:t>Success stories (in non-technical language, feasible, replication capacity, sustainable)</a:t>
            </a:r>
          </a:p>
          <a:p>
            <a:pPr>
              <a:lnSpc>
                <a:spcPct val="80000"/>
              </a:lnSpc>
              <a:spcBef>
                <a:spcPts val="0"/>
              </a:spcBef>
              <a:spcAft>
                <a:spcPts val="1200"/>
              </a:spcAft>
            </a:pPr>
            <a:r>
              <a:rPr lang="en-US" sz="2600" dirty="0" smtClean="0">
                <a:solidFill>
                  <a:prstClr val="black"/>
                </a:solidFill>
                <a:ea typeface="Times New Roman"/>
                <a:cs typeface="Times New Roman"/>
              </a:rPr>
              <a:t>Marketing toolkits (international trends, earth observation examples, references)</a:t>
            </a:r>
            <a:endParaRPr lang="en-US" sz="2600" dirty="0">
              <a:solidFill>
                <a:prstClr val="black"/>
              </a:solidFill>
              <a:ea typeface="Times New Roman"/>
              <a:cs typeface="Times New Roman"/>
            </a:endParaRPr>
          </a:p>
          <a:p>
            <a:pPr>
              <a:lnSpc>
                <a:spcPct val="80000"/>
              </a:lnSpc>
              <a:spcBef>
                <a:spcPts val="0"/>
              </a:spcBef>
              <a:spcAft>
                <a:spcPts val="1200"/>
              </a:spcAft>
            </a:pPr>
            <a:r>
              <a:rPr lang="en-US" sz="2600" dirty="0" smtClean="0">
                <a:solidFill>
                  <a:prstClr val="black"/>
                </a:solidFill>
                <a:ea typeface="Times New Roman"/>
                <a:cs typeface="Times New Roman"/>
              </a:rPr>
              <a:t>Pilot projects, innovation funds, quick-wins (demonstration that EO actually works)</a:t>
            </a:r>
          </a:p>
          <a:p>
            <a:pPr>
              <a:lnSpc>
                <a:spcPct val="80000"/>
              </a:lnSpc>
              <a:spcBef>
                <a:spcPts val="0"/>
              </a:spcBef>
              <a:spcAft>
                <a:spcPts val="1200"/>
              </a:spcAft>
            </a:pPr>
            <a:r>
              <a:rPr lang="en-US" sz="2600" dirty="0" smtClean="0">
                <a:solidFill>
                  <a:prstClr val="black"/>
                </a:solidFill>
                <a:ea typeface="Times New Roman"/>
                <a:cs typeface="Times New Roman"/>
              </a:rPr>
              <a:t>Promotion outside EO community (fairs, seminars, lunch-bag meetings, magazines)</a:t>
            </a:r>
          </a:p>
          <a:p>
            <a:pPr>
              <a:lnSpc>
                <a:spcPct val="80000"/>
              </a:lnSpc>
              <a:spcBef>
                <a:spcPts val="0"/>
              </a:spcBef>
              <a:spcAft>
                <a:spcPts val="1200"/>
              </a:spcAft>
            </a:pPr>
            <a:r>
              <a:rPr lang="en-US" sz="2600" dirty="0" smtClean="0">
                <a:solidFill>
                  <a:prstClr val="black"/>
                </a:solidFill>
                <a:ea typeface="Times New Roman"/>
                <a:cs typeface="Times New Roman"/>
              </a:rPr>
              <a:t>Resource facilities for reference and capacity building (distributed, but connected, in different languages)</a:t>
            </a:r>
          </a:p>
          <a:p>
            <a:pPr>
              <a:lnSpc>
                <a:spcPct val="80000"/>
              </a:lnSpc>
              <a:spcAft>
                <a:spcPts val="1200"/>
              </a:spcAft>
            </a:pPr>
            <a:endParaRPr lang="en-US" sz="2600" dirty="0">
              <a:solidFill>
                <a:prstClr val="black"/>
              </a:solidFill>
              <a:ea typeface="Times New Roman"/>
              <a:cs typeface="Times New Roman"/>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95</a:t>
            </a:fld>
            <a:endParaRPr lang="en-US" dirty="0"/>
          </a:p>
        </p:txBody>
      </p:sp>
      <p:sp>
        <p:nvSpPr>
          <p:cNvPr id="6" name="TextBox 5"/>
          <p:cNvSpPr txBox="1"/>
          <p:nvPr/>
        </p:nvSpPr>
        <p:spPr>
          <a:xfrm>
            <a:off x="378000" y="1080000"/>
            <a:ext cx="8316000" cy="1080000"/>
          </a:xfrm>
          <a:prstGeom prst="rect">
            <a:avLst/>
          </a:prstGeom>
          <a:noFill/>
        </p:spPr>
        <p:txBody>
          <a:bodyPr wrap="square" rtlCol="0" anchor="ctr">
            <a:spAutoFit/>
          </a:bodyPr>
          <a:lstStyle/>
          <a:p>
            <a:r>
              <a:rPr lang="en-US" sz="4000" b="1" i="1" dirty="0" smtClean="0">
                <a:solidFill>
                  <a:srgbClr val="4676A6"/>
                </a:solidFill>
              </a:rPr>
              <a:t>Tools for earth observation marketing:</a:t>
            </a:r>
            <a:endParaRPr lang="en-US" sz="4000" b="1" i="1" dirty="0">
              <a:solidFill>
                <a:srgbClr val="4676A6"/>
              </a:solidFill>
            </a:endParaRPr>
          </a:p>
        </p:txBody>
      </p:sp>
      <p:sp>
        <p:nvSpPr>
          <p:cNvPr id="8" name="TextBox 7"/>
          <p:cNvSpPr txBox="1"/>
          <p:nvPr/>
        </p:nvSpPr>
        <p:spPr>
          <a:xfrm>
            <a:off x="378000" y="6300000"/>
            <a:ext cx="6218241" cy="338554"/>
          </a:xfrm>
          <a:prstGeom prst="rect">
            <a:avLst/>
          </a:prstGeom>
          <a:noFill/>
        </p:spPr>
        <p:txBody>
          <a:bodyPr wrap="none" rtlCol="0">
            <a:spAutoFit/>
          </a:bodyPr>
          <a:lstStyle/>
          <a:p>
            <a:r>
              <a:rPr lang="en-US" sz="1600" i="1" dirty="0"/>
              <a:t>Source: </a:t>
            </a:r>
            <a:r>
              <a:rPr lang="en-US" sz="1600" i="1" dirty="0" smtClean="0"/>
              <a:t>Marketing earth observation products and services (</a:t>
            </a:r>
            <a:r>
              <a:rPr lang="en-US" sz="1600" i="1" dirty="0" err="1" smtClean="0"/>
              <a:t>Noort</a:t>
            </a:r>
            <a:r>
              <a:rPr lang="en-US" sz="1600" i="1" dirty="0" smtClean="0"/>
              <a:t> 2013)</a:t>
            </a:r>
            <a:endParaRPr lang="en-US" sz="1600" i="1" dirty="0"/>
          </a:p>
        </p:txBody>
      </p:sp>
      <p:pic>
        <p:nvPicPr>
          <p:cNvPr id="9" name="Picture 2" descr="5-LOGO-Acouleur"/>
          <p:cNvPicPr>
            <a:picLocks noChangeAspect="1" noChangeArrowheads="1"/>
          </p:cNvPicPr>
          <p:nvPr/>
        </p:nvPicPr>
        <p:blipFill>
          <a:blip r:embed="rId2" cstate="print"/>
          <a:srcRect/>
          <a:stretch>
            <a:fillRect/>
          </a:stretch>
        </p:blipFill>
        <p:spPr bwMode="auto">
          <a:xfrm>
            <a:off x="6459854" y="324000"/>
            <a:ext cx="2126146" cy="647700"/>
          </a:xfrm>
          <a:prstGeom prst="rect">
            <a:avLst/>
          </a:prstGeom>
          <a:noFill/>
          <a:ln w="9525">
            <a:noFill/>
            <a:miter lim="800000"/>
            <a:headEnd/>
            <a:tailEnd/>
          </a:ln>
        </p:spPr>
      </p:pic>
      <p:pic>
        <p:nvPicPr>
          <p:cNvPr id="11"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Tree>
    <p:extLst>
      <p:ext uri="{BB962C8B-B14F-4D97-AF65-F5344CB8AC3E}">
        <p14:creationId xmlns:p14="http://schemas.microsoft.com/office/powerpoint/2010/main" val="3917355470"/>
      </p:ext>
    </p:extLst>
  </p:cSld>
  <p:clrMapOvr>
    <a:masterClrMapping/>
  </p:clrMapOvr>
  <p:transition advTm="2000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96</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8" name="TextBox 5"/>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Business elements</a:t>
            </a:r>
            <a:endParaRPr lang="en-US" sz="4000" b="1" i="1" dirty="0">
              <a:solidFill>
                <a:srgbClr val="4676A6"/>
              </a:solidFill>
            </a:endParaRPr>
          </a:p>
        </p:txBody>
      </p:sp>
      <p:sp>
        <p:nvSpPr>
          <p:cNvPr id="9" name="Content Placeholder 2"/>
          <p:cNvSpPr>
            <a:spLocks noGrp="1"/>
          </p:cNvSpPr>
          <p:nvPr>
            <p:ph idx="1"/>
          </p:nvPr>
        </p:nvSpPr>
        <p:spPr>
          <a:xfrm>
            <a:off x="378000" y="1800000"/>
            <a:ext cx="8208000" cy="4267200"/>
          </a:xfrm>
        </p:spPr>
        <p:txBody>
          <a:bodyPr>
            <a:normAutofit/>
          </a:bodyPr>
          <a:lstStyle/>
          <a:p>
            <a:pPr marL="0" indent="0">
              <a:spcBef>
                <a:spcPts val="0"/>
              </a:spcBef>
              <a:spcAft>
                <a:spcPts val="600"/>
              </a:spcAft>
              <a:buNone/>
            </a:pPr>
            <a:r>
              <a:rPr lang="en-US" sz="2800" b="1" dirty="0" smtClean="0">
                <a:solidFill>
                  <a:prstClr val="black"/>
                </a:solidFill>
                <a:ea typeface="Times New Roman"/>
                <a:cs typeface="Times New Roman"/>
              </a:rPr>
              <a:t>Business elements:</a:t>
            </a:r>
          </a:p>
          <a:p>
            <a:pPr>
              <a:spcBef>
                <a:spcPts val="0"/>
              </a:spcBef>
              <a:spcAft>
                <a:spcPts val="600"/>
              </a:spcAft>
            </a:pPr>
            <a:r>
              <a:rPr lang="en-US" sz="2800" b="1" dirty="0" smtClean="0">
                <a:solidFill>
                  <a:srgbClr val="4676A6"/>
                </a:solidFill>
                <a:ea typeface="Times New Roman"/>
                <a:cs typeface="Times New Roman"/>
              </a:rPr>
              <a:t>Proposal writing</a:t>
            </a:r>
            <a:endParaRPr lang="en-US" sz="2800" dirty="0" smtClean="0">
              <a:solidFill>
                <a:srgbClr val="4676A6"/>
              </a:solidFill>
              <a:ea typeface="Times New Roman"/>
              <a:cs typeface="Times New Roman"/>
            </a:endParaRPr>
          </a:p>
          <a:p>
            <a:pPr>
              <a:spcBef>
                <a:spcPts val="0"/>
              </a:spcBef>
              <a:spcAft>
                <a:spcPts val="600"/>
              </a:spcAft>
            </a:pPr>
            <a:r>
              <a:rPr lang="en-US" sz="2800" b="1" dirty="0" smtClean="0">
                <a:solidFill>
                  <a:srgbClr val="4676A6"/>
                </a:solidFill>
                <a:ea typeface="Times New Roman"/>
                <a:cs typeface="Times New Roman"/>
              </a:rPr>
              <a:t>Business procedures</a:t>
            </a:r>
            <a:endParaRPr lang="en-US" sz="2800" dirty="0">
              <a:solidFill>
                <a:srgbClr val="4676A6"/>
              </a:solidFill>
              <a:ea typeface="Times New Roman"/>
              <a:cs typeface="Times New Roman"/>
            </a:endParaRPr>
          </a:p>
        </p:txBody>
      </p:sp>
    </p:spTree>
    <p:extLst>
      <p:ext uri="{BB962C8B-B14F-4D97-AF65-F5344CB8AC3E}">
        <p14:creationId xmlns:p14="http://schemas.microsoft.com/office/powerpoint/2010/main" val="1913962975"/>
      </p:ext>
    </p:extLst>
  </p:cSld>
  <p:clrMapOvr>
    <a:masterClrMapping/>
  </p:clrMapOvr>
  <p:transition advTm="2000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tabLst>
                <a:tab pos="465138" algn="l"/>
              </a:tabLst>
            </a:pPr>
            <a:r>
              <a:rPr lang="en-US" sz="2800" dirty="0" smtClean="0">
                <a:solidFill>
                  <a:srgbClr val="4676A6"/>
                </a:solidFill>
                <a:latin typeface="+mn-lt"/>
              </a:rPr>
              <a:t>Proposal writing is an art in itself. </a:t>
            </a:r>
            <a:r>
              <a:rPr lang="en-US" sz="2800" dirty="0" smtClean="0">
                <a:latin typeface="+mn-lt"/>
              </a:rPr>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During the </a:t>
            </a:r>
            <a:r>
              <a:rPr lang="en-US" sz="2800" dirty="0" err="1" smtClean="0">
                <a:latin typeface="+mn-lt"/>
              </a:rPr>
              <a:t>GEONetCab</a:t>
            </a:r>
            <a:r>
              <a:rPr lang="en-US" sz="2800" dirty="0" smtClean="0">
                <a:latin typeface="+mn-lt"/>
              </a:rPr>
              <a:t> and EOPOWER projects templates have been developed for writing successful proposals: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97</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556634539"/>
      </p:ext>
    </p:extLst>
  </p:cSld>
  <p:clrMapOvr>
    <a:masterClrMapping/>
  </p:clrMapOvr>
  <p:transition advTm="2000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900000"/>
            <a:ext cx="8208000" cy="709200"/>
          </a:xfrm>
        </p:spPr>
        <p:txBody>
          <a:bodyPr>
            <a:normAutofit/>
          </a:bodyPr>
          <a:lstStyle/>
          <a:p>
            <a:pPr algn="r"/>
            <a:r>
              <a:rPr lang="en-US" sz="4000" b="1" i="1" dirty="0" smtClean="0">
                <a:solidFill>
                  <a:srgbClr val="4676A6"/>
                </a:solidFill>
              </a:rPr>
              <a:t>Proposal outline</a:t>
            </a:r>
            <a:endParaRPr lang="en-US" sz="4000" dirty="0"/>
          </a:p>
        </p:txBody>
      </p:sp>
      <p:sp>
        <p:nvSpPr>
          <p:cNvPr id="3" name="Content Placeholder 2"/>
          <p:cNvSpPr>
            <a:spLocks noGrp="1"/>
          </p:cNvSpPr>
          <p:nvPr>
            <p:ph sz="half" idx="1"/>
          </p:nvPr>
        </p:nvSpPr>
        <p:spPr>
          <a:xfrm>
            <a:off x="381600" y="1800000"/>
            <a:ext cx="4876800" cy="3960000"/>
          </a:xfrm>
        </p:spPr>
        <p:txBody>
          <a:bodyPr>
            <a:normAutofit/>
          </a:bodyPr>
          <a:lstStyle/>
          <a:p>
            <a:pPr>
              <a:lnSpc>
                <a:spcPct val="80000"/>
              </a:lnSpc>
              <a:spcBef>
                <a:spcPts val="0"/>
              </a:spcBef>
              <a:spcAft>
                <a:spcPts val="1200"/>
              </a:spcAft>
              <a:buNone/>
            </a:pPr>
            <a:r>
              <a:rPr lang="en-US" sz="2600" dirty="0" smtClean="0"/>
              <a:t>1. Introduction / relevance</a:t>
            </a:r>
          </a:p>
          <a:p>
            <a:pPr>
              <a:lnSpc>
                <a:spcPct val="80000"/>
              </a:lnSpc>
              <a:spcBef>
                <a:spcPts val="0"/>
              </a:spcBef>
              <a:spcAft>
                <a:spcPts val="1200"/>
              </a:spcAft>
              <a:buNone/>
            </a:pPr>
            <a:r>
              <a:rPr lang="en-US" sz="2600" dirty="0" smtClean="0"/>
              <a:t>2. Objective(s)</a:t>
            </a:r>
          </a:p>
          <a:p>
            <a:pPr>
              <a:lnSpc>
                <a:spcPct val="80000"/>
              </a:lnSpc>
              <a:spcBef>
                <a:spcPts val="0"/>
              </a:spcBef>
              <a:spcAft>
                <a:spcPts val="1200"/>
              </a:spcAft>
              <a:buNone/>
            </a:pPr>
            <a:r>
              <a:rPr lang="en-US" sz="2600" dirty="0" smtClean="0"/>
              <a:t>3. Activities</a:t>
            </a:r>
          </a:p>
          <a:p>
            <a:pPr>
              <a:lnSpc>
                <a:spcPct val="80000"/>
              </a:lnSpc>
              <a:spcBef>
                <a:spcPts val="0"/>
              </a:spcBef>
              <a:spcAft>
                <a:spcPts val="1200"/>
              </a:spcAft>
              <a:buNone/>
            </a:pPr>
            <a:r>
              <a:rPr lang="en-US" sz="2600" dirty="0" smtClean="0"/>
              <a:t>4. Output</a:t>
            </a:r>
          </a:p>
          <a:p>
            <a:pPr>
              <a:lnSpc>
                <a:spcPct val="80000"/>
              </a:lnSpc>
              <a:spcBef>
                <a:spcPts val="0"/>
              </a:spcBef>
              <a:spcAft>
                <a:spcPts val="1200"/>
              </a:spcAft>
              <a:buNone/>
            </a:pPr>
            <a:r>
              <a:rPr lang="en-US" sz="2600" dirty="0" smtClean="0"/>
              <a:t>5. Management &amp; evaluation</a:t>
            </a:r>
          </a:p>
          <a:p>
            <a:endParaRPr lang="en-US" dirty="0"/>
          </a:p>
        </p:txBody>
      </p:sp>
      <p:sp>
        <p:nvSpPr>
          <p:cNvPr id="4" name="Content Placeholder 3"/>
          <p:cNvSpPr>
            <a:spLocks noGrp="1"/>
          </p:cNvSpPr>
          <p:nvPr>
            <p:ph sz="half" idx="2"/>
          </p:nvPr>
        </p:nvSpPr>
        <p:spPr>
          <a:xfrm>
            <a:off x="4968000" y="1800000"/>
            <a:ext cx="3429000" cy="3960000"/>
          </a:xfrm>
        </p:spPr>
        <p:txBody>
          <a:bodyPr>
            <a:normAutofit/>
          </a:bodyPr>
          <a:lstStyle/>
          <a:p>
            <a:pPr>
              <a:lnSpc>
                <a:spcPct val="80000"/>
              </a:lnSpc>
              <a:spcBef>
                <a:spcPts val="0"/>
              </a:spcBef>
              <a:spcAft>
                <a:spcPts val="1200"/>
              </a:spcAft>
              <a:buNone/>
            </a:pPr>
            <a:r>
              <a:rPr lang="en-US" sz="2600" dirty="0" smtClean="0"/>
              <a:t>6. Risk assessment</a:t>
            </a:r>
          </a:p>
          <a:p>
            <a:pPr>
              <a:lnSpc>
                <a:spcPct val="80000"/>
              </a:lnSpc>
              <a:spcBef>
                <a:spcPts val="0"/>
              </a:spcBef>
              <a:spcAft>
                <a:spcPts val="1200"/>
              </a:spcAft>
              <a:buNone/>
            </a:pPr>
            <a:r>
              <a:rPr lang="en-US" sz="2600" dirty="0" smtClean="0"/>
              <a:t>7. Time schedule</a:t>
            </a:r>
          </a:p>
          <a:p>
            <a:pPr>
              <a:lnSpc>
                <a:spcPct val="80000"/>
              </a:lnSpc>
              <a:spcBef>
                <a:spcPts val="0"/>
              </a:spcBef>
              <a:spcAft>
                <a:spcPts val="1200"/>
              </a:spcAft>
              <a:buNone/>
            </a:pPr>
            <a:r>
              <a:rPr lang="en-US" sz="2600" dirty="0" smtClean="0"/>
              <a:t>8. Budget</a:t>
            </a:r>
          </a:p>
          <a:p>
            <a:pPr>
              <a:lnSpc>
                <a:spcPct val="80000"/>
              </a:lnSpc>
              <a:spcBef>
                <a:spcPts val="0"/>
              </a:spcBef>
              <a:spcAft>
                <a:spcPts val="1200"/>
              </a:spcAft>
              <a:buNone/>
            </a:pPr>
            <a:r>
              <a:rPr lang="en-US" sz="2600" dirty="0" smtClean="0"/>
              <a:t>	Annexes</a:t>
            </a:r>
          </a:p>
          <a:p>
            <a:endParaRPr lang="en-US" dirty="0"/>
          </a:p>
        </p:txBody>
      </p:sp>
      <p:sp>
        <p:nvSpPr>
          <p:cNvPr id="6" name="Slide Number Placeholder 5"/>
          <p:cNvSpPr>
            <a:spLocks noGrp="1"/>
          </p:cNvSpPr>
          <p:nvPr>
            <p:ph type="sldNum" sz="quarter" idx="12"/>
          </p:nvPr>
        </p:nvSpPr>
        <p:spPr/>
        <p:txBody>
          <a:bodyPr/>
          <a:lstStyle/>
          <a:p>
            <a:fld id="{7AE59B96-4131-4DD5-A7F3-9C8969C240CC}" type="slidenum">
              <a:rPr lang="en-US" smtClean="0"/>
              <a:pPr/>
              <a:t>98</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7" name="Title 1"/>
          <p:cNvSpPr txBox="1">
            <a:spLocks/>
          </p:cNvSpPr>
          <p:nvPr/>
        </p:nvSpPr>
        <p:spPr>
          <a:xfrm>
            <a:off x="378000" y="4680000"/>
            <a:ext cx="8208000" cy="720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1" u="none" strike="noStrike" kern="1200" cap="none" spc="0" normalizeH="0" baseline="0" noProof="0" dirty="0" smtClean="0">
                <a:ln>
                  <a:noFill/>
                </a:ln>
                <a:solidFill>
                  <a:schemeClr val="tx1"/>
                </a:solidFill>
                <a:effectLst/>
                <a:uLnTx/>
                <a:uFillTx/>
                <a:ea typeface="+mj-ea"/>
                <a:cs typeface="+mj-cs"/>
              </a:rPr>
              <a:t>(more detailed version in separate document, </a:t>
            </a:r>
            <a:br>
              <a:rPr kumimoji="0" lang="en-US" sz="2000" b="0" i="1" u="none" strike="noStrike" kern="1200" cap="none" spc="0" normalizeH="0" baseline="0" noProof="0" dirty="0" smtClean="0">
                <a:ln>
                  <a:noFill/>
                </a:ln>
                <a:solidFill>
                  <a:schemeClr val="tx1"/>
                </a:solidFill>
                <a:effectLst/>
                <a:uLnTx/>
                <a:uFillTx/>
                <a:ea typeface="+mj-ea"/>
                <a:cs typeface="+mj-cs"/>
              </a:rPr>
            </a:br>
            <a:r>
              <a:rPr kumimoji="0" lang="en-US" sz="2000" b="0" i="1" u="none" strike="noStrike" kern="1200" cap="none" spc="0" normalizeH="0" baseline="0" noProof="0" dirty="0" smtClean="0">
                <a:ln>
                  <a:noFill/>
                </a:ln>
                <a:solidFill>
                  <a:schemeClr val="tx1"/>
                </a:solidFill>
                <a:effectLst/>
                <a:uLnTx/>
                <a:uFillTx/>
                <a:ea typeface="+mj-ea"/>
                <a:cs typeface="+mj-cs"/>
              </a:rPr>
              <a:t>see </a:t>
            </a:r>
            <a:r>
              <a:rPr kumimoji="0" lang="en-US" sz="2000" b="0" i="1" u="none" strike="noStrike" kern="1200" cap="none" spc="0" normalizeH="0" baseline="0" noProof="0" dirty="0" smtClean="0">
                <a:ln>
                  <a:noFill/>
                </a:ln>
                <a:solidFill>
                  <a:schemeClr val="tx1"/>
                </a:solidFill>
                <a:effectLst/>
                <a:uLnTx/>
                <a:uFillTx/>
                <a:ea typeface="+mj-ea"/>
                <a:cs typeface="+mj-cs"/>
                <a:hlinkClick r:id="rId3"/>
              </a:rPr>
              <a:t>www.eopower.eu</a:t>
            </a:r>
            <a:r>
              <a:rPr kumimoji="0" lang="en-US" sz="2000" b="0" i="1" u="none" strike="noStrike" kern="1200" cap="none" spc="0" normalizeH="0" baseline="0" noProof="0" dirty="0" smtClean="0">
                <a:ln>
                  <a:noFill/>
                </a:ln>
                <a:solidFill>
                  <a:schemeClr val="tx1"/>
                </a:solidFill>
                <a:effectLst/>
                <a:uLnTx/>
                <a:uFillTx/>
                <a:ea typeface="+mj-ea"/>
                <a:cs typeface="+mj-cs"/>
              </a:rPr>
              <a:t> or </a:t>
            </a:r>
            <a:r>
              <a:rPr kumimoji="0" lang="en-US" sz="2000" b="0" i="1" u="none" strike="noStrike" kern="1200" cap="none" spc="0" normalizeH="0" baseline="0" noProof="0" dirty="0" smtClean="0">
                <a:ln>
                  <a:noFill/>
                </a:ln>
                <a:solidFill>
                  <a:schemeClr val="tx1"/>
                </a:solidFill>
                <a:effectLst/>
                <a:uLnTx/>
                <a:uFillTx/>
                <a:ea typeface="+mj-ea"/>
                <a:cs typeface="+mj-cs"/>
                <a:hlinkClick r:id="rId4"/>
              </a:rPr>
              <a:t>www.hcpinternational.com</a:t>
            </a:r>
            <a:r>
              <a:rPr kumimoji="0" lang="en-US" sz="2000" b="0" i="1" u="none" strike="noStrike" kern="1200" cap="none" spc="0" normalizeH="0" baseline="0" noProof="0" dirty="0" smtClean="0">
                <a:ln>
                  <a:noFill/>
                </a:ln>
                <a:solidFill>
                  <a:schemeClr val="tx1"/>
                </a:solidFill>
                <a:effectLst/>
                <a:uLnTx/>
                <a:uFillTx/>
                <a:ea typeface="+mj-ea"/>
                <a:cs typeface="+mj-cs"/>
              </a:rPr>
              <a:t>)</a:t>
            </a:r>
            <a:endParaRPr kumimoji="0" lang="en-US" sz="2000" b="0" i="0" u="none" strike="noStrike" kern="1200" cap="none" spc="0" normalizeH="0" baseline="0" noProof="0" dirty="0">
              <a:ln>
                <a:noFill/>
              </a:ln>
              <a:solidFill>
                <a:schemeClr val="tx1"/>
              </a:solidFill>
              <a:effectLst/>
              <a:uLnTx/>
              <a:uFillTx/>
              <a:ea typeface="+mj-ea"/>
              <a:cs typeface="+mj-cs"/>
            </a:endParaRPr>
          </a:p>
        </p:txBody>
      </p:sp>
    </p:spTree>
  </p:cSld>
  <p:clrMapOvr>
    <a:masterClrMapping/>
  </p:clrMapOvr>
  <p:transition advTm="2000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srcRect/>
          <a:stretch>
            <a:fillRect/>
          </a:stretch>
        </p:blipFill>
        <p:spPr bwMode="auto">
          <a:xfrm>
            <a:off x="5004000" y="512325"/>
            <a:ext cx="2364799" cy="968400"/>
          </a:xfrm>
          <a:prstGeom prst="rect">
            <a:avLst/>
          </a:prstGeom>
          <a:noFill/>
          <a:ln w="9525">
            <a:noFill/>
            <a:miter lim="800000"/>
            <a:headEnd/>
            <a:tailEnd/>
          </a:ln>
        </p:spPr>
      </p:pic>
      <p:sp>
        <p:nvSpPr>
          <p:cNvPr id="2" name="Title 1"/>
          <p:cNvSpPr>
            <a:spLocks noGrp="1"/>
          </p:cNvSpPr>
          <p:nvPr>
            <p:ph type="title"/>
          </p:nvPr>
        </p:nvSpPr>
        <p:spPr>
          <a:xfrm>
            <a:off x="378000" y="1620000"/>
            <a:ext cx="8208000" cy="1080000"/>
          </a:xfrm>
        </p:spPr>
        <p:txBody>
          <a:bodyPr>
            <a:normAutofit/>
          </a:bodyPr>
          <a:lstStyle/>
          <a:p>
            <a:pPr algn="l"/>
            <a:r>
              <a:rPr lang="en-US" sz="4000" b="1" i="1" dirty="0" smtClean="0">
                <a:solidFill>
                  <a:srgbClr val="4676A6"/>
                </a:solidFill>
              </a:rPr>
              <a:t>Other guides that may be useful:</a:t>
            </a:r>
            <a:endParaRPr lang="en-US" sz="4000" b="1" i="1" dirty="0">
              <a:solidFill>
                <a:srgbClr val="4676A6"/>
              </a:solidFill>
            </a:endParaRPr>
          </a:p>
        </p:txBody>
      </p:sp>
      <p:pic>
        <p:nvPicPr>
          <p:cNvPr id="7169" name="Picture 1"/>
          <p:cNvPicPr>
            <a:picLocks noChangeAspect="1" noChangeArrowheads="1"/>
          </p:cNvPicPr>
          <p:nvPr/>
        </p:nvPicPr>
        <p:blipFill>
          <a:blip r:embed="rId3" cstate="print"/>
          <a:srcRect/>
          <a:stretch>
            <a:fillRect/>
          </a:stretch>
        </p:blipFill>
        <p:spPr bwMode="auto">
          <a:xfrm>
            <a:off x="7621200" y="512325"/>
            <a:ext cx="968400" cy="9684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7AE59B96-4131-4DD5-A7F3-9C8969C240CC}" type="slidenum">
              <a:rPr lang="en-US" smtClean="0"/>
              <a:pPr/>
              <a:t>99</a:t>
            </a:fld>
            <a:endParaRPr lang="en-US"/>
          </a:p>
        </p:txBody>
      </p:sp>
      <p:sp>
        <p:nvSpPr>
          <p:cNvPr id="3" name="Content Placeholder 2"/>
          <p:cNvSpPr>
            <a:spLocks noGrp="1"/>
          </p:cNvSpPr>
          <p:nvPr>
            <p:ph idx="1"/>
          </p:nvPr>
        </p:nvSpPr>
        <p:spPr>
          <a:xfrm>
            <a:off x="378000" y="2880000"/>
            <a:ext cx="8208000" cy="3960000"/>
          </a:xfrm>
          <a:ln>
            <a:noFill/>
          </a:ln>
        </p:spPr>
        <p:txBody>
          <a:bodyPr>
            <a:normAutofit/>
          </a:bodyPr>
          <a:lstStyle/>
          <a:p>
            <a:pPr lvl="0">
              <a:lnSpc>
                <a:spcPct val="80000"/>
              </a:lnSpc>
              <a:spcBef>
                <a:spcPts val="0"/>
              </a:spcBef>
              <a:spcAft>
                <a:spcPts val="1200"/>
              </a:spcAft>
            </a:pPr>
            <a:r>
              <a:rPr lang="en-US" sz="2800" dirty="0" err="1" smtClean="0"/>
              <a:t>Civicus</a:t>
            </a:r>
            <a:r>
              <a:rPr lang="en-US" sz="2800" dirty="0" smtClean="0"/>
              <a:t>: writing a funding proposal</a:t>
            </a:r>
          </a:p>
          <a:p>
            <a:pPr lvl="0">
              <a:lnSpc>
                <a:spcPct val="80000"/>
              </a:lnSpc>
              <a:spcBef>
                <a:spcPts val="0"/>
              </a:spcBef>
              <a:spcAft>
                <a:spcPts val="1200"/>
              </a:spcAft>
            </a:pPr>
            <a:r>
              <a:rPr lang="en-US" sz="2800" dirty="0" smtClean="0"/>
              <a:t>Michigan State University: guide for writing a funding proposal</a:t>
            </a:r>
          </a:p>
          <a:p>
            <a:pPr lvl="0">
              <a:lnSpc>
                <a:spcPct val="80000"/>
              </a:lnSpc>
              <a:spcBef>
                <a:spcPts val="0"/>
              </a:spcBef>
              <a:spcAft>
                <a:spcPts val="1200"/>
              </a:spcAft>
            </a:pPr>
            <a:r>
              <a:rPr lang="en-US" sz="2800" dirty="0" err="1" smtClean="0"/>
              <a:t>ESRI</a:t>
            </a:r>
            <a:r>
              <a:rPr lang="en-US" sz="2800" dirty="0" smtClean="0"/>
              <a:t>: writing a competitive GRANT application</a:t>
            </a:r>
          </a:p>
          <a:p>
            <a:pPr>
              <a:lnSpc>
                <a:spcPct val="80000"/>
              </a:lnSpc>
              <a:spcBef>
                <a:spcPts val="0"/>
              </a:spcBef>
              <a:spcAft>
                <a:spcPts val="1200"/>
              </a:spcAft>
            </a:pPr>
            <a:r>
              <a:rPr lang="en-US" sz="2800" dirty="0" err="1" smtClean="0"/>
              <a:t>REC</a:t>
            </a:r>
            <a:r>
              <a:rPr lang="en-US" sz="2800" dirty="0" smtClean="0"/>
              <a:t>: project proposal writing</a:t>
            </a:r>
            <a:endParaRPr lang="en-US" sz="2800" dirty="0"/>
          </a:p>
        </p:txBody>
      </p:sp>
      <p:pic>
        <p:nvPicPr>
          <p:cNvPr id="10"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3.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4.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5.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6.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7.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8.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9.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0.xml><?xml version="1.0" encoding="utf-8"?>
<a:theme xmlns:a="http://schemas.openxmlformats.org/drawingml/2006/main" name="1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1.xml><?xml version="1.0" encoding="utf-8"?>
<a:theme xmlns:a="http://schemas.openxmlformats.org/drawingml/2006/main" name="2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2.xml><?xml version="1.0" encoding="utf-8"?>
<a:theme xmlns:a="http://schemas.openxmlformats.org/drawingml/2006/main" name="2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3.xml><?xml version="1.0" encoding="utf-8"?>
<a:theme xmlns:a="http://schemas.openxmlformats.org/drawingml/2006/main" name="2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4.xml><?xml version="1.0" encoding="utf-8"?>
<a:theme xmlns:a="http://schemas.openxmlformats.org/drawingml/2006/main" name="2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5.xml><?xml version="1.0" encoding="utf-8"?>
<a:theme xmlns:a="http://schemas.openxmlformats.org/drawingml/2006/main" name="2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6.xml><?xml version="1.0" encoding="utf-8"?>
<a:theme xmlns:a="http://schemas.openxmlformats.org/drawingml/2006/main" name="2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7.xml><?xml version="1.0" encoding="utf-8"?>
<a:theme xmlns:a="http://schemas.openxmlformats.org/drawingml/2006/main" name="2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8.xml><?xml version="1.0" encoding="utf-8"?>
<a:theme xmlns:a="http://schemas.openxmlformats.org/drawingml/2006/main" name="2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9.xml><?xml version="1.0" encoding="utf-8"?>
<a:theme xmlns:a="http://schemas.openxmlformats.org/drawingml/2006/main" name="2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0.xml><?xml version="1.0" encoding="utf-8"?>
<a:theme xmlns:a="http://schemas.openxmlformats.org/drawingml/2006/main" name="2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1.xml><?xml version="1.0" encoding="utf-8"?>
<a:theme xmlns:a="http://schemas.openxmlformats.org/drawingml/2006/main" name="3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11478</TotalTime>
  <Words>4313</Words>
  <Application>Microsoft Office PowerPoint</Application>
  <PresentationFormat>On-screen Show (4:3)</PresentationFormat>
  <Paragraphs>769</Paragraphs>
  <Slides>110</Slides>
  <Notes>1</Notes>
  <HiddenSlides>0</HiddenSlides>
  <MMClips>0</MMClips>
  <ScaleCrop>false</ScaleCrop>
  <HeadingPairs>
    <vt:vector size="4" baseType="variant">
      <vt:variant>
        <vt:lpstr>Theme</vt:lpstr>
      </vt:variant>
      <vt:variant>
        <vt:i4>31</vt:i4>
      </vt:variant>
      <vt:variant>
        <vt:lpstr>Slide Titles</vt:lpstr>
      </vt:variant>
      <vt:variant>
        <vt:i4>110</vt:i4>
      </vt:variant>
    </vt:vector>
  </HeadingPairs>
  <TitlesOfParts>
    <vt:vector size="141" baseType="lpstr">
      <vt:lpstr>Office Theme</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Earth Observation for  Water Management </vt:lpstr>
      <vt:lpstr>PowerPoint Presentation</vt:lpstr>
      <vt:lpstr>PowerPoint Presentation</vt:lpstr>
      <vt:lpstr>Earth Observation helps you: save money save lives save the environment </vt:lpstr>
      <vt:lpstr>PowerPoint Presentation</vt:lpstr>
      <vt:lpstr>Life cycle of  products &amp; services</vt:lpstr>
      <vt:lpstr>PowerPoint Presentation</vt:lpstr>
      <vt:lpstr>Assessment of business &amp;  funding opportunities</vt:lpstr>
      <vt:lpstr>1. International trends &amp;     developments in      water management</vt:lpstr>
      <vt:lpstr>PowerPoint Presentation</vt:lpstr>
      <vt:lpstr>PowerPoint Presentation</vt:lpstr>
      <vt:lpstr>PowerPoint Presentation</vt:lpstr>
      <vt:lpstr>Decision making</vt:lpstr>
      <vt:lpstr>Different levels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Europe </vt:lpstr>
      <vt:lpstr>PowerPoint Presentation</vt:lpstr>
      <vt:lpstr>PowerPoint Presentation</vt:lpstr>
      <vt:lpstr>Africa Water Atlas Key Facts</vt:lpstr>
      <vt:lpstr>PowerPoint Presentation</vt:lpstr>
      <vt:lpstr>Africa Water Atlas Action</vt:lpstr>
      <vt:lpstr>PowerPoint Presentation</vt:lpstr>
      <vt:lpstr>2. Earth observation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Business development</vt:lpstr>
      <vt:lpstr>PowerPoint Presentation</vt:lpstr>
      <vt:lpstr>If public sector information is made available  free-of-charge, demand will increase and, in the end, government revenue also, as companies will derive income from value-added products and services, and consequently pay more taxes (see figures in following slides).</vt:lpstr>
      <vt:lpstr>Supply &amp; Demand Public Sector Information</vt:lpstr>
      <vt:lpstr>Cost-benefit Public Sector Information</vt:lpstr>
      <vt:lpstr>Re-use of Public Sector Information</vt:lpstr>
      <vt:lpstr>Most earth observation applications deal with so-called externalities, such as impact on the environment.  It is difficult to capture these in terms of conventional cost-benefit models.   To tackle this, the following framework for analysis of earth observation applications is developed: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Several attempts have been made to introduce environmental accounting and to enlarge the sphere of the conventional economy to include and quantify impact on ecosystems.   The following slides give some examples:</vt:lpstr>
      <vt:lpstr>PowerPoint Presentation</vt:lpstr>
      <vt:lpstr>SEEA Conceptual Framework</vt:lpstr>
      <vt:lpstr>For earth observation the work of the Group on Earth Observations (GEO) is essential to achieve the goal of a Global Earth Observations System of Systems (GEOSS), resulting in the shared GEO common infrastructure (GCI): </vt:lpstr>
      <vt:lpstr>Group on Earth Observations</vt:lpstr>
      <vt:lpstr>PowerPoint Presentation</vt:lpstr>
      <vt:lpstr>Customer value propositions capture the unique value of a product or services as perceived and appreciated by the customer.   Interestingly, they can differ completely from the features that the provider considers most important: </vt:lpstr>
      <vt:lpstr>Customer Value Propositions</vt:lpstr>
      <vt:lpstr>Buyer behaviour &amp; motivation</vt:lpstr>
      <vt:lpstr>Even when customer value propositions are well captured and formulated, introduction of solutions that involve new technology will have to overcome some hurdles.   This is called “crossing the technology chasm”: </vt:lpstr>
      <vt:lpstr>Crossing the technology chasm</vt:lpstr>
      <vt:lpstr>Crossing  the technology chasm</vt:lpstr>
      <vt:lpstr>PowerPoint Presentation</vt:lpstr>
      <vt:lpstr>Creating shared value is a key element of successful implementation of earth observation solutions.   To achieve this, in most cases earth observation applications have to be integrated into more general (business or organizational) processes: </vt:lpstr>
      <vt:lpstr>PowerPoint Presentation</vt:lpstr>
      <vt:lpstr>Based on all considerations dealt with in the previous slides, there are some practical approaches that can be applied in combination to promote earth observation applications: </vt:lpstr>
      <vt:lpstr>PowerPoint Presentation</vt:lpstr>
      <vt:lpstr>PowerPoint Presentation</vt:lpstr>
      <vt:lpstr>Proposal writing is an art in itself.   During the GEONetCab and EOPOWER projects templates have been developed for writing successful proposals: </vt:lpstr>
      <vt:lpstr>Proposal outline</vt:lpstr>
      <vt:lpstr>Other guides that may be useful:</vt:lpstr>
      <vt:lpstr>If you run a company, compete for assignments and manage projects, a structured approach towards responsibilities, tasks, implementation and documentation is needed.   The following business procedures may be helpful: </vt:lpstr>
      <vt:lpstr>Business procedures</vt:lpstr>
      <vt:lpstr>Again:</vt:lpstr>
      <vt:lpstr>4. Capacity Building</vt:lpstr>
      <vt:lpstr>General</vt:lpstr>
      <vt:lpstr>General references for capacity building, open data and success stories</vt:lpstr>
      <vt:lpstr>General references for capacity building, open data + call for proposals</vt:lpstr>
      <vt:lpstr>More references open data</vt:lpstr>
      <vt:lpstr>Capacity building resources for  water management:</vt:lpstr>
      <vt:lpstr>Capacity building resources for  water management (2):</vt:lpstr>
      <vt:lpstr>Further details:</vt:lpstr>
    </vt:vector>
  </TitlesOfParts>
  <Company>ITC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M.Noort</dc:creator>
  <cp:lastModifiedBy>Mark Noort</cp:lastModifiedBy>
  <cp:revision>553</cp:revision>
  <dcterms:created xsi:type="dcterms:W3CDTF">2011-01-20T13:25:32Z</dcterms:created>
  <dcterms:modified xsi:type="dcterms:W3CDTF">2016-02-23T11:30:51Z</dcterms:modified>
</cp:coreProperties>
</file>