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125"/>
  </p:notesMasterIdLst>
  <p:sldIdLst>
    <p:sldId id="308" r:id="rId32"/>
    <p:sldId id="306" r:id="rId33"/>
    <p:sldId id="407" r:id="rId34"/>
    <p:sldId id="345" r:id="rId35"/>
    <p:sldId id="259" r:id="rId36"/>
    <p:sldId id="327" r:id="rId37"/>
    <p:sldId id="346" r:id="rId38"/>
    <p:sldId id="328" r:id="rId39"/>
    <p:sldId id="329" r:id="rId40"/>
    <p:sldId id="351" r:id="rId41"/>
    <p:sldId id="426" r:id="rId42"/>
    <p:sldId id="561" r:id="rId43"/>
    <p:sldId id="568" r:id="rId44"/>
    <p:sldId id="569" r:id="rId45"/>
    <p:sldId id="570" r:id="rId46"/>
    <p:sldId id="563" r:id="rId47"/>
    <p:sldId id="408" r:id="rId48"/>
    <p:sldId id="571" r:id="rId49"/>
    <p:sldId id="572" r:id="rId50"/>
    <p:sldId id="427" r:id="rId51"/>
    <p:sldId id="579" r:id="rId52"/>
    <p:sldId id="551" r:id="rId53"/>
    <p:sldId id="552" r:id="rId54"/>
    <p:sldId id="428" r:id="rId55"/>
    <p:sldId id="573" r:id="rId56"/>
    <p:sldId id="574" r:id="rId57"/>
    <p:sldId id="283" r:id="rId58"/>
    <p:sldId id="354" r:id="rId59"/>
    <p:sldId id="355" r:id="rId60"/>
    <p:sldId id="356" r:id="rId61"/>
    <p:sldId id="575" r:id="rId62"/>
    <p:sldId id="458" r:id="rId63"/>
    <p:sldId id="432" r:id="rId64"/>
    <p:sldId id="576" r:id="rId65"/>
    <p:sldId id="357" r:id="rId66"/>
    <p:sldId id="459" r:id="rId67"/>
    <p:sldId id="546" r:id="rId68"/>
    <p:sldId id="564" r:id="rId69"/>
    <p:sldId id="565" r:id="rId70"/>
    <p:sldId id="566" r:id="rId71"/>
    <p:sldId id="577" r:id="rId72"/>
    <p:sldId id="334" r:id="rId73"/>
    <p:sldId id="381" r:id="rId74"/>
    <p:sldId id="481" r:id="rId75"/>
    <p:sldId id="382" r:id="rId76"/>
    <p:sldId id="383" r:id="rId77"/>
    <p:sldId id="384" r:id="rId78"/>
    <p:sldId id="482" r:id="rId79"/>
    <p:sldId id="379" r:id="rId80"/>
    <p:sldId id="380" r:id="rId81"/>
    <p:sldId id="349" r:id="rId82"/>
    <p:sldId id="388" r:id="rId83"/>
    <p:sldId id="394" r:id="rId84"/>
    <p:sldId id="395" r:id="rId85"/>
    <p:sldId id="396" r:id="rId86"/>
    <p:sldId id="397" r:id="rId87"/>
    <p:sldId id="398" r:id="rId88"/>
    <p:sldId id="399" r:id="rId89"/>
    <p:sldId id="400" r:id="rId90"/>
    <p:sldId id="401" r:id="rId91"/>
    <p:sldId id="402" r:id="rId92"/>
    <p:sldId id="496" r:id="rId93"/>
    <p:sldId id="483" r:id="rId94"/>
    <p:sldId id="385" r:id="rId95"/>
    <p:sldId id="386" r:id="rId96"/>
    <p:sldId id="484" r:id="rId97"/>
    <p:sldId id="387" r:id="rId98"/>
    <p:sldId id="403" r:id="rId99"/>
    <p:sldId id="485" r:id="rId100"/>
    <p:sldId id="389" r:id="rId101"/>
    <p:sldId id="390" r:id="rId102"/>
    <p:sldId id="486" r:id="rId103"/>
    <p:sldId id="391" r:id="rId104"/>
    <p:sldId id="406" r:id="rId105"/>
    <p:sldId id="491" r:id="rId106"/>
    <p:sldId id="487" r:id="rId107"/>
    <p:sldId id="392" r:id="rId108"/>
    <p:sldId id="488" r:id="rId109"/>
    <p:sldId id="393" r:id="rId110"/>
    <p:sldId id="404" r:id="rId111"/>
    <p:sldId id="489" r:id="rId112"/>
    <p:sldId id="337" r:id="rId113"/>
    <p:sldId id="338" r:id="rId114"/>
    <p:sldId id="490" r:id="rId115"/>
    <p:sldId id="405" r:id="rId116"/>
    <p:sldId id="339" r:id="rId117"/>
    <p:sldId id="340" r:id="rId118"/>
    <p:sldId id="341" r:id="rId119"/>
    <p:sldId id="492" r:id="rId120"/>
    <p:sldId id="495" r:id="rId121"/>
    <p:sldId id="578" r:id="rId122"/>
    <p:sldId id="493" r:id="rId123"/>
    <p:sldId id="344" r:id="rId124"/>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9" autoAdjust="0"/>
    <p:restoredTop sz="94660"/>
  </p:normalViewPr>
  <p:slideViewPr>
    <p:cSldViewPr>
      <p:cViewPr>
        <p:scale>
          <a:sx n="70" d="100"/>
          <a:sy n="70"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0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13" Type="http://schemas.openxmlformats.org/officeDocument/2006/relationships/slide" Target="slides/slide82.xml"/><Relationship Id="rId118" Type="http://schemas.openxmlformats.org/officeDocument/2006/relationships/slide" Target="slides/slide87.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116" Type="http://schemas.openxmlformats.org/officeDocument/2006/relationships/slide" Target="slides/slide85.xml"/><Relationship Id="rId124" Type="http://schemas.openxmlformats.org/officeDocument/2006/relationships/slide" Target="slides/slide93.xml"/><Relationship Id="rId129"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slide" Target="slides/slide88.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61" Type="http://schemas.openxmlformats.org/officeDocument/2006/relationships/slide" Target="slides/slide30.xml"/><Relationship Id="rId8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2/16/2016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a:t>
            </a:fld>
            <a:endParaRPr lang="en-US"/>
          </a:p>
        </p:txBody>
      </p:sp>
    </p:spTree>
    <p:extLst>
      <p:ext uri="{BB962C8B-B14F-4D97-AF65-F5344CB8AC3E}">
        <p14:creationId xmlns:p14="http://schemas.microsoft.com/office/powerpoint/2010/main" val="426622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88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2/16/2016</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nl/url?sa=i&amp;rct=j&amp;q=global+urbanization+trends&amp;source=images&amp;cd=&amp;cad=rja&amp;docid=jg76KOG7NHWg6M&amp;tbnid=ssFO1M3TXXttvM:&amp;ved=0CAUQjRw&amp;url=http://iwrmnotes.blogspot.com/2010/11/short-overview-of-current-global-water_04.html&amp;ei=vVN0UZKqGuOt0QXW6ICwBw&amp;bvm=bv.45512109,d.d2k&amp;psig=AFQjCNGgIAWle4GzwxOHCllugpgC8oprjg&amp;ust=1366664397744737" TargetMode="External"/><Relationship Id="rId2" Type="http://schemas.openxmlformats.org/officeDocument/2006/relationships/hyperlink" Target="http://iwrmnotes.blogspot.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nl/url?sa=i&amp;rct=j&amp;q=global+urbanization+trends&amp;source=images&amp;cd=&amp;cad=rja&amp;docid=kvnG0mQVU7BijM&amp;tbnid=CL8CqCARLtYF0M:&amp;ved=0CAUQjRw&amp;url=http://www.prb.org/Articles/2001/ClimateChangeImpactsandEmergingPopulationTrendsARecipeforDisaster.aspx&amp;ei=VFN0UeTwEuWq0AWjqoEw&amp;bvm=bv.45512109,d.d2k&amp;psig=AFQjCNGgIAWle4GzwxOHCllugpgC8oprjg&amp;ust=1366664397744737" TargetMode="External"/><Relationship Id="rId2" Type="http://schemas.openxmlformats.org/officeDocument/2006/relationships/hyperlink" Target="http://www.prb.org/" TargetMode="Externa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7.jpe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6.jpe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vimeo.com/63079712" TargetMode="External"/><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gif"/><Relationship Id="rId7" Type="http://schemas.openxmlformats.org/officeDocument/2006/relationships/image" Target="../media/image46.gif"/><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6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hyperlink" Target="http://www.eurisy.org/" TargetMode="External"/><Relationship Id="rId3" Type="http://schemas.openxmlformats.org/officeDocument/2006/relationships/image" Target="../media/image56.jpeg"/><Relationship Id="rId7" Type="http://schemas.openxmlformats.org/officeDocument/2006/relationships/hyperlink" Target="http://www.geocab.org/" TargetMode="Externa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hyperlink" Target="http://www.earthobservations.org/" TargetMode="External"/><Relationship Id="rId5" Type="http://schemas.openxmlformats.org/officeDocument/2006/relationships/image" Target="../media/image4.png"/><Relationship Id="rId4" Type="http://schemas.openxmlformats.org/officeDocument/2006/relationships/image" Target="../media/image57.emf"/></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www.copernicus.eu/main/copernicus-briefs" TargetMode="External"/><Relationship Id="rId3" Type="http://schemas.openxmlformats.org/officeDocument/2006/relationships/image" Target="../media/image57.emf"/><Relationship Id="rId7" Type="http://schemas.openxmlformats.org/officeDocument/2006/relationships/hyperlink" Target="http://www.seos-project.eu/" TargetMode="Externa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hyperlink" Target="http://www.envirogrids.net/" TargetMode="External"/><Relationship Id="rId5" Type="http://schemas.openxmlformats.org/officeDocument/2006/relationships/image" Target="../media/image58.png"/><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www.demarine.de/lr/c/document_library/get_file?uuid=c5067655-b7ad-4d71-b07b-6111808f4abd&amp;groupId=13521" TargetMode="External"/><Relationship Id="rId7" Type="http://schemas.openxmlformats.org/officeDocument/2006/relationships/image" Target="../media/image42.gif"/><Relationship Id="rId2" Type="http://schemas.openxmlformats.org/officeDocument/2006/relationships/hyperlink" Target="http://pubdocs.worldbank.org/pubdocs/publicdoc/2015/8/904051440717425994/Open-Data-for-Sustainable-development-Final-New.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7.emf"/><Relationship Id="rId4" Type="http://schemas.openxmlformats.org/officeDocument/2006/relationships/hyperlink" Target="http://ec.europa.eu/information_society/newsroom/cf/dae/document.cfm?doc_id=6210"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93.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hcpinternationa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9144000" cy="1470025"/>
          </a:xfrm>
        </p:spPr>
        <p:txBody>
          <a:bodyPr>
            <a:noAutofit/>
          </a:bodyPr>
          <a:lstStyle/>
          <a:p>
            <a:r>
              <a:rPr lang="en-US" sz="4000" b="1" dirty="0" smtClean="0"/>
              <a:t>Earth Observation for </a:t>
            </a:r>
            <a:br>
              <a:rPr lang="en-US" sz="4000" b="1" dirty="0" smtClean="0"/>
            </a:br>
            <a:r>
              <a:rPr lang="en-US" sz="4000" b="1" dirty="0"/>
              <a:t>Urban Management, Land A</a:t>
            </a:r>
            <a:r>
              <a:rPr lang="en-US" sz="4000" b="1" dirty="0" smtClean="0"/>
              <a:t>dministration </a:t>
            </a:r>
            <a:r>
              <a:rPr lang="en-US" sz="4000" b="1" dirty="0"/>
              <a:t/>
            </a:r>
            <a:br>
              <a:rPr lang="en-US" sz="4000" b="1" dirty="0"/>
            </a:br>
            <a:r>
              <a:rPr lang="en-US" sz="4000" b="1" dirty="0"/>
              <a:t>&amp; Spatial Data Infrastructures</a:t>
            </a:r>
            <a:endParaRPr lang="en-US" sz="4000" dirty="0"/>
          </a:p>
        </p:txBody>
      </p:sp>
      <p:sp>
        <p:nvSpPr>
          <p:cNvPr id="3" name="Subtitle 2"/>
          <p:cNvSpPr>
            <a:spLocks noGrp="1"/>
          </p:cNvSpPr>
          <p:nvPr>
            <p:ph type="subTitle" idx="1"/>
          </p:nvPr>
        </p:nvSpPr>
        <p:spPr>
          <a:xfrm>
            <a:off x="1393512" y="4191000"/>
            <a:ext cx="6400800" cy="2438400"/>
          </a:xfrm>
        </p:spPr>
        <p:txBody>
          <a:bodyPr>
            <a:normAutofit/>
          </a:bodyPr>
          <a:lstStyle/>
          <a:p>
            <a:r>
              <a:rPr lang="en-US" sz="2800" dirty="0" smtClean="0"/>
              <a:t>International trends &amp; developments</a:t>
            </a:r>
          </a:p>
          <a:p>
            <a:r>
              <a:rPr lang="en-US" sz="2800" dirty="0" smtClean="0"/>
              <a:t>Earth observation applications</a:t>
            </a:r>
          </a:p>
          <a:p>
            <a:r>
              <a:rPr lang="en-US" sz="2800" dirty="0" smtClean="0"/>
              <a:t>Business development</a:t>
            </a:r>
          </a:p>
          <a:p>
            <a:r>
              <a:rPr lang="en-US" sz="2800" dirty="0" smtClean="0"/>
              <a:t>Capacity building</a:t>
            </a:r>
          </a:p>
        </p:txBody>
      </p:sp>
      <p:pic>
        <p:nvPicPr>
          <p:cNvPr id="8" name="Picture 7" descr="European flag"/>
          <p:cNvPicPr/>
          <p:nvPr/>
        </p:nvPicPr>
        <p:blipFill>
          <a:blip r:embed="rId2"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3" cstate="print"/>
          <a:srcRect/>
          <a:stretch>
            <a:fillRect/>
          </a:stretch>
        </p:blipFill>
        <p:spPr bwMode="auto">
          <a:xfrm>
            <a:off x="7315205" y="914400"/>
            <a:ext cx="1019175" cy="76200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99" y="4572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10</a:t>
            </a:fld>
            <a:endParaRPr lang="en-US" dirty="0"/>
          </a:p>
        </p:txBody>
      </p:sp>
      <p:sp>
        <p:nvSpPr>
          <p:cNvPr id="2" name="TextBox 1"/>
          <p:cNvSpPr txBox="1"/>
          <p:nvPr/>
        </p:nvSpPr>
        <p:spPr>
          <a:xfrm>
            <a:off x="378000" y="900657"/>
            <a:ext cx="8208000" cy="707886"/>
          </a:xfrm>
          <a:prstGeom prst="rect">
            <a:avLst/>
          </a:prstGeom>
          <a:noFill/>
        </p:spPr>
        <p:txBody>
          <a:bodyPr wrap="square" rtlCol="0" anchor="ctr">
            <a:spAutoFit/>
          </a:bodyPr>
          <a:lstStyle/>
          <a:p>
            <a:pPr algn="r"/>
            <a:r>
              <a:rPr lang="en-US" sz="4000" b="1" i="1" dirty="0" smtClean="0">
                <a:solidFill>
                  <a:srgbClr val="4676A6"/>
                </a:solidFill>
              </a:rPr>
              <a:t>Issues &amp; trends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eaLnBrk="1" fontAlgn="auto" hangingPunct="1">
              <a:spcAft>
                <a:spcPts val="0"/>
              </a:spcAft>
              <a:buSzTx/>
              <a:buFont typeface="Arial" pitchFamily="34" charset="0"/>
              <a:buChar char="•"/>
            </a:pPr>
            <a:r>
              <a:rPr lang="en-US" sz="2600" b="1" dirty="0" smtClean="0">
                <a:solidFill>
                  <a:prstClr val="black"/>
                </a:solidFill>
              </a:rPr>
              <a:t>Urban management</a:t>
            </a:r>
            <a:r>
              <a:rPr lang="en-US" sz="2600" dirty="0" smtClean="0">
                <a:solidFill>
                  <a:prstClr val="black"/>
                </a:solidFill>
              </a:rPr>
              <a:t>: increasing urbanization puts greater demands on urban management’</a:t>
            </a:r>
            <a:endParaRPr lang="en-US" sz="2600" dirty="0">
              <a:solidFill>
                <a:prstClr val="black"/>
              </a:solidFill>
            </a:endParaRPr>
          </a:p>
          <a:p>
            <a:pPr lvl="0" eaLnBrk="1" fontAlgn="auto" hangingPunct="1">
              <a:spcAft>
                <a:spcPts val="0"/>
              </a:spcAft>
              <a:buSzTx/>
              <a:buFont typeface="Arial" pitchFamily="34" charset="0"/>
              <a:buChar char="•"/>
            </a:pPr>
            <a:r>
              <a:rPr lang="en-US" sz="2600" dirty="0" smtClean="0">
                <a:solidFill>
                  <a:prstClr val="black"/>
                </a:solidFill>
              </a:rPr>
              <a:t>Need for proper </a:t>
            </a:r>
            <a:r>
              <a:rPr lang="en-US" sz="2600" b="1" dirty="0" smtClean="0">
                <a:solidFill>
                  <a:prstClr val="black"/>
                </a:solidFill>
              </a:rPr>
              <a:t>land administration</a:t>
            </a:r>
            <a:r>
              <a:rPr lang="en-US" sz="2600" dirty="0" smtClean="0">
                <a:solidFill>
                  <a:prstClr val="black"/>
                </a:solidFill>
              </a:rPr>
              <a:t>: necessary condition for (sustainable) economic development;</a:t>
            </a:r>
            <a:endParaRPr lang="en-US" sz="2600" dirty="0">
              <a:solidFill>
                <a:prstClr val="black"/>
              </a:solidFill>
            </a:endParaRPr>
          </a:p>
          <a:p>
            <a:pPr lvl="0" eaLnBrk="1" fontAlgn="auto" hangingPunct="1">
              <a:spcAft>
                <a:spcPts val="0"/>
              </a:spcAft>
              <a:buSzTx/>
              <a:buFont typeface="Arial" pitchFamily="34" charset="0"/>
              <a:buChar char="•"/>
            </a:pPr>
            <a:r>
              <a:rPr lang="en-US" sz="2600" b="1" dirty="0" smtClean="0">
                <a:solidFill>
                  <a:prstClr val="black"/>
                </a:solidFill>
              </a:rPr>
              <a:t>Spatial data infrastructures</a:t>
            </a:r>
            <a:r>
              <a:rPr lang="en-US" sz="2600" dirty="0" smtClean="0">
                <a:solidFill>
                  <a:prstClr val="black"/>
                </a:solidFill>
              </a:rPr>
              <a:t>: needed to manage ever more complicated organizational and spatial structures effectively and efficiently;</a:t>
            </a:r>
          </a:p>
          <a:p>
            <a:pPr lvl="0" eaLnBrk="1" fontAlgn="auto" hangingPunct="1">
              <a:spcAft>
                <a:spcPts val="0"/>
              </a:spcAft>
              <a:buSzTx/>
              <a:buFont typeface="Arial" pitchFamily="34" charset="0"/>
              <a:buChar char="•"/>
            </a:pPr>
            <a:r>
              <a:rPr lang="en-US" sz="2600" dirty="0" smtClean="0">
                <a:solidFill>
                  <a:prstClr val="black"/>
                </a:solidFill>
              </a:rPr>
              <a:t>Increasing demands from citizens on government + a trend towards </a:t>
            </a:r>
            <a:r>
              <a:rPr lang="en-US" sz="2600" b="1" dirty="0" smtClean="0">
                <a:solidFill>
                  <a:prstClr val="black"/>
                </a:solidFill>
              </a:rPr>
              <a:t>citizen involvement</a:t>
            </a:r>
            <a:r>
              <a:rPr lang="en-US" sz="2600" dirty="0" smtClean="0">
                <a:solidFill>
                  <a:prstClr val="black"/>
                </a:solidFill>
              </a:rPr>
              <a:t>.</a:t>
            </a:r>
            <a:endParaRPr lang="en-US" sz="2600"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87870319"/>
      </p:ext>
    </p:extLst>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11</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Drivers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Urban management: increasing </a:t>
            </a:r>
            <a:r>
              <a:rPr lang="en-US" sz="2600" dirty="0" err="1" smtClean="0">
                <a:solidFill>
                  <a:prstClr val="black"/>
                </a:solidFill>
              </a:rPr>
              <a:t>urbanisation</a:t>
            </a:r>
            <a:r>
              <a:rPr lang="en-US" sz="2600" dirty="0" smtClean="0">
                <a:solidFill>
                  <a:prstClr val="black"/>
                </a:solidFill>
              </a:rPr>
              <a:t> requires more and improved urban management to cope with challenges;</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Land administration: increased need for and importance of fit-for-purpose and transparent land administration as basic condition for economic development;</a:t>
            </a: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Spatial data infrastructures: society is getting more and more complicated and effective and efficient mechanisms are needed for governance.</a:t>
            </a: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At all levels: increased interest in and demand for public participation, interactivity, transparency and accountability.</a:t>
            </a:r>
            <a:endParaRPr lang="en-US" sz="2600"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194019792"/>
      </p:ext>
    </p:extLst>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12</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Urban management</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eaLnBrk="1" fontAlgn="auto" hangingPunct="1">
              <a:spcAft>
                <a:spcPts val="0"/>
              </a:spcAft>
              <a:buSzTx/>
              <a:buFont typeface="Arial" pitchFamily="34" charset="0"/>
              <a:buChar char="•"/>
            </a:pPr>
            <a:r>
              <a:rPr lang="en-US" sz="2600" b="1" dirty="0">
                <a:solidFill>
                  <a:prstClr val="black"/>
                </a:solidFill>
              </a:rPr>
              <a:t>Rapid urban growth</a:t>
            </a:r>
            <a:r>
              <a:rPr lang="en-US" sz="2600" dirty="0">
                <a:solidFill>
                  <a:prstClr val="black"/>
                </a:solidFill>
              </a:rPr>
              <a:t>: need for management and </a:t>
            </a:r>
            <a:r>
              <a:rPr lang="en-US" sz="2600" dirty="0" smtClean="0">
                <a:solidFill>
                  <a:prstClr val="black"/>
                </a:solidFill>
              </a:rPr>
              <a:t>planning;</a:t>
            </a:r>
            <a:endParaRPr lang="en-US" sz="2600" dirty="0">
              <a:solidFill>
                <a:prstClr val="black"/>
              </a:solidFill>
            </a:endParaRPr>
          </a:p>
          <a:p>
            <a:pPr lvl="0" eaLnBrk="1" fontAlgn="auto" hangingPunct="1">
              <a:spcAft>
                <a:spcPts val="0"/>
              </a:spcAft>
              <a:buSzTx/>
              <a:buFont typeface="Arial" pitchFamily="34" charset="0"/>
              <a:buChar char="•"/>
            </a:pPr>
            <a:r>
              <a:rPr lang="en-US" sz="2600" dirty="0">
                <a:solidFill>
                  <a:prstClr val="black"/>
                </a:solidFill>
              </a:rPr>
              <a:t>Improve the </a:t>
            </a:r>
            <a:r>
              <a:rPr lang="en-US" sz="2600" b="1" dirty="0">
                <a:solidFill>
                  <a:prstClr val="black"/>
                </a:solidFill>
              </a:rPr>
              <a:t>urban living environment</a:t>
            </a:r>
            <a:r>
              <a:rPr lang="en-US" sz="2600" dirty="0">
                <a:solidFill>
                  <a:prstClr val="black"/>
                </a:solidFill>
              </a:rPr>
              <a:t>: infrastructure, services, health, </a:t>
            </a:r>
            <a:r>
              <a:rPr lang="en-US" sz="2600" dirty="0" smtClean="0">
                <a:solidFill>
                  <a:prstClr val="black"/>
                </a:solidFill>
              </a:rPr>
              <a:t>environment;</a:t>
            </a:r>
            <a:endParaRPr lang="en-US" sz="2600" dirty="0">
              <a:solidFill>
                <a:prstClr val="black"/>
              </a:solidFill>
            </a:endParaRPr>
          </a:p>
          <a:p>
            <a:pPr lvl="0" eaLnBrk="1" fontAlgn="auto" hangingPunct="1">
              <a:spcAft>
                <a:spcPts val="0"/>
              </a:spcAft>
              <a:buSzTx/>
              <a:buFont typeface="Arial" pitchFamily="34" charset="0"/>
              <a:buChar char="•"/>
            </a:pPr>
            <a:r>
              <a:rPr lang="en-US" sz="2600" dirty="0">
                <a:solidFill>
                  <a:prstClr val="black"/>
                </a:solidFill>
              </a:rPr>
              <a:t>Improve </a:t>
            </a:r>
            <a:r>
              <a:rPr lang="en-US" sz="2600" b="1" dirty="0">
                <a:solidFill>
                  <a:prstClr val="black"/>
                </a:solidFill>
              </a:rPr>
              <a:t>urban safety</a:t>
            </a:r>
            <a:r>
              <a:rPr lang="en-US" sz="2600" dirty="0">
                <a:solidFill>
                  <a:prstClr val="black"/>
                </a:solidFill>
              </a:rPr>
              <a:t>: risk management (natural and man-made disasters), crime, anticipating and mitigating climate </a:t>
            </a:r>
            <a:r>
              <a:rPr lang="en-US" sz="2600" dirty="0" smtClean="0">
                <a:solidFill>
                  <a:prstClr val="black"/>
                </a:solidFill>
              </a:rPr>
              <a:t>change;</a:t>
            </a:r>
            <a:endParaRPr lang="en-US" sz="2600" dirty="0">
              <a:solidFill>
                <a:prstClr val="black"/>
              </a:solidFill>
            </a:endParaRPr>
          </a:p>
          <a:p>
            <a:pPr lvl="0" eaLnBrk="1" fontAlgn="auto" hangingPunct="1">
              <a:spcAft>
                <a:spcPts val="0"/>
              </a:spcAft>
              <a:buSzTx/>
              <a:buFont typeface="Arial" pitchFamily="34" charset="0"/>
              <a:buChar char="•"/>
            </a:pPr>
            <a:r>
              <a:rPr lang="en-US" sz="2600" dirty="0">
                <a:solidFill>
                  <a:prstClr val="black"/>
                </a:solidFill>
              </a:rPr>
              <a:t>Increase </a:t>
            </a:r>
            <a:r>
              <a:rPr lang="en-US" sz="2600" b="1" dirty="0">
                <a:solidFill>
                  <a:prstClr val="black"/>
                </a:solidFill>
              </a:rPr>
              <a:t>community participation</a:t>
            </a:r>
            <a:r>
              <a:rPr lang="en-US" sz="2600" dirty="0">
                <a:solidFill>
                  <a:prstClr val="black"/>
                </a:solidFill>
              </a:rPr>
              <a:t>: e-governance, web-based </a:t>
            </a:r>
            <a:r>
              <a:rPr lang="en-US" sz="2600" dirty="0" smtClean="0">
                <a:solidFill>
                  <a:prstClr val="black"/>
                </a:solidFill>
              </a:rPr>
              <a:t>consultation.</a:t>
            </a:r>
            <a:endParaRPr lang="en-US" sz="2600"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567413586"/>
      </p:ext>
    </p:extLst>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13</a:t>
            </a:fld>
            <a:endParaRPr lang="en-US"/>
          </a:p>
        </p:txBody>
      </p:sp>
      <p:sp>
        <p:nvSpPr>
          <p:cNvPr id="2" name="Content Placeholder 1"/>
          <p:cNvSpPr>
            <a:spLocks noGrp="1"/>
          </p:cNvSpPr>
          <p:nvPr>
            <p:ph idx="1"/>
          </p:nvPr>
        </p:nvSpPr>
        <p:spPr>
          <a:xfrm>
            <a:off x="0" y="216000"/>
            <a:ext cx="9144000" cy="709200"/>
          </a:xfrm>
        </p:spPr>
        <p:txBody>
          <a:bodyPr anchor="ctr">
            <a:noAutofit/>
          </a:bodyPr>
          <a:lstStyle/>
          <a:p>
            <a:pPr marL="1652588" indent="-1652588" algn="ctr">
              <a:buNone/>
              <a:defRPr/>
            </a:pPr>
            <a:r>
              <a:rPr lang="en-US" sz="4000" b="1" i="1" dirty="0">
                <a:solidFill>
                  <a:srgbClr val="4676A6"/>
                </a:solidFill>
                <a:latin typeface="+mj-lt"/>
                <a:ea typeface="+mj-ea"/>
                <a:cs typeface="+mj-cs"/>
              </a:rPr>
              <a:t>Absolute urban growth</a:t>
            </a:r>
          </a:p>
        </p:txBody>
      </p:sp>
      <p:sp>
        <p:nvSpPr>
          <p:cNvPr id="10" name="TextBox 9"/>
          <p:cNvSpPr txBox="1"/>
          <p:nvPr/>
        </p:nvSpPr>
        <p:spPr>
          <a:xfrm>
            <a:off x="1800000" y="6120000"/>
            <a:ext cx="6635592" cy="646331"/>
          </a:xfrm>
          <a:prstGeom prst="rect">
            <a:avLst/>
          </a:prstGeom>
          <a:noFill/>
        </p:spPr>
        <p:txBody>
          <a:bodyPr wrap="square" rtlCol="0">
            <a:spAutoFit/>
          </a:bodyPr>
          <a:lstStyle/>
          <a:p>
            <a:r>
              <a:rPr lang="en-US" sz="1600" i="1" dirty="0" smtClean="0"/>
              <a:t>Source: </a:t>
            </a:r>
            <a:r>
              <a:rPr lang="en-US" sz="1600" i="1" u="sng" dirty="0" smtClean="0">
                <a:hlinkClick r:id="rId2"/>
              </a:rPr>
              <a:t>http</a:t>
            </a:r>
            <a:r>
              <a:rPr lang="en-US" sz="1600" i="1" u="sng" dirty="0">
                <a:hlinkClick r:id="rId2"/>
              </a:rPr>
              <a:t>://iwrmnotes.blogspot.com</a:t>
            </a:r>
            <a:r>
              <a:rPr lang="en-US" sz="1600" i="1" dirty="0" smtClean="0"/>
              <a:t> </a:t>
            </a:r>
            <a:endParaRPr lang="en-US" sz="1600" i="1" dirty="0"/>
          </a:p>
          <a:p>
            <a:endParaRPr lang="en-US" sz="2000" i="1" dirty="0"/>
          </a:p>
        </p:txBody>
      </p:sp>
      <p:pic>
        <p:nvPicPr>
          <p:cNvPr id="6" name="irc_mi" descr="http://3.bp.blogspot.com/_huT98GwHvrA/TNHAAqRmYWI/AAAAAAAAAAg/vKH7NgTQu88/s1600/Trends+in+Global+Urbanization.p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1260000"/>
            <a:ext cx="6248400" cy="4724399"/>
          </a:xfrm>
          <a:prstGeom prst="rect">
            <a:avLst/>
          </a:prstGeom>
          <a:noFill/>
          <a:ln>
            <a:noFill/>
          </a:ln>
        </p:spPr>
      </p:pic>
    </p:spTree>
    <p:extLst>
      <p:ext uri="{BB962C8B-B14F-4D97-AF65-F5344CB8AC3E}">
        <p14:creationId xmlns:p14="http://schemas.microsoft.com/office/powerpoint/2010/main" val="2759279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14</a:t>
            </a:fld>
            <a:endParaRPr lang="en-US"/>
          </a:p>
        </p:txBody>
      </p:sp>
      <p:sp>
        <p:nvSpPr>
          <p:cNvPr id="2" name="Content Placeholder 1"/>
          <p:cNvSpPr>
            <a:spLocks noGrp="1"/>
          </p:cNvSpPr>
          <p:nvPr>
            <p:ph idx="1"/>
          </p:nvPr>
        </p:nvSpPr>
        <p:spPr>
          <a:xfrm>
            <a:off x="0" y="216000"/>
            <a:ext cx="9144000" cy="709200"/>
          </a:xfrm>
        </p:spPr>
        <p:txBody>
          <a:bodyPr anchor="ctr">
            <a:noAutofit/>
          </a:bodyPr>
          <a:lstStyle/>
          <a:p>
            <a:pPr marL="1652588" indent="-1652588" algn="ctr">
              <a:buNone/>
              <a:defRPr/>
            </a:pPr>
            <a:r>
              <a:rPr lang="en-US" sz="4000" b="1" i="1" dirty="0">
                <a:solidFill>
                  <a:srgbClr val="4676A6"/>
                </a:solidFill>
                <a:latin typeface="+mj-lt"/>
                <a:ea typeface="+mj-ea"/>
                <a:cs typeface="+mj-cs"/>
              </a:rPr>
              <a:t>And relative urban growth</a:t>
            </a:r>
          </a:p>
        </p:txBody>
      </p:sp>
      <p:sp>
        <p:nvSpPr>
          <p:cNvPr id="10" name="TextBox 9"/>
          <p:cNvSpPr txBox="1"/>
          <p:nvPr/>
        </p:nvSpPr>
        <p:spPr>
          <a:xfrm>
            <a:off x="603409" y="6120000"/>
            <a:ext cx="7937183" cy="646331"/>
          </a:xfrm>
          <a:prstGeom prst="rect">
            <a:avLst/>
          </a:prstGeom>
          <a:noFill/>
        </p:spPr>
        <p:txBody>
          <a:bodyPr wrap="square" rtlCol="0">
            <a:spAutoFit/>
          </a:bodyPr>
          <a:lstStyle/>
          <a:p>
            <a:r>
              <a:rPr lang="en-US" sz="1600" i="1" dirty="0" smtClean="0"/>
              <a:t>Source: </a:t>
            </a:r>
            <a:r>
              <a:rPr lang="en-US" sz="1600" i="1" u="sng" dirty="0" smtClean="0">
                <a:hlinkClick r:id="rId2"/>
              </a:rPr>
              <a:t>www.prb.org</a:t>
            </a:r>
            <a:r>
              <a:rPr lang="en-US" sz="1600" i="1" dirty="0" smtClean="0"/>
              <a:t>  </a:t>
            </a:r>
            <a:endParaRPr lang="en-US" sz="1600" i="1" dirty="0"/>
          </a:p>
          <a:p>
            <a:pPr algn="ctr"/>
            <a:endParaRPr lang="en-US" sz="2000" i="1" dirty="0"/>
          </a:p>
        </p:txBody>
      </p:sp>
      <p:pic>
        <p:nvPicPr>
          <p:cNvPr id="7" name="irc_mi" descr="http://www.prb.org/images/p-region_trends.gif?w=509&amp;h=179&amp;as=1">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620000"/>
            <a:ext cx="7924801" cy="4267200"/>
          </a:xfrm>
          <a:prstGeom prst="rect">
            <a:avLst/>
          </a:prstGeom>
          <a:noFill/>
          <a:ln>
            <a:noFill/>
          </a:ln>
        </p:spPr>
      </p:pic>
    </p:spTree>
    <p:extLst>
      <p:ext uri="{BB962C8B-B14F-4D97-AF65-F5344CB8AC3E}">
        <p14:creationId xmlns:p14="http://schemas.microsoft.com/office/powerpoint/2010/main" val="1315558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242600"/>
          </a:xfrm>
        </p:spPr>
        <p:txBody>
          <a:bodyPr>
            <a:normAutofit/>
          </a:bodyPr>
          <a:lstStyle/>
          <a:p>
            <a:r>
              <a:rPr lang="en-US" sz="2600" dirty="0" smtClean="0"/>
              <a:t>Diversity of urban sizes</a:t>
            </a:r>
            <a:endParaRPr lang="en-US" sz="2600" dirty="0"/>
          </a:p>
          <a:p>
            <a:r>
              <a:rPr lang="en-US" sz="2600" dirty="0" smtClean="0"/>
              <a:t>Large cities are growing at a faster rate than smaller cities</a:t>
            </a:r>
            <a:endParaRPr lang="en-US" sz="2600" dirty="0"/>
          </a:p>
          <a:p>
            <a:r>
              <a:rPr lang="en-US" sz="2600" dirty="0" smtClean="0"/>
              <a:t>Great heterogeneity between countries in size distribution of their cities</a:t>
            </a:r>
            <a:endParaRPr lang="en-US" sz="2600" dirty="0"/>
          </a:p>
          <a:p>
            <a:r>
              <a:rPr lang="en-US" sz="2600" dirty="0" smtClean="0"/>
              <a:t>Faster urban growth means faster slum growth</a:t>
            </a:r>
          </a:p>
          <a:p>
            <a:r>
              <a:rPr lang="en-US" sz="2600" dirty="0" smtClean="0"/>
              <a:t>More and better infrastructure and services are needed</a:t>
            </a:r>
            <a:endParaRPr lang="en-US" sz="2600" dirty="0"/>
          </a:p>
          <a:p>
            <a:pPr lvl="0">
              <a:lnSpc>
                <a:spcPct val="115000"/>
              </a:lnSpc>
              <a:spcBef>
                <a:spcPts val="0"/>
              </a:spcBef>
              <a:spcAft>
                <a:spcPts val="1000"/>
              </a:spcAft>
            </a:pPr>
            <a:endParaRPr lang="en-US" sz="2600" b="1" dirty="0">
              <a:solidFill>
                <a:prstClr val="black"/>
              </a:solidFill>
              <a:ea typeface="Times New Roman"/>
              <a:cs typeface="Times New 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15</a:t>
            </a:fld>
            <a:endParaRPr lang="en-US" dirty="0"/>
          </a:p>
        </p:txBody>
      </p:sp>
      <p:sp>
        <p:nvSpPr>
          <p:cNvPr id="6" name="TextBox 5"/>
          <p:cNvSpPr txBox="1"/>
          <p:nvPr/>
        </p:nvSpPr>
        <p:spPr>
          <a:xfrm>
            <a:off x="378000" y="1806057"/>
            <a:ext cx="8208000" cy="707886"/>
          </a:xfrm>
          <a:prstGeom prst="rect">
            <a:avLst/>
          </a:prstGeom>
          <a:noFill/>
        </p:spPr>
        <p:txBody>
          <a:bodyPr wrap="square" rtlCol="0" anchor="ctr">
            <a:spAutoFit/>
          </a:bodyPr>
          <a:lstStyle/>
          <a:p>
            <a:pPr marL="1652588" indent="-1652588">
              <a:spcBef>
                <a:spcPct val="20000"/>
              </a:spcBef>
              <a:defRPr/>
            </a:pPr>
            <a:r>
              <a:rPr lang="en-US" sz="4000" b="1" i="1" dirty="0">
                <a:solidFill>
                  <a:srgbClr val="4676A6"/>
                </a:solidFill>
                <a:latin typeface="+mj-lt"/>
                <a:ea typeface="+mj-ea"/>
                <a:cs typeface="+mj-cs"/>
              </a:rPr>
              <a:t>Example urban Africa:</a:t>
            </a:r>
          </a:p>
        </p:txBody>
      </p:sp>
      <p:sp>
        <p:nvSpPr>
          <p:cNvPr id="2" name="TextBox 1"/>
          <p:cNvSpPr txBox="1"/>
          <p:nvPr/>
        </p:nvSpPr>
        <p:spPr>
          <a:xfrm flipH="1">
            <a:off x="378000" y="6120000"/>
            <a:ext cx="8208000" cy="491160"/>
          </a:xfrm>
          <a:prstGeom prst="rect">
            <a:avLst/>
          </a:prstGeom>
          <a:noFill/>
        </p:spPr>
        <p:txBody>
          <a:bodyPr wrap="square" rtlCol="0">
            <a:spAutoFit/>
          </a:bodyPr>
          <a:lstStyle/>
          <a:p>
            <a:pPr>
              <a:lnSpc>
                <a:spcPct val="80000"/>
              </a:lnSpc>
            </a:pPr>
            <a:r>
              <a:rPr lang="en-US" sz="1600" i="1" dirty="0" smtClean="0"/>
              <a:t>Source:  Africa’s </a:t>
            </a:r>
            <a:r>
              <a:rPr lang="en-US" sz="1600" i="1" dirty="0"/>
              <a:t>urbanization for development: understanding Africa’s urban challenges and opportunities (World Bank)</a:t>
            </a:r>
            <a:endParaRPr lang="en-US"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4800" y="775503"/>
            <a:ext cx="1621200" cy="70522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608825992"/>
      </p:ext>
    </p:extLst>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419600"/>
          </a:xfrm>
        </p:spPr>
        <p:txBody>
          <a:bodyPr>
            <a:normAutofit fontScale="92500"/>
          </a:bodyPr>
          <a:lstStyle/>
          <a:p>
            <a:pPr marL="0" lvl="0" indent="0">
              <a:lnSpc>
                <a:spcPct val="90000"/>
              </a:lnSpc>
              <a:spcBef>
                <a:spcPts val="0"/>
              </a:spcBef>
              <a:spcAft>
                <a:spcPts val="600"/>
              </a:spcAft>
              <a:buNone/>
            </a:pPr>
            <a:r>
              <a:rPr lang="en-US" sz="2800" b="1" dirty="0" smtClean="0">
                <a:solidFill>
                  <a:prstClr val="black"/>
                </a:solidFill>
              </a:rPr>
              <a:t>Building </a:t>
            </a:r>
            <a:r>
              <a:rPr lang="en-US" sz="2800" b="1" dirty="0">
                <a:solidFill>
                  <a:prstClr val="black"/>
                </a:solidFill>
              </a:rPr>
              <a:t>sustainability in an urbanizing </a:t>
            </a:r>
            <a:r>
              <a:rPr lang="en-US" sz="2800" b="1" dirty="0" smtClean="0">
                <a:solidFill>
                  <a:prstClr val="black"/>
                </a:solidFill>
              </a:rPr>
              <a:t>world </a:t>
            </a:r>
            <a:r>
              <a:rPr lang="en-US" sz="2200" b="1" dirty="0" smtClean="0">
                <a:solidFill>
                  <a:prstClr val="black"/>
                </a:solidFill>
              </a:rPr>
              <a:t>(World Bank; 2013). </a:t>
            </a:r>
            <a:r>
              <a:rPr lang="en-US" sz="2200" i="1" dirty="0" smtClean="0">
                <a:solidFill>
                  <a:prstClr val="black"/>
                </a:solidFill>
              </a:rPr>
              <a:t>description of strategy options for smart and sustainable cities</a:t>
            </a:r>
          </a:p>
          <a:p>
            <a:pPr marL="0" lvl="0" indent="0">
              <a:lnSpc>
                <a:spcPct val="90000"/>
              </a:lnSpc>
              <a:spcBef>
                <a:spcPts val="0"/>
              </a:spcBef>
              <a:spcAft>
                <a:spcPts val="600"/>
              </a:spcAft>
              <a:buNone/>
            </a:pPr>
            <a:r>
              <a:rPr lang="en-US" sz="2800" b="1" dirty="0">
                <a:solidFill>
                  <a:prstClr val="black"/>
                </a:solidFill>
              </a:rPr>
              <a:t>Systems of cities – Harnessing urbanization for growth and poverty </a:t>
            </a:r>
            <a:r>
              <a:rPr lang="en-US" sz="2800" b="1" dirty="0" smtClean="0">
                <a:solidFill>
                  <a:prstClr val="black"/>
                </a:solidFill>
              </a:rPr>
              <a:t>alleviation </a:t>
            </a:r>
            <a:r>
              <a:rPr lang="en-US" sz="2200" b="1" dirty="0" smtClean="0">
                <a:solidFill>
                  <a:prstClr val="black"/>
                </a:solidFill>
              </a:rPr>
              <a:t>(World Bank; 2009) </a:t>
            </a:r>
            <a:r>
              <a:rPr lang="en-US" sz="2200" i="1" dirty="0" smtClean="0">
                <a:solidFill>
                  <a:prstClr val="black"/>
                </a:solidFill>
              </a:rPr>
              <a:t>analysis of the challenges of urbanization and opportunities for economic growth and poverty reduction</a:t>
            </a:r>
          </a:p>
          <a:p>
            <a:pPr marL="0" lvl="0" indent="0">
              <a:lnSpc>
                <a:spcPct val="90000"/>
              </a:lnSpc>
              <a:spcBef>
                <a:spcPts val="0"/>
              </a:spcBef>
              <a:spcAft>
                <a:spcPts val="600"/>
              </a:spcAft>
              <a:buNone/>
            </a:pPr>
            <a:r>
              <a:rPr lang="en-US" sz="2800" b="1" dirty="0">
                <a:solidFill>
                  <a:prstClr val="black"/>
                </a:solidFill>
              </a:rPr>
              <a:t>Urban equity in development – Cities for </a:t>
            </a:r>
            <a:r>
              <a:rPr lang="en-US" sz="2800" b="1" dirty="0" smtClean="0">
                <a:solidFill>
                  <a:prstClr val="black"/>
                </a:solidFill>
              </a:rPr>
              <a:t>life </a:t>
            </a:r>
            <a:r>
              <a:rPr lang="en-US" sz="2200" b="1" dirty="0" smtClean="0">
                <a:solidFill>
                  <a:prstClr val="black"/>
                </a:solidFill>
              </a:rPr>
              <a:t>(UN-HABITAT; 2013) </a:t>
            </a:r>
            <a:r>
              <a:rPr lang="en-US" sz="2200" i="1" dirty="0" smtClean="0">
                <a:solidFill>
                  <a:prstClr val="black"/>
                </a:solidFill>
              </a:rPr>
              <a:t>analysis </a:t>
            </a:r>
            <a:r>
              <a:rPr lang="en-US" sz="2200" i="1" dirty="0">
                <a:solidFill>
                  <a:prstClr val="black"/>
                </a:solidFill>
              </a:rPr>
              <a:t>of inequality in cities with advice to address the issue</a:t>
            </a:r>
          </a:p>
          <a:p>
            <a:pPr marL="0" lvl="0" indent="0">
              <a:lnSpc>
                <a:spcPct val="90000"/>
              </a:lnSpc>
              <a:spcBef>
                <a:spcPts val="0"/>
              </a:spcBef>
              <a:spcAft>
                <a:spcPts val="600"/>
              </a:spcAft>
              <a:buNone/>
            </a:pPr>
            <a:r>
              <a:rPr lang="en-US" sz="2800" b="1" dirty="0" smtClean="0"/>
              <a:t>Africa’s </a:t>
            </a:r>
            <a:r>
              <a:rPr lang="en-US" sz="2800" b="1" dirty="0"/>
              <a:t>urbanization for development: understanding Africa’s urban challenges and opportunities </a:t>
            </a:r>
            <a:r>
              <a:rPr lang="en-US" sz="2200" b="1" dirty="0"/>
              <a:t>(World </a:t>
            </a:r>
            <a:r>
              <a:rPr lang="en-US" sz="2200" b="1" dirty="0" smtClean="0"/>
              <a:t>Bank; 2008) </a:t>
            </a:r>
            <a:r>
              <a:rPr lang="en-US" sz="2200" i="1" dirty="0" smtClean="0"/>
              <a:t>description of urbanization developments in Africa with advice for policy makers</a:t>
            </a:r>
            <a:endParaRPr lang="en-US" sz="2200" b="1" dirty="0"/>
          </a:p>
          <a:p>
            <a:pPr marL="0" lvl="0" indent="0">
              <a:lnSpc>
                <a:spcPct val="90000"/>
              </a:lnSpc>
              <a:spcBef>
                <a:spcPts val="0"/>
              </a:spcBef>
              <a:spcAft>
                <a:spcPts val="1200"/>
              </a:spcAft>
              <a:buNone/>
            </a:pPr>
            <a:endParaRPr lang="en-US" sz="28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16</a:t>
            </a:fld>
            <a:endParaRPr lang="en-US" dirty="0"/>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000" y="983520"/>
            <a:ext cx="1143000" cy="4972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00" y="936000"/>
            <a:ext cx="563458" cy="552189"/>
          </a:xfrm>
          <a:prstGeom prst="rect">
            <a:avLst/>
          </a:prstGeom>
        </p:spPr>
      </p:pic>
    </p:spTree>
    <p:extLst>
      <p:ext uri="{BB962C8B-B14F-4D97-AF65-F5344CB8AC3E}">
        <p14:creationId xmlns:p14="http://schemas.microsoft.com/office/powerpoint/2010/main" val="400391166"/>
      </p:ext>
    </p:extLst>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17</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Land administration</a:t>
            </a:r>
          </a:p>
        </p:txBody>
      </p:sp>
      <p:sp>
        <p:nvSpPr>
          <p:cNvPr id="10" name="Tijdelijke aanduiding voor inhoud 2"/>
          <p:cNvSpPr txBox="1">
            <a:spLocks/>
          </p:cNvSpPr>
          <p:nvPr/>
        </p:nvSpPr>
        <p:spPr bwMode="auto">
          <a:xfrm>
            <a:off x="378000" y="1800000"/>
            <a:ext cx="8461200" cy="51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0" indent="0">
              <a:lnSpc>
                <a:spcPct val="80000"/>
              </a:lnSpc>
              <a:spcBef>
                <a:spcPts val="0"/>
              </a:spcBef>
              <a:spcAft>
                <a:spcPts val="1200"/>
              </a:spcAft>
            </a:pPr>
            <a:r>
              <a:rPr lang="en-US" sz="2600" dirty="0" smtClean="0"/>
              <a:t>A </a:t>
            </a:r>
            <a:r>
              <a:rPr lang="en-US" sz="2600" b="1" dirty="0" smtClean="0"/>
              <a:t>fit-for-purpose </a:t>
            </a:r>
            <a:r>
              <a:rPr lang="en-US" sz="2600" dirty="0" smtClean="0"/>
              <a:t>and </a:t>
            </a:r>
            <a:r>
              <a:rPr lang="en-US" sz="2600" b="1" dirty="0" smtClean="0"/>
              <a:t>transparent land administration system </a:t>
            </a:r>
            <a:r>
              <a:rPr lang="en-US" sz="2600" dirty="0" smtClean="0"/>
              <a:t>delivers:</a:t>
            </a:r>
          </a:p>
          <a:p>
            <a:pPr>
              <a:lnSpc>
                <a:spcPct val="80000"/>
              </a:lnSpc>
              <a:spcBef>
                <a:spcPts val="0"/>
              </a:spcBef>
              <a:spcAft>
                <a:spcPts val="1200"/>
              </a:spcAft>
              <a:buFont typeface="Arial" panose="020B0604020202020204" pitchFamily="34" charset="0"/>
              <a:buChar char="•"/>
            </a:pPr>
            <a:r>
              <a:rPr lang="en-US" sz="2600" dirty="0" smtClean="0"/>
              <a:t>Improvement of </a:t>
            </a:r>
            <a:r>
              <a:rPr lang="en-US" sz="2600" b="1" dirty="0"/>
              <a:t>security of </a:t>
            </a:r>
            <a:r>
              <a:rPr lang="en-US" sz="2600" b="1" dirty="0" smtClean="0"/>
              <a:t>tenure</a:t>
            </a:r>
            <a:r>
              <a:rPr lang="en-US" sz="2600" dirty="0" smtClean="0"/>
              <a:t>;</a:t>
            </a:r>
            <a:endParaRPr lang="en-US" sz="2600" dirty="0"/>
          </a:p>
          <a:p>
            <a:pPr>
              <a:lnSpc>
                <a:spcPct val="80000"/>
              </a:lnSpc>
              <a:spcBef>
                <a:spcPts val="0"/>
              </a:spcBef>
              <a:spcAft>
                <a:spcPts val="1200"/>
              </a:spcAft>
              <a:buFont typeface="Arial" panose="020B0604020202020204" pitchFamily="34" charset="0"/>
              <a:buChar char="•"/>
            </a:pPr>
            <a:r>
              <a:rPr lang="en-US" sz="2600" dirty="0"/>
              <a:t>Improved </a:t>
            </a:r>
            <a:r>
              <a:rPr lang="en-US" sz="2600" b="1" dirty="0"/>
              <a:t>land resources </a:t>
            </a:r>
            <a:r>
              <a:rPr lang="en-US" sz="2600" b="1" dirty="0" smtClean="0"/>
              <a:t>management;</a:t>
            </a:r>
            <a:endParaRPr lang="en-US" sz="2600" b="1" dirty="0"/>
          </a:p>
          <a:p>
            <a:pPr>
              <a:lnSpc>
                <a:spcPct val="80000"/>
              </a:lnSpc>
              <a:spcBef>
                <a:spcPts val="0"/>
              </a:spcBef>
              <a:spcAft>
                <a:spcPts val="1200"/>
              </a:spcAft>
              <a:buFont typeface="Arial" panose="020B0604020202020204" pitchFamily="34" charset="0"/>
              <a:buChar char="•"/>
            </a:pPr>
            <a:r>
              <a:rPr lang="en-US" sz="2600" dirty="0" smtClean="0"/>
              <a:t>A </a:t>
            </a:r>
            <a:r>
              <a:rPr lang="en-US" sz="2600" b="1" dirty="0" smtClean="0"/>
              <a:t>reduction of land disputes;</a:t>
            </a:r>
            <a:endParaRPr lang="en-US" sz="2600" b="1" dirty="0"/>
          </a:p>
          <a:p>
            <a:pPr>
              <a:lnSpc>
                <a:spcPct val="80000"/>
              </a:lnSpc>
              <a:spcBef>
                <a:spcPts val="0"/>
              </a:spcBef>
              <a:spcAft>
                <a:spcPts val="1200"/>
              </a:spcAft>
              <a:buFont typeface="Arial" panose="020B0604020202020204" pitchFamily="34" charset="0"/>
              <a:buChar char="•"/>
            </a:pPr>
            <a:r>
              <a:rPr lang="en-US" sz="2600" b="1" dirty="0"/>
              <a:t>Increased revenue </a:t>
            </a:r>
            <a:r>
              <a:rPr lang="en-US" sz="2600" b="1" dirty="0" smtClean="0"/>
              <a:t>generation;</a:t>
            </a:r>
            <a:endParaRPr lang="en-US" sz="2600" b="1" dirty="0"/>
          </a:p>
          <a:p>
            <a:pPr>
              <a:lnSpc>
                <a:spcPct val="80000"/>
              </a:lnSpc>
              <a:spcBef>
                <a:spcPts val="0"/>
              </a:spcBef>
              <a:spcAft>
                <a:spcPts val="1200"/>
              </a:spcAft>
              <a:buFont typeface="Arial" panose="020B0604020202020204" pitchFamily="34" charset="0"/>
              <a:buChar char="•"/>
            </a:pPr>
            <a:r>
              <a:rPr lang="en-US" sz="2600" b="1" dirty="0"/>
              <a:t>Credit </a:t>
            </a:r>
            <a:r>
              <a:rPr lang="en-US" sz="2600" b="1" dirty="0" smtClean="0"/>
              <a:t>security.</a:t>
            </a:r>
            <a:endParaRPr lang="en-US" sz="2600" b="1" dirty="0"/>
          </a:p>
          <a:p>
            <a:pPr marL="342000" lvl="0" indent="-342000">
              <a:spcBef>
                <a:spcPts val="0"/>
              </a:spcBef>
              <a:spcAft>
                <a:spcPts val="600"/>
              </a:spcAft>
              <a:buFont typeface="Arial" panose="020B0604020202020204" pitchFamily="34" charset="0"/>
              <a:buChar char="•"/>
              <a:tabLst>
                <a:tab pos="685800" algn="l"/>
              </a:tabLst>
              <a:defRPr/>
            </a:pPr>
            <a:endParaRPr lang="en-US" sz="2400" kern="0" dirty="0"/>
          </a:p>
          <a:p>
            <a:pPr marL="342000" lvl="0" indent="-342000">
              <a:spcBef>
                <a:spcPts val="0"/>
              </a:spcBef>
              <a:spcAft>
                <a:spcPts val="600"/>
              </a:spcAft>
              <a:buFont typeface="Arial" panose="020B0604020202020204" pitchFamily="34" charset="0"/>
              <a:buChar char="•"/>
              <a:defRPr/>
            </a:pPr>
            <a:endParaRPr lang="en-US" sz="2400" kern="0" dirty="0" smtClean="0"/>
          </a:p>
          <a:p>
            <a:pPr marL="342000" lvl="0" indent="-342000">
              <a:spcBef>
                <a:spcPts val="0"/>
              </a:spcBef>
              <a:spcAft>
                <a:spcPts val="600"/>
              </a:spcAft>
              <a:buFont typeface="Arial" panose="020B0604020202020204" pitchFamily="34" charset="0"/>
              <a:buChar char="•"/>
              <a:defRPr/>
            </a:pPr>
            <a:endParaRPr lang="en-US" sz="2400" kern="0" dirty="0" smtClean="0"/>
          </a:p>
          <a:p>
            <a:pPr marL="342000" indent="-342000">
              <a:spcBef>
                <a:spcPts val="0"/>
              </a:spcBef>
              <a:spcAft>
                <a:spcPts val="600"/>
              </a:spcAft>
              <a:buFont typeface="Arial" panose="020B0604020202020204" pitchFamily="34" charset="0"/>
              <a:buChar char="•"/>
              <a:defRPr/>
            </a:pPr>
            <a:endParaRPr lang="en-US" sz="2400" kern="0"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18</a:t>
            </a:fld>
            <a:endParaRPr lang="en-US" dirty="0"/>
          </a:p>
        </p:txBody>
      </p:sp>
      <p:sp>
        <p:nvSpPr>
          <p:cNvPr id="2" name="Content Placeholder 1"/>
          <p:cNvSpPr>
            <a:spLocks noGrp="1"/>
          </p:cNvSpPr>
          <p:nvPr>
            <p:ph idx="1"/>
          </p:nvPr>
        </p:nvSpPr>
        <p:spPr>
          <a:xfrm>
            <a:off x="378000" y="216000"/>
            <a:ext cx="8208000" cy="709200"/>
          </a:xfrm>
        </p:spPr>
        <p:txBody>
          <a:bodyPr anchor="ctr">
            <a:noAutofit/>
          </a:bodyPr>
          <a:lstStyle/>
          <a:p>
            <a:pPr marL="1652588" indent="-1652588">
              <a:buNone/>
              <a:defRPr/>
            </a:pPr>
            <a:r>
              <a:rPr lang="en-US" sz="4000" b="1" i="1" dirty="0">
                <a:solidFill>
                  <a:srgbClr val="4676A6"/>
                </a:solidFill>
                <a:latin typeface="+mj-lt"/>
                <a:ea typeface="+mj-ea"/>
                <a:cs typeface="+mj-cs"/>
              </a:rPr>
              <a:t>Pro-poor land administration</a:t>
            </a:r>
          </a:p>
        </p:txBody>
      </p:sp>
      <p:sp>
        <p:nvSpPr>
          <p:cNvPr id="10" name="TextBox 9"/>
          <p:cNvSpPr txBox="1"/>
          <p:nvPr/>
        </p:nvSpPr>
        <p:spPr>
          <a:xfrm>
            <a:off x="1224000" y="6120000"/>
            <a:ext cx="6696000" cy="491160"/>
          </a:xfrm>
          <a:prstGeom prst="rect">
            <a:avLst/>
          </a:prstGeom>
          <a:noFill/>
        </p:spPr>
        <p:txBody>
          <a:bodyPr wrap="square" rtlCol="0">
            <a:spAutoFit/>
          </a:bodyPr>
          <a:lstStyle/>
          <a:p>
            <a:pPr>
              <a:lnSpc>
                <a:spcPct val="80000"/>
              </a:lnSpc>
            </a:pPr>
            <a:r>
              <a:rPr lang="en-US" sz="1600" i="1" dirty="0" smtClean="0"/>
              <a:t>The </a:t>
            </a:r>
            <a:r>
              <a:rPr lang="en-US" sz="1600" i="1" dirty="0"/>
              <a:t>ten design elements of the pro-poor land recordation system (re-worked from Williamson et al., 2010: land administration for sustainable development)</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080000"/>
            <a:ext cx="6248400" cy="4916714"/>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2000" y="89400"/>
            <a:ext cx="990600" cy="990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000" y="216000"/>
            <a:ext cx="583200" cy="570739"/>
          </a:xfrm>
          <a:prstGeom prst="rect">
            <a:avLst/>
          </a:prstGeom>
        </p:spPr>
      </p:pic>
    </p:spTree>
    <p:extLst>
      <p:ext uri="{BB962C8B-B14F-4D97-AF65-F5344CB8AC3E}">
        <p14:creationId xmlns:p14="http://schemas.microsoft.com/office/powerpoint/2010/main" val="1553799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242600"/>
          </a:xfrm>
        </p:spPr>
        <p:txBody>
          <a:bodyPr>
            <a:normAutofit/>
          </a:bodyPr>
          <a:lstStyle/>
          <a:p>
            <a:pPr>
              <a:lnSpc>
                <a:spcPct val="80000"/>
              </a:lnSpc>
              <a:spcBef>
                <a:spcPts val="0"/>
              </a:spcBef>
            </a:pPr>
            <a:r>
              <a:rPr lang="en-US" sz="2400" dirty="0" smtClean="0"/>
              <a:t>Long enough horizon to provide investment incentives</a:t>
            </a:r>
            <a:endParaRPr lang="en-US" sz="2400" dirty="0"/>
          </a:p>
          <a:p>
            <a:pPr>
              <a:lnSpc>
                <a:spcPct val="80000"/>
              </a:lnSpc>
              <a:spcBef>
                <a:spcPts val="0"/>
              </a:spcBef>
            </a:pPr>
            <a:r>
              <a:rPr lang="en-US" sz="2400" dirty="0" smtClean="0"/>
              <a:t>Defined in a way that makes them easy to observe, enforce and exchange</a:t>
            </a:r>
            <a:endParaRPr lang="en-US" sz="2400" dirty="0"/>
          </a:p>
          <a:p>
            <a:pPr>
              <a:lnSpc>
                <a:spcPct val="80000"/>
              </a:lnSpc>
              <a:spcBef>
                <a:spcPts val="0"/>
              </a:spcBef>
            </a:pPr>
            <a:r>
              <a:rPr lang="en-US" sz="2400" dirty="0" smtClean="0"/>
              <a:t>Administered and enforced by institutions that have both legal backing and social legitimacy and are accessible by and accountable to the holders of property rights</a:t>
            </a:r>
            <a:endParaRPr lang="en-US" sz="2400" dirty="0"/>
          </a:p>
          <a:p>
            <a:pPr>
              <a:lnSpc>
                <a:spcPct val="80000"/>
              </a:lnSpc>
              <a:spcBef>
                <a:spcPts val="0"/>
              </a:spcBef>
            </a:pPr>
            <a:r>
              <a:rPr lang="en-US" sz="2400" dirty="0" smtClean="0"/>
              <a:t>Rights and duties of individuals, within a group that holds communal rights, have to be clear</a:t>
            </a:r>
          </a:p>
          <a:p>
            <a:pPr>
              <a:lnSpc>
                <a:spcPct val="80000"/>
              </a:lnSpc>
              <a:spcBef>
                <a:spcPts val="0"/>
              </a:spcBef>
            </a:pPr>
            <a:r>
              <a:rPr lang="en-US" sz="2400" dirty="0" smtClean="0"/>
              <a:t>Institutions administering property rights need to be flexible enough to evolve over time in response to changing requirements</a:t>
            </a:r>
            <a:endParaRPr lang="en-US" sz="2400" dirty="0"/>
          </a:p>
          <a:p>
            <a:pPr lvl="0">
              <a:lnSpc>
                <a:spcPct val="115000"/>
              </a:lnSpc>
              <a:spcBef>
                <a:spcPts val="0"/>
              </a:spcBef>
              <a:spcAft>
                <a:spcPts val="1000"/>
              </a:spcAft>
            </a:pPr>
            <a:endParaRPr lang="en-US" sz="2600" b="1" dirty="0">
              <a:solidFill>
                <a:prstClr val="black"/>
              </a:solidFill>
              <a:ea typeface="Times New Roman"/>
              <a:cs typeface="Times New Roman"/>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19</a:t>
            </a:fld>
            <a:endParaRPr lang="en-US" dirty="0"/>
          </a:p>
        </p:txBody>
      </p:sp>
      <p:sp>
        <p:nvSpPr>
          <p:cNvPr id="6" name="TextBox 5"/>
          <p:cNvSpPr txBox="1"/>
          <p:nvPr/>
        </p:nvSpPr>
        <p:spPr>
          <a:xfrm>
            <a:off x="378000" y="1440000"/>
            <a:ext cx="8208000" cy="1080000"/>
          </a:xfrm>
          <a:prstGeom prst="rect">
            <a:avLst/>
          </a:prstGeom>
          <a:noFill/>
        </p:spPr>
        <p:txBody>
          <a:bodyPr wrap="square" rtlCol="0" anchor="ctr">
            <a:spAutoFit/>
          </a:bodyPr>
          <a:lstStyle/>
          <a:p>
            <a:pPr>
              <a:spcBef>
                <a:spcPct val="20000"/>
              </a:spcBef>
              <a:defRPr/>
            </a:pPr>
            <a:r>
              <a:rPr lang="en-US" sz="4000" b="1" i="1" dirty="0">
                <a:solidFill>
                  <a:srgbClr val="4676A6"/>
                </a:solidFill>
                <a:latin typeface="+mj-lt"/>
                <a:ea typeface="+mj-ea"/>
                <a:cs typeface="+mj-cs"/>
              </a:rPr>
              <a:t>Desirable characteristics of </a:t>
            </a:r>
            <a:r>
              <a:rPr lang="en-US" sz="4000" b="1" i="1" dirty="0" smtClean="0">
                <a:solidFill>
                  <a:srgbClr val="4676A6"/>
                </a:solidFill>
                <a:latin typeface="+mj-lt"/>
                <a:ea typeface="+mj-ea"/>
                <a:cs typeface="+mj-cs"/>
              </a:rPr>
              <a:t/>
            </a:r>
            <a:br>
              <a:rPr lang="en-US" sz="4000" b="1" i="1" dirty="0" smtClean="0">
                <a:solidFill>
                  <a:srgbClr val="4676A6"/>
                </a:solidFill>
                <a:latin typeface="+mj-lt"/>
                <a:ea typeface="+mj-ea"/>
                <a:cs typeface="+mj-cs"/>
              </a:rPr>
            </a:br>
            <a:r>
              <a:rPr lang="en-US" sz="4000" b="1" i="1" dirty="0" smtClean="0">
                <a:solidFill>
                  <a:srgbClr val="4676A6"/>
                </a:solidFill>
                <a:latin typeface="+mj-lt"/>
                <a:ea typeface="+mj-ea"/>
                <a:cs typeface="+mj-cs"/>
              </a:rPr>
              <a:t>property </a:t>
            </a:r>
            <a:r>
              <a:rPr lang="en-US" sz="4000" b="1" i="1" dirty="0">
                <a:solidFill>
                  <a:srgbClr val="4676A6"/>
                </a:solidFill>
                <a:latin typeface="+mj-lt"/>
                <a:ea typeface="+mj-ea"/>
                <a:cs typeface="+mj-cs"/>
              </a:rPr>
              <a:t>rights to land:</a:t>
            </a:r>
          </a:p>
        </p:txBody>
      </p:sp>
      <p:sp>
        <p:nvSpPr>
          <p:cNvPr id="2" name="TextBox 1"/>
          <p:cNvSpPr txBox="1"/>
          <p:nvPr/>
        </p:nvSpPr>
        <p:spPr>
          <a:xfrm flipH="1">
            <a:off x="378000" y="6228000"/>
            <a:ext cx="8208000" cy="338554"/>
          </a:xfrm>
          <a:prstGeom prst="rect">
            <a:avLst/>
          </a:prstGeom>
          <a:noFill/>
        </p:spPr>
        <p:txBody>
          <a:bodyPr wrap="square" rtlCol="0">
            <a:spAutoFit/>
          </a:bodyPr>
          <a:lstStyle/>
          <a:p>
            <a:pPr marL="914400" indent="-914400"/>
            <a:r>
              <a:rPr lang="en-US" sz="1600" i="1" dirty="0" smtClean="0"/>
              <a:t>Source: Land policies for growth and poverty reduction – executive summary (World Bank)</a:t>
            </a:r>
            <a:endParaRPr lang="en-US" sz="16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4476" y="363279"/>
            <a:ext cx="1240800" cy="53974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2266471567"/>
      </p:ext>
    </p:extLst>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960000"/>
          </a:xfrm>
        </p:spPr>
        <p:txBody>
          <a:bodyPr>
            <a:normAutofit/>
          </a:bodyPr>
          <a:lstStyle/>
          <a:p>
            <a:pPr>
              <a:spcBef>
                <a:spcPts val="0"/>
              </a:spcBef>
              <a:buNone/>
            </a:pPr>
            <a:r>
              <a:rPr lang="en-US" sz="2800" dirty="0" smtClean="0"/>
              <a:t>Mark Noort, consultant, project manager</a:t>
            </a:r>
          </a:p>
          <a:p>
            <a:pPr>
              <a:spcBef>
                <a:spcPts val="0"/>
              </a:spcBef>
              <a:buNone/>
            </a:pPr>
            <a:r>
              <a:rPr lang="en-US" sz="2800" dirty="0" smtClean="0"/>
              <a:t>	</a:t>
            </a:r>
          </a:p>
          <a:p>
            <a:pPr>
              <a:spcBef>
                <a:spcPts val="0"/>
              </a:spcBef>
              <a:buNone/>
            </a:pPr>
            <a:r>
              <a:rPr lang="en-US" sz="2800" dirty="0" smtClean="0"/>
              <a:t>HCP international: </a:t>
            </a:r>
          </a:p>
          <a:p>
            <a:pPr>
              <a:spcBef>
                <a:spcPts val="0"/>
              </a:spcBef>
              <a:buNone/>
            </a:pPr>
            <a:r>
              <a:rPr lang="en-US" sz="2800" dirty="0" smtClean="0"/>
              <a:t>consulting, marketing of earth observation</a:t>
            </a:r>
          </a:p>
          <a:p>
            <a:pPr>
              <a:spcBef>
                <a:spcPts val="0"/>
              </a:spcBef>
              <a:buNone/>
            </a:pPr>
            <a:r>
              <a:rPr lang="en-US" sz="2800" dirty="0" smtClean="0"/>
              <a:t>	</a:t>
            </a:r>
          </a:p>
          <a:p>
            <a:pPr>
              <a:spcBef>
                <a:spcPts val="0"/>
              </a:spcBef>
              <a:buNone/>
            </a:pPr>
            <a:r>
              <a:rPr lang="en-US" sz="2800" dirty="0" smtClean="0"/>
              <a:t>Project director EOPOWER: </a:t>
            </a:r>
          </a:p>
          <a:p>
            <a:pPr>
              <a:spcBef>
                <a:spcPts val="0"/>
              </a:spcBef>
              <a:buNone/>
            </a:pPr>
            <a:r>
              <a:rPr lang="en-US" sz="2800" dirty="0" smtClean="0"/>
              <a:t>project for promotion &amp; capacity building of </a:t>
            </a:r>
          </a:p>
          <a:p>
            <a:pPr>
              <a:spcBef>
                <a:spcPts val="0"/>
              </a:spcBef>
              <a:buNone/>
            </a:pPr>
            <a:r>
              <a:rPr lang="en-US" sz="2800" dirty="0" smtClean="0"/>
              <a:t>earth observation applications</a:t>
            </a:r>
          </a:p>
        </p:txBody>
      </p:sp>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058" y="838800"/>
            <a:ext cx="2275942" cy="910377"/>
          </a:xfrm>
          <a:prstGeom prst="rect">
            <a:avLst/>
          </a:prstGeom>
        </p:spPr>
      </p:pic>
      <p:sp>
        <p:nvSpPr>
          <p:cNvPr id="9"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tx1"/>
                </a:solidFill>
                <a:effectLst/>
                <a:uLnTx/>
                <a:uFillTx/>
                <a:latin typeface="+mj-lt"/>
                <a:ea typeface="+mj-ea"/>
                <a:cs typeface="+mj-cs"/>
              </a:rPr>
              <a:t>0. Introduction</a:t>
            </a:r>
            <a:endParaRPr kumimoji="0" lang="en-US" sz="40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5029200"/>
          </a:xfrm>
        </p:spPr>
        <p:txBody>
          <a:bodyPr>
            <a:normAutofit/>
          </a:bodyPr>
          <a:lstStyle/>
          <a:p>
            <a:pPr marL="0" lvl="0" indent="0">
              <a:lnSpc>
                <a:spcPct val="80000"/>
              </a:lnSpc>
              <a:spcBef>
                <a:spcPts val="0"/>
              </a:spcBef>
              <a:spcAft>
                <a:spcPts val="600"/>
              </a:spcAft>
              <a:buNone/>
            </a:pPr>
            <a:r>
              <a:rPr lang="en-US" sz="2600" b="1" dirty="0">
                <a:solidFill>
                  <a:prstClr val="black"/>
                </a:solidFill>
              </a:rPr>
              <a:t>Pro-poor land administration: principles for recording the land rights of the </a:t>
            </a:r>
            <a:r>
              <a:rPr lang="en-US" sz="2600" b="1" dirty="0" smtClean="0">
                <a:solidFill>
                  <a:prstClr val="black"/>
                </a:solidFill>
              </a:rPr>
              <a:t>underrepresented </a:t>
            </a:r>
            <a:r>
              <a:rPr lang="en-US" sz="2000" b="1" dirty="0" smtClean="0">
                <a:solidFill>
                  <a:prstClr val="black"/>
                </a:solidFill>
              </a:rPr>
              <a:t>(ITC; 2013) </a:t>
            </a:r>
            <a:r>
              <a:rPr lang="en-US" sz="2000" i="1" dirty="0" smtClean="0">
                <a:solidFill>
                  <a:prstClr val="black"/>
                </a:solidFill>
              </a:rPr>
              <a:t>description </a:t>
            </a:r>
            <a:r>
              <a:rPr lang="en-US" sz="2000" i="1" dirty="0">
                <a:solidFill>
                  <a:prstClr val="black"/>
                </a:solidFill>
              </a:rPr>
              <a:t>of a pro-poor approach to land administration, as developed by the global land tool network (GLTN)</a:t>
            </a:r>
            <a:endParaRPr lang="en-US" sz="2000" b="1" dirty="0">
              <a:solidFill>
                <a:prstClr val="black"/>
              </a:solidFill>
            </a:endParaRPr>
          </a:p>
          <a:p>
            <a:pPr marL="0" lvl="0" indent="0">
              <a:lnSpc>
                <a:spcPct val="80000"/>
              </a:lnSpc>
              <a:spcBef>
                <a:spcPts val="0"/>
              </a:spcBef>
              <a:spcAft>
                <a:spcPts val="600"/>
              </a:spcAft>
              <a:buNone/>
            </a:pPr>
            <a:r>
              <a:rPr lang="en-US" sz="2600" b="1" dirty="0">
                <a:solidFill>
                  <a:prstClr val="black"/>
                </a:solidFill>
              </a:rPr>
              <a:t>Crowd sourcing support of land administration </a:t>
            </a:r>
            <a:r>
              <a:rPr lang="en-US" sz="2000" b="1" dirty="0">
                <a:solidFill>
                  <a:prstClr val="black"/>
                </a:solidFill>
              </a:rPr>
              <a:t>(</a:t>
            </a:r>
            <a:r>
              <a:rPr lang="en-US" sz="2000" b="1" dirty="0" smtClean="0">
                <a:solidFill>
                  <a:prstClr val="black"/>
                </a:solidFill>
              </a:rPr>
              <a:t>RICS; 2012) </a:t>
            </a:r>
            <a:r>
              <a:rPr lang="en-US" sz="2000" i="1" dirty="0" smtClean="0">
                <a:solidFill>
                  <a:prstClr val="black"/>
                </a:solidFill>
              </a:rPr>
              <a:t>description </a:t>
            </a:r>
            <a:r>
              <a:rPr lang="en-US" sz="2000" i="1" dirty="0">
                <a:solidFill>
                  <a:prstClr val="black"/>
                </a:solidFill>
              </a:rPr>
              <a:t>of opportunities provided by crowd sourcing for land administration, including examples of crowd sourcing with mobile phones for other applications</a:t>
            </a:r>
          </a:p>
          <a:p>
            <a:pPr marL="0" lvl="0" indent="0">
              <a:lnSpc>
                <a:spcPct val="80000"/>
              </a:lnSpc>
              <a:spcBef>
                <a:spcPts val="0"/>
              </a:spcBef>
              <a:spcAft>
                <a:spcPts val="600"/>
              </a:spcAft>
              <a:buNone/>
            </a:pPr>
            <a:r>
              <a:rPr lang="en-US" sz="2600" b="1" dirty="0">
                <a:solidFill>
                  <a:prstClr val="black"/>
                </a:solidFill>
              </a:rPr>
              <a:t>Land policies for growth and poverty reduction - executive summary </a:t>
            </a:r>
            <a:r>
              <a:rPr lang="en-US" sz="2000" b="1" dirty="0">
                <a:solidFill>
                  <a:prstClr val="black"/>
                </a:solidFill>
              </a:rPr>
              <a:t>(World </a:t>
            </a:r>
            <a:r>
              <a:rPr lang="en-US" sz="2000" b="1" dirty="0" smtClean="0">
                <a:solidFill>
                  <a:prstClr val="black"/>
                </a:solidFill>
              </a:rPr>
              <a:t>Bank; 2003) </a:t>
            </a:r>
            <a:r>
              <a:rPr lang="en-US" sz="2000" i="1" dirty="0" smtClean="0">
                <a:solidFill>
                  <a:prstClr val="black"/>
                </a:solidFill>
              </a:rPr>
              <a:t>description </a:t>
            </a:r>
            <a:r>
              <a:rPr lang="en-US" sz="2000" i="1" dirty="0">
                <a:solidFill>
                  <a:prstClr val="black"/>
                </a:solidFill>
              </a:rPr>
              <a:t>of the basics for good land policies, showing empirical evidence of the link between tenure security and economic development and poverty reduction + an analysis of land markets and description of the situation in different regions of the world</a:t>
            </a:r>
            <a:endParaRPr lang="en-US" sz="9200"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20</a:t>
            </a:fld>
            <a:endParaRPr lang="en-US" dirty="0"/>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800" y="990600"/>
            <a:ext cx="1219200" cy="53035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000" y="1066800"/>
            <a:ext cx="832104" cy="700386"/>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00" y="762000"/>
            <a:ext cx="814919" cy="749726"/>
          </a:xfrm>
          <a:prstGeom prst="rect">
            <a:avLst/>
          </a:prstGeom>
        </p:spPr>
      </p:pic>
    </p:spTree>
    <p:extLst>
      <p:ext uri="{BB962C8B-B14F-4D97-AF65-F5344CB8AC3E}">
        <p14:creationId xmlns:p14="http://schemas.microsoft.com/office/powerpoint/2010/main" val="4084099542"/>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5029200"/>
          </a:xfrm>
        </p:spPr>
        <p:txBody>
          <a:bodyPr>
            <a:normAutofit/>
          </a:bodyPr>
          <a:lstStyle/>
          <a:p>
            <a:pPr marL="0" lvl="0" indent="0">
              <a:lnSpc>
                <a:spcPct val="80000"/>
              </a:lnSpc>
              <a:spcBef>
                <a:spcPts val="0"/>
              </a:spcBef>
              <a:spcAft>
                <a:spcPts val="600"/>
              </a:spcAft>
              <a:buNone/>
            </a:pPr>
            <a:r>
              <a:rPr lang="en-US" sz="2600" b="1" dirty="0">
                <a:solidFill>
                  <a:prstClr val="black"/>
                </a:solidFill>
              </a:rPr>
              <a:t>The application of geospatial information – Land administration and management </a:t>
            </a:r>
            <a:r>
              <a:rPr lang="en-US" sz="2000" b="1" dirty="0" smtClean="0">
                <a:solidFill>
                  <a:prstClr val="black"/>
                </a:solidFill>
              </a:rPr>
              <a:t>(UN-GGIM; 2015) </a:t>
            </a:r>
            <a:r>
              <a:rPr lang="en-US" sz="2000" i="1" dirty="0" smtClean="0">
                <a:solidFill>
                  <a:prstClr val="black"/>
                </a:solidFill>
              </a:rPr>
              <a:t>paper describing issues pertaining to land administration and the benefits of using geospatial information for land administration</a:t>
            </a:r>
            <a:endParaRPr lang="en-US" sz="2000" b="1" dirty="0">
              <a:solidFill>
                <a:prstClr val="black"/>
              </a:solidFill>
            </a:endParaRPr>
          </a:p>
          <a:p>
            <a:pPr marL="0" lvl="0" indent="0">
              <a:lnSpc>
                <a:spcPct val="80000"/>
              </a:lnSpc>
              <a:spcBef>
                <a:spcPts val="0"/>
              </a:spcBef>
              <a:spcAft>
                <a:spcPts val="600"/>
              </a:spcAft>
              <a:buNone/>
            </a:pPr>
            <a:r>
              <a:rPr lang="en-US" sz="2600" b="1" dirty="0">
                <a:solidFill>
                  <a:prstClr val="black"/>
                </a:solidFill>
              </a:rPr>
              <a:t>Innovations in land </a:t>
            </a:r>
            <a:r>
              <a:rPr lang="en-US" sz="2600" b="1" dirty="0" smtClean="0">
                <a:solidFill>
                  <a:prstClr val="black"/>
                </a:solidFill>
              </a:rPr>
              <a:t>administration </a:t>
            </a:r>
            <a:r>
              <a:rPr lang="en-US" sz="2000" b="1" dirty="0" smtClean="0">
                <a:solidFill>
                  <a:prstClr val="black"/>
                </a:solidFill>
              </a:rPr>
              <a:t>(ITC; 2015) </a:t>
            </a:r>
            <a:r>
              <a:rPr lang="en-US" sz="2000" i="1" dirty="0" smtClean="0">
                <a:solidFill>
                  <a:prstClr val="black"/>
                </a:solidFill>
              </a:rPr>
              <a:t>presentation on land administration, tenure forms and innovations, with examples from </a:t>
            </a:r>
            <a:r>
              <a:rPr lang="en-US" sz="2000" i="1" dirty="0" smtClean="0">
                <a:solidFill>
                  <a:prstClr val="black"/>
                </a:solidFill>
              </a:rPr>
              <a:t>Ethiopia</a:t>
            </a:r>
          </a:p>
          <a:p>
            <a:pPr marL="0" lvl="0" indent="0">
              <a:lnSpc>
                <a:spcPct val="80000"/>
              </a:lnSpc>
              <a:spcBef>
                <a:spcPts val="0"/>
              </a:spcBef>
              <a:spcAft>
                <a:spcPts val="600"/>
              </a:spcAft>
              <a:buNone/>
            </a:pPr>
            <a:r>
              <a:rPr lang="en-US" sz="2600" b="1" dirty="0" smtClean="0">
                <a:solidFill>
                  <a:prstClr val="black"/>
                </a:solidFill>
              </a:rPr>
              <a:t>Fit-for-purpose land </a:t>
            </a:r>
            <a:r>
              <a:rPr lang="en-US" sz="2600" b="1" dirty="0">
                <a:solidFill>
                  <a:prstClr val="black"/>
                </a:solidFill>
              </a:rPr>
              <a:t>administration </a:t>
            </a:r>
            <a:r>
              <a:rPr lang="en-US" sz="2000" b="1" dirty="0" smtClean="0">
                <a:solidFill>
                  <a:prstClr val="black"/>
                </a:solidFill>
              </a:rPr>
              <a:t>(FIG, World Bank; 2014) </a:t>
            </a:r>
            <a:r>
              <a:rPr lang="en-US" sz="2000" i="1" dirty="0" smtClean="0">
                <a:solidFill>
                  <a:prstClr val="black"/>
                </a:solidFill>
              </a:rPr>
              <a:t>description of conditions and methodologies to build appropriate land administration systems </a:t>
            </a:r>
            <a:r>
              <a:rPr lang="en-US" sz="2000" i="1" dirty="0">
                <a:solidFill>
                  <a:prstClr val="black"/>
                </a:solidFill>
              </a:rPr>
              <a:t>that meet </a:t>
            </a:r>
            <a:r>
              <a:rPr lang="en-US" sz="2000" i="1" dirty="0" smtClean="0">
                <a:solidFill>
                  <a:prstClr val="black"/>
                </a:solidFill>
              </a:rPr>
              <a:t>the </a:t>
            </a:r>
            <a:r>
              <a:rPr lang="en-US" sz="2000" i="1" dirty="0">
                <a:solidFill>
                  <a:prstClr val="black"/>
                </a:solidFill>
              </a:rPr>
              <a:t>needs of people and their </a:t>
            </a:r>
            <a:r>
              <a:rPr lang="en-US" sz="2000" i="1" dirty="0" smtClean="0">
                <a:solidFill>
                  <a:prstClr val="black"/>
                </a:solidFill>
              </a:rPr>
              <a:t>relationship to </a:t>
            </a:r>
            <a:r>
              <a:rPr lang="en-US" sz="2000" i="1" dirty="0">
                <a:solidFill>
                  <a:prstClr val="black"/>
                </a:solidFill>
              </a:rPr>
              <a:t>land, </a:t>
            </a:r>
            <a:r>
              <a:rPr lang="en-US" sz="2000" i="1" dirty="0" smtClean="0">
                <a:solidFill>
                  <a:prstClr val="black"/>
                </a:solidFill>
              </a:rPr>
              <a:t>support </a:t>
            </a:r>
            <a:r>
              <a:rPr lang="en-US" sz="2000" i="1" dirty="0">
                <a:solidFill>
                  <a:prstClr val="black"/>
                </a:solidFill>
              </a:rPr>
              <a:t>security of tenure for all and </a:t>
            </a:r>
            <a:r>
              <a:rPr lang="en-US" sz="2000" i="1" dirty="0" smtClean="0">
                <a:solidFill>
                  <a:prstClr val="black"/>
                </a:solidFill>
              </a:rPr>
              <a:t>enable sustainable management of </a:t>
            </a:r>
            <a:r>
              <a:rPr lang="en-US" sz="2000" i="1" dirty="0">
                <a:solidFill>
                  <a:prstClr val="black"/>
                </a:solidFill>
              </a:rPr>
              <a:t>land </a:t>
            </a:r>
            <a:r>
              <a:rPr lang="en-US" sz="2000" i="1" dirty="0" smtClean="0">
                <a:solidFill>
                  <a:prstClr val="black"/>
                </a:solidFill>
              </a:rPr>
              <a:t>use and </a:t>
            </a:r>
            <a:r>
              <a:rPr lang="en-US" sz="2000" i="1" dirty="0">
                <a:solidFill>
                  <a:prstClr val="black"/>
                </a:solidFill>
              </a:rPr>
              <a:t>natural resources</a:t>
            </a:r>
          </a:p>
          <a:p>
            <a:pPr marL="0" lvl="0" indent="0">
              <a:lnSpc>
                <a:spcPct val="80000"/>
              </a:lnSpc>
              <a:spcBef>
                <a:spcPts val="0"/>
              </a:spcBef>
              <a:spcAft>
                <a:spcPts val="600"/>
              </a:spcAft>
              <a:buNone/>
            </a:pP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21</a:t>
            </a:fld>
            <a:endParaRPr lang="en-US" dirty="0"/>
          </a:p>
        </p:txBody>
      </p:sp>
      <p:sp>
        <p:nvSpPr>
          <p:cNvPr id="7" name="Title 1"/>
          <p:cNvSpPr txBox="1">
            <a:spLocks/>
          </p:cNvSpPr>
          <p:nvPr/>
        </p:nvSpPr>
        <p:spPr>
          <a:xfrm>
            <a:off x="378000" y="1620000"/>
            <a:ext cx="49860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(2):</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761999"/>
            <a:ext cx="814919" cy="74972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900" y="720520"/>
            <a:ext cx="1600199" cy="83268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4600" y="826939"/>
            <a:ext cx="663847" cy="65335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5200" y="899852"/>
            <a:ext cx="1302846" cy="566738"/>
          </a:xfrm>
          <a:prstGeom prst="rect">
            <a:avLst/>
          </a:prstGeom>
        </p:spPr>
      </p:pic>
    </p:spTree>
    <p:extLst>
      <p:ext uri="{BB962C8B-B14F-4D97-AF65-F5344CB8AC3E}">
        <p14:creationId xmlns:p14="http://schemas.microsoft.com/office/powerpoint/2010/main" val="4061115258"/>
      </p:ext>
    </p:extLst>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22</a:t>
            </a:fld>
            <a:endParaRPr lang="en-US" dirty="0"/>
          </a:p>
        </p:txBody>
      </p:sp>
      <p:sp>
        <p:nvSpPr>
          <p:cNvPr id="2" name="TextBox 1"/>
          <p:cNvSpPr txBox="1"/>
          <p:nvPr/>
        </p:nvSpPr>
        <p:spPr>
          <a:xfrm>
            <a:off x="377999" y="324000"/>
            <a:ext cx="8208000" cy="1323439"/>
          </a:xfrm>
          <a:prstGeom prst="rect">
            <a:avLst/>
          </a:prstGeom>
          <a:noFill/>
        </p:spPr>
        <p:txBody>
          <a:bodyPr wrap="square" rtlCol="0" anchor="ctr">
            <a:spAutoFit/>
          </a:bodyPr>
          <a:lstStyle/>
          <a:p>
            <a:pPr algn="r"/>
            <a:r>
              <a:rPr lang="en-US" sz="4000" b="1" i="1" dirty="0" smtClean="0">
                <a:solidFill>
                  <a:srgbClr val="4676A6"/>
                </a:solidFill>
              </a:rPr>
              <a:t>Spatial data</a:t>
            </a:r>
            <a:br>
              <a:rPr lang="en-US" sz="4000" b="1" i="1" dirty="0" smtClean="0">
                <a:solidFill>
                  <a:srgbClr val="4676A6"/>
                </a:solidFill>
              </a:rPr>
            </a:br>
            <a:r>
              <a:rPr lang="en-US" sz="4000" b="1" i="1" dirty="0" smtClean="0">
                <a:solidFill>
                  <a:srgbClr val="4676A6"/>
                </a:solidFill>
              </a:rPr>
              <a:t>infrastructures</a:t>
            </a:r>
            <a:endParaRPr lang="en-US" sz="4000" b="1" i="1" dirty="0">
              <a:solidFill>
                <a:srgbClr val="4676A6"/>
              </a:solidFill>
            </a:endParaRPr>
          </a:p>
        </p:txBody>
      </p:sp>
      <p:sp>
        <p:nvSpPr>
          <p:cNvPr id="10" name="Tijdelijke aanduiding voor inhoud 2"/>
          <p:cNvSpPr txBox="1">
            <a:spLocks/>
          </p:cNvSpPr>
          <p:nvPr/>
        </p:nvSpPr>
        <p:spPr bwMode="auto">
          <a:xfrm>
            <a:off x="377999" y="1800000"/>
            <a:ext cx="8208000" cy="557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eaLnBrk="1" fontAlgn="auto" hangingPunct="1">
              <a:lnSpc>
                <a:spcPct val="80000"/>
              </a:lnSpc>
              <a:spcBef>
                <a:spcPts val="0"/>
              </a:spcBef>
              <a:spcAft>
                <a:spcPts val="1200"/>
              </a:spcAft>
              <a:buSzTx/>
              <a:buFont typeface="Arial" panose="020B0604020202020204" pitchFamily="34" charset="0"/>
              <a:buChar char="•"/>
            </a:pPr>
            <a:r>
              <a:rPr lang="en-US" sz="2600" dirty="0" smtClean="0">
                <a:solidFill>
                  <a:prstClr val="black"/>
                </a:solidFill>
                <a:ea typeface="Times New Roman"/>
                <a:cs typeface="FrutigerLTStd-Roman"/>
              </a:rPr>
              <a:t>Implementation of SDI leads to positive </a:t>
            </a:r>
            <a:r>
              <a:rPr lang="en-US" sz="2600" dirty="0">
                <a:solidFill>
                  <a:prstClr val="black"/>
                </a:solidFill>
                <a:ea typeface="Times New Roman"/>
                <a:cs typeface="FrutigerLTStd-Roman"/>
              </a:rPr>
              <a:t>cultural change in the stakeholder organizations with </a:t>
            </a:r>
            <a:r>
              <a:rPr lang="en-US" sz="2600" b="1" dirty="0">
                <a:solidFill>
                  <a:prstClr val="black"/>
                </a:solidFill>
                <a:ea typeface="Times New Roman"/>
                <a:cs typeface="FrutigerLTStd-Roman"/>
              </a:rPr>
              <a:t>greater willingness to cooperate and share </a:t>
            </a:r>
            <a:r>
              <a:rPr lang="en-US" sz="2600" b="1" dirty="0" smtClean="0">
                <a:solidFill>
                  <a:prstClr val="black"/>
                </a:solidFill>
                <a:ea typeface="Times New Roman"/>
                <a:cs typeface="FrutigerLTStd-Roman"/>
              </a:rPr>
              <a:t>resources</a:t>
            </a:r>
            <a:r>
              <a:rPr lang="en-US" sz="2600" dirty="0" smtClean="0">
                <a:solidFill>
                  <a:prstClr val="black"/>
                </a:solidFill>
                <a:ea typeface="Times New Roman"/>
                <a:cs typeface="FrutigerLTStd-Roman"/>
              </a:rPr>
              <a:t>;</a:t>
            </a:r>
            <a:endParaRPr lang="en-US" sz="2600" dirty="0">
              <a:solidFill>
                <a:prstClr val="black"/>
              </a:solidFill>
              <a:ea typeface="Times New Roman"/>
              <a:cs typeface="FrutigerLTStd-Roman"/>
            </a:endParaRPr>
          </a:p>
          <a:p>
            <a:pPr marL="342000" lvl="0" indent="-342000" eaLnBrk="1" fontAlgn="auto" hangingPunct="1">
              <a:lnSpc>
                <a:spcPct val="80000"/>
              </a:lnSpc>
              <a:spcBef>
                <a:spcPts val="0"/>
              </a:spcBef>
              <a:spcAft>
                <a:spcPts val="1200"/>
              </a:spcAft>
              <a:buSzTx/>
              <a:buFont typeface="Arial" panose="020B0604020202020204" pitchFamily="34" charset="0"/>
              <a:buChar char="•"/>
            </a:pPr>
            <a:r>
              <a:rPr lang="en-US" sz="2600" dirty="0" smtClean="0">
                <a:solidFill>
                  <a:prstClr val="black"/>
                </a:solidFill>
                <a:ea typeface="Times New Roman"/>
                <a:cs typeface="FrutigerLTStd-Roman"/>
              </a:rPr>
              <a:t>SDIs facilitate </a:t>
            </a:r>
            <a:r>
              <a:rPr lang="en-US" sz="2600" b="1" dirty="0" smtClean="0">
                <a:solidFill>
                  <a:prstClr val="black"/>
                </a:solidFill>
                <a:ea typeface="Times New Roman"/>
                <a:cs typeface="FrutigerLTStd-Roman"/>
              </a:rPr>
              <a:t>better coordination</a:t>
            </a:r>
            <a:r>
              <a:rPr lang="en-US" sz="2600" dirty="0" smtClean="0">
                <a:solidFill>
                  <a:prstClr val="black"/>
                </a:solidFill>
                <a:ea typeface="Times New Roman"/>
                <a:cs typeface="FrutigerLTStd-Roman"/>
              </a:rPr>
              <a:t>, </a:t>
            </a:r>
            <a:r>
              <a:rPr lang="en-US" sz="2600" b="1" dirty="0" smtClean="0">
                <a:solidFill>
                  <a:prstClr val="black"/>
                </a:solidFill>
                <a:ea typeface="Times New Roman"/>
                <a:cs typeface="FrutigerLTStd-Roman"/>
              </a:rPr>
              <a:t>avoidance of duplication </a:t>
            </a:r>
            <a:r>
              <a:rPr lang="en-US" sz="2600" dirty="0" smtClean="0">
                <a:solidFill>
                  <a:prstClr val="black"/>
                </a:solidFill>
                <a:ea typeface="Times New Roman"/>
                <a:cs typeface="FrutigerLTStd-Roman"/>
              </a:rPr>
              <a:t>and </a:t>
            </a:r>
            <a:r>
              <a:rPr lang="en-US" sz="2600" b="1" dirty="0" smtClean="0">
                <a:solidFill>
                  <a:prstClr val="black"/>
                </a:solidFill>
                <a:ea typeface="Times New Roman"/>
                <a:cs typeface="FrutigerLTStd-Roman"/>
              </a:rPr>
              <a:t>reduction of costs</a:t>
            </a:r>
            <a:r>
              <a:rPr lang="en-US" sz="2600" dirty="0" smtClean="0">
                <a:solidFill>
                  <a:prstClr val="black"/>
                </a:solidFill>
                <a:ea typeface="Times New Roman"/>
                <a:cs typeface="FrutigerLTStd-Roman"/>
              </a:rPr>
              <a:t>;</a:t>
            </a:r>
            <a:endParaRPr lang="en-US" sz="2600" dirty="0">
              <a:solidFill>
                <a:prstClr val="black"/>
              </a:solidFill>
              <a:ea typeface="Times New Roman"/>
              <a:cs typeface="FrutigerLTStd-Roman"/>
            </a:endParaRPr>
          </a:p>
          <a:p>
            <a:pPr marL="342000" lvl="0" indent="-342000" eaLnBrk="1" fontAlgn="auto" hangingPunct="1">
              <a:lnSpc>
                <a:spcPct val="80000"/>
              </a:lnSpc>
              <a:spcBef>
                <a:spcPts val="0"/>
              </a:spcBef>
              <a:spcAft>
                <a:spcPts val="1200"/>
              </a:spcAft>
              <a:buSzTx/>
              <a:buFont typeface="Arial" panose="020B0604020202020204" pitchFamily="34" charset="0"/>
              <a:buChar char="•"/>
            </a:pPr>
            <a:r>
              <a:rPr lang="en-US" sz="2600" dirty="0" smtClean="0">
                <a:solidFill>
                  <a:prstClr val="black"/>
                </a:solidFill>
                <a:ea typeface="Times New Roman"/>
                <a:cs typeface="FrutigerLTStd-Roman"/>
              </a:rPr>
              <a:t>SDIs </a:t>
            </a:r>
            <a:r>
              <a:rPr lang="en-US" sz="2600" dirty="0">
                <a:solidFill>
                  <a:prstClr val="black"/>
                </a:solidFill>
                <a:ea typeface="Times New Roman"/>
                <a:cs typeface="FrutigerLTStd-Roman"/>
              </a:rPr>
              <a:t>improve </a:t>
            </a:r>
            <a:r>
              <a:rPr lang="en-US" sz="2600" b="1" dirty="0" smtClean="0">
                <a:solidFill>
                  <a:prstClr val="black"/>
                </a:solidFill>
                <a:ea typeface="Times New Roman"/>
                <a:cs typeface="FrutigerLTStd-Roman"/>
              </a:rPr>
              <a:t>shared understanding </a:t>
            </a:r>
            <a:r>
              <a:rPr lang="en-US" sz="2600" dirty="0">
                <a:solidFill>
                  <a:prstClr val="black"/>
                </a:solidFill>
                <a:ea typeface="Times New Roman"/>
                <a:cs typeface="FrutigerLTStd-Roman"/>
              </a:rPr>
              <a:t>among public agencies of the problems and </a:t>
            </a:r>
            <a:r>
              <a:rPr lang="en-US" sz="2600" dirty="0" smtClean="0">
                <a:solidFill>
                  <a:prstClr val="black"/>
                </a:solidFill>
                <a:ea typeface="Times New Roman"/>
                <a:cs typeface="FrutigerLTStd-Roman"/>
              </a:rPr>
              <a:t>issues;</a:t>
            </a:r>
          </a:p>
          <a:p>
            <a:pPr marL="342000" lvl="0" indent="-342000" eaLnBrk="1" fontAlgn="auto" hangingPunct="1">
              <a:lnSpc>
                <a:spcPct val="80000"/>
              </a:lnSpc>
              <a:spcBef>
                <a:spcPts val="0"/>
              </a:spcBef>
              <a:spcAft>
                <a:spcPts val="1200"/>
              </a:spcAft>
              <a:buSzTx/>
              <a:buFont typeface="Arial" panose="020B0604020202020204" pitchFamily="34" charset="0"/>
              <a:buChar char="•"/>
            </a:pPr>
            <a:r>
              <a:rPr lang="en-US" sz="2600" dirty="0">
                <a:solidFill>
                  <a:prstClr val="black"/>
                </a:solidFill>
                <a:ea typeface="Times New Roman"/>
                <a:cs typeface="FrutigerLTStd-Roman"/>
              </a:rPr>
              <a:t>SDIs facilitate building and supporting </a:t>
            </a:r>
            <a:r>
              <a:rPr lang="en-US" sz="2600" b="1" dirty="0">
                <a:solidFill>
                  <a:prstClr val="black"/>
                </a:solidFill>
                <a:ea typeface="Times New Roman"/>
                <a:cs typeface="FrutigerLTStd-Roman"/>
              </a:rPr>
              <a:t>applications for citizens and local businesses</a:t>
            </a:r>
            <a:r>
              <a:rPr lang="en-US" sz="2600" dirty="0">
                <a:solidFill>
                  <a:prstClr val="black"/>
                </a:solidFill>
                <a:ea typeface="Times New Roman"/>
                <a:cs typeface="FrutigerLTStd-Roman"/>
              </a:rPr>
              <a:t> related to land and property, planning, traffic, local services, as well as allowing </a:t>
            </a:r>
            <a:r>
              <a:rPr lang="en-US" sz="2600" b="1" dirty="0">
                <a:solidFill>
                  <a:prstClr val="black"/>
                </a:solidFill>
                <a:ea typeface="Times New Roman"/>
                <a:cs typeface="FrutigerLTStd-Roman"/>
              </a:rPr>
              <a:t>new services from the private sector </a:t>
            </a:r>
            <a:r>
              <a:rPr lang="en-US" sz="2600" dirty="0">
                <a:solidFill>
                  <a:prstClr val="black"/>
                </a:solidFill>
                <a:ea typeface="Times New Roman"/>
                <a:cs typeface="FrutigerLTStd-Roman"/>
              </a:rPr>
              <a:t>to be developed around addresses and </a:t>
            </a:r>
            <a:r>
              <a:rPr lang="en-US" sz="2600" dirty="0" smtClean="0">
                <a:solidFill>
                  <a:prstClr val="black"/>
                </a:solidFill>
                <a:ea typeface="Times New Roman"/>
                <a:cs typeface="FrutigerLTStd-Roman"/>
              </a:rPr>
              <a:t>locations.</a:t>
            </a:r>
            <a:endParaRPr lang="en-US" sz="2600" dirty="0">
              <a:solidFill>
                <a:prstClr val="black"/>
              </a:solidFill>
              <a:ea typeface="Times New Roman"/>
              <a:cs typeface="FrutigerLTStd-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340041213"/>
      </p:ext>
    </p:extLst>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23</a:t>
            </a:fld>
            <a:endParaRPr lang="en-US" dirty="0"/>
          </a:p>
        </p:txBody>
      </p:sp>
      <p:sp>
        <p:nvSpPr>
          <p:cNvPr id="2" name="Content Placeholder 1"/>
          <p:cNvSpPr>
            <a:spLocks noGrp="1"/>
          </p:cNvSpPr>
          <p:nvPr>
            <p:ph idx="1"/>
          </p:nvPr>
        </p:nvSpPr>
        <p:spPr>
          <a:xfrm>
            <a:off x="0" y="216000"/>
            <a:ext cx="9144000" cy="709200"/>
          </a:xfrm>
        </p:spPr>
        <p:txBody>
          <a:bodyPr anchor="ctr">
            <a:noAutofit/>
          </a:bodyPr>
          <a:lstStyle/>
          <a:p>
            <a:pPr marL="0" indent="0" algn="ctr">
              <a:lnSpc>
                <a:spcPct val="80000"/>
              </a:lnSpc>
              <a:spcBef>
                <a:spcPct val="0"/>
              </a:spcBef>
              <a:buNone/>
              <a:defRPr/>
            </a:pPr>
            <a:r>
              <a:rPr lang="en-US" sz="4000" b="1" i="1" dirty="0" smtClean="0">
                <a:solidFill>
                  <a:srgbClr val="4676A6"/>
                </a:solidFill>
                <a:latin typeface="+mj-lt"/>
                <a:ea typeface="+mj-ea"/>
                <a:cs typeface="+mj-cs"/>
              </a:rPr>
              <a:t>SDI goals</a:t>
            </a:r>
            <a:endParaRPr lang="en-US" sz="4000" b="1" i="1" dirty="0">
              <a:solidFill>
                <a:srgbClr val="4676A6"/>
              </a:solidFill>
              <a:latin typeface="+mj-lt"/>
              <a:ea typeface="+mj-ea"/>
              <a:cs typeface="+mj-cs"/>
            </a:endParaRPr>
          </a:p>
        </p:txBody>
      </p:sp>
      <p:sp>
        <p:nvSpPr>
          <p:cNvPr id="10" name="TextBox 9"/>
          <p:cNvSpPr txBox="1"/>
          <p:nvPr/>
        </p:nvSpPr>
        <p:spPr>
          <a:xfrm>
            <a:off x="0" y="6120000"/>
            <a:ext cx="9144000" cy="338554"/>
          </a:xfrm>
          <a:prstGeom prst="rect">
            <a:avLst/>
          </a:prstGeom>
          <a:noFill/>
        </p:spPr>
        <p:txBody>
          <a:bodyPr wrap="square" rtlCol="0">
            <a:spAutoFit/>
          </a:bodyPr>
          <a:lstStyle/>
          <a:p>
            <a:pPr algn="ctr"/>
            <a:r>
              <a:rPr lang="en-US" sz="1600" i="1" dirty="0"/>
              <a:t>Spatial data infrastructures: some lessons learned from UK and Europe </a:t>
            </a:r>
            <a:r>
              <a:rPr lang="en-US" sz="1600" i="1" dirty="0" smtClean="0"/>
              <a:t>(Source:  </a:t>
            </a:r>
            <a:r>
              <a:rPr lang="en-US" sz="1600" i="1" dirty="0" err="1" smtClean="0"/>
              <a:t>ConsultingWhere</a:t>
            </a:r>
            <a:r>
              <a:rPr lang="en-US" sz="1600" i="1" dirty="0" smtClean="0"/>
              <a:t>, 2011)</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936000"/>
            <a:ext cx="7253287" cy="5105399"/>
          </a:xfrm>
          <a:prstGeom prst="rect">
            <a:avLst/>
          </a:prstGeom>
          <a:noFill/>
          <a:ln>
            <a:noFill/>
          </a:ln>
        </p:spPr>
      </p:pic>
    </p:spTree>
    <p:extLst>
      <p:ext uri="{BB962C8B-B14F-4D97-AF65-F5344CB8AC3E}">
        <p14:creationId xmlns:p14="http://schemas.microsoft.com/office/powerpoint/2010/main" val="4259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48200"/>
          </a:xfrm>
        </p:spPr>
        <p:txBody>
          <a:bodyPr>
            <a:normAutofit/>
          </a:bodyPr>
          <a:lstStyle/>
          <a:p>
            <a:pPr marL="0" lvl="0" indent="0">
              <a:lnSpc>
                <a:spcPct val="80000"/>
              </a:lnSpc>
              <a:spcBef>
                <a:spcPts val="0"/>
              </a:spcBef>
              <a:spcAft>
                <a:spcPts val="1200"/>
              </a:spcAft>
              <a:buNone/>
            </a:pPr>
            <a:r>
              <a:rPr lang="en-US" sz="2600" b="1" dirty="0">
                <a:solidFill>
                  <a:prstClr val="black"/>
                </a:solidFill>
              </a:rPr>
              <a:t>Advanced regional spatial data infrastructures in </a:t>
            </a:r>
            <a:r>
              <a:rPr lang="en-US" sz="2600" b="1" dirty="0" smtClean="0">
                <a:solidFill>
                  <a:prstClr val="black"/>
                </a:solidFill>
              </a:rPr>
              <a:t>Europe </a:t>
            </a:r>
            <a:r>
              <a:rPr lang="en-US" sz="2000" b="1" dirty="0" smtClean="0">
                <a:solidFill>
                  <a:prstClr val="black"/>
                </a:solidFill>
              </a:rPr>
              <a:t>(JRC; 2009) </a:t>
            </a:r>
            <a:r>
              <a:rPr lang="en-US" sz="2000" i="1" dirty="0" smtClean="0">
                <a:solidFill>
                  <a:prstClr val="black"/>
                </a:solidFill>
              </a:rPr>
              <a:t>comparison of different regional SDIs in Europe (and elsewhere) + recommendations</a:t>
            </a:r>
            <a:endParaRPr lang="en-US" sz="2000" i="1" dirty="0">
              <a:solidFill>
                <a:prstClr val="black"/>
              </a:solidFill>
            </a:endParaRPr>
          </a:p>
          <a:p>
            <a:pPr marL="0" lvl="0" indent="0">
              <a:lnSpc>
                <a:spcPct val="80000"/>
              </a:lnSpc>
              <a:spcBef>
                <a:spcPts val="0"/>
              </a:spcBef>
              <a:spcAft>
                <a:spcPts val="1200"/>
              </a:spcAft>
              <a:buNone/>
            </a:pPr>
            <a:r>
              <a:rPr lang="en-US" sz="2600" b="1" dirty="0">
                <a:solidFill>
                  <a:prstClr val="black"/>
                </a:solidFill>
              </a:rPr>
              <a:t>The socio-economic impact of the spatial data infrastructure of </a:t>
            </a:r>
            <a:r>
              <a:rPr lang="en-US" sz="2600" b="1" dirty="0" smtClean="0">
                <a:solidFill>
                  <a:prstClr val="black"/>
                </a:solidFill>
              </a:rPr>
              <a:t>Catalonia </a:t>
            </a:r>
            <a:r>
              <a:rPr lang="en-US" sz="2000" b="1" dirty="0" smtClean="0">
                <a:solidFill>
                  <a:prstClr val="black"/>
                </a:solidFill>
              </a:rPr>
              <a:t>(JRC; 2008) </a:t>
            </a:r>
            <a:r>
              <a:rPr lang="en-US" sz="2000" i="1" dirty="0" smtClean="0">
                <a:solidFill>
                  <a:prstClr val="black"/>
                </a:solidFill>
              </a:rPr>
              <a:t>study </a:t>
            </a:r>
            <a:r>
              <a:rPr lang="en-US" sz="2000" i="1" dirty="0">
                <a:solidFill>
                  <a:prstClr val="black"/>
                </a:solidFill>
              </a:rPr>
              <a:t>into cost-benefit of SDI in Catalonia: mainly derived from internal efficiency (time saved by government staff) and external effectiveness (time saved by the general public) + potential democracy impact</a:t>
            </a:r>
            <a:endParaRPr lang="en-US" sz="2000" i="1" dirty="0" smtClean="0">
              <a:solidFill>
                <a:prstClr val="black"/>
              </a:solidFill>
            </a:endParaRPr>
          </a:p>
          <a:p>
            <a:pPr marL="0" lvl="0" indent="0">
              <a:lnSpc>
                <a:spcPct val="80000"/>
              </a:lnSpc>
              <a:spcBef>
                <a:spcPts val="0"/>
              </a:spcBef>
              <a:spcAft>
                <a:spcPts val="1200"/>
              </a:spcAft>
              <a:buNone/>
            </a:pPr>
            <a:r>
              <a:rPr lang="en-US" sz="2600" b="1" dirty="0">
                <a:solidFill>
                  <a:prstClr val="black"/>
                </a:solidFill>
              </a:rPr>
              <a:t>Spatial data infrastructures: Some lessons learned from UK and </a:t>
            </a:r>
            <a:r>
              <a:rPr lang="en-US" sz="2600" b="1" dirty="0" smtClean="0">
                <a:solidFill>
                  <a:prstClr val="black"/>
                </a:solidFill>
              </a:rPr>
              <a:t>Europe </a:t>
            </a:r>
            <a:r>
              <a:rPr lang="en-US" sz="2000" b="1" dirty="0" smtClean="0">
                <a:solidFill>
                  <a:prstClr val="black"/>
                </a:solidFill>
              </a:rPr>
              <a:t>(</a:t>
            </a:r>
            <a:r>
              <a:rPr lang="en-US" sz="2000" b="1" dirty="0" err="1" smtClean="0">
                <a:solidFill>
                  <a:prstClr val="black"/>
                </a:solidFill>
              </a:rPr>
              <a:t>ConsultingWhere</a:t>
            </a:r>
            <a:r>
              <a:rPr lang="en-US" sz="2000" b="1" dirty="0" smtClean="0">
                <a:solidFill>
                  <a:prstClr val="black"/>
                </a:solidFill>
              </a:rPr>
              <a:t>; 2011) </a:t>
            </a:r>
            <a:r>
              <a:rPr lang="en-US" sz="2000" i="1" dirty="0" smtClean="0">
                <a:solidFill>
                  <a:prstClr val="black"/>
                </a:solidFill>
              </a:rPr>
              <a:t>presentation with practical examples and lessons for setting up an SDI</a:t>
            </a:r>
          </a:p>
        </p:txBody>
      </p:sp>
      <p:sp>
        <p:nvSpPr>
          <p:cNvPr id="5" name="Slide Number Placeholder 4"/>
          <p:cNvSpPr>
            <a:spLocks noGrp="1"/>
          </p:cNvSpPr>
          <p:nvPr>
            <p:ph type="sldNum" sz="quarter" idx="12"/>
          </p:nvPr>
        </p:nvSpPr>
        <p:spPr/>
        <p:txBody>
          <a:bodyPr/>
          <a:lstStyle/>
          <a:p>
            <a:fld id="{7AE59B96-4131-4DD5-A7F3-9C8969C240CC}" type="slidenum">
              <a:rPr lang="en-US" smtClean="0"/>
              <a:pPr/>
              <a:t>24</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225" y="612000"/>
            <a:ext cx="866775" cy="95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8000" y="864000"/>
            <a:ext cx="1435272" cy="617120"/>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48200"/>
          </a:xfrm>
        </p:spPr>
        <p:txBody>
          <a:bodyPr>
            <a:normAutofit/>
          </a:bodyPr>
          <a:lstStyle/>
          <a:p>
            <a:pPr marL="0" lvl="0" indent="0">
              <a:lnSpc>
                <a:spcPct val="80000"/>
              </a:lnSpc>
              <a:spcBef>
                <a:spcPts val="0"/>
              </a:spcBef>
              <a:spcAft>
                <a:spcPts val="1200"/>
              </a:spcAft>
              <a:buNone/>
            </a:pPr>
            <a:r>
              <a:rPr lang="en-US" sz="2600" b="1" dirty="0">
                <a:solidFill>
                  <a:prstClr val="black"/>
                </a:solidFill>
              </a:rPr>
              <a:t>Geospatial Science &amp; Technology and Development </a:t>
            </a:r>
            <a:r>
              <a:rPr lang="en-US" sz="2000" b="1" dirty="0">
                <a:solidFill>
                  <a:prstClr val="black"/>
                </a:solidFill>
              </a:rPr>
              <a:t>(</a:t>
            </a:r>
            <a:r>
              <a:rPr lang="en-US" sz="2000" b="1" dirty="0" smtClean="0">
                <a:solidFill>
                  <a:prstClr val="black"/>
                </a:solidFill>
              </a:rPr>
              <a:t>UNCTAD; 2012) </a:t>
            </a:r>
            <a:r>
              <a:rPr lang="en-US" sz="2000" i="1" dirty="0" smtClean="0">
                <a:solidFill>
                  <a:prstClr val="black"/>
                </a:solidFill>
              </a:rPr>
              <a:t>report </a:t>
            </a:r>
            <a:r>
              <a:rPr lang="en-US" sz="2000" i="1" dirty="0">
                <a:solidFill>
                  <a:prstClr val="black"/>
                </a:solidFill>
              </a:rPr>
              <a:t>on the state-of-the-art of geospatial science and applications, including urban management, land administration and SDIs</a:t>
            </a:r>
            <a:endParaRPr lang="en-US" sz="2000" b="1" dirty="0">
              <a:solidFill>
                <a:prstClr val="black"/>
              </a:solidFill>
            </a:endParaRPr>
          </a:p>
          <a:p>
            <a:pPr marL="0" lvl="0" indent="0">
              <a:lnSpc>
                <a:spcPct val="80000"/>
              </a:lnSpc>
              <a:spcBef>
                <a:spcPts val="0"/>
              </a:spcBef>
              <a:spcAft>
                <a:spcPts val="1200"/>
              </a:spcAft>
              <a:buNone/>
            </a:pPr>
            <a:r>
              <a:rPr lang="en-US" sz="2600" b="1" dirty="0"/>
              <a:t>Report on user requirements, costs, derived direct benefits, and current obstacles for a European and Global Spatial Data </a:t>
            </a:r>
            <a:r>
              <a:rPr lang="en-US" sz="2600" b="1" dirty="0" smtClean="0"/>
              <a:t>Infrastructure </a:t>
            </a:r>
            <a:r>
              <a:rPr lang="en-US" sz="2000" b="1" dirty="0" smtClean="0">
                <a:solidFill>
                  <a:prstClr val="black"/>
                </a:solidFill>
              </a:rPr>
              <a:t>(</a:t>
            </a:r>
            <a:r>
              <a:rPr lang="en-US" sz="2000" b="1" dirty="0" err="1" smtClean="0">
                <a:solidFill>
                  <a:prstClr val="black"/>
                </a:solidFill>
              </a:rPr>
              <a:t>EuroGEOSS</a:t>
            </a:r>
            <a:r>
              <a:rPr lang="en-US" sz="2000" b="1" dirty="0" smtClean="0">
                <a:solidFill>
                  <a:prstClr val="black"/>
                </a:solidFill>
              </a:rPr>
              <a:t>; 2010) </a:t>
            </a:r>
            <a:r>
              <a:rPr lang="en-US" sz="2000" i="1" dirty="0" smtClean="0">
                <a:solidFill>
                  <a:prstClr val="black"/>
                </a:solidFill>
              </a:rPr>
              <a:t>report </a:t>
            </a:r>
            <a:r>
              <a:rPr lang="en-US" sz="2000" i="1" dirty="0">
                <a:solidFill>
                  <a:prstClr val="black"/>
                </a:solidFill>
              </a:rPr>
              <a:t>describing the user requirements, costs, derived direct benefits, and current obstacles for a European and Global Spatial Data Infrastructure, with special emphasis on GEOSS and INSPIRE, based on a survey of (potential) users</a:t>
            </a:r>
          </a:p>
          <a:p>
            <a:pPr marL="0" lvl="0" indent="0">
              <a:lnSpc>
                <a:spcPct val="80000"/>
              </a:lnSpc>
              <a:spcBef>
                <a:spcPts val="0"/>
              </a:spcBef>
              <a:spcAft>
                <a:spcPts val="1200"/>
              </a:spcAft>
              <a:buNone/>
            </a:pPr>
            <a:r>
              <a:rPr lang="en-US" sz="2600" b="1" dirty="0" smtClean="0">
                <a:solidFill>
                  <a:prstClr val="black"/>
                </a:solidFill>
              </a:rPr>
              <a:t>National spatial data infrastructure: the case of Brazil </a:t>
            </a:r>
            <a:r>
              <a:rPr lang="en-US" sz="2000" b="1" dirty="0" smtClean="0">
                <a:solidFill>
                  <a:prstClr val="black"/>
                </a:solidFill>
              </a:rPr>
              <a:t>(World Bank; 2010) </a:t>
            </a:r>
            <a:r>
              <a:rPr lang="en-US" sz="2000" i="1" dirty="0" smtClean="0">
                <a:solidFill>
                  <a:prstClr val="black"/>
                </a:solidFill>
              </a:rPr>
              <a:t>report </a:t>
            </a:r>
            <a:r>
              <a:rPr lang="en-US" sz="2000" i="1" dirty="0">
                <a:solidFill>
                  <a:prstClr val="black"/>
                </a:solidFill>
              </a:rPr>
              <a:t>on </a:t>
            </a:r>
            <a:r>
              <a:rPr lang="en-US" sz="2000" i="1" dirty="0" smtClean="0">
                <a:solidFill>
                  <a:prstClr val="black"/>
                </a:solidFill>
              </a:rPr>
              <a:t>how to establish and sustain a national SDI for Brazil</a:t>
            </a:r>
          </a:p>
        </p:txBody>
      </p:sp>
      <p:sp>
        <p:nvSpPr>
          <p:cNvPr id="5" name="Slide Number Placeholder 4"/>
          <p:cNvSpPr>
            <a:spLocks noGrp="1"/>
          </p:cNvSpPr>
          <p:nvPr>
            <p:ph type="sldNum" sz="quarter" idx="12"/>
          </p:nvPr>
        </p:nvSpPr>
        <p:spPr/>
        <p:txBody>
          <a:bodyPr/>
          <a:lstStyle/>
          <a:p>
            <a:fld id="{7AE59B96-4131-4DD5-A7F3-9C8969C240CC}" type="slidenum">
              <a:rPr lang="en-US" smtClean="0"/>
              <a:pPr/>
              <a:t>25</a:t>
            </a:fld>
            <a:endParaRPr lang="en-US"/>
          </a:p>
        </p:txBody>
      </p:sp>
      <p:sp>
        <p:nvSpPr>
          <p:cNvPr id="7" name="Title 1"/>
          <p:cNvSpPr txBox="1">
            <a:spLocks/>
          </p:cNvSpPr>
          <p:nvPr/>
        </p:nvSpPr>
        <p:spPr>
          <a:xfrm>
            <a:off x="378000" y="1620000"/>
            <a:ext cx="51084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(2):</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000" y="777735"/>
            <a:ext cx="947587" cy="70062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7379" y="838200"/>
            <a:ext cx="1578621" cy="6867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00" y="684000"/>
            <a:ext cx="645419" cy="794362"/>
          </a:xfrm>
          <a:prstGeom prst="rect">
            <a:avLst/>
          </a:prstGeom>
        </p:spPr>
      </p:pic>
    </p:spTree>
    <p:extLst>
      <p:ext uri="{BB962C8B-B14F-4D97-AF65-F5344CB8AC3E}">
        <p14:creationId xmlns:p14="http://schemas.microsoft.com/office/powerpoint/2010/main" val="1237443815"/>
      </p:ext>
    </p:extLst>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48200"/>
          </a:xfrm>
        </p:spPr>
        <p:txBody>
          <a:bodyPr>
            <a:normAutofit/>
          </a:bodyPr>
          <a:lstStyle/>
          <a:p>
            <a:pPr marL="0" lvl="0" indent="0">
              <a:lnSpc>
                <a:spcPct val="80000"/>
              </a:lnSpc>
              <a:spcBef>
                <a:spcPts val="0"/>
              </a:spcBef>
              <a:spcAft>
                <a:spcPts val="1200"/>
              </a:spcAft>
              <a:buNone/>
            </a:pPr>
            <a:r>
              <a:rPr lang="en-US" sz="2600" b="1" dirty="0">
                <a:solidFill>
                  <a:prstClr val="black"/>
                </a:solidFill>
              </a:rPr>
              <a:t>A conceptual model for developing interoperability specifications in spatial data </a:t>
            </a:r>
            <a:r>
              <a:rPr lang="en-US" sz="2600" b="1" dirty="0" smtClean="0">
                <a:solidFill>
                  <a:prstClr val="black"/>
                </a:solidFill>
              </a:rPr>
              <a:t>infrastructures </a:t>
            </a:r>
            <a:r>
              <a:rPr lang="en-US" sz="2000" b="1" dirty="0" smtClean="0">
                <a:solidFill>
                  <a:prstClr val="black"/>
                </a:solidFill>
              </a:rPr>
              <a:t>(JRC; 2012) </a:t>
            </a:r>
            <a:br>
              <a:rPr lang="en-US" sz="2000" b="1" dirty="0" smtClean="0">
                <a:solidFill>
                  <a:prstClr val="black"/>
                </a:solidFill>
              </a:rPr>
            </a:br>
            <a:r>
              <a:rPr lang="en-US" sz="2000" i="1" dirty="0" smtClean="0">
                <a:solidFill>
                  <a:prstClr val="black"/>
                </a:solidFill>
              </a:rPr>
              <a:t>report describing requirements and best practices for interoperability of geographic and environmental information in Europe</a:t>
            </a:r>
            <a:endParaRPr lang="en-US" sz="2000" b="1" dirty="0">
              <a:solidFill>
                <a:prstClr val="black"/>
              </a:solidFill>
            </a:endParaRPr>
          </a:p>
          <a:p>
            <a:pPr marL="0" lvl="0" indent="0">
              <a:lnSpc>
                <a:spcPct val="80000"/>
              </a:lnSpc>
              <a:spcBef>
                <a:spcPts val="0"/>
              </a:spcBef>
              <a:spcAft>
                <a:spcPts val="1200"/>
              </a:spcAft>
              <a:buNone/>
            </a:pPr>
            <a:r>
              <a:rPr lang="en-US" sz="2600" b="1" dirty="0"/>
              <a:t>European Directive (2007/2/EC) INSPIRE – update on building European Spatial Data </a:t>
            </a:r>
            <a:r>
              <a:rPr lang="en-US" sz="2600" b="1" dirty="0" smtClean="0"/>
              <a:t>Infrastructure </a:t>
            </a:r>
            <a:r>
              <a:rPr lang="en-US" sz="2000" b="1" dirty="0" smtClean="0">
                <a:solidFill>
                  <a:prstClr val="black"/>
                </a:solidFill>
              </a:rPr>
              <a:t>(JRC; 2013) </a:t>
            </a:r>
            <a:r>
              <a:rPr lang="en-US" sz="2000" i="1" dirty="0" smtClean="0">
                <a:solidFill>
                  <a:prstClr val="black"/>
                </a:solidFill>
              </a:rPr>
              <a:t>presentation explaining what INSPIRE is all about</a:t>
            </a:r>
            <a:endParaRPr lang="en-US" sz="2000" i="1" dirty="0">
              <a:solidFill>
                <a:prstClr val="black"/>
              </a:solidFill>
            </a:endParaRPr>
          </a:p>
          <a:p>
            <a:pPr marL="0" lvl="0" indent="0">
              <a:lnSpc>
                <a:spcPct val="80000"/>
              </a:lnSpc>
              <a:spcBef>
                <a:spcPts val="0"/>
              </a:spcBef>
              <a:spcAft>
                <a:spcPts val="1200"/>
              </a:spcAft>
              <a:buNone/>
            </a:pPr>
            <a:r>
              <a:rPr lang="en-US" sz="2600" b="1" dirty="0">
                <a:solidFill>
                  <a:prstClr val="black"/>
                </a:solidFill>
              </a:rPr>
              <a:t>United Nations e-government survey – E-government for the future we </a:t>
            </a:r>
            <a:r>
              <a:rPr lang="en-US" sz="2600" b="1" dirty="0" smtClean="0">
                <a:solidFill>
                  <a:prstClr val="black"/>
                </a:solidFill>
              </a:rPr>
              <a:t>want </a:t>
            </a:r>
            <a:r>
              <a:rPr lang="en-US" sz="2000" b="1" dirty="0" smtClean="0">
                <a:solidFill>
                  <a:prstClr val="black"/>
                </a:solidFill>
              </a:rPr>
              <a:t>(UNDESA; 2014) </a:t>
            </a:r>
            <a:br>
              <a:rPr lang="en-US" sz="2000" b="1" dirty="0" smtClean="0">
                <a:solidFill>
                  <a:prstClr val="black"/>
                </a:solidFill>
              </a:rPr>
            </a:br>
            <a:r>
              <a:rPr lang="en-US" sz="2000" i="1" dirty="0" smtClean="0">
                <a:solidFill>
                  <a:prstClr val="black"/>
                </a:solidFill>
              </a:rPr>
              <a:t>report </a:t>
            </a:r>
            <a:r>
              <a:rPr lang="en-US" sz="2000" i="1" dirty="0">
                <a:solidFill>
                  <a:prstClr val="black"/>
                </a:solidFill>
              </a:rPr>
              <a:t>on </a:t>
            </a:r>
            <a:r>
              <a:rPr lang="en-US" sz="2000" i="1" dirty="0" smtClean="0">
                <a:solidFill>
                  <a:prstClr val="black"/>
                </a:solidFill>
              </a:rPr>
              <a:t>status of and developments in e-government around the world</a:t>
            </a:r>
          </a:p>
        </p:txBody>
      </p:sp>
      <p:sp>
        <p:nvSpPr>
          <p:cNvPr id="5" name="Slide Number Placeholder 4"/>
          <p:cNvSpPr>
            <a:spLocks noGrp="1"/>
          </p:cNvSpPr>
          <p:nvPr>
            <p:ph type="sldNum" sz="quarter" idx="12"/>
          </p:nvPr>
        </p:nvSpPr>
        <p:spPr/>
        <p:txBody>
          <a:bodyPr/>
          <a:lstStyle/>
          <a:p>
            <a:fld id="{7AE59B96-4131-4DD5-A7F3-9C8969C240CC}" type="slidenum">
              <a:rPr lang="en-US" smtClean="0"/>
              <a:pPr/>
              <a:t>26</a:t>
            </a:fld>
            <a:endParaRPr lang="en-US"/>
          </a:p>
        </p:txBody>
      </p:sp>
      <p:sp>
        <p:nvSpPr>
          <p:cNvPr id="7" name="Title 1"/>
          <p:cNvSpPr txBox="1">
            <a:spLocks/>
          </p:cNvSpPr>
          <p:nvPr/>
        </p:nvSpPr>
        <p:spPr>
          <a:xfrm>
            <a:off x="378000" y="1620000"/>
            <a:ext cx="51084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(3):</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9"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000" y="864000"/>
            <a:ext cx="1435272" cy="61712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2075" y="666000"/>
            <a:ext cx="923925" cy="914400"/>
          </a:xfrm>
          <a:prstGeom prst="rect">
            <a:avLst/>
          </a:prstGeom>
        </p:spPr>
      </p:pic>
    </p:spTree>
    <p:extLst>
      <p:ext uri="{BB962C8B-B14F-4D97-AF65-F5344CB8AC3E}">
        <p14:creationId xmlns:p14="http://schemas.microsoft.com/office/powerpoint/2010/main" val="3598652640"/>
      </p:ext>
    </p:extLst>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2. Earth observation applications</a:t>
            </a: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27</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28</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for urban management, LA &amp; SDI</a:t>
            </a:r>
            <a:endParaRPr lang="en-US" sz="4000" b="1" i="1" dirty="0">
              <a:solidFill>
                <a:srgbClr val="4676A6"/>
              </a:solidFill>
            </a:endParaRPr>
          </a:p>
        </p:txBody>
      </p:sp>
      <p:sp>
        <p:nvSpPr>
          <p:cNvPr id="10" name="TextBox 5"/>
          <p:cNvSpPr txBox="1">
            <a:spLocks noChangeArrowheads="1"/>
          </p:cNvSpPr>
          <p:nvPr/>
        </p:nvSpPr>
        <p:spPr bwMode="auto">
          <a:xfrm>
            <a:off x="468000" y="6264000"/>
            <a:ext cx="820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a:r>
              <a:rPr lang="en-US" sz="1600" i="1" dirty="0" smtClean="0">
                <a:latin typeface="+mn-lt"/>
              </a:rPr>
              <a:t>LIDAR map from Manhattan, New York, USA</a:t>
            </a:r>
            <a:endParaRPr lang="en-US" sz="1600" i="1" dirty="0">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872000"/>
            <a:ext cx="7086600" cy="4343399"/>
          </a:xfrm>
          <a:prstGeom prst="rect">
            <a:avLst/>
          </a:prstGeom>
          <a:noFill/>
          <a:ln>
            <a:noFill/>
          </a:ln>
        </p:spPr>
      </p:pic>
    </p:spTree>
    <p:extLst>
      <p:ext uri="{BB962C8B-B14F-4D97-AF65-F5344CB8AC3E}">
        <p14:creationId xmlns:p14="http://schemas.microsoft.com/office/powerpoint/2010/main" val="3368031587"/>
      </p:ext>
    </p:extLst>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29</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a:t>
            </a:r>
            <a:br>
              <a:rPr lang="en-US" sz="4000" b="1" i="1" dirty="0" smtClean="0">
                <a:solidFill>
                  <a:srgbClr val="4676A6"/>
                </a:solidFill>
              </a:rPr>
            </a:br>
            <a:r>
              <a:rPr lang="en-US" sz="4000" b="1" i="1" dirty="0" smtClean="0">
                <a:solidFill>
                  <a:srgbClr val="4676A6"/>
                </a:solidFill>
              </a:rPr>
              <a:t>contribution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eaLnBrk="1" fontAlgn="auto" hangingPunct="1">
              <a:lnSpc>
                <a:spcPct val="80000"/>
              </a:lnSpc>
              <a:spcBef>
                <a:spcPts val="0"/>
              </a:spcBef>
              <a:spcAft>
                <a:spcPts val="1200"/>
              </a:spcAft>
              <a:buSzTx/>
              <a:buFont typeface="Arial" pitchFamily="34" charset="0"/>
              <a:buChar char="•"/>
            </a:pPr>
            <a:r>
              <a:rPr lang="en-US" sz="2800" b="1" dirty="0" smtClean="0">
                <a:solidFill>
                  <a:prstClr val="black"/>
                </a:solidFill>
              </a:rPr>
              <a:t>Urban management </a:t>
            </a:r>
          </a:p>
          <a:p>
            <a:pPr marL="342000" lvl="0" indent="-342000" eaLnBrk="1" fontAlgn="auto" hangingPunct="1">
              <a:lnSpc>
                <a:spcPct val="80000"/>
              </a:lnSpc>
              <a:spcBef>
                <a:spcPts val="0"/>
              </a:spcBef>
              <a:spcAft>
                <a:spcPts val="1200"/>
              </a:spcAft>
              <a:buSzTx/>
              <a:buFont typeface="Arial" pitchFamily="34" charset="0"/>
              <a:buChar char="•"/>
            </a:pPr>
            <a:r>
              <a:rPr lang="en-US" sz="2800" b="1" dirty="0" smtClean="0">
                <a:solidFill>
                  <a:prstClr val="black"/>
                </a:solidFill>
              </a:rPr>
              <a:t>Slum mapping and monitoring</a:t>
            </a:r>
            <a:r>
              <a:rPr lang="en-US" sz="2800" dirty="0" smtClean="0">
                <a:solidFill>
                  <a:prstClr val="black"/>
                </a:solidFill>
              </a:rPr>
              <a:t>, </a:t>
            </a:r>
            <a:br>
              <a:rPr lang="en-US" sz="2800" dirty="0" smtClean="0">
                <a:solidFill>
                  <a:prstClr val="black"/>
                </a:solidFill>
              </a:rPr>
            </a:br>
            <a:r>
              <a:rPr lang="en-US" sz="2800" dirty="0" smtClean="0">
                <a:solidFill>
                  <a:prstClr val="black"/>
                </a:solidFill>
              </a:rPr>
              <a:t>as special application of urban management</a:t>
            </a:r>
            <a:endParaRPr lang="en-US" sz="2800" b="1" dirty="0" smtClean="0">
              <a:solidFill>
                <a:prstClr val="black"/>
              </a:solidFill>
            </a:endParaRPr>
          </a:p>
          <a:p>
            <a:pPr marL="342000" lvl="0" indent="-342000" eaLnBrk="1" fontAlgn="auto" hangingPunct="1">
              <a:lnSpc>
                <a:spcPct val="80000"/>
              </a:lnSpc>
              <a:spcBef>
                <a:spcPts val="0"/>
              </a:spcBef>
              <a:spcAft>
                <a:spcPts val="1200"/>
              </a:spcAft>
              <a:buSzTx/>
              <a:buFont typeface="Arial" pitchFamily="34" charset="0"/>
              <a:buChar char="•"/>
            </a:pPr>
            <a:r>
              <a:rPr lang="en-US" sz="2800" b="1" dirty="0" smtClean="0">
                <a:solidFill>
                  <a:prstClr val="black"/>
                </a:solidFill>
              </a:rPr>
              <a:t>Land administration</a:t>
            </a:r>
            <a:endParaRPr lang="en-US" sz="2800" dirty="0" smtClean="0">
              <a:solidFill>
                <a:prstClr val="black"/>
              </a:solidFill>
            </a:endParaRPr>
          </a:p>
          <a:p>
            <a:pPr marL="0" lvl="0" indent="0" eaLnBrk="1" fontAlgn="auto" hangingPunct="1">
              <a:lnSpc>
                <a:spcPct val="80000"/>
              </a:lnSpc>
              <a:spcBef>
                <a:spcPts val="0"/>
              </a:spcBef>
              <a:spcAft>
                <a:spcPts val="1200"/>
              </a:spcAft>
              <a:buSzTx/>
            </a:pPr>
            <a:endParaRPr lang="en-US" sz="2800" dirty="0" smtClean="0">
              <a:solidFill>
                <a:prstClr val="black"/>
              </a:solidFill>
            </a:endParaRPr>
          </a:p>
          <a:p>
            <a:pPr marL="0" lvl="0" indent="0" eaLnBrk="1" fontAlgn="auto" hangingPunct="1">
              <a:lnSpc>
                <a:spcPct val="80000"/>
              </a:lnSpc>
              <a:spcBef>
                <a:spcPts val="0"/>
              </a:spcBef>
              <a:spcAft>
                <a:spcPts val="1200"/>
              </a:spcAft>
              <a:buSzTx/>
            </a:pPr>
            <a:r>
              <a:rPr lang="en-US" sz="2800" dirty="0" smtClean="0">
                <a:solidFill>
                  <a:prstClr val="black"/>
                </a:solidFill>
              </a:rPr>
              <a:t>Spatial data infrastructures play a role in all three (and other) earth observation applications</a:t>
            </a:r>
            <a:endParaRPr lang="en-US" sz="2800"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576961471"/>
      </p:ext>
    </p:extLst>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dirty="0"/>
          </a:p>
        </p:txBody>
      </p:sp>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Sequence:</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080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General assessment of the state-of-the</a:t>
            </a:r>
            <a:r>
              <a:rPr lang="en-US" sz="2800" dirty="0" smtClean="0"/>
              <a:t>-art of</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earth observation</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Major trends and developments in the application field</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Description of</a:t>
            </a:r>
            <a:r>
              <a:rPr kumimoji="0" lang="en-US" sz="2800" b="0" i="0" u="none" strike="noStrike" kern="1200" cap="none" spc="0" normalizeH="0" noProof="0" dirty="0" smtClean="0">
                <a:ln>
                  <a:noFill/>
                </a:ln>
                <a:solidFill>
                  <a:schemeClr val="tx1"/>
                </a:solidFill>
                <a:effectLst/>
                <a:uLnTx/>
                <a:uFillTx/>
                <a:latin typeface="+mn-lt"/>
                <a:ea typeface="+mn-ea"/>
                <a:cs typeface="+mn-cs"/>
              </a:rPr>
              <a:t> earth observation solutions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Assessment of market</a:t>
            </a:r>
            <a:r>
              <a:rPr kumimoji="0" lang="en-US" sz="2800" b="0" i="0" u="none" strike="noStrike" kern="1200" cap="none" spc="0" normalizeH="0" noProof="0" dirty="0" smtClean="0">
                <a:ln>
                  <a:noFill/>
                </a:ln>
                <a:solidFill>
                  <a:schemeClr val="tx1"/>
                </a:solidFill>
                <a:effectLst/>
                <a:uLnTx/>
                <a:uFillTx/>
                <a:latin typeface="+mn-lt"/>
                <a:ea typeface="+mn-ea"/>
                <a:cs typeface="+mn-cs"/>
              </a:rPr>
              <a:t> potential for earth observation solutions and marketing instruments</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lang="en-US" sz="2800" baseline="0" dirty="0" smtClean="0"/>
              <a:t>Capacity</a:t>
            </a:r>
            <a:r>
              <a:rPr lang="en-US" sz="2800" dirty="0" smtClean="0"/>
              <a:t> building for successful application of earth observation solutions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45907551"/>
      </p:ext>
    </p:extLst>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30</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urban</a:t>
            </a:r>
            <a:br>
              <a:rPr lang="en-US" sz="4000" b="1" i="1" dirty="0" smtClean="0">
                <a:solidFill>
                  <a:srgbClr val="4676A6"/>
                </a:solidFill>
              </a:rPr>
            </a:br>
            <a:r>
              <a:rPr lang="en-US" sz="4000" b="1" i="1" dirty="0" smtClean="0">
                <a:solidFill>
                  <a:srgbClr val="4676A6"/>
                </a:solidFill>
              </a:rPr>
              <a:t>management</a:t>
            </a:r>
          </a:p>
        </p:txBody>
      </p:sp>
      <p:sp>
        <p:nvSpPr>
          <p:cNvPr id="12" name="TextBox 2"/>
          <p:cNvSpPr txBox="1">
            <a:spLocks noChangeArrowheads="1"/>
          </p:cNvSpPr>
          <p:nvPr/>
        </p:nvSpPr>
        <p:spPr bwMode="auto">
          <a:xfrm>
            <a:off x="5334000" y="3874402"/>
            <a:ext cx="3252000" cy="260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a:r>
              <a:rPr lang="en-US" sz="1600" i="1" dirty="0">
                <a:latin typeface="+mn-lt"/>
              </a:rPr>
              <a:t>Comparison of urban objects and land uses in </a:t>
            </a:r>
            <a:r>
              <a:rPr lang="en-US" sz="1600" i="1" dirty="0" err="1">
                <a:latin typeface="+mn-lt"/>
              </a:rPr>
              <a:t>Enschede</a:t>
            </a:r>
            <a:r>
              <a:rPr lang="en-US" sz="1600" i="1" dirty="0">
                <a:latin typeface="+mn-lt"/>
              </a:rPr>
              <a:t>, </a:t>
            </a:r>
            <a:r>
              <a:rPr lang="en-US" sz="1600" i="1" dirty="0" smtClean="0">
                <a:latin typeface="+mn-lt"/>
              </a:rPr>
              <a:t/>
            </a:r>
            <a:br>
              <a:rPr lang="en-US" sz="1600" i="1" dirty="0" smtClean="0">
                <a:latin typeface="+mn-lt"/>
              </a:rPr>
            </a:br>
            <a:r>
              <a:rPr lang="en-US" sz="1600" i="1" dirty="0" smtClean="0">
                <a:latin typeface="+mn-lt"/>
              </a:rPr>
              <a:t>the </a:t>
            </a:r>
            <a:r>
              <a:rPr lang="en-US" sz="1600" i="1" dirty="0">
                <a:latin typeface="+mn-lt"/>
              </a:rPr>
              <a:t>Netherlands, </a:t>
            </a:r>
            <a:r>
              <a:rPr lang="en-US" sz="1600" i="1" dirty="0" smtClean="0">
                <a:latin typeface="+mn-lt"/>
              </a:rPr>
              <a:t/>
            </a:r>
            <a:br>
              <a:rPr lang="en-US" sz="1600" i="1" dirty="0" smtClean="0">
                <a:latin typeface="+mn-lt"/>
              </a:rPr>
            </a:br>
            <a:r>
              <a:rPr lang="en-US" sz="1600" i="1" dirty="0" smtClean="0">
                <a:latin typeface="+mn-lt"/>
              </a:rPr>
              <a:t>by </a:t>
            </a:r>
            <a:r>
              <a:rPr lang="en-US" sz="1600" i="1" dirty="0">
                <a:latin typeface="+mn-lt"/>
              </a:rPr>
              <a:t>sensor and spatial resolution (each window represents </a:t>
            </a:r>
            <a:r>
              <a:rPr lang="en-US" sz="1600" i="1" dirty="0" smtClean="0">
                <a:latin typeface="+mn-lt"/>
              </a:rPr>
              <a:t/>
            </a:r>
            <a:br>
              <a:rPr lang="en-US" sz="1600" i="1" dirty="0" smtClean="0">
                <a:latin typeface="+mn-lt"/>
              </a:rPr>
            </a:br>
            <a:r>
              <a:rPr lang="en-US" sz="1600" i="1" dirty="0" smtClean="0">
                <a:latin typeface="+mn-lt"/>
              </a:rPr>
              <a:t>a 400 </a:t>
            </a:r>
            <a:r>
              <a:rPr lang="en-US" sz="1600" i="1" dirty="0">
                <a:latin typeface="+mn-lt"/>
              </a:rPr>
              <a:t>× 400 m area </a:t>
            </a:r>
            <a:br>
              <a:rPr lang="en-US" sz="1600" i="1" dirty="0">
                <a:latin typeface="+mn-lt"/>
              </a:rPr>
            </a:br>
            <a:r>
              <a:rPr lang="en-US" sz="1600" i="1" dirty="0">
                <a:latin typeface="+mn-lt"/>
              </a:rPr>
              <a:t>on the ground) </a:t>
            </a:r>
            <a:r>
              <a:rPr lang="en-US" sz="1600" i="1" dirty="0" smtClean="0">
                <a:latin typeface="+mn-lt"/>
              </a:rPr>
              <a:t/>
            </a:r>
            <a:br>
              <a:rPr lang="en-US" sz="1600" i="1" dirty="0" smtClean="0">
                <a:latin typeface="+mn-lt"/>
              </a:rPr>
            </a:br>
            <a:endParaRPr lang="en-US" sz="1600" i="1" dirty="0" smtClean="0">
              <a:latin typeface="+mn-lt"/>
            </a:endParaRPr>
          </a:p>
          <a:p>
            <a:pPr algn="r"/>
            <a:r>
              <a:rPr lang="en-US" sz="1600" i="1" dirty="0" smtClean="0">
                <a:latin typeface="+mn-lt"/>
              </a:rPr>
              <a:t>(</a:t>
            </a:r>
            <a:r>
              <a:rPr lang="en-US" sz="1600" i="1" dirty="0">
                <a:latin typeface="+mn-lt"/>
              </a:rPr>
              <a:t>source: Remote sensing of urban and suburban </a:t>
            </a:r>
            <a:r>
              <a:rPr lang="en-US" sz="1600" i="1" dirty="0" smtClean="0">
                <a:latin typeface="+mn-lt"/>
              </a:rPr>
              <a:t>areas, 2010)</a:t>
            </a:r>
            <a:endParaRPr 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800000"/>
            <a:ext cx="4393697" cy="4678192"/>
          </a:xfrm>
          <a:prstGeom prst="rect">
            <a:avLst/>
          </a:prstGeom>
          <a:noFill/>
          <a:ln>
            <a:noFill/>
          </a:ln>
        </p:spPr>
      </p:pic>
    </p:spTree>
    <p:extLst>
      <p:ext uri="{BB962C8B-B14F-4D97-AF65-F5344CB8AC3E}">
        <p14:creationId xmlns:p14="http://schemas.microsoft.com/office/powerpoint/2010/main" val="3325854848"/>
      </p:ext>
    </p:extLst>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31</a:t>
            </a:fld>
            <a:endParaRPr lang="en-US"/>
          </a:p>
        </p:txBody>
      </p:sp>
      <p:sp>
        <p:nvSpPr>
          <p:cNvPr id="2" name="Content Placeholder 1"/>
          <p:cNvSpPr>
            <a:spLocks noGrp="1"/>
          </p:cNvSpPr>
          <p:nvPr>
            <p:ph idx="1"/>
          </p:nvPr>
        </p:nvSpPr>
        <p:spPr>
          <a:xfrm>
            <a:off x="468000" y="216000"/>
            <a:ext cx="8208000" cy="709200"/>
          </a:xfrm>
        </p:spPr>
        <p:txBody>
          <a:bodyPr anchor="ctr">
            <a:noAutofit/>
          </a:bodyPr>
          <a:lstStyle/>
          <a:p>
            <a:pPr marL="0" indent="-1652588" algn="ctr">
              <a:buNone/>
            </a:pPr>
            <a:r>
              <a:rPr lang="en-US" sz="4000" b="1" i="1" dirty="0" smtClean="0">
                <a:solidFill>
                  <a:srgbClr val="4676A6"/>
                </a:solidFill>
              </a:rPr>
              <a:t>Example urban management:</a:t>
            </a:r>
            <a:endParaRPr lang="en-US" sz="4000" b="1" i="1" dirty="0">
              <a:solidFill>
                <a:srgbClr val="4676A6"/>
              </a:solidFill>
            </a:endParaRPr>
          </a:p>
        </p:txBody>
      </p:sp>
      <p:sp>
        <p:nvSpPr>
          <p:cNvPr id="10" name="TextBox 9"/>
          <p:cNvSpPr txBox="1"/>
          <p:nvPr/>
        </p:nvSpPr>
        <p:spPr>
          <a:xfrm>
            <a:off x="900000" y="6120000"/>
            <a:ext cx="8208000" cy="294183"/>
          </a:xfrm>
          <a:prstGeom prst="rect">
            <a:avLst/>
          </a:prstGeom>
          <a:noFill/>
        </p:spPr>
        <p:txBody>
          <a:bodyPr wrap="square" rtlCol="0">
            <a:spAutoFit/>
          </a:bodyPr>
          <a:lstStyle/>
          <a:p>
            <a:pPr>
              <a:lnSpc>
                <a:spcPct val="80000"/>
              </a:lnSpc>
            </a:pPr>
            <a:r>
              <a:rPr lang="en-US" sz="1600" i="1" dirty="0" smtClean="0"/>
              <a:t>Impervious surfaces in urban Germany (Source: Urban </a:t>
            </a:r>
            <a:r>
              <a:rPr lang="en-US" sz="1600" i="1" dirty="0"/>
              <a:t>remote </a:t>
            </a:r>
            <a:r>
              <a:rPr lang="en-US" sz="1600" i="1" dirty="0" smtClean="0"/>
              <a:t>sensing, 2010)</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000" y="1260000"/>
            <a:ext cx="3352800" cy="4724400"/>
          </a:xfrm>
          <a:prstGeom prst="rect">
            <a:avLst/>
          </a:prstGeom>
          <a:noFill/>
          <a:ln>
            <a:noFill/>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000" y="1260000"/>
            <a:ext cx="3495675" cy="2038350"/>
          </a:xfrm>
          <a:prstGeom prst="rect">
            <a:avLst/>
          </a:prstGeom>
          <a:no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2000" y="3453580"/>
            <a:ext cx="3390900" cy="775335"/>
          </a:xfrm>
          <a:prstGeom prst="rect">
            <a:avLst/>
          </a:prstGeom>
          <a:noFill/>
          <a:ln>
            <a:noFill/>
          </a:ln>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2000" y="4228915"/>
            <a:ext cx="2000250" cy="1228725"/>
          </a:xfrm>
          <a:prstGeom prst="rect">
            <a:avLst/>
          </a:prstGeom>
          <a:noFill/>
          <a:ln>
            <a:noFill/>
          </a:ln>
        </p:spPr>
      </p:pic>
    </p:spTree>
    <p:extLst>
      <p:ext uri="{BB962C8B-B14F-4D97-AF65-F5344CB8AC3E}">
        <p14:creationId xmlns:p14="http://schemas.microsoft.com/office/powerpoint/2010/main" val="1754700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32</a:t>
            </a:fld>
            <a:endParaRPr lang="en-US"/>
          </a:p>
        </p:txBody>
      </p:sp>
      <p:sp>
        <p:nvSpPr>
          <p:cNvPr id="2" name="TextBox 1"/>
          <p:cNvSpPr txBox="1"/>
          <p:nvPr/>
        </p:nvSpPr>
        <p:spPr>
          <a:xfrm>
            <a:off x="378000" y="900000"/>
            <a:ext cx="8208000" cy="707886"/>
          </a:xfrm>
          <a:prstGeom prst="rect">
            <a:avLst/>
          </a:prstGeom>
          <a:noFill/>
        </p:spPr>
        <p:txBody>
          <a:bodyPr wrap="square" rtlCol="0">
            <a:spAutoFit/>
          </a:bodyPr>
          <a:lstStyle/>
          <a:p>
            <a:pPr algn="r"/>
            <a:r>
              <a:rPr lang="en-US" sz="4000" b="1" i="1" dirty="0" smtClean="0">
                <a:solidFill>
                  <a:srgbClr val="4676A6"/>
                </a:solidFill>
              </a:rPr>
              <a:t>Urban management</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can </a:t>
            </a:r>
            <a:r>
              <a:rPr lang="en-US" sz="2600" kern="0" dirty="0">
                <a:solidFill>
                  <a:schemeClr val="tx1"/>
                </a:solidFill>
              </a:rPr>
              <a:t>provide a useful and direct indication of the </a:t>
            </a:r>
            <a:r>
              <a:rPr lang="en-US" sz="2600" kern="0" dirty="0">
                <a:solidFill>
                  <a:schemeClr val="tx2"/>
                </a:solidFill>
              </a:rPr>
              <a:t>physical form and morphology of urban land cover </a:t>
            </a:r>
            <a:r>
              <a:rPr lang="en-US" sz="2600" kern="0" dirty="0">
                <a:solidFill>
                  <a:schemeClr val="tx1"/>
                </a:solidFill>
              </a:rPr>
              <a:t>in </a:t>
            </a:r>
            <a:r>
              <a:rPr lang="en-US" sz="2600" kern="0" dirty="0" smtClean="0">
                <a:solidFill>
                  <a:schemeClr val="tx1"/>
                </a:solidFill>
              </a:rPr>
              <a:t>cities;</a:t>
            </a:r>
          </a:p>
          <a:p>
            <a:pPr marL="342000" lvl="0" indent="-342000">
              <a:lnSpc>
                <a:spcPct val="80000"/>
              </a:lnSpc>
              <a:spcBef>
                <a:spcPts val="0"/>
              </a:spcBef>
              <a:spcAft>
                <a:spcPts val="1200"/>
              </a:spcAft>
              <a:buFont typeface="Arial" panose="020B0604020202020204" pitchFamily="34" charset="0"/>
              <a:buChar char="•"/>
              <a:defRPr/>
            </a:pPr>
            <a:r>
              <a:rPr lang="en-US" sz="2600" kern="0" dirty="0">
                <a:solidFill>
                  <a:schemeClr val="tx1"/>
                </a:solidFill>
              </a:rPr>
              <a:t>Applications </a:t>
            </a:r>
            <a:r>
              <a:rPr lang="en-US" sz="2600" kern="0" dirty="0" smtClean="0">
                <a:solidFill>
                  <a:schemeClr val="tx1"/>
                </a:solidFill>
              </a:rPr>
              <a:t>in </a:t>
            </a:r>
            <a:r>
              <a:rPr lang="en-US" sz="2600" kern="0" dirty="0">
                <a:solidFill>
                  <a:schemeClr val="tx2"/>
                </a:solidFill>
              </a:rPr>
              <a:t>urban population studies, health, environment, urban land use, heat islands, crime </a:t>
            </a:r>
            <a:r>
              <a:rPr lang="en-US" sz="2600" kern="0" dirty="0" smtClean="0">
                <a:solidFill>
                  <a:schemeClr val="tx2"/>
                </a:solidFill>
              </a:rPr>
              <a:t>mapping</a:t>
            </a:r>
            <a:r>
              <a:rPr lang="en-US" sz="2600" kern="0" dirty="0" smtClean="0">
                <a:solidFill>
                  <a:schemeClr val="tx1"/>
                </a:solidFill>
              </a:rPr>
              <a:t>, etc.;</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a:t>
            </a:r>
            <a:r>
              <a:rPr lang="en-US" sz="2600" kern="0" dirty="0" smtClean="0">
                <a:solidFill>
                  <a:schemeClr val="tx2"/>
                </a:solidFill>
              </a:rPr>
              <a:t>supports </a:t>
            </a:r>
            <a:r>
              <a:rPr lang="en-US" sz="2600" kern="0" dirty="0">
                <a:solidFill>
                  <a:schemeClr val="tx2"/>
                </a:solidFill>
              </a:rPr>
              <a:t>“smart growth” </a:t>
            </a:r>
            <a:r>
              <a:rPr lang="en-US" sz="2600" kern="0" dirty="0">
                <a:solidFill>
                  <a:schemeClr val="tx1"/>
                </a:solidFill>
              </a:rPr>
              <a:t>(a range of urban strategies that focuses on sustainability of development under different economic </a:t>
            </a:r>
            <a:r>
              <a:rPr lang="en-US" sz="2600" kern="0" dirty="0" smtClean="0">
                <a:solidFill>
                  <a:schemeClr val="tx1"/>
                </a:solidFill>
              </a:rPr>
              <a:t>scenarios);</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2"/>
                </a:solidFill>
              </a:rPr>
              <a:t>Cost </a:t>
            </a:r>
            <a:r>
              <a:rPr lang="en-US" sz="2600" kern="0" dirty="0">
                <a:solidFill>
                  <a:schemeClr val="tx2"/>
                </a:solidFill>
              </a:rPr>
              <a:t>estimate: </a:t>
            </a:r>
            <a:r>
              <a:rPr lang="en-US" sz="2600" kern="0" dirty="0" smtClean="0"/>
              <a:t>on case-by-case basis;</a:t>
            </a:r>
            <a:endParaRPr lang="en-US" sz="2600" kern="0" baseline="30000" dirty="0" smtClean="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2"/>
                </a:solidFill>
              </a:rPr>
              <a:t>Main challenges:</a:t>
            </a:r>
            <a:r>
              <a:rPr lang="en-US" sz="2600" kern="0" dirty="0" smtClean="0">
                <a:solidFill>
                  <a:srgbClr val="4676A6"/>
                </a:solidFill>
              </a:rPr>
              <a:t> </a:t>
            </a:r>
            <a:r>
              <a:rPr lang="en-US" sz="2600" kern="0" dirty="0" smtClean="0">
                <a:solidFill>
                  <a:schemeClr val="tx1"/>
                </a:solidFill>
              </a:rPr>
              <a:t>cost, complexity, </a:t>
            </a:r>
            <a:r>
              <a:rPr lang="en-US" sz="2600" kern="0" dirty="0" smtClean="0"/>
              <a:t>knowledge transfer.</a:t>
            </a:r>
            <a:endParaRPr lang="en-US" sz="26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459898726"/>
      </p:ext>
    </p:extLst>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181600"/>
          </a:xfrm>
        </p:spPr>
        <p:txBody>
          <a:bodyPr>
            <a:normAutofit/>
          </a:bodyPr>
          <a:lstStyle/>
          <a:p>
            <a:pPr marL="0" lvl="0" indent="0">
              <a:lnSpc>
                <a:spcPct val="80000"/>
              </a:lnSpc>
              <a:spcBef>
                <a:spcPts val="0"/>
              </a:spcBef>
              <a:spcAft>
                <a:spcPts val="1200"/>
              </a:spcAft>
              <a:buNone/>
            </a:pPr>
            <a:r>
              <a:rPr lang="en-US" sz="2600" b="1" dirty="0">
                <a:solidFill>
                  <a:prstClr val="black"/>
                </a:solidFill>
              </a:rPr>
              <a:t>Urban remote sensing: how can earth observation support the sustainable development of urban environments</a:t>
            </a:r>
            <a:r>
              <a:rPr lang="en-US" sz="2600" b="1" dirty="0" smtClean="0">
                <a:solidFill>
                  <a:prstClr val="black"/>
                </a:solidFill>
              </a:rPr>
              <a:t>? </a:t>
            </a:r>
            <a:r>
              <a:rPr lang="en-US" sz="2000" b="1" dirty="0" smtClean="0">
                <a:solidFill>
                  <a:prstClr val="black"/>
                </a:solidFill>
              </a:rPr>
              <a:t>(</a:t>
            </a:r>
            <a:r>
              <a:rPr lang="en-US" sz="2000" b="1" dirty="0" err="1" smtClean="0">
                <a:solidFill>
                  <a:prstClr val="black"/>
                </a:solidFill>
              </a:rPr>
              <a:t>Esch</a:t>
            </a:r>
            <a:r>
              <a:rPr lang="en-US" sz="2000" b="1" dirty="0" smtClean="0">
                <a:solidFill>
                  <a:prstClr val="black"/>
                </a:solidFill>
              </a:rPr>
              <a:t>, et al.; 2010) </a:t>
            </a:r>
            <a:r>
              <a:rPr lang="en-US" sz="2000" i="1" dirty="0" smtClean="0">
                <a:solidFill>
                  <a:prstClr val="black"/>
                </a:solidFill>
              </a:rPr>
              <a:t>article describing opportunities </a:t>
            </a:r>
            <a:r>
              <a:rPr lang="en-US" sz="2000" i="1" dirty="0">
                <a:solidFill>
                  <a:prstClr val="black"/>
                </a:solidFill>
              </a:rPr>
              <a:t>for remote sensing with examples on monitoring of urban sprawl, mapping of the percent impervious surface, mapping of urban heat islands (local heating potential), micro-climate model development and flood vulnerability and risk mapping</a:t>
            </a:r>
            <a:endParaRPr lang="en-US" sz="2000" b="1" dirty="0">
              <a:solidFill>
                <a:prstClr val="black"/>
              </a:solidFill>
            </a:endParaRPr>
          </a:p>
          <a:p>
            <a:pPr marL="0" lvl="0" indent="0">
              <a:lnSpc>
                <a:spcPct val="80000"/>
              </a:lnSpc>
              <a:spcBef>
                <a:spcPts val="0"/>
              </a:spcBef>
              <a:spcAft>
                <a:spcPts val="1200"/>
              </a:spcAft>
              <a:buNone/>
            </a:pPr>
            <a:r>
              <a:rPr lang="en-US" sz="2600" b="1" dirty="0">
                <a:solidFill>
                  <a:prstClr val="black"/>
                </a:solidFill>
              </a:rPr>
              <a:t>Remote sensing of urban and suburban </a:t>
            </a:r>
            <a:r>
              <a:rPr lang="en-US" sz="2600" b="1" dirty="0" smtClean="0">
                <a:solidFill>
                  <a:prstClr val="black"/>
                </a:solidFill>
              </a:rPr>
              <a:t>areas </a:t>
            </a:r>
            <a:r>
              <a:rPr lang="en-US" sz="2000" b="1" dirty="0" smtClean="0">
                <a:solidFill>
                  <a:prstClr val="black"/>
                </a:solidFill>
              </a:rPr>
              <a:t>(EARSEL; 2010) </a:t>
            </a:r>
            <a:r>
              <a:rPr lang="en-US" sz="2000" i="1" dirty="0" smtClean="0">
                <a:solidFill>
                  <a:prstClr val="black"/>
                </a:solidFill>
              </a:rPr>
              <a:t>book with collection </a:t>
            </a:r>
            <a:r>
              <a:rPr lang="en-US" sz="2000" i="1" dirty="0">
                <a:solidFill>
                  <a:prstClr val="black"/>
                </a:solidFill>
              </a:rPr>
              <a:t>of state-of-the-art chapters on urban remote sensing, aimed at capacity building (with references</a:t>
            </a:r>
            <a:r>
              <a:rPr lang="en-US" sz="2000" i="1" dirty="0" smtClean="0">
                <a:solidFill>
                  <a:prstClr val="black"/>
                </a:solidFill>
              </a:rPr>
              <a:t>)  and </a:t>
            </a:r>
            <a:r>
              <a:rPr lang="en-US" sz="2000" i="1" dirty="0">
                <a:solidFill>
                  <a:prstClr val="black"/>
                </a:solidFill>
              </a:rPr>
              <a:t>a strong focus on science and techniques</a:t>
            </a:r>
          </a:p>
          <a:p>
            <a:pPr marL="0" lvl="0" indent="0">
              <a:lnSpc>
                <a:spcPct val="80000"/>
              </a:lnSpc>
              <a:spcBef>
                <a:spcPts val="0"/>
              </a:spcBef>
              <a:spcAft>
                <a:spcPts val="1200"/>
              </a:spcAft>
              <a:buNone/>
            </a:pPr>
            <a:r>
              <a:rPr lang="en-US" sz="2600" b="1" dirty="0">
                <a:solidFill>
                  <a:prstClr val="black"/>
                </a:solidFill>
              </a:rPr>
              <a:t>Workshop report on sustainable urban development </a:t>
            </a:r>
            <a:r>
              <a:rPr lang="en-US" sz="2000" b="1" dirty="0">
                <a:solidFill>
                  <a:prstClr val="black"/>
                </a:solidFill>
              </a:rPr>
              <a:t>(</a:t>
            </a:r>
            <a:r>
              <a:rPr lang="en-US" sz="2000" b="1" dirty="0" smtClean="0">
                <a:solidFill>
                  <a:prstClr val="black"/>
                </a:solidFill>
              </a:rPr>
              <a:t>NASA; 2009) </a:t>
            </a:r>
            <a:r>
              <a:rPr lang="en-US" sz="2000" i="1" dirty="0" smtClean="0">
                <a:solidFill>
                  <a:prstClr val="black"/>
                </a:solidFill>
              </a:rPr>
              <a:t>urban </a:t>
            </a:r>
            <a:r>
              <a:rPr lang="en-US" sz="2000" i="1" dirty="0">
                <a:solidFill>
                  <a:prstClr val="black"/>
                </a:solidFill>
              </a:rPr>
              <a:t>heat islands, urban vulnerability to climate change, sustainability (including transportation and renewable energy), community participation, sustainable buildings, air quality and urban health, urban risk management</a:t>
            </a:r>
          </a:p>
        </p:txBody>
      </p:sp>
      <p:sp>
        <p:nvSpPr>
          <p:cNvPr id="5" name="Slide Number Placeholder 4"/>
          <p:cNvSpPr>
            <a:spLocks noGrp="1"/>
          </p:cNvSpPr>
          <p:nvPr>
            <p:ph type="sldNum" sz="quarter" idx="12"/>
          </p:nvPr>
        </p:nvSpPr>
        <p:spPr/>
        <p:txBody>
          <a:bodyPr/>
          <a:lstStyle/>
          <a:p>
            <a:fld id="{7AE59B96-4131-4DD5-A7F3-9C8969C240CC}" type="slidenum">
              <a:rPr lang="en-US" smtClean="0"/>
              <a:pPr/>
              <a:t>33</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000" y="216000"/>
            <a:ext cx="862013" cy="86201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3500" y="304800"/>
            <a:ext cx="952500" cy="809625"/>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181600"/>
          </a:xfrm>
        </p:spPr>
        <p:txBody>
          <a:bodyPr>
            <a:normAutofit/>
          </a:bodyPr>
          <a:lstStyle/>
          <a:p>
            <a:pPr marL="0" lvl="0" indent="0">
              <a:lnSpc>
                <a:spcPct val="80000"/>
              </a:lnSpc>
              <a:spcBef>
                <a:spcPts val="0"/>
              </a:spcBef>
              <a:spcAft>
                <a:spcPts val="1200"/>
              </a:spcAft>
              <a:buNone/>
            </a:pPr>
            <a:r>
              <a:rPr lang="en-US" sz="2600" b="1" dirty="0">
                <a:solidFill>
                  <a:prstClr val="black"/>
                </a:solidFill>
              </a:rPr>
              <a:t>Expanding cities – A growing </a:t>
            </a:r>
            <a:r>
              <a:rPr lang="en-US" sz="2600" b="1" dirty="0" smtClean="0">
                <a:solidFill>
                  <a:prstClr val="black"/>
                </a:solidFill>
              </a:rPr>
              <a:t>concern </a:t>
            </a:r>
            <a:r>
              <a:rPr lang="en-US" sz="2000" b="1" dirty="0" smtClean="0">
                <a:solidFill>
                  <a:prstClr val="black"/>
                </a:solidFill>
              </a:rPr>
              <a:t>(Copernicus; 2013) </a:t>
            </a:r>
            <a:r>
              <a:rPr lang="en-US" sz="2000" i="1" dirty="0" smtClean="0">
                <a:solidFill>
                  <a:prstClr val="black"/>
                </a:solidFill>
              </a:rPr>
              <a:t>brochure on monitoring urban sprawl</a:t>
            </a:r>
            <a:endParaRPr lang="en-US" sz="2000" b="1" dirty="0">
              <a:solidFill>
                <a:prstClr val="black"/>
              </a:solidFill>
            </a:endParaRPr>
          </a:p>
          <a:p>
            <a:pPr marL="0" lvl="0" indent="0">
              <a:lnSpc>
                <a:spcPct val="80000"/>
              </a:lnSpc>
              <a:spcBef>
                <a:spcPts val="0"/>
              </a:spcBef>
              <a:spcAft>
                <a:spcPts val="1200"/>
              </a:spcAft>
              <a:buNone/>
            </a:pPr>
            <a:r>
              <a:rPr lang="en-US" sz="2600" b="1" dirty="0">
                <a:solidFill>
                  <a:prstClr val="black"/>
                </a:solidFill>
              </a:rPr>
              <a:t>Satellites help to design more habitable </a:t>
            </a:r>
            <a:r>
              <a:rPr lang="en-US" sz="2600" b="1" dirty="0" smtClean="0">
                <a:solidFill>
                  <a:prstClr val="black"/>
                </a:solidFill>
              </a:rPr>
              <a:t>cities </a:t>
            </a:r>
            <a:r>
              <a:rPr lang="en-US" sz="2000" b="1" dirty="0" smtClean="0">
                <a:solidFill>
                  <a:prstClr val="black"/>
                </a:solidFill>
              </a:rPr>
              <a:t>(</a:t>
            </a:r>
            <a:r>
              <a:rPr lang="en-US" sz="2000" b="1" dirty="0">
                <a:solidFill>
                  <a:prstClr val="black"/>
                </a:solidFill>
              </a:rPr>
              <a:t>Copernicus</a:t>
            </a:r>
            <a:r>
              <a:rPr lang="en-US" sz="2000" b="1" dirty="0" smtClean="0">
                <a:solidFill>
                  <a:prstClr val="black"/>
                </a:solidFill>
              </a:rPr>
              <a:t>; 2013) </a:t>
            </a:r>
            <a:r>
              <a:rPr lang="en-US" sz="2000" i="1" dirty="0" smtClean="0">
                <a:solidFill>
                  <a:prstClr val="black"/>
                </a:solidFill>
              </a:rPr>
              <a:t>brochure on identification and monitoring of urban heat islands</a:t>
            </a:r>
            <a:endParaRPr lang="en-US" sz="2000" i="1" dirty="0">
              <a:solidFill>
                <a:prstClr val="black"/>
              </a:solidFill>
            </a:endParaRPr>
          </a:p>
          <a:p>
            <a:pPr marL="0" lvl="0" indent="0">
              <a:lnSpc>
                <a:spcPct val="80000"/>
              </a:lnSpc>
              <a:spcBef>
                <a:spcPts val="0"/>
              </a:spcBef>
              <a:spcAft>
                <a:spcPts val="1200"/>
              </a:spcAft>
              <a:buNone/>
            </a:pPr>
            <a:r>
              <a:rPr lang="en-US" sz="2600" b="1" dirty="0">
                <a:solidFill>
                  <a:prstClr val="black"/>
                </a:solidFill>
              </a:rPr>
              <a:t>Keeping Europe on the </a:t>
            </a:r>
            <a:r>
              <a:rPr lang="en-US" sz="2600" b="1" dirty="0" smtClean="0">
                <a:solidFill>
                  <a:prstClr val="black"/>
                </a:solidFill>
              </a:rPr>
              <a:t>move </a:t>
            </a:r>
            <a:r>
              <a:rPr lang="en-US" sz="2000" b="1" dirty="0" smtClean="0">
                <a:solidFill>
                  <a:prstClr val="black"/>
                </a:solidFill>
              </a:rPr>
              <a:t>(Copernicus; 2014) </a:t>
            </a:r>
            <a:r>
              <a:rPr lang="en-US" sz="2000" i="1" dirty="0" smtClean="0">
                <a:solidFill>
                  <a:prstClr val="black"/>
                </a:solidFill>
              </a:rPr>
              <a:t>brochure on monitoring road infrastructure and road planning</a:t>
            </a:r>
          </a:p>
          <a:p>
            <a:pPr marL="0" lvl="0" indent="0">
              <a:lnSpc>
                <a:spcPct val="80000"/>
              </a:lnSpc>
              <a:spcBef>
                <a:spcPts val="0"/>
              </a:spcBef>
              <a:spcAft>
                <a:spcPts val="1200"/>
              </a:spcAft>
              <a:buNone/>
            </a:pPr>
            <a:r>
              <a:rPr lang="en-US" sz="2600" b="1" dirty="0">
                <a:solidFill>
                  <a:prstClr val="black"/>
                </a:solidFill>
              </a:rPr>
              <a:t>Satellites help to </a:t>
            </a:r>
            <a:r>
              <a:rPr lang="en-US" sz="2600" b="1" dirty="0" smtClean="0">
                <a:solidFill>
                  <a:prstClr val="black"/>
                </a:solidFill>
              </a:rPr>
              <a:t>monitor infrastructure stability </a:t>
            </a:r>
            <a:r>
              <a:rPr lang="en-US" sz="2000" b="1" dirty="0" smtClean="0">
                <a:solidFill>
                  <a:prstClr val="black"/>
                </a:solidFill>
              </a:rPr>
              <a:t>(Copernicus</a:t>
            </a:r>
            <a:r>
              <a:rPr lang="en-US" sz="2000" b="1" dirty="0">
                <a:solidFill>
                  <a:prstClr val="black"/>
                </a:solidFill>
              </a:rPr>
              <a:t>; 2013) </a:t>
            </a:r>
            <a:r>
              <a:rPr lang="en-US" sz="2000" i="1" dirty="0" smtClean="0">
                <a:solidFill>
                  <a:prstClr val="black"/>
                </a:solidFill>
              </a:rPr>
              <a:t>brochure on monitoring subsidence of infrastructure in the urban environment</a:t>
            </a:r>
          </a:p>
          <a:p>
            <a:pPr marL="0" indent="0">
              <a:lnSpc>
                <a:spcPct val="80000"/>
              </a:lnSpc>
              <a:spcBef>
                <a:spcPts val="0"/>
              </a:spcBef>
              <a:spcAft>
                <a:spcPts val="1200"/>
              </a:spcAft>
              <a:buNone/>
            </a:pPr>
            <a:r>
              <a:rPr lang="en-US" sz="2600" b="1" dirty="0">
                <a:solidFill>
                  <a:prstClr val="black"/>
                </a:solidFill>
              </a:rPr>
              <a:t>A conceptual list of indicators for urban planning and management based on earth </a:t>
            </a:r>
            <a:r>
              <a:rPr lang="en-US" sz="2600" b="1" dirty="0" smtClean="0">
                <a:solidFill>
                  <a:prstClr val="black"/>
                </a:solidFill>
              </a:rPr>
              <a:t>observation </a:t>
            </a:r>
            <a:r>
              <a:rPr lang="en-US" sz="2000" b="1" dirty="0" smtClean="0">
                <a:solidFill>
                  <a:prstClr val="black"/>
                </a:solidFill>
              </a:rPr>
              <a:t>(</a:t>
            </a:r>
            <a:r>
              <a:rPr lang="en-US" sz="2000" b="1" dirty="0" err="1" smtClean="0">
                <a:solidFill>
                  <a:prstClr val="black"/>
                </a:solidFill>
              </a:rPr>
              <a:t>Chrysoulakis</a:t>
            </a:r>
            <a:r>
              <a:rPr lang="en-US" sz="2000" b="1" dirty="0" smtClean="0">
                <a:solidFill>
                  <a:prstClr val="black"/>
                </a:solidFill>
              </a:rPr>
              <a:t>; 2014) </a:t>
            </a:r>
            <a:r>
              <a:rPr lang="en-US" sz="2000" i="1" dirty="0" smtClean="0">
                <a:solidFill>
                  <a:prstClr val="black"/>
                </a:solidFill>
              </a:rPr>
              <a:t>overview of EO-based products and their suitability for urban management</a:t>
            </a:r>
            <a:endParaRPr lang="en-US" sz="2000" i="1" dirty="0">
              <a:solidFill>
                <a:prstClr val="black"/>
              </a:solidFill>
            </a:endParaRPr>
          </a:p>
          <a:p>
            <a:pPr marL="0" lvl="0" indent="0">
              <a:lnSpc>
                <a:spcPct val="80000"/>
              </a:lnSpc>
              <a:spcBef>
                <a:spcPts val="0"/>
              </a:spcBef>
              <a:spcAft>
                <a:spcPts val="1200"/>
              </a:spcAft>
              <a:buNone/>
            </a:pPr>
            <a:endParaRPr lang="en-US" sz="2000" i="1" dirty="0">
              <a:solidFill>
                <a:prstClr val="black"/>
              </a:solidFill>
            </a:endParaRPr>
          </a:p>
          <a:p>
            <a:pPr marL="0" lvl="0" indent="0">
              <a:lnSpc>
                <a:spcPct val="80000"/>
              </a:lnSpc>
              <a:spcBef>
                <a:spcPts val="0"/>
              </a:spcBef>
              <a:spcAft>
                <a:spcPts val="1200"/>
              </a:spcAft>
              <a:buNone/>
            </a:pPr>
            <a:endParaRPr lang="en-US" sz="2000" i="1" dirty="0" smtClean="0">
              <a:solidFill>
                <a:prstClr val="black"/>
              </a:solidFill>
            </a:endParaRPr>
          </a:p>
          <a:p>
            <a:pPr marL="0" lvl="0" indent="0">
              <a:lnSpc>
                <a:spcPct val="80000"/>
              </a:lnSpc>
              <a:spcBef>
                <a:spcPts val="0"/>
              </a:spcBef>
              <a:spcAft>
                <a:spcPts val="1200"/>
              </a:spcAft>
              <a:buNone/>
            </a:pP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34</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 (2):</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150" y="486000"/>
            <a:ext cx="1757850" cy="588970"/>
          </a:xfrm>
          <a:prstGeom prst="rect">
            <a:avLst/>
          </a:prstGeom>
        </p:spPr>
      </p:pic>
    </p:spTree>
    <p:extLst>
      <p:ext uri="{BB962C8B-B14F-4D97-AF65-F5344CB8AC3E}">
        <p14:creationId xmlns:p14="http://schemas.microsoft.com/office/powerpoint/2010/main" val="212047891"/>
      </p:ext>
    </p:extLst>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35</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a:t>
            </a:r>
            <a:br>
              <a:rPr lang="en-US" sz="4000" b="1" i="1" dirty="0" smtClean="0">
                <a:solidFill>
                  <a:srgbClr val="4676A6"/>
                </a:solidFill>
              </a:rPr>
            </a:br>
            <a:r>
              <a:rPr lang="en-US" sz="4000" b="1" i="1" dirty="0" smtClean="0">
                <a:solidFill>
                  <a:srgbClr val="4676A6"/>
                </a:solidFill>
              </a:rPr>
              <a:t>slum mapping</a:t>
            </a:r>
            <a:endParaRPr lang="en-US" sz="4000" b="1" i="1" dirty="0">
              <a:solidFill>
                <a:srgbClr val="4676A6"/>
              </a:solidFill>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00" y="1908000"/>
            <a:ext cx="6096001" cy="4419600"/>
          </a:xfrm>
          <a:prstGeom prst="rect">
            <a:avLst/>
          </a:prstGeom>
          <a:noFill/>
          <a:ln>
            <a:noFill/>
          </a:ln>
        </p:spPr>
      </p:pic>
      <p:sp>
        <p:nvSpPr>
          <p:cNvPr id="9" name="TextBox 8"/>
          <p:cNvSpPr txBox="1"/>
          <p:nvPr/>
        </p:nvSpPr>
        <p:spPr>
          <a:xfrm>
            <a:off x="6477000" y="2880000"/>
            <a:ext cx="2108999" cy="3539430"/>
          </a:xfrm>
          <a:prstGeom prst="rect">
            <a:avLst/>
          </a:prstGeom>
          <a:noFill/>
        </p:spPr>
        <p:txBody>
          <a:bodyPr wrap="square" rtlCol="0">
            <a:spAutoFit/>
          </a:bodyPr>
          <a:lstStyle/>
          <a:p>
            <a:pPr algn="r"/>
            <a:r>
              <a:rPr lang="en-US" sz="1600" i="1" dirty="0"/>
              <a:t>An example of </a:t>
            </a:r>
            <a:r>
              <a:rPr lang="en-US" sz="1600" i="1" dirty="0" smtClean="0"/>
              <a:t/>
            </a:r>
            <a:br>
              <a:rPr lang="en-US" sz="1600" i="1" dirty="0" smtClean="0"/>
            </a:br>
            <a:r>
              <a:rPr lang="en-US" sz="1600" i="1" dirty="0" smtClean="0"/>
              <a:t>slum </a:t>
            </a:r>
            <a:r>
              <a:rPr lang="en-US" sz="1600" i="1" dirty="0"/>
              <a:t>delineation in different contexts by an Indian expert. </a:t>
            </a:r>
            <a:r>
              <a:rPr lang="en-US" sz="1600" i="1" dirty="0" smtClean="0"/>
              <a:t/>
            </a:r>
            <a:br>
              <a:rPr lang="en-US" sz="1600" i="1" dirty="0" smtClean="0"/>
            </a:br>
            <a:endParaRPr lang="en-US" sz="1600" i="1" dirty="0" smtClean="0"/>
          </a:p>
          <a:p>
            <a:pPr algn="r"/>
            <a:r>
              <a:rPr lang="en-US" sz="1600" i="1" dirty="0" smtClean="0"/>
              <a:t>City </a:t>
            </a:r>
            <a:r>
              <a:rPr lang="en-US" sz="1600" i="1" dirty="0"/>
              <a:t>names: </a:t>
            </a:r>
            <a:r>
              <a:rPr lang="en-US" sz="1600" i="1" dirty="0" smtClean="0"/>
              <a:t/>
            </a:r>
            <a:br>
              <a:rPr lang="en-US" sz="1600" i="1" dirty="0" smtClean="0"/>
            </a:br>
            <a:r>
              <a:rPr lang="en-US" sz="1600" i="1" dirty="0" smtClean="0">
                <a:solidFill>
                  <a:schemeClr val="tx2"/>
                </a:solidFill>
              </a:rPr>
              <a:t>(</a:t>
            </a:r>
            <a:r>
              <a:rPr lang="en-US" sz="1600" i="1" dirty="0">
                <a:solidFill>
                  <a:schemeClr val="tx2"/>
                </a:solidFill>
              </a:rPr>
              <a:t>a) Ahmedabad </a:t>
            </a:r>
            <a:r>
              <a:rPr lang="en-US" sz="1600" i="1" dirty="0"/>
              <a:t>(India), </a:t>
            </a:r>
            <a:r>
              <a:rPr lang="en-US" sz="1600" i="1" dirty="0" smtClean="0"/>
              <a:t/>
            </a:r>
            <a:br>
              <a:rPr lang="en-US" sz="1600" i="1" dirty="0" smtClean="0"/>
            </a:br>
            <a:r>
              <a:rPr lang="en-US" sz="1600" i="1" dirty="0" smtClean="0">
                <a:solidFill>
                  <a:schemeClr val="tx2"/>
                </a:solidFill>
              </a:rPr>
              <a:t>(</a:t>
            </a:r>
            <a:r>
              <a:rPr lang="en-US" sz="1600" i="1" dirty="0">
                <a:solidFill>
                  <a:schemeClr val="tx2"/>
                </a:solidFill>
              </a:rPr>
              <a:t>b) Nairobi </a:t>
            </a:r>
            <a:r>
              <a:rPr lang="en-US" sz="1600" i="1" dirty="0"/>
              <a:t>(Kenya), </a:t>
            </a:r>
            <a:r>
              <a:rPr lang="en-US" sz="1600" i="1" dirty="0" smtClean="0"/>
              <a:t/>
            </a:r>
            <a:br>
              <a:rPr lang="en-US" sz="1600" i="1" dirty="0" smtClean="0"/>
            </a:br>
            <a:r>
              <a:rPr lang="en-US" sz="1600" i="1" dirty="0" smtClean="0">
                <a:solidFill>
                  <a:schemeClr val="tx2"/>
                </a:solidFill>
              </a:rPr>
              <a:t>(</a:t>
            </a:r>
            <a:r>
              <a:rPr lang="en-US" sz="1600" i="1" dirty="0">
                <a:solidFill>
                  <a:schemeClr val="tx2"/>
                </a:solidFill>
              </a:rPr>
              <a:t>c) Cape Town </a:t>
            </a:r>
            <a:r>
              <a:rPr lang="en-US" sz="1600" i="1" dirty="0" smtClean="0">
                <a:solidFill>
                  <a:schemeClr val="tx2"/>
                </a:solidFill>
              </a:rPr>
              <a:t/>
            </a:r>
            <a:br>
              <a:rPr lang="en-US" sz="1600" i="1" dirty="0" smtClean="0">
                <a:solidFill>
                  <a:schemeClr val="tx2"/>
                </a:solidFill>
              </a:rPr>
            </a:br>
            <a:r>
              <a:rPr lang="en-US" sz="1600" i="1" dirty="0" smtClean="0"/>
              <a:t>(</a:t>
            </a:r>
            <a:r>
              <a:rPr lang="en-US" sz="1600" i="1" dirty="0"/>
              <a:t>South Africa) </a:t>
            </a:r>
            <a:r>
              <a:rPr lang="en-US" sz="1600" i="1" dirty="0" smtClean="0"/>
              <a:t/>
            </a:r>
            <a:br>
              <a:rPr lang="en-US" sz="1600" i="1" dirty="0" smtClean="0"/>
            </a:br>
            <a:r>
              <a:rPr lang="en-US" sz="1600" i="1" dirty="0" smtClean="0"/>
              <a:t>and </a:t>
            </a:r>
            <a:br>
              <a:rPr lang="en-US" sz="1600" i="1" dirty="0" smtClean="0"/>
            </a:br>
            <a:r>
              <a:rPr lang="en-US" sz="1600" i="1" dirty="0" smtClean="0">
                <a:solidFill>
                  <a:schemeClr val="tx2"/>
                </a:solidFill>
              </a:rPr>
              <a:t>(</a:t>
            </a:r>
            <a:r>
              <a:rPr lang="en-US" sz="1600" i="1" dirty="0">
                <a:solidFill>
                  <a:schemeClr val="tx2"/>
                </a:solidFill>
              </a:rPr>
              <a:t>d) </a:t>
            </a:r>
            <a:r>
              <a:rPr lang="en-US" sz="1600" i="1" dirty="0" smtClean="0">
                <a:solidFill>
                  <a:schemeClr val="tx2"/>
                </a:solidFill>
              </a:rPr>
              <a:t>Kisumu</a:t>
            </a:r>
            <a:r>
              <a:rPr lang="en-US" sz="1600" i="1" dirty="0" smtClean="0">
                <a:solidFill>
                  <a:srgbClr val="00B0F0"/>
                </a:solidFill>
              </a:rPr>
              <a:t> </a:t>
            </a:r>
            <a:r>
              <a:rPr lang="en-US" sz="1600" i="1" dirty="0"/>
              <a:t>(Kenya). </a:t>
            </a:r>
            <a:r>
              <a:rPr lang="en-US" sz="1600" i="1" dirty="0" smtClean="0"/>
              <a:t/>
            </a:r>
            <a:br>
              <a:rPr lang="en-US" sz="1600" i="1" dirty="0" smtClean="0"/>
            </a:br>
            <a:endParaRPr lang="en-US" sz="1600" i="1" dirty="0" smtClean="0"/>
          </a:p>
          <a:p>
            <a:pPr algn="r"/>
            <a:r>
              <a:rPr lang="en-US" sz="1600" i="1" dirty="0" smtClean="0"/>
              <a:t>(Source: ITC, 2012)</a:t>
            </a:r>
            <a:endParaRPr lang="en-US" sz="1600" i="1" dirty="0"/>
          </a:p>
        </p:txBody>
      </p:sp>
    </p:spTree>
    <p:extLst>
      <p:ext uri="{BB962C8B-B14F-4D97-AF65-F5344CB8AC3E}">
        <p14:creationId xmlns:p14="http://schemas.microsoft.com/office/powerpoint/2010/main" val="845291607"/>
      </p:ext>
    </p:extLst>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36</a:t>
            </a:fld>
            <a:endParaRPr lang="en-US"/>
          </a:p>
        </p:txBody>
      </p:sp>
      <p:sp>
        <p:nvSpPr>
          <p:cNvPr id="2" name="TextBox 1"/>
          <p:cNvSpPr txBox="1"/>
          <p:nvPr/>
        </p:nvSpPr>
        <p:spPr>
          <a:xfrm>
            <a:off x="2085187" y="900000"/>
            <a:ext cx="6500813" cy="707886"/>
          </a:xfrm>
          <a:prstGeom prst="rect">
            <a:avLst/>
          </a:prstGeom>
          <a:noFill/>
        </p:spPr>
        <p:txBody>
          <a:bodyPr wrap="square" rtlCol="0">
            <a:spAutoFit/>
          </a:bodyPr>
          <a:lstStyle/>
          <a:p>
            <a:pPr algn="r"/>
            <a:r>
              <a:rPr lang="en-US" sz="4000" b="1" i="1" dirty="0" smtClean="0">
                <a:solidFill>
                  <a:srgbClr val="4676A6"/>
                </a:solidFill>
              </a:rPr>
              <a:t>Slum mapping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7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supports mapping and monitoring of features such as the </a:t>
            </a:r>
            <a:r>
              <a:rPr lang="en-US" sz="2600" kern="0" dirty="0">
                <a:solidFill>
                  <a:schemeClr val="tx2"/>
                </a:solidFill>
              </a:rPr>
              <a:t>access network</a:t>
            </a:r>
            <a:r>
              <a:rPr lang="en-US" sz="2600" kern="0" dirty="0" smtClean="0">
                <a:solidFill>
                  <a:schemeClr val="tx1"/>
                </a:solidFill>
              </a:rPr>
              <a:t>, </a:t>
            </a:r>
            <a:r>
              <a:rPr lang="en-US" sz="2600" kern="0" dirty="0">
                <a:solidFill>
                  <a:schemeClr val="tx2"/>
                </a:solidFill>
              </a:rPr>
              <a:t>density of housing </a:t>
            </a:r>
            <a:r>
              <a:rPr lang="en-US" sz="2600" kern="0" dirty="0" smtClean="0">
                <a:solidFill>
                  <a:schemeClr val="tx1"/>
                </a:solidFill>
              </a:rPr>
              <a:t>(roofs), </a:t>
            </a:r>
            <a:r>
              <a:rPr lang="en-US" sz="2600" kern="0" dirty="0">
                <a:solidFill>
                  <a:schemeClr val="tx2"/>
                </a:solidFill>
              </a:rPr>
              <a:t>shape of the area </a:t>
            </a:r>
            <a:r>
              <a:rPr lang="en-US" sz="2600" kern="0" dirty="0" smtClean="0">
                <a:solidFill>
                  <a:schemeClr val="tx1"/>
                </a:solidFill>
              </a:rPr>
              <a:t>(unplanned), </a:t>
            </a:r>
            <a:r>
              <a:rPr lang="en-US" sz="2600" kern="0" dirty="0">
                <a:solidFill>
                  <a:schemeClr val="tx2"/>
                </a:solidFill>
              </a:rPr>
              <a:t>connectivity with </a:t>
            </a:r>
            <a:r>
              <a:rPr lang="en-US" sz="2600" kern="0" dirty="0" err="1">
                <a:solidFill>
                  <a:schemeClr val="tx2"/>
                </a:solidFill>
              </a:rPr>
              <a:t>neighbouring</a:t>
            </a:r>
            <a:r>
              <a:rPr lang="en-US" sz="2600" kern="0" dirty="0">
                <a:solidFill>
                  <a:schemeClr val="tx2"/>
                </a:solidFill>
              </a:rPr>
              <a:t> areas</a:t>
            </a:r>
            <a:r>
              <a:rPr lang="en-US" sz="2600" kern="0" dirty="0">
                <a:solidFill>
                  <a:srgbClr val="4676A6"/>
                </a:solidFill>
              </a:rPr>
              <a:t> </a:t>
            </a:r>
            <a:r>
              <a:rPr lang="en-US" sz="2600" kern="0" dirty="0" smtClean="0">
                <a:solidFill>
                  <a:schemeClr val="tx1"/>
                </a:solidFill>
              </a:rPr>
              <a:t>(poor) and </a:t>
            </a:r>
            <a:r>
              <a:rPr lang="en-US" sz="2600" kern="0" dirty="0">
                <a:solidFill>
                  <a:schemeClr val="tx2"/>
                </a:solidFill>
              </a:rPr>
              <a:t>location</a:t>
            </a:r>
            <a:r>
              <a:rPr lang="en-US" sz="2600" kern="0" dirty="0" smtClean="0">
                <a:solidFill>
                  <a:schemeClr val="tx1"/>
                </a:solidFill>
              </a:rPr>
              <a:t>;</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facilitates </a:t>
            </a:r>
            <a:r>
              <a:rPr lang="en-US" sz="2600" kern="0" dirty="0" smtClean="0">
                <a:solidFill>
                  <a:schemeClr val="tx2"/>
                </a:solidFill>
              </a:rPr>
              <a:t>change monitoring </a:t>
            </a:r>
            <a:r>
              <a:rPr lang="en-US" sz="2600" kern="0" dirty="0" smtClean="0">
                <a:solidFill>
                  <a:schemeClr val="tx1"/>
                </a:solidFill>
              </a:rPr>
              <a:t>to assess the effect of development interventions;</a:t>
            </a:r>
            <a:endParaRPr lang="en-US" sz="2600" kern="0" dirty="0">
              <a:solidFill>
                <a:schemeClr val="tx1"/>
              </a:solidFill>
            </a:endParaRPr>
          </a:p>
          <a:p>
            <a:pPr marL="342000" indent="-342000">
              <a:lnSpc>
                <a:spcPct val="80000"/>
              </a:lnSpc>
              <a:spcBef>
                <a:spcPts val="0"/>
              </a:spcBef>
              <a:spcAft>
                <a:spcPts val="1200"/>
              </a:spcAft>
              <a:buFont typeface="Arial" panose="020B0604020202020204" pitchFamily="34" charset="0"/>
              <a:buChar char="•"/>
              <a:defRPr/>
            </a:pPr>
            <a:r>
              <a:rPr lang="en-GB" sz="2600" kern="0" dirty="0" smtClean="0">
                <a:solidFill>
                  <a:schemeClr val="tx2"/>
                </a:solidFill>
              </a:rPr>
              <a:t>Cost estimate: </a:t>
            </a:r>
            <a:r>
              <a:rPr lang="en-GB" sz="2600" kern="0" dirty="0" smtClean="0"/>
              <a:t>on case-by-case basis;</a:t>
            </a:r>
          </a:p>
          <a:p>
            <a:pPr marL="342000" indent="-342000">
              <a:lnSpc>
                <a:spcPct val="80000"/>
              </a:lnSpc>
              <a:spcBef>
                <a:spcPts val="0"/>
              </a:spcBef>
              <a:spcAft>
                <a:spcPts val="1200"/>
              </a:spcAft>
              <a:buFont typeface="Arial" panose="020B0604020202020204" pitchFamily="34" charset="0"/>
              <a:buChar char="•"/>
              <a:defRPr/>
            </a:pPr>
            <a:r>
              <a:rPr lang="en-US" sz="2600" kern="0" dirty="0" smtClean="0">
                <a:solidFill>
                  <a:schemeClr val="tx2"/>
                </a:solidFill>
              </a:rPr>
              <a:t>Main </a:t>
            </a:r>
            <a:r>
              <a:rPr lang="en-US" sz="2600" kern="0" dirty="0">
                <a:solidFill>
                  <a:schemeClr val="tx2"/>
                </a:solidFill>
              </a:rPr>
              <a:t>challenges: </a:t>
            </a:r>
            <a:r>
              <a:rPr lang="en-US" sz="2600" kern="0" dirty="0" smtClean="0"/>
              <a:t>cost, complexity, knowledge transfer.</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927405116"/>
      </p:ext>
    </p:extLst>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943600"/>
          </a:xfrm>
        </p:spPr>
        <p:txBody>
          <a:bodyPr>
            <a:normAutofit/>
          </a:bodyPr>
          <a:lstStyle/>
          <a:p>
            <a:pPr marL="0" lvl="0" indent="0">
              <a:lnSpc>
                <a:spcPct val="80000"/>
              </a:lnSpc>
              <a:spcBef>
                <a:spcPts val="0"/>
              </a:spcBef>
              <a:spcAft>
                <a:spcPts val="1200"/>
              </a:spcAft>
              <a:buNone/>
            </a:pPr>
            <a:r>
              <a:rPr lang="en-US" sz="2600" b="1" dirty="0" smtClean="0">
                <a:solidFill>
                  <a:prstClr val="black"/>
                </a:solidFill>
              </a:rPr>
              <a:t>An ontology of slums for image-based classification </a:t>
            </a:r>
            <a:r>
              <a:rPr lang="en-US" sz="2000" b="1" dirty="0" smtClean="0">
                <a:solidFill>
                  <a:prstClr val="black"/>
                </a:solidFill>
              </a:rPr>
              <a:t>(ITC; 2012) </a:t>
            </a:r>
            <a:r>
              <a:rPr lang="en-US" sz="2000" i="1" dirty="0" smtClean="0">
                <a:solidFill>
                  <a:prstClr val="black"/>
                </a:solidFill>
              </a:rPr>
              <a:t>article on how slums can be identified and development in slums monitored with the help of satellite images</a:t>
            </a:r>
            <a:endParaRPr lang="en-US" sz="2000" i="1" dirty="0">
              <a:solidFill>
                <a:prstClr val="black"/>
              </a:solidFill>
            </a:endParaRPr>
          </a:p>
          <a:p>
            <a:pPr marL="0" lvl="0" indent="0">
              <a:lnSpc>
                <a:spcPct val="80000"/>
              </a:lnSpc>
              <a:spcBef>
                <a:spcPts val="0"/>
              </a:spcBef>
              <a:spcAft>
                <a:spcPts val="1200"/>
              </a:spcAft>
              <a:buNone/>
            </a:pPr>
            <a:r>
              <a:rPr lang="en-US" sz="2600" b="1" dirty="0" smtClean="0">
                <a:solidFill>
                  <a:prstClr val="black"/>
                </a:solidFill>
              </a:rPr>
              <a:t>Urban slum monitoring </a:t>
            </a:r>
            <a:r>
              <a:rPr lang="en-US" sz="2000" b="1" dirty="0" smtClean="0">
                <a:solidFill>
                  <a:prstClr val="black"/>
                </a:solidFill>
              </a:rPr>
              <a:t>(UN-HABITAT; 2004) </a:t>
            </a:r>
            <a:r>
              <a:rPr lang="en-US" sz="2000" i="1" dirty="0" smtClean="0">
                <a:solidFill>
                  <a:prstClr val="black"/>
                </a:solidFill>
              </a:rPr>
              <a:t>article describing methodology for urban slum monitoring with practical examples</a:t>
            </a:r>
          </a:p>
          <a:p>
            <a:pPr marL="0" lvl="0" indent="0">
              <a:lnSpc>
                <a:spcPct val="80000"/>
              </a:lnSpc>
              <a:spcBef>
                <a:spcPts val="0"/>
              </a:spcBef>
              <a:spcAft>
                <a:spcPts val="1200"/>
              </a:spcAft>
              <a:buNone/>
            </a:pPr>
            <a:r>
              <a:rPr lang="en-US" sz="2600" b="1" dirty="0" err="1" smtClean="0">
                <a:solidFill>
                  <a:prstClr val="black"/>
                </a:solidFill>
              </a:rPr>
              <a:t>Analysing</a:t>
            </a:r>
            <a:r>
              <a:rPr lang="en-US" sz="2600" b="1" dirty="0" smtClean="0">
                <a:solidFill>
                  <a:prstClr val="black"/>
                </a:solidFill>
              </a:rPr>
              <a:t> sub-standard areas using high resolution remote sensing (VHR) imagery – Case study of Mumbai, India </a:t>
            </a:r>
            <a:r>
              <a:rPr lang="en-US" sz="2000" b="1" dirty="0" smtClean="0">
                <a:solidFill>
                  <a:prstClr val="black"/>
                </a:solidFill>
              </a:rPr>
              <a:t>(ITC; 2013) </a:t>
            </a:r>
            <a:r>
              <a:rPr lang="en-US" sz="2000" i="1" dirty="0" smtClean="0">
                <a:solidFill>
                  <a:prstClr val="black"/>
                </a:solidFill>
              </a:rPr>
              <a:t>same as above, but applied to Mumbai</a:t>
            </a:r>
            <a:endParaRPr lang="en-US" sz="2600" b="1" i="1" dirty="0">
              <a:solidFill>
                <a:prstClr val="black"/>
              </a:solidFill>
            </a:endParaRPr>
          </a:p>
          <a:p>
            <a:pPr marL="0" indent="0">
              <a:lnSpc>
                <a:spcPct val="80000"/>
              </a:lnSpc>
              <a:spcBef>
                <a:spcPts val="0"/>
              </a:spcBef>
              <a:spcAft>
                <a:spcPts val="1200"/>
              </a:spcAft>
              <a:buNone/>
            </a:pP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37</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12" y="144000"/>
            <a:ext cx="917988" cy="8996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000" y="198000"/>
            <a:ext cx="891119" cy="819830"/>
          </a:xfrm>
          <a:prstGeom prst="rect">
            <a:avLst/>
          </a:prstGeom>
        </p:spPr>
      </p:pic>
    </p:spTree>
    <p:extLst>
      <p:ext uri="{BB962C8B-B14F-4D97-AF65-F5344CB8AC3E}">
        <p14:creationId xmlns:p14="http://schemas.microsoft.com/office/powerpoint/2010/main" val="608582370"/>
      </p:ext>
    </p:extLst>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38</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a:t>
            </a:r>
            <a:br>
              <a:rPr lang="en-US" sz="4000" b="1" i="1" dirty="0" smtClean="0">
                <a:solidFill>
                  <a:srgbClr val="4676A6"/>
                </a:solidFill>
              </a:rPr>
            </a:br>
            <a:r>
              <a:rPr lang="en-US" sz="4000" b="1" i="1" dirty="0" smtClean="0">
                <a:solidFill>
                  <a:srgbClr val="4676A6"/>
                </a:solidFill>
              </a:rPr>
              <a:t>land administration</a:t>
            </a:r>
            <a:endParaRPr lang="en-US" sz="4000" b="1" i="1" dirty="0">
              <a:solidFill>
                <a:srgbClr val="4676A6"/>
              </a:solidFill>
            </a:endParaRPr>
          </a:p>
        </p:txBody>
      </p:sp>
      <p:sp>
        <p:nvSpPr>
          <p:cNvPr id="11" name="TextBox 2"/>
          <p:cNvSpPr txBox="1">
            <a:spLocks noChangeArrowheads="1"/>
          </p:cNvSpPr>
          <p:nvPr/>
        </p:nvSpPr>
        <p:spPr bwMode="auto">
          <a:xfrm>
            <a:off x="545701" y="6300000"/>
            <a:ext cx="80525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eaLnBrk="1" hangingPunct="1">
              <a:spcBef>
                <a:spcPct val="0"/>
              </a:spcBef>
              <a:buSzTx/>
              <a:buFontTx/>
              <a:buNone/>
            </a:pPr>
            <a:r>
              <a:rPr lang="en-US" altLang="en-US" sz="1600" i="1" dirty="0" err="1" smtClean="0">
                <a:latin typeface="+mn-lt"/>
              </a:rPr>
              <a:t>Digitised</a:t>
            </a:r>
            <a:r>
              <a:rPr lang="en-US" altLang="en-US" sz="1600" i="1" dirty="0" smtClean="0">
                <a:latin typeface="+mn-lt"/>
              </a:rPr>
              <a:t> parcel boundaries with the help of satellite images in Ethiopia (source: WB, 2010)</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2101" y="1647439"/>
            <a:ext cx="6019799" cy="4495799"/>
          </a:xfrm>
          <a:prstGeom prst="rect">
            <a:avLst/>
          </a:prstGeom>
          <a:noFill/>
          <a:ln>
            <a:noFill/>
          </a:ln>
        </p:spPr>
      </p:pic>
    </p:spTree>
    <p:extLst>
      <p:ext uri="{BB962C8B-B14F-4D97-AF65-F5344CB8AC3E}">
        <p14:creationId xmlns:p14="http://schemas.microsoft.com/office/powerpoint/2010/main" val="2049462442"/>
      </p:ext>
    </p:extLst>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39</a:t>
            </a:fld>
            <a:endParaRPr lang="en-US"/>
          </a:p>
        </p:txBody>
      </p:sp>
      <p:sp>
        <p:nvSpPr>
          <p:cNvPr id="2" name="TextBox 1"/>
          <p:cNvSpPr txBox="1"/>
          <p:nvPr/>
        </p:nvSpPr>
        <p:spPr>
          <a:xfrm>
            <a:off x="2085187" y="900000"/>
            <a:ext cx="6500813" cy="707886"/>
          </a:xfrm>
          <a:prstGeom prst="rect">
            <a:avLst/>
          </a:prstGeom>
          <a:noFill/>
        </p:spPr>
        <p:txBody>
          <a:bodyPr wrap="square" rtlCol="0">
            <a:spAutoFit/>
          </a:bodyPr>
          <a:lstStyle/>
          <a:p>
            <a:pPr algn="r"/>
            <a:r>
              <a:rPr lang="en-US" sz="4000" b="1" i="1" dirty="0" smtClean="0">
                <a:solidFill>
                  <a:srgbClr val="4676A6"/>
                </a:solidFill>
              </a:rPr>
              <a:t>Land administration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7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facilitates </a:t>
            </a:r>
            <a:r>
              <a:rPr lang="en-US" sz="2600" kern="0" dirty="0" smtClean="0">
                <a:solidFill>
                  <a:schemeClr val="tx2"/>
                </a:solidFill>
              </a:rPr>
              <a:t>rapid mapping </a:t>
            </a:r>
            <a:r>
              <a:rPr lang="en-US" sz="2600" kern="0" dirty="0" smtClean="0">
                <a:solidFill>
                  <a:schemeClr val="tx1"/>
                </a:solidFill>
              </a:rPr>
              <a:t>and </a:t>
            </a:r>
            <a:r>
              <a:rPr lang="en-US" sz="2600" kern="0" dirty="0" smtClean="0">
                <a:solidFill>
                  <a:schemeClr val="tx2"/>
                </a:solidFill>
              </a:rPr>
              <a:t>change monitoring</a:t>
            </a:r>
            <a:r>
              <a:rPr lang="en-US" sz="2600" kern="0" dirty="0" smtClean="0">
                <a:solidFill>
                  <a:schemeClr val="tx1"/>
                </a:solidFill>
              </a:rPr>
              <a:t>;</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Earth observation supports </a:t>
            </a:r>
            <a:r>
              <a:rPr lang="en-US" sz="2600" kern="0" dirty="0" smtClean="0">
                <a:solidFill>
                  <a:schemeClr val="tx2"/>
                </a:solidFill>
              </a:rPr>
              <a:t>high-speed cadastral surveying, </a:t>
            </a:r>
            <a:r>
              <a:rPr lang="en-US" sz="2600" kern="0" dirty="0" smtClean="0">
                <a:solidFill>
                  <a:schemeClr val="tx1"/>
                </a:solidFill>
              </a:rPr>
              <a:t>especially in rural areas;</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chemeClr val="tx1"/>
                </a:solidFill>
              </a:rPr>
              <a:t>Satellite images can provide the base layer for a </a:t>
            </a:r>
            <a:r>
              <a:rPr lang="en-US" sz="2600" kern="0" dirty="0">
                <a:solidFill>
                  <a:schemeClr val="tx2"/>
                </a:solidFill>
              </a:rPr>
              <a:t>participatory approach </a:t>
            </a:r>
            <a:r>
              <a:rPr lang="en-US" sz="2600" kern="0" dirty="0" smtClean="0">
                <a:solidFill>
                  <a:schemeClr val="tx1"/>
                </a:solidFill>
              </a:rPr>
              <a:t>to land administration and increase </a:t>
            </a:r>
            <a:r>
              <a:rPr lang="en-US" sz="2600" kern="0" dirty="0">
                <a:solidFill>
                  <a:schemeClr val="tx2"/>
                </a:solidFill>
              </a:rPr>
              <a:t>transparency</a:t>
            </a:r>
            <a:r>
              <a:rPr lang="en-US" sz="2600" kern="0" dirty="0" smtClean="0">
                <a:solidFill>
                  <a:schemeClr val="tx1"/>
                </a:solidFill>
              </a:rPr>
              <a:t>;</a:t>
            </a:r>
            <a:endParaRPr lang="en-US" sz="2600" kern="0" dirty="0">
              <a:solidFill>
                <a:schemeClr val="tx1"/>
              </a:solidFill>
            </a:endParaRPr>
          </a:p>
          <a:p>
            <a:pPr marL="342000" indent="-342000">
              <a:lnSpc>
                <a:spcPct val="80000"/>
              </a:lnSpc>
              <a:spcBef>
                <a:spcPts val="0"/>
              </a:spcBef>
              <a:spcAft>
                <a:spcPts val="1200"/>
              </a:spcAft>
              <a:buFont typeface="Arial" panose="020B0604020202020204" pitchFamily="34" charset="0"/>
              <a:buChar char="•"/>
              <a:defRPr/>
            </a:pPr>
            <a:r>
              <a:rPr lang="en-GB" sz="2600" kern="0" dirty="0">
                <a:solidFill>
                  <a:schemeClr val="tx2"/>
                </a:solidFill>
              </a:rPr>
              <a:t>Cost estimate: </a:t>
            </a:r>
            <a:r>
              <a:rPr lang="en-GB" sz="2600" kern="0" dirty="0" smtClean="0"/>
              <a:t>on case-by-case basis;</a:t>
            </a:r>
          </a:p>
          <a:p>
            <a:pPr marL="342000" indent="-342000">
              <a:lnSpc>
                <a:spcPct val="80000"/>
              </a:lnSpc>
              <a:spcBef>
                <a:spcPts val="0"/>
              </a:spcBef>
              <a:spcAft>
                <a:spcPts val="1200"/>
              </a:spcAft>
              <a:buFont typeface="Arial" panose="020B0604020202020204" pitchFamily="34" charset="0"/>
              <a:buChar char="•"/>
              <a:defRPr/>
            </a:pPr>
            <a:r>
              <a:rPr lang="en-US" sz="2600" kern="0" dirty="0">
                <a:solidFill>
                  <a:schemeClr val="tx2"/>
                </a:solidFill>
              </a:rPr>
              <a:t>Main challenges: </a:t>
            </a:r>
            <a:r>
              <a:rPr lang="en-US" sz="2600" kern="0" dirty="0" smtClean="0">
                <a:solidFill>
                  <a:schemeClr val="tx1"/>
                </a:solidFill>
              </a:rPr>
              <a:t>cost, </a:t>
            </a:r>
            <a:r>
              <a:rPr lang="en-US" sz="2600" kern="0" dirty="0" smtClean="0"/>
              <a:t>acceptance, knowledge transfer.</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879596029"/>
      </p:ext>
    </p:extLst>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3652200"/>
          </a:xfrm>
        </p:spPr>
        <p:txBody>
          <a:bodyPr anchor="t">
            <a:normAutofit/>
          </a:bodyPr>
          <a:lstStyle/>
          <a:p>
            <a:pPr marL="2801938" indent="-2801938" algn="l"/>
            <a:r>
              <a:rPr lang="en-US" b="1" i="1" dirty="0" smtClean="0"/>
              <a:t>Earth Observation helps you:</a:t>
            </a:r>
            <a:br>
              <a:rPr lang="en-US" b="1" i="1" dirty="0" smtClean="0"/>
            </a:br>
            <a:r>
              <a:rPr lang="en-US" b="1" i="1" dirty="0" smtClean="0"/>
              <a:t>save money</a:t>
            </a:r>
            <a:br>
              <a:rPr lang="en-US" b="1" i="1" dirty="0" smtClean="0"/>
            </a:br>
            <a:r>
              <a:rPr lang="en-US" b="1" i="1" dirty="0" smtClean="0"/>
              <a:t>save lives</a:t>
            </a:r>
            <a:br>
              <a:rPr lang="en-US" b="1" i="1" dirty="0" smtClean="0"/>
            </a:br>
            <a:r>
              <a:rPr lang="en-US" b="1" i="1" dirty="0" smtClean="0"/>
              <a:t>save the environment</a:t>
            </a:r>
            <a:br>
              <a:rPr lang="en-US" b="1" i="1" dirty="0" smtClean="0"/>
            </a:b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14511963"/>
      </p:ext>
    </p:extLst>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943600"/>
          </a:xfrm>
        </p:spPr>
        <p:txBody>
          <a:bodyPr>
            <a:normAutofit/>
          </a:bodyPr>
          <a:lstStyle/>
          <a:p>
            <a:pPr marL="0" lvl="0" indent="0">
              <a:lnSpc>
                <a:spcPct val="80000"/>
              </a:lnSpc>
              <a:spcBef>
                <a:spcPts val="0"/>
              </a:spcBef>
              <a:spcAft>
                <a:spcPts val="600"/>
              </a:spcAft>
              <a:buNone/>
            </a:pPr>
            <a:r>
              <a:rPr lang="en-US" sz="2600" b="1" dirty="0">
                <a:solidFill>
                  <a:prstClr val="black"/>
                </a:solidFill>
              </a:rPr>
              <a:t>An integrated approach for updating cadastral maps in Pakistan using satellite remote sensing </a:t>
            </a:r>
            <a:r>
              <a:rPr lang="en-US" sz="2600" b="1" dirty="0" smtClean="0">
                <a:solidFill>
                  <a:prstClr val="black"/>
                </a:solidFill>
              </a:rPr>
              <a:t>data </a:t>
            </a:r>
            <a:r>
              <a:rPr lang="en-US" sz="2000" b="1" dirty="0" smtClean="0">
                <a:solidFill>
                  <a:prstClr val="black"/>
                </a:solidFill>
              </a:rPr>
              <a:t>(ITC; 2012) </a:t>
            </a:r>
            <a:r>
              <a:rPr lang="en-US" sz="2000" i="1" dirty="0" smtClean="0">
                <a:solidFill>
                  <a:prstClr val="black"/>
                </a:solidFill>
              </a:rPr>
              <a:t>article describing the use of remote sensing (aerial survey and satellite images) as part of the workflow for cadastral maps</a:t>
            </a:r>
            <a:endParaRPr lang="en-US" sz="2000" i="1" dirty="0">
              <a:solidFill>
                <a:prstClr val="black"/>
              </a:solidFill>
            </a:endParaRPr>
          </a:p>
          <a:p>
            <a:pPr marL="0" lvl="0" indent="0">
              <a:lnSpc>
                <a:spcPct val="80000"/>
              </a:lnSpc>
              <a:spcBef>
                <a:spcPts val="0"/>
              </a:spcBef>
              <a:spcAft>
                <a:spcPts val="600"/>
              </a:spcAft>
              <a:buNone/>
            </a:pPr>
            <a:r>
              <a:rPr lang="en-US" sz="2600" b="1" dirty="0">
                <a:solidFill>
                  <a:prstClr val="black"/>
                </a:solidFill>
              </a:rPr>
              <a:t>The cadastral divide – A view from the </a:t>
            </a:r>
            <a:r>
              <a:rPr lang="en-US" sz="2600" b="1" dirty="0" smtClean="0">
                <a:solidFill>
                  <a:prstClr val="black"/>
                </a:solidFill>
              </a:rPr>
              <a:t>bridge </a:t>
            </a:r>
            <a:r>
              <a:rPr lang="en-US" sz="2000" b="1" dirty="0" smtClean="0">
                <a:solidFill>
                  <a:prstClr val="black"/>
                </a:solidFill>
              </a:rPr>
              <a:t>(ITC: 2012) </a:t>
            </a:r>
            <a:r>
              <a:rPr lang="en-US" sz="2000" i="1" dirty="0" smtClean="0">
                <a:solidFill>
                  <a:prstClr val="black"/>
                </a:solidFill>
              </a:rPr>
              <a:t>article on geospatial technology for effective land administration systems</a:t>
            </a:r>
            <a:endParaRPr lang="en-US" sz="2000" i="1" dirty="0">
              <a:solidFill>
                <a:prstClr val="black"/>
              </a:solidFill>
            </a:endParaRPr>
          </a:p>
          <a:p>
            <a:pPr marL="0" lvl="0" indent="0">
              <a:lnSpc>
                <a:spcPct val="80000"/>
              </a:lnSpc>
              <a:spcBef>
                <a:spcPts val="0"/>
              </a:spcBef>
              <a:spcAft>
                <a:spcPts val="600"/>
              </a:spcAft>
              <a:buNone/>
            </a:pPr>
            <a:r>
              <a:rPr lang="en-US" sz="2600" b="1" dirty="0" smtClean="0">
                <a:solidFill>
                  <a:prstClr val="black"/>
                </a:solidFill>
              </a:rPr>
              <a:t>First experiences with high-resolution imagery-based adjudication approach in Ethiopia </a:t>
            </a:r>
            <a:r>
              <a:rPr lang="en-US" sz="2000" b="1" dirty="0" smtClean="0">
                <a:solidFill>
                  <a:prstClr val="black"/>
                </a:solidFill>
              </a:rPr>
              <a:t>(ITC; 2010) </a:t>
            </a:r>
            <a:r>
              <a:rPr lang="en-US" sz="2000" i="1" dirty="0" smtClean="0">
                <a:solidFill>
                  <a:prstClr val="black"/>
                </a:solidFill>
              </a:rPr>
              <a:t>chapter of the World Bank study ‘Innovations in land rights recognition, administration, and governance’ on the use of satellite images for a participatory approach with local communities in Ethiopia.</a:t>
            </a:r>
            <a:endParaRPr lang="en-US" sz="2000" i="1" dirty="0">
              <a:solidFill>
                <a:prstClr val="black"/>
              </a:solidFill>
            </a:endParaRPr>
          </a:p>
          <a:p>
            <a:pPr marL="0" indent="0">
              <a:lnSpc>
                <a:spcPct val="80000"/>
              </a:lnSpc>
              <a:spcBef>
                <a:spcPts val="0"/>
              </a:spcBef>
              <a:spcAft>
                <a:spcPts val="600"/>
              </a:spcAft>
              <a:buNone/>
            </a:pPr>
            <a:r>
              <a:rPr lang="en-US" sz="2600" b="1" dirty="0"/>
              <a:t>The Social Tenure Domain Model - A pro-poor land </a:t>
            </a:r>
            <a:r>
              <a:rPr lang="en-US" sz="2600" b="1" dirty="0" smtClean="0"/>
              <a:t>tool </a:t>
            </a:r>
            <a:r>
              <a:rPr lang="en-US" sz="2000" b="1" dirty="0" smtClean="0"/>
              <a:t>(FIG, ITC; 2010) </a:t>
            </a:r>
            <a:r>
              <a:rPr lang="en-US" sz="2000" i="1" dirty="0" smtClean="0"/>
              <a:t>description of a land administration methodology that </a:t>
            </a:r>
            <a:r>
              <a:rPr lang="en-US" sz="2000" i="1" dirty="0" smtClean="0"/>
              <a:t>accommodates </a:t>
            </a:r>
            <a:r>
              <a:rPr lang="en-US" sz="2000" i="1" dirty="0" smtClean="0"/>
              <a:t>communal (and other forms of) land rights (social tenure).</a:t>
            </a:r>
            <a:endParaRPr lang="en-US" sz="26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40</a:t>
            </a:fld>
            <a:endParaRPr lang="en-US" dirty="0"/>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6000" y="198000"/>
            <a:ext cx="891119" cy="81983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2100" y="288000"/>
            <a:ext cx="723900" cy="71246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8000" y="414000"/>
            <a:ext cx="1380937" cy="600708"/>
          </a:xfrm>
          <a:prstGeom prst="rect">
            <a:avLst/>
          </a:prstGeom>
        </p:spPr>
      </p:pic>
    </p:spTree>
    <p:extLst>
      <p:ext uri="{BB962C8B-B14F-4D97-AF65-F5344CB8AC3E}">
        <p14:creationId xmlns:p14="http://schemas.microsoft.com/office/powerpoint/2010/main" val="2054406379"/>
      </p:ext>
    </p:extLst>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41</a:t>
            </a:fld>
            <a:endParaRPr lang="en-US"/>
          </a:p>
        </p:txBody>
      </p:sp>
      <p:sp>
        <p:nvSpPr>
          <p:cNvPr id="2" name="TextBox 1"/>
          <p:cNvSpPr txBox="1"/>
          <p:nvPr/>
        </p:nvSpPr>
        <p:spPr>
          <a:xfrm>
            <a:off x="2254773" y="324000"/>
            <a:ext cx="6331227" cy="1323439"/>
          </a:xfrm>
          <a:prstGeom prst="rect">
            <a:avLst/>
          </a:prstGeom>
          <a:noFill/>
        </p:spPr>
        <p:txBody>
          <a:bodyPr wrap="square" rtlCol="0">
            <a:spAutoFit/>
          </a:bodyPr>
          <a:lstStyle/>
          <a:p>
            <a:pPr algn="r"/>
            <a:r>
              <a:rPr lang="en-US" sz="4000" b="1" i="1" dirty="0" smtClean="0">
                <a:solidFill>
                  <a:srgbClr val="4676A6"/>
                </a:solidFill>
              </a:rPr>
              <a:t>Growth potential for </a:t>
            </a:r>
            <a:br>
              <a:rPr lang="en-US" sz="4000" b="1" i="1" dirty="0" smtClean="0">
                <a:solidFill>
                  <a:srgbClr val="4676A6"/>
                </a:solidFill>
              </a:rPr>
            </a:br>
            <a:r>
              <a:rPr lang="en-US" sz="4000" b="1" i="1" dirty="0" smtClean="0">
                <a:solidFill>
                  <a:srgbClr val="4676A6"/>
                </a:solidFill>
              </a:rPr>
              <a:t>earth observation</a:t>
            </a:r>
            <a:endParaRPr lang="en-US" sz="4000" b="1" i="1" dirty="0">
              <a:solidFill>
                <a:srgbClr val="4676A6"/>
              </a:solidFill>
            </a:endParaRPr>
          </a:p>
        </p:txBody>
      </p:sp>
      <p:sp>
        <p:nvSpPr>
          <p:cNvPr id="5"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a:lnSpc>
                <a:spcPct val="80000"/>
              </a:lnSpc>
              <a:spcBef>
                <a:spcPts val="0"/>
              </a:spcBef>
              <a:spcAft>
                <a:spcPts val="1200"/>
              </a:spcAft>
              <a:buFont typeface="Arial" pitchFamily="34" charset="0"/>
              <a:buChar char="•"/>
              <a:defRPr/>
            </a:pPr>
            <a:r>
              <a:rPr lang="en-US" altLang="en-US" sz="2600" b="1" kern="0" dirty="0" smtClean="0"/>
              <a:t>Urban management applications</a:t>
            </a:r>
            <a:r>
              <a:rPr kumimoji="0" lang="en-US" altLang="en-US" sz="2600" b="0" i="0" u="none" strike="noStrike" kern="0" cap="none" spc="0" normalizeH="0" baseline="0" noProof="0" dirty="0" smtClean="0">
                <a:ln>
                  <a:noFill/>
                </a:ln>
                <a:solidFill>
                  <a:srgbClr val="000000"/>
                </a:solidFill>
                <a:effectLst/>
                <a:uLnTx/>
                <a:uFillTx/>
              </a:rPr>
              <a:t>.</a:t>
            </a:r>
            <a:r>
              <a:rPr kumimoji="0" lang="en-US" altLang="en-US" sz="2600" b="0" i="0" u="none" strike="noStrike" kern="0" cap="none" spc="0" normalizeH="0" noProof="0" dirty="0" smtClean="0">
                <a:ln>
                  <a:noFill/>
                </a:ln>
                <a:solidFill>
                  <a:srgbClr val="000000"/>
                </a:solidFill>
                <a:effectLst/>
                <a:uLnTx/>
                <a:uFillTx/>
              </a:rPr>
              <a:t> </a:t>
            </a:r>
            <a:r>
              <a:rPr kumimoji="0" lang="en-US" altLang="en-US" sz="2400" b="0" i="0" u="none" strike="noStrike" kern="0" cap="none" spc="0" normalizeH="0" noProof="0" dirty="0" smtClean="0">
                <a:ln>
                  <a:noFill/>
                </a:ln>
                <a:solidFill>
                  <a:srgbClr val="000000"/>
                </a:solidFill>
                <a:effectLst/>
                <a:uLnTx/>
                <a:uFillTx/>
              </a:rPr>
              <a:t/>
            </a:r>
            <a:br>
              <a:rPr kumimoji="0" lang="en-US" altLang="en-US" sz="2400" b="0" i="0" u="none" strike="noStrike" kern="0" cap="none" spc="0" normalizeH="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municipalities, utilities, international organizations.</a:t>
            </a:r>
          </a:p>
          <a:p>
            <a:pPr lvl="0">
              <a:lnSpc>
                <a:spcPct val="80000"/>
              </a:lnSpc>
              <a:spcBef>
                <a:spcPts val="0"/>
              </a:spcBef>
              <a:spcAft>
                <a:spcPts val="1200"/>
              </a:spcAft>
              <a:buFont typeface="Arial" pitchFamily="34" charset="0"/>
              <a:buChar char="•"/>
              <a:defRPr/>
            </a:pPr>
            <a:r>
              <a:rPr lang="en-US" altLang="en-US" sz="2600" b="1" kern="0" dirty="0" smtClean="0"/>
              <a:t>Slum mapping</a:t>
            </a:r>
            <a:r>
              <a:rPr lang="en-US" altLang="en-US" sz="2600" kern="0" dirty="0" smtClean="0"/>
              <a:t>.</a:t>
            </a:r>
            <a:r>
              <a:rPr kumimoji="0" lang="en-US" altLang="en-US" sz="2600" b="1" i="0" u="none" strike="noStrike" kern="0" cap="none" spc="0" normalizeH="0" baseline="0" noProof="0" dirty="0" smtClean="0">
                <a:ln>
                  <a:noFill/>
                </a:ln>
                <a:solidFill>
                  <a:srgbClr val="000000"/>
                </a:solidFill>
                <a:effectLst/>
                <a:uLnTx/>
                <a:uFillTx/>
              </a:rPr>
              <a:t> </a:t>
            </a:r>
            <a:r>
              <a:rPr kumimoji="0" lang="en-US" altLang="en-US" sz="2400" b="1" i="0" u="none" strike="noStrike" kern="0" cap="none" spc="0" normalizeH="0" baseline="0" noProof="0" dirty="0" smtClean="0">
                <a:ln>
                  <a:noFill/>
                </a:ln>
                <a:solidFill>
                  <a:srgbClr val="000000"/>
                </a:solidFill>
                <a:effectLst/>
                <a:uLnTx/>
                <a:uFillTx/>
              </a:rPr>
              <a:t/>
            </a:r>
            <a:br>
              <a:rPr kumimoji="0" lang="en-US" altLang="en-US" sz="2400" b="1"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municipalities, international organizations, NGOs.</a:t>
            </a:r>
          </a:p>
          <a:p>
            <a:pPr>
              <a:lnSpc>
                <a:spcPct val="80000"/>
              </a:lnSpc>
              <a:spcBef>
                <a:spcPts val="0"/>
              </a:spcBef>
              <a:spcAft>
                <a:spcPts val="1200"/>
              </a:spcAft>
              <a:buFont typeface="Arial" pitchFamily="34" charset="0"/>
              <a:buChar char="•"/>
              <a:defRPr/>
            </a:pPr>
            <a:r>
              <a:rPr lang="en-US" altLang="en-US" sz="2600" b="1" kern="0" dirty="0" smtClean="0"/>
              <a:t>Land administration</a:t>
            </a:r>
            <a:r>
              <a:rPr lang="en-US" altLang="en-US" sz="2600" kern="0" dirty="0" smtClean="0"/>
              <a:t>.</a:t>
            </a:r>
            <a:r>
              <a:rPr lang="en-US" altLang="en-US" sz="2600" b="1" kern="0" dirty="0" smtClean="0"/>
              <a:t> </a:t>
            </a:r>
            <a:r>
              <a:rPr lang="en-US" altLang="en-US" sz="2400" b="1" kern="0" dirty="0"/>
              <a:t/>
            </a:r>
            <a:br>
              <a:rPr lang="en-US" altLang="en-US" sz="2400" b="1" kern="0" dirty="0"/>
            </a:br>
            <a:r>
              <a:rPr lang="en-US" altLang="en-US" sz="2000" kern="0" dirty="0">
                <a:solidFill>
                  <a:srgbClr val="4676A6"/>
                </a:solidFill>
              </a:rPr>
              <a:t>Main clients: </a:t>
            </a:r>
            <a:r>
              <a:rPr lang="en-US" altLang="en-US" sz="2000" kern="0" dirty="0" smtClean="0">
                <a:solidFill>
                  <a:srgbClr val="4676A6"/>
                </a:solidFill>
              </a:rPr>
              <a:t>national government, </a:t>
            </a:r>
            <a:r>
              <a:rPr lang="en-US" altLang="en-US" sz="2000" kern="0" dirty="0">
                <a:solidFill>
                  <a:srgbClr val="4676A6"/>
                </a:solidFill>
              </a:rPr>
              <a:t>international </a:t>
            </a:r>
            <a:r>
              <a:rPr lang="en-US" altLang="en-US" sz="2000" kern="0" dirty="0" smtClean="0">
                <a:solidFill>
                  <a:srgbClr val="4676A6"/>
                </a:solidFill>
              </a:rPr>
              <a:t>organizations.</a:t>
            </a:r>
          </a:p>
          <a:p>
            <a:pPr>
              <a:lnSpc>
                <a:spcPct val="80000"/>
              </a:lnSpc>
              <a:spcBef>
                <a:spcPts val="0"/>
              </a:spcBef>
              <a:spcAft>
                <a:spcPts val="1200"/>
              </a:spcAft>
              <a:buFont typeface="Arial" pitchFamily="34" charset="0"/>
              <a:buChar char="•"/>
              <a:defRPr/>
            </a:pPr>
            <a:endParaRPr lang="en-US" altLang="en-US" sz="2000" kern="0" dirty="0">
              <a:solidFill>
                <a:srgbClr val="4676A6"/>
              </a:solidFill>
            </a:endParaRPr>
          </a:p>
          <a:p>
            <a:pPr marL="0" indent="0">
              <a:lnSpc>
                <a:spcPct val="80000"/>
              </a:lnSpc>
              <a:spcBef>
                <a:spcPts val="0"/>
              </a:spcBef>
              <a:spcAft>
                <a:spcPts val="1200"/>
              </a:spcAft>
              <a:defRPr/>
            </a:pPr>
            <a:r>
              <a:rPr lang="en-US" altLang="en-US" sz="2600" kern="0" dirty="0" smtClean="0">
                <a:solidFill>
                  <a:schemeClr val="tx1"/>
                </a:solidFill>
              </a:rPr>
              <a:t>Paying clients come primarily from the public sector.</a:t>
            </a:r>
            <a:endParaRPr lang="en-US" altLang="en-US" sz="2600" kern="0" dirty="0">
              <a:solidFill>
                <a:schemeClr val="tx1"/>
              </a:solidFill>
            </a:endParaRPr>
          </a:p>
          <a:p>
            <a:pPr lvl="0">
              <a:lnSpc>
                <a:spcPct val="80000"/>
              </a:lnSpc>
              <a:spcBef>
                <a:spcPts val="0"/>
              </a:spcBef>
              <a:spcAft>
                <a:spcPts val="1200"/>
              </a:spcAft>
              <a:buFont typeface="Arial" pitchFamily="34" charset="0"/>
              <a:buChar char="•"/>
              <a:defRPr/>
            </a:pPr>
            <a:endParaRPr kumimoji="0" lang="en-US" altLang="en-US" sz="2000" b="0" i="0" u="none" strike="noStrike" kern="0" cap="none" spc="0" normalizeH="0" baseline="0" noProof="0" dirty="0" smtClean="0">
              <a:ln>
                <a:noFill/>
              </a:ln>
              <a:solidFill>
                <a:srgbClr val="4676A6"/>
              </a:solidFill>
              <a:effectLst/>
              <a:uLnTx/>
              <a:uFillTx/>
            </a:endParaRPr>
          </a:p>
          <a:p>
            <a:pPr lvl="0">
              <a:lnSpc>
                <a:spcPct val="80000"/>
              </a:lnSpc>
              <a:spcBef>
                <a:spcPts val="0"/>
              </a:spcBef>
              <a:spcAft>
                <a:spcPts val="1200"/>
              </a:spcAft>
              <a:buFont typeface="Arial" pitchFamily="34" charset="0"/>
              <a:buChar char="•"/>
              <a:defRPr/>
            </a:pPr>
            <a:endParaRPr kumimoji="0" lang="en-US" altLang="en-US" sz="2000" b="0" i="0" u="none" strike="noStrike" kern="0" cap="none" spc="0" normalizeH="0" baseline="0" noProof="0" dirty="0" smtClean="0">
              <a:ln>
                <a:noFill/>
              </a:ln>
              <a:solidFill>
                <a:srgbClr val="4676A6"/>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094791493"/>
      </p:ext>
    </p:extLst>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3. Business development</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43</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1"/>
          <p:cNvSpPr txBox="1"/>
          <p:nvPr/>
        </p:nvSpPr>
        <p:spPr>
          <a:xfrm>
            <a:off x="378000" y="1620000"/>
            <a:ext cx="8208000" cy="1080000"/>
          </a:xfrm>
          <a:prstGeom prst="rect">
            <a:avLst/>
          </a:prstGeom>
          <a:noFill/>
        </p:spPr>
        <p:txBody>
          <a:bodyPr wrap="square" rtlCol="0" anchor="ctr">
            <a:spAutoFit/>
          </a:bodyPr>
          <a:lstStyle/>
          <a:p>
            <a:r>
              <a:rPr lang="en-US" sz="4000" b="1" i="1" dirty="0" smtClean="0">
                <a:solidFill>
                  <a:srgbClr val="4676A6"/>
                </a:solidFill>
              </a:rPr>
              <a:t>Why is marketing / promotion of earth observation needed?</a:t>
            </a:r>
            <a:endParaRPr lang="en-US" sz="4000" b="1" i="1" dirty="0">
              <a:solidFill>
                <a:srgbClr val="4676A6"/>
              </a:solidFill>
            </a:endParaRPr>
          </a:p>
        </p:txBody>
      </p:sp>
      <p:sp>
        <p:nvSpPr>
          <p:cNvPr id="9" name="Tijdelijke aanduiding voor inhoud 2"/>
          <p:cNvSpPr txBox="1">
            <a:spLocks/>
          </p:cNvSpPr>
          <p:nvPr/>
        </p:nvSpPr>
        <p:spPr bwMode="auto">
          <a:xfrm>
            <a:off x="378000" y="288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800" i="0" u="none" strike="noStrike" kern="0" cap="none" spc="0" normalizeH="0" baseline="0" noProof="0" dirty="0" smtClean="0">
                <a:ln>
                  <a:noFill/>
                </a:ln>
                <a:solidFill>
                  <a:srgbClr val="000000"/>
                </a:solidFill>
                <a:effectLst/>
                <a:uLnTx/>
                <a:uFillTx/>
              </a:rPr>
              <a:t>Public sector information (PSI)</a:t>
            </a:r>
          </a:p>
          <a:p>
            <a:pPr lvl="0">
              <a:lnSpc>
                <a:spcPct val="80000"/>
              </a:lnSpc>
              <a:spcBef>
                <a:spcPts val="0"/>
              </a:spcBef>
              <a:spcAft>
                <a:spcPts val="1200"/>
              </a:spcAft>
              <a:buFont typeface="Arial" pitchFamily="34" charset="0"/>
              <a:buChar char="•"/>
              <a:defRPr/>
            </a:pPr>
            <a:r>
              <a:rPr kumimoji="0" lang="en-US" altLang="en-US" sz="2800" i="0" u="none" strike="noStrike" kern="0" cap="none" spc="0" normalizeH="0" baseline="0" noProof="0" dirty="0" smtClean="0">
                <a:ln>
                  <a:noFill/>
                </a:ln>
                <a:solidFill>
                  <a:srgbClr val="000000"/>
                </a:solidFill>
                <a:effectLst/>
                <a:uLnTx/>
                <a:uFillTx/>
              </a:rPr>
              <a:t>Externalities (</a:t>
            </a:r>
            <a:r>
              <a:rPr lang="en-US" sz="2800" dirty="0" smtClean="0"/>
              <a:t>environmental accounting &amp; payment for ecosystem services) </a:t>
            </a:r>
            <a:endParaRPr kumimoji="0" lang="en-US" altLang="en-US" sz="2800" i="0" u="none" strike="noStrike" kern="0" cap="none" spc="0" normalizeH="0" baseline="0" noProof="0" dirty="0" smtClean="0">
              <a:ln>
                <a:noFill/>
              </a:ln>
              <a:solidFill>
                <a:srgbClr val="000000"/>
              </a:solidFill>
              <a:effectLst/>
              <a:uLnTx/>
              <a:uFillTx/>
            </a:endParaRPr>
          </a:p>
          <a:p>
            <a:pPr lvl="0">
              <a:lnSpc>
                <a:spcPct val="80000"/>
              </a:lnSpc>
              <a:spcBef>
                <a:spcPts val="0"/>
              </a:spcBef>
              <a:spcAft>
                <a:spcPts val="1200"/>
              </a:spcAft>
              <a:buFont typeface="Arial" pitchFamily="34" charset="0"/>
              <a:buChar char="•"/>
              <a:defRPr/>
            </a:pPr>
            <a:r>
              <a:rPr lang="en-US" sz="2800" dirty="0" smtClean="0"/>
              <a:t>Global datasets, open access, data sharing, compatibility (GEO) </a:t>
            </a:r>
            <a:r>
              <a:rPr kumimoji="0" lang="en-US" altLang="en-US" sz="2800" b="0" i="0" u="none" strike="noStrike" kern="0" cap="none" spc="0" normalizeH="0" baseline="0" noProof="0" dirty="0" smtClean="0">
                <a:ln>
                  <a:noFill/>
                </a:ln>
                <a:solidFill>
                  <a:srgbClr val="000000"/>
                </a:solidFill>
                <a:effectLst/>
                <a:uLnTx/>
                <a:uFillTx/>
              </a:rPr>
              <a:t/>
            </a:r>
            <a:br>
              <a:rPr kumimoji="0" lang="en-US" altLang="en-US" sz="2800" b="0" i="0" u="none" strike="noStrike" kern="0" cap="none" spc="0" normalizeH="0" baseline="0" noProof="0" dirty="0" smtClean="0">
                <a:ln>
                  <a:noFill/>
                </a:ln>
                <a:solidFill>
                  <a:srgbClr val="000000"/>
                </a:solidFill>
                <a:effectLst/>
                <a:uLnTx/>
                <a:uFillTx/>
              </a:rPr>
            </a:br>
            <a:endParaRPr kumimoji="0" lang="en-US" altLang="en-US" sz="2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749702074"/>
      </p:ext>
    </p:extLst>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public sector information is made available </a:t>
            </a:r>
            <a:br>
              <a:rPr lang="en-US" sz="2800" dirty="0" smtClean="0">
                <a:latin typeface="+mn-lt"/>
              </a:rPr>
            </a:br>
            <a:r>
              <a:rPr lang="en-US" sz="2800" dirty="0" smtClean="0">
                <a:latin typeface="+mn-lt"/>
              </a:rPr>
              <a:t>free-of-charge, </a:t>
            </a:r>
            <a:r>
              <a:rPr lang="en-US" sz="2800" dirty="0" smtClean="0">
                <a:solidFill>
                  <a:srgbClr val="4676A6"/>
                </a:solidFill>
                <a:latin typeface="+mn-lt"/>
              </a:rPr>
              <a:t>demand will increase and, in the end, government revenue also,</a:t>
            </a:r>
            <a:r>
              <a:rPr lang="en-US" sz="2800" dirty="0" smtClean="0">
                <a:latin typeface="+mn-lt"/>
              </a:rPr>
              <a:t> as companies will derive income from value-added products and services, and consequently pay more taxes (see figures in following slides).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04900249"/>
      </p:ext>
    </p:extLst>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45</a:t>
            </a:fld>
            <a:endParaRPr lang="en-US"/>
          </a:p>
        </p:txBody>
      </p:sp>
      <p:sp>
        <p:nvSpPr>
          <p:cNvPr id="3" name="Title 2"/>
          <p:cNvSpPr>
            <a:spLocks noGrp="1"/>
          </p:cNvSpPr>
          <p:nvPr>
            <p:ph type="title"/>
          </p:nvPr>
        </p:nvSpPr>
        <p:spPr>
          <a:xfrm>
            <a:off x="0" y="216000"/>
            <a:ext cx="9144000" cy="709200"/>
          </a:xfrm>
        </p:spPr>
        <p:txBody>
          <a:bodyPr>
            <a:noAutofit/>
          </a:bodyPr>
          <a:lstStyle/>
          <a:p>
            <a:pPr>
              <a:defRPr/>
            </a:pPr>
            <a:r>
              <a:rPr lang="en-US" sz="3800" b="1" i="1" dirty="0">
                <a:solidFill>
                  <a:srgbClr val="4676A6"/>
                </a:solidFill>
              </a:rPr>
              <a:t>Supply &amp; Demand Public Sector Information</a:t>
            </a:r>
          </a:p>
        </p:txBody>
      </p:sp>
      <p:sp>
        <p:nvSpPr>
          <p:cNvPr id="4" name="TextBox 3"/>
          <p:cNvSpPr txBox="1"/>
          <p:nvPr/>
        </p:nvSpPr>
        <p:spPr>
          <a:xfrm>
            <a:off x="1440000" y="5760000"/>
            <a:ext cx="6696000"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985" y="1066800"/>
            <a:ext cx="6600030" cy="4724399"/>
          </a:xfrm>
          <a:prstGeom prst="rect">
            <a:avLst/>
          </a:prstGeom>
          <a:noFill/>
          <a:ln>
            <a:noFill/>
          </a:ln>
        </p:spPr>
      </p:pic>
      <p:sp>
        <p:nvSpPr>
          <p:cNvPr id="2" name="Rectangle 1"/>
          <p:cNvSpPr/>
          <p:nvPr/>
        </p:nvSpPr>
        <p:spPr>
          <a:xfrm>
            <a:off x="5112000" y="1440000"/>
            <a:ext cx="2936125" cy="369332"/>
          </a:xfrm>
          <a:prstGeom prst="rect">
            <a:avLst/>
          </a:prstGeom>
        </p:spPr>
        <p:txBody>
          <a:bodyPr wrap="none">
            <a:spAutoFit/>
          </a:bodyPr>
          <a:lstStyle/>
          <a:p>
            <a:r>
              <a:rPr lang="en-US" dirty="0">
                <a:hlinkClick r:id="rId3"/>
              </a:rPr>
              <a:t>http://</a:t>
            </a:r>
            <a:r>
              <a:rPr lang="en-US" dirty="0" smtClean="0">
                <a:hlinkClick r:id="rId3"/>
              </a:rPr>
              <a:t>vimeo.com/63079712</a:t>
            </a:r>
            <a:r>
              <a:rPr lang="en-US" dirty="0" smtClean="0"/>
              <a:t> </a:t>
            </a:r>
            <a:endParaRPr lang="en-US" dirty="0"/>
          </a:p>
        </p:txBody>
      </p:sp>
    </p:spTree>
    <p:extLst>
      <p:ext uri="{BB962C8B-B14F-4D97-AF65-F5344CB8AC3E}">
        <p14:creationId xmlns:p14="http://schemas.microsoft.com/office/powerpoint/2010/main" val="1848084010"/>
      </p:ext>
    </p:extLst>
  </p:cSld>
  <p:clrMapOvr>
    <a:masterClrMapping/>
  </p:clrMapOvr>
  <p:transition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46</a:t>
            </a:fld>
            <a:endParaRPr lang="en-US"/>
          </a:p>
        </p:txBody>
      </p:sp>
      <p:sp>
        <p:nvSpPr>
          <p:cNvPr id="3" name="Title 2"/>
          <p:cNvSpPr>
            <a:spLocks noGrp="1"/>
          </p:cNvSpPr>
          <p:nvPr>
            <p:ph type="title"/>
          </p:nvPr>
        </p:nvSpPr>
        <p:spPr>
          <a:xfrm>
            <a:off x="457200" y="216000"/>
            <a:ext cx="8229600" cy="709200"/>
          </a:xfrm>
        </p:spPr>
        <p:txBody>
          <a:bodyPr>
            <a:noAutofit/>
          </a:bodyPr>
          <a:lstStyle/>
          <a:p>
            <a:pPr>
              <a:defRPr/>
            </a:pPr>
            <a:r>
              <a:rPr lang="en-US" sz="4000" b="1" i="1" dirty="0">
                <a:solidFill>
                  <a:srgbClr val="4676A6"/>
                </a:solidFill>
              </a:rPr>
              <a:t>Cost-benefit Public Sector Information</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066800"/>
            <a:ext cx="7391400" cy="5181600"/>
          </a:xfrm>
          <a:prstGeom prst="rect">
            <a:avLst/>
          </a:prstGeom>
          <a:noFill/>
          <a:ln>
            <a:noFill/>
          </a:ln>
        </p:spPr>
      </p:pic>
      <p:sp>
        <p:nvSpPr>
          <p:cNvPr id="4" name="TextBox 3"/>
          <p:cNvSpPr txBox="1"/>
          <p:nvPr/>
        </p:nvSpPr>
        <p:spPr>
          <a:xfrm>
            <a:off x="876300" y="6300000"/>
            <a:ext cx="8040651"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spTree>
    <p:extLst>
      <p:ext uri="{BB962C8B-B14F-4D97-AF65-F5344CB8AC3E}">
        <p14:creationId xmlns:p14="http://schemas.microsoft.com/office/powerpoint/2010/main" val="4060722236"/>
      </p:ext>
    </p:extLst>
  </p:cSld>
  <p:clrMapOvr>
    <a:masterClrMapping/>
  </p:clrMapOvr>
  <p:transition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47</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a:solidFill>
                  <a:srgbClr val="4676A6"/>
                </a:solidFill>
              </a:rPr>
              <a:t>Re-use of Public Sector Information</a:t>
            </a:r>
          </a:p>
        </p:txBody>
      </p:sp>
      <p:sp>
        <p:nvSpPr>
          <p:cNvPr id="4" name="TextBox 3"/>
          <p:cNvSpPr txBox="1"/>
          <p:nvPr/>
        </p:nvSpPr>
        <p:spPr>
          <a:xfrm>
            <a:off x="342900" y="5940000"/>
            <a:ext cx="6653681" cy="338554"/>
          </a:xfrm>
          <a:prstGeom prst="rect">
            <a:avLst/>
          </a:prstGeom>
          <a:noFill/>
        </p:spPr>
        <p:txBody>
          <a:bodyPr wrap="non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295400"/>
            <a:ext cx="8458200" cy="4495800"/>
          </a:xfrm>
          <a:prstGeom prst="rect">
            <a:avLst/>
          </a:prstGeom>
          <a:noFill/>
          <a:ln>
            <a:noFill/>
          </a:ln>
        </p:spPr>
      </p:pic>
    </p:spTree>
    <p:extLst>
      <p:ext uri="{BB962C8B-B14F-4D97-AF65-F5344CB8AC3E}">
        <p14:creationId xmlns:p14="http://schemas.microsoft.com/office/powerpoint/2010/main" val="4281760934"/>
      </p:ext>
    </p:extLst>
  </p:cSld>
  <p:clrMapOvr>
    <a:masterClrMapping/>
  </p:clrMapOvr>
  <p:transition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Most earth observation applications deal with so-called externalities, such as impact on the environment. </a:t>
            </a:r>
            <a:br>
              <a:rPr lang="en-US" sz="2800" dirty="0" smtClean="0">
                <a:latin typeface="+mn-lt"/>
              </a:rPr>
            </a:br>
            <a:r>
              <a:rPr lang="en-US" sz="2800" dirty="0" smtClean="0">
                <a:latin typeface="+mn-lt"/>
              </a:rPr>
              <a:t>It is difficult to capture these in terms of conventional cost-benefit models.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tackle this, the following framework for analysis of earth observation applications is developed: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62088989"/>
      </p:ext>
    </p:extLst>
  </p:cSld>
  <p:clrMapOvr>
    <a:masterClrMapping/>
  </p:clrMapOvr>
  <p:transition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49</a:t>
            </a:fld>
            <a:endParaRPr lang="en-US"/>
          </a:p>
        </p:txBody>
      </p:sp>
      <p:sp>
        <p:nvSpPr>
          <p:cNvPr id="2" name="TextBox 1"/>
          <p:cNvSpPr txBox="1"/>
          <p:nvPr/>
        </p:nvSpPr>
        <p:spPr>
          <a:xfrm>
            <a:off x="2248572" y="396000"/>
            <a:ext cx="6337428" cy="707886"/>
          </a:xfrm>
          <a:prstGeom prst="rect">
            <a:avLst/>
          </a:prstGeom>
          <a:noFill/>
        </p:spPr>
        <p:txBody>
          <a:bodyPr wrap="square" rtlCol="0">
            <a:spAutoFit/>
          </a:bodyPr>
          <a:lstStyle/>
          <a:p>
            <a:pPr algn="r"/>
            <a:r>
              <a:rPr lang="en-US" sz="4000" b="1" i="1" dirty="0" smtClean="0">
                <a:solidFill>
                  <a:srgbClr val="4676A6"/>
                </a:solidFill>
              </a:rPr>
              <a:t>Framework for analysis</a:t>
            </a:r>
            <a:endParaRPr lang="en-US" sz="4000" b="1" i="1" dirty="0">
              <a:solidFill>
                <a:srgbClr val="4676A6"/>
              </a:solidFill>
            </a:endParaRPr>
          </a:p>
        </p:txBody>
      </p:sp>
      <p:pic>
        <p:nvPicPr>
          <p:cNvPr id="8" name="Picture 7" descr="C:\Users\Mark\Documents\3 GEO\geonetcab\marketing EO products &amp; services\figure 15 step-by-step benefit E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181405"/>
            <a:ext cx="7086600" cy="4762195"/>
          </a:xfrm>
          <a:prstGeom prst="rect">
            <a:avLst/>
          </a:prstGeom>
          <a:noFill/>
          <a:ln>
            <a:noFill/>
          </a:ln>
        </p:spPr>
      </p:pic>
      <p:sp>
        <p:nvSpPr>
          <p:cNvPr id="5" name="TextBox 4"/>
          <p:cNvSpPr txBox="1"/>
          <p:nvPr/>
        </p:nvSpPr>
        <p:spPr>
          <a:xfrm>
            <a:off x="1028700" y="5940000"/>
            <a:ext cx="7251279" cy="338554"/>
          </a:xfrm>
          <a:prstGeom prst="rect">
            <a:avLst/>
          </a:prstGeom>
          <a:noFill/>
        </p:spPr>
        <p:txBody>
          <a:bodyPr wrap="none" rtlCol="0">
            <a:spAutoFit/>
          </a:bodyPr>
          <a:lstStyle/>
          <a:p>
            <a:r>
              <a:rPr lang="en-US" sz="1600" i="1" dirty="0" smtClean="0"/>
              <a:t>Step-by-step </a:t>
            </a:r>
            <a:r>
              <a:rPr lang="en-US" sz="1600" i="1" dirty="0"/>
              <a:t>analysis of the benefits of earth observation (source: </a:t>
            </a:r>
            <a:r>
              <a:rPr lang="en-US" sz="1600" i="1" dirty="0" err="1"/>
              <a:t>GEONetCab</a:t>
            </a:r>
            <a:r>
              <a:rPr lang="en-US" sz="1600" i="1" dirty="0"/>
              <a:t>, 2013)</a:t>
            </a: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3394107001"/>
      </p:ext>
    </p:extLst>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dirty="0"/>
          </a:p>
        </p:txBody>
      </p:sp>
      <p:sp>
        <p:nvSpPr>
          <p:cNvPr id="8" name="Title 1"/>
          <p:cNvSpPr txBox="1">
            <a:spLocks/>
          </p:cNvSpPr>
          <p:nvPr/>
        </p:nvSpPr>
        <p:spPr>
          <a:xfrm>
            <a:off x="378000" y="324000"/>
            <a:ext cx="8208000" cy="1324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Earth observation </a:t>
            </a:r>
            <a:br>
              <a:rPr kumimoji="0" lang="en-US" sz="4000" b="1" i="1" u="none" strike="noStrike" kern="1200" cap="none" spc="0" normalizeH="0" baseline="0" noProof="0" dirty="0" smtClean="0">
                <a:ln>
                  <a:noFill/>
                </a:ln>
                <a:solidFill>
                  <a:srgbClr val="4676A6"/>
                </a:solidFill>
                <a:effectLst/>
                <a:uLnTx/>
                <a:uFillTx/>
                <a:latin typeface="+mj-lt"/>
                <a:ea typeface="+mj-ea"/>
                <a:cs typeface="+mj-cs"/>
              </a:rPr>
            </a:br>
            <a:r>
              <a:rPr kumimoji="0" lang="en-US" sz="4000" b="1" i="1" u="none" strike="noStrike" kern="1200" cap="none" spc="0" normalizeH="0" baseline="0" noProof="0" dirty="0" smtClean="0">
                <a:ln>
                  <a:noFill/>
                </a:ln>
                <a:solidFill>
                  <a:srgbClr val="4676A6"/>
                </a:solidFill>
                <a:effectLst/>
                <a:uLnTx/>
                <a:uFillTx/>
                <a:latin typeface="+mj-lt"/>
                <a:ea typeface="+mj-ea"/>
                <a:cs typeface="+mj-cs"/>
              </a:rPr>
              <a:t>applications</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a:lnSpc>
                <a:spcPct val="80000"/>
              </a:lnSpc>
              <a:spcBef>
                <a:spcPts val="0"/>
              </a:spcBef>
              <a:spcAft>
                <a:spcPts val="1200"/>
              </a:spcAft>
            </a:pPr>
            <a:r>
              <a:rPr lang="en-GB" sz="2600" dirty="0" smtClean="0"/>
              <a:t>Does </a:t>
            </a:r>
            <a:r>
              <a:rPr lang="en-GB" sz="2600" dirty="0"/>
              <a:t>the new application cause a paradigm shift?</a:t>
            </a:r>
            <a:endParaRPr lang="en-US" sz="2600" dirty="0"/>
          </a:p>
          <a:p>
            <a:pPr lvl="0">
              <a:lnSpc>
                <a:spcPct val="80000"/>
              </a:lnSpc>
              <a:spcBef>
                <a:spcPts val="0"/>
              </a:spcBef>
              <a:spcAft>
                <a:spcPts val="1200"/>
              </a:spcAft>
            </a:pPr>
            <a:r>
              <a:rPr lang="en-GB" sz="2600" dirty="0"/>
              <a:t>Is the current business or organization process improved?</a:t>
            </a:r>
            <a:endParaRPr lang="en-US" sz="2600" dirty="0"/>
          </a:p>
          <a:p>
            <a:pPr>
              <a:lnSpc>
                <a:spcPct val="80000"/>
              </a:lnSpc>
              <a:spcBef>
                <a:spcPts val="0"/>
              </a:spcBef>
              <a:spcAft>
                <a:spcPts val="1200"/>
              </a:spcAft>
            </a:pPr>
            <a:r>
              <a:rPr lang="en-GB" sz="2600" dirty="0" smtClean="0"/>
              <a:t>Does </a:t>
            </a:r>
            <a:r>
              <a:rPr lang="en-GB" sz="2600" dirty="0"/>
              <a:t>the application provide economic value that can be quantified?</a:t>
            </a:r>
            <a:endParaRPr lang="en-US" sz="2600" dirty="0"/>
          </a:p>
          <a:p>
            <a:pPr lvl="0">
              <a:lnSpc>
                <a:spcPct val="80000"/>
              </a:lnSpc>
              <a:spcBef>
                <a:spcPts val="0"/>
              </a:spcBef>
              <a:spcAft>
                <a:spcPts val="1200"/>
              </a:spcAft>
            </a:pPr>
            <a:r>
              <a:rPr lang="en-GB" sz="2600" dirty="0"/>
              <a:t>Is a clear measurable goal defined to which the earth observation application contributes?</a:t>
            </a:r>
            <a:endParaRPr lang="en-US" sz="2600" dirty="0"/>
          </a:p>
          <a:p>
            <a:pPr>
              <a:lnSpc>
                <a:spcPct val="80000"/>
              </a:lnSpc>
              <a:spcBef>
                <a:spcPts val="0"/>
              </a:spcBef>
              <a:spcAft>
                <a:spcPts val="1200"/>
              </a:spcAft>
            </a:pPr>
            <a:r>
              <a:rPr lang="en-GB" sz="2600" dirty="0" smtClean="0"/>
              <a:t>Is </a:t>
            </a:r>
            <a:r>
              <a:rPr lang="en-GB" sz="2600" dirty="0"/>
              <a:t>a future payment scheme or other economic mechanism foreseen in which the earth observation application fits?</a:t>
            </a:r>
            <a:endParaRPr lang="en-US" sz="2600" dirty="0"/>
          </a:p>
          <a:p>
            <a:pPr marL="0" indent="0">
              <a:lnSpc>
                <a:spcPct val="80000"/>
              </a:lnSpc>
              <a:spcBef>
                <a:spcPts val="0"/>
              </a:spcBef>
              <a:spcAft>
                <a:spcPts val="1200"/>
              </a:spcAft>
              <a:buNone/>
            </a:pP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50</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Key questions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01341810"/>
      </p:ext>
    </p:extLst>
  </p:cSld>
  <p:clrMapOvr>
    <a:masterClrMapping/>
  </p:clrMapOvr>
  <p:transition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51</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Assessment of </a:t>
            </a:r>
            <a:br>
              <a:rPr lang="en-US" sz="4000" b="1" i="1" dirty="0" smtClean="0">
                <a:solidFill>
                  <a:srgbClr val="4676A6"/>
                </a:solidFill>
              </a:rPr>
            </a:br>
            <a:r>
              <a:rPr lang="en-US" sz="4000" b="1" i="1" dirty="0" smtClean="0">
                <a:solidFill>
                  <a:srgbClr val="4676A6"/>
                </a:solidFill>
              </a:rPr>
              <a:t>geospatial solutions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a:lnSpc>
                <a:spcPct val="80000"/>
              </a:lnSpc>
              <a:spcBef>
                <a:spcPts val="0"/>
              </a:spcBef>
              <a:buNone/>
            </a:pPr>
            <a:r>
              <a:rPr lang="en-US" sz="2000" dirty="0"/>
              <a:t>Rating of </a:t>
            </a:r>
            <a:r>
              <a:rPr lang="en-US" sz="2000" b="1" dirty="0">
                <a:solidFill>
                  <a:srgbClr val="4676A6"/>
                </a:solidFill>
              </a:rPr>
              <a:t>characteristics</a:t>
            </a:r>
            <a:r>
              <a:rPr lang="en-US" sz="2000" dirty="0"/>
              <a:t> of geospatial </a:t>
            </a:r>
            <a:r>
              <a:rPr lang="en-US" sz="2000" dirty="0" smtClean="0"/>
              <a:t>solutions: </a:t>
            </a:r>
          </a:p>
          <a:p>
            <a:pPr>
              <a:lnSpc>
                <a:spcPct val="80000"/>
              </a:lnSpc>
              <a:spcBef>
                <a:spcPts val="0"/>
              </a:spcBef>
            </a:pPr>
            <a:r>
              <a:rPr lang="en-US" sz="1800" dirty="0" smtClean="0"/>
              <a:t>fit-for-purpose </a:t>
            </a:r>
          </a:p>
          <a:p>
            <a:pPr>
              <a:lnSpc>
                <a:spcPct val="80000"/>
              </a:lnSpc>
              <a:spcBef>
                <a:spcPts val="0"/>
              </a:spcBef>
            </a:pPr>
            <a:r>
              <a:rPr lang="en-US" sz="1800" dirty="0" smtClean="0"/>
              <a:t>comparative advantage </a:t>
            </a:r>
          </a:p>
          <a:p>
            <a:pPr>
              <a:lnSpc>
                <a:spcPct val="80000"/>
              </a:lnSpc>
              <a:spcBef>
                <a:spcPts val="0"/>
              </a:spcBef>
            </a:pPr>
            <a:r>
              <a:rPr lang="en-US" sz="1800" dirty="0" smtClean="0"/>
              <a:t>complexity to user / ease- of-use </a:t>
            </a:r>
          </a:p>
          <a:p>
            <a:pPr>
              <a:lnSpc>
                <a:spcPct val="80000"/>
              </a:lnSpc>
              <a:spcBef>
                <a:spcPts val="0"/>
              </a:spcBef>
            </a:pPr>
            <a:r>
              <a:rPr lang="en-US" sz="1800" dirty="0" smtClean="0"/>
              <a:t>elegance </a:t>
            </a:r>
          </a:p>
          <a:p>
            <a:pPr>
              <a:lnSpc>
                <a:spcPct val="80000"/>
              </a:lnSpc>
              <a:spcBef>
                <a:spcPts val="0"/>
              </a:spcBef>
            </a:pPr>
            <a:r>
              <a:rPr lang="en-US" sz="1800" dirty="0" smtClean="0"/>
              <a:t>cost-benefit, </a:t>
            </a:r>
          </a:p>
          <a:p>
            <a:pPr>
              <a:lnSpc>
                <a:spcPct val="80000"/>
              </a:lnSpc>
              <a:spcBef>
                <a:spcPts val="0"/>
              </a:spcBef>
            </a:pPr>
            <a:r>
              <a:rPr lang="en-US" sz="1800" dirty="0" smtClean="0"/>
              <a:t>sustainability</a:t>
            </a:r>
          </a:p>
          <a:p>
            <a:pPr>
              <a:lnSpc>
                <a:spcPct val="80000"/>
              </a:lnSpc>
              <a:spcBef>
                <a:spcPts val="0"/>
              </a:spcBef>
            </a:pPr>
            <a:r>
              <a:rPr lang="en-US" sz="1800" dirty="0" smtClean="0"/>
              <a:t>resilience </a:t>
            </a:r>
          </a:p>
          <a:p>
            <a:pPr>
              <a:lnSpc>
                <a:spcPct val="80000"/>
              </a:lnSpc>
              <a:spcBef>
                <a:spcPts val="0"/>
              </a:spcBef>
            </a:pPr>
            <a:r>
              <a:rPr lang="en-US" sz="1800" dirty="0" smtClean="0"/>
              <a:t>reproduction capacity / flexibility </a:t>
            </a:r>
          </a:p>
          <a:p>
            <a:pPr>
              <a:lnSpc>
                <a:spcPct val="80000"/>
              </a:lnSpc>
              <a:spcBef>
                <a:spcPts val="0"/>
              </a:spcBef>
            </a:pPr>
            <a:r>
              <a:rPr lang="en-US" sz="1800" dirty="0" smtClean="0"/>
              <a:t>acceptance </a:t>
            </a:r>
          </a:p>
          <a:p>
            <a:pPr>
              <a:lnSpc>
                <a:spcPct val="80000"/>
              </a:lnSpc>
              <a:spcBef>
                <a:spcPts val="0"/>
              </a:spcBef>
            </a:pPr>
            <a:r>
              <a:rPr lang="en-US" sz="1800" dirty="0" smtClean="0"/>
              <a:t>level of knowledge transfer required</a:t>
            </a:r>
          </a:p>
          <a:p>
            <a:pPr>
              <a:lnSpc>
                <a:spcPct val="80000"/>
              </a:lnSpc>
              <a:spcBef>
                <a:spcPts val="0"/>
              </a:spcBef>
            </a:pPr>
            <a:r>
              <a:rPr lang="en-US" sz="1800" dirty="0" smtClean="0"/>
              <a:t>ethics, transparency, public accountability, objectivity &amp; impartiality</a:t>
            </a:r>
          </a:p>
          <a:p>
            <a:pPr>
              <a:lnSpc>
                <a:spcPct val="80000"/>
              </a:lnSpc>
              <a:spcBef>
                <a:spcPts val="0"/>
              </a:spcBef>
              <a:spcAft>
                <a:spcPts val="600"/>
              </a:spcAft>
              <a:buNone/>
            </a:pPr>
            <a:endParaRPr lang="en-US" sz="2000" dirty="0" smtClean="0"/>
          </a:p>
          <a:p>
            <a:pPr>
              <a:lnSpc>
                <a:spcPct val="80000"/>
              </a:lnSpc>
              <a:spcBef>
                <a:spcPts val="0"/>
              </a:spcBef>
              <a:buNone/>
            </a:pPr>
            <a:r>
              <a:rPr lang="en-US" sz="2000" dirty="0" smtClean="0"/>
              <a:t>Rating </a:t>
            </a:r>
            <a:r>
              <a:rPr lang="en-US" sz="2000" dirty="0"/>
              <a:t>of </a:t>
            </a:r>
            <a:r>
              <a:rPr lang="en-US" sz="2000" b="1" dirty="0">
                <a:solidFill>
                  <a:srgbClr val="4676A6"/>
                </a:solidFill>
              </a:rPr>
              <a:t>business </a:t>
            </a:r>
            <a:r>
              <a:rPr lang="en-US" sz="2000" b="1" dirty="0" smtClean="0">
                <a:solidFill>
                  <a:srgbClr val="4676A6"/>
                </a:solidFill>
              </a:rPr>
              <a:t>environment</a:t>
            </a:r>
            <a:r>
              <a:rPr lang="en-US" sz="2000" dirty="0" smtClean="0"/>
              <a:t>:</a:t>
            </a:r>
          </a:p>
          <a:p>
            <a:pPr>
              <a:lnSpc>
                <a:spcPct val="80000"/>
              </a:lnSpc>
              <a:spcBef>
                <a:spcPts val="0"/>
              </a:spcBef>
            </a:pPr>
            <a:r>
              <a:rPr lang="en-US" sz="1800" b="1" dirty="0" smtClean="0"/>
              <a:t>Willingness </a:t>
            </a:r>
            <a:r>
              <a:rPr lang="en-US" sz="1800" b="1" dirty="0"/>
              <a:t>to pay </a:t>
            </a:r>
            <a:r>
              <a:rPr lang="en-US" sz="1800" dirty="0"/>
              <a:t>(by </a:t>
            </a:r>
            <a:r>
              <a:rPr lang="en-US" sz="1800" dirty="0" smtClean="0"/>
              <a:t>clients)</a:t>
            </a:r>
          </a:p>
          <a:p>
            <a:pPr>
              <a:lnSpc>
                <a:spcPct val="80000"/>
              </a:lnSpc>
              <a:spcBef>
                <a:spcPts val="0"/>
              </a:spcBef>
            </a:pPr>
            <a:r>
              <a:rPr lang="en-US" sz="1800" b="1" dirty="0" smtClean="0"/>
              <a:t>Embedding</a:t>
            </a:r>
            <a:r>
              <a:rPr lang="en-US" sz="1800" dirty="0" smtClean="0"/>
              <a:t> </a:t>
            </a:r>
            <a:r>
              <a:rPr lang="en-US" sz="1800" dirty="0"/>
              <a:t>(in organizational </a:t>
            </a:r>
            <a:r>
              <a:rPr lang="en-US" sz="1800" dirty="0" smtClean="0"/>
              <a:t>processes)</a:t>
            </a:r>
          </a:p>
          <a:p>
            <a:pPr>
              <a:lnSpc>
                <a:spcPct val="80000"/>
              </a:lnSpc>
              <a:spcBef>
                <a:spcPts val="0"/>
              </a:spcBef>
            </a:pPr>
            <a:r>
              <a:rPr lang="en-US" sz="1800" b="1" dirty="0" smtClean="0"/>
              <a:t>Openness</a:t>
            </a:r>
            <a:r>
              <a:rPr lang="en-US" sz="1800" dirty="0" smtClean="0"/>
              <a:t> </a:t>
            </a:r>
            <a:r>
              <a:rPr lang="en-US" sz="1800" dirty="0"/>
              <a:t>(transparency and ease of doing business, access to </a:t>
            </a:r>
            <a:r>
              <a:rPr lang="en-US" sz="1800" dirty="0" smtClean="0"/>
              <a:t>markets)</a:t>
            </a:r>
          </a:p>
          <a:p>
            <a:pPr>
              <a:lnSpc>
                <a:spcPct val="80000"/>
              </a:lnSpc>
              <a:spcBef>
                <a:spcPts val="0"/>
              </a:spcBef>
            </a:pPr>
            <a:r>
              <a:rPr lang="en-US" sz="1800" b="1" dirty="0" smtClean="0"/>
              <a:t>Institutions</a:t>
            </a:r>
            <a:r>
              <a:rPr lang="en-US" sz="1800" dirty="0" smtClean="0"/>
              <a:t> </a:t>
            </a:r>
            <a:r>
              <a:rPr lang="en-US" sz="1800" dirty="0"/>
              <a:t>(is the institutional environment conducive to doing business, acceptance of </a:t>
            </a:r>
            <a:r>
              <a:rPr lang="en-US" sz="1800" dirty="0" smtClean="0"/>
              <a:t>new solutions?)</a:t>
            </a:r>
          </a:p>
        </p:txBody>
      </p:sp>
    </p:spTree>
    <p:extLst>
      <p:ext uri="{BB962C8B-B14F-4D97-AF65-F5344CB8AC3E}">
        <p14:creationId xmlns:p14="http://schemas.microsoft.com/office/powerpoint/2010/main" val="790703149"/>
      </p:ext>
    </p:extLst>
  </p:cSld>
  <p:clrMapOvr>
    <a:masterClrMapping/>
  </p:clrMapOvr>
  <p:transition advTm="2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52</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Fit-for-purpose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An important, but often forgotten requirement: </a:t>
            </a:r>
            <a:r>
              <a:rPr lang="en-GB" sz="2600" dirty="0" smtClean="0"/>
              <a:t/>
            </a:r>
            <a:br>
              <a:rPr lang="en-GB" sz="2600" dirty="0" smtClean="0"/>
            </a:br>
            <a:r>
              <a:rPr lang="en-GB" sz="2600" dirty="0" smtClean="0">
                <a:solidFill>
                  <a:srgbClr val="4676A6"/>
                </a:solidFill>
              </a:rPr>
              <a:t>Does </a:t>
            </a:r>
            <a:r>
              <a:rPr lang="en-GB" sz="2600" dirty="0">
                <a:solidFill>
                  <a:srgbClr val="4676A6"/>
                </a:solidFill>
              </a:rPr>
              <a:t>the product or service do what it is supposed to do to solve a certain problem? </a:t>
            </a:r>
            <a:r>
              <a:rPr lang="en-GB" sz="2600" dirty="0" smtClean="0"/>
              <a:t/>
            </a:r>
            <a:br>
              <a:rPr lang="en-GB" sz="2600" dirty="0" smtClean="0"/>
            </a:br>
            <a:endParaRPr lang="en-GB" sz="2600" dirty="0" smtClean="0"/>
          </a:p>
          <a:p>
            <a:pPr marL="0" indent="0">
              <a:lnSpc>
                <a:spcPct val="80000"/>
              </a:lnSpc>
              <a:buNone/>
            </a:pPr>
            <a:r>
              <a:rPr lang="en-GB" sz="2600" dirty="0" smtClean="0"/>
              <a:t>In </a:t>
            </a:r>
            <a:r>
              <a:rPr lang="en-GB" sz="2600" dirty="0"/>
              <a:t>other words: is it really a solution or just an attempt towards a solution</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description of what the EO solution actually does</a:t>
            </a:r>
            <a:endParaRPr lang="en-US" sz="2600" dirty="0"/>
          </a:p>
          <a:p>
            <a:pPr marL="0" indent="0">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002258099"/>
      </p:ext>
    </p:extLst>
  </p:cSld>
  <p:clrMapOvr>
    <a:masterClrMapping/>
  </p:clrMapOvr>
  <p:transition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53</a:t>
            </a:fld>
            <a:endParaRPr lang="en-US"/>
          </a:p>
        </p:txBody>
      </p:sp>
      <p:sp>
        <p:nvSpPr>
          <p:cNvPr id="2" name="TextBox 1"/>
          <p:cNvSpPr txBox="1"/>
          <p:nvPr/>
        </p:nvSpPr>
        <p:spPr>
          <a:xfrm>
            <a:off x="4053758" y="324000"/>
            <a:ext cx="4532242" cy="1323439"/>
          </a:xfrm>
          <a:prstGeom prst="rect">
            <a:avLst/>
          </a:prstGeom>
          <a:noFill/>
        </p:spPr>
        <p:txBody>
          <a:bodyPr wrap="square" rtlCol="0">
            <a:spAutoFit/>
          </a:bodyPr>
          <a:lstStyle/>
          <a:p>
            <a:pPr algn="r"/>
            <a:r>
              <a:rPr lang="en-US" sz="4000" b="1" i="1" dirty="0" smtClean="0">
                <a:solidFill>
                  <a:srgbClr val="4676A6"/>
                </a:solidFill>
              </a:rPr>
              <a:t>Comparative advantage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What it does significantly better than other solutions to the same problem. </a:t>
            </a:r>
            <a:r>
              <a:rPr lang="en-GB" sz="2600" dirty="0" smtClean="0"/>
              <a:t/>
            </a:r>
            <a:br>
              <a:rPr lang="en-GB" sz="2600" dirty="0" smtClean="0"/>
            </a:br>
            <a:r>
              <a:rPr lang="en-GB" sz="2600" dirty="0" smtClean="0"/>
              <a:t>For </a:t>
            </a:r>
            <a:r>
              <a:rPr lang="en-GB" sz="2600" dirty="0"/>
              <a:t>earth observation usually the comparative advantages of greater accuracy, better resolution in time and space, comprehensive overview of large areas and near real-time information provision are mentioned as comparative advantages. </a:t>
            </a:r>
            <a:endParaRPr lang="en-GB" sz="2600" dirty="0" smtClean="0"/>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ca</a:t>
            </a:r>
            <a:r>
              <a:rPr lang="en-GB" sz="2600" dirty="0" err="1" smtClean="0"/>
              <a:t>lculation</a:t>
            </a:r>
            <a:r>
              <a:rPr lang="en-GB" sz="2600" dirty="0" smtClean="0"/>
              <a:t> </a:t>
            </a:r>
            <a:r>
              <a:rPr lang="en-GB" sz="2600" dirty="0"/>
              <a:t>of degree in which the EO solution is better than alternatives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listing of comparative advantages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54</a:t>
            </a:fld>
            <a:endParaRPr lang="en-US"/>
          </a:p>
        </p:txBody>
      </p:sp>
      <p:sp>
        <p:nvSpPr>
          <p:cNvPr id="2" name="TextBox 1"/>
          <p:cNvSpPr txBox="1"/>
          <p:nvPr/>
        </p:nvSpPr>
        <p:spPr>
          <a:xfrm>
            <a:off x="2682158" y="324000"/>
            <a:ext cx="5903842" cy="1323439"/>
          </a:xfrm>
          <a:prstGeom prst="rect">
            <a:avLst/>
          </a:prstGeom>
          <a:noFill/>
        </p:spPr>
        <p:txBody>
          <a:bodyPr wrap="square" rtlCol="0">
            <a:spAutoFit/>
          </a:bodyPr>
          <a:lstStyle/>
          <a:p>
            <a:pPr algn="r"/>
            <a:r>
              <a:rPr lang="en-US" sz="4000" b="1" i="1" dirty="0" smtClean="0">
                <a:solidFill>
                  <a:srgbClr val="4676A6"/>
                </a:solidFill>
              </a:rPr>
              <a:t>Complexity (to user) / ease-of-use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At all levels in the value chain the </a:t>
            </a:r>
            <a:r>
              <a:rPr lang="en-GB" sz="2600" dirty="0" smtClean="0">
                <a:solidFill>
                  <a:srgbClr val="4676A6"/>
                </a:solidFill>
              </a:rPr>
              <a:t>users </a:t>
            </a:r>
            <a:r>
              <a:rPr lang="en-GB" sz="2600" dirty="0">
                <a:solidFill>
                  <a:srgbClr val="4676A6"/>
                </a:solidFill>
              </a:rPr>
              <a:t>(professionals and </a:t>
            </a:r>
            <a:r>
              <a:rPr lang="en-GB" sz="2600" dirty="0" smtClean="0">
                <a:solidFill>
                  <a:srgbClr val="4676A6"/>
                </a:solidFill>
              </a:rPr>
              <a:t/>
            </a:r>
            <a:br>
              <a:rPr lang="en-GB" sz="2600" dirty="0" smtClean="0">
                <a:solidFill>
                  <a:srgbClr val="4676A6"/>
                </a:solidFill>
              </a:rPr>
            </a:br>
            <a:r>
              <a:rPr lang="en-GB" sz="2600" dirty="0" smtClean="0">
                <a:solidFill>
                  <a:srgbClr val="4676A6"/>
                </a:solidFill>
              </a:rPr>
              <a:t>end-users</a:t>
            </a:r>
            <a:r>
              <a:rPr lang="en-GB" sz="2600" dirty="0">
                <a:solidFill>
                  <a:srgbClr val="4676A6"/>
                </a:solidFill>
              </a:rPr>
              <a:t>) are able to work with the product or service</a:t>
            </a:r>
            <a:r>
              <a:rPr lang="en-GB" sz="2600" dirty="0" smtClean="0">
                <a:solidFill>
                  <a:srgbClr val="4676A6"/>
                </a:solidFill>
              </a:rPr>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55</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Elegance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marR="0" indent="0" algn="just">
              <a:lnSpc>
                <a:spcPct val="80000"/>
              </a:lnSpc>
              <a:spcBef>
                <a:spcPts val="0"/>
              </a:spcBef>
              <a:spcAft>
                <a:spcPts val="0"/>
              </a:spcAft>
              <a:buNone/>
            </a:pPr>
            <a:r>
              <a:rPr lang="en-GB" sz="2600" dirty="0">
                <a:solidFill>
                  <a:srgbClr val="4676A6"/>
                </a:solidFill>
                <a:ea typeface="Calibri"/>
                <a:cs typeface="Times New Roman"/>
              </a:rPr>
              <a:t>Once you get the idea behind this product or service, you want to be part of the community that uses it. </a:t>
            </a:r>
            <a:endParaRPr lang="en-GB" sz="2600" dirty="0" smtClean="0">
              <a:solidFill>
                <a:srgbClr val="4676A6"/>
              </a:solidFill>
              <a:ea typeface="Calibri"/>
              <a:cs typeface="Times New Roman"/>
            </a:endParaRPr>
          </a:p>
          <a:p>
            <a:pPr marL="0" marR="0" indent="0" algn="just">
              <a:lnSpc>
                <a:spcPct val="80000"/>
              </a:lnSpc>
              <a:spcBef>
                <a:spcPts val="0"/>
              </a:spcBef>
              <a:spcAft>
                <a:spcPts val="0"/>
              </a:spcAft>
              <a:buNone/>
            </a:pPr>
            <a:endParaRPr lang="en-GB" sz="2600" dirty="0" smtClean="0">
              <a:ea typeface="Calibri"/>
              <a:cs typeface="Times New Roman"/>
            </a:endParaRPr>
          </a:p>
          <a:p>
            <a:pPr marL="0" marR="0" indent="0" algn="just">
              <a:lnSpc>
                <a:spcPct val="80000"/>
              </a:lnSpc>
              <a:spcBef>
                <a:spcPts val="0"/>
              </a:spcBef>
              <a:spcAft>
                <a:spcPts val="0"/>
              </a:spcAft>
              <a:buNone/>
            </a:pPr>
            <a:r>
              <a:rPr lang="en-GB" sz="2600" dirty="0" smtClean="0">
                <a:ea typeface="Calibri"/>
                <a:cs typeface="Times New Roman"/>
              </a:rPr>
              <a:t>This </a:t>
            </a:r>
            <a:r>
              <a:rPr lang="en-GB" sz="2600" dirty="0">
                <a:ea typeface="Calibri"/>
                <a:cs typeface="Times New Roman"/>
              </a:rPr>
              <a:t>sense of belonging facilitates the formation of user groups that provide valuable feedback</a:t>
            </a:r>
            <a:r>
              <a:rPr lang="en-GB" sz="2600" dirty="0" smtClean="0">
                <a:ea typeface="Calibri"/>
                <a:cs typeface="Times New Roman"/>
              </a:rPr>
              <a:t>.</a:t>
            </a:r>
          </a:p>
          <a:p>
            <a:pPr marL="0" marR="0" indent="0" algn="just">
              <a:lnSpc>
                <a:spcPct val="80000"/>
              </a:lnSpc>
              <a:spcBef>
                <a:spcPts val="0"/>
              </a:spcBef>
              <a:spcAft>
                <a:spcPts val="0"/>
              </a:spcAft>
              <a:buNone/>
            </a:pPr>
            <a:endParaRPr lang="en-US" sz="2600" dirty="0">
              <a:ea typeface="Calibri"/>
              <a:cs typeface="Times New Roman"/>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it should be the size of the user community</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56</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Cost-benefit</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cost-benefit of the product or service is quantified and sufficiently attractive, also in the long-term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cost-benefit calculation</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a:t>
            </a:r>
            <a:r>
              <a:rPr lang="en-US" sz="2600" dirty="0" smtClean="0"/>
              <a:t>quantitative assessment</a:t>
            </a:r>
            <a:endParaRPr lang="en-US" sz="2600" dirty="0"/>
          </a:p>
          <a:p>
            <a:pPr marL="0" indent="0">
              <a:lnSpc>
                <a:spcPct val="80000"/>
              </a:lnSpc>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57</a:t>
            </a:fld>
            <a:endParaRPr lang="en-US"/>
          </a:p>
        </p:txBody>
      </p:sp>
      <p:sp>
        <p:nvSpPr>
          <p:cNvPr id="2" name="TextBox 1"/>
          <p:cNvSpPr txBox="1"/>
          <p:nvPr/>
        </p:nvSpPr>
        <p:spPr>
          <a:xfrm>
            <a:off x="2834558" y="900000"/>
            <a:ext cx="5751442" cy="707886"/>
          </a:xfrm>
          <a:prstGeom prst="rect">
            <a:avLst/>
          </a:prstGeom>
          <a:noFill/>
        </p:spPr>
        <p:txBody>
          <a:bodyPr wrap="square" rtlCol="0">
            <a:spAutoFit/>
          </a:bodyPr>
          <a:lstStyle/>
          <a:p>
            <a:pPr algn="r"/>
            <a:r>
              <a:rPr lang="en-US" sz="4000" b="1" i="1" dirty="0" smtClean="0">
                <a:solidFill>
                  <a:srgbClr val="4676A6"/>
                </a:solidFill>
              </a:rPr>
              <a:t>Sustainability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delivered when it is needed. </a:t>
            </a:r>
            <a:r>
              <a:rPr lang="en-GB" sz="2600" dirty="0" smtClean="0">
                <a:solidFill>
                  <a:srgbClr val="4676A6"/>
                </a:solidFill>
              </a:rPr>
              <a:t/>
            </a:r>
            <a:br>
              <a:rPr lang="en-GB" sz="2600" dirty="0" smtClean="0">
                <a:solidFill>
                  <a:srgbClr val="4676A6"/>
                </a:solidFill>
              </a:rPr>
            </a:br>
            <a:r>
              <a:rPr lang="en-GB" sz="2600" dirty="0" smtClean="0"/>
              <a:t>There </a:t>
            </a:r>
            <a:r>
              <a:rPr lang="en-GB" sz="2600" dirty="0"/>
              <a:t>is a long-term perspective that guarantees </a:t>
            </a:r>
            <a:r>
              <a:rPr lang="en-GB" sz="2600" dirty="0" smtClean="0"/>
              <a:t>delivery.</a:t>
            </a:r>
          </a:p>
          <a:p>
            <a:pPr marL="0" indent="0">
              <a:lnSpc>
                <a:spcPct val="80000"/>
              </a:lnSpc>
              <a:buNone/>
            </a:pPr>
            <a:endParaRPr lang="en-GB" sz="1000" dirty="0" smtClean="0"/>
          </a:p>
          <a:p>
            <a:pPr marL="342000" indent="-342000">
              <a:lnSpc>
                <a:spcPct val="80000"/>
              </a:lnSpc>
              <a:spcBef>
                <a:spcPts val="0"/>
              </a:spcBef>
              <a:spcAft>
                <a:spcPts val="600"/>
              </a:spcAft>
              <a:buNone/>
            </a:pPr>
            <a:r>
              <a:rPr lang="en-US" sz="2600" dirty="0" smtClean="0"/>
              <a:t>Sustainability concerns the following aspects:</a:t>
            </a:r>
          </a:p>
          <a:p>
            <a:pPr marL="342000" indent="-342000">
              <a:lnSpc>
                <a:spcPct val="80000"/>
              </a:lnSpc>
              <a:spcBef>
                <a:spcPts val="0"/>
              </a:spcBef>
              <a:spcAft>
                <a:spcPts val="600"/>
              </a:spcAft>
              <a:buFont typeface="Wingdings" pitchFamily="2" charset="2"/>
              <a:buChar char="ü"/>
            </a:pPr>
            <a:r>
              <a:rPr lang="en-US" sz="2000" dirty="0" smtClean="0"/>
              <a:t>Long-term data availability </a:t>
            </a:r>
          </a:p>
          <a:p>
            <a:pPr marL="342000" indent="-342000">
              <a:lnSpc>
                <a:spcPct val="80000"/>
              </a:lnSpc>
              <a:spcBef>
                <a:spcPts val="0"/>
              </a:spcBef>
              <a:spcAft>
                <a:spcPts val="600"/>
              </a:spcAft>
              <a:buFont typeface="Wingdings" pitchFamily="2" charset="2"/>
              <a:buChar char="ü"/>
            </a:pPr>
            <a:r>
              <a:rPr lang="en-US" sz="2000" dirty="0" smtClean="0"/>
              <a:t>Availability of finance/funds to provide the solution continuously for present and future use </a:t>
            </a:r>
          </a:p>
          <a:p>
            <a:pPr marL="342000" indent="-342000">
              <a:lnSpc>
                <a:spcPct val="80000"/>
              </a:lnSpc>
              <a:spcBef>
                <a:spcPts val="0"/>
              </a:spcBef>
              <a:spcAft>
                <a:spcPts val="600"/>
              </a:spcAft>
              <a:buFont typeface="Wingdings" pitchFamily="2" charset="2"/>
              <a:buChar char="ü"/>
            </a:pPr>
            <a:r>
              <a:rPr lang="en-US" sz="2000" dirty="0" smtClean="0"/>
              <a:t>Long-term institutional / governmental interest and support</a:t>
            </a:r>
          </a:p>
          <a:p>
            <a:pPr marL="342000" indent="-342000">
              <a:lnSpc>
                <a:spcPct val="80000"/>
              </a:lnSpc>
              <a:spcBef>
                <a:spcPts val="0"/>
              </a:spcBef>
              <a:spcAft>
                <a:spcPts val="600"/>
              </a:spcAft>
              <a:buFont typeface="Wingdings" pitchFamily="2" charset="2"/>
              <a:buChar char="ü"/>
            </a:pPr>
            <a:r>
              <a:rPr lang="en-US" sz="2000" dirty="0" smtClean="0"/>
              <a:t>Long-term user interest for a solution that addresses real needs</a:t>
            </a:r>
          </a:p>
          <a:p>
            <a:pPr marL="342000" indent="-342000">
              <a:lnSpc>
                <a:spcPct val="80000"/>
              </a:lnSpc>
              <a:spcBef>
                <a:spcPts val="0"/>
              </a:spcBef>
              <a:spcAft>
                <a:spcPts val="600"/>
              </a:spcAft>
              <a:buNone/>
            </a:pPr>
            <a:r>
              <a:rPr lang="en-GB" sz="1000" dirty="0" smtClean="0"/>
              <a:t> </a:t>
            </a:r>
            <a:endParaRPr lang="en-US" sz="1000" dirty="0" smtClean="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sensitivity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517170794"/>
      </p:ext>
    </p:extLst>
  </p:cSld>
  <p:clrMapOvr>
    <a:masterClrMapping/>
  </p:clrMapOvr>
  <p:transition advTm="2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58</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Resilience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In case of extremes or breakdown in the value chain, the product or service can still be delivered at an acceptable level. </a:t>
            </a:r>
            <a:r>
              <a:rPr lang="en-GB" sz="2600" dirty="0"/>
              <a:t>Alternatives (plan B) are available (and developed</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cost-benefit </a:t>
            </a:r>
            <a:r>
              <a:rPr lang="en-GB" sz="2600" dirty="0"/>
              <a:t>calculation of plan B </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risk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620521176"/>
      </p:ext>
    </p:extLst>
  </p:cSld>
  <p:clrMapOvr>
    <a:masterClrMapping/>
  </p:clrMapOvr>
  <p:transition advTm="20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59</a:t>
            </a:fld>
            <a:endParaRPr lang="en-US"/>
          </a:p>
        </p:txBody>
      </p:sp>
      <p:sp>
        <p:nvSpPr>
          <p:cNvPr id="2" name="TextBox 1"/>
          <p:cNvSpPr txBox="1"/>
          <p:nvPr/>
        </p:nvSpPr>
        <p:spPr>
          <a:xfrm>
            <a:off x="2301158" y="324000"/>
            <a:ext cx="6284842" cy="1323439"/>
          </a:xfrm>
          <a:prstGeom prst="rect">
            <a:avLst/>
          </a:prstGeom>
          <a:noFill/>
        </p:spPr>
        <p:txBody>
          <a:bodyPr wrap="square" rtlCol="0">
            <a:spAutoFit/>
          </a:bodyPr>
          <a:lstStyle/>
          <a:p>
            <a:pPr algn="r"/>
            <a:r>
              <a:rPr lang="en-US" sz="4000" b="1" i="1" dirty="0" smtClean="0">
                <a:solidFill>
                  <a:srgbClr val="4676A6"/>
                </a:solidFill>
              </a:rPr>
              <a:t>Reproduction </a:t>
            </a:r>
            <a:br>
              <a:rPr lang="en-US" sz="4000" b="1" i="1" dirty="0" smtClean="0">
                <a:solidFill>
                  <a:srgbClr val="4676A6"/>
                </a:solidFill>
              </a:rPr>
            </a:br>
            <a:r>
              <a:rPr lang="en-US" sz="4000" b="1" i="1" dirty="0" smtClean="0">
                <a:solidFill>
                  <a:srgbClr val="4676A6"/>
                </a:solidFill>
              </a:rPr>
              <a:t>capacity / flexibility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easily applied or adapted for use in another region or another situation, while still providing the solution without (too much) extra cost</a:t>
            </a:r>
            <a:r>
              <a:rPr lang="en-GB" sz="2600" dirty="0" smtClean="0">
                <a:solidFill>
                  <a:srgbClr val="4676A6"/>
                </a:solidFill>
              </a:rPr>
              <a:t>.</a:t>
            </a:r>
          </a:p>
          <a:p>
            <a:pPr marL="0" indent="0">
              <a:lnSpc>
                <a:spcPct val="80000"/>
              </a:lnSpc>
              <a:buNone/>
            </a:pPr>
            <a:endParaRPr lang="en-US" sz="2600" dirty="0" smtClean="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calculation of reproduction costs for application in other regions or situations; measurement of spreading of actual use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quantitative assessment and description of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94192666"/>
      </p:ext>
    </p:extLst>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rmAutofit/>
          </a:bodyPr>
          <a:lstStyle/>
          <a:p>
            <a:pPr algn="r"/>
            <a:r>
              <a:rPr lang="en-US" sz="4000" b="1" i="1" dirty="0" smtClean="0">
                <a:solidFill>
                  <a:srgbClr val="4676A6"/>
                </a:solidFill>
              </a:rPr>
              <a:t>Life cycle of </a:t>
            </a:r>
            <a:br>
              <a:rPr lang="en-US" sz="4000" b="1" i="1" dirty="0" smtClean="0">
                <a:solidFill>
                  <a:srgbClr val="4676A6"/>
                </a:solidFill>
              </a:rPr>
            </a:br>
            <a:r>
              <a:rPr lang="en-US" sz="4000" b="1" i="1" dirty="0" smtClean="0">
                <a:solidFill>
                  <a:srgbClr val="4676A6"/>
                </a:solidFill>
              </a:rPr>
              <a:t>products &amp; services</a:t>
            </a:r>
            <a:endParaRPr lang="en-US" sz="4000" b="1" i="1" dirty="0">
              <a:solidFill>
                <a:srgbClr val="4676A6"/>
              </a:solidFill>
            </a:endParaRPr>
          </a:p>
        </p:txBody>
      </p:sp>
      <p:sp>
        <p:nvSpPr>
          <p:cNvPr id="3" name="Content Placeholder 2"/>
          <p:cNvSpPr>
            <a:spLocks noGrp="1"/>
          </p:cNvSpPr>
          <p:nvPr>
            <p:ph idx="1"/>
          </p:nvPr>
        </p:nvSpPr>
        <p:spPr>
          <a:xfrm>
            <a:off x="378000" y="2340000"/>
            <a:ext cx="8208000" cy="3960000"/>
          </a:xfrm>
        </p:spPr>
        <p:txBody>
          <a:bodyPr>
            <a:normAutofit/>
          </a:bodyPr>
          <a:lstStyle/>
          <a:p>
            <a:pPr>
              <a:buNone/>
            </a:pPr>
            <a:r>
              <a:rPr lang="en-US" sz="2800" dirty="0" smtClean="0"/>
              <a:t>Initialization</a:t>
            </a:r>
          </a:p>
          <a:p>
            <a:pPr>
              <a:buNone/>
            </a:pPr>
            <a:r>
              <a:rPr lang="en-US" sz="2800" dirty="0" smtClean="0"/>
              <a:t>System analysis &amp; design</a:t>
            </a:r>
          </a:p>
          <a:p>
            <a:pPr>
              <a:buNone/>
            </a:pPr>
            <a:r>
              <a:rPr lang="en-US" sz="2800" dirty="0" smtClean="0"/>
              <a:t>Rapid prototyping</a:t>
            </a:r>
          </a:p>
          <a:p>
            <a:pPr>
              <a:buNone/>
            </a:pPr>
            <a:r>
              <a:rPr lang="en-US" sz="2800" dirty="0" smtClean="0"/>
              <a:t>System development</a:t>
            </a:r>
          </a:p>
          <a:p>
            <a:pPr>
              <a:buNone/>
            </a:pPr>
            <a:r>
              <a:rPr lang="en-US" sz="2800" dirty="0" smtClean="0"/>
              <a:t>Implementation</a:t>
            </a:r>
          </a:p>
          <a:p>
            <a:pPr>
              <a:buNone/>
            </a:pPr>
            <a:r>
              <a:rPr lang="en-US" sz="2800" dirty="0" smtClean="0"/>
              <a:t>Post-implementation</a:t>
            </a:r>
          </a:p>
          <a:p>
            <a:pPr>
              <a:buNone/>
            </a:pPr>
            <a:r>
              <a:rPr lang="en-US" sz="3600" dirty="0" smtClean="0"/>
              <a:t>	</a:t>
            </a:r>
            <a:endParaRPr lang="en-US" sz="3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430" y="2160000"/>
            <a:ext cx="2528570" cy="3319145"/>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60</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Acceptance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The users intuitively get what the product or service is about and are interested. </a:t>
            </a:r>
            <a:r>
              <a:rPr lang="en-GB" sz="2600" dirty="0">
                <a:solidFill>
                  <a:srgbClr val="4676A6"/>
                </a:solidFill>
              </a:rPr>
              <a:t>They accept it as a solution to their problem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survey results about acceptance. After introduction of the solution: number of clients and/or </a:t>
            </a:r>
            <a:r>
              <a:rPr lang="en-GB" sz="2600" dirty="0" smtClean="0"/>
              <a:t>users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974465347"/>
      </p:ext>
    </p:extLst>
  </p:cSld>
  <p:clrMapOvr>
    <a:masterClrMapping/>
  </p:clrMapOvr>
  <p:transition advTm="2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61</a:t>
            </a:fld>
            <a:endParaRPr lang="en-US"/>
          </a:p>
        </p:txBody>
      </p:sp>
      <p:sp>
        <p:nvSpPr>
          <p:cNvPr id="2" name="TextBox 1"/>
          <p:cNvSpPr txBox="1"/>
          <p:nvPr/>
        </p:nvSpPr>
        <p:spPr>
          <a:xfrm>
            <a:off x="2072558" y="324000"/>
            <a:ext cx="6513442" cy="1323439"/>
          </a:xfrm>
          <a:prstGeom prst="rect">
            <a:avLst/>
          </a:prstGeom>
          <a:noFill/>
        </p:spPr>
        <p:txBody>
          <a:bodyPr wrap="square" rtlCol="0">
            <a:spAutoFit/>
          </a:bodyPr>
          <a:lstStyle/>
          <a:p>
            <a:pPr algn="r"/>
            <a:r>
              <a:rPr lang="en-US" sz="4000" b="1" i="1" dirty="0" smtClean="0">
                <a:solidFill>
                  <a:srgbClr val="4676A6"/>
                </a:solidFill>
              </a:rPr>
              <a:t>Level of knowledge </a:t>
            </a:r>
            <a:br>
              <a:rPr lang="en-US" sz="4000" b="1" i="1" dirty="0" smtClean="0">
                <a:solidFill>
                  <a:srgbClr val="4676A6"/>
                </a:solidFill>
              </a:rPr>
            </a:br>
            <a:r>
              <a:rPr lang="en-US" sz="4000" b="1" i="1" dirty="0" smtClean="0">
                <a:solidFill>
                  <a:srgbClr val="4676A6"/>
                </a:solidFill>
              </a:rPr>
              <a:t>transfer required</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training requirements for professionals and other users along the value chain are clear and associated costs and efforts are acceptable</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 </a:t>
            </a:r>
            <a:r>
              <a:rPr lang="en-GB" sz="2600" dirty="0"/>
              <a:t>and time required to get the users at the desired knowledge and skill level</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knowledge transfer plans and evaluation of training activities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62</a:t>
            </a:fld>
            <a:endParaRPr lang="en-US"/>
          </a:p>
        </p:txBody>
      </p:sp>
      <p:sp>
        <p:nvSpPr>
          <p:cNvPr id="2" name="TextBox 1"/>
          <p:cNvSpPr txBox="1"/>
          <p:nvPr/>
        </p:nvSpPr>
        <p:spPr>
          <a:xfrm>
            <a:off x="378000" y="324000"/>
            <a:ext cx="8208000" cy="1938992"/>
          </a:xfrm>
          <a:prstGeom prst="rect">
            <a:avLst/>
          </a:prstGeom>
          <a:noFill/>
        </p:spPr>
        <p:txBody>
          <a:bodyPr wrap="square" rtlCol="0">
            <a:spAutoFit/>
          </a:bodyPr>
          <a:lstStyle/>
          <a:p>
            <a:pPr algn="r"/>
            <a:r>
              <a:rPr lang="en-US" sz="4000" b="1" i="1" dirty="0" smtClean="0">
                <a:solidFill>
                  <a:srgbClr val="4676A6"/>
                </a:solidFill>
              </a:rPr>
              <a:t>Ethics, transparency, </a:t>
            </a:r>
            <a:br>
              <a:rPr lang="en-US" sz="4000" b="1" i="1" dirty="0" smtClean="0">
                <a:solidFill>
                  <a:srgbClr val="4676A6"/>
                </a:solidFill>
              </a:rPr>
            </a:br>
            <a:r>
              <a:rPr lang="en-US" sz="4000" b="1" i="1" dirty="0" smtClean="0">
                <a:solidFill>
                  <a:srgbClr val="4676A6"/>
                </a:solidFill>
              </a:rPr>
              <a:t>public accountability, </a:t>
            </a:r>
            <a:br>
              <a:rPr lang="en-US" sz="4000" b="1" i="1" dirty="0" smtClean="0">
                <a:solidFill>
                  <a:srgbClr val="4676A6"/>
                </a:solidFill>
              </a:rPr>
            </a:br>
            <a:r>
              <a:rPr lang="en-US" sz="4000" b="1" i="1" dirty="0" smtClean="0">
                <a:solidFill>
                  <a:srgbClr val="4676A6"/>
                </a:solidFill>
              </a:rPr>
              <a:t>objectivity &amp; impartiality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2340000"/>
            <a:ext cx="8208000" cy="4417707"/>
          </a:xfrm>
        </p:spPr>
        <p:txBody>
          <a:bodyPr>
            <a:noAutofit/>
          </a:bodyPr>
          <a:lstStyle/>
          <a:p>
            <a:pPr marL="0" indent="0">
              <a:lnSpc>
                <a:spcPct val="80000"/>
              </a:lnSpc>
              <a:buNone/>
            </a:pPr>
            <a:r>
              <a:rPr lang="en-US" sz="2600" dirty="0" smtClean="0"/>
              <a:t>Application of Earth observation increases the level of objectivity and impartiality in decision-making processes, including conflict resolution. The application improves transparency and public accountability. It raises no ethical issues or if it does, as in the case of privacy concerns, these are resolved in a satisfactory way for all parties concerned.</a:t>
            </a:r>
          </a:p>
          <a:p>
            <a:pPr marL="0" indent="0">
              <a:lnSpc>
                <a:spcPct val="80000"/>
              </a:lnSpc>
              <a:buNone/>
            </a:pPr>
            <a:endParaRPr lang="en-US" sz="2600" dirty="0" smtClean="0"/>
          </a:p>
          <a:p>
            <a:pPr>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not applicable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based on user testimonials and user surveys</a:t>
            </a:r>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Several attempts have been made to introduce environmental accounting and to enlarge the sphere of the conventional economy to include and quantify impact on ecosystems.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slides give some examples: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63</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64</a:t>
            </a:fld>
            <a:endParaRPr lang="en-US" dirty="0"/>
          </a:p>
        </p:txBody>
      </p:sp>
      <p:sp>
        <p:nvSpPr>
          <p:cNvPr id="6" name="TextBox 5"/>
          <p:cNvSpPr txBox="1"/>
          <p:nvPr/>
        </p:nvSpPr>
        <p:spPr>
          <a:xfrm>
            <a:off x="378000" y="1620000"/>
            <a:ext cx="8208000" cy="1080000"/>
          </a:xfrm>
          <a:prstGeom prst="rect">
            <a:avLst/>
          </a:prstGeom>
          <a:noFill/>
        </p:spPr>
        <p:txBody>
          <a:bodyPr wrap="square" rtlCol="0" anchor="ctr">
            <a:spAutoFit/>
          </a:bodyPr>
          <a:lstStyle/>
          <a:p>
            <a:r>
              <a:rPr lang="en-US" sz="4000" b="1" i="1" dirty="0" smtClean="0">
                <a:solidFill>
                  <a:srgbClr val="4676A6"/>
                </a:solidFill>
              </a:rPr>
              <a:t>Environmental accounting &amp; payment for ecosystem services</a:t>
            </a:r>
            <a:endParaRPr lang="en-US" sz="4000" b="1" i="1" dirty="0">
              <a:solidFill>
                <a:srgbClr val="4676A6"/>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600" y="430615"/>
            <a:ext cx="685200" cy="7349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513" y="489216"/>
            <a:ext cx="849087" cy="6119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578891"/>
            <a:ext cx="1447800" cy="5327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700" y="499790"/>
            <a:ext cx="685800" cy="685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506076"/>
            <a:ext cx="1562100" cy="67951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7500" y="489216"/>
            <a:ext cx="696374" cy="69637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3044" y="430615"/>
            <a:ext cx="823913" cy="839714"/>
          </a:xfrm>
          <a:prstGeom prst="rect">
            <a:avLst/>
          </a:prstGeom>
        </p:spPr>
      </p:pic>
      <p:sp>
        <p:nvSpPr>
          <p:cNvPr id="14" name="Content Placeholder 2"/>
          <p:cNvSpPr>
            <a:spLocks noGrp="1"/>
          </p:cNvSpPr>
          <p:nvPr>
            <p:ph idx="1"/>
          </p:nvPr>
        </p:nvSpPr>
        <p:spPr>
          <a:xfrm>
            <a:off x="378000" y="2880000"/>
            <a:ext cx="8208000" cy="3810000"/>
          </a:xfrm>
        </p:spPr>
        <p:txBody>
          <a:bodyPr>
            <a:normAutofit/>
          </a:bodyPr>
          <a:lstStyle/>
          <a:p>
            <a:pPr marL="342000" indent="-342000">
              <a:lnSpc>
                <a:spcPct val="80000"/>
              </a:lnSpc>
              <a:spcBef>
                <a:spcPts val="0"/>
              </a:spcBef>
              <a:spcAft>
                <a:spcPts val="1200"/>
              </a:spcAft>
            </a:pPr>
            <a:r>
              <a:rPr lang="en-US" sz="2600" b="1" dirty="0" err="1" smtClean="0">
                <a:solidFill>
                  <a:prstClr val="black"/>
                </a:solidFill>
                <a:ea typeface="Times New Roman"/>
                <a:cs typeface="Times New Roman"/>
              </a:rPr>
              <a:t>SEEA</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System of Environmental-Economic Accounts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a:t>
            </a:r>
            <a:r>
              <a:rPr lang="en-US" sz="2600" dirty="0" smtClean="0"/>
              <a:t>EC, </a:t>
            </a:r>
            <a:r>
              <a:rPr lang="en-US" sz="2600" dirty="0" err="1" smtClean="0"/>
              <a:t>FAO</a:t>
            </a:r>
            <a:r>
              <a:rPr lang="en-US" sz="2600" dirty="0" smtClean="0"/>
              <a:t>, IMF, OECD, UN, WB </a:t>
            </a:r>
            <a:r>
              <a:rPr lang="en-US" sz="2600" dirty="0" smtClean="0">
                <a:solidFill>
                  <a:prstClr val="black"/>
                </a:solidFill>
                <a:ea typeface="Times New Roman"/>
                <a:cs typeface="Times New Roman"/>
              </a:rPr>
              <a:t>)</a:t>
            </a:r>
          </a:p>
          <a:p>
            <a:pPr marL="342000" lvl="0" indent="-342000">
              <a:lnSpc>
                <a:spcPct val="80000"/>
              </a:lnSpc>
              <a:spcBef>
                <a:spcPts val="0"/>
              </a:spcBef>
              <a:spcAft>
                <a:spcPts val="1200"/>
              </a:spcAft>
            </a:pPr>
            <a:r>
              <a:rPr lang="en-US" sz="2600" b="1" dirty="0" smtClean="0">
                <a:solidFill>
                  <a:prstClr val="black"/>
                </a:solidFill>
                <a:ea typeface="Times New Roman"/>
                <a:cs typeface="Times New Roman"/>
              </a:rPr>
              <a:t>WAVES:</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Wealth Accounting and the Valuation of Ecosystem Services (global partnership, led by World Bank)</a:t>
            </a:r>
          </a:p>
          <a:p>
            <a:pPr marL="342000" lvl="0" indent="-342000">
              <a:lnSpc>
                <a:spcPct val="80000"/>
              </a:lnSpc>
              <a:spcBef>
                <a:spcPts val="0"/>
              </a:spcBef>
              <a:spcAft>
                <a:spcPts val="1200"/>
              </a:spcAft>
            </a:pPr>
            <a:r>
              <a:rPr lang="en-US" sz="2600" b="1" dirty="0" err="1" smtClean="0">
                <a:solidFill>
                  <a:prstClr val="black"/>
                </a:solidFill>
                <a:ea typeface="Times New Roman"/>
                <a:cs typeface="Times New Roman"/>
              </a:rPr>
              <a:t>TEEB</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The Economics of Ecosystems and Biodiversity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(group led by UNEP)</a:t>
            </a:r>
          </a:p>
        </p:txBody>
      </p:sp>
    </p:spTree>
    <p:extLst>
      <p:ext uri="{BB962C8B-B14F-4D97-AF65-F5344CB8AC3E}">
        <p14:creationId xmlns:p14="http://schemas.microsoft.com/office/powerpoint/2010/main" val="1592292387"/>
      </p:ext>
    </p:extLst>
  </p:cSld>
  <p:clrMapOvr>
    <a:masterClrMapping/>
  </p:clrMapOvr>
  <p:transition advTm="2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65</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SEEA Conceptual Framework</a:t>
            </a:r>
            <a:endParaRPr lang="en-US" sz="4000" b="1" i="1" dirty="0">
              <a:solidFill>
                <a:srgbClr val="4676A6"/>
              </a:solidFill>
            </a:endParaRPr>
          </a:p>
        </p:txBody>
      </p:sp>
      <p:sp>
        <p:nvSpPr>
          <p:cNvPr id="4" name="TextBox 3"/>
          <p:cNvSpPr txBox="1"/>
          <p:nvPr/>
        </p:nvSpPr>
        <p:spPr>
          <a:xfrm>
            <a:off x="1195499" y="6300000"/>
            <a:ext cx="6753003" cy="338554"/>
          </a:xfrm>
          <a:prstGeom prst="rect">
            <a:avLst/>
          </a:prstGeom>
          <a:noFill/>
        </p:spPr>
        <p:txBody>
          <a:bodyPr wrap="none" rtlCol="0">
            <a:spAutoFit/>
          </a:bodyPr>
          <a:lstStyle/>
          <a:p>
            <a:pPr algn="ctr"/>
            <a:r>
              <a:rPr lang="en-US" sz="1600" i="1" dirty="0" smtClean="0"/>
              <a:t>Source: SEEA conceptual framework report (EC, FAO, IMF, OECD, UN, WB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66800"/>
            <a:ext cx="7772400" cy="5229163"/>
          </a:xfrm>
          <a:prstGeom prst="rect">
            <a:avLst/>
          </a:prstGeom>
          <a:noFill/>
          <a:ln>
            <a:noFill/>
          </a:ln>
        </p:spPr>
      </p:pic>
    </p:spTree>
    <p:extLst>
      <p:ext uri="{BB962C8B-B14F-4D97-AF65-F5344CB8AC3E}">
        <p14:creationId xmlns:p14="http://schemas.microsoft.com/office/powerpoint/2010/main" val="3633816606"/>
      </p:ext>
    </p:extLst>
  </p:cSld>
  <p:clrMapOvr>
    <a:masterClrMapping/>
  </p:clrMapOvr>
  <p:transition advTm="2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For earth observation the work of the Group on Earth Observations (GEO) is essential to achieve the goal </a:t>
            </a:r>
            <a:r>
              <a:rPr lang="en-US" sz="2800" dirty="0">
                <a:latin typeface="+mn-lt"/>
              </a:rPr>
              <a:t>of </a:t>
            </a:r>
            <a:r>
              <a:rPr lang="en-US" sz="2800" dirty="0" smtClean="0">
                <a:latin typeface="+mn-lt"/>
              </a:rPr>
              <a:t>a Global </a:t>
            </a:r>
            <a:r>
              <a:rPr lang="en-US" sz="2800" dirty="0">
                <a:latin typeface="+mn-lt"/>
              </a:rPr>
              <a:t>Earth Observations System of Systems (GEOSS</a:t>
            </a:r>
            <a:r>
              <a:rPr lang="en-US" sz="2800" dirty="0" smtClean="0">
                <a:latin typeface="+mn-lt"/>
              </a:rPr>
              <a:t>), resulting in the shared GEO common infrastructure (GCI):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67</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Group on Earth Observations</a:t>
            </a:r>
            <a:endParaRPr lang="en-US" sz="4000" b="1" i="1" dirty="0">
              <a:solidFill>
                <a:srgbClr val="4676A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500" y="1074448"/>
            <a:ext cx="7305001" cy="547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6012000"/>
            <a:ext cx="2743200" cy="549298"/>
          </a:xfrm>
          <a:prstGeom prst="rect">
            <a:avLst/>
          </a:prstGeom>
        </p:spPr>
      </p:pic>
    </p:spTree>
    <p:extLst>
      <p:ext uri="{BB962C8B-B14F-4D97-AF65-F5344CB8AC3E}">
        <p14:creationId xmlns:p14="http://schemas.microsoft.com/office/powerpoint/2010/main" val="1897469505"/>
      </p:ext>
    </p:extLst>
  </p:cSld>
  <p:clrMapOvr>
    <a:masterClrMapping/>
  </p:clrMapOvr>
  <p:transition advTm="2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Marketing elements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sp>
        <p:nvSpPr>
          <p:cNvPr id="11" name="Content Placeholder 2"/>
          <p:cNvSpPr>
            <a:spLocks noGrp="1"/>
          </p:cNvSpPr>
          <p:nvPr>
            <p:ph idx="1"/>
          </p:nvPr>
        </p:nvSpPr>
        <p:spPr>
          <a:xfrm>
            <a:off x="378000" y="1800000"/>
            <a:ext cx="8208000" cy="4417707"/>
          </a:xfrm>
        </p:spPr>
        <p:txBody>
          <a:bodyPr>
            <a:noAutofit/>
          </a:bodyPr>
          <a:lstStyle/>
          <a:p>
            <a:pPr lvl="0">
              <a:lnSpc>
                <a:spcPct val="80000"/>
              </a:lnSpc>
              <a:spcBef>
                <a:spcPts val="0"/>
              </a:spcBef>
              <a:spcAft>
                <a:spcPts val="1200"/>
              </a:spcAft>
            </a:pPr>
            <a:r>
              <a:rPr lang="nl-NL" sz="2800" dirty="0" smtClean="0"/>
              <a:t>Customer value propositions</a:t>
            </a:r>
            <a:endParaRPr lang="en-US" sz="2800" dirty="0"/>
          </a:p>
          <a:p>
            <a:pPr>
              <a:lnSpc>
                <a:spcPct val="80000"/>
              </a:lnSpc>
              <a:spcBef>
                <a:spcPts val="0"/>
              </a:spcBef>
              <a:spcAft>
                <a:spcPts val="1200"/>
              </a:spcAft>
            </a:pPr>
            <a:r>
              <a:rPr lang="nl-NL" sz="2800" dirty="0" smtClean="0"/>
              <a:t>Crossing the technology chasm</a:t>
            </a:r>
          </a:p>
          <a:p>
            <a:pPr>
              <a:lnSpc>
                <a:spcPct val="80000"/>
              </a:lnSpc>
              <a:spcBef>
                <a:spcPts val="0"/>
              </a:spcBef>
              <a:spcAft>
                <a:spcPts val="1200"/>
              </a:spcAft>
            </a:pPr>
            <a:r>
              <a:rPr lang="nl-NL" sz="2800" dirty="0" smtClean="0"/>
              <a:t>Creating shared value</a:t>
            </a:r>
          </a:p>
          <a:p>
            <a:pPr>
              <a:lnSpc>
                <a:spcPct val="80000"/>
              </a:lnSpc>
              <a:spcBef>
                <a:spcPts val="0"/>
              </a:spcBef>
              <a:spcAft>
                <a:spcPts val="1200"/>
              </a:spcAft>
            </a:pPr>
            <a:r>
              <a:rPr lang="nl-NL" sz="2800" dirty="0" smtClean="0"/>
              <a:t>Promotion tools</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1184681602"/>
      </p:ext>
    </p:extLst>
  </p:cSld>
  <p:clrMapOvr>
    <a:masterClrMapping/>
  </p:clrMapOvr>
  <p:transition advTm="2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Customer value propositions capture the unique value of a product or services as perceived and appreciated by the customer.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Interestingly, they can differ completely from the features that the provider considers most important: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69</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5864153"/>
      </p:ext>
    </p:extLst>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796597"/>
          </a:xfrm>
        </p:spPr>
        <p:txBody>
          <a:bodyPr>
            <a:noAutofit/>
          </a:bodyPr>
          <a:lstStyle/>
          <a:p>
            <a:pPr marL="0" marR="0" indent="0">
              <a:lnSpc>
                <a:spcPct val="80000"/>
              </a:lnSpc>
              <a:spcBef>
                <a:spcPts val="0"/>
              </a:spcBef>
              <a:spcAft>
                <a:spcPts val="1200"/>
              </a:spcAft>
              <a:buNone/>
            </a:pPr>
            <a:r>
              <a:rPr lang="en-US" sz="2600" b="1" dirty="0" smtClean="0">
                <a:ea typeface="Calibri"/>
                <a:cs typeface="Times New Roman"/>
              </a:rPr>
              <a:t>Urban management:</a:t>
            </a:r>
            <a:r>
              <a:rPr lang="en-US" sz="2600" dirty="0" smtClean="0">
                <a:ea typeface="Calibri"/>
                <a:cs typeface="Times New Roman"/>
              </a:rPr>
              <a:t> </a:t>
            </a:r>
            <a:r>
              <a:rPr lang="en-US" sz="2600" b="1" dirty="0">
                <a:solidFill>
                  <a:srgbClr val="4676A6"/>
                </a:solidFill>
                <a:ea typeface="Calibri"/>
                <a:cs typeface="Times New Roman"/>
              </a:rPr>
              <a:t>a set of instruments, activities, tasks and functions that assures that a city can function.</a:t>
            </a:r>
            <a:endParaRPr lang="en-US" sz="2600" b="1" dirty="0" smtClean="0">
              <a:solidFill>
                <a:srgbClr val="4676A6"/>
              </a:solidFill>
              <a:ea typeface="Calibri"/>
              <a:cs typeface="Times New Roman"/>
            </a:endParaRPr>
          </a:p>
          <a:p>
            <a:pPr marL="0" marR="0" indent="0">
              <a:lnSpc>
                <a:spcPct val="80000"/>
              </a:lnSpc>
              <a:spcBef>
                <a:spcPts val="0"/>
              </a:spcBef>
              <a:spcAft>
                <a:spcPts val="1200"/>
              </a:spcAft>
              <a:buNone/>
            </a:pPr>
            <a:r>
              <a:rPr lang="en-US" sz="2600" b="1" dirty="0" smtClean="0">
                <a:ea typeface="Calibri"/>
                <a:cs typeface="Times New Roman"/>
              </a:rPr>
              <a:t>Land administration:</a:t>
            </a:r>
            <a:r>
              <a:rPr lang="en-US" sz="2600" b="1" dirty="0" smtClean="0">
                <a:solidFill>
                  <a:srgbClr val="4676A6"/>
                </a:solidFill>
                <a:ea typeface="Calibri"/>
                <a:cs typeface="Times New Roman"/>
              </a:rPr>
              <a:t> </a:t>
            </a:r>
            <a:r>
              <a:rPr lang="en-US" sz="2600" b="1" dirty="0">
                <a:solidFill>
                  <a:srgbClr val="4676A6"/>
                </a:solidFill>
                <a:ea typeface="Calibri"/>
                <a:cs typeface="Times New Roman"/>
              </a:rPr>
              <a:t>the way in which the rules of land tenure are applied and made operational. </a:t>
            </a:r>
            <a:endParaRPr lang="en-US" sz="2600" b="1" dirty="0" smtClean="0">
              <a:solidFill>
                <a:srgbClr val="4676A6"/>
              </a:solidFill>
              <a:ea typeface="Calibri"/>
              <a:cs typeface="Times New Roman"/>
            </a:endParaRPr>
          </a:p>
          <a:p>
            <a:pPr marL="0" marR="0" indent="0">
              <a:lnSpc>
                <a:spcPct val="80000"/>
              </a:lnSpc>
              <a:spcBef>
                <a:spcPts val="0"/>
              </a:spcBef>
              <a:spcAft>
                <a:spcPts val="1200"/>
              </a:spcAft>
              <a:buNone/>
            </a:pPr>
            <a:r>
              <a:rPr lang="en-US" sz="2600" b="1" dirty="0" smtClean="0">
                <a:ea typeface="Calibri"/>
                <a:cs typeface="Times New Roman"/>
              </a:rPr>
              <a:t>Spatial data infrastructure: </a:t>
            </a:r>
            <a:r>
              <a:rPr lang="en-US" sz="2600" b="1" dirty="0" smtClean="0">
                <a:solidFill>
                  <a:srgbClr val="4676A6"/>
                </a:solidFill>
                <a:ea typeface="Calibri"/>
                <a:cs typeface="Times New Roman"/>
              </a:rPr>
              <a:t>a </a:t>
            </a:r>
            <a:r>
              <a:rPr lang="en-US" sz="2600" b="1" dirty="0">
                <a:solidFill>
                  <a:srgbClr val="4676A6"/>
                </a:solidFill>
                <a:ea typeface="Calibri"/>
                <a:cs typeface="Times New Roman"/>
              </a:rPr>
              <a:t>data infrastructure implementing a framework of geographic data, metadata, users and tools that are interactively connected in order to use spatial data in an efficient and flexible way. </a:t>
            </a:r>
            <a:endParaRPr lang="en-US" sz="2600" b="1" dirty="0" smtClean="0">
              <a:solidFill>
                <a:srgbClr val="4676A6"/>
              </a:solidFill>
              <a:ea typeface="Calibri"/>
              <a:cs typeface="Times New Roman"/>
            </a:endParaRPr>
          </a:p>
          <a:p>
            <a:pPr marL="0" lvl="0" indent="0">
              <a:lnSpc>
                <a:spcPct val="80000"/>
              </a:lnSpc>
              <a:spcBef>
                <a:spcPts val="0"/>
              </a:spcBef>
              <a:spcAft>
                <a:spcPts val="1200"/>
              </a:spcAft>
              <a:buNone/>
            </a:pPr>
            <a:r>
              <a:rPr lang="en-US" sz="2600" b="1" dirty="0" smtClean="0">
                <a:solidFill>
                  <a:prstClr val="black"/>
                </a:solidFill>
                <a:ea typeface="Calibri"/>
                <a:cs typeface="Times New Roman"/>
              </a:rPr>
              <a:t>Data </a:t>
            </a:r>
            <a:r>
              <a:rPr lang="en-US" sz="2600" b="1" dirty="0">
                <a:solidFill>
                  <a:prstClr val="black"/>
                </a:solidFill>
                <a:ea typeface="Calibri"/>
                <a:cs typeface="Times New Roman"/>
              </a:rPr>
              <a:t>infrastructure: </a:t>
            </a:r>
            <a:r>
              <a:rPr lang="en-US" sz="2600" b="1" dirty="0">
                <a:solidFill>
                  <a:srgbClr val="4676A6"/>
                </a:solidFill>
                <a:ea typeface="Calibri"/>
                <a:cs typeface="Times New Roman"/>
              </a:rPr>
              <a:t>a digital infrastructure promoting data sharing and consumption. </a:t>
            </a:r>
            <a:endParaRPr lang="en-US" sz="2600" b="1" dirty="0" smtClean="0">
              <a:solidFill>
                <a:srgbClr val="4676A6"/>
              </a:solidFill>
              <a:ea typeface="Calibri"/>
              <a:cs typeface="Times New Roman"/>
            </a:endParaRPr>
          </a:p>
          <a:p>
            <a:pPr marL="0" lvl="0" indent="0">
              <a:lnSpc>
                <a:spcPct val="80000"/>
              </a:lnSpc>
              <a:spcBef>
                <a:spcPts val="0"/>
              </a:spcBef>
              <a:spcAft>
                <a:spcPts val="1200"/>
              </a:spcAft>
              <a:buNone/>
            </a:pPr>
            <a:endParaRPr lang="en-US" sz="2600" b="1" dirty="0">
              <a:solidFill>
                <a:srgbClr val="4676A6"/>
              </a:solidFill>
              <a:ea typeface="Calibri"/>
              <a:cs typeface="Times New Roman"/>
            </a:endParaRPr>
          </a:p>
          <a:p>
            <a:pPr marL="0" marR="0" indent="0">
              <a:lnSpc>
                <a:spcPct val="80000"/>
              </a:lnSpc>
              <a:spcBef>
                <a:spcPts val="0"/>
              </a:spcBef>
              <a:spcAft>
                <a:spcPts val="1200"/>
              </a:spcAft>
              <a:buNone/>
            </a:pPr>
            <a:r>
              <a:rPr lang="en-US" sz="2000" i="1" dirty="0" smtClean="0">
                <a:ea typeface="Calibri"/>
                <a:cs typeface="Times New Roman"/>
              </a:rPr>
              <a:t>These subjects are transversal and relevant to all other toolkits.</a:t>
            </a:r>
            <a:endParaRPr lang="en-US" sz="2000" i="1" dirty="0">
              <a:solidFill>
                <a:srgbClr val="4676A6"/>
              </a:solidFill>
              <a:ea typeface="Calibri"/>
              <a:cs typeface="Times New Roman"/>
            </a:endParaRPr>
          </a:p>
        </p:txBody>
      </p:sp>
      <p:sp>
        <p:nvSpPr>
          <p:cNvPr id="6" name="Slide Number Placeholder 5"/>
          <p:cNvSpPr>
            <a:spLocks noGrp="1"/>
          </p:cNvSpPr>
          <p:nvPr>
            <p:ph type="sldNum" sz="quarter" idx="12"/>
          </p:nvPr>
        </p:nvSpPr>
        <p:spPr/>
        <p:txBody>
          <a:bodyPr/>
          <a:lstStyle/>
          <a:p>
            <a:fld id="{7AE59B96-4131-4DD5-A7F3-9C8969C240CC}" type="slidenum">
              <a:rPr lang="en-US" smtClean="0"/>
              <a:pPr/>
              <a:t>7</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Scope and definitions</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537521376"/>
      </p:ext>
    </p:extLst>
  </p:cSld>
  <p:clrMapOvr>
    <a:masterClrMapping/>
  </p:clrMapOvr>
  <p:transition advTm="2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70</a:t>
            </a:fld>
            <a:endParaRPr lang="en-US" dirty="0"/>
          </a:p>
        </p:txBody>
      </p:sp>
      <p:sp>
        <p:nvSpPr>
          <p:cNvPr id="3" name="Title 2"/>
          <p:cNvSpPr>
            <a:spLocks noGrp="1"/>
          </p:cNvSpPr>
          <p:nvPr>
            <p:ph type="title"/>
          </p:nvPr>
        </p:nvSpPr>
        <p:spPr>
          <a:xfrm>
            <a:off x="190500" y="152400"/>
            <a:ext cx="8763000" cy="709200"/>
          </a:xfrm>
        </p:spPr>
        <p:txBody>
          <a:bodyPr>
            <a:normAutofit fontScale="90000"/>
          </a:bodyPr>
          <a:lstStyle/>
          <a:p>
            <a:pPr>
              <a:defRPr/>
            </a:pPr>
            <a:r>
              <a:rPr lang="en-US" b="1" i="1" dirty="0" smtClean="0">
                <a:solidFill>
                  <a:srgbClr val="4676A6"/>
                </a:solidFill>
              </a:rPr>
              <a:t>Customer Value Propositions</a:t>
            </a:r>
            <a:endParaRPr lang="en-US" b="1" i="1" dirty="0">
              <a:solidFill>
                <a:srgbClr val="4676A6"/>
              </a:solidFill>
            </a:endParaRPr>
          </a:p>
        </p:txBody>
      </p:sp>
      <p:sp>
        <p:nvSpPr>
          <p:cNvPr id="4" name="TextBox 3"/>
          <p:cNvSpPr txBox="1"/>
          <p:nvPr/>
        </p:nvSpPr>
        <p:spPr>
          <a:xfrm>
            <a:off x="198000" y="6408000"/>
            <a:ext cx="5903667" cy="338554"/>
          </a:xfrm>
          <a:prstGeom prst="rect">
            <a:avLst/>
          </a:prstGeom>
          <a:noFill/>
        </p:spPr>
        <p:txBody>
          <a:bodyPr wrap="none" rtlCol="0">
            <a:spAutoFit/>
          </a:bodyPr>
          <a:lstStyle/>
          <a:p>
            <a:pPr algn="ctr"/>
            <a:r>
              <a:rPr lang="en-US" sz="1600" i="1" dirty="0" smtClean="0"/>
              <a:t>Source: Customer value propositions in business markets (HBR 2006)</a:t>
            </a:r>
            <a:endParaRPr lang="en-US" sz="1600" i="1" dirty="0"/>
          </a:p>
        </p:txBody>
      </p:sp>
      <p:graphicFrame>
        <p:nvGraphicFramePr>
          <p:cNvPr id="2" name="Table 1"/>
          <p:cNvGraphicFramePr>
            <a:graphicFrameLocks noGrp="1"/>
          </p:cNvGraphicFramePr>
          <p:nvPr>
            <p:extLst>
              <p:ext uri="{D42A27DB-BD31-4B8C-83A1-F6EECF244321}">
                <p14:modId xmlns:p14="http://schemas.microsoft.com/office/powerpoint/2010/main" val="322078358"/>
              </p:ext>
            </p:extLst>
          </p:nvPr>
        </p:nvGraphicFramePr>
        <p:xfrm>
          <a:off x="270000" y="792000"/>
          <a:ext cx="8610602" cy="5669280"/>
        </p:xfrm>
        <a:graphic>
          <a:graphicData uri="http://schemas.openxmlformats.org/drawingml/2006/table">
            <a:tbl>
              <a:tblPr firstRow="1" bandRow="1">
                <a:tableStyleId>{5C22544A-7EE6-4342-B048-85BDC9FD1C3A}</a:tableStyleId>
              </a:tblPr>
              <a:tblGrid>
                <a:gridCol w="1524001"/>
                <a:gridCol w="1524000"/>
                <a:gridCol w="2590800"/>
                <a:gridCol w="2971801"/>
              </a:tblGrid>
              <a:tr h="370840">
                <a:tc>
                  <a:txBody>
                    <a:bodyPr/>
                    <a:lstStyle/>
                    <a:p>
                      <a:r>
                        <a:rPr lang="en-US" dirty="0" smtClean="0"/>
                        <a:t>VALUE PROPOSITION</a:t>
                      </a:r>
                      <a:endParaRPr lang="en-US" dirty="0"/>
                    </a:p>
                  </a:txBody>
                  <a:tcPr/>
                </a:tc>
                <a:tc>
                  <a:txBody>
                    <a:bodyPr/>
                    <a:lstStyle/>
                    <a:p>
                      <a:r>
                        <a:rPr lang="en-US" dirty="0" smtClean="0"/>
                        <a:t>ALL BENEFITS</a:t>
                      </a:r>
                      <a:endParaRPr lang="en-US" dirty="0"/>
                    </a:p>
                  </a:txBody>
                  <a:tcPr/>
                </a:tc>
                <a:tc>
                  <a:txBody>
                    <a:bodyPr/>
                    <a:lstStyle/>
                    <a:p>
                      <a:r>
                        <a:rPr lang="en-US" dirty="0" smtClean="0"/>
                        <a:t>FAVOURABLE POINTS OF DIFFERENCE</a:t>
                      </a:r>
                      <a:endParaRPr lang="en-US" dirty="0"/>
                    </a:p>
                  </a:txBody>
                  <a:tcPr/>
                </a:tc>
                <a:tc>
                  <a:txBody>
                    <a:bodyPr/>
                    <a:lstStyle/>
                    <a:p>
                      <a:r>
                        <a:rPr lang="en-US" dirty="0" smtClean="0"/>
                        <a:t>RESONATING</a:t>
                      </a:r>
                      <a:r>
                        <a:rPr lang="en-US" baseline="0" dirty="0" smtClean="0"/>
                        <a:t> FOCUS</a:t>
                      </a:r>
                      <a:endParaRPr lang="en-US" dirty="0"/>
                    </a:p>
                  </a:txBody>
                  <a:tcPr/>
                </a:tc>
              </a:tr>
              <a:tr h="370840">
                <a:tc>
                  <a:txBody>
                    <a:bodyPr/>
                    <a:lstStyle/>
                    <a:p>
                      <a:r>
                        <a:rPr lang="en-US" dirty="0" smtClean="0"/>
                        <a:t>Consists</a:t>
                      </a:r>
                      <a:r>
                        <a:rPr lang="en-US" baseline="0" dirty="0" smtClean="0"/>
                        <a:t> of:</a:t>
                      </a:r>
                      <a:endParaRPr lang="en-US" dirty="0"/>
                    </a:p>
                  </a:txBody>
                  <a:tcPr/>
                </a:tc>
                <a:tc>
                  <a:txBody>
                    <a:bodyPr/>
                    <a:lstStyle/>
                    <a:p>
                      <a:r>
                        <a:rPr lang="en-US" dirty="0" smtClean="0"/>
                        <a:t>All benefits customers receive from a market offering</a:t>
                      </a:r>
                      <a:endParaRPr lang="en-US" dirty="0"/>
                    </a:p>
                  </a:txBody>
                  <a:tcPr/>
                </a:tc>
                <a:tc>
                  <a:txBody>
                    <a:bodyPr/>
                    <a:lstStyle/>
                    <a:p>
                      <a:r>
                        <a:rPr lang="en-US" dirty="0" smtClean="0"/>
                        <a:t>All </a:t>
                      </a:r>
                      <a:r>
                        <a:rPr lang="en-US" dirty="0" err="1" smtClean="0"/>
                        <a:t>favourable</a:t>
                      </a:r>
                      <a:r>
                        <a:rPr lang="en-US" dirty="0" smtClean="0"/>
                        <a:t> points of difference a market offering</a:t>
                      </a:r>
                      <a:r>
                        <a:rPr lang="en-US" baseline="0" dirty="0" smtClean="0"/>
                        <a:t> has relative to the next best alternative</a:t>
                      </a:r>
                      <a:endParaRPr lang="en-US" dirty="0"/>
                    </a:p>
                  </a:txBody>
                  <a:tcPr/>
                </a:tc>
                <a:tc>
                  <a:txBody>
                    <a:bodyPr/>
                    <a:lstStyle/>
                    <a:p>
                      <a:r>
                        <a:rPr lang="en-US" dirty="0" smtClean="0"/>
                        <a:t>The one or two points of difference whose improvement</a:t>
                      </a:r>
                      <a:r>
                        <a:rPr lang="en-US" baseline="0" dirty="0" smtClean="0"/>
                        <a:t> will deliver the greatest value to the customer</a:t>
                      </a:r>
                      <a:endParaRPr lang="en-US" dirty="0"/>
                    </a:p>
                  </a:txBody>
                  <a:tcPr/>
                </a:tc>
              </a:tr>
              <a:tr h="370840">
                <a:tc>
                  <a:txBody>
                    <a:bodyPr/>
                    <a:lstStyle/>
                    <a:p>
                      <a:r>
                        <a:rPr lang="en-US" dirty="0" smtClean="0"/>
                        <a:t>Answers the customer question:</a:t>
                      </a:r>
                      <a:endParaRPr lang="en-US" dirty="0"/>
                    </a:p>
                  </a:txBody>
                  <a:tcPr/>
                </a:tc>
                <a:tc>
                  <a:txBody>
                    <a:bodyPr/>
                    <a:lstStyle/>
                    <a:p>
                      <a:r>
                        <a:rPr lang="en-US" dirty="0" smtClean="0"/>
                        <a:t>“Why should our firm purchase</a:t>
                      </a:r>
                      <a:r>
                        <a:rPr lang="en-US" baseline="0" dirty="0" smtClean="0"/>
                        <a:t> your offering?”</a:t>
                      </a:r>
                      <a:endParaRPr lang="en-US" dirty="0"/>
                    </a:p>
                  </a:txBody>
                  <a:tcPr/>
                </a:tc>
                <a:tc>
                  <a:txBody>
                    <a:bodyPr/>
                    <a:lstStyle/>
                    <a:p>
                      <a:r>
                        <a:rPr lang="en-US" dirty="0" smtClean="0"/>
                        <a:t>“Why should our firm purchase your offering instead of your competitor’s?”</a:t>
                      </a:r>
                      <a:endParaRPr lang="en-US" dirty="0"/>
                    </a:p>
                  </a:txBody>
                  <a:tcPr/>
                </a:tc>
                <a:tc>
                  <a:txBody>
                    <a:bodyPr/>
                    <a:lstStyle/>
                    <a:p>
                      <a:r>
                        <a:rPr lang="en-US" dirty="0" smtClean="0"/>
                        <a:t>“What is </a:t>
                      </a:r>
                      <a:r>
                        <a:rPr lang="en-US" i="1" dirty="0" smtClean="0"/>
                        <a:t>most</a:t>
                      </a:r>
                      <a:r>
                        <a:rPr lang="en-US" dirty="0" smtClean="0"/>
                        <a:t> worthwhile</a:t>
                      </a:r>
                      <a:r>
                        <a:rPr lang="en-US" baseline="0" dirty="0" smtClean="0"/>
                        <a:t> for our firm to keep in mind about your offering?”</a:t>
                      </a:r>
                      <a:endParaRPr lang="en-US" dirty="0"/>
                    </a:p>
                  </a:txBody>
                  <a:tcPr/>
                </a:tc>
              </a:tr>
              <a:tr h="370840">
                <a:tc>
                  <a:txBody>
                    <a:bodyPr/>
                    <a:lstStyle/>
                    <a:p>
                      <a:r>
                        <a:rPr lang="en-US" dirty="0" smtClean="0"/>
                        <a:t>Requires:</a:t>
                      </a:r>
                    </a:p>
                  </a:txBody>
                  <a:tcPr/>
                </a:tc>
                <a:tc>
                  <a:txBody>
                    <a:bodyPr/>
                    <a:lstStyle/>
                    <a:p>
                      <a:r>
                        <a:rPr lang="en-US" dirty="0" smtClean="0"/>
                        <a:t>Knowledge of own market offering</a:t>
                      </a:r>
                      <a:endParaRPr lang="en-US" dirty="0"/>
                    </a:p>
                  </a:txBody>
                  <a:tcPr/>
                </a:tc>
                <a:tc>
                  <a:txBody>
                    <a:bodyPr/>
                    <a:lstStyle/>
                    <a:p>
                      <a:r>
                        <a:rPr lang="en-US" dirty="0" smtClean="0"/>
                        <a:t>Knowledge of own market offering and next best alternative</a:t>
                      </a:r>
                      <a:endParaRPr lang="en-US" dirty="0"/>
                    </a:p>
                  </a:txBody>
                  <a:tcPr/>
                </a:tc>
                <a:tc>
                  <a:txBody>
                    <a:bodyPr/>
                    <a:lstStyle/>
                    <a:p>
                      <a:r>
                        <a:rPr lang="en-US" dirty="0" smtClean="0"/>
                        <a:t>Knowledge of how own marketing offering delivers value to customers, compared with next best alternative</a:t>
                      </a:r>
                      <a:endParaRPr lang="en-US" dirty="0"/>
                    </a:p>
                  </a:txBody>
                  <a:tcPr/>
                </a:tc>
              </a:tr>
              <a:tr h="370840">
                <a:tc>
                  <a:txBody>
                    <a:bodyPr/>
                    <a:lstStyle/>
                    <a:p>
                      <a:r>
                        <a:rPr lang="en-US" dirty="0" smtClean="0"/>
                        <a:t>Has the potential pitfall:</a:t>
                      </a:r>
                      <a:endParaRPr lang="en-US" dirty="0"/>
                    </a:p>
                  </a:txBody>
                  <a:tcPr/>
                </a:tc>
                <a:tc>
                  <a:txBody>
                    <a:bodyPr/>
                    <a:lstStyle/>
                    <a:p>
                      <a:r>
                        <a:rPr lang="en-US" dirty="0" smtClean="0"/>
                        <a:t>Benefit assertion</a:t>
                      </a:r>
                      <a:endParaRPr lang="en-US" dirty="0"/>
                    </a:p>
                  </a:txBody>
                  <a:tcPr/>
                </a:tc>
                <a:tc>
                  <a:txBody>
                    <a:bodyPr/>
                    <a:lstStyle/>
                    <a:p>
                      <a:r>
                        <a:rPr lang="en-US" dirty="0" smtClean="0"/>
                        <a:t>Value presumption</a:t>
                      </a:r>
                      <a:endParaRPr lang="en-US" dirty="0"/>
                    </a:p>
                  </a:txBody>
                  <a:tcPr/>
                </a:tc>
                <a:tc>
                  <a:txBody>
                    <a:bodyPr/>
                    <a:lstStyle/>
                    <a:p>
                      <a:r>
                        <a:rPr lang="en-US" dirty="0" smtClean="0"/>
                        <a:t>Requires customer</a:t>
                      </a:r>
                      <a:r>
                        <a:rPr lang="en-US" baseline="0" dirty="0" smtClean="0"/>
                        <a:t> value research</a:t>
                      </a:r>
                      <a:endParaRPr lang="en-US" dirty="0"/>
                    </a:p>
                  </a:txBody>
                  <a:tcPr/>
                </a:tc>
              </a:tr>
            </a:tbl>
          </a:graphicData>
        </a:graphic>
      </p:graphicFrame>
    </p:spTree>
    <p:extLst>
      <p:ext uri="{BB962C8B-B14F-4D97-AF65-F5344CB8AC3E}">
        <p14:creationId xmlns:p14="http://schemas.microsoft.com/office/powerpoint/2010/main" val="497018072"/>
      </p:ext>
    </p:extLst>
  </p:cSld>
  <p:clrMapOvr>
    <a:masterClrMapping/>
  </p:clrMapOvr>
  <p:transition advTm="2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71</a:t>
            </a:fld>
            <a:endParaRPr lang="en-US"/>
          </a:p>
        </p:txBody>
      </p:sp>
      <p:sp>
        <p:nvSpPr>
          <p:cNvPr id="3" name="Title 2"/>
          <p:cNvSpPr>
            <a:spLocks noGrp="1"/>
          </p:cNvSpPr>
          <p:nvPr>
            <p:ph type="title"/>
          </p:nvPr>
        </p:nvSpPr>
        <p:spPr>
          <a:xfrm>
            <a:off x="190500" y="216000"/>
            <a:ext cx="8763000" cy="709200"/>
          </a:xfrm>
        </p:spPr>
        <p:txBody>
          <a:bodyPr>
            <a:normAutofit fontScale="90000"/>
          </a:bodyPr>
          <a:lstStyle/>
          <a:p>
            <a:pPr>
              <a:defRPr/>
            </a:pPr>
            <a:r>
              <a:rPr lang="en-US" b="1" i="1" dirty="0" smtClean="0">
                <a:solidFill>
                  <a:srgbClr val="4676A6"/>
                </a:solidFill>
              </a:rPr>
              <a:t>Buyer </a:t>
            </a:r>
            <a:r>
              <a:rPr lang="en-US" b="1" i="1" dirty="0" err="1" smtClean="0">
                <a:solidFill>
                  <a:srgbClr val="4676A6"/>
                </a:solidFill>
              </a:rPr>
              <a:t>behaviour</a:t>
            </a:r>
            <a:r>
              <a:rPr lang="en-US" b="1" i="1" dirty="0" smtClean="0">
                <a:solidFill>
                  <a:srgbClr val="4676A6"/>
                </a:solidFill>
              </a:rPr>
              <a:t> &amp; motivation</a:t>
            </a:r>
            <a:endParaRPr lang="en-US" b="1" i="1" dirty="0">
              <a:solidFill>
                <a:srgbClr val="4676A6"/>
              </a:solidFill>
            </a:endParaRPr>
          </a:p>
        </p:txBody>
      </p:sp>
      <p:sp>
        <p:nvSpPr>
          <p:cNvPr id="4" name="TextBox 3"/>
          <p:cNvSpPr txBox="1"/>
          <p:nvPr/>
        </p:nvSpPr>
        <p:spPr>
          <a:xfrm>
            <a:off x="648000" y="5940000"/>
            <a:ext cx="5497723" cy="338554"/>
          </a:xfrm>
          <a:prstGeom prst="rect">
            <a:avLst/>
          </a:prstGeom>
          <a:noFill/>
        </p:spPr>
        <p:txBody>
          <a:bodyPr wrap="none" rtlCol="0">
            <a:spAutoFit/>
          </a:bodyPr>
          <a:lstStyle/>
          <a:p>
            <a:r>
              <a:rPr lang="en-US" sz="1600" i="1" dirty="0" smtClean="0"/>
              <a:t>Source: Rethinking the sales force (Rackham, de </a:t>
            </a:r>
            <a:r>
              <a:rPr lang="en-US" sz="1600" i="1" dirty="0" err="1" smtClean="0"/>
              <a:t>Vincentis</a:t>
            </a:r>
            <a:r>
              <a:rPr lang="en-US" sz="1600" i="1" dirty="0" smtClean="0"/>
              <a:t> 1999)</a:t>
            </a:r>
            <a:endParaRPr lang="en-US" sz="1600" i="1" dirty="0"/>
          </a:p>
        </p:txBody>
      </p:sp>
      <p:graphicFrame>
        <p:nvGraphicFramePr>
          <p:cNvPr id="6" name="Table 5"/>
          <p:cNvGraphicFramePr>
            <a:graphicFrameLocks noGrp="1"/>
          </p:cNvGraphicFramePr>
          <p:nvPr>
            <p:extLst>
              <p:ext uri="{D42A27DB-BD31-4B8C-83A1-F6EECF244321}">
                <p14:modId xmlns:p14="http://schemas.microsoft.com/office/powerpoint/2010/main" val="2662078545"/>
              </p:ext>
            </p:extLst>
          </p:nvPr>
        </p:nvGraphicFramePr>
        <p:xfrm>
          <a:off x="648000" y="1260000"/>
          <a:ext cx="7848601" cy="4632960"/>
        </p:xfrm>
        <a:graphic>
          <a:graphicData uri="http://schemas.openxmlformats.org/drawingml/2006/table">
            <a:tbl>
              <a:tblPr firstRow="1" bandRow="1">
                <a:tableStyleId>{5C22544A-7EE6-4342-B048-85BDC9FD1C3A}</a:tableStyleId>
              </a:tblPr>
              <a:tblGrid>
                <a:gridCol w="2057401"/>
                <a:gridCol w="2593622"/>
                <a:gridCol w="3197578"/>
              </a:tblGrid>
              <a:tr h="370840">
                <a:tc>
                  <a:txBody>
                    <a:bodyPr/>
                    <a:lstStyle/>
                    <a:p>
                      <a:pPr algn="l"/>
                      <a:r>
                        <a:rPr lang="en-US" sz="2600" dirty="0" smtClean="0"/>
                        <a:t>Type</a:t>
                      </a:r>
                      <a:endParaRPr lang="en-US" sz="2600" dirty="0"/>
                    </a:p>
                  </a:txBody>
                  <a:tcPr/>
                </a:tc>
                <a:tc>
                  <a:txBody>
                    <a:bodyPr/>
                    <a:lstStyle/>
                    <a:p>
                      <a:pPr algn="l"/>
                      <a:r>
                        <a:rPr lang="en-US" sz="2600" dirty="0" smtClean="0"/>
                        <a:t>Buyer </a:t>
                      </a:r>
                      <a:r>
                        <a:rPr lang="en-US" sz="2600" dirty="0" err="1" smtClean="0"/>
                        <a:t>behaviour</a:t>
                      </a:r>
                      <a:endParaRPr lang="en-US" sz="2600" dirty="0"/>
                    </a:p>
                  </a:txBody>
                  <a:tcPr/>
                </a:tc>
                <a:tc>
                  <a:txBody>
                    <a:bodyPr/>
                    <a:lstStyle/>
                    <a:p>
                      <a:pPr algn="l"/>
                      <a:r>
                        <a:rPr lang="en-US" sz="2600" dirty="0" smtClean="0"/>
                        <a:t>Motivation</a:t>
                      </a:r>
                      <a:endParaRPr lang="en-US" sz="2600" dirty="0"/>
                    </a:p>
                  </a:txBody>
                  <a:tcPr/>
                </a:tc>
              </a:tr>
              <a:tr h="370840">
                <a:tc>
                  <a:txBody>
                    <a:bodyPr/>
                    <a:lstStyle/>
                    <a:p>
                      <a:pPr algn="l"/>
                      <a:r>
                        <a:rPr lang="en-US" sz="2600" dirty="0" smtClean="0"/>
                        <a:t>Transactional sales</a:t>
                      </a:r>
                      <a:endParaRPr lang="en-US" sz="2600" dirty="0"/>
                    </a:p>
                  </a:txBody>
                  <a:tcPr/>
                </a:tc>
                <a:tc>
                  <a:txBody>
                    <a:bodyPr/>
                    <a:lstStyle/>
                    <a:p>
                      <a:pPr algn="l"/>
                      <a:r>
                        <a:rPr lang="en-US" sz="2600" dirty="0" smtClean="0"/>
                        <a:t>Intrinsic value buyers: “keep it cheap and easy to do business”</a:t>
                      </a:r>
                      <a:endParaRPr lang="en-US" sz="2600" dirty="0"/>
                    </a:p>
                  </a:txBody>
                  <a:tcPr/>
                </a:tc>
                <a:tc>
                  <a:txBody>
                    <a:bodyPr/>
                    <a:lstStyle/>
                    <a:p>
                      <a:pPr algn="l"/>
                      <a:r>
                        <a:rPr lang="en-US" sz="2000" dirty="0" smtClean="0"/>
                        <a:t>Understands</a:t>
                      </a:r>
                      <a:r>
                        <a:rPr lang="en-US" sz="2000" baseline="0" dirty="0" smtClean="0"/>
                        <a:t> the product</a:t>
                      </a:r>
                    </a:p>
                    <a:p>
                      <a:pPr algn="l"/>
                      <a:r>
                        <a:rPr lang="en-US" sz="2000" baseline="0" dirty="0" smtClean="0"/>
                        <a:t>Perceives it as substitutable</a:t>
                      </a:r>
                    </a:p>
                    <a:p>
                      <a:pPr algn="l"/>
                      <a:r>
                        <a:rPr lang="en-US" sz="2000" baseline="0" dirty="0" smtClean="0"/>
                        <a:t>Cost focus</a:t>
                      </a:r>
                    </a:p>
                    <a:p>
                      <a:pPr algn="l"/>
                      <a:r>
                        <a:rPr lang="en-US" sz="2000" baseline="0" dirty="0" smtClean="0"/>
                        <a:t>Resents time ‘wasted’ with sales people</a:t>
                      </a:r>
                      <a:endParaRPr lang="en-US" sz="2000" dirty="0"/>
                    </a:p>
                  </a:txBody>
                  <a:tcPr/>
                </a:tc>
              </a:tr>
              <a:tr h="370840">
                <a:tc>
                  <a:txBody>
                    <a:bodyPr/>
                    <a:lstStyle/>
                    <a:p>
                      <a:pPr algn="l"/>
                      <a:r>
                        <a:rPr lang="en-US" sz="2600" dirty="0" smtClean="0"/>
                        <a:t>Consultative sales</a:t>
                      </a:r>
                      <a:endParaRPr lang="en-US" sz="2600" dirty="0"/>
                    </a:p>
                  </a:txBody>
                  <a:tcPr/>
                </a:tc>
                <a:tc>
                  <a:txBody>
                    <a:bodyPr/>
                    <a:lstStyle/>
                    <a:p>
                      <a:pPr algn="l"/>
                      <a:r>
                        <a:rPr lang="en-US" sz="2600" dirty="0" smtClean="0"/>
                        <a:t>Extrinsic value buyers: “I don’t know the answer:</a:t>
                      </a:r>
                      <a:r>
                        <a:rPr lang="en-US" sz="2600" baseline="0" dirty="0" smtClean="0"/>
                        <a:t> help me </a:t>
                      </a:r>
                      <a:r>
                        <a:rPr lang="en-US" sz="2600" baseline="0" dirty="0" err="1" smtClean="0"/>
                        <a:t>analyse</a:t>
                      </a:r>
                      <a:r>
                        <a:rPr lang="en-US" sz="2600" baseline="0" dirty="0" smtClean="0"/>
                        <a:t> and solve the issue</a:t>
                      </a:r>
                      <a:endParaRPr lang="en-US" sz="2600" dirty="0"/>
                    </a:p>
                  </a:txBody>
                  <a:tcPr/>
                </a:tc>
                <a:tc>
                  <a:txBody>
                    <a:bodyPr/>
                    <a:lstStyle/>
                    <a:p>
                      <a:pPr algn="l"/>
                      <a:r>
                        <a:rPr lang="en-US" sz="2000" dirty="0" smtClean="0"/>
                        <a:t>Focus on how the product is used</a:t>
                      </a:r>
                    </a:p>
                    <a:p>
                      <a:pPr algn="l"/>
                      <a:r>
                        <a:rPr lang="en-US" sz="2000" dirty="0" smtClean="0"/>
                        <a:t>Interested in solutions and applications</a:t>
                      </a:r>
                    </a:p>
                    <a:p>
                      <a:pPr algn="l"/>
                      <a:r>
                        <a:rPr lang="en-US" sz="2000" dirty="0" smtClean="0"/>
                        <a:t>Values advice and help</a:t>
                      </a:r>
                    </a:p>
                    <a:p>
                      <a:pPr algn="l"/>
                      <a:r>
                        <a:rPr lang="en-US" sz="2000" dirty="0" smtClean="0"/>
                        <a:t>Needs the sales</a:t>
                      </a:r>
                      <a:r>
                        <a:rPr lang="en-US" sz="2000" baseline="0" dirty="0" smtClean="0"/>
                        <a:t> person</a:t>
                      </a:r>
                      <a:endParaRPr lang="en-US" sz="2000" dirty="0"/>
                    </a:p>
                  </a:txBody>
                  <a:tcPr/>
                </a:tc>
              </a:tr>
            </a:tbl>
          </a:graphicData>
        </a:graphic>
      </p:graphicFrame>
    </p:spTree>
    <p:extLst>
      <p:ext uri="{BB962C8B-B14F-4D97-AF65-F5344CB8AC3E}">
        <p14:creationId xmlns:p14="http://schemas.microsoft.com/office/powerpoint/2010/main" val="2174941352"/>
      </p:ext>
    </p:extLst>
  </p:cSld>
  <p:clrMapOvr>
    <a:masterClrMapping/>
  </p:clrMapOvr>
  <p:transition advTm="2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Even when customer value propositions are well captured and formulated, introduction of solutions that involve new technology will have to overcome some hurdles.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This is called </a:t>
            </a:r>
            <a:r>
              <a:rPr lang="en-US" sz="2800" dirty="0" smtClean="0">
                <a:solidFill>
                  <a:srgbClr val="4676A6"/>
                </a:solidFill>
                <a:latin typeface="+mn-lt"/>
              </a:rPr>
              <a:t>“crossing the technology chasm”</a:t>
            </a:r>
            <a:r>
              <a:rPr lang="en-US" sz="2800" dirty="0" smtClean="0">
                <a:latin typeface="+mn-lt"/>
              </a:rPr>
              <a:t>:</a:t>
            </a:r>
            <a:r>
              <a:rPr lang="en-US" sz="2800" dirty="0" smtClean="0">
                <a:solidFill>
                  <a:srgbClr val="4676A6"/>
                </a:solidFill>
                <a:latin typeface="+mn-lt"/>
              </a:rPr>
              <a:t> </a:t>
            </a:r>
            <a:endParaRPr lang="en-US" sz="2800" dirty="0">
              <a:solidFill>
                <a:srgbClr val="4676A6"/>
              </a:solidFill>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67073452"/>
      </p:ext>
    </p:extLst>
  </p:cSld>
  <p:clrMapOvr>
    <a:masterClrMapping/>
  </p:clrMapOvr>
  <p:transition advTm="2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73</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Crossing the technology chasm</a:t>
            </a:r>
            <a:endParaRPr lang="en-US" sz="4000" b="1" i="1" dirty="0">
              <a:solidFill>
                <a:srgbClr val="4676A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44600"/>
            <a:ext cx="71628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2525" y="5940000"/>
            <a:ext cx="3658950" cy="338554"/>
          </a:xfrm>
          <a:prstGeom prst="rect">
            <a:avLst/>
          </a:prstGeom>
          <a:noFill/>
        </p:spPr>
        <p:txBody>
          <a:bodyPr wrap="none" rtlCol="0">
            <a:spAutoFit/>
          </a:bodyPr>
          <a:lstStyle/>
          <a:p>
            <a:pPr algn="ctr"/>
            <a:r>
              <a:rPr lang="en-US" sz="1600" i="1" dirty="0" smtClean="0"/>
              <a:t>Source: Crossing the chasm (Moore 1991)</a:t>
            </a:r>
            <a:endParaRPr lang="en-US" sz="1600" i="1" dirty="0"/>
          </a:p>
        </p:txBody>
      </p:sp>
    </p:spTree>
    <p:extLst>
      <p:ext uri="{BB962C8B-B14F-4D97-AF65-F5344CB8AC3E}">
        <p14:creationId xmlns:p14="http://schemas.microsoft.com/office/powerpoint/2010/main" val="3903573739"/>
      </p:ext>
    </p:extLst>
  </p:cSld>
  <p:clrMapOvr>
    <a:masterClrMapping/>
  </p:clrMapOvr>
  <p:transition advTm="2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74</a:t>
            </a:fld>
            <a:endParaRPr lang="en-US"/>
          </a:p>
        </p:txBody>
      </p:sp>
      <p:sp>
        <p:nvSpPr>
          <p:cNvPr id="3" name="Title 2"/>
          <p:cNvSpPr>
            <a:spLocks noGrp="1"/>
          </p:cNvSpPr>
          <p:nvPr>
            <p:ph type="title"/>
          </p:nvPr>
        </p:nvSpPr>
        <p:spPr>
          <a:xfrm>
            <a:off x="378000" y="324000"/>
            <a:ext cx="8208000" cy="1324800"/>
          </a:xfrm>
        </p:spPr>
        <p:txBody>
          <a:bodyPr>
            <a:normAutofit/>
          </a:bodyPr>
          <a:lstStyle/>
          <a:p>
            <a:pPr algn="r">
              <a:defRPr/>
            </a:pPr>
            <a:r>
              <a:rPr lang="en-US" sz="4000" b="1" i="1" dirty="0" smtClean="0">
                <a:solidFill>
                  <a:srgbClr val="4676A6"/>
                </a:solidFill>
              </a:rPr>
              <a:t>Crossing </a:t>
            </a:r>
            <a:br>
              <a:rPr lang="en-US" sz="4000" b="1" i="1" dirty="0" smtClean="0">
                <a:solidFill>
                  <a:srgbClr val="4676A6"/>
                </a:solidFill>
              </a:rPr>
            </a:br>
            <a:r>
              <a:rPr lang="en-US" sz="4000" b="1" i="1" dirty="0" smtClean="0">
                <a:solidFill>
                  <a:srgbClr val="4676A6"/>
                </a:solidFill>
              </a:rPr>
              <a:t>the technology chasm</a:t>
            </a:r>
            <a:endParaRPr lang="en-US" sz="4000" b="1" i="1" dirty="0">
              <a:solidFill>
                <a:srgbClr val="4676A6"/>
              </a:solidFill>
            </a:endParaRPr>
          </a:p>
        </p:txBody>
      </p:sp>
      <p:sp>
        <p:nvSpPr>
          <p:cNvPr id="2" name="TextBox 1"/>
          <p:cNvSpPr txBox="1"/>
          <p:nvPr/>
        </p:nvSpPr>
        <p:spPr>
          <a:xfrm>
            <a:off x="378000" y="1800000"/>
            <a:ext cx="8208000" cy="4219617"/>
          </a:xfrm>
          <a:prstGeom prst="rect">
            <a:avLst/>
          </a:prstGeom>
          <a:noFill/>
        </p:spPr>
        <p:txBody>
          <a:bodyPr wrap="square" rtlCol="0">
            <a:spAutoFit/>
          </a:bodyPr>
          <a:lstStyle/>
          <a:p>
            <a:pPr marL="342000" indent="-342000">
              <a:lnSpc>
                <a:spcPct val="80000"/>
              </a:lnSpc>
              <a:spcAft>
                <a:spcPts val="1200"/>
              </a:spcAft>
              <a:buFont typeface="Arial" pitchFamily="34" charset="0"/>
              <a:buChar char="•"/>
            </a:pPr>
            <a:r>
              <a:rPr lang="en-US" sz="2600" dirty="0" smtClean="0"/>
              <a:t>Most clients of EO products and services belong to the early and late majority,</a:t>
            </a:r>
          </a:p>
          <a:p>
            <a:pPr marL="342000" indent="-342000">
              <a:lnSpc>
                <a:spcPct val="80000"/>
              </a:lnSpc>
              <a:spcAft>
                <a:spcPts val="1200"/>
              </a:spcAft>
              <a:buFont typeface="Arial" pitchFamily="34" charset="0"/>
              <a:buChar char="•"/>
            </a:pPr>
            <a:r>
              <a:rPr lang="en-US" sz="2600" dirty="0" smtClean="0"/>
              <a:t>They are pragmatists and are not prepared or willing to take substantial risk: the solution should work and be reliable.</a:t>
            </a:r>
          </a:p>
          <a:p>
            <a:pPr marL="342000" indent="-342000">
              <a:lnSpc>
                <a:spcPct val="80000"/>
              </a:lnSpc>
              <a:spcAft>
                <a:spcPts val="1200"/>
              </a:spcAft>
              <a:buFont typeface="Arial" pitchFamily="34" charset="0"/>
              <a:buChar char="•"/>
            </a:pPr>
            <a:r>
              <a:rPr lang="en-US" sz="2600" dirty="0" smtClean="0"/>
              <a:t>Once convinced, the pragmatists will be long-term clients.</a:t>
            </a:r>
          </a:p>
          <a:p>
            <a:pPr marL="342000" indent="-342000">
              <a:lnSpc>
                <a:spcPct val="80000"/>
              </a:lnSpc>
              <a:spcAft>
                <a:spcPts val="1200"/>
              </a:spcAft>
              <a:buFont typeface="Arial" pitchFamily="34" charset="0"/>
              <a:buChar char="•"/>
            </a:pPr>
            <a:endParaRPr lang="en-US" sz="2600" dirty="0" smtClean="0"/>
          </a:p>
          <a:p>
            <a:pPr marL="342000" indent="-342000">
              <a:lnSpc>
                <a:spcPct val="80000"/>
              </a:lnSpc>
              <a:spcAft>
                <a:spcPts val="1200"/>
              </a:spcAft>
            </a:pPr>
            <a:r>
              <a:rPr lang="en-US" sz="1600" i="1" dirty="0" smtClean="0"/>
              <a:t>Source: Crossing the chasm (Moore 1991)</a:t>
            </a:r>
          </a:p>
          <a:p>
            <a:pPr marL="342000" indent="-342000">
              <a:spcAft>
                <a:spcPts val="600"/>
              </a:spcAft>
            </a:pPr>
            <a:endParaRPr lang="en-US" sz="1600" i="1" dirty="0" smtClean="0"/>
          </a:p>
          <a:p>
            <a:pPr marL="285750" indent="-285750">
              <a:buFont typeface="Wingdings" panose="05000000000000000000" pitchFamily="2" charset="2"/>
              <a:buChar char="§"/>
            </a:pPr>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88299031"/>
      </p:ext>
    </p:extLst>
  </p:cSld>
  <p:clrMapOvr>
    <a:masterClrMapping/>
  </p:clrMapOvr>
  <p:transition advTm="2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75</a:t>
            </a:fld>
            <a:endParaRPr lang="en-US"/>
          </a:p>
        </p:txBody>
      </p:sp>
      <p:sp>
        <p:nvSpPr>
          <p:cNvPr id="7" name="Title 1"/>
          <p:cNvSpPr txBox="1">
            <a:spLocks/>
          </p:cNvSpPr>
          <p:nvPr/>
        </p:nvSpPr>
        <p:spPr>
          <a:xfrm>
            <a:off x="3958800" y="900000"/>
            <a:ext cx="4627200" cy="7092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679205"/>
          </a:xfrm>
        </p:spPr>
        <p:txBody>
          <a:bodyPr>
            <a:normAutofit/>
          </a:bodyPr>
          <a:lstStyle/>
          <a:p>
            <a:pPr marL="0" indent="0">
              <a:lnSpc>
                <a:spcPct val="80000"/>
              </a:lnSpc>
              <a:spcBef>
                <a:spcPts val="0"/>
              </a:spcBef>
              <a:spcAft>
                <a:spcPts val="1200"/>
              </a:spcAft>
              <a:buNone/>
            </a:pPr>
            <a:r>
              <a:rPr lang="en-US" sz="2600" b="1" dirty="0" smtClean="0">
                <a:solidFill>
                  <a:srgbClr val="4676A6"/>
                </a:solidFill>
              </a:rPr>
              <a:t>Creating &amp; delivering your value proposition </a:t>
            </a:r>
            <a:br>
              <a:rPr lang="en-US" sz="2600" b="1" dirty="0" smtClean="0">
                <a:solidFill>
                  <a:srgbClr val="4676A6"/>
                </a:solidFill>
              </a:rPr>
            </a:br>
            <a:r>
              <a:rPr lang="en-US" sz="2000" dirty="0" smtClean="0"/>
              <a:t>– </a:t>
            </a:r>
            <a:r>
              <a:rPr lang="en-US" sz="2000" i="1" dirty="0" smtClean="0"/>
              <a:t>managing customer experience for profit </a:t>
            </a:r>
            <a:r>
              <a:rPr lang="en-US" sz="2000" dirty="0" smtClean="0"/>
              <a:t/>
            </a:r>
            <a:br>
              <a:rPr lang="en-US" sz="2000" dirty="0" smtClean="0"/>
            </a:br>
            <a:r>
              <a:rPr lang="en-US" sz="2000" b="1" dirty="0" smtClean="0"/>
              <a:t>(Barnes, Blake, </a:t>
            </a:r>
            <a:r>
              <a:rPr lang="en-US" sz="2000" b="1" dirty="0" err="1" smtClean="0"/>
              <a:t>Pinder</a:t>
            </a:r>
            <a:r>
              <a:rPr lang="en-US" sz="2000" b="1" dirty="0" smtClean="0"/>
              <a:t>; 2009)</a:t>
            </a:r>
            <a:endParaRPr lang="en-US" sz="2000" i="1" dirty="0" smtClean="0"/>
          </a:p>
          <a:p>
            <a:pPr marL="0" indent="0">
              <a:lnSpc>
                <a:spcPct val="80000"/>
              </a:lnSpc>
              <a:spcBef>
                <a:spcPts val="0"/>
              </a:spcBef>
              <a:spcAft>
                <a:spcPts val="1200"/>
              </a:spcAft>
              <a:buNone/>
            </a:pPr>
            <a:r>
              <a:rPr lang="en-US" sz="2600" b="1" dirty="0" smtClean="0">
                <a:solidFill>
                  <a:srgbClr val="4676A6"/>
                </a:solidFill>
              </a:rPr>
              <a:t>Customer </a:t>
            </a:r>
            <a:r>
              <a:rPr lang="en-US" sz="2600" b="1" dirty="0">
                <a:solidFill>
                  <a:srgbClr val="4676A6"/>
                </a:solidFill>
              </a:rPr>
              <a:t>value </a:t>
            </a:r>
            <a:r>
              <a:rPr lang="en-US" sz="2600" b="1" dirty="0" smtClean="0">
                <a:solidFill>
                  <a:srgbClr val="4676A6"/>
                </a:solidFill>
              </a:rPr>
              <a:t>propositions in business markets </a:t>
            </a:r>
            <a:br>
              <a:rPr lang="en-US" sz="2600" b="1" dirty="0" smtClean="0">
                <a:solidFill>
                  <a:srgbClr val="4676A6"/>
                </a:solidFill>
              </a:rPr>
            </a:br>
            <a:r>
              <a:rPr lang="en-US" sz="2000" b="1" dirty="0" smtClean="0"/>
              <a:t>(Anderson, </a:t>
            </a:r>
            <a:r>
              <a:rPr lang="en-US" sz="2000" b="1" dirty="0" err="1" smtClean="0"/>
              <a:t>Narus</a:t>
            </a:r>
            <a:r>
              <a:rPr lang="en-US" sz="2000" b="1" dirty="0" smtClean="0"/>
              <a:t>, van </a:t>
            </a:r>
            <a:r>
              <a:rPr lang="en-US" sz="2000" b="1" dirty="0" err="1" smtClean="0"/>
              <a:t>Rossum</a:t>
            </a:r>
            <a:r>
              <a:rPr lang="en-US" sz="2000" b="1" dirty="0" smtClean="0"/>
              <a:t> </a:t>
            </a:r>
            <a:r>
              <a:rPr lang="en-US" sz="2000" dirty="0" smtClean="0"/>
              <a:t>[Harvard Business Review]</a:t>
            </a:r>
            <a:r>
              <a:rPr lang="en-US" sz="2000" b="1" dirty="0" smtClean="0"/>
              <a:t>; 2006)</a:t>
            </a:r>
            <a:endParaRPr lang="en-US" sz="2000" i="1" dirty="0"/>
          </a:p>
          <a:p>
            <a:pPr marL="0" indent="0">
              <a:lnSpc>
                <a:spcPct val="80000"/>
              </a:lnSpc>
              <a:spcBef>
                <a:spcPts val="0"/>
              </a:spcBef>
              <a:spcAft>
                <a:spcPts val="1200"/>
              </a:spcAft>
              <a:buNone/>
            </a:pPr>
            <a:r>
              <a:rPr lang="en-US" sz="2600" b="1" dirty="0" smtClean="0">
                <a:solidFill>
                  <a:srgbClr val="4676A6"/>
                </a:solidFill>
              </a:rPr>
              <a:t>Rethinking the sales force: </a:t>
            </a:r>
            <a:br>
              <a:rPr lang="en-US" sz="2600" b="1" dirty="0" smtClean="0">
                <a:solidFill>
                  <a:srgbClr val="4676A6"/>
                </a:solidFill>
              </a:rPr>
            </a:br>
            <a:r>
              <a:rPr lang="en-US" sz="2000" i="1" dirty="0" smtClean="0"/>
              <a:t>refining selling to create and capture customer value</a:t>
            </a:r>
            <a:r>
              <a:rPr lang="en-US" sz="2000" b="1" i="1" dirty="0" smtClean="0"/>
              <a:t> </a:t>
            </a:r>
            <a:r>
              <a:rPr lang="en-US" sz="2000" b="1" dirty="0" smtClean="0"/>
              <a:t/>
            </a:r>
            <a:br>
              <a:rPr lang="en-US" sz="2000" b="1" dirty="0" smtClean="0"/>
            </a:br>
            <a:r>
              <a:rPr lang="en-US" sz="2000" b="1" dirty="0" smtClean="0"/>
              <a:t>(Rackham, de </a:t>
            </a:r>
            <a:r>
              <a:rPr lang="en-US" sz="2000" b="1" dirty="0" err="1" smtClean="0"/>
              <a:t>Vicentis</a:t>
            </a:r>
            <a:r>
              <a:rPr lang="en-US" sz="2000" b="1" dirty="0" smtClean="0"/>
              <a:t>; 1999)</a:t>
            </a:r>
            <a:endParaRPr lang="en-US" sz="2000" i="1" dirty="0"/>
          </a:p>
          <a:p>
            <a:pPr marL="0" indent="0">
              <a:lnSpc>
                <a:spcPct val="80000"/>
              </a:lnSpc>
              <a:spcBef>
                <a:spcPts val="0"/>
              </a:spcBef>
              <a:spcAft>
                <a:spcPts val="1200"/>
              </a:spcAft>
              <a:buNone/>
            </a:pPr>
            <a:r>
              <a:rPr lang="en-US" sz="2600" b="1" dirty="0" smtClean="0">
                <a:solidFill>
                  <a:srgbClr val="4676A6"/>
                </a:solidFill>
              </a:rPr>
              <a:t>Crossing the chasm </a:t>
            </a:r>
            <a:br>
              <a:rPr lang="en-US" sz="2600" b="1" dirty="0" smtClean="0">
                <a:solidFill>
                  <a:srgbClr val="4676A6"/>
                </a:solidFill>
              </a:rPr>
            </a:br>
            <a:r>
              <a:rPr lang="en-US" sz="2000" i="1" dirty="0" smtClean="0"/>
              <a:t>– marketing and selling high-tech products to mainstream customers</a:t>
            </a:r>
            <a:r>
              <a:rPr lang="en-US" sz="2000" b="1" i="1" dirty="0" smtClean="0"/>
              <a:t> </a:t>
            </a:r>
            <a:br>
              <a:rPr lang="en-US" sz="2000" b="1" i="1" dirty="0" smtClean="0"/>
            </a:br>
            <a:r>
              <a:rPr lang="en-US" sz="2000" b="1" dirty="0" smtClean="0"/>
              <a:t>(Moore; 1991)</a:t>
            </a:r>
          </a:p>
        </p:txBody>
      </p:sp>
    </p:spTree>
    <p:extLst>
      <p:ext uri="{BB962C8B-B14F-4D97-AF65-F5344CB8AC3E}">
        <p14:creationId xmlns:p14="http://schemas.microsoft.com/office/powerpoint/2010/main" val="508619844"/>
      </p:ext>
    </p:extLst>
  </p:cSld>
  <p:clrMapOvr>
    <a:masterClrMapping/>
  </p:clrMapOvr>
  <p:transition advTm="2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Creating shared value is a key element of successful implementation of earth observation solutions.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achieve this, in most cases earth observation applications have to be integrated into more general (business or organizational) processes: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77</a:t>
            </a:fld>
            <a:endParaRPr lang="en-US" dirty="0"/>
          </a:p>
        </p:txBody>
      </p:sp>
      <p:sp>
        <p:nvSpPr>
          <p:cNvPr id="6"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Create shared value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6685" y="1800000"/>
            <a:ext cx="8208000" cy="4267200"/>
          </a:xfrm>
        </p:spPr>
        <p:txBody>
          <a:bodyPr>
            <a:normAutofit/>
          </a:bodyPr>
          <a:lstStyle/>
          <a:p>
            <a:pPr marL="0" indent="0">
              <a:lnSpc>
                <a:spcPct val="80000"/>
              </a:lnSpc>
              <a:spcBef>
                <a:spcPts val="0"/>
              </a:spcBef>
              <a:spcAft>
                <a:spcPts val="1200"/>
              </a:spcAft>
              <a:buNone/>
            </a:pPr>
            <a:r>
              <a:rPr lang="en-US" sz="2600" dirty="0" smtClean="0">
                <a:solidFill>
                  <a:prstClr val="black"/>
                </a:solidFill>
                <a:ea typeface="Times New Roman"/>
                <a:cs typeface="Times New Roman"/>
              </a:rPr>
              <a:t>Involves cooperation between:</a:t>
            </a:r>
            <a:endParaRPr lang="en-US" sz="2600" b="1" dirty="0" smtClean="0">
              <a:solidFill>
                <a:prstClr val="black"/>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Public sector</a:t>
            </a:r>
            <a:endParaRPr lang="en-US" sz="2600" dirty="0" smtClean="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Private sector</a:t>
            </a:r>
            <a:endParaRPr lang="en-US" sz="2600" dirty="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Social sector</a:t>
            </a:r>
            <a:endParaRPr lang="en-US" sz="2600" dirty="0">
              <a:solidFill>
                <a:srgbClr val="4676A6"/>
              </a:solidFill>
              <a:ea typeface="Times New Roman"/>
              <a:cs typeface="Times New Roman"/>
            </a:endParaRPr>
          </a:p>
          <a:p>
            <a:pPr marL="0" indent="0">
              <a:lnSpc>
                <a:spcPct val="80000"/>
              </a:lnSpc>
              <a:spcBef>
                <a:spcPts val="0"/>
              </a:spcBef>
              <a:spcAft>
                <a:spcPts val="600"/>
              </a:spcAft>
              <a:buNone/>
            </a:pPr>
            <a:endParaRPr lang="en-US" sz="2600" dirty="0" smtClean="0">
              <a:solidFill>
                <a:prstClr val="black"/>
              </a:solidFill>
              <a:ea typeface="Times New Roman"/>
              <a:cs typeface="Times New Roman"/>
            </a:endParaRPr>
          </a:p>
          <a:p>
            <a:pPr marL="0" indent="0">
              <a:lnSpc>
                <a:spcPct val="80000"/>
              </a:lnSpc>
              <a:spcBef>
                <a:spcPts val="0"/>
              </a:spcBef>
              <a:spcAft>
                <a:spcPts val="1200"/>
              </a:spcAft>
              <a:buNone/>
            </a:pPr>
            <a:r>
              <a:rPr lang="en-US" sz="2600" dirty="0" smtClean="0">
                <a:solidFill>
                  <a:prstClr val="black"/>
                </a:solidFill>
                <a:ea typeface="Times New Roman"/>
                <a:cs typeface="Times New Roman"/>
              </a:rPr>
              <a:t>Opportunity for earth observation (integrated) solutions: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Integrate EO in general business / organizational process</a:t>
            </a:r>
          </a:p>
          <a:p>
            <a:pPr>
              <a:lnSpc>
                <a:spcPct val="80000"/>
              </a:lnSpc>
              <a:spcBef>
                <a:spcPts val="0"/>
              </a:spcBef>
              <a:spcAft>
                <a:spcPts val="1200"/>
              </a:spcAft>
            </a:pPr>
            <a:r>
              <a:rPr lang="en-US" sz="2600" dirty="0" smtClean="0">
                <a:solidFill>
                  <a:prstClr val="black"/>
                </a:solidFill>
                <a:ea typeface="Times New Roman"/>
                <a:cs typeface="Times New Roman"/>
              </a:rPr>
              <a:t>Integrate different EO (and GIS and navigation) functionalities</a:t>
            </a: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2455979077"/>
      </p:ext>
    </p:extLst>
  </p:cSld>
  <p:clrMapOvr>
    <a:masterClrMapping/>
  </p:clrMapOvr>
  <p:transition advTm="2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Based on all considerations dealt with in the previous slides, there are some practical approaches that can be applied in combination to promote earth observation applications: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79</a:t>
            </a:fld>
            <a:endParaRPr lang="en-US" dirty="0"/>
          </a:p>
        </p:txBody>
      </p:sp>
      <p:sp>
        <p:nvSpPr>
          <p:cNvPr id="6" name="TextBox 5"/>
          <p:cNvSpPr txBox="1"/>
          <p:nvPr/>
        </p:nvSpPr>
        <p:spPr>
          <a:xfrm>
            <a:off x="378000" y="1080000"/>
            <a:ext cx="8316000" cy="1080000"/>
          </a:xfrm>
          <a:prstGeom prst="rect">
            <a:avLst/>
          </a:prstGeom>
          <a:noFill/>
        </p:spPr>
        <p:txBody>
          <a:bodyPr wrap="square" rtlCol="0" anchor="ctr">
            <a:spAutoFit/>
          </a:bodyPr>
          <a:lstStyle/>
          <a:p>
            <a:r>
              <a:rPr lang="en-US" sz="4000" b="1" i="1" dirty="0" smtClean="0">
                <a:solidFill>
                  <a:srgbClr val="4676A6"/>
                </a:solidFill>
              </a:rPr>
              <a:t>Tools for earth observation marketing:</a:t>
            </a:r>
            <a:endParaRPr lang="en-US" sz="4000" b="1" i="1" dirty="0">
              <a:solidFill>
                <a:srgbClr val="4676A6"/>
              </a:solidFill>
            </a:endParaRPr>
          </a:p>
        </p:txBody>
      </p:sp>
      <p:sp>
        <p:nvSpPr>
          <p:cNvPr id="8" name="TextBox 7"/>
          <p:cNvSpPr txBox="1"/>
          <p:nvPr/>
        </p:nvSpPr>
        <p:spPr>
          <a:xfrm>
            <a:off x="378000" y="6300000"/>
            <a:ext cx="6218241" cy="338554"/>
          </a:xfrm>
          <a:prstGeom prst="rect">
            <a:avLst/>
          </a:prstGeom>
          <a:noFill/>
        </p:spPr>
        <p:txBody>
          <a:bodyPr wrap="none" rtlCol="0">
            <a:spAutoFit/>
          </a:bodyPr>
          <a:lstStyle/>
          <a:p>
            <a:r>
              <a:rPr lang="en-US" sz="1600" i="1" dirty="0"/>
              <a:t>Source: </a:t>
            </a:r>
            <a:r>
              <a:rPr lang="en-US" sz="1600" i="1" dirty="0" smtClean="0"/>
              <a:t>Marketing earth observation products and services (</a:t>
            </a:r>
            <a:r>
              <a:rPr lang="en-US" sz="1600" i="1" dirty="0" err="1" smtClean="0"/>
              <a:t>Noort</a:t>
            </a:r>
            <a:r>
              <a:rPr lang="en-US" sz="1600" i="1" dirty="0" smtClean="0"/>
              <a:t> 2013)</a:t>
            </a:r>
            <a:endParaRPr lang="en-US" sz="1600" i="1" dirty="0"/>
          </a:p>
        </p:txBody>
      </p:sp>
      <p:pic>
        <p:nvPicPr>
          <p:cNvPr id="9" name="Picture 2" descr="5-LOGO-Acouleur"/>
          <p:cNvPicPr>
            <a:picLocks noChangeAspect="1" noChangeArrowheads="1"/>
          </p:cNvPicPr>
          <p:nvPr/>
        </p:nvPicPr>
        <p:blipFill>
          <a:blip r:embed="rId2" cstate="print"/>
          <a:srcRect/>
          <a:stretch>
            <a:fillRect/>
          </a:stretch>
        </p:blipFill>
        <p:spPr bwMode="auto">
          <a:xfrm>
            <a:off x="6459854" y="324000"/>
            <a:ext cx="2126146" cy="647700"/>
          </a:xfrm>
          <a:prstGeom prst="rect">
            <a:avLst/>
          </a:prstGeom>
          <a:noFill/>
          <a:ln w="9525">
            <a:noFill/>
            <a:miter lim="800000"/>
            <a:headEnd/>
            <a:tailEnd/>
          </a:ln>
        </p:spPr>
      </p:pic>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2" name="Content Placeholder 2"/>
          <p:cNvSpPr>
            <a:spLocks noGrp="1"/>
          </p:cNvSpPr>
          <p:nvPr>
            <p:ph idx="1"/>
          </p:nvPr>
        </p:nvSpPr>
        <p:spPr>
          <a:xfrm>
            <a:off x="378000" y="2340000"/>
            <a:ext cx="8208000" cy="4165097"/>
          </a:xfrm>
        </p:spPr>
        <p:txBody>
          <a:bodyPr>
            <a:normAutofit/>
          </a:bodyPr>
          <a:lstStyle/>
          <a:p>
            <a:pPr>
              <a:lnSpc>
                <a:spcPct val="80000"/>
              </a:lnSpc>
              <a:spcBef>
                <a:spcPts val="0"/>
              </a:spcBef>
              <a:spcAft>
                <a:spcPts val="1200"/>
              </a:spcAft>
            </a:pPr>
            <a:r>
              <a:rPr lang="en-US" sz="2600" dirty="0" smtClean="0">
                <a:solidFill>
                  <a:prstClr val="black"/>
                </a:solidFill>
                <a:ea typeface="Times New Roman"/>
                <a:cs typeface="Times New Roman"/>
              </a:rPr>
              <a:t>Success stories (in non-technical language, feasible, replication capacity, sustainable)</a:t>
            </a:r>
          </a:p>
          <a:p>
            <a:pPr>
              <a:lnSpc>
                <a:spcPct val="80000"/>
              </a:lnSpc>
              <a:spcBef>
                <a:spcPts val="0"/>
              </a:spcBef>
              <a:spcAft>
                <a:spcPts val="1200"/>
              </a:spcAft>
            </a:pPr>
            <a:r>
              <a:rPr lang="en-US" sz="2600" dirty="0" smtClean="0">
                <a:solidFill>
                  <a:prstClr val="black"/>
                </a:solidFill>
                <a:ea typeface="Times New Roman"/>
                <a:cs typeface="Times New Roman"/>
              </a:rPr>
              <a:t>Marketing toolkits (international trends, earth observation examples, references)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Pilot projects, innovation funds, quick-wins (demonstration that EO actually works)</a:t>
            </a:r>
          </a:p>
          <a:p>
            <a:pPr>
              <a:lnSpc>
                <a:spcPct val="80000"/>
              </a:lnSpc>
              <a:spcBef>
                <a:spcPts val="0"/>
              </a:spcBef>
              <a:spcAft>
                <a:spcPts val="1200"/>
              </a:spcAft>
            </a:pPr>
            <a:r>
              <a:rPr lang="en-US" sz="2600" dirty="0" smtClean="0">
                <a:solidFill>
                  <a:prstClr val="black"/>
                </a:solidFill>
                <a:ea typeface="Times New Roman"/>
                <a:cs typeface="Times New Roman"/>
              </a:rPr>
              <a:t>Promotion outside EO community (fairs, seminars, lunch-bag meetings, magazines)</a:t>
            </a:r>
          </a:p>
          <a:p>
            <a:pPr>
              <a:lnSpc>
                <a:spcPct val="80000"/>
              </a:lnSpc>
              <a:spcBef>
                <a:spcPts val="0"/>
              </a:spcBef>
              <a:spcAft>
                <a:spcPts val="1200"/>
              </a:spcAft>
            </a:pPr>
            <a:r>
              <a:rPr lang="en-US" sz="2600" dirty="0" smtClean="0">
                <a:solidFill>
                  <a:prstClr val="black"/>
                </a:solidFill>
                <a:ea typeface="Times New Roman"/>
                <a:cs typeface="Times New Roman"/>
              </a:rPr>
              <a:t>Resource facilities for reference and capacity building (distributed, but connected, in different languages)</a:t>
            </a:r>
          </a:p>
          <a:p>
            <a:pPr>
              <a:lnSpc>
                <a:spcPct val="80000"/>
              </a:lnSpc>
              <a:spcAft>
                <a:spcPts val="1200"/>
              </a:spcAft>
            </a:pP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3917355470"/>
      </p:ext>
    </p:extLst>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Autofit/>
          </a:bodyPr>
          <a:lstStyle/>
          <a:p>
            <a:pPr algn="r"/>
            <a:r>
              <a:rPr lang="en-US" sz="4000" b="1" i="1" dirty="0" smtClean="0">
                <a:solidFill>
                  <a:srgbClr val="4676A6"/>
                </a:solidFill>
              </a:rPr>
              <a:t>Assessment of business &amp; </a:t>
            </a:r>
            <a:br>
              <a:rPr lang="en-US" sz="4000" b="1" i="1" dirty="0" smtClean="0">
                <a:solidFill>
                  <a:srgbClr val="4676A6"/>
                </a:solidFill>
              </a:rPr>
            </a:br>
            <a:r>
              <a:rPr lang="en-US" sz="4000" b="1" i="1" dirty="0" smtClean="0">
                <a:solidFill>
                  <a:srgbClr val="4676A6"/>
                </a:solidFill>
              </a:rPr>
              <a:t>funding opportunities</a:t>
            </a:r>
            <a:endParaRPr lang="en-US" sz="4000" b="1" i="1" dirty="0">
              <a:solidFill>
                <a:srgbClr val="4676A6"/>
              </a:solidFill>
            </a:endParaRPr>
          </a:p>
        </p:txBody>
      </p:sp>
      <p:sp>
        <p:nvSpPr>
          <p:cNvPr id="3" name="Content Placeholder 2"/>
          <p:cNvSpPr>
            <a:spLocks noGrp="1"/>
          </p:cNvSpPr>
          <p:nvPr>
            <p:ph idx="1"/>
          </p:nvPr>
        </p:nvSpPr>
        <p:spPr>
          <a:xfrm>
            <a:off x="378000" y="1800000"/>
            <a:ext cx="8208000" cy="3732959"/>
          </a:xfrm>
        </p:spPr>
        <p:txBody>
          <a:bodyPr>
            <a:normAutofit/>
          </a:bodyPr>
          <a:lstStyle/>
          <a:p>
            <a:pPr>
              <a:lnSpc>
                <a:spcPct val="80000"/>
              </a:lnSpc>
              <a:spcBef>
                <a:spcPts val="0"/>
              </a:spcBef>
              <a:spcAft>
                <a:spcPts val="1200"/>
              </a:spcAft>
            </a:pPr>
            <a:r>
              <a:rPr lang="en-US" sz="2800" dirty="0" smtClean="0"/>
              <a:t>Categories of urban management, land administration &amp; spatial data infrastructures products &amp; services</a:t>
            </a:r>
          </a:p>
          <a:p>
            <a:pPr>
              <a:lnSpc>
                <a:spcPct val="80000"/>
              </a:lnSpc>
              <a:spcBef>
                <a:spcPts val="0"/>
              </a:spcBef>
              <a:spcAft>
                <a:spcPts val="1200"/>
              </a:spcAft>
            </a:pPr>
            <a:r>
              <a:rPr lang="en-US" sz="2800" dirty="0" smtClean="0"/>
              <a:t>Life cycle phase of product or service</a:t>
            </a:r>
          </a:p>
          <a:p>
            <a:pPr>
              <a:lnSpc>
                <a:spcPct val="80000"/>
              </a:lnSpc>
              <a:spcBef>
                <a:spcPts val="0"/>
              </a:spcBef>
              <a:spcAft>
                <a:spcPts val="1200"/>
              </a:spcAft>
            </a:pPr>
            <a:r>
              <a:rPr lang="en-US" sz="2800" dirty="0" smtClean="0"/>
              <a:t>Regional context, level of technological &amp; economic development</a:t>
            </a:r>
          </a:p>
          <a:p>
            <a:pPr>
              <a:lnSpc>
                <a:spcPct val="80000"/>
              </a:lnSpc>
              <a:spcBef>
                <a:spcPts val="0"/>
              </a:spcBef>
              <a:spcAft>
                <a:spcPts val="1200"/>
              </a:spcAft>
            </a:pPr>
            <a:r>
              <a:rPr lang="en-US" sz="2800" dirty="0" smtClean="0"/>
              <a:t>Optimum marketing mix</a:t>
            </a:r>
          </a:p>
          <a:p>
            <a:pPr>
              <a:buNone/>
            </a:pPr>
            <a:endParaRPr lang="en-US" sz="24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Business elements</a:t>
            </a:r>
            <a:endParaRPr lang="en-US" sz="4000" b="1" i="1" dirty="0">
              <a:solidFill>
                <a:srgbClr val="4676A6"/>
              </a:solidFill>
            </a:endParaRPr>
          </a:p>
        </p:txBody>
      </p:sp>
      <p:sp>
        <p:nvSpPr>
          <p:cNvPr id="9" name="Content Placeholder 2"/>
          <p:cNvSpPr>
            <a:spLocks noGrp="1"/>
          </p:cNvSpPr>
          <p:nvPr>
            <p:ph idx="1"/>
          </p:nvPr>
        </p:nvSpPr>
        <p:spPr>
          <a:xfrm>
            <a:off x="378000" y="1800000"/>
            <a:ext cx="8208000" cy="4267200"/>
          </a:xfrm>
        </p:spPr>
        <p:txBody>
          <a:bodyPr>
            <a:normAutofit/>
          </a:bodyPr>
          <a:lstStyle/>
          <a:p>
            <a:pPr marL="0" indent="0">
              <a:lnSpc>
                <a:spcPct val="80000"/>
              </a:lnSpc>
              <a:spcBef>
                <a:spcPts val="0"/>
              </a:spcBef>
              <a:spcAft>
                <a:spcPts val="1200"/>
              </a:spcAft>
              <a:buNone/>
            </a:pPr>
            <a:r>
              <a:rPr lang="en-US" sz="2800" b="1" dirty="0" smtClean="0">
                <a:solidFill>
                  <a:prstClr val="black"/>
                </a:solidFill>
                <a:ea typeface="Times New Roman"/>
                <a:cs typeface="Times New Roman"/>
              </a:rPr>
              <a:t>Business elements:</a:t>
            </a:r>
          </a:p>
          <a:p>
            <a:pPr>
              <a:lnSpc>
                <a:spcPct val="80000"/>
              </a:lnSpc>
              <a:spcBef>
                <a:spcPts val="0"/>
              </a:spcBef>
              <a:spcAft>
                <a:spcPts val="1200"/>
              </a:spcAft>
            </a:pPr>
            <a:r>
              <a:rPr lang="en-US" sz="2800" b="1" dirty="0" smtClean="0">
                <a:solidFill>
                  <a:srgbClr val="4676A6"/>
                </a:solidFill>
                <a:ea typeface="Times New Roman"/>
                <a:cs typeface="Times New Roman"/>
              </a:rPr>
              <a:t>Proposal writing</a:t>
            </a:r>
            <a:endParaRPr lang="en-US" sz="2800" dirty="0" smtClean="0">
              <a:solidFill>
                <a:srgbClr val="4676A6"/>
              </a:solidFill>
              <a:ea typeface="Times New Roman"/>
              <a:cs typeface="Times New Roman"/>
            </a:endParaRPr>
          </a:p>
          <a:p>
            <a:pPr>
              <a:lnSpc>
                <a:spcPct val="80000"/>
              </a:lnSpc>
              <a:spcBef>
                <a:spcPts val="0"/>
              </a:spcBef>
              <a:spcAft>
                <a:spcPts val="1200"/>
              </a:spcAft>
            </a:pPr>
            <a:r>
              <a:rPr lang="en-US" sz="2800" b="1" dirty="0" smtClean="0">
                <a:solidFill>
                  <a:srgbClr val="4676A6"/>
                </a:solidFill>
                <a:ea typeface="Times New Roman"/>
                <a:cs typeface="Times New Roman"/>
              </a:rPr>
              <a:t>Business procedures</a:t>
            </a:r>
            <a:endParaRPr lang="en-US" sz="2800" dirty="0">
              <a:solidFill>
                <a:srgbClr val="4676A6"/>
              </a:solidFill>
              <a:ea typeface="Times New Roman"/>
              <a:cs typeface="Times New Roman"/>
            </a:endParaRPr>
          </a:p>
        </p:txBody>
      </p:sp>
    </p:spTree>
    <p:extLst>
      <p:ext uri="{BB962C8B-B14F-4D97-AF65-F5344CB8AC3E}">
        <p14:creationId xmlns:p14="http://schemas.microsoft.com/office/powerpoint/2010/main" val="1913962975"/>
      </p:ext>
    </p:extLst>
  </p:cSld>
  <p:clrMapOvr>
    <a:masterClrMapping/>
  </p:clrMapOvr>
  <p:transition advTm="2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solidFill>
                  <a:srgbClr val="4676A6"/>
                </a:solidFill>
                <a:latin typeface="+mn-lt"/>
              </a:rPr>
              <a:t>Proposal writing is an art in itself. </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During the </a:t>
            </a:r>
            <a:r>
              <a:rPr lang="en-US" sz="2800" dirty="0" err="1" smtClean="0">
                <a:latin typeface="+mn-lt"/>
              </a:rPr>
              <a:t>GEONetCab</a:t>
            </a:r>
            <a:r>
              <a:rPr lang="en-US" sz="2800" dirty="0" smtClean="0">
                <a:latin typeface="+mn-lt"/>
              </a:rPr>
              <a:t> and EOPOWER projects templates have been developed for writing successful proposals: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81</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56634539"/>
      </p:ext>
    </p:extLst>
  </p:cSld>
  <p:clrMapOvr>
    <a:masterClrMapping/>
  </p:clrMapOvr>
  <p:transition advTm="2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Proposal outline</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82</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81600" y="1800000"/>
            <a:ext cx="4876800" cy="3960000"/>
          </a:xfrm>
        </p:spPr>
        <p:txBody>
          <a:bodyPr>
            <a:normAutofit/>
          </a:bodyPr>
          <a:lstStyle/>
          <a:p>
            <a:pPr>
              <a:lnSpc>
                <a:spcPct val="80000"/>
              </a:lnSpc>
              <a:spcBef>
                <a:spcPts val="0"/>
              </a:spcBef>
              <a:spcAft>
                <a:spcPts val="1200"/>
              </a:spcAft>
              <a:buNone/>
            </a:pPr>
            <a:r>
              <a:rPr lang="en-US" sz="2600" dirty="0" smtClean="0"/>
              <a:t>1. Introduction / relevance</a:t>
            </a:r>
          </a:p>
          <a:p>
            <a:pPr>
              <a:lnSpc>
                <a:spcPct val="80000"/>
              </a:lnSpc>
              <a:spcBef>
                <a:spcPts val="0"/>
              </a:spcBef>
              <a:spcAft>
                <a:spcPts val="1200"/>
              </a:spcAft>
              <a:buNone/>
            </a:pPr>
            <a:r>
              <a:rPr lang="en-US" sz="2600" dirty="0" smtClean="0"/>
              <a:t>2. Objective(s)</a:t>
            </a:r>
          </a:p>
          <a:p>
            <a:pPr>
              <a:lnSpc>
                <a:spcPct val="80000"/>
              </a:lnSpc>
              <a:spcBef>
                <a:spcPts val="0"/>
              </a:spcBef>
              <a:spcAft>
                <a:spcPts val="1200"/>
              </a:spcAft>
              <a:buNone/>
            </a:pPr>
            <a:r>
              <a:rPr lang="en-US" sz="2600" dirty="0" smtClean="0"/>
              <a:t>3. Activities</a:t>
            </a:r>
          </a:p>
          <a:p>
            <a:pPr>
              <a:lnSpc>
                <a:spcPct val="80000"/>
              </a:lnSpc>
              <a:spcBef>
                <a:spcPts val="0"/>
              </a:spcBef>
              <a:spcAft>
                <a:spcPts val="1200"/>
              </a:spcAft>
              <a:buNone/>
            </a:pPr>
            <a:r>
              <a:rPr lang="en-US" sz="2600" dirty="0" smtClean="0"/>
              <a:t>4. Output</a:t>
            </a:r>
          </a:p>
          <a:p>
            <a:pPr>
              <a:lnSpc>
                <a:spcPct val="80000"/>
              </a:lnSpc>
              <a:spcBef>
                <a:spcPts val="0"/>
              </a:spcBef>
              <a:spcAft>
                <a:spcPts val="1200"/>
              </a:spcAft>
              <a:buNone/>
            </a:pPr>
            <a:r>
              <a:rPr lang="en-US" sz="2600" dirty="0" smtClean="0"/>
              <a:t>5. Management &amp; evaluation</a:t>
            </a:r>
          </a:p>
          <a:p>
            <a:endParaRPr lang="en-US" dirty="0"/>
          </a:p>
        </p:txBody>
      </p:sp>
      <p:sp>
        <p:nvSpPr>
          <p:cNvPr id="12" name="Content Placeholder 3"/>
          <p:cNvSpPr>
            <a:spLocks noGrp="1"/>
          </p:cNvSpPr>
          <p:nvPr>
            <p:ph sz="half" idx="2"/>
          </p:nvPr>
        </p:nvSpPr>
        <p:spPr>
          <a:xfrm>
            <a:off x="4968000" y="1800000"/>
            <a:ext cx="3429000" cy="3960000"/>
          </a:xfrm>
        </p:spPr>
        <p:txBody>
          <a:bodyPr>
            <a:normAutofit/>
          </a:bodyPr>
          <a:lstStyle/>
          <a:p>
            <a:pPr>
              <a:lnSpc>
                <a:spcPct val="80000"/>
              </a:lnSpc>
              <a:spcBef>
                <a:spcPts val="0"/>
              </a:spcBef>
              <a:spcAft>
                <a:spcPts val="1200"/>
              </a:spcAft>
              <a:buNone/>
            </a:pPr>
            <a:r>
              <a:rPr lang="en-US" sz="2600" dirty="0" smtClean="0"/>
              <a:t>6. Risk assessment</a:t>
            </a:r>
          </a:p>
          <a:p>
            <a:pPr>
              <a:lnSpc>
                <a:spcPct val="80000"/>
              </a:lnSpc>
              <a:spcBef>
                <a:spcPts val="0"/>
              </a:spcBef>
              <a:spcAft>
                <a:spcPts val="1200"/>
              </a:spcAft>
              <a:buNone/>
            </a:pPr>
            <a:r>
              <a:rPr lang="en-US" sz="2600" dirty="0" smtClean="0"/>
              <a:t>7. Time schedule</a:t>
            </a:r>
          </a:p>
          <a:p>
            <a:pPr>
              <a:lnSpc>
                <a:spcPct val="80000"/>
              </a:lnSpc>
              <a:spcBef>
                <a:spcPts val="0"/>
              </a:spcBef>
              <a:spcAft>
                <a:spcPts val="1200"/>
              </a:spcAft>
              <a:buNone/>
            </a:pPr>
            <a:r>
              <a:rPr lang="en-US" sz="2600" dirty="0" smtClean="0"/>
              <a:t>8. Budget</a:t>
            </a:r>
          </a:p>
          <a:p>
            <a:pPr>
              <a:lnSpc>
                <a:spcPct val="80000"/>
              </a:lnSpc>
              <a:spcBef>
                <a:spcPts val="0"/>
              </a:spcBef>
              <a:spcAft>
                <a:spcPts val="1200"/>
              </a:spcAft>
              <a:buNone/>
            </a:pPr>
            <a:r>
              <a:rPr lang="en-US" sz="2600" dirty="0" smtClean="0"/>
              <a:t>	Annexes</a:t>
            </a:r>
          </a:p>
          <a:p>
            <a:endParaRPr lang="en-US" dirty="0"/>
          </a:p>
        </p:txBody>
      </p:sp>
    </p:spTree>
  </p:cSld>
  <p:clrMapOvr>
    <a:masterClrMapping/>
  </p:clrMapOvr>
  <p:transition advTm="2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512325"/>
            <a:ext cx="2364799" cy="968400"/>
          </a:xfrm>
          <a:prstGeom prst="rect">
            <a:avLst/>
          </a:prstGeom>
          <a:noFill/>
          <a:ln w="9525">
            <a:noFill/>
            <a:miter lim="800000"/>
            <a:headEnd/>
            <a:tailEnd/>
          </a:ln>
        </p:spPr>
      </p:pic>
      <p:sp>
        <p:nvSpPr>
          <p:cNvPr id="2" name="Title 1"/>
          <p:cNvSpPr>
            <a:spLocks noGrp="1"/>
          </p:cNvSpPr>
          <p:nvPr>
            <p:ph type="title"/>
          </p:nvPr>
        </p:nvSpPr>
        <p:spPr>
          <a:xfrm>
            <a:off x="378000" y="1620000"/>
            <a:ext cx="8208000" cy="1080000"/>
          </a:xfrm>
        </p:spPr>
        <p:txBody>
          <a:bodyPr>
            <a:normAutofit/>
          </a:bodyPr>
          <a:lstStyle/>
          <a:p>
            <a:pPr algn="l"/>
            <a:r>
              <a:rPr lang="en-US" sz="4000" b="1" i="1" dirty="0" smtClean="0">
                <a:solidFill>
                  <a:srgbClr val="4676A6"/>
                </a:solidFill>
              </a:rPr>
              <a:t>Other guides that may be useful:</a:t>
            </a:r>
            <a:endParaRPr lang="en-US" sz="4000" b="1" i="1" dirty="0">
              <a:solidFill>
                <a:srgbClr val="4676A6"/>
              </a:solidFill>
            </a:endParaRPr>
          </a:p>
        </p:txBody>
      </p:sp>
      <p:pic>
        <p:nvPicPr>
          <p:cNvPr id="7169" name="Picture 1"/>
          <p:cNvPicPr>
            <a:picLocks noChangeAspect="1" noChangeArrowheads="1"/>
          </p:cNvPicPr>
          <p:nvPr/>
        </p:nvPicPr>
        <p:blipFill>
          <a:blip r:embed="rId3" cstate="print"/>
          <a:srcRect/>
          <a:stretch>
            <a:fillRect/>
          </a:stretch>
        </p:blipFill>
        <p:spPr bwMode="auto">
          <a:xfrm>
            <a:off x="7621200" y="512325"/>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83</a:t>
            </a:fld>
            <a:endParaRPr lang="en-US"/>
          </a:p>
        </p:txBody>
      </p:sp>
      <p:sp>
        <p:nvSpPr>
          <p:cNvPr id="3" name="Content Placeholder 2"/>
          <p:cNvSpPr>
            <a:spLocks noGrp="1"/>
          </p:cNvSpPr>
          <p:nvPr>
            <p:ph idx="1"/>
          </p:nvPr>
        </p:nvSpPr>
        <p:spPr>
          <a:xfrm>
            <a:off x="378000" y="2880000"/>
            <a:ext cx="8208000" cy="3960000"/>
          </a:xfrm>
          <a:ln>
            <a:noFill/>
          </a:ln>
        </p:spPr>
        <p:txBody>
          <a:bodyPr>
            <a:normAutofit/>
          </a:bodyPr>
          <a:lstStyle/>
          <a:p>
            <a:pPr lvl="0">
              <a:lnSpc>
                <a:spcPct val="80000"/>
              </a:lnSpc>
              <a:spcBef>
                <a:spcPts val="0"/>
              </a:spcBef>
              <a:spcAft>
                <a:spcPts val="1200"/>
              </a:spcAft>
            </a:pPr>
            <a:r>
              <a:rPr lang="en-US" sz="2800" dirty="0" err="1" smtClean="0"/>
              <a:t>Civicus</a:t>
            </a:r>
            <a:r>
              <a:rPr lang="en-US" sz="2800" dirty="0" smtClean="0"/>
              <a:t>: writing a funding proposal</a:t>
            </a:r>
          </a:p>
          <a:p>
            <a:pPr lvl="0">
              <a:lnSpc>
                <a:spcPct val="80000"/>
              </a:lnSpc>
              <a:spcBef>
                <a:spcPts val="0"/>
              </a:spcBef>
              <a:spcAft>
                <a:spcPts val="1200"/>
              </a:spcAft>
            </a:pPr>
            <a:r>
              <a:rPr lang="en-US" sz="2800" dirty="0" smtClean="0"/>
              <a:t>Michigan State University: guide for writing a funding proposal</a:t>
            </a:r>
          </a:p>
          <a:p>
            <a:pPr lvl="0">
              <a:lnSpc>
                <a:spcPct val="80000"/>
              </a:lnSpc>
              <a:spcBef>
                <a:spcPts val="0"/>
              </a:spcBef>
              <a:spcAft>
                <a:spcPts val="1200"/>
              </a:spcAft>
            </a:pPr>
            <a:r>
              <a:rPr lang="en-US" sz="2800" dirty="0" err="1" smtClean="0"/>
              <a:t>ESRI</a:t>
            </a:r>
            <a:r>
              <a:rPr lang="en-US" sz="2800" dirty="0" smtClean="0"/>
              <a:t>: writing a competitive GRANT application</a:t>
            </a:r>
          </a:p>
          <a:p>
            <a:pPr>
              <a:lnSpc>
                <a:spcPct val="80000"/>
              </a:lnSpc>
              <a:spcBef>
                <a:spcPts val="0"/>
              </a:spcBef>
              <a:spcAft>
                <a:spcPts val="1200"/>
              </a:spcAft>
            </a:pPr>
            <a:r>
              <a:rPr lang="en-US" sz="2800" dirty="0" err="1" smtClean="0"/>
              <a:t>REC</a:t>
            </a:r>
            <a:r>
              <a:rPr lang="en-US" sz="2800" dirty="0" smtClean="0"/>
              <a:t>: project proposal writing</a:t>
            </a:r>
            <a:endParaRPr lang="en-US" sz="2800" dirty="0"/>
          </a:p>
        </p:txBody>
      </p:sp>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you run a company, compete for assignments and manage projects, a structured approach towards responsibilities, tasks, implementation and documentation is needed.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business procedures may be helpful: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56798448"/>
      </p:ext>
    </p:extLst>
  </p:cSld>
  <p:clrMapOvr>
    <a:masterClrMapping/>
  </p:clrMapOvr>
  <p:transition advTm="2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Business procedures</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85</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78000" y="1800000"/>
            <a:ext cx="4876800" cy="3960000"/>
          </a:xfrm>
        </p:spPr>
        <p:txBody>
          <a:bodyPr>
            <a:normAutofit/>
          </a:bodyPr>
          <a:lstStyle/>
          <a:p>
            <a:pPr>
              <a:lnSpc>
                <a:spcPct val="80000"/>
              </a:lnSpc>
              <a:spcBef>
                <a:spcPts val="0"/>
              </a:spcBef>
              <a:spcAft>
                <a:spcPts val="1200"/>
              </a:spcAft>
              <a:buNone/>
            </a:pPr>
            <a:r>
              <a:rPr lang="en-US" sz="2600" dirty="0" smtClean="0"/>
              <a:t>1. On acquisition</a:t>
            </a:r>
          </a:p>
          <a:p>
            <a:pPr>
              <a:lnSpc>
                <a:spcPct val="80000"/>
              </a:lnSpc>
              <a:spcBef>
                <a:spcPts val="0"/>
              </a:spcBef>
              <a:spcAft>
                <a:spcPts val="1200"/>
              </a:spcAft>
              <a:buNone/>
            </a:pPr>
            <a:r>
              <a:rPr lang="en-US" sz="2600" dirty="0" smtClean="0"/>
              <a:t>2. On offers</a:t>
            </a:r>
          </a:p>
          <a:p>
            <a:pPr>
              <a:lnSpc>
                <a:spcPct val="80000"/>
              </a:lnSpc>
              <a:spcBef>
                <a:spcPts val="0"/>
              </a:spcBef>
              <a:spcAft>
                <a:spcPts val="1200"/>
              </a:spcAft>
              <a:buNone/>
            </a:pPr>
            <a:r>
              <a:rPr lang="en-US" sz="2600" dirty="0" smtClean="0"/>
              <a:t>3. On negotiation</a:t>
            </a:r>
          </a:p>
          <a:p>
            <a:pPr>
              <a:lnSpc>
                <a:spcPct val="80000"/>
              </a:lnSpc>
              <a:spcBef>
                <a:spcPts val="0"/>
              </a:spcBef>
              <a:spcAft>
                <a:spcPts val="1200"/>
              </a:spcAft>
              <a:buNone/>
            </a:pPr>
            <a:r>
              <a:rPr lang="en-US" sz="2600" dirty="0" smtClean="0"/>
              <a:t>4. On contracts</a:t>
            </a:r>
          </a:p>
          <a:p>
            <a:pPr>
              <a:lnSpc>
                <a:spcPct val="80000"/>
              </a:lnSpc>
              <a:spcBef>
                <a:spcPts val="0"/>
              </a:spcBef>
              <a:spcAft>
                <a:spcPts val="1200"/>
              </a:spcAft>
              <a:buNone/>
            </a:pPr>
            <a:r>
              <a:rPr lang="en-US" sz="2600" dirty="0" smtClean="0"/>
              <a:t>5. On project management</a:t>
            </a:r>
          </a:p>
          <a:p>
            <a:endParaRPr lang="en-US" dirty="0"/>
          </a:p>
        </p:txBody>
      </p:sp>
      <p:sp>
        <p:nvSpPr>
          <p:cNvPr id="12" name="Content Placeholder 3"/>
          <p:cNvSpPr>
            <a:spLocks noGrp="1"/>
          </p:cNvSpPr>
          <p:nvPr>
            <p:ph sz="half" idx="2"/>
          </p:nvPr>
        </p:nvSpPr>
        <p:spPr>
          <a:xfrm>
            <a:off x="4176000" y="1800000"/>
            <a:ext cx="4444200" cy="3960000"/>
          </a:xfrm>
        </p:spPr>
        <p:txBody>
          <a:bodyPr>
            <a:normAutofit/>
          </a:bodyPr>
          <a:lstStyle/>
          <a:p>
            <a:pPr>
              <a:lnSpc>
                <a:spcPct val="80000"/>
              </a:lnSpc>
              <a:spcBef>
                <a:spcPts val="0"/>
              </a:spcBef>
              <a:spcAft>
                <a:spcPts val="1200"/>
              </a:spcAft>
              <a:buNone/>
            </a:pPr>
            <a:r>
              <a:rPr lang="en-US" sz="2600" dirty="0" smtClean="0"/>
              <a:t>6. On travel &amp; deployment</a:t>
            </a:r>
          </a:p>
          <a:p>
            <a:pPr>
              <a:lnSpc>
                <a:spcPct val="80000"/>
              </a:lnSpc>
              <a:spcBef>
                <a:spcPts val="0"/>
              </a:spcBef>
              <a:spcAft>
                <a:spcPts val="1200"/>
              </a:spcAft>
              <a:buNone/>
            </a:pPr>
            <a:r>
              <a:rPr lang="en-US" sz="2600" dirty="0" smtClean="0"/>
              <a:t>7. On deficiencies &amp; complaints</a:t>
            </a:r>
          </a:p>
          <a:p>
            <a:pPr>
              <a:lnSpc>
                <a:spcPct val="80000"/>
              </a:lnSpc>
              <a:spcBef>
                <a:spcPts val="0"/>
              </a:spcBef>
              <a:spcAft>
                <a:spcPts val="1200"/>
              </a:spcAft>
              <a:buNone/>
            </a:pPr>
            <a:r>
              <a:rPr lang="en-US" sz="2600" dirty="0" smtClean="0"/>
              <a:t>8. On internal organization</a:t>
            </a:r>
          </a:p>
          <a:p>
            <a:pPr>
              <a:lnSpc>
                <a:spcPct val="80000"/>
              </a:lnSpc>
              <a:spcBef>
                <a:spcPts val="0"/>
              </a:spcBef>
              <a:spcAft>
                <a:spcPts val="1200"/>
              </a:spcAft>
              <a:buNone/>
            </a:pPr>
            <a:r>
              <a:rPr lang="en-US" sz="2600" dirty="0" smtClean="0"/>
              <a:t>9.	On finance</a:t>
            </a:r>
          </a:p>
          <a:p>
            <a:pPr>
              <a:lnSpc>
                <a:spcPct val="80000"/>
              </a:lnSpc>
              <a:spcAft>
                <a:spcPts val="1200"/>
              </a:spcAft>
              <a:buNone/>
            </a:pPr>
            <a:r>
              <a:rPr lang="en-US" sz="2600" dirty="0" smtClean="0"/>
              <a:t>	</a:t>
            </a:r>
            <a:endParaRPr lang="en-US" dirty="0"/>
          </a:p>
        </p:txBody>
      </p:sp>
    </p:spTree>
    <p:extLst>
      <p:ext uri="{BB962C8B-B14F-4D97-AF65-F5344CB8AC3E}">
        <p14:creationId xmlns:p14="http://schemas.microsoft.com/office/powerpoint/2010/main" val="3466760014"/>
      </p:ext>
    </p:extLst>
  </p:cSld>
  <p:clrMapOvr>
    <a:masterClrMapping/>
  </p:clrMapOvr>
  <p:transition advTm="2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7696200" cy="1080000"/>
          </a:xfrm>
        </p:spPr>
        <p:txBody>
          <a:bodyPr>
            <a:normAutofit/>
          </a:bodyPr>
          <a:lstStyle/>
          <a:p>
            <a:pPr algn="l"/>
            <a:r>
              <a:rPr lang="en-US" sz="4000" b="1" i="1" dirty="0" smtClean="0">
                <a:solidFill>
                  <a:srgbClr val="4676A6"/>
                </a:solidFill>
              </a:rPr>
              <a:t>Again:</a:t>
            </a:r>
            <a:endParaRPr lang="en-US" sz="4000" b="1" i="1" dirty="0">
              <a:solidFill>
                <a:srgbClr val="4676A6"/>
              </a:solidFill>
            </a:endParaRPr>
          </a:p>
        </p:txBody>
      </p:sp>
      <p:sp>
        <p:nvSpPr>
          <p:cNvPr id="3" name="Content Placeholder 2"/>
          <p:cNvSpPr>
            <a:spLocks noGrp="1"/>
          </p:cNvSpPr>
          <p:nvPr>
            <p:ph idx="1"/>
          </p:nvPr>
        </p:nvSpPr>
        <p:spPr>
          <a:xfrm>
            <a:off x="378000" y="2880000"/>
            <a:ext cx="8229600" cy="3382963"/>
          </a:xfrm>
        </p:spPr>
        <p:txBody>
          <a:bodyPr>
            <a:normAutofit fontScale="32500" lnSpcReduction="20000"/>
          </a:bodyPr>
          <a:lstStyle/>
          <a:p>
            <a:r>
              <a:rPr lang="en-US" sz="12300" b="1" dirty="0" smtClean="0">
                <a:solidFill>
                  <a:srgbClr val="4676A6"/>
                </a:solidFill>
              </a:rPr>
              <a:t>SHARED PROBLEM</a:t>
            </a:r>
          </a:p>
          <a:p>
            <a:r>
              <a:rPr lang="en-US" sz="12300" b="1" dirty="0" smtClean="0">
                <a:solidFill>
                  <a:srgbClr val="4676A6"/>
                </a:solidFill>
              </a:rPr>
              <a:t>SHARED LANGUAGE</a:t>
            </a:r>
          </a:p>
          <a:p>
            <a:r>
              <a:rPr lang="en-US" sz="12300" b="1" dirty="0" smtClean="0">
                <a:solidFill>
                  <a:srgbClr val="4676A6"/>
                </a:solidFill>
              </a:rPr>
              <a:t>SHARED SOLUTION</a:t>
            </a:r>
          </a:p>
          <a:p>
            <a:endParaRPr lang="en-US" sz="10400" i="1" dirty="0" smtClean="0"/>
          </a:p>
          <a:p>
            <a:pPr>
              <a:buNone/>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080000"/>
          </a:xfrm>
        </p:spPr>
        <p:txBody>
          <a:bodyPr>
            <a:normAutofit/>
          </a:bodyPr>
          <a:lstStyle/>
          <a:p>
            <a:pPr algn="l"/>
            <a:r>
              <a:rPr lang="en-US" b="1" i="1" dirty="0" smtClean="0"/>
              <a:t>4. Capacity Building</a:t>
            </a:r>
            <a:endParaRPr lang="en-US"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87</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General</a:t>
            </a:r>
            <a:endParaRPr lang="en-US" sz="4000" b="1" i="1" dirty="0">
              <a:solidFill>
                <a:srgbClr val="4676A6"/>
              </a:solidFill>
            </a:endParaRPr>
          </a:p>
        </p:txBody>
      </p:sp>
      <p:sp>
        <p:nvSpPr>
          <p:cNvPr id="3" name="Content Placeholder 2"/>
          <p:cNvSpPr>
            <a:spLocks noGrp="1"/>
          </p:cNvSpPr>
          <p:nvPr>
            <p:ph idx="1"/>
          </p:nvPr>
        </p:nvSpPr>
        <p:spPr>
          <a:xfrm>
            <a:off x="378000" y="1800000"/>
            <a:ext cx="8229600" cy="3382963"/>
          </a:xfrm>
        </p:spPr>
        <p:txBody>
          <a:bodyPr>
            <a:normAutofit lnSpcReduction="10000"/>
          </a:bodyPr>
          <a:lstStyle/>
          <a:p>
            <a:pPr marL="0" indent="0">
              <a:lnSpc>
                <a:spcPct val="90000"/>
              </a:lnSpc>
              <a:spcBef>
                <a:spcPts val="0"/>
              </a:spcBef>
              <a:spcAft>
                <a:spcPts val="1200"/>
              </a:spcAft>
              <a:buNone/>
            </a:pPr>
            <a:r>
              <a:rPr lang="en-US" sz="2800" dirty="0" smtClean="0"/>
              <a:t>Marketing is promotion + capacity building.</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Especially for the introduction of new technologies capacity building is important at all levels. </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Capacity building is the instrument to increase </a:t>
            </a:r>
            <a:br>
              <a:rPr lang="en-US" sz="2800" dirty="0" smtClean="0"/>
            </a:br>
            <a:r>
              <a:rPr lang="en-US" sz="2800" dirty="0" smtClean="0"/>
              <a:t>self-sufficiency and make solutions work.</a:t>
            </a:r>
            <a:r>
              <a:rPr lang="en-US" sz="2600" dirty="0" smtClean="0"/>
              <a:t>	</a:t>
            </a:r>
            <a:endParaRPr lang="en-US" sz="2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88</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and success stories</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89</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00" y="457200"/>
            <a:ext cx="990600" cy="5619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274" y="427854"/>
            <a:ext cx="1201451" cy="620668"/>
          </a:xfrm>
          <a:prstGeom prst="rect">
            <a:avLst/>
          </a:prstGeom>
        </p:spPr>
      </p:pic>
      <p:pic>
        <p:nvPicPr>
          <p:cNvPr id="10"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1" name="Content Placeholder 2"/>
          <p:cNvSpPr>
            <a:spLocks noGrp="1"/>
          </p:cNvSpPr>
          <p:nvPr>
            <p:ph idx="1"/>
          </p:nvPr>
        </p:nvSpPr>
        <p:spPr>
          <a:xfrm>
            <a:off x="378000" y="2880000"/>
            <a:ext cx="8208000" cy="3657600"/>
          </a:xfrm>
        </p:spPr>
        <p:txBody>
          <a:bodyPr>
            <a:normAutofit fontScale="25000" lnSpcReduction="20000"/>
          </a:bodyPr>
          <a:lstStyle/>
          <a:p>
            <a:pPr>
              <a:spcBef>
                <a:spcPts val="0"/>
              </a:spcBef>
              <a:buNone/>
            </a:pPr>
            <a:r>
              <a:rPr lang="en-US" sz="10400" b="1" dirty="0"/>
              <a:t>GEO Portal: </a:t>
            </a:r>
            <a:r>
              <a:rPr lang="en-US" sz="8000" dirty="0">
                <a:hlinkClick r:id="rId6"/>
              </a:rPr>
              <a:t>www.earthobservations.org</a:t>
            </a:r>
            <a:endParaRPr lang="en-US" sz="8000" dirty="0"/>
          </a:p>
          <a:p>
            <a:pPr marL="0" indent="0">
              <a:buNone/>
            </a:pPr>
            <a:endParaRPr lang="en-US" sz="10400" b="1" dirty="0">
              <a:solidFill>
                <a:srgbClr val="00B0F0"/>
              </a:solidFill>
            </a:endParaRPr>
          </a:p>
          <a:p>
            <a:pPr marL="0" indent="0">
              <a:buNone/>
            </a:pPr>
            <a:r>
              <a:rPr lang="en-US" sz="10400" b="1" dirty="0" smtClean="0">
                <a:solidFill>
                  <a:srgbClr val="4676A6"/>
                </a:solidFill>
              </a:rPr>
              <a:t>Capacity building resource facility</a:t>
            </a:r>
            <a:r>
              <a:rPr lang="en-US" sz="10400" dirty="0" smtClean="0">
                <a:solidFill>
                  <a:srgbClr val="4676A6"/>
                </a:solidFill>
              </a:rPr>
              <a:t> </a:t>
            </a:r>
            <a:r>
              <a:rPr lang="en-US" sz="8000" dirty="0" smtClean="0">
                <a:hlinkClick r:id="rId7"/>
              </a:rPr>
              <a:t>www.geocab.org</a:t>
            </a:r>
            <a:r>
              <a:rPr lang="en-US" sz="8000" dirty="0" smtClean="0"/>
              <a:t> </a:t>
            </a:r>
          </a:p>
          <a:p>
            <a:pPr marL="0" indent="0">
              <a:buNone/>
            </a:pPr>
            <a:r>
              <a:rPr lang="en-US" sz="8000" i="1" dirty="0" smtClean="0"/>
              <a:t>compilation of tutorials, references, open-source software, etc. </a:t>
            </a:r>
          </a:p>
          <a:p>
            <a:pPr marL="0" indent="0">
              <a:buNone/>
            </a:pPr>
            <a:endParaRPr lang="en-US" sz="10400" i="1" dirty="0" smtClean="0"/>
          </a:p>
          <a:p>
            <a:pPr marL="0" indent="0">
              <a:buNone/>
            </a:pPr>
            <a:r>
              <a:rPr lang="en-US" sz="10400" b="1" dirty="0" smtClean="0"/>
              <a:t>Satellites going local: </a:t>
            </a:r>
            <a:r>
              <a:rPr lang="en-US" sz="8000" i="1" dirty="0" smtClean="0"/>
              <a:t>share good practice </a:t>
            </a:r>
            <a:r>
              <a:rPr lang="en-US" sz="10400" b="1" dirty="0" smtClean="0"/>
              <a:t>(</a:t>
            </a:r>
            <a:r>
              <a:rPr lang="en-US" sz="10400" b="1" dirty="0" err="1" smtClean="0"/>
              <a:t>Eurisy</a:t>
            </a:r>
            <a:r>
              <a:rPr lang="en-US" sz="10400" b="1" dirty="0" smtClean="0"/>
              <a:t> handbooks) </a:t>
            </a:r>
            <a:r>
              <a:rPr lang="en-US" sz="8000" dirty="0" smtClean="0">
                <a:hlinkClick r:id="rId8"/>
              </a:rPr>
              <a:t>www.eurisy.org</a:t>
            </a:r>
            <a:endParaRPr lang="en-US" sz="8000" dirty="0"/>
          </a:p>
          <a:p>
            <a:pPr marL="0" indent="0">
              <a:buNone/>
            </a:pPr>
            <a:endParaRPr lang="en-US" sz="10400" dirty="0" smtClean="0"/>
          </a:p>
          <a:p>
            <a:pPr marL="0" indent="0">
              <a:buNone/>
            </a:pPr>
            <a:r>
              <a:rPr lang="en-US" sz="10400" b="1" dirty="0" smtClean="0"/>
              <a:t>Earth observation for green growth </a:t>
            </a:r>
            <a:r>
              <a:rPr lang="en-US" sz="8000" b="1" dirty="0" smtClean="0"/>
              <a:t>(ESA; 2013)</a:t>
            </a:r>
            <a:endParaRPr lang="en-US" sz="8000" dirty="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2382811921"/>
      </p:ext>
    </p:extLst>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490" y="2514600"/>
            <a:ext cx="8208000" cy="1800000"/>
          </a:xfrm>
        </p:spPr>
        <p:txBody>
          <a:bodyPr>
            <a:noAutofit/>
          </a:bodyPr>
          <a:lstStyle/>
          <a:p>
            <a:pPr marL="457200" indent="-457200" algn="l"/>
            <a:r>
              <a:rPr lang="en-US" sz="4000" b="1" i="1" dirty="0" smtClean="0"/>
              <a:t>1. International trends &amp; developments in </a:t>
            </a:r>
            <a:br>
              <a:rPr lang="en-US" sz="4000" b="1" i="1" dirty="0" smtClean="0"/>
            </a:br>
            <a:r>
              <a:rPr lang="en-US" sz="4000" b="1" i="1" dirty="0" smtClean="0"/>
              <a:t>urban management, land administration &amp; spatial data infrastructures</a:t>
            </a:r>
            <a:endParaRPr lang="en-US" sz="4000"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080000"/>
          </a:xfrm>
        </p:spPr>
        <p:txBody>
          <a:bodyPr>
            <a:normAutofit fontScale="90000"/>
          </a:bodyPr>
          <a:lstStyle/>
          <a:p>
            <a:pPr algn="l"/>
            <a:r>
              <a:rPr lang="en-US" b="1" i="1" dirty="0" smtClean="0">
                <a:solidFill>
                  <a:srgbClr val="4676A6"/>
                </a:solidFill>
              </a:rPr>
              <a:t>General references for capacity building, open data (2)</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90</a:t>
            </a:fld>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999" y="404042"/>
            <a:ext cx="1201451" cy="620668"/>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468641"/>
            <a:ext cx="1466850" cy="491470"/>
          </a:xfrm>
          <a:prstGeom prst="rect">
            <a:avLst/>
          </a:prstGeom>
        </p:spPr>
      </p:pic>
      <p:sp>
        <p:nvSpPr>
          <p:cNvPr id="11" name="Content Placeholder 2"/>
          <p:cNvSpPr>
            <a:spLocks noGrp="1"/>
          </p:cNvSpPr>
          <p:nvPr>
            <p:ph idx="1"/>
          </p:nvPr>
        </p:nvSpPr>
        <p:spPr>
          <a:xfrm>
            <a:off x="378000" y="2880000"/>
            <a:ext cx="8208000" cy="4343400"/>
          </a:xfrm>
        </p:spPr>
        <p:txBody>
          <a:bodyPr>
            <a:normAutofit fontScale="25000" lnSpcReduction="20000"/>
          </a:bodyPr>
          <a:lstStyle/>
          <a:p>
            <a:pPr marL="0" indent="0">
              <a:spcBef>
                <a:spcPts val="0"/>
              </a:spcBef>
              <a:buNone/>
            </a:pPr>
            <a:r>
              <a:rPr lang="en-US" sz="9600" b="1" dirty="0" smtClean="0"/>
              <a:t>Bringing GEOSS services into practice: </a:t>
            </a:r>
            <a:br>
              <a:rPr lang="en-US" sz="9600" b="1" dirty="0" smtClean="0"/>
            </a:br>
            <a:r>
              <a:rPr lang="en-US" sz="8000" i="1" dirty="0" smtClean="0"/>
              <a:t>how to use data from the GEO portal and how to provide input</a:t>
            </a:r>
            <a:br>
              <a:rPr lang="en-US" sz="8000" i="1" dirty="0" smtClean="0"/>
            </a:br>
            <a:r>
              <a:rPr lang="en-US" sz="8000" dirty="0" smtClean="0">
                <a:hlinkClick r:id="rId6"/>
              </a:rPr>
              <a:t>www.envirogrids.net</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smtClean="0"/>
              <a:t>Science education through earth observation for high schools: </a:t>
            </a:r>
            <a:r>
              <a:rPr lang="en-US" sz="8000" i="1" dirty="0" smtClean="0"/>
              <a:t>basic tutorials on all kind of subjects</a:t>
            </a:r>
            <a:br>
              <a:rPr lang="en-US" sz="8000" i="1" dirty="0" smtClean="0"/>
            </a:br>
            <a:r>
              <a:rPr lang="en-US" sz="8000" dirty="0" smtClean="0">
                <a:hlinkClick r:id="rId7"/>
              </a:rPr>
              <a:t>www.seos-project.eu</a:t>
            </a:r>
            <a:r>
              <a:rPr lang="en-US" sz="8000" dirty="0" smtClean="0"/>
              <a:t> </a:t>
            </a:r>
          </a:p>
          <a:p>
            <a:pPr marL="0" indent="0">
              <a:buNone/>
            </a:pPr>
            <a:endParaRPr lang="en-US" sz="6400" dirty="0"/>
          </a:p>
          <a:p>
            <a:pPr marL="0" indent="0">
              <a:spcBef>
                <a:spcPts val="0"/>
              </a:spcBef>
              <a:buNone/>
            </a:pPr>
            <a:r>
              <a:rPr lang="en-US" sz="9600" b="1" dirty="0" smtClean="0"/>
              <a:t>Copernicus briefs: </a:t>
            </a:r>
            <a:br>
              <a:rPr lang="en-US" sz="9600" b="1" dirty="0" smtClean="0"/>
            </a:br>
            <a:r>
              <a:rPr lang="en-US" sz="8000" i="1" dirty="0" smtClean="0"/>
              <a:t>information </a:t>
            </a:r>
            <a:r>
              <a:rPr lang="en-US" sz="8000" i="1" dirty="0"/>
              <a:t>on satellite applications for different topics</a:t>
            </a:r>
          </a:p>
          <a:p>
            <a:pPr marL="0" indent="0">
              <a:spcBef>
                <a:spcPts val="0"/>
              </a:spcBef>
              <a:buNone/>
            </a:pPr>
            <a:r>
              <a:rPr lang="en-US" sz="8000" dirty="0">
                <a:hlinkClick r:id="rId8"/>
              </a:rPr>
              <a:t>http://</a:t>
            </a:r>
            <a:r>
              <a:rPr lang="en-US" sz="8000" dirty="0" smtClean="0">
                <a:hlinkClick r:id="rId8"/>
              </a:rPr>
              <a:t>www.copernicus.eu/main/copernicus-briefs</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186921974"/>
      </p:ext>
    </p:extLst>
  </p:cSld>
  <p:clrMapOvr>
    <a:masterClrMapping/>
  </p:clrMapOvr>
  <p:transition advTm="2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295400"/>
            <a:ext cx="8388000" cy="1080000"/>
          </a:xfrm>
        </p:spPr>
        <p:txBody>
          <a:bodyPr>
            <a:normAutofit/>
          </a:bodyPr>
          <a:lstStyle/>
          <a:p>
            <a:pPr algn="l"/>
            <a:r>
              <a:rPr lang="en-US" b="1" i="1" dirty="0" smtClean="0">
                <a:solidFill>
                  <a:srgbClr val="4676A6"/>
                </a:solidFill>
              </a:rPr>
              <a:t>More references open data</a:t>
            </a:r>
            <a:endParaRPr lang="en-US" b="1" i="1" dirty="0">
              <a:solidFill>
                <a:srgbClr val="4676A6"/>
              </a:solidFill>
            </a:endParaRPr>
          </a:p>
        </p:txBody>
      </p:sp>
      <p:sp>
        <p:nvSpPr>
          <p:cNvPr id="3" name="Content Placeholder 2"/>
          <p:cNvSpPr>
            <a:spLocks noGrp="1"/>
          </p:cNvSpPr>
          <p:nvPr>
            <p:ph idx="1"/>
          </p:nvPr>
        </p:nvSpPr>
        <p:spPr>
          <a:xfrm>
            <a:off x="378000" y="2286000"/>
            <a:ext cx="8208000" cy="4343400"/>
          </a:xfrm>
        </p:spPr>
        <p:txBody>
          <a:bodyPr>
            <a:normAutofit fontScale="25000" lnSpcReduction="20000"/>
          </a:bodyPr>
          <a:lstStyle/>
          <a:p>
            <a:pPr marL="0" indent="0">
              <a:spcBef>
                <a:spcPts val="0"/>
              </a:spcBef>
              <a:buNone/>
            </a:pPr>
            <a:r>
              <a:rPr lang="en-US" sz="9600" b="1" dirty="0" smtClean="0"/>
              <a:t>Open data for sustainable development </a:t>
            </a:r>
            <a:r>
              <a:rPr lang="en-US" sz="8000" b="1" dirty="0" smtClean="0"/>
              <a:t>(World Bank; 2015) </a:t>
            </a:r>
            <a:r>
              <a:rPr lang="en-US" sz="9600" b="1" dirty="0" smtClean="0"/>
              <a:t/>
            </a:r>
            <a:br>
              <a:rPr lang="en-US" sz="9600" b="1" dirty="0" smtClean="0"/>
            </a:br>
            <a:r>
              <a:rPr lang="en-US" sz="8000" i="1" dirty="0" smtClean="0"/>
              <a:t>description of the benefits of open data for a wide range of development goals, including the SDGs </a:t>
            </a:r>
            <a:r>
              <a:rPr lang="en-US" sz="8000" dirty="0" smtClean="0">
                <a:hlinkClick r:id="rId2"/>
              </a:rPr>
              <a:t>http</a:t>
            </a:r>
            <a:r>
              <a:rPr lang="en-US" sz="8000" dirty="0">
                <a:hlinkClick r:id="rId2"/>
              </a:rPr>
              <a:t>://</a:t>
            </a:r>
            <a:r>
              <a:rPr lang="en-US" sz="8000" dirty="0" smtClean="0">
                <a:hlinkClick r:id="rId2"/>
              </a:rPr>
              <a:t>pubdocs.worldbank.org/pubdocs/publicdoc/2015/8/904051440717425994/Open-Data-for-Sustainable-development-Final-New.pdf</a:t>
            </a:r>
            <a:r>
              <a:rPr lang="en-US" sz="8000" dirty="0" smtClean="0"/>
              <a:t> </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a:t>Terms and conditions for the use and distribution of Sentinel </a:t>
            </a:r>
            <a:r>
              <a:rPr lang="en-US" sz="9600" b="1" dirty="0" smtClean="0"/>
              <a:t>data </a:t>
            </a:r>
            <a:r>
              <a:rPr lang="en-US" sz="8000" b="1" dirty="0" smtClean="0"/>
              <a:t>(</a:t>
            </a:r>
            <a:r>
              <a:rPr lang="en-US" sz="8000" b="1" dirty="0"/>
              <a:t>European Parliament and </a:t>
            </a:r>
            <a:r>
              <a:rPr lang="en-US" sz="8000" b="1" dirty="0" smtClean="0"/>
              <a:t>European Commission; 2014) </a:t>
            </a:r>
            <a:r>
              <a:rPr lang="en-US" sz="9600" b="1" dirty="0" smtClean="0"/>
              <a:t/>
            </a:r>
            <a:br>
              <a:rPr lang="en-US" sz="9600" b="1" dirty="0" smtClean="0"/>
            </a:br>
            <a:r>
              <a:rPr lang="en-US" sz="8000" i="1" dirty="0" smtClean="0"/>
              <a:t>standard stipulations related to free and open access to Sentinel data </a:t>
            </a:r>
            <a:r>
              <a:rPr lang="en-US" sz="8000" dirty="0" smtClean="0">
                <a:hlinkClick r:id="rId3"/>
              </a:rPr>
              <a:t>http</a:t>
            </a:r>
            <a:r>
              <a:rPr lang="en-US" sz="8000" dirty="0">
                <a:hlinkClick r:id="rId3"/>
              </a:rPr>
              <a:t>://</a:t>
            </a:r>
            <a:r>
              <a:rPr lang="en-US" sz="8000" dirty="0" smtClean="0">
                <a:hlinkClick r:id="rId3"/>
              </a:rPr>
              <a:t>www.demarine.de/lr/c/document_library/get_file?uuid=c5067655-b7ad-4d71-b07b-6111808f4abd&amp;groupId=13521</a:t>
            </a:r>
            <a:r>
              <a:rPr lang="en-US" sz="8000" dirty="0" smtClean="0"/>
              <a:t> </a:t>
            </a:r>
          </a:p>
          <a:p>
            <a:pPr marL="0" indent="0">
              <a:spcBef>
                <a:spcPts val="0"/>
              </a:spcBef>
              <a:buNone/>
            </a:pPr>
            <a:endParaRPr lang="en-US" sz="6400" b="1" dirty="0"/>
          </a:p>
          <a:p>
            <a:pPr marL="0" indent="0">
              <a:spcBef>
                <a:spcPts val="0"/>
              </a:spcBef>
              <a:buNone/>
            </a:pPr>
            <a:r>
              <a:rPr lang="en-US" sz="9600" b="1" dirty="0"/>
              <a:t>Towards a thriving data-driven economy </a:t>
            </a:r>
            <a:r>
              <a:rPr lang="en-US" sz="8000" b="1" dirty="0"/>
              <a:t>(</a:t>
            </a:r>
            <a:r>
              <a:rPr lang="en-US" sz="8000" b="1" dirty="0" smtClean="0"/>
              <a:t>European Commission; 2014)</a:t>
            </a:r>
            <a:r>
              <a:rPr lang="en-US" sz="9600" b="1" dirty="0" smtClean="0"/>
              <a:t> </a:t>
            </a:r>
            <a:r>
              <a:rPr lang="en-US" sz="8000" i="1" dirty="0" smtClean="0"/>
              <a:t>policy document on the use of (open) data for a knowledge economy and society</a:t>
            </a:r>
            <a:endParaRPr lang="en-US" sz="8000" i="1" dirty="0"/>
          </a:p>
          <a:p>
            <a:pPr marL="0" indent="0">
              <a:spcBef>
                <a:spcPts val="0"/>
              </a:spcBef>
              <a:buNone/>
            </a:pPr>
            <a:r>
              <a:rPr lang="en-US" sz="8000" dirty="0">
                <a:hlinkClick r:id="rId4"/>
              </a:rPr>
              <a:t>http://</a:t>
            </a:r>
            <a:r>
              <a:rPr lang="en-US" sz="8000" dirty="0" smtClean="0">
                <a:hlinkClick r:id="rId4"/>
              </a:rPr>
              <a:t>ec.europa.eu/information_society/newsroom/cf/dae/document.cfm?doc_id=6210</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91</a:t>
            </a:fld>
            <a:endParaRPr lang="en-US"/>
          </a:p>
        </p:txBody>
      </p:sp>
      <p:pic>
        <p:nvPicPr>
          <p:cNvPr id="12"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400" y="428400"/>
            <a:ext cx="1201451" cy="620668"/>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346289"/>
            <a:ext cx="1057275" cy="7620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6101" y="357734"/>
            <a:ext cx="1759299" cy="765295"/>
          </a:xfrm>
          <a:prstGeom prst="rect">
            <a:avLst/>
          </a:prstGeom>
        </p:spPr>
      </p:pic>
    </p:spTree>
    <p:extLst>
      <p:ext uri="{BB962C8B-B14F-4D97-AF65-F5344CB8AC3E}">
        <p14:creationId xmlns:p14="http://schemas.microsoft.com/office/powerpoint/2010/main" val="1137369698"/>
      </p:ext>
    </p:extLst>
  </p:cSld>
  <p:clrMapOvr>
    <a:masterClrMapping/>
  </p:clrMapOvr>
  <p:transition advTm="20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080000"/>
            <a:ext cx="8208000" cy="10800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urban management:</a:t>
            </a:r>
            <a:endParaRPr lang="en-US" b="1" i="1" dirty="0">
              <a:solidFill>
                <a:srgbClr val="4676A6"/>
              </a:solidFill>
            </a:endParaRPr>
          </a:p>
        </p:txBody>
      </p:sp>
      <p:sp>
        <p:nvSpPr>
          <p:cNvPr id="3" name="Content Placeholder 2"/>
          <p:cNvSpPr>
            <a:spLocks noGrp="1"/>
          </p:cNvSpPr>
          <p:nvPr>
            <p:ph idx="1"/>
          </p:nvPr>
        </p:nvSpPr>
        <p:spPr>
          <a:xfrm>
            <a:off x="378000" y="2340000"/>
            <a:ext cx="8208000" cy="3962400"/>
          </a:xfrm>
        </p:spPr>
        <p:txBody>
          <a:bodyPr>
            <a:noAutofit/>
          </a:bodyPr>
          <a:lstStyle/>
          <a:p>
            <a:pPr marL="0" lvl="0" indent="0">
              <a:lnSpc>
                <a:spcPct val="80000"/>
              </a:lnSpc>
              <a:spcBef>
                <a:spcPts val="0"/>
              </a:spcBef>
              <a:spcAft>
                <a:spcPts val="1200"/>
              </a:spcAft>
              <a:buNone/>
            </a:pPr>
            <a:r>
              <a:rPr lang="en-US" sz="2600" b="1" dirty="0">
                <a:solidFill>
                  <a:prstClr val="black"/>
                </a:solidFill>
              </a:rPr>
              <a:t>Remote sensing of urban and suburban areas </a:t>
            </a:r>
            <a:r>
              <a:rPr lang="en-US" sz="2000" b="1" dirty="0">
                <a:solidFill>
                  <a:prstClr val="black"/>
                </a:solidFill>
              </a:rPr>
              <a:t>(EARSEL; 2010) </a:t>
            </a:r>
            <a:r>
              <a:rPr lang="en-US" sz="2000" i="1" dirty="0" smtClean="0">
                <a:solidFill>
                  <a:prstClr val="black"/>
                </a:solidFill>
              </a:rPr>
              <a:t>book </a:t>
            </a:r>
            <a:r>
              <a:rPr lang="en-US" sz="2000" i="1" dirty="0">
                <a:solidFill>
                  <a:prstClr val="black"/>
                </a:solidFill>
              </a:rPr>
              <a:t>with </a:t>
            </a:r>
            <a:r>
              <a:rPr lang="en-US" sz="2000" i="1" dirty="0" smtClean="0">
                <a:solidFill>
                  <a:prstClr val="black"/>
                </a:solidFill>
              </a:rPr>
              <a:t>collection </a:t>
            </a:r>
            <a:r>
              <a:rPr lang="en-US" sz="2000" i="1" dirty="0">
                <a:solidFill>
                  <a:prstClr val="black"/>
                </a:solidFill>
              </a:rPr>
              <a:t>of state-of-the-art chapters on urban remote sensing, aimed at capacity building (with references)  and a strong focus on science and techniques</a:t>
            </a:r>
          </a:p>
          <a:p>
            <a:pPr marL="0" lvl="0" indent="0">
              <a:lnSpc>
                <a:spcPct val="80000"/>
              </a:lnSpc>
              <a:spcBef>
                <a:spcPts val="0"/>
              </a:spcBef>
              <a:spcAft>
                <a:spcPts val="1200"/>
              </a:spcAft>
              <a:buNone/>
            </a:pPr>
            <a:r>
              <a:rPr lang="en-US" sz="2600" b="1" dirty="0">
                <a:solidFill>
                  <a:prstClr val="black"/>
                </a:solidFill>
              </a:rPr>
              <a:t>Remote sensing applications </a:t>
            </a:r>
            <a:r>
              <a:rPr lang="en-US" sz="2600" dirty="0">
                <a:solidFill>
                  <a:prstClr val="black"/>
                </a:solidFill>
              </a:rPr>
              <a:t>– Chapter </a:t>
            </a:r>
            <a:r>
              <a:rPr lang="en-US" sz="2600" dirty="0" smtClean="0">
                <a:solidFill>
                  <a:prstClr val="black"/>
                </a:solidFill>
              </a:rPr>
              <a:t>5: urban and regional planning </a:t>
            </a:r>
            <a:r>
              <a:rPr lang="en-US" sz="2000" b="1" dirty="0" smtClean="0">
                <a:solidFill>
                  <a:prstClr val="black"/>
                </a:solidFill>
              </a:rPr>
              <a:t>(NRSC</a:t>
            </a:r>
            <a:r>
              <a:rPr lang="en-US" sz="2000" b="1" dirty="0">
                <a:solidFill>
                  <a:prstClr val="black"/>
                </a:solidFill>
              </a:rPr>
              <a:t>; 2010) </a:t>
            </a:r>
            <a:endParaRPr lang="en-US" sz="2000" b="1" dirty="0" smtClean="0">
              <a:solidFill>
                <a:prstClr val="black"/>
              </a:solidFill>
            </a:endParaRPr>
          </a:p>
          <a:p>
            <a:pPr marL="0" lvl="0" indent="0">
              <a:lnSpc>
                <a:spcPct val="80000"/>
              </a:lnSpc>
              <a:spcBef>
                <a:spcPts val="0"/>
              </a:spcBef>
              <a:spcAft>
                <a:spcPts val="1200"/>
              </a:spcAft>
              <a:buNone/>
            </a:pPr>
            <a:endParaRPr lang="en-US" sz="2600" b="1" dirty="0">
              <a:solidFill>
                <a:prstClr val="black"/>
              </a:solidFill>
            </a:endParaRPr>
          </a:p>
          <a:p>
            <a:pPr marL="0" lvl="0" indent="0">
              <a:lnSpc>
                <a:spcPct val="80000"/>
              </a:lnSpc>
              <a:spcBef>
                <a:spcPts val="0"/>
              </a:spcBef>
              <a:spcAft>
                <a:spcPts val="1200"/>
              </a:spcAft>
              <a:buNone/>
            </a:pPr>
            <a:r>
              <a:rPr lang="en-US" sz="2600" dirty="0" smtClean="0">
                <a:solidFill>
                  <a:prstClr val="black"/>
                </a:solidFill>
              </a:rPr>
              <a:t>For slum mapping and land administration: </a:t>
            </a:r>
            <a:br>
              <a:rPr lang="en-US" sz="2600" dirty="0" smtClean="0">
                <a:solidFill>
                  <a:prstClr val="black"/>
                </a:solidFill>
              </a:rPr>
            </a:br>
            <a:r>
              <a:rPr lang="en-US" sz="2600" dirty="0" smtClean="0">
                <a:solidFill>
                  <a:prstClr val="black"/>
                </a:solidFill>
              </a:rPr>
              <a:t>see earth observation applications references</a:t>
            </a:r>
            <a:endParaRPr lang="en-US" sz="2600" dirty="0">
              <a:solidFill>
                <a:prstClr val="black"/>
              </a:solidFill>
            </a:endParaRPr>
          </a:p>
          <a:p>
            <a:pPr marL="0" lvl="0" indent="0">
              <a:lnSpc>
                <a:spcPct val="80000"/>
              </a:lnSpc>
              <a:spcBef>
                <a:spcPts val="0"/>
              </a:spcBef>
              <a:spcAft>
                <a:spcPts val="1200"/>
              </a:spcAft>
              <a:buNone/>
            </a:pP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92</a:t>
            </a:fld>
            <a:endParaRPr lang="en-US" dirty="0"/>
          </a:p>
        </p:txBody>
      </p:sp>
      <p:pic>
        <p:nvPicPr>
          <p:cNvPr id="1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000" y="324000"/>
            <a:ext cx="633413" cy="6334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3525" y="720000"/>
            <a:ext cx="752475" cy="276225"/>
          </a:xfrm>
          <a:prstGeom prst="rect">
            <a:avLst/>
          </a:prstGeom>
        </p:spPr>
      </p:pic>
    </p:spTree>
    <p:extLst>
      <p:ext uri="{BB962C8B-B14F-4D97-AF65-F5344CB8AC3E}">
        <p14:creationId xmlns:p14="http://schemas.microsoft.com/office/powerpoint/2010/main" val="4160094796"/>
      </p:ext>
    </p:extLst>
  </p:cSld>
  <p:clrMapOvr>
    <a:masterClrMapping/>
  </p:clrMapOvr>
  <p:transition advTm="20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fontScale="92500" lnSpcReduction="20000"/>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www.eopower.eu</a:t>
            </a:r>
            <a:r>
              <a:rPr lang="en-US" sz="2800" dirty="0" smtClean="0"/>
              <a:t> </a:t>
            </a:r>
          </a:p>
          <a:p>
            <a:r>
              <a:rPr lang="en-US" sz="2800" dirty="0" smtClean="0">
                <a:hlinkClick r:id="rId4"/>
              </a:rPr>
              <a:t>www.hcpinternational.com</a:t>
            </a:r>
            <a:r>
              <a:rPr lang="en-US" sz="2800" dirty="0" smtClean="0"/>
              <a:t> </a:t>
            </a:r>
          </a:p>
          <a:p>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93</a:t>
            </a:fld>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762000"/>
            <a:ext cx="2673025" cy="1371600"/>
          </a:xfrm>
          <a:prstGeom prst="rect">
            <a:avLst/>
          </a:prstGeom>
        </p:spPr>
      </p:pic>
    </p:spTree>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14589</TotalTime>
  <Words>4149</Words>
  <Application>Microsoft Office PowerPoint</Application>
  <PresentationFormat>On-screen Show (4:3)</PresentationFormat>
  <Paragraphs>579</Paragraphs>
  <Slides>93</Slides>
  <Notes>1</Notes>
  <HiddenSlides>0</HiddenSlides>
  <MMClips>0</MMClips>
  <ScaleCrop>false</ScaleCrop>
  <HeadingPairs>
    <vt:vector size="4" baseType="variant">
      <vt:variant>
        <vt:lpstr>Theme</vt:lpstr>
      </vt:variant>
      <vt:variant>
        <vt:i4>31</vt:i4>
      </vt:variant>
      <vt:variant>
        <vt:lpstr>Slide Titles</vt:lpstr>
      </vt:variant>
      <vt:variant>
        <vt:i4>93</vt:i4>
      </vt:variant>
    </vt:vector>
  </HeadingPairs>
  <TitlesOfParts>
    <vt:vector size="124"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Urban Management, Land Administration  &amp; Spatial Data Infrastructures</vt:lpstr>
      <vt:lpstr>PowerPoint Presentation</vt:lpstr>
      <vt:lpstr>PowerPoint Presentation</vt:lpstr>
      <vt:lpstr>Earth Observation helps you: save money save lives save the environment </vt:lpstr>
      <vt:lpstr>PowerPoint Presentation</vt:lpstr>
      <vt:lpstr>Life cycle of  products &amp; services</vt:lpstr>
      <vt:lpstr>PowerPoint Presentation</vt:lpstr>
      <vt:lpstr>Assessment of business &amp;  funding opportunities</vt:lpstr>
      <vt:lpstr>1. International trends &amp; developments in  urban management, land administration &amp; spatial data infrastructures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Earth observation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Business development</vt:lpstr>
      <vt:lpstr>PowerPoint Presentation</vt:lpstr>
      <vt:lpstr>If public sector information is made available  free-of-charge, demand will increase and, in the end, government revenue also, as companies will derive income from value-added products and services, and consequently pay more taxes (see figures in following slides).</vt:lpstr>
      <vt:lpstr>Supply &amp; Demand Public Sector Information</vt:lpstr>
      <vt:lpstr>Cost-benefit Public Sector Information</vt:lpstr>
      <vt:lpstr>Re-use of Public Sector Information</vt:lpstr>
      <vt:lpstr>Most earth observation applications deal with so-called externalities, such as impact on the environment.  It is difficult to capture these in terms of conventional cost-benefit models.   To tackle this, the following framework for analysis of earth observation applications is developed: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Several attempts have been made to introduce environmental accounting and to enlarge the sphere of the conventional economy to include and quantify impact on ecosystems.   The following slides give some examples:</vt:lpstr>
      <vt:lpstr>PowerPoint Presentation</vt:lpstr>
      <vt:lpstr>SEEA Conceptual Framework</vt:lpstr>
      <vt:lpstr>For earth observation the work of the Group on Earth Observations (GEO) is essential to achieve the goal of a Global Earth Observations System of Systems (GEOSS), resulting in the shared GEO common infrastructure (GCI): </vt:lpstr>
      <vt:lpstr>Group on Earth Observations</vt:lpstr>
      <vt:lpstr>PowerPoint Presentation</vt:lpstr>
      <vt:lpstr>Customer value propositions capture the unique value of a product or services as perceived and appreciated by the customer.   Interestingly, they can differ completely from the features that the provider considers most important: </vt:lpstr>
      <vt:lpstr>Customer Value Propositions</vt:lpstr>
      <vt:lpstr>Buyer behaviour &amp; motivation</vt:lpstr>
      <vt:lpstr>Even when customer value propositions are well captured and formulated, introduction of solutions that involve new technology will have to overcome some hurdles.   This is called “crossing the technology chasm”: </vt:lpstr>
      <vt:lpstr>Crossing the technology chasm</vt:lpstr>
      <vt:lpstr>Crossing  the technology chasm</vt:lpstr>
      <vt:lpstr>PowerPoint Presentation</vt:lpstr>
      <vt:lpstr>Creating shared value is a key element of successful implementation of earth observation solutions.   To achieve this, in most cases earth observation applications have to be integrated into more general (business or organizational) processes: </vt:lpstr>
      <vt:lpstr>PowerPoint Presentation</vt:lpstr>
      <vt:lpstr>Based on all considerations dealt with in the previous slides, there are some practical approaches that can be applied in combination to promote earth observation applications: </vt:lpstr>
      <vt:lpstr>PowerPoint Presentation</vt:lpstr>
      <vt:lpstr>PowerPoint Presentation</vt:lpstr>
      <vt:lpstr>Proposal writing is an art in itself.   During the GEONetCab and EOPOWER projects templates have been developed for writing successful proposals: </vt:lpstr>
      <vt:lpstr>Proposal outline</vt:lpstr>
      <vt:lpstr>Other guides that may be useful:</vt:lpstr>
      <vt:lpstr>If you run a company, compete for assignments and manage projects, a structured approach towards responsibilities, tasks, implementation and documentation is needed.   The following business procedures may be helpful: </vt:lpstr>
      <vt:lpstr>Business procedures</vt:lpstr>
      <vt:lpstr>Again:</vt:lpstr>
      <vt:lpstr>4. Capacity Building</vt:lpstr>
      <vt:lpstr>General</vt:lpstr>
      <vt:lpstr>General references for capacity building, open data and success stories</vt:lpstr>
      <vt:lpstr>General references for capacity building, open data (2)</vt:lpstr>
      <vt:lpstr>More references open data</vt:lpstr>
      <vt:lpstr>Capacity building resources for  urban management:</vt:lpstr>
      <vt:lpstr>Further details:</vt:lpstr>
    </vt:vector>
  </TitlesOfParts>
  <Company>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Mark Noort</cp:lastModifiedBy>
  <cp:revision>823</cp:revision>
  <dcterms:created xsi:type="dcterms:W3CDTF">2011-01-20T13:25:32Z</dcterms:created>
  <dcterms:modified xsi:type="dcterms:W3CDTF">2016-02-16T15:50:57Z</dcterms:modified>
</cp:coreProperties>
</file>