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6" r:id="rId4"/>
    <p:sldMasterId id="2147483669" r:id="rId5"/>
    <p:sldMasterId id="2147483671" r:id="rId6"/>
    <p:sldMasterId id="2147483673" r:id="rId7"/>
    <p:sldMasterId id="2147483675" r:id="rId8"/>
    <p:sldMasterId id="2147483677" r:id="rId9"/>
    <p:sldMasterId id="2147483679" r:id="rId10"/>
    <p:sldMasterId id="2147483681" r:id="rId11"/>
    <p:sldMasterId id="2147483683" r:id="rId12"/>
    <p:sldMasterId id="2147483685" r:id="rId13"/>
    <p:sldMasterId id="2147483687" r:id="rId14"/>
    <p:sldMasterId id="2147483689" r:id="rId15"/>
    <p:sldMasterId id="2147483691" r:id="rId16"/>
    <p:sldMasterId id="2147483693" r:id="rId17"/>
    <p:sldMasterId id="2147483695" r:id="rId18"/>
    <p:sldMasterId id="2147483697" r:id="rId19"/>
    <p:sldMasterId id="2147483699" r:id="rId20"/>
    <p:sldMasterId id="2147483701" r:id="rId21"/>
    <p:sldMasterId id="2147483703" r:id="rId22"/>
    <p:sldMasterId id="2147483705" r:id="rId23"/>
    <p:sldMasterId id="2147483707" r:id="rId24"/>
    <p:sldMasterId id="2147483709" r:id="rId25"/>
    <p:sldMasterId id="2147483711" r:id="rId26"/>
    <p:sldMasterId id="2147483713" r:id="rId27"/>
    <p:sldMasterId id="2147483715" r:id="rId28"/>
    <p:sldMasterId id="2147483717" r:id="rId29"/>
    <p:sldMasterId id="2147483719" r:id="rId30"/>
    <p:sldMasterId id="2147483721" r:id="rId31"/>
  </p:sldMasterIdLst>
  <p:notesMasterIdLst>
    <p:notesMasterId r:id="rId127"/>
  </p:notesMasterIdLst>
  <p:sldIdLst>
    <p:sldId id="308" r:id="rId32"/>
    <p:sldId id="306" r:id="rId33"/>
    <p:sldId id="407" r:id="rId34"/>
    <p:sldId id="345" r:id="rId35"/>
    <p:sldId id="259" r:id="rId36"/>
    <p:sldId id="327" r:id="rId37"/>
    <p:sldId id="346" r:id="rId38"/>
    <p:sldId id="328" r:id="rId39"/>
    <p:sldId id="329" r:id="rId40"/>
    <p:sldId id="351" r:id="rId41"/>
    <p:sldId id="426" r:id="rId42"/>
    <p:sldId id="408" r:id="rId43"/>
    <p:sldId id="427" r:id="rId44"/>
    <p:sldId id="409" r:id="rId45"/>
    <p:sldId id="516" r:id="rId46"/>
    <p:sldId id="428" r:id="rId47"/>
    <p:sldId id="520" r:id="rId48"/>
    <p:sldId id="500" r:id="rId49"/>
    <p:sldId id="518" r:id="rId50"/>
    <p:sldId id="501" r:id="rId51"/>
    <p:sldId id="283" r:id="rId52"/>
    <p:sldId id="354" r:id="rId53"/>
    <p:sldId id="355" r:id="rId54"/>
    <p:sldId id="356" r:id="rId55"/>
    <p:sldId id="458" r:id="rId56"/>
    <p:sldId id="432" r:id="rId57"/>
    <p:sldId id="519" r:id="rId58"/>
    <p:sldId id="357" r:id="rId59"/>
    <p:sldId id="459" r:id="rId60"/>
    <p:sldId id="460" r:id="rId61"/>
    <p:sldId id="358" r:id="rId62"/>
    <p:sldId id="461" r:id="rId63"/>
    <p:sldId id="462" r:id="rId64"/>
    <p:sldId id="523" r:id="rId65"/>
    <p:sldId id="524" r:id="rId66"/>
    <p:sldId id="359" r:id="rId67"/>
    <p:sldId id="463" r:id="rId68"/>
    <p:sldId id="510" r:id="rId69"/>
    <p:sldId id="360" r:id="rId70"/>
    <p:sldId id="464" r:id="rId71"/>
    <p:sldId id="465" r:id="rId72"/>
    <p:sldId id="521" r:id="rId73"/>
    <p:sldId id="334" r:id="rId74"/>
    <p:sldId id="381" r:id="rId75"/>
    <p:sldId id="481" r:id="rId76"/>
    <p:sldId id="382" r:id="rId77"/>
    <p:sldId id="383" r:id="rId78"/>
    <p:sldId id="384" r:id="rId79"/>
    <p:sldId id="482" r:id="rId80"/>
    <p:sldId id="379" r:id="rId81"/>
    <p:sldId id="380" r:id="rId82"/>
    <p:sldId id="349" r:id="rId83"/>
    <p:sldId id="388" r:id="rId84"/>
    <p:sldId id="394" r:id="rId85"/>
    <p:sldId id="395" r:id="rId86"/>
    <p:sldId id="396" r:id="rId87"/>
    <p:sldId id="397" r:id="rId88"/>
    <p:sldId id="398" r:id="rId89"/>
    <p:sldId id="399" r:id="rId90"/>
    <p:sldId id="400" r:id="rId91"/>
    <p:sldId id="401" r:id="rId92"/>
    <p:sldId id="402" r:id="rId93"/>
    <p:sldId id="496" r:id="rId94"/>
    <p:sldId id="483" r:id="rId95"/>
    <p:sldId id="385" r:id="rId96"/>
    <p:sldId id="386" r:id="rId97"/>
    <p:sldId id="484" r:id="rId98"/>
    <p:sldId id="387" r:id="rId99"/>
    <p:sldId id="403" r:id="rId100"/>
    <p:sldId id="485" r:id="rId101"/>
    <p:sldId id="389" r:id="rId102"/>
    <p:sldId id="390" r:id="rId103"/>
    <p:sldId id="486" r:id="rId104"/>
    <p:sldId id="391" r:id="rId105"/>
    <p:sldId id="406" r:id="rId106"/>
    <p:sldId id="491" r:id="rId107"/>
    <p:sldId id="487" r:id="rId108"/>
    <p:sldId id="392" r:id="rId109"/>
    <p:sldId id="488" r:id="rId110"/>
    <p:sldId id="393" r:id="rId111"/>
    <p:sldId id="404" r:id="rId112"/>
    <p:sldId id="489" r:id="rId113"/>
    <p:sldId id="337" r:id="rId114"/>
    <p:sldId id="338" r:id="rId115"/>
    <p:sldId id="490" r:id="rId116"/>
    <p:sldId id="405" r:id="rId117"/>
    <p:sldId id="339" r:id="rId118"/>
    <p:sldId id="340" r:id="rId119"/>
    <p:sldId id="341" r:id="rId120"/>
    <p:sldId id="492" r:id="rId121"/>
    <p:sldId id="495" r:id="rId122"/>
    <p:sldId id="522" r:id="rId123"/>
    <p:sldId id="493" r:id="rId124"/>
    <p:sldId id="511" r:id="rId125"/>
    <p:sldId id="344" r:id="rId126"/>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9" autoAdjust="0"/>
    <p:restoredTop sz="94660"/>
  </p:normalViewPr>
  <p:slideViewPr>
    <p:cSldViewPr>
      <p:cViewPr>
        <p:scale>
          <a:sx n="70" d="100"/>
          <a:sy n="70" d="100"/>
        </p:scale>
        <p:origin x="-15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84" Type="http://schemas.openxmlformats.org/officeDocument/2006/relationships/slide" Target="slides/slide53.xml"/><Relationship Id="rId89" Type="http://schemas.openxmlformats.org/officeDocument/2006/relationships/slide" Target="slides/slide58.xml"/><Relationship Id="rId112" Type="http://schemas.openxmlformats.org/officeDocument/2006/relationships/slide" Target="slides/slide81.xml"/><Relationship Id="rId16" Type="http://schemas.openxmlformats.org/officeDocument/2006/relationships/slideMaster" Target="slideMasters/slideMaster16.xml"/><Relationship Id="rId107" Type="http://schemas.openxmlformats.org/officeDocument/2006/relationships/slide" Target="slides/slide76.xml"/><Relationship Id="rId11" Type="http://schemas.openxmlformats.org/officeDocument/2006/relationships/slideMaster" Target="slideMasters/slideMaster11.xml"/><Relationship Id="rId32" Type="http://schemas.openxmlformats.org/officeDocument/2006/relationships/slide" Target="slides/slide1.xml"/><Relationship Id="rId37" Type="http://schemas.openxmlformats.org/officeDocument/2006/relationships/slide" Target="slides/slide6.xml"/><Relationship Id="rId53" Type="http://schemas.openxmlformats.org/officeDocument/2006/relationships/slide" Target="slides/slide22.xml"/><Relationship Id="rId58" Type="http://schemas.openxmlformats.org/officeDocument/2006/relationships/slide" Target="slides/slide27.xml"/><Relationship Id="rId74" Type="http://schemas.openxmlformats.org/officeDocument/2006/relationships/slide" Target="slides/slide43.xml"/><Relationship Id="rId79" Type="http://schemas.openxmlformats.org/officeDocument/2006/relationships/slide" Target="slides/slide48.xml"/><Relationship Id="rId102" Type="http://schemas.openxmlformats.org/officeDocument/2006/relationships/slide" Target="slides/slide71.xml"/><Relationship Id="rId123" Type="http://schemas.openxmlformats.org/officeDocument/2006/relationships/slide" Target="slides/slide92.xml"/><Relationship Id="rId128"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59.xml"/><Relationship Id="rId95" Type="http://schemas.openxmlformats.org/officeDocument/2006/relationships/slide" Target="slides/slide6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100" Type="http://schemas.openxmlformats.org/officeDocument/2006/relationships/slide" Target="slides/slide69.xml"/><Relationship Id="rId105" Type="http://schemas.openxmlformats.org/officeDocument/2006/relationships/slide" Target="slides/slide74.xml"/><Relationship Id="rId113" Type="http://schemas.openxmlformats.org/officeDocument/2006/relationships/slide" Target="slides/slide82.xml"/><Relationship Id="rId118" Type="http://schemas.openxmlformats.org/officeDocument/2006/relationships/slide" Target="slides/slide87.xml"/><Relationship Id="rId126" Type="http://schemas.openxmlformats.org/officeDocument/2006/relationships/slide" Target="slides/slide95.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slide" Target="slides/slide49.xml"/><Relationship Id="rId85" Type="http://schemas.openxmlformats.org/officeDocument/2006/relationships/slide" Target="slides/slide54.xml"/><Relationship Id="rId93" Type="http://schemas.openxmlformats.org/officeDocument/2006/relationships/slide" Target="slides/slide62.xml"/><Relationship Id="rId98" Type="http://schemas.openxmlformats.org/officeDocument/2006/relationships/slide" Target="slides/slide67.xml"/><Relationship Id="rId121" Type="http://schemas.openxmlformats.org/officeDocument/2006/relationships/slide" Target="slides/slide9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103" Type="http://schemas.openxmlformats.org/officeDocument/2006/relationships/slide" Target="slides/slide72.xml"/><Relationship Id="rId108" Type="http://schemas.openxmlformats.org/officeDocument/2006/relationships/slide" Target="slides/slide77.xml"/><Relationship Id="rId116" Type="http://schemas.openxmlformats.org/officeDocument/2006/relationships/slide" Target="slides/slide85.xml"/><Relationship Id="rId124" Type="http://schemas.openxmlformats.org/officeDocument/2006/relationships/slide" Target="slides/slide93.xml"/><Relationship Id="rId129"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slide" Target="slides/slide57.xml"/><Relationship Id="rId91" Type="http://schemas.openxmlformats.org/officeDocument/2006/relationships/slide" Target="slides/slide60.xml"/><Relationship Id="rId96" Type="http://schemas.openxmlformats.org/officeDocument/2006/relationships/slide" Target="slides/slide65.xml"/><Relationship Id="rId111"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6" Type="http://schemas.openxmlformats.org/officeDocument/2006/relationships/slide" Target="slides/slide75.xml"/><Relationship Id="rId114" Type="http://schemas.openxmlformats.org/officeDocument/2006/relationships/slide" Target="slides/slide83.xml"/><Relationship Id="rId119" Type="http://schemas.openxmlformats.org/officeDocument/2006/relationships/slide" Target="slides/slide88.xml"/><Relationship Id="rId127"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94" Type="http://schemas.openxmlformats.org/officeDocument/2006/relationships/slide" Target="slides/slide63.xml"/><Relationship Id="rId99" Type="http://schemas.openxmlformats.org/officeDocument/2006/relationships/slide" Target="slides/slide68.xml"/><Relationship Id="rId101" Type="http://schemas.openxmlformats.org/officeDocument/2006/relationships/slide" Target="slides/slide70.xml"/><Relationship Id="rId122" Type="http://schemas.openxmlformats.org/officeDocument/2006/relationships/slide" Target="slides/slide91.xml"/><Relationship Id="rId13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109" Type="http://schemas.openxmlformats.org/officeDocument/2006/relationships/slide" Target="slides/slide7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97" Type="http://schemas.openxmlformats.org/officeDocument/2006/relationships/slide" Target="slides/slide66.xml"/><Relationship Id="rId104" Type="http://schemas.openxmlformats.org/officeDocument/2006/relationships/slide" Target="slides/slide73.xml"/><Relationship Id="rId120" Type="http://schemas.openxmlformats.org/officeDocument/2006/relationships/slide" Target="slides/slide89.xml"/><Relationship Id="rId125" Type="http://schemas.openxmlformats.org/officeDocument/2006/relationships/slide" Target="slides/slide94.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9.xml"/><Relationship Id="rId45" Type="http://schemas.openxmlformats.org/officeDocument/2006/relationships/slide" Target="slides/slide14.xml"/><Relationship Id="rId66" Type="http://schemas.openxmlformats.org/officeDocument/2006/relationships/slide" Target="slides/slide35.xml"/><Relationship Id="rId87" Type="http://schemas.openxmlformats.org/officeDocument/2006/relationships/slide" Target="slides/slide56.xml"/><Relationship Id="rId110" Type="http://schemas.openxmlformats.org/officeDocument/2006/relationships/slide" Target="slides/slide79.xml"/><Relationship Id="rId115" Type="http://schemas.openxmlformats.org/officeDocument/2006/relationships/slide" Target="slides/slide84.xml"/><Relationship Id="rId131" Type="http://schemas.openxmlformats.org/officeDocument/2006/relationships/tableStyles" Target="tableStyles.xml"/><Relationship Id="rId61" Type="http://schemas.openxmlformats.org/officeDocument/2006/relationships/slide" Target="slides/slide30.xml"/><Relationship Id="rId8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1440" tIns="45720" rIns="91440" bIns="45720" rtlCol="0"/>
          <a:lstStyle>
            <a:lvl1pPr algn="r">
              <a:defRPr sz="1200"/>
            </a:lvl1pPr>
          </a:lstStyle>
          <a:p>
            <a:fld id="{155A049E-E845-4498-BCB0-5A5F5DD70AFB}" type="datetimeFigureOut">
              <a:rPr lang="en-US" smtClean="0"/>
              <a:pPr/>
              <a:t>2/17/2016</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a:lvl1pPr>
          </a:lstStyle>
          <a:p>
            <a:fld id="{45570898-53CB-4188-93A0-BB7AD28D3627}" type="slidenum">
              <a:rPr lang="en-US" smtClean="0"/>
              <a:pPr/>
              <a:t>‹#›</a:t>
            </a:fld>
            <a:endParaRPr lang="en-US"/>
          </a:p>
        </p:txBody>
      </p:sp>
    </p:spTree>
    <p:extLst>
      <p:ext uri="{BB962C8B-B14F-4D97-AF65-F5344CB8AC3E}">
        <p14:creationId xmlns:p14="http://schemas.microsoft.com/office/powerpoint/2010/main" val="426622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570898-53CB-4188-93A0-BB7AD28D3627}" type="slidenum">
              <a:rPr lang="en-US" smtClean="0"/>
              <a:pPr/>
              <a:t>89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9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C10157-9631-42F1-996A-6114590DA44A}" type="datetime1">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5E5BBB-7077-4D28-91CE-027912914A6E}" type="datetime1">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47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47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F77BC-F3C7-4A02-B345-FBD1BAAF306C}" type="datetime1">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9140C-FD28-45E3-941A-C25450CFD353}" type="datetime1">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77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FEC64-592F-4ECE-B6DF-BA8EA6E3149A}" type="datetime1">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205519-78B3-4B51-A855-A86E6321A063}" type="datetime1">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EDD28B-0B01-4161-A856-BF7592D537C2}" type="datetime1">
              <a:rPr lang="en-US" smtClean="0"/>
              <a:pPr/>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0EDE13-38D1-460E-AE47-DCC782DA1509}" type="datetime1">
              <a:rPr lang="en-US" smtClean="0"/>
              <a:pPr/>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F2A7C-6469-475D-8284-09D45332A2EF}" type="datetime1">
              <a:rPr lang="en-US" smtClean="0"/>
              <a:pPr/>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8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2FC93F-1DF5-40A0-9C7B-C071529D3447}" type="datetime1">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5927E-78B9-4888-A5E6-136E4E6BC293}" type="datetime1">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1.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72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259B6-706F-4139-9C51-F735958FE5AE}" type="datetime1">
              <a:rPr lang="en-US" smtClean="0"/>
              <a:pPr/>
              <a:t>2/17/2016</a:t>
            </a:fld>
            <a:endParaRPr lang="en-US"/>
          </a:p>
        </p:txBody>
      </p:sp>
      <p:sp>
        <p:nvSpPr>
          <p:cNvPr id="5" name="Footer Placeholder 4"/>
          <p:cNvSpPr>
            <a:spLocks noGrp="1"/>
          </p:cNvSpPr>
          <p:nvPr>
            <p:ph type="ftr" sz="quarter" idx="3"/>
          </p:nvPr>
        </p:nvSpPr>
        <p:spPr>
          <a:xfrm>
            <a:off x="3124200" y="635722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72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59B96-4131-4DD5-A7F3-9C8969C240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9" y="65728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1" y="65728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0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92" y="657284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9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1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82" y="65728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6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71" y="657280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5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6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59" y="65727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1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46" y="657275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0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1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32" y="65727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5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17" y="657269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4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6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01" y="65726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84" y="65726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66" y="65725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1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47" y="657255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0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2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7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27" y="65725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3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06" y="657247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2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3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84" y="65724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4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61" y="657238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3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4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9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37" y="657233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8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0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4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12" y="657228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3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55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79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86" y="65722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6" y="65729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91" y="1347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59" y="65721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63" y="13468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31" y="65721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3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3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4" y="65729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1" y="65729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7" y="65729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6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2" y="657290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5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7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16" y="65728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oml.org/"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www.coml.org/" TargetMode="External"/><Relationship Id="rId7" Type="http://schemas.openxmlformats.org/officeDocument/2006/relationships/hyperlink" Target="http://www.google.nl/url?sa=i&amp;source=images&amp;cd=&amp;cad=rja&amp;docid=0cltJDi2-eV8vM&amp;tbnid=h2_w7FVaJW0GtM:&amp;ved=0CAgQjRwwAA&amp;url=http://www.sahfos.ac.uk/about-us.aspx&amp;ei=d4cuUbGmC-io4gThq4HwCQ&amp;psig=AFQjCNHBnL6DqLGMTU9gbfxWQDnZ86kmow&amp;ust=1362090231213124" TargetMode="External"/><Relationship Id="rId2" Type="http://schemas.openxmlformats.org/officeDocument/2006/relationships/hyperlink" Target="http://www.myocean.eu/"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hyperlink" Target="http://www.argo.net/" TargetMode="External"/><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myocean.eu/"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faro-project.org/" TargetMode="External"/><Relationship Id="rId7" Type="http://schemas.openxmlformats.org/officeDocument/2006/relationships/image" Target="../media/image4.png"/><Relationship Id="rId2" Type="http://schemas.openxmlformats.org/officeDocument/2006/relationships/hyperlink" Target="http://www.incois.gov.in/Incois/marine_fisheries_main.jsp"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0.png"/><Relationship Id="rId7" Type="http://schemas.openxmlformats.org/officeDocument/2006/relationships/image" Target="../media/image4.png"/><Relationship Id="rId2" Type="http://schemas.openxmlformats.org/officeDocument/2006/relationships/hyperlink" Target="http://www.myocean.eu/"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yocean.eu/" TargetMode="Externa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vimeo.com/63079712" TargetMode="External"/><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gif"/><Relationship Id="rId7" Type="http://schemas.openxmlformats.org/officeDocument/2006/relationships/image" Target="../media/image7.gif"/><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6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www.hcpinternational.com/"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www.hcpinternational.com/" TargetMode="Externa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geocab.org/" TargetMode="External"/><Relationship Id="rId7" Type="http://schemas.openxmlformats.org/officeDocument/2006/relationships/image" Target="../media/image55.emf"/><Relationship Id="rId2" Type="http://schemas.openxmlformats.org/officeDocument/2006/relationships/hyperlink" Target="http://www.earthobservations.org/" TargetMode="Externa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hyperlink" Target="http://www.eurisy.org/" TargetMode="External"/></Relationships>
</file>

<file path=ppt/slides/_rels/slide91.xml.rels><?xml version="1.0" encoding="UTF-8" standalone="yes"?>
<Relationships xmlns="http://schemas.openxmlformats.org/package/2006/relationships"><Relationship Id="rId8" Type="http://schemas.openxmlformats.org/officeDocument/2006/relationships/hyperlink" Target="http://www.copernicus.eu/main/copernicus-briefs" TargetMode="External"/><Relationship Id="rId3" Type="http://schemas.openxmlformats.org/officeDocument/2006/relationships/image" Target="../media/image55.emf"/><Relationship Id="rId7" Type="http://schemas.openxmlformats.org/officeDocument/2006/relationships/hyperlink" Target="http://www.seos-project.eu/" TargetMode="External"/><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hyperlink" Target="http://www.envirogrids.net/" TargetMode="External"/><Relationship Id="rId5" Type="http://schemas.openxmlformats.org/officeDocument/2006/relationships/image" Target="../media/image56.png"/><Relationship Id="rId10" Type="http://schemas.openxmlformats.org/officeDocument/2006/relationships/image" Target="../media/image57.jpeg"/><Relationship Id="rId4" Type="http://schemas.openxmlformats.org/officeDocument/2006/relationships/image" Target="../media/image4.png"/><Relationship Id="rId9" Type="http://schemas.openxmlformats.org/officeDocument/2006/relationships/hyperlink" Target="https://www.meted.ucar.edu/training_detail.php" TargetMode="External"/></Relationships>
</file>

<file path=ppt/slides/_rels/slide9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http://www.demarine.de/lr/c/document_library/get_file?uuid=c5067655-b7ad-4d71-b07b-6111808f4abd&amp;groupId=13521" TargetMode="External"/><Relationship Id="rId7" Type="http://schemas.openxmlformats.org/officeDocument/2006/relationships/image" Target="../media/image41.gif"/><Relationship Id="rId2" Type="http://schemas.openxmlformats.org/officeDocument/2006/relationships/hyperlink" Target="http://pubdocs.worldbank.org/pubdocs/publicdoc/2015/8/904051440717425994/Open-Data-for-Sustainable-development-Final-New.pdf"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5.emf"/><Relationship Id="rId4" Type="http://schemas.openxmlformats.org/officeDocument/2006/relationships/hyperlink" Target="http://ec.europa.eu/information_society/newsroom/cf/dae/document.cfm?doc_id=6210" TargetMode="External"/></Relationships>
</file>

<file path=ppt/slides/_rels/slide93.xml.rels><?xml version="1.0" encoding="UTF-8" standalone="yes"?>
<Relationships xmlns="http://schemas.openxmlformats.org/package/2006/relationships"><Relationship Id="rId8" Type="http://schemas.openxmlformats.org/officeDocument/2006/relationships/image" Target="../media/image59.gif"/><Relationship Id="rId3" Type="http://schemas.openxmlformats.org/officeDocument/2006/relationships/hyperlink" Target="http://www.ioccg.org/handbook.html" TargetMode="External"/><Relationship Id="rId7" Type="http://schemas.openxmlformats.org/officeDocument/2006/relationships/image" Target="../media/image58.jpeg"/><Relationship Id="rId2" Type="http://schemas.openxmlformats.org/officeDocument/2006/relationships/hyperlink" Target="http://www.pegaso.eu/"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4.png"/><Relationship Id="rId4" Type="http://schemas.openxmlformats.org/officeDocument/2006/relationships/hyperlink" Target="http://www.noc.soton.ac.uk/bilko/" TargetMode="External"/><Relationship Id="rId9" Type="http://schemas.openxmlformats.org/officeDocument/2006/relationships/image" Target="../media/image60.gif"/></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fricanmarineatlas.net/" TargetMode="Externa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95.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hyperlink" Target="mailto:m.noort@hcpinternational.com"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hcpinternationa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rmAutofit fontScale="90000"/>
          </a:bodyPr>
          <a:lstStyle/>
          <a:p>
            <a:r>
              <a:rPr lang="en-US" sz="5300" b="1" dirty="0" smtClean="0"/>
              <a:t>Earth Observation for </a:t>
            </a:r>
            <a:br>
              <a:rPr lang="en-US" sz="5300" b="1" dirty="0" smtClean="0"/>
            </a:br>
            <a:r>
              <a:rPr lang="en-US" sz="5300" b="1" dirty="0" smtClean="0"/>
              <a:t>Marine Resources &amp; Environment</a:t>
            </a:r>
            <a:r>
              <a:rPr lang="en-US" sz="4800" dirty="0" smtClean="0"/>
              <a:t/>
            </a:r>
            <a:br>
              <a:rPr lang="en-US" sz="4800" dirty="0" smtClean="0"/>
            </a:br>
            <a:endParaRPr lang="en-US" sz="4000" dirty="0"/>
          </a:p>
        </p:txBody>
      </p:sp>
      <p:sp>
        <p:nvSpPr>
          <p:cNvPr id="3" name="Subtitle 2"/>
          <p:cNvSpPr>
            <a:spLocks noGrp="1"/>
          </p:cNvSpPr>
          <p:nvPr>
            <p:ph type="subTitle" idx="1"/>
          </p:nvPr>
        </p:nvSpPr>
        <p:spPr>
          <a:xfrm>
            <a:off x="1393512" y="4191000"/>
            <a:ext cx="6400800" cy="2438400"/>
          </a:xfrm>
        </p:spPr>
        <p:txBody>
          <a:bodyPr>
            <a:normAutofit/>
          </a:bodyPr>
          <a:lstStyle/>
          <a:p>
            <a:r>
              <a:rPr lang="en-US" sz="2800" dirty="0" smtClean="0"/>
              <a:t>International trends &amp; developments</a:t>
            </a:r>
          </a:p>
          <a:p>
            <a:r>
              <a:rPr lang="en-US" sz="2800" dirty="0" smtClean="0"/>
              <a:t>Earth observation applications</a:t>
            </a:r>
          </a:p>
          <a:p>
            <a:r>
              <a:rPr lang="en-US" sz="2800" dirty="0" smtClean="0"/>
              <a:t>Business development</a:t>
            </a:r>
          </a:p>
          <a:p>
            <a:r>
              <a:rPr lang="en-US" sz="2800" dirty="0" smtClean="0"/>
              <a:t>Capacity building</a:t>
            </a:r>
          </a:p>
        </p:txBody>
      </p:sp>
      <p:pic>
        <p:nvPicPr>
          <p:cNvPr id="8" name="Picture 7" descr="European flag"/>
          <p:cNvPicPr/>
          <p:nvPr/>
        </p:nvPicPr>
        <p:blipFill>
          <a:blip r:embed="rId2" cstate="print"/>
          <a:srcRect/>
          <a:stretch>
            <a:fillRect/>
          </a:stretch>
        </p:blipFill>
        <p:spPr bwMode="auto">
          <a:xfrm>
            <a:off x="5791270" y="914400"/>
            <a:ext cx="1057275" cy="762000"/>
          </a:xfrm>
          <a:prstGeom prst="rect">
            <a:avLst/>
          </a:prstGeom>
          <a:noFill/>
          <a:ln w="9525">
            <a:noFill/>
            <a:miter lim="800000"/>
            <a:headEnd/>
            <a:tailEnd/>
          </a:ln>
        </p:spPr>
      </p:pic>
      <p:pic>
        <p:nvPicPr>
          <p:cNvPr id="9" name="Picture 8" descr="Logo of the 7th Framework Programme"/>
          <p:cNvPicPr/>
          <p:nvPr/>
        </p:nvPicPr>
        <p:blipFill>
          <a:blip r:embed="rId3" cstate="print"/>
          <a:srcRect/>
          <a:stretch>
            <a:fillRect/>
          </a:stretch>
        </p:blipFill>
        <p:spPr bwMode="auto">
          <a:xfrm>
            <a:off x="7315205" y="914400"/>
            <a:ext cx="1019175" cy="762000"/>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799" y="4572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10</a:t>
            </a:fld>
            <a:endParaRPr lang="en-US" dirty="0"/>
          </a:p>
        </p:txBody>
      </p:sp>
      <p:sp>
        <p:nvSpPr>
          <p:cNvPr id="2" name="TextBox 1"/>
          <p:cNvSpPr txBox="1"/>
          <p:nvPr/>
        </p:nvSpPr>
        <p:spPr>
          <a:xfrm>
            <a:off x="378000" y="324000"/>
            <a:ext cx="8208000" cy="1938992"/>
          </a:xfrm>
          <a:prstGeom prst="rect">
            <a:avLst/>
          </a:prstGeom>
          <a:noFill/>
        </p:spPr>
        <p:txBody>
          <a:bodyPr wrap="square" rtlCol="0" anchor="ctr">
            <a:spAutoFit/>
          </a:bodyPr>
          <a:lstStyle/>
          <a:p>
            <a:pPr algn="r"/>
            <a:r>
              <a:rPr lang="en-US" sz="4000" b="1" i="1" dirty="0" smtClean="0">
                <a:solidFill>
                  <a:srgbClr val="4676A6"/>
                </a:solidFill>
              </a:rPr>
              <a:t>Issues &amp; trends in </a:t>
            </a:r>
            <a:br>
              <a:rPr lang="en-US" sz="4000" b="1" i="1" dirty="0" smtClean="0">
                <a:solidFill>
                  <a:srgbClr val="4676A6"/>
                </a:solidFill>
              </a:rPr>
            </a:br>
            <a:r>
              <a:rPr lang="en-US" sz="4000" b="1" i="1" dirty="0" smtClean="0">
                <a:solidFill>
                  <a:srgbClr val="4676A6"/>
                </a:solidFill>
              </a:rPr>
              <a:t>marine resources </a:t>
            </a:r>
            <a:br>
              <a:rPr lang="en-US" sz="4000" b="1" i="1" dirty="0" smtClean="0">
                <a:solidFill>
                  <a:srgbClr val="4676A6"/>
                </a:solidFill>
              </a:rPr>
            </a:br>
            <a:r>
              <a:rPr lang="en-US" sz="4000" b="1" i="1" dirty="0" smtClean="0">
                <a:solidFill>
                  <a:srgbClr val="4676A6"/>
                </a:solidFill>
              </a:rPr>
              <a:t>&amp; environment</a:t>
            </a:r>
            <a:endParaRPr lang="en-US" sz="4000" b="1" i="1" dirty="0">
              <a:solidFill>
                <a:srgbClr val="4676A6"/>
              </a:solidFill>
            </a:endParaRPr>
          </a:p>
        </p:txBody>
      </p:sp>
      <p:sp>
        <p:nvSpPr>
          <p:cNvPr id="10" name="Tijdelijke aanduiding voor inhoud 2"/>
          <p:cNvSpPr txBox="1">
            <a:spLocks/>
          </p:cNvSpPr>
          <p:nvPr/>
        </p:nvSpPr>
        <p:spPr bwMode="auto">
          <a:xfrm>
            <a:off x="378000" y="234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0" lvl="0" indent="0" eaLnBrk="1" fontAlgn="auto" hangingPunct="1">
              <a:lnSpc>
                <a:spcPct val="80000"/>
              </a:lnSpc>
              <a:spcBef>
                <a:spcPts val="0"/>
              </a:spcBef>
              <a:spcAft>
                <a:spcPts val="1200"/>
              </a:spcAft>
              <a:buSzTx/>
            </a:pPr>
            <a:r>
              <a:rPr lang="en-US" sz="2600" b="1" dirty="0">
                <a:solidFill>
                  <a:prstClr val="black"/>
                </a:solidFill>
                <a:ea typeface="Times New Roman"/>
                <a:cs typeface="Times New Roman"/>
              </a:rPr>
              <a:t>More attention for:</a:t>
            </a:r>
          </a:p>
          <a:p>
            <a:pPr lvl="0" eaLnBrk="1" fontAlgn="auto" hangingPunct="1">
              <a:lnSpc>
                <a:spcPct val="80000"/>
              </a:lnSpc>
              <a:spcBef>
                <a:spcPts val="0"/>
              </a:spcBef>
              <a:spcAft>
                <a:spcPts val="1200"/>
              </a:spcAft>
              <a:buSzTx/>
              <a:buFont typeface="Arial" pitchFamily="34" charset="0"/>
              <a:buChar char="•"/>
            </a:pPr>
            <a:r>
              <a:rPr lang="en-US" sz="2600" dirty="0" smtClean="0">
                <a:solidFill>
                  <a:prstClr val="black"/>
                </a:solidFill>
                <a:ea typeface="Times New Roman"/>
                <a:cs typeface="Times New Roman"/>
              </a:rPr>
              <a:t>(</a:t>
            </a:r>
            <a:r>
              <a:rPr lang="en-US" sz="2600" dirty="0">
                <a:solidFill>
                  <a:prstClr val="black"/>
                </a:solidFill>
                <a:ea typeface="Times New Roman"/>
                <a:cs typeface="Times New Roman"/>
              </a:rPr>
              <a:t>sustainable) </a:t>
            </a:r>
            <a:r>
              <a:rPr lang="en-US" sz="2600" b="1" dirty="0">
                <a:solidFill>
                  <a:schemeClr val="tx1"/>
                </a:solidFill>
                <a:ea typeface="Times New Roman"/>
                <a:cs typeface="Times New Roman"/>
              </a:rPr>
              <a:t>fisheries management</a:t>
            </a:r>
          </a:p>
          <a:p>
            <a:pPr lvl="0" eaLnBrk="1" fontAlgn="auto" hangingPunct="1">
              <a:lnSpc>
                <a:spcPct val="80000"/>
              </a:lnSpc>
              <a:spcBef>
                <a:spcPts val="0"/>
              </a:spcBef>
              <a:spcAft>
                <a:spcPts val="1200"/>
              </a:spcAft>
              <a:buSzTx/>
              <a:buFont typeface="Arial" pitchFamily="34" charset="0"/>
              <a:buChar char="•"/>
            </a:pPr>
            <a:r>
              <a:rPr lang="en-US" sz="2600" dirty="0">
                <a:solidFill>
                  <a:prstClr val="black"/>
                </a:solidFill>
                <a:ea typeface="Times New Roman"/>
                <a:cs typeface="Times New Roman"/>
              </a:rPr>
              <a:t>management of </a:t>
            </a:r>
            <a:r>
              <a:rPr lang="en-US" sz="2600" b="1" dirty="0">
                <a:solidFill>
                  <a:prstClr val="black"/>
                </a:solidFill>
                <a:ea typeface="Times New Roman"/>
                <a:cs typeface="Times New Roman"/>
              </a:rPr>
              <a:t>extreme events </a:t>
            </a:r>
            <a:r>
              <a:rPr lang="en-US" sz="2600" dirty="0">
                <a:solidFill>
                  <a:prstClr val="black"/>
                </a:solidFill>
                <a:ea typeface="Times New Roman"/>
                <a:cs typeface="Times New Roman"/>
              </a:rPr>
              <a:t>(flooding, safety, </a:t>
            </a:r>
            <a:r>
              <a:rPr lang="en-US" sz="2600" dirty="0" smtClean="0">
                <a:solidFill>
                  <a:prstClr val="black"/>
                </a:solidFill>
                <a:ea typeface="Times New Roman"/>
                <a:cs typeface="Times New Roman"/>
              </a:rPr>
              <a:t>pollution, etc.) </a:t>
            </a:r>
            <a:r>
              <a:rPr lang="en-US" sz="2600" dirty="0" smtClean="0">
                <a:solidFill>
                  <a:srgbClr val="4676A6"/>
                </a:solidFill>
                <a:ea typeface="Times New Roman"/>
                <a:cs typeface="Times New Roman"/>
              </a:rPr>
              <a:t>-&gt; in disaster management toolkit</a:t>
            </a:r>
            <a:endParaRPr lang="en-US" sz="2600" dirty="0">
              <a:solidFill>
                <a:srgbClr val="4676A6"/>
              </a:solidFill>
              <a:ea typeface="Times New Roman"/>
              <a:cs typeface="Times New Roman"/>
            </a:endParaRPr>
          </a:p>
          <a:p>
            <a:pPr lvl="0" eaLnBrk="1" fontAlgn="auto" hangingPunct="1">
              <a:lnSpc>
                <a:spcPct val="80000"/>
              </a:lnSpc>
              <a:spcBef>
                <a:spcPts val="0"/>
              </a:spcBef>
              <a:spcAft>
                <a:spcPts val="1200"/>
              </a:spcAft>
              <a:buSzTx/>
              <a:buFont typeface="Arial" pitchFamily="34" charset="0"/>
              <a:buChar char="•"/>
            </a:pPr>
            <a:r>
              <a:rPr lang="en-US" sz="2600" dirty="0">
                <a:solidFill>
                  <a:prstClr val="black"/>
                </a:solidFill>
                <a:ea typeface="Times New Roman"/>
                <a:cs typeface="Times New Roman"/>
              </a:rPr>
              <a:t>management of </a:t>
            </a:r>
            <a:r>
              <a:rPr lang="en-US" sz="2600" b="1" dirty="0">
                <a:solidFill>
                  <a:prstClr val="black"/>
                </a:solidFill>
                <a:ea typeface="Times New Roman"/>
                <a:cs typeface="Times New Roman"/>
              </a:rPr>
              <a:t>marine </a:t>
            </a:r>
            <a:r>
              <a:rPr lang="en-US" sz="2600" b="1" dirty="0" smtClean="0">
                <a:solidFill>
                  <a:prstClr val="black"/>
                </a:solidFill>
                <a:ea typeface="Times New Roman"/>
                <a:cs typeface="Times New Roman"/>
              </a:rPr>
              <a:t>and coastal ecosystems</a:t>
            </a:r>
            <a:endParaRPr lang="en-US" sz="2600" b="1" dirty="0">
              <a:solidFill>
                <a:prstClr val="black"/>
              </a:solidFill>
              <a:ea typeface="Times New Roman"/>
              <a:cs typeface="Times New Roman"/>
            </a:endParaRPr>
          </a:p>
          <a:p>
            <a:pPr lvl="0" eaLnBrk="1" fontAlgn="auto" hangingPunct="1">
              <a:lnSpc>
                <a:spcPct val="80000"/>
              </a:lnSpc>
              <a:spcBef>
                <a:spcPts val="0"/>
              </a:spcBef>
              <a:spcAft>
                <a:spcPts val="1200"/>
              </a:spcAft>
              <a:buSzTx/>
              <a:buFont typeface="Arial" pitchFamily="34" charset="0"/>
              <a:buChar char="•"/>
            </a:pPr>
            <a:r>
              <a:rPr lang="en-US" sz="2600" dirty="0">
                <a:solidFill>
                  <a:prstClr val="black"/>
                </a:solidFill>
                <a:ea typeface="Times New Roman"/>
                <a:cs typeface="Times New Roman"/>
              </a:rPr>
              <a:t>effects of </a:t>
            </a:r>
            <a:r>
              <a:rPr lang="en-US" sz="2600" b="1" dirty="0">
                <a:solidFill>
                  <a:prstClr val="black"/>
                </a:solidFill>
                <a:ea typeface="Times New Roman"/>
                <a:cs typeface="Times New Roman"/>
              </a:rPr>
              <a:t>climate </a:t>
            </a:r>
            <a:r>
              <a:rPr lang="en-US" sz="2600" b="1" dirty="0" smtClean="0">
                <a:solidFill>
                  <a:prstClr val="black"/>
                </a:solidFill>
                <a:ea typeface="Times New Roman"/>
                <a:cs typeface="Times New Roman"/>
              </a:rPr>
              <a:t>change </a:t>
            </a:r>
            <a:r>
              <a:rPr lang="en-US" sz="2600" dirty="0" smtClean="0">
                <a:solidFill>
                  <a:srgbClr val="4676A6"/>
                </a:solidFill>
                <a:ea typeface="Times New Roman"/>
                <a:cs typeface="Times New Roman"/>
              </a:rPr>
              <a:t>-&gt; in climate toolkit</a:t>
            </a:r>
            <a:endParaRPr lang="en-US" sz="2600" dirty="0">
              <a:solidFill>
                <a:srgbClr val="4676A6"/>
              </a:solidFill>
              <a:ea typeface="Times New Roman"/>
              <a:cs typeface="Times New Roman"/>
            </a:endParaRPr>
          </a:p>
          <a:p>
            <a:pPr lvl="0" eaLnBrk="1" fontAlgn="auto" hangingPunct="1">
              <a:lnSpc>
                <a:spcPct val="80000"/>
              </a:lnSpc>
              <a:spcBef>
                <a:spcPts val="0"/>
              </a:spcBef>
              <a:spcAft>
                <a:spcPts val="1200"/>
              </a:spcAft>
              <a:buSzTx/>
              <a:buFont typeface="Arial" pitchFamily="34" charset="0"/>
              <a:buChar char="•"/>
            </a:pPr>
            <a:r>
              <a:rPr lang="en-US" sz="2600" dirty="0">
                <a:solidFill>
                  <a:prstClr val="black"/>
                </a:solidFill>
                <a:ea typeface="Times New Roman"/>
                <a:cs typeface="Times New Roman"/>
              </a:rPr>
              <a:t>more effective and efficient </a:t>
            </a:r>
            <a:r>
              <a:rPr lang="en-US" sz="2600" b="1" dirty="0">
                <a:solidFill>
                  <a:schemeClr val="tx1"/>
                </a:solidFill>
                <a:ea typeface="Times New Roman"/>
                <a:cs typeface="Times New Roman"/>
              </a:rPr>
              <a:t>exploitation of resources </a:t>
            </a:r>
            <a:r>
              <a:rPr lang="en-US" sz="2600" dirty="0">
                <a:solidFill>
                  <a:prstClr val="black"/>
                </a:solidFill>
                <a:ea typeface="Times New Roman"/>
                <a:cs typeface="Times New Roman"/>
              </a:rPr>
              <a:t>(oil, wind, tidal, etc</a:t>
            </a:r>
            <a:r>
              <a:rPr lang="en-US" sz="2600" dirty="0" smtClean="0">
                <a:solidFill>
                  <a:prstClr val="black"/>
                </a:solidFill>
                <a:ea typeface="Times New Roman"/>
                <a:cs typeface="Times New Roman"/>
              </a:rPr>
              <a:t>.) </a:t>
            </a:r>
            <a:r>
              <a:rPr lang="en-US" sz="2600" dirty="0" smtClean="0">
                <a:solidFill>
                  <a:srgbClr val="4676A6"/>
                </a:solidFill>
                <a:ea typeface="Times New Roman"/>
                <a:cs typeface="Times New Roman"/>
              </a:rPr>
              <a:t>-&gt; in energy and mining toolkit</a:t>
            </a:r>
            <a:endParaRPr lang="en-US" sz="2600" dirty="0">
              <a:solidFill>
                <a:srgbClr val="4676A6"/>
              </a:solidFill>
              <a:ea typeface="Times New Roman"/>
              <a:cs typeface="Times New Roman"/>
            </a:endParaRPr>
          </a:p>
          <a:p>
            <a:pPr lvl="0" eaLnBrk="1" fontAlgn="auto" hangingPunct="1">
              <a:lnSpc>
                <a:spcPct val="80000"/>
              </a:lnSpc>
              <a:spcBef>
                <a:spcPts val="0"/>
              </a:spcBef>
              <a:spcAft>
                <a:spcPts val="1200"/>
              </a:spcAft>
              <a:buSzTx/>
              <a:buFont typeface="Arial" pitchFamily="34" charset="0"/>
              <a:buChar char="•"/>
            </a:pPr>
            <a:r>
              <a:rPr lang="en-US" sz="2600" b="1" dirty="0">
                <a:solidFill>
                  <a:prstClr val="black"/>
                </a:solidFill>
                <a:ea typeface="Times New Roman"/>
                <a:cs typeface="Times New Roman"/>
              </a:rPr>
              <a:t>community participation </a:t>
            </a:r>
            <a:r>
              <a:rPr lang="en-US" sz="2600" dirty="0">
                <a:solidFill>
                  <a:prstClr val="black"/>
                </a:solidFill>
                <a:ea typeface="Times New Roman"/>
                <a:cs typeface="Times New Roman"/>
              </a:rPr>
              <a:t>and </a:t>
            </a:r>
            <a:r>
              <a:rPr lang="en-US" sz="2600" b="1" dirty="0">
                <a:solidFill>
                  <a:prstClr val="black"/>
                </a:solidFill>
                <a:ea typeface="Times New Roman"/>
                <a:cs typeface="Times New Roman"/>
              </a:rPr>
              <a:t>public awareness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287870319"/>
      </p:ext>
    </p:extLst>
  </p:cSld>
  <p:clrMapOvr>
    <a:masterClrMapping/>
  </p:clrMapOvr>
  <p:transition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11</a:t>
            </a:fld>
            <a:endParaRPr lang="en-US" dirty="0"/>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Drivers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defTabSz="457200" eaLnBrk="1" fontAlgn="auto" hangingPunct="1">
              <a:lnSpc>
                <a:spcPct val="80000"/>
              </a:lnSpc>
              <a:spcBef>
                <a:spcPts val="0"/>
              </a:spcBef>
              <a:spcAft>
                <a:spcPts val="1200"/>
              </a:spcAft>
              <a:buSzTx/>
              <a:buFont typeface="Arial"/>
              <a:buChar char="•"/>
            </a:pPr>
            <a:r>
              <a:rPr lang="en-US" sz="2800" dirty="0" smtClean="0">
                <a:solidFill>
                  <a:prstClr val="black"/>
                </a:solidFill>
              </a:rPr>
              <a:t>Increased urbanization and population growth in coastal zones;</a:t>
            </a:r>
          </a:p>
          <a:p>
            <a:pPr lvl="0" defTabSz="457200" eaLnBrk="1" fontAlgn="auto" hangingPunct="1">
              <a:lnSpc>
                <a:spcPct val="80000"/>
              </a:lnSpc>
              <a:spcBef>
                <a:spcPts val="0"/>
              </a:spcBef>
              <a:spcAft>
                <a:spcPts val="1200"/>
              </a:spcAft>
              <a:buSzTx/>
              <a:buFont typeface="Arial"/>
              <a:buChar char="•"/>
            </a:pPr>
            <a:r>
              <a:rPr lang="en-US" sz="2800" dirty="0" smtClean="0">
                <a:solidFill>
                  <a:prstClr val="black"/>
                </a:solidFill>
              </a:rPr>
              <a:t>Increased pressure on land use in coastal zones; </a:t>
            </a:r>
            <a:endParaRPr lang="en-US" sz="28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800" dirty="0" smtClean="0">
                <a:solidFill>
                  <a:prstClr val="black"/>
                </a:solidFill>
              </a:rPr>
              <a:t>Overexploitation of fish stocks; </a:t>
            </a:r>
            <a:endParaRPr lang="en-US" sz="28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800" dirty="0" smtClean="0">
                <a:solidFill>
                  <a:prstClr val="black"/>
                </a:solidFill>
              </a:rPr>
              <a:t>Pollution of oceans (acidification, oil spills, plastic soup, etc.); </a:t>
            </a:r>
            <a:endParaRPr lang="en-US" sz="28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800" dirty="0" smtClean="0">
                <a:solidFill>
                  <a:prstClr val="black"/>
                </a:solidFill>
              </a:rPr>
              <a:t>Adverse effects of climate change, including sea level rise;</a:t>
            </a:r>
          </a:p>
          <a:p>
            <a:pPr lvl="0" defTabSz="457200" eaLnBrk="1" fontAlgn="auto" hangingPunct="1">
              <a:lnSpc>
                <a:spcPct val="80000"/>
              </a:lnSpc>
              <a:spcBef>
                <a:spcPts val="0"/>
              </a:spcBef>
              <a:spcAft>
                <a:spcPts val="1200"/>
              </a:spcAft>
              <a:buSzTx/>
              <a:buFont typeface="Arial"/>
              <a:buChar char="•"/>
            </a:pPr>
            <a:r>
              <a:rPr lang="en-US" sz="2800" dirty="0" smtClean="0">
                <a:solidFill>
                  <a:prstClr val="black"/>
                </a:solidFill>
              </a:rPr>
              <a:t>Increased exploitation of natural resources, including in arctic zones.</a:t>
            </a:r>
            <a:endParaRPr lang="en-US" sz="2800" dirty="0">
              <a:solidFill>
                <a:prstClr val="black"/>
              </a:solidFill>
            </a:endParaRPr>
          </a:p>
          <a:p>
            <a:pPr marL="285750" marR="0" lvl="0" indent="-28575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endParaRPr kumimoji="0" lang="en-GB" sz="1800" b="1" i="0" u="none" strike="noStrike" kern="0" cap="none" spc="0" normalizeH="0" baseline="0" noProof="0" dirty="0" smtClean="0">
              <a:ln>
                <a:noFill/>
              </a:ln>
              <a:solidFill>
                <a:srgbClr val="000000"/>
              </a:solidFill>
              <a:effectLst/>
              <a:uLnTx/>
              <a:uFillTx/>
              <a:latin typeface="Verdana"/>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194019792"/>
      </p:ext>
    </p:extLst>
  </p:cSld>
  <p:clrMapOvr>
    <a:masterClrMapping/>
  </p:clrMapOvr>
  <p:transition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12</a:t>
            </a:fld>
            <a:endParaRPr lang="en-US" dirty="0"/>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Sustainable fisheries</a:t>
            </a:r>
            <a:br>
              <a:rPr lang="en-US" sz="4000" b="1" i="1" dirty="0" smtClean="0">
                <a:solidFill>
                  <a:srgbClr val="4676A6"/>
                </a:solidFill>
              </a:rPr>
            </a:br>
            <a:r>
              <a:rPr lang="en-US" sz="4000" b="1" i="1" dirty="0" smtClean="0">
                <a:solidFill>
                  <a:srgbClr val="4676A6"/>
                </a:solidFill>
              </a:rPr>
              <a:t> management</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600" kern="0" dirty="0" smtClean="0">
                <a:solidFill>
                  <a:srgbClr val="4676A6"/>
                </a:solidFill>
              </a:rPr>
              <a:t>Priorities:</a:t>
            </a:r>
            <a:r>
              <a:rPr lang="en-US" sz="2600" kern="0" dirty="0"/>
              <a:t> </a:t>
            </a:r>
            <a:r>
              <a:rPr lang="en-US" sz="2600" b="1" kern="0" dirty="0" smtClean="0"/>
              <a:t>protection of fishery resources</a:t>
            </a:r>
            <a:r>
              <a:rPr lang="en-US" sz="2600" kern="0" dirty="0" smtClean="0"/>
              <a:t>; fostering </a:t>
            </a:r>
            <a:r>
              <a:rPr lang="en-US" sz="2600" b="1" kern="0" dirty="0" smtClean="0"/>
              <a:t>food security</a:t>
            </a:r>
            <a:r>
              <a:rPr lang="en-US" sz="2600" kern="0" dirty="0" smtClean="0"/>
              <a:t> and </a:t>
            </a:r>
            <a:r>
              <a:rPr lang="en-US" sz="2600" b="1" kern="0" dirty="0" smtClean="0"/>
              <a:t>improving livelihoods</a:t>
            </a:r>
            <a:r>
              <a:rPr lang="en-US" sz="2600" kern="0" dirty="0" smtClean="0"/>
              <a:t>; management and </a:t>
            </a:r>
            <a:r>
              <a:rPr lang="en-US" sz="2600" b="1" kern="0" dirty="0" smtClean="0"/>
              <a:t>reduction of resource-use conflicts</a:t>
            </a:r>
            <a:r>
              <a:rPr lang="en-US" sz="2600" kern="0" dirty="0" smtClean="0"/>
              <a:t>;</a:t>
            </a:r>
          </a:p>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600" kern="0" dirty="0" smtClean="0">
                <a:solidFill>
                  <a:srgbClr val="4676A6"/>
                </a:solidFill>
              </a:rPr>
              <a:t>Climate </a:t>
            </a:r>
            <a:r>
              <a:rPr lang="en-US" sz="2600" kern="0" dirty="0">
                <a:solidFill>
                  <a:srgbClr val="4676A6"/>
                </a:solidFill>
              </a:rPr>
              <a:t>change: </a:t>
            </a:r>
            <a:r>
              <a:rPr lang="en-US" sz="2600" b="1" kern="0" dirty="0" smtClean="0"/>
              <a:t>availability </a:t>
            </a:r>
            <a:r>
              <a:rPr lang="en-US" sz="2600" b="1" kern="0" dirty="0"/>
              <a:t>of aquatic foods </a:t>
            </a:r>
            <a:r>
              <a:rPr lang="en-US" sz="2600" kern="0" dirty="0"/>
              <a:t>will </a:t>
            </a:r>
            <a:r>
              <a:rPr lang="en-US" sz="2600" kern="0" dirty="0" smtClean="0"/>
              <a:t>vary; </a:t>
            </a:r>
            <a:r>
              <a:rPr lang="en-US" sz="2600" b="1" kern="0" dirty="0" smtClean="0"/>
              <a:t>stability </a:t>
            </a:r>
            <a:r>
              <a:rPr lang="en-US" sz="2600" b="1" kern="0" dirty="0"/>
              <a:t>of supply</a:t>
            </a:r>
            <a:r>
              <a:rPr lang="en-US" sz="2600" kern="0" dirty="0"/>
              <a:t> will be </a:t>
            </a:r>
            <a:r>
              <a:rPr lang="en-US" sz="2600" kern="0" dirty="0" smtClean="0"/>
              <a:t>impacted; </a:t>
            </a:r>
            <a:r>
              <a:rPr lang="en-US" sz="2600" b="1" kern="0" dirty="0" smtClean="0"/>
              <a:t>access </a:t>
            </a:r>
            <a:r>
              <a:rPr lang="en-US" sz="2600" b="1" kern="0" dirty="0"/>
              <a:t>to aquatic food </a:t>
            </a:r>
            <a:r>
              <a:rPr lang="en-US" sz="2600" kern="0" dirty="0"/>
              <a:t>will </a:t>
            </a:r>
            <a:r>
              <a:rPr lang="en-US" sz="2600" kern="0" dirty="0" smtClean="0"/>
              <a:t>be affected; </a:t>
            </a:r>
            <a:r>
              <a:rPr lang="en-US" sz="2600" b="1" kern="0" dirty="0" smtClean="0"/>
              <a:t>utilization </a:t>
            </a:r>
            <a:r>
              <a:rPr lang="en-US" sz="2600" b="1" kern="0" dirty="0"/>
              <a:t>of aquatic products </a:t>
            </a:r>
            <a:r>
              <a:rPr lang="en-US" sz="2600" kern="0" dirty="0"/>
              <a:t>will be </a:t>
            </a:r>
            <a:r>
              <a:rPr lang="en-US" sz="2600" kern="0" dirty="0" smtClean="0"/>
              <a:t>impacted;</a:t>
            </a:r>
          </a:p>
          <a:p>
            <a:pPr marL="342000" indent="-342000">
              <a:lnSpc>
                <a:spcPct val="80000"/>
              </a:lnSpc>
              <a:spcBef>
                <a:spcPts val="0"/>
              </a:spcBef>
              <a:spcAft>
                <a:spcPts val="1200"/>
              </a:spcAft>
              <a:buFont typeface="Arial" panose="020B0604020202020204" pitchFamily="34" charset="0"/>
              <a:buChar char="•"/>
              <a:tabLst>
                <a:tab pos="685800" algn="l"/>
              </a:tabLst>
              <a:defRPr/>
            </a:pPr>
            <a:r>
              <a:rPr lang="en-US" sz="2600" kern="0" dirty="0" smtClean="0">
                <a:solidFill>
                  <a:srgbClr val="4676A6"/>
                </a:solidFill>
              </a:rPr>
              <a:t>Goals:</a:t>
            </a:r>
            <a:r>
              <a:rPr lang="en-US" sz="2600" kern="0" dirty="0" smtClean="0"/>
              <a:t> more </a:t>
            </a:r>
            <a:r>
              <a:rPr lang="en-US" sz="2600" b="1" kern="0" dirty="0" smtClean="0"/>
              <a:t>food is produced sustainably</a:t>
            </a:r>
            <a:r>
              <a:rPr lang="en-US" sz="2600" kern="0" dirty="0" smtClean="0"/>
              <a:t>; </a:t>
            </a:r>
            <a:r>
              <a:rPr lang="en-US" sz="2600" b="1" kern="0" dirty="0" smtClean="0"/>
              <a:t>demand </a:t>
            </a:r>
            <a:r>
              <a:rPr lang="en-US" sz="2600" b="1" kern="0" dirty="0"/>
              <a:t>for </a:t>
            </a:r>
            <a:r>
              <a:rPr lang="en-US" sz="2600" kern="0" dirty="0"/>
              <a:t>the most </a:t>
            </a:r>
            <a:r>
              <a:rPr lang="en-US" sz="2600" b="1" kern="0" dirty="0"/>
              <a:t>resource-intense types </a:t>
            </a:r>
            <a:r>
              <a:rPr lang="en-US" sz="2600" kern="0" dirty="0"/>
              <a:t>of food </a:t>
            </a:r>
            <a:r>
              <a:rPr lang="en-US" sz="2600" b="1" kern="0" dirty="0"/>
              <a:t>is </a:t>
            </a:r>
            <a:r>
              <a:rPr lang="en-US" sz="2600" b="1" kern="0" dirty="0" smtClean="0"/>
              <a:t>contained</a:t>
            </a:r>
            <a:r>
              <a:rPr lang="en-US" sz="2600" kern="0" dirty="0" smtClean="0"/>
              <a:t>; </a:t>
            </a:r>
            <a:r>
              <a:rPr lang="en-US" sz="2600" b="1" kern="0" dirty="0" smtClean="0"/>
              <a:t>waste</a:t>
            </a:r>
            <a:r>
              <a:rPr lang="en-US" sz="2600" kern="0" dirty="0" smtClean="0"/>
              <a:t> </a:t>
            </a:r>
            <a:r>
              <a:rPr lang="en-US" sz="2600" kern="0" dirty="0"/>
              <a:t>in all areas of the food system </a:t>
            </a:r>
            <a:r>
              <a:rPr lang="en-US" sz="2600" b="1" kern="0" dirty="0"/>
              <a:t>is </a:t>
            </a:r>
            <a:r>
              <a:rPr lang="en-US" sz="2600" b="1" kern="0" dirty="0" smtClean="0"/>
              <a:t>minimized</a:t>
            </a:r>
            <a:r>
              <a:rPr lang="en-US" sz="2600" kern="0" dirty="0" smtClean="0"/>
              <a:t>; the </a:t>
            </a:r>
            <a:r>
              <a:rPr lang="en-US" sz="2600" b="1" kern="0" dirty="0"/>
              <a:t>political and economic governance</a:t>
            </a:r>
            <a:r>
              <a:rPr lang="en-US" sz="2600" kern="0" dirty="0"/>
              <a:t> of the food system is </a:t>
            </a:r>
            <a:r>
              <a:rPr lang="en-US" sz="2600" b="1" kern="0" dirty="0" smtClean="0"/>
              <a:t>improved</a:t>
            </a:r>
            <a:r>
              <a:rPr lang="en-US" sz="2600" kern="0" dirty="0"/>
              <a:t>.</a:t>
            </a:r>
          </a:p>
          <a:p>
            <a:pPr marL="342000" lvl="0" indent="-342000">
              <a:spcBef>
                <a:spcPts val="0"/>
              </a:spcBef>
              <a:spcAft>
                <a:spcPts val="600"/>
              </a:spcAft>
              <a:buFont typeface="Arial" panose="020B0604020202020204" pitchFamily="34" charset="0"/>
              <a:buChar char="•"/>
              <a:tabLst>
                <a:tab pos="685800" algn="l"/>
              </a:tabLst>
              <a:defRPr/>
            </a:pPr>
            <a:endParaRPr lang="en-US" sz="2400" kern="0" dirty="0"/>
          </a:p>
          <a:p>
            <a:pPr marL="342000" lvl="0" indent="-342000">
              <a:spcBef>
                <a:spcPts val="0"/>
              </a:spcBef>
              <a:spcAft>
                <a:spcPts val="600"/>
              </a:spcAft>
              <a:buFont typeface="Arial" panose="020B0604020202020204" pitchFamily="34" charset="0"/>
              <a:buChar char="•"/>
              <a:defRPr/>
            </a:pPr>
            <a:endParaRPr lang="en-US" sz="2400" kern="0" dirty="0" smtClean="0"/>
          </a:p>
          <a:p>
            <a:pPr marL="342000" lvl="0" indent="-342000">
              <a:spcBef>
                <a:spcPts val="0"/>
              </a:spcBef>
              <a:spcAft>
                <a:spcPts val="600"/>
              </a:spcAft>
              <a:buFont typeface="Arial" panose="020B0604020202020204" pitchFamily="34" charset="0"/>
              <a:buChar char="•"/>
              <a:defRPr/>
            </a:pPr>
            <a:endParaRPr lang="en-US" sz="2400" kern="0" dirty="0" smtClean="0"/>
          </a:p>
          <a:p>
            <a:pPr marL="342000" indent="-342000">
              <a:spcBef>
                <a:spcPts val="0"/>
              </a:spcBef>
              <a:spcAft>
                <a:spcPts val="600"/>
              </a:spcAft>
              <a:buFont typeface="Arial" panose="020B0604020202020204" pitchFamily="34" charset="0"/>
              <a:buChar char="•"/>
              <a:defRPr/>
            </a:pPr>
            <a:endParaRPr lang="en-US" sz="2400" kern="0"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700963931"/>
      </p:ext>
    </p:extLst>
  </p:cSld>
  <p:clrMapOvr>
    <a:masterClrMapping/>
  </p:clrMapOvr>
  <p:transition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spcAft>
                <a:spcPts val="1200"/>
              </a:spcAft>
              <a:buNone/>
            </a:pPr>
            <a:r>
              <a:rPr lang="en-US" sz="2600" b="1" dirty="0" smtClean="0"/>
              <a:t>The state of world fisheries and aquaculture </a:t>
            </a:r>
            <a:r>
              <a:rPr lang="en-US" sz="2000" b="1" dirty="0" smtClean="0"/>
              <a:t>(FAO; 2014) </a:t>
            </a:r>
            <a:r>
              <a:rPr lang="en-US" sz="2000" i="1" dirty="0" smtClean="0"/>
              <a:t>comprehensive overview of actual situation and trends</a:t>
            </a:r>
            <a:endParaRPr lang="en-US" sz="2000" b="1" i="1" dirty="0" smtClean="0"/>
          </a:p>
          <a:p>
            <a:pPr marL="0" indent="0">
              <a:lnSpc>
                <a:spcPct val="80000"/>
              </a:lnSpc>
              <a:spcBef>
                <a:spcPts val="0"/>
              </a:spcBef>
              <a:spcAft>
                <a:spcPts val="1200"/>
              </a:spcAft>
              <a:buNone/>
            </a:pPr>
            <a:r>
              <a:rPr lang="en-US" sz="2600" b="1" dirty="0" smtClean="0"/>
              <a:t>Climate change implications for fisheries and aquaculture </a:t>
            </a:r>
            <a:r>
              <a:rPr lang="en-US" sz="2000" b="1" dirty="0" smtClean="0"/>
              <a:t>(FAO; 2009) </a:t>
            </a:r>
            <a:r>
              <a:rPr lang="en-US" sz="2000" i="1" dirty="0"/>
              <a:t>overview of current scientific knowledge</a:t>
            </a:r>
            <a:endParaRPr lang="en-US" sz="2000" b="1" i="1" dirty="0" smtClean="0"/>
          </a:p>
          <a:p>
            <a:pPr marL="0" indent="0">
              <a:lnSpc>
                <a:spcPct val="80000"/>
              </a:lnSpc>
              <a:spcBef>
                <a:spcPts val="0"/>
              </a:spcBef>
              <a:spcAft>
                <a:spcPts val="1200"/>
              </a:spcAft>
              <a:buNone/>
            </a:pPr>
            <a:r>
              <a:rPr lang="en-US" sz="2600" b="1" dirty="0" smtClean="0"/>
              <a:t>Fisheries management </a:t>
            </a:r>
            <a:r>
              <a:rPr lang="en-US" sz="2000" b="1" dirty="0" smtClean="0"/>
              <a:t>(FAO; 2011) </a:t>
            </a:r>
            <a:r>
              <a:rPr lang="en-US" sz="2000" i="1" dirty="0" smtClean="0"/>
              <a:t>marine protected areas and fisheries </a:t>
            </a:r>
          </a:p>
          <a:p>
            <a:pPr marL="0" indent="0">
              <a:lnSpc>
                <a:spcPct val="80000"/>
              </a:lnSpc>
              <a:spcBef>
                <a:spcPts val="0"/>
              </a:spcBef>
              <a:spcAft>
                <a:spcPts val="1200"/>
              </a:spcAft>
              <a:buNone/>
            </a:pPr>
            <a:r>
              <a:rPr lang="en-US" sz="2600" b="1" dirty="0" smtClean="0"/>
              <a:t>Marine protected areas </a:t>
            </a:r>
            <a:r>
              <a:rPr lang="en-US" sz="2000" b="1" dirty="0" smtClean="0"/>
              <a:t>(FAO; 2011</a:t>
            </a:r>
            <a:r>
              <a:rPr lang="en-US" sz="2000" b="1" dirty="0"/>
              <a:t>) </a:t>
            </a:r>
            <a:r>
              <a:rPr lang="en-US" sz="2000" i="1" dirty="0" smtClean="0"/>
              <a:t>country </a:t>
            </a:r>
            <a:r>
              <a:rPr lang="en-US" sz="2000" i="1" dirty="0"/>
              <a:t>case studies on policy, governance </a:t>
            </a:r>
            <a:r>
              <a:rPr lang="en-US" sz="2000" i="1" dirty="0" smtClean="0"/>
              <a:t>and institutional issues (Brazil</a:t>
            </a:r>
            <a:r>
              <a:rPr lang="en-US" sz="2000" i="1" dirty="0"/>
              <a:t>, India, Palau and </a:t>
            </a:r>
            <a:r>
              <a:rPr lang="en-US" sz="2000" i="1" dirty="0" smtClean="0"/>
              <a:t>Senegal)</a:t>
            </a:r>
          </a:p>
          <a:p>
            <a:pPr marL="0" indent="0">
              <a:lnSpc>
                <a:spcPct val="80000"/>
              </a:lnSpc>
              <a:spcBef>
                <a:spcPts val="0"/>
              </a:spcBef>
              <a:spcAft>
                <a:spcPts val="1200"/>
              </a:spcAft>
              <a:buNone/>
            </a:pPr>
            <a:r>
              <a:rPr lang="en-US" sz="2600" b="1" dirty="0" smtClean="0"/>
              <a:t>Technical guidelines for responsible fisheries </a:t>
            </a:r>
            <a:r>
              <a:rPr lang="en-US" sz="2000" b="1" dirty="0" smtClean="0"/>
              <a:t>(</a:t>
            </a:r>
            <a:r>
              <a:rPr lang="en-US" sz="2000" b="1" dirty="0" err="1" smtClean="0"/>
              <a:t>FAO</a:t>
            </a:r>
            <a:r>
              <a:rPr lang="en-US" sz="2000" b="1" dirty="0" smtClean="0"/>
              <a:t>)</a:t>
            </a:r>
            <a:endParaRPr lang="en-US" sz="2000" b="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13</a:t>
            </a:fld>
            <a:endParaRPr lang="en-US" dirty="0"/>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8250" y="432975"/>
            <a:ext cx="1047750" cy="1047750"/>
          </a:xfrm>
          <a:prstGeom prst="rect">
            <a:avLst/>
          </a:prstGeom>
        </p:spPr>
      </p:pic>
    </p:spTree>
    <p:extLst>
      <p:ext uri="{BB962C8B-B14F-4D97-AF65-F5344CB8AC3E}">
        <p14:creationId xmlns:p14="http://schemas.microsoft.com/office/powerpoint/2010/main" val="4084099542"/>
      </p:ext>
    </p:extLst>
  </p:cSld>
  <p:clrMapOvr>
    <a:masterClrMapping/>
  </p:clrMapOvr>
  <p:transition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14</a:t>
            </a:fld>
            <a:endParaRPr lang="en-US"/>
          </a:p>
        </p:txBody>
      </p:sp>
      <p:sp>
        <p:nvSpPr>
          <p:cNvPr id="2" name="TextBox 1"/>
          <p:cNvSpPr txBox="1"/>
          <p:nvPr/>
        </p:nvSpPr>
        <p:spPr>
          <a:xfrm>
            <a:off x="377999" y="324000"/>
            <a:ext cx="8208000" cy="1323439"/>
          </a:xfrm>
          <a:prstGeom prst="rect">
            <a:avLst/>
          </a:prstGeom>
          <a:noFill/>
        </p:spPr>
        <p:txBody>
          <a:bodyPr wrap="square" rtlCol="0" anchor="ctr">
            <a:spAutoFit/>
          </a:bodyPr>
          <a:lstStyle/>
          <a:p>
            <a:pPr algn="r"/>
            <a:r>
              <a:rPr lang="en-US" sz="4000" b="1" i="1" dirty="0" smtClean="0">
                <a:solidFill>
                  <a:srgbClr val="4676A6"/>
                </a:solidFill>
              </a:rPr>
              <a:t>Management of marine &amp;</a:t>
            </a:r>
            <a:br>
              <a:rPr lang="en-US" sz="4000" b="1" i="1" dirty="0" smtClean="0">
                <a:solidFill>
                  <a:srgbClr val="4676A6"/>
                </a:solidFill>
              </a:rPr>
            </a:br>
            <a:r>
              <a:rPr lang="en-US" sz="4000" b="1" i="1" dirty="0" smtClean="0">
                <a:solidFill>
                  <a:srgbClr val="4676A6"/>
                </a:solidFill>
              </a:rPr>
              <a:t>coastal ecosystems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557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600" kern="0" dirty="0" smtClean="0"/>
              <a:t>Protection of: biological diversity, individual species, habitat, restoration of degraded areas;</a:t>
            </a:r>
            <a:endParaRPr lang="en-US" sz="2600" kern="0" dirty="0"/>
          </a:p>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600" kern="0" dirty="0" smtClean="0"/>
              <a:t>Improvement of livelihoods and non-monetary benefits;</a:t>
            </a:r>
            <a:endParaRPr lang="en-US" sz="2600" kern="0" dirty="0"/>
          </a:p>
          <a:p>
            <a:pPr marL="342000" indent="-342000">
              <a:lnSpc>
                <a:spcPct val="80000"/>
              </a:lnSpc>
              <a:spcBef>
                <a:spcPts val="0"/>
              </a:spcBef>
              <a:spcAft>
                <a:spcPts val="1200"/>
              </a:spcAft>
              <a:buFont typeface="Arial" panose="020B0604020202020204" pitchFamily="34" charset="0"/>
              <a:buChar char="•"/>
              <a:tabLst>
                <a:tab pos="685800" algn="l"/>
              </a:tabLst>
              <a:defRPr/>
            </a:pPr>
            <a:r>
              <a:rPr lang="en-US" sz="2600" kern="0" dirty="0" smtClean="0"/>
              <a:t>Maintenance </a:t>
            </a:r>
            <a:r>
              <a:rPr lang="en-US" sz="2600" kern="0" dirty="0"/>
              <a:t>of effective </a:t>
            </a:r>
            <a:r>
              <a:rPr lang="en-US" sz="2600" kern="0" dirty="0" smtClean="0"/>
              <a:t>management and legal structures </a:t>
            </a:r>
            <a:r>
              <a:rPr lang="en-US" sz="2600" kern="0" dirty="0"/>
              <a:t>and </a:t>
            </a:r>
            <a:r>
              <a:rPr lang="en-US" sz="2600" kern="0" dirty="0" smtClean="0"/>
              <a:t>strategies;</a:t>
            </a:r>
          </a:p>
          <a:p>
            <a:pPr marL="342000" indent="-342000">
              <a:lnSpc>
                <a:spcPct val="80000"/>
              </a:lnSpc>
              <a:spcBef>
                <a:spcPts val="0"/>
              </a:spcBef>
              <a:spcAft>
                <a:spcPts val="1200"/>
              </a:spcAft>
              <a:buFont typeface="Arial" panose="020B0604020202020204" pitchFamily="34" charset="0"/>
              <a:buChar char="•"/>
              <a:tabLst>
                <a:tab pos="685800" algn="l"/>
              </a:tabLst>
              <a:defRPr/>
            </a:pPr>
            <a:r>
              <a:rPr lang="en-US" sz="2600" kern="0" dirty="0" smtClean="0"/>
              <a:t>Development and implementation of integrated coastal zone management (ICZM) and ecosystems approach;</a:t>
            </a:r>
          </a:p>
          <a:p>
            <a:pPr marL="342000" indent="-342000">
              <a:lnSpc>
                <a:spcPct val="80000"/>
              </a:lnSpc>
              <a:spcBef>
                <a:spcPts val="0"/>
              </a:spcBef>
              <a:spcAft>
                <a:spcPts val="1200"/>
              </a:spcAft>
              <a:buFont typeface="Arial" panose="020B0604020202020204" pitchFamily="34" charset="0"/>
              <a:buChar char="•"/>
              <a:tabLst>
                <a:tab pos="685800" algn="l"/>
              </a:tabLst>
              <a:defRPr/>
            </a:pPr>
            <a:r>
              <a:rPr lang="en-US" sz="2600" kern="0" dirty="0" smtClean="0"/>
              <a:t>Biodiversity and ecosystem monitoring, leading to ecosystem valuation as input for better governance that reconciles the use and protection of the marine and coastal environment.</a:t>
            </a:r>
          </a:p>
          <a:p>
            <a:pPr marL="342000" indent="-342000">
              <a:spcBef>
                <a:spcPts val="0"/>
              </a:spcBef>
              <a:spcAft>
                <a:spcPts val="600"/>
              </a:spcAft>
              <a:buFont typeface="Arial" panose="020B0604020202020204" pitchFamily="34" charset="0"/>
              <a:buChar char="•"/>
              <a:tabLst>
                <a:tab pos="685800" algn="l"/>
              </a:tabLst>
              <a:defRPr/>
            </a:pPr>
            <a:endParaRPr lang="en-US" sz="2400" kern="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700963931"/>
      </p:ext>
    </p:extLst>
  </p:cSld>
  <p:clrMapOvr>
    <a:masterClrMapping/>
  </p:clrMapOvr>
  <p:transition advTm="2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15</a:t>
            </a:fld>
            <a:endParaRPr lang="en-US"/>
          </a:p>
        </p:txBody>
      </p:sp>
      <p:sp>
        <p:nvSpPr>
          <p:cNvPr id="12" name="TextBox 2"/>
          <p:cNvSpPr txBox="1">
            <a:spLocks noChangeArrowheads="1"/>
          </p:cNvSpPr>
          <p:nvPr/>
        </p:nvSpPr>
        <p:spPr bwMode="auto">
          <a:xfrm>
            <a:off x="378000" y="5760000"/>
            <a:ext cx="820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spcBef>
                <a:spcPct val="0"/>
              </a:spcBef>
              <a:buSzTx/>
              <a:buFontTx/>
              <a:buNone/>
            </a:pPr>
            <a:r>
              <a:rPr lang="en-US" altLang="en-US" sz="1600" i="1" dirty="0" smtClean="0">
                <a:latin typeface="+mn-lt"/>
              </a:rPr>
              <a:t>The coastal zone as the “hinge” between terrestrial and maritime spaces </a:t>
            </a:r>
            <a:br>
              <a:rPr lang="en-US" altLang="en-US" sz="1600" i="1" dirty="0" smtClean="0">
                <a:latin typeface="+mn-lt"/>
              </a:rPr>
            </a:br>
            <a:r>
              <a:rPr lang="en-US" altLang="en-US" sz="1600" i="1" dirty="0" smtClean="0">
                <a:latin typeface="+mn-lt"/>
              </a:rPr>
              <a:t>(Source: PEGASO project, 2013; </a:t>
            </a:r>
            <a:r>
              <a:rPr lang="en-US" altLang="en-US" sz="1600" i="1" dirty="0" err="1" smtClean="0">
                <a:latin typeface="+mn-lt"/>
              </a:rPr>
              <a:t>Meiner</a:t>
            </a:r>
            <a:r>
              <a:rPr lang="en-US" altLang="en-US" sz="1600" i="1" dirty="0" smtClean="0">
                <a:latin typeface="+mn-lt"/>
              </a:rPr>
              <a:t>,</a:t>
            </a:r>
            <a:r>
              <a:rPr lang="en-US" altLang="en-US" sz="1600" i="1" dirty="0">
                <a:latin typeface="+mn-lt"/>
              </a:rPr>
              <a:t> 2010</a:t>
            </a:r>
            <a:r>
              <a:rPr lang="en-US" altLang="en-US" sz="1600" i="1" dirty="0" smtClean="0">
                <a:latin typeface="+mn-lt"/>
              </a:rPr>
              <a:t>: Integrated </a:t>
            </a:r>
            <a:r>
              <a:rPr lang="en-US" altLang="en-US" sz="1600" i="1" dirty="0">
                <a:latin typeface="+mn-lt"/>
              </a:rPr>
              <a:t>maritime policy for the European </a:t>
            </a:r>
            <a:r>
              <a:rPr lang="en-US" altLang="en-US" sz="1600" i="1" dirty="0" smtClean="0">
                <a:latin typeface="+mn-lt"/>
              </a:rPr>
              <a:t>Union)</a:t>
            </a:r>
            <a:endParaRPr lang="en-US" altLang="en-US" sz="1600" dirty="0">
              <a:latin typeface="+mn-l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026" y="514945"/>
            <a:ext cx="7447948" cy="5265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8000" y="216000"/>
            <a:ext cx="8208000" cy="707886"/>
          </a:xfrm>
          <a:prstGeom prst="rect">
            <a:avLst/>
          </a:prstGeom>
          <a:noFill/>
        </p:spPr>
        <p:txBody>
          <a:bodyPr wrap="square" rtlCol="0">
            <a:spAutoFit/>
          </a:bodyPr>
          <a:lstStyle/>
          <a:p>
            <a:pPr algn="r"/>
            <a:r>
              <a:rPr lang="en-US" sz="4000" b="1" i="1" dirty="0" smtClean="0">
                <a:solidFill>
                  <a:srgbClr val="4676A6"/>
                </a:solidFill>
              </a:rPr>
              <a:t>ICZM</a:t>
            </a:r>
          </a:p>
        </p:txBody>
      </p:sp>
    </p:spTree>
    <p:extLst>
      <p:ext uri="{BB962C8B-B14F-4D97-AF65-F5344CB8AC3E}">
        <p14:creationId xmlns:p14="http://schemas.microsoft.com/office/powerpoint/2010/main" val="551021261"/>
      </p:ext>
    </p:extLst>
  </p:cSld>
  <p:clrMapOvr>
    <a:masterClrMapping/>
  </p:clrMapOvr>
  <p:transition advTm="2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190999"/>
          </a:xfrm>
        </p:spPr>
        <p:txBody>
          <a:bodyPr>
            <a:normAutofit/>
          </a:bodyPr>
          <a:lstStyle/>
          <a:p>
            <a:pPr marL="0" indent="0">
              <a:lnSpc>
                <a:spcPct val="90000"/>
              </a:lnSpc>
              <a:spcBef>
                <a:spcPts val="0"/>
              </a:spcBef>
              <a:spcAft>
                <a:spcPts val="1200"/>
              </a:spcAft>
              <a:buNone/>
            </a:pPr>
            <a:r>
              <a:rPr lang="en-US" sz="2600" b="1" dirty="0" smtClean="0"/>
              <a:t>Green economy in a blue world </a:t>
            </a:r>
            <a:r>
              <a:rPr lang="en-US" sz="2000" b="1" dirty="0" smtClean="0"/>
              <a:t>(UNEP; 2012) </a:t>
            </a:r>
            <a:r>
              <a:rPr lang="en-US" sz="2000" i="1" dirty="0" smtClean="0"/>
              <a:t>overview </a:t>
            </a:r>
            <a:r>
              <a:rPr lang="en-US" sz="2000" i="1" dirty="0"/>
              <a:t>of options to combine economic development with sustainable management of the marine </a:t>
            </a:r>
            <a:r>
              <a:rPr lang="en-US" sz="2000" i="1" dirty="0" smtClean="0"/>
              <a:t>environment</a:t>
            </a:r>
          </a:p>
          <a:p>
            <a:pPr marL="0" indent="0">
              <a:lnSpc>
                <a:spcPct val="80000"/>
              </a:lnSpc>
              <a:spcBef>
                <a:spcPts val="0"/>
              </a:spcBef>
              <a:spcAft>
                <a:spcPts val="1200"/>
              </a:spcAft>
              <a:buNone/>
            </a:pPr>
            <a:r>
              <a:rPr lang="en-US" sz="2600" b="1" dirty="0" smtClean="0"/>
              <a:t>Census of marine life </a:t>
            </a:r>
            <a:r>
              <a:rPr lang="en-US" sz="2000" b="1" dirty="0" smtClean="0"/>
              <a:t>(</a:t>
            </a:r>
            <a:r>
              <a:rPr lang="en-US" sz="2000" b="1" dirty="0" err="1" smtClean="0"/>
              <a:t>CoML</a:t>
            </a:r>
            <a:r>
              <a:rPr lang="en-US" sz="2000" b="1" dirty="0" smtClean="0"/>
              <a:t>; 2010)</a:t>
            </a:r>
            <a:r>
              <a:rPr lang="en-US" sz="2600" b="1" dirty="0" smtClean="0"/>
              <a:t> </a:t>
            </a:r>
            <a:r>
              <a:rPr lang="en-US" sz="2000" i="1" dirty="0" smtClean="0"/>
              <a:t>highlights of a decade of discovery and summary of the </a:t>
            </a:r>
            <a:r>
              <a:rPr lang="en-US" sz="2000" i="1" dirty="0"/>
              <a:t>first census: </a:t>
            </a:r>
            <a:r>
              <a:rPr lang="en-US" sz="2000" i="1" dirty="0" smtClean="0"/>
              <a:t>overview </a:t>
            </a:r>
            <a:r>
              <a:rPr lang="en-US" sz="2000" i="1" dirty="0"/>
              <a:t>of </a:t>
            </a:r>
            <a:r>
              <a:rPr lang="en-US" sz="2000" i="1" dirty="0" smtClean="0"/>
              <a:t>global inventory </a:t>
            </a:r>
            <a:r>
              <a:rPr lang="en-US" sz="2000" i="1" dirty="0"/>
              <a:t>of marine life in the past </a:t>
            </a:r>
            <a:r>
              <a:rPr lang="en-US" sz="2000" i="1" dirty="0" smtClean="0"/>
              <a:t>decade </a:t>
            </a:r>
            <a:r>
              <a:rPr lang="en-US" sz="2000" dirty="0" smtClean="0">
                <a:hlinkClick r:id="rId2"/>
              </a:rPr>
              <a:t>www.coml.org</a:t>
            </a:r>
            <a:r>
              <a:rPr lang="en-US" sz="2000" dirty="0" smtClean="0"/>
              <a:t> </a:t>
            </a:r>
          </a:p>
          <a:p>
            <a:pPr marL="0" indent="0">
              <a:lnSpc>
                <a:spcPct val="80000"/>
              </a:lnSpc>
              <a:spcBef>
                <a:spcPts val="0"/>
              </a:spcBef>
              <a:spcAft>
                <a:spcPts val="1200"/>
              </a:spcAft>
              <a:buNone/>
            </a:pPr>
            <a:r>
              <a:rPr lang="en-US" sz="2600" b="1" dirty="0" smtClean="0"/>
              <a:t>SAHFOS </a:t>
            </a:r>
            <a:r>
              <a:rPr lang="en-US" sz="2600" b="1" dirty="0"/>
              <a:t>(global marine) ecological status reports </a:t>
            </a:r>
            <a:r>
              <a:rPr lang="en-US" sz="2600" b="1" dirty="0" smtClean="0"/>
              <a:t>2014, 2011, 2010, </a:t>
            </a:r>
            <a:r>
              <a:rPr lang="en-US" sz="2600" b="1" dirty="0"/>
              <a:t>2009, 2008 </a:t>
            </a:r>
            <a:r>
              <a:rPr lang="en-US" sz="2000" i="1" dirty="0" smtClean="0"/>
              <a:t>overview </a:t>
            </a:r>
            <a:r>
              <a:rPr lang="en-US" sz="2000" i="1" dirty="0"/>
              <a:t>of monitoring marine biodiversity by means of the continuous plankton recorder survey: trends for each of the world’s oceans with respect to ecosystems and climate </a:t>
            </a:r>
            <a:r>
              <a:rPr lang="en-US" sz="2000" i="1" dirty="0" smtClean="0"/>
              <a:t>change</a:t>
            </a:r>
          </a:p>
        </p:txBody>
      </p:sp>
      <p:sp>
        <p:nvSpPr>
          <p:cNvPr id="5" name="Slide Number Placeholder 4"/>
          <p:cNvSpPr>
            <a:spLocks noGrp="1"/>
          </p:cNvSpPr>
          <p:nvPr>
            <p:ph type="sldNum" sz="quarter" idx="12"/>
          </p:nvPr>
        </p:nvSpPr>
        <p:spPr/>
        <p:txBody>
          <a:bodyPr/>
          <a:lstStyle/>
          <a:p>
            <a:fld id="{7AE59B96-4131-4DD5-A7F3-9C8969C240CC}" type="slidenum">
              <a:rPr lang="en-US" smtClean="0"/>
              <a:pPr/>
              <a:t>16</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8000" y="576000"/>
            <a:ext cx="811751" cy="870652"/>
          </a:xfrm>
          <a:prstGeom prst="rect">
            <a:avLst/>
          </a:prstGeom>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8000" y="926171"/>
            <a:ext cx="1079400" cy="554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6360" y="432000"/>
            <a:ext cx="929640" cy="1162050"/>
          </a:xfrm>
          <a:prstGeom prst="rect">
            <a:avLst/>
          </a:prstGeom>
        </p:spPr>
      </p:pic>
    </p:spTree>
    <p:extLst>
      <p:ext uri="{BB962C8B-B14F-4D97-AF65-F5344CB8AC3E}">
        <p14:creationId xmlns:p14="http://schemas.microsoft.com/office/powerpoint/2010/main" val="3782279761"/>
      </p:ext>
    </p:extLst>
  </p:cSld>
  <p:clrMapOvr>
    <a:masterClrMapping/>
  </p:clrMapOvr>
  <p:transition advTm="2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5288805"/>
          </a:xfrm>
        </p:spPr>
        <p:txBody>
          <a:bodyPr>
            <a:normAutofit/>
          </a:bodyPr>
          <a:lstStyle/>
          <a:p>
            <a:pPr marL="0" indent="0">
              <a:lnSpc>
                <a:spcPct val="80000"/>
              </a:lnSpc>
              <a:spcBef>
                <a:spcPts val="0"/>
              </a:spcBef>
              <a:spcAft>
                <a:spcPts val="1200"/>
              </a:spcAft>
              <a:buNone/>
            </a:pPr>
            <a:r>
              <a:rPr lang="en-US" sz="2600" b="1" dirty="0" smtClean="0"/>
              <a:t>Large </a:t>
            </a:r>
            <a:r>
              <a:rPr lang="en-US" sz="2600" b="1" dirty="0"/>
              <a:t>Marine </a:t>
            </a:r>
            <a:r>
              <a:rPr lang="en-US" sz="2600" b="1" dirty="0" smtClean="0"/>
              <a:t>Ecosystems </a:t>
            </a:r>
            <a:r>
              <a:rPr lang="en-US" sz="2000" b="1" dirty="0" smtClean="0"/>
              <a:t>(Swedish agency for marine and water management; 2012) </a:t>
            </a:r>
            <a:br>
              <a:rPr lang="en-US" sz="2000" b="1" dirty="0" smtClean="0"/>
            </a:br>
            <a:r>
              <a:rPr lang="en-US" sz="2000" i="1" dirty="0" smtClean="0"/>
              <a:t>study </a:t>
            </a:r>
            <a:r>
              <a:rPr lang="en-US" sz="2000" i="1" dirty="0"/>
              <a:t>of the </a:t>
            </a:r>
            <a:r>
              <a:rPr lang="en-US" sz="2000" i="1" dirty="0" smtClean="0"/>
              <a:t>concept </a:t>
            </a:r>
            <a:r>
              <a:rPr lang="en-US" sz="2000" i="1" dirty="0"/>
              <a:t>of </a:t>
            </a:r>
            <a:r>
              <a:rPr lang="en-US" sz="2000" i="1" dirty="0" smtClean="0"/>
              <a:t>large marine ecosystems </a:t>
            </a:r>
            <a:r>
              <a:rPr lang="en-US" sz="2000" i="1" dirty="0"/>
              <a:t>and its </a:t>
            </a:r>
            <a:r>
              <a:rPr lang="en-US" sz="2000" i="1" dirty="0" smtClean="0"/>
              <a:t>institutional relevance </a:t>
            </a:r>
            <a:r>
              <a:rPr lang="en-US" sz="2000" i="1" dirty="0"/>
              <a:t>for </a:t>
            </a:r>
            <a:r>
              <a:rPr lang="en-US" sz="2000" i="1" dirty="0" smtClean="0"/>
              <a:t>ecosystem-based management </a:t>
            </a:r>
            <a:r>
              <a:rPr lang="en-US" sz="2000" i="1" dirty="0"/>
              <a:t>and </a:t>
            </a:r>
            <a:r>
              <a:rPr lang="en-US" sz="2000" i="1" dirty="0" smtClean="0"/>
              <a:t>development</a:t>
            </a:r>
          </a:p>
          <a:p>
            <a:pPr marL="0" indent="0">
              <a:lnSpc>
                <a:spcPct val="80000"/>
              </a:lnSpc>
              <a:spcBef>
                <a:spcPts val="0"/>
              </a:spcBef>
              <a:spcAft>
                <a:spcPts val="1200"/>
              </a:spcAft>
              <a:buNone/>
            </a:pPr>
            <a:r>
              <a:rPr lang="en-US" sz="2600" b="1" dirty="0" smtClean="0"/>
              <a:t>IGBP </a:t>
            </a:r>
            <a:r>
              <a:rPr lang="en-US" sz="2600" b="1" dirty="0"/>
              <a:t>marine ecosystems and climate change</a:t>
            </a:r>
            <a:br>
              <a:rPr lang="en-US" sz="2600" b="1" dirty="0"/>
            </a:br>
            <a:r>
              <a:rPr lang="en-US" sz="2000" i="1" dirty="0" smtClean="0"/>
              <a:t>overview </a:t>
            </a:r>
            <a:r>
              <a:rPr lang="en-US" sz="2000" i="1" dirty="0"/>
              <a:t>of changes due to human intervention and/or climate </a:t>
            </a:r>
            <a:r>
              <a:rPr lang="en-US" sz="2000" i="1" dirty="0" smtClean="0"/>
              <a:t>change</a:t>
            </a:r>
          </a:p>
          <a:p>
            <a:pPr marL="0" indent="0">
              <a:lnSpc>
                <a:spcPct val="80000"/>
              </a:lnSpc>
              <a:spcBef>
                <a:spcPts val="0"/>
              </a:spcBef>
              <a:spcAft>
                <a:spcPts val="1200"/>
              </a:spcAft>
              <a:buNone/>
            </a:pPr>
            <a:r>
              <a:rPr lang="en-US" sz="2600" b="1" dirty="0"/>
              <a:t>Attaining an operational marine biodiversity observation network (BON</a:t>
            </a:r>
            <a:r>
              <a:rPr lang="en-US" sz="2600" b="1" dirty="0" smtClean="0"/>
              <a:t>) </a:t>
            </a:r>
            <a:r>
              <a:rPr lang="en-US" sz="2000" b="1" dirty="0" smtClean="0"/>
              <a:t>(Consortium for Ocean Leadership; 2010)</a:t>
            </a:r>
            <a:r>
              <a:rPr lang="en-US" sz="2000" b="1" dirty="0"/>
              <a:t/>
            </a:r>
            <a:br>
              <a:rPr lang="en-US" sz="2000" b="1" dirty="0"/>
            </a:br>
            <a:r>
              <a:rPr lang="en-US" sz="2000" i="1" dirty="0" smtClean="0"/>
              <a:t>description of methodology and options for a marine biodiversity observation network</a:t>
            </a:r>
            <a:endParaRPr lang="en-US" sz="2000" i="1" dirty="0"/>
          </a:p>
          <a:p>
            <a:pPr marL="0" indent="0">
              <a:lnSpc>
                <a:spcPct val="80000"/>
              </a:lnSpc>
              <a:spcBef>
                <a:spcPts val="0"/>
              </a:spcBef>
              <a:spcAft>
                <a:spcPts val="1200"/>
              </a:spcAft>
              <a:buNone/>
            </a:pPr>
            <a:endParaRPr lang="en-US" sz="2000" i="1" dirty="0"/>
          </a:p>
          <a:p>
            <a:pPr marL="0" indent="0">
              <a:spcBef>
                <a:spcPts val="0"/>
              </a:spcBef>
              <a:buNone/>
            </a:pPr>
            <a:endParaRPr lang="en-US" sz="2400" b="1" dirty="0" smtClean="0"/>
          </a:p>
          <a:p>
            <a:pPr marL="0" indent="0">
              <a:spcBef>
                <a:spcPts val="0"/>
              </a:spcBef>
              <a:buNone/>
            </a:pPr>
            <a:r>
              <a:rPr lang="en-US" sz="2400" dirty="0" smtClean="0"/>
              <a:t>	</a:t>
            </a:r>
          </a:p>
        </p:txBody>
      </p:sp>
      <p:sp>
        <p:nvSpPr>
          <p:cNvPr id="5" name="Slide Number Placeholder 4"/>
          <p:cNvSpPr>
            <a:spLocks noGrp="1"/>
          </p:cNvSpPr>
          <p:nvPr>
            <p:ph type="sldNum" sz="quarter" idx="12"/>
          </p:nvPr>
        </p:nvSpPr>
        <p:spPr/>
        <p:txBody>
          <a:bodyPr/>
          <a:lstStyle/>
          <a:p>
            <a:fld id="{7AE59B96-4131-4DD5-A7F3-9C8969C240CC}" type="slidenum">
              <a:rPr lang="en-US" smtClean="0"/>
              <a:pPr/>
              <a:t>17</a:t>
            </a:fld>
            <a:endParaRPr lang="en-US"/>
          </a:p>
        </p:txBody>
      </p:sp>
      <p:sp>
        <p:nvSpPr>
          <p:cNvPr id="7" name="Title 1"/>
          <p:cNvSpPr txBox="1">
            <a:spLocks/>
          </p:cNvSpPr>
          <p:nvPr/>
        </p:nvSpPr>
        <p:spPr>
          <a:xfrm>
            <a:off x="378000" y="1620000"/>
            <a:ext cx="48798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 (2):</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983400"/>
            <a:ext cx="1018034" cy="52120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724585"/>
            <a:ext cx="1166813" cy="780024"/>
          </a:xfrm>
          <a:prstGeom prst="rect">
            <a:avLst/>
          </a:prstGeom>
        </p:spPr>
      </p:pic>
    </p:spTree>
    <p:extLst>
      <p:ext uri="{BB962C8B-B14F-4D97-AF65-F5344CB8AC3E}">
        <p14:creationId xmlns:p14="http://schemas.microsoft.com/office/powerpoint/2010/main" val="4251289290"/>
      </p:ext>
    </p:extLst>
  </p:cSld>
  <p:clrMapOvr>
    <a:masterClrMapping/>
  </p:clrMapOvr>
  <p:transition advTm="2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18</a:t>
            </a:fld>
            <a:endParaRPr lang="en-US"/>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Community participation &amp;</a:t>
            </a:r>
            <a:br>
              <a:rPr lang="en-US" sz="4000" b="1" i="1" dirty="0" smtClean="0">
                <a:solidFill>
                  <a:srgbClr val="4676A6"/>
                </a:solidFill>
              </a:rPr>
            </a:br>
            <a:r>
              <a:rPr lang="en-US" sz="4000" b="1" i="1" dirty="0" smtClean="0">
                <a:solidFill>
                  <a:srgbClr val="4676A6"/>
                </a:solidFill>
              </a:rPr>
              <a:t> public awareness</a:t>
            </a: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GB" sz="2600" kern="0" dirty="0" smtClean="0"/>
              <a:t>Take into account </a:t>
            </a:r>
            <a:r>
              <a:rPr lang="en-US" sz="2600" kern="0" dirty="0"/>
              <a:t>changes in livelihoods and catching or farming </a:t>
            </a:r>
            <a:r>
              <a:rPr lang="en-US" sz="2600" kern="0" dirty="0" smtClean="0"/>
              <a:t>opportunities;</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t>Some </a:t>
            </a:r>
            <a:r>
              <a:rPr lang="en-US" sz="2600" kern="0" dirty="0"/>
              <a:t>societies and communities will need to adjust to species not traditionally </a:t>
            </a:r>
            <a:r>
              <a:rPr lang="en-US" sz="2600" kern="0" dirty="0" smtClean="0"/>
              <a:t>consumed;</a:t>
            </a:r>
            <a:endParaRPr lang="en-GB" sz="2600" kern="0" dirty="0" smtClean="0"/>
          </a:p>
          <a:p>
            <a:pPr marL="342000" lvl="0" indent="-342000">
              <a:lnSpc>
                <a:spcPct val="80000"/>
              </a:lnSpc>
              <a:spcBef>
                <a:spcPts val="0"/>
              </a:spcBef>
              <a:spcAft>
                <a:spcPts val="1200"/>
              </a:spcAft>
              <a:buFont typeface="Arial" panose="020B0604020202020204" pitchFamily="34" charset="0"/>
              <a:buChar char="•"/>
              <a:defRPr/>
            </a:pPr>
            <a:r>
              <a:rPr lang="en-GB" sz="2600" kern="0" dirty="0" smtClean="0"/>
              <a:t>Enhancement  of awareness and knowledge about sustainable use and effects of climate change (with local producers and with consumers);</a:t>
            </a:r>
            <a:endParaRPr kumimoji="0" lang="en-GB" sz="2600" i="0" u="none" strike="noStrike" kern="0" cap="none" spc="0" normalizeH="0" baseline="0" noProof="0" dirty="0" smtClean="0">
              <a:ln>
                <a:noFill/>
              </a:ln>
              <a:solidFill>
                <a:srgbClr val="000000"/>
              </a:solidFill>
              <a:effectLst/>
              <a:uLnTx/>
              <a:uFillTx/>
            </a:endParaRPr>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600" i="0" u="none" strike="noStrike" kern="0" cap="none" spc="0" normalizeH="0" baseline="0" noProof="0" dirty="0" smtClean="0">
                <a:ln>
                  <a:noFill/>
                </a:ln>
                <a:solidFill>
                  <a:srgbClr val="000000"/>
                </a:solidFill>
                <a:effectLst/>
                <a:uLnTx/>
                <a:uFillTx/>
              </a:rPr>
              <a:t>Attention for compatibility</a:t>
            </a:r>
            <a:r>
              <a:rPr kumimoji="0" lang="en-GB" sz="2600" i="0" u="none" strike="noStrike" kern="0" cap="none" spc="0" normalizeH="0" noProof="0" dirty="0" smtClean="0">
                <a:ln>
                  <a:noFill/>
                </a:ln>
                <a:solidFill>
                  <a:srgbClr val="000000"/>
                </a:solidFill>
                <a:effectLst/>
                <a:uLnTx/>
                <a:uFillTx/>
              </a:rPr>
              <a:t> management and local cultures;</a:t>
            </a:r>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600" i="0" u="none" strike="noStrike" kern="0" cap="none" spc="0" normalizeH="0" noProof="0" dirty="0" smtClean="0">
                <a:ln>
                  <a:noFill/>
                </a:ln>
                <a:solidFill>
                  <a:srgbClr val="000000"/>
                </a:solidFill>
                <a:effectLst/>
                <a:uLnTx/>
                <a:uFillTx/>
              </a:rPr>
              <a:t>Stakeholder participation and representation;</a:t>
            </a:r>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lang="en-GB" sz="2600" kern="0" baseline="0" dirty="0" smtClean="0"/>
              <a:t>Capacity building to</a:t>
            </a:r>
            <a:r>
              <a:rPr lang="en-GB" sz="2600" kern="0" dirty="0" smtClean="0"/>
              <a:t> improve technical and organisational structures</a:t>
            </a:r>
            <a:r>
              <a:rPr kumimoji="0" lang="en-GB" sz="2600" i="0" u="none" strike="noStrike" kern="0" cap="none" spc="0" normalizeH="0" baseline="0" noProof="0" dirty="0" smtClean="0">
                <a:ln>
                  <a:noFill/>
                </a:ln>
                <a:solidFill>
                  <a:srgbClr val="000000"/>
                </a:solidFill>
                <a:effectLst/>
                <a:uLnTx/>
                <a:uFillTx/>
              </a:rPr>
              <a:t>.</a:t>
            </a:r>
          </a:p>
          <a:p>
            <a:pPr marL="285750" marR="0" lvl="0" indent="-285750" algn="l" defTabSz="914400" rtl="0" eaLnBrk="0" fontAlgn="base" latinLnBrk="0" hangingPunct="0">
              <a:lnSpc>
                <a:spcPct val="100000"/>
              </a:lnSpc>
              <a:spcBef>
                <a:spcPct val="20000"/>
              </a:spcBef>
              <a:spcAft>
                <a:spcPct val="0"/>
              </a:spcAft>
              <a:buClrTx/>
              <a:buSzPct val="60000"/>
              <a:buFont typeface="Arial" panose="020B0604020202020204" pitchFamily="34" charset="0"/>
              <a:buChar char="•"/>
              <a:tabLst/>
              <a:defRPr/>
            </a:pPr>
            <a:endParaRPr kumimoji="0" lang="en-GB" sz="24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4207811564"/>
      </p:ext>
    </p:extLst>
  </p:cSld>
  <p:clrMapOvr>
    <a:masterClrMapping/>
  </p:clrMapOvr>
  <p:transition advTm="2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19</a:t>
            </a:fld>
            <a:endParaRPr lang="en-US"/>
          </a:p>
        </p:txBody>
      </p:sp>
      <p:sp>
        <p:nvSpPr>
          <p:cNvPr id="12" name="TextBox 2"/>
          <p:cNvSpPr txBox="1">
            <a:spLocks noChangeArrowheads="1"/>
          </p:cNvSpPr>
          <p:nvPr/>
        </p:nvSpPr>
        <p:spPr bwMode="auto">
          <a:xfrm>
            <a:off x="468000" y="5580000"/>
            <a:ext cx="820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spcBef>
                <a:spcPct val="0"/>
              </a:spcBef>
              <a:buSzTx/>
              <a:buFontTx/>
              <a:buNone/>
            </a:pPr>
            <a:r>
              <a:rPr lang="en-US" altLang="en-US" sz="1600" i="1" dirty="0" smtClean="0">
                <a:latin typeface="+mn-lt"/>
              </a:rPr>
              <a:t>The relation between participation steps and engagement power (Source: PEGASO project, 2013)</a:t>
            </a:r>
            <a:endParaRPr lang="en-US" altLang="en-US" sz="1600" dirty="0">
              <a:latin typeface="+mn-lt"/>
            </a:endParaRPr>
          </a:p>
        </p:txBody>
      </p:sp>
      <p:sp>
        <p:nvSpPr>
          <p:cNvPr id="2" name="TextBox 1"/>
          <p:cNvSpPr txBox="1"/>
          <p:nvPr/>
        </p:nvSpPr>
        <p:spPr>
          <a:xfrm>
            <a:off x="0" y="216000"/>
            <a:ext cx="9144000" cy="709200"/>
          </a:xfrm>
          <a:prstGeom prst="rect">
            <a:avLst/>
          </a:prstGeom>
          <a:noFill/>
        </p:spPr>
        <p:txBody>
          <a:bodyPr wrap="square" rtlCol="0">
            <a:spAutoFit/>
          </a:bodyPr>
          <a:lstStyle/>
          <a:p>
            <a:pPr algn="ctr"/>
            <a:r>
              <a:rPr lang="en-US" sz="3700" b="1" i="1" dirty="0" smtClean="0">
                <a:solidFill>
                  <a:srgbClr val="4676A6"/>
                </a:solidFill>
              </a:rPr>
              <a:t>Community participation &amp; public awareness</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88" y="1440000"/>
            <a:ext cx="81248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014143"/>
      </p:ext>
    </p:extLst>
  </p:cSld>
  <p:clrMapOvr>
    <a:masterClrMapping/>
  </p:clrMapOvr>
  <p:transition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3960000"/>
          </a:xfrm>
        </p:spPr>
        <p:txBody>
          <a:bodyPr>
            <a:normAutofit/>
          </a:bodyPr>
          <a:lstStyle/>
          <a:p>
            <a:pPr>
              <a:spcBef>
                <a:spcPts val="0"/>
              </a:spcBef>
              <a:buNone/>
            </a:pPr>
            <a:r>
              <a:rPr lang="en-US" sz="2800" dirty="0" smtClean="0"/>
              <a:t>Mark Noort, consultant, project manager</a:t>
            </a:r>
          </a:p>
          <a:p>
            <a:pPr>
              <a:spcBef>
                <a:spcPts val="0"/>
              </a:spcBef>
              <a:buNone/>
            </a:pPr>
            <a:r>
              <a:rPr lang="en-US" sz="2800" dirty="0" smtClean="0"/>
              <a:t>	</a:t>
            </a:r>
          </a:p>
          <a:p>
            <a:pPr>
              <a:spcBef>
                <a:spcPts val="0"/>
              </a:spcBef>
              <a:buNone/>
            </a:pPr>
            <a:r>
              <a:rPr lang="en-US" sz="2800" dirty="0" smtClean="0"/>
              <a:t>HCP international: </a:t>
            </a:r>
          </a:p>
          <a:p>
            <a:pPr>
              <a:spcBef>
                <a:spcPts val="0"/>
              </a:spcBef>
              <a:buNone/>
            </a:pPr>
            <a:r>
              <a:rPr lang="en-US" sz="2800" dirty="0" smtClean="0"/>
              <a:t>consulting, marketing of earth observation</a:t>
            </a:r>
          </a:p>
          <a:p>
            <a:pPr>
              <a:spcBef>
                <a:spcPts val="0"/>
              </a:spcBef>
              <a:buNone/>
            </a:pPr>
            <a:r>
              <a:rPr lang="en-US" sz="2800" dirty="0" smtClean="0"/>
              <a:t>	</a:t>
            </a:r>
          </a:p>
          <a:p>
            <a:pPr>
              <a:spcBef>
                <a:spcPts val="0"/>
              </a:spcBef>
              <a:buNone/>
            </a:pPr>
            <a:r>
              <a:rPr lang="en-US" sz="2800" dirty="0" smtClean="0"/>
              <a:t>Project director EOPOWER: </a:t>
            </a:r>
          </a:p>
          <a:p>
            <a:pPr>
              <a:spcBef>
                <a:spcPts val="0"/>
              </a:spcBef>
              <a:buNone/>
            </a:pPr>
            <a:r>
              <a:rPr lang="en-US" sz="2800" dirty="0" smtClean="0"/>
              <a:t>project for promotion &amp; capacity building of </a:t>
            </a:r>
          </a:p>
          <a:p>
            <a:pPr>
              <a:spcBef>
                <a:spcPts val="0"/>
              </a:spcBef>
              <a:buNone/>
            </a:pPr>
            <a:r>
              <a:rPr lang="en-US" sz="2800" dirty="0" smtClean="0"/>
              <a:t>earth observation applications</a:t>
            </a:r>
          </a:p>
        </p:txBody>
      </p:sp>
      <p:sp>
        <p:nvSpPr>
          <p:cNvPr id="6" name="Slide Number Placeholder 5"/>
          <p:cNvSpPr>
            <a:spLocks noGrp="1"/>
          </p:cNvSpPr>
          <p:nvPr>
            <p:ph type="sldNum" sz="quarter" idx="12"/>
          </p:nvPr>
        </p:nvSpPr>
        <p:spPr/>
        <p:txBody>
          <a:bodyPr/>
          <a:lstStyle/>
          <a:p>
            <a:fld id="{7AE59B96-4131-4DD5-A7F3-9C8969C240CC}" type="slidenum">
              <a:rPr lang="en-US" smtClean="0"/>
              <a:pPr/>
              <a:t>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0058" y="838800"/>
            <a:ext cx="2275942" cy="910377"/>
          </a:xfrm>
          <a:prstGeom prst="rect">
            <a:avLst/>
          </a:prstGeom>
        </p:spPr>
      </p:pic>
      <p:sp>
        <p:nvSpPr>
          <p:cNvPr id="9" name="Title 1"/>
          <p:cNvSpPr txBox="1">
            <a:spLocks/>
          </p:cNvSpPr>
          <p:nvPr/>
        </p:nvSpPr>
        <p:spPr>
          <a:xfrm>
            <a:off x="378000" y="1620000"/>
            <a:ext cx="82080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chemeClr val="tx1"/>
                </a:solidFill>
                <a:effectLst/>
                <a:uLnTx/>
                <a:uFillTx/>
                <a:latin typeface="+mj-lt"/>
                <a:ea typeface="+mj-ea"/>
                <a:cs typeface="+mj-cs"/>
              </a:rPr>
              <a:t>0. Introduction</a:t>
            </a:r>
            <a:endParaRPr kumimoji="0" lang="en-US" sz="4000" b="1" i="1"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4608000" cy="4648200"/>
          </a:xfrm>
        </p:spPr>
        <p:txBody>
          <a:bodyPr>
            <a:normAutofit/>
          </a:bodyPr>
          <a:lstStyle/>
          <a:p>
            <a:pPr marL="0" indent="0">
              <a:lnSpc>
                <a:spcPct val="80000"/>
              </a:lnSpc>
              <a:spcBef>
                <a:spcPts val="0"/>
              </a:spcBef>
              <a:spcAft>
                <a:spcPts val="1200"/>
              </a:spcAft>
              <a:buNone/>
            </a:pPr>
            <a:r>
              <a:rPr lang="en-US" sz="2600" b="1" dirty="0"/>
              <a:t>Participatory methods for ICZM </a:t>
            </a:r>
            <a:r>
              <a:rPr lang="en-US" sz="2600" b="1" dirty="0" smtClean="0"/>
              <a:t>implementation </a:t>
            </a:r>
            <a:r>
              <a:rPr lang="en-US" sz="2000" b="1" dirty="0" smtClean="0"/>
              <a:t>(PEGASO; 2011)</a:t>
            </a:r>
          </a:p>
          <a:p>
            <a:pPr marL="0" indent="0">
              <a:lnSpc>
                <a:spcPct val="80000"/>
              </a:lnSpc>
              <a:spcBef>
                <a:spcPts val="0"/>
              </a:spcBef>
              <a:spcAft>
                <a:spcPts val="1200"/>
              </a:spcAft>
              <a:buNone/>
            </a:pPr>
            <a:endParaRPr lang="en-US" sz="800" b="1" dirty="0"/>
          </a:p>
          <a:p>
            <a:pPr marL="0" indent="0">
              <a:lnSpc>
                <a:spcPct val="80000"/>
              </a:lnSpc>
              <a:spcBef>
                <a:spcPts val="0"/>
              </a:spcBef>
              <a:spcAft>
                <a:spcPts val="1200"/>
              </a:spcAft>
              <a:buNone/>
            </a:pPr>
            <a:r>
              <a:rPr lang="en-US" sz="2000" i="1" dirty="0" smtClean="0"/>
              <a:t>Other references: see previous slides</a:t>
            </a:r>
          </a:p>
          <a:p>
            <a:pPr marL="0" indent="0">
              <a:spcBef>
                <a:spcPts val="0"/>
              </a:spcBef>
              <a:buNone/>
            </a:pPr>
            <a:endParaRPr lang="en-US" sz="2400" b="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20</a:t>
            </a:fld>
            <a:endParaRPr lang="en-US"/>
          </a:p>
        </p:txBody>
      </p:sp>
      <p:sp>
        <p:nvSpPr>
          <p:cNvPr id="7" name="Title 1"/>
          <p:cNvSpPr txBox="1">
            <a:spLocks/>
          </p:cNvSpPr>
          <p:nvPr/>
        </p:nvSpPr>
        <p:spPr>
          <a:xfrm>
            <a:off x="378000" y="1620000"/>
            <a:ext cx="8208000" cy="1080000"/>
          </a:xfrm>
          <a:prstGeom prst="rect">
            <a:avLst/>
          </a:prstGeom>
        </p:spPr>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192" y="847356"/>
            <a:ext cx="1232808" cy="633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5600" y="2880000"/>
            <a:ext cx="3200400" cy="3048000"/>
          </a:xfrm>
          <a:prstGeom prst="rect">
            <a:avLst/>
          </a:prstGeom>
          <a:noFill/>
          <a:ln>
            <a:noFill/>
          </a:ln>
        </p:spPr>
      </p:pic>
      <p:sp>
        <p:nvSpPr>
          <p:cNvPr id="14" name="TextBox 13"/>
          <p:cNvSpPr txBox="1"/>
          <p:nvPr/>
        </p:nvSpPr>
        <p:spPr>
          <a:xfrm>
            <a:off x="5385600" y="5940000"/>
            <a:ext cx="3168000" cy="584775"/>
          </a:xfrm>
          <a:prstGeom prst="rect">
            <a:avLst/>
          </a:prstGeom>
          <a:noFill/>
        </p:spPr>
        <p:txBody>
          <a:bodyPr wrap="square" rtlCol="0">
            <a:spAutoFit/>
          </a:bodyPr>
          <a:lstStyle/>
          <a:p>
            <a:r>
              <a:rPr lang="en-US" sz="1600" i="1" dirty="0" smtClean="0"/>
              <a:t>Source: Census of Marine Life; 2010</a:t>
            </a:r>
            <a:endParaRPr lang="en-US" sz="1600" i="1"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000" y="648000"/>
            <a:ext cx="1104900" cy="866775"/>
          </a:xfrm>
          <a:prstGeom prst="rect">
            <a:avLst/>
          </a:prstGeom>
        </p:spPr>
      </p:pic>
    </p:spTree>
    <p:extLst>
      <p:ext uri="{BB962C8B-B14F-4D97-AF65-F5344CB8AC3E}">
        <p14:creationId xmlns:p14="http://schemas.microsoft.com/office/powerpoint/2010/main" val="3085064798"/>
      </p:ext>
    </p:extLst>
  </p:cSld>
  <p:clrMapOvr>
    <a:masterClrMapping/>
  </p:clrMapOvr>
  <p:transition advTm="2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220400"/>
          </a:xfrm>
        </p:spPr>
        <p:txBody>
          <a:bodyPr>
            <a:normAutofit/>
          </a:bodyPr>
          <a:lstStyle/>
          <a:p>
            <a:pPr algn="l"/>
            <a:r>
              <a:rPr lang="en-US" b="1" i="1" dirty="0" smtClean="0"/>
              <a:t>2. Earth observation applications</a:t>
            </a:r>
            <a:endParaRPr lang="en-US"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21</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22</a:t>
            </a:fld>
            <a:endParaRPr lang="en-US"/>
          </a:p>
        </p:txBody>
      </p:sp>
      <p:sp>
        <p:nvSpPr>
          <p:cNvPr id="2" name="TextBox 1"/>
          <p:cNvSpPr txBox="1"/>
          <p:nvPr/>
        </p:nvSpPr>
        <p:spPr>
          <a:xfrm>
            <a:off x="378000" y="324000"/>
            <a:ext cx="8208000" cy="1938992"/>
          </a:xfrm>
          <a:prstGeom prst="rect">
            <a:avLst/>
          </a:prstGeom>
          <a:noFill/>
        </p:spPr>
        <p:txBody>
          <a:bodyPr wrap="square" rtlCol="0">
            <a:spAutoFit/>
          </a:bodyPr>
          <a:lstStyle/>
          <a:p>
            <a:pPr algn="r"/>
            <a:r>
              <a:rPr lang="en-US" sz="4000" b="1" i="1" dirty="0" smtClean="0">
                <a:solidFill>
                  <a:srgbClr val="4676A6"/>
                </a:solidFill>
              </a:rPr>
              <a:t>Earth observation for </a:t>
            </a:r>
            <a:br>
              <a:rPr lang="en-US" sz="4000" b="1" i="1" dirty="0" smtClean="0">
                <a:solidFill>
                  <a:srgbClr val="4676A6"/>
                </a:solidFill>
              </a:rPr>
            </a:br>
            <a:r>
              <a:rPr lang="en-US" sz="4000" b="1" i="1" dirty="0" smtClean="0">
                <a:solidFill>
                  <a:srgbClr val="4676A6"/>
                </a:solidFill>
              </a:rPr>
              <a:t>marine resources </a:t>
            </a:r>
            <a:br>
              <a:rPr lang="en-US" sz="4000" b="1" i="1" dirty="0" smtClean="0">
                <a:solidFill>
                  <a:srgbClr val="4676A6"/>
                </a:solidFill>
              </a:rPr>
            </a:br>
            <a:r>
              <a:rPr lang="en-US" sz="4000" b="1" i="1" dirty="0" smtClean="0">
                <a:solidFill>
                  <a:srgbClr val="4676A6"/>
                </a:solidFill>
              </a:rPr>
              <a:t>&amp; environment</a:t>
            </a:r>
            <a:endParaRPr lang="en-US" sz="4000" b="1" i="1" dirty="0">
              <a:solidFill>
                <a:srgbClr val="4676A6"/>
              </a:solidFill>
            </a:endParaRPr>
          </a:p>
        </p:txBody>
      </p:sp>
      <p:sp>
        <p:nvSpPr>
          <p:cNvPr id="10" name="TextBox 5"/>
          <p:cNvSpPr txBox="1">
            <a:spLocks noChangeArrowheads="1"/>
          </p:cNvSpPr>
          <p:nvPr/>
        </p:nvSpPr>
        <p:spPr bwMode="auto">
          <a:xfrm>
            <a:off x="5500283" y="5832000"/>
            <a:ext cx="30857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r" eaLnBrk="1" hangingPunct="1">
              <a:spcBef>
                <a:spcPct val="0"/>
              </a:spcBef>
              <a:buSzTx/>
              <a:buFontTx/>
              <a:buNone/>
            </a:pPr>
            <a:r>
              <a:rPr lang="en-US" altLang="en-US" sz="1600" i="1" dirty="0" smtClean="0">
                <a:latin typeface="Calibri" pitchFamily="34" charset="0"/>
              </a:rPr>
              <a:t>Source: </a:t>
            </a:r>
            <a:br>
              <a:rPr lang="en-US" altLang="en-US" sz="1600" i="1" dirty="0" smtClean="0">
                <a:latin typeface="Calibri" pitchFamily="34" charset="0"/>
              </a:rPr>
            </a:br>
            <a:r>
              <a:rPr lang="en-US" altLang="en-US" sz="1600" i="1" dirty="0" smtClean="0">
                <a:latin typeface="Calibri" pitchFamily="34" charset="0"/>
              </a:rPr>
              <a:t>Ocean from space (Robinson;2010)</a:t>
            </a:r>
            <a:endParaRPr lang="en-US" altLang="en-US" sz="1600" b="1" dirty="0">
              <a:latin typeface="Calibri"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000" y="2340000"/>
            <a:ext cx="5105400" cy="3962400"/>
          </a:xfrm>
          <a:prstGeom prst="rect">
            <a:avLst/>
          </a:prstGeom>
          <a:noFill/>
          <a:ln>
            <a:noFill/>
          </a:ln>
        </p:spPr>
      </p:pic>
    </p:spTree>
    <p:extLst>
      <p:ext uri="{BB962C8B-B14F-4D97-AF65-F5344CB8AC3E}">
        <p14:creationId xmlns:p14="http://schemas.microsoft.com/office/powerpoint/2010/main" val="3368031587"/>
      </p:ext>
    </p:extLst>
  </p:cSld>
  <p:clrMapOvr>
    <a:masterClrMapping/>
  </p:clrMapOvr>
  <p:transition advTm="2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23</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Earth observation </a:t>
            </a:r>
            <a:br>
              <a:rPr lang="en-US" sz="4000" b="1" i="1" dirty="0" smtClean="0">
                <a:solidFill>
                  <a:srgbClr val="4676A6"/>
                </a:solidFill>
              </a:rPr>
            </a:br>
            <a:r>
              <a:rPr lang="en-US" sz="4000" b="1" i="1" dirty="0" smtClean="0">
                <a:solidFill>
                  <a:srgbClr val="4676A6"/>
                </a:solidFill>
              </a:rPr>
              <a:t>contribution</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sz="2600" i="0" u="none" strike="noStrike" kern="0" cap="none" spc="0" normalizeH="0" baseline="0" noProof="0" dirty="0" smtClean="0">
                <a:ln>
                  <a:noFill/>
                </a:ln>
                <a:solidFill>
                  <a:srgbClr val="000000"/>
                </a:solidFill>
                <a:effectLst/>
                <a:uLnTx/>
                <a:uFillTx/>
                <a:ea typeface="Calibri"/>
                <a:cs typeface="Times New Roman"/>
              </a:rPr>
              <a:t>Analysis and monitoring of </a:t>
            </a:r>
            <a:r>
              <a:rPr kumimoji="0" lang="en-US" sz="2600" b="1" i="0" u="none" strike="noStrike" kern="0" cap="none" spc="0" normalizeH="0" baseline="0" noProof="0" dirty="0" smtClean="0">
                <a:ln>
                  <a:noFill/>
                </a:ln>
                <a:solidFill>
                  <a:srgbClr val="000000"/>
                </a:solidFill>
                <a:effectLst/>
                <a:uLnTx/>
                <a:uFillTx/>
                <a:ea typeface="Calibri"/>
                <a:cs typeface="Times New Roman"/>
              </a:rPr>
              <a:t>marine and coastal ecosystems</a:t>
            </a:r>
            <a:endParaRPr lang="en-US" sz="2600" kern="0" noProof="0" dirty="0">
              <a:ea typeface="Calibri"/>
              <a:cs typeface="Times New Roman"/>
            </a:endParaRPr>
          </a:p>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sz="2600" b="1" i="0" u="none" strike="noStrike" kern="0" cap="none" spc="0" normalizeH="0" baseline="0" noProof="0" dirty="0" smtClean="0">
                <a:ln>
                  <a:noFill/>
                </a:ln>
                <a:solidFill>
                  <a:srgbClr val="000000"/>
                </a:solidFill>
                <a:effectLst/>
                <a:uLnTx/>
                <a:uFillTx/>
                <a:ea typeface="Calibri"/>
                <a:cs typeface="Times New Roman"/>
              </a:rPr>
              <a:t>Ocean topography, temperature</a:t>
            </a:r>
            <a:r>
              <a:rPr kumimoji="0" lang="en-US" sz="2600" b="1" i="0" u="none" strike="noStrike" kern="0" cap="none" spc="0" normalizeH="0" noProof="0" dirty="0" smtClean="0">
                <a:ln>
                  <a:noFill/>
                </a:ln>
                <a:solidFill>
                  <a:srgbClr val="000000"/>
                </a:solidFill>
                <a:effectLst/>
                <a:uLnTx/>
                <a:uFillTx/>
                <a:ea typeface="Calibri"/>
                <a:cs typeface="Times New Roman"/>
              </a:rPr>
              <a:t> and currents</a:t>
            </a:r>
            <a:r>
              <a:rPr kumimoji="0" lang="en-US" sz="2600" b="0" i="0" u="none" strike="noStrike" kern="0" cap="none" spc="0" normalizeH="0" baseline="0" noProof="0" dirty="0" smtClean="0">
                <a:ln>
                  <a:noFill/>
                </a:ln>
                <a:solidFill>
                  <a:srgbClr val="000000"/>
                </a:solidFill>
                <a:effectLst/>
                <a:uLnTx/>
                <a:uFillTx/>
                <a:ea typeface="Calibri"/>
                <a:cs typeface="Times New Roman"/>
              </a:rPr>
              <a:t>, </a:t>
            </a:r>
          </a:p>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lang="en-US" sz="2600" b="1" kern="0" dirty="0" smtClean="0">
                <a:ea typeface="Calibri"/>
                <a:cs typeface="Times New Roman"/>
              </a:rPr>
              <a:t>Satellite-based fishing,</a:t>
            </a:r>
            <a:endParaRPr kumimoji="0" lang="en-US" sz="2600" i="0" u="none" strike="noStrike" kern="0" cap="none" spc="0" normalizeH="0" baseline="0" noProof="0" dirty="0" smtClean="0">
              <a:ln>
                <a:noFill/>
              </a:ln>
              <a:solidFill>
                <a:srgbClr val="000000"/>
              </a:solidFill>
              <a:effectLst/>
              <a:uLnTx/>
              <a:uFillTx/>
              <a:ea typeface="Calibri"/>
              <a:cs typeface="Times New Roman"/>
            </a:endParaRPr>
          </a:p>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sz="2600" b="1" i="0" u="none" strike="noStrike" kern="0" cap="none" spc="0" normalizeH="0" baseline="0" noProof="0" dirty="0" smtClean="0">
                <a:ln>
                  <a:noFill/>
                </a:ln>
                <a:solidFill>
                  <a:srgbClr val="000000"/>
                </a:solidFill>
                <a:effectLst/>
                <a:uLnTx/>
                <a:uFillTx/>
                <a:ea typeface="Calibri"/>
                <a:cs typeface="Times New Roman"/>
              </a:rPr>
              <a:t>Marine and coastal safety</a:t>
            </a:r>
            <a:r>
              <a:rPr lang="en-US" sz="2600" b="1" kern="0" dirty="0" smtClean="0">
                <a:ea typeface="Calibri"/>
                <a:cs typeface="Times New Roman"/>
              </a:rPr>
              <a:t>,</a:t>
            </a:r>
          </a:p>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lang="en-US" sz="2600" b="1" kern="0" dirty="0" smtClean="0">
                <a:ea typeface="Calibri"/>
                <a:cs typeface="Times New Roman"/>
              </a:rPr>
              <a:t>Ocean weather,</a:t>
            </a:r>
            <a:endParaRPr kumimoji="0" lang="en-US" sz="2600" b="1" i="0" u="none" strike="noStrike" kern="0" cap="none" spc="0" normalizeH="0" baseline="0" noProof="0" dirty="0" smtClean="0">
              <a:ln>
                <a:noFill/>
              </a:ln>
              <a:solidFill>
                <a:srgbClr val="000000"/>
              </a:solidFill>
              <a:effectLst/>
              <a:uLnTx/>
              <a:uFillTx/>
              <a:ea typeface="Calibri"/>
              <a:cs typeface="Times New Roman"/>
            </a:endParaRPr>
          </a:p>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lang="en-US" sz="2600" b="1" kern="0" dirty="0" smtClean="0">
                <a:ea typeface="Calibri"/>
                <a:cs typeface="Times New Roman"/>
              </a:rPr>
              <a:t>Climate change </a:t>
            </a:r>
            <a:r>
              <a:rPr lang="en-US" sz="2600" kern="0" dirty="0" smtClean="0">
                <a:ea typeface="Calibri"/>
                <a:cs typeface="Times New Roman"/>
              </a:rPr>
              <a:t>(in climate toolkit)</a:t>
            </a:r>
            <a:r>
              <a:rPr lang="en-US" sz="2600" b="1" kern="0" dirty="0" smtClean="0">
                <a:ea typeface="Calibri"/>
                <a:cs typeface="Times New Roman"/>
              </a:rPr>
              <a:t>.</a:t>
            </a:r>
          </a:p>
          <a:p>
            <a:pPr marL="0" marR="0" lvl="0" indent="0" algn="l" defTabSz="914400" rtl="0" eaLnBrk="0" fontAlgn="base" latinLnBrk="0" hangingPunct="0">
              <a:spcBef>
                <a:spcPts val="0"/>
              </a:spcBef>
              <a:spcAft>
                <a:spcPts val="600"/>
              </a:spcAft>
              <a:buClrTx/>
              <a:buSzPct val="60000"/>
              <a:tabLst/>
              <a:defRPr/>
            </a:pPr>
            <a:endParaRPr lang="en-US" sz="2400" b="1" kern="0" dirty="0">
              <a:ea typeface="Calibri"/>
              <a:cs typeface="Times New Roman"/>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576961471"/>
      </p:ext>
    </p:extLst>
  </p:cSld>
  <p:clrMapOvr>
    <a:masterClrMapping/>
  </p:clrMapOvr>
  <p:transition advTm="2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24</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Example marine and</a:t>
            </a:r>
            <a:br>
              <a:rPr lang="en-US" sz="4000" b="1" i="1" dirty="0" smtClean="0">
                <a:solidFill>
                  <a:srgbClr val="4676A6"/>
                </a:solidFill>
              </a:rPr>
            </a:br>
            <a:r>
              <a:rPr lang="en-US" sz="4000" b="1" i="1" dirty="0" smtClean="0">
                <a:solidFill>
                  <a:srgbClr val="4676A6"/>
                </a:solidFill>
              </a:rPr>
              <a:t>coastal ecosystems</a:t>
            </a:r>
          </a:p>
        </p:txBody>
      </p:sp>
      <p:sp>
        <p:nvSpPr>
          <p:cNvPr id="12" name="TextBox 2"/>
          <p:cNvSpPr txBox="1">
            <a:spLocks noChangeArrowheads="1"/>
          </p:cNvSpPr>
          <p:nvPr/>
        </p:nvSpPr>
        <p:spPr bwMode="auto">
          <a:xfrm>
            <a:off x="6786000" y="2160000"/>
            <a:ext cx="1800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r" eaLnBrk="1" hangingPunct="1">
              <a:spcBef>
                <a:spcPct val="0"/>
              </a:spcBef>
              <a:buSzTx/>
              <a:buFontTx/>
              <a:buNone/>
            </a:pPr>
            <a:r>
              <a:rPr lang="en-US" altLang="en-US" sz="1600" i="1" dirty="0">
                <a:latin typeface="+mn-lt"/>
              </a:rPr>
              <a:t>Extensive blooms of blue-green algae in the Baltic Sea were captured by the MERIS sensor on Europe's </a:t>
            </a:r>
            <a:r>
              <a:rPr lang="en-US" altLang="en-US" sz="1600" i="1" dirty="0" smtClean="0">
                <a:latin typeface="+mn-lt"/>
              </a:rPr>
              <a:t>ENVISAT satellite </a:t>
            </a:r>
            <a:r>
              <a:rPr lang="en-US" altLang="en-US" sz="1600" i="1" dirty="0">
                <a:latin typeface="+mn-lt"/>
              </a:rPr>
              <a:t>on 11 July </a:t>
            </a:r>
            <a:r>
              <a:rPr lang="en-US" altLang="en-US" sz="1600" i="1" dirty="0" smtClean="0">
                <a:latin typeface="+mn-lt"/>
              </a:rPr>
              <a:t>2010 (</a:t>
            </a:r>
            <a:r>
              <a:rPr lang="en-US" altLang="en-US" sz="1600" i="1" dirty="0">
                <a:latin typeface="+mn-lt"/>
              </a:rPr>
              <a:t>Source</a:t>
            </a:r>
            <a:r>
              <a:rPr lang="en-US" altLang="en-US" sz="1600" i="1" dirty="0" smtClean="0">
                <a:latin typeface="+mn-lt"/>
              </a:rPr>
              <a:t>: ESA, the plague of toxic algae, Copernicus, 2013)</a:t>
            </a:r>
            <a:endParaRPr lang="en-US" altLang="en-US" sz="1600"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000" y="2160000"/>
            <a:ext cx="4828733" cy="399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854848"/>
      </p:ext>
    </p:extLst>
  </p:cSld>
  <p:clrMapOvr>
    <a:masterClrMapping/>
  </p:clrMapOvr>
  <p:transition advTm="2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25</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Marine and</a:t>
            </a:r>
            <a:br>
              <a:rPr lang="en-US" sz="4000" b="1" i="1" dirty="0" smtClean="0">
                <a:solidFill>
                  <a:srgbClr val="4676A6"/>
                </a:solidFill>
              </a:rPr>
            </a:br>
            <a:r>
              <a:rPr lang="en-US" sz="4000" b="1" i="1" dirty="0" smtClean="0">
                <a:solidFill>
                  <a:srgbClr val="4676A6"/>
                </a:solidFill>
              </a:rPr>
              <a:t>coastal ecosystems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Measurement of </a:t>
            </a:r>
            <a:r>
              <a:rPr lang="en-US" sz="2600" kern="0" dirty="0">
                <a:solidFill>
                  <a:srgbClr val="4676A6"/>
                </a:solidFill>
              </a:rPr>
              <a:t>environmental parameters:  </a:t>
            </a:r>
            <a:r>
              <a:rPr lang="en-US" sz="2600" kern="0" dirty="0" smtClean="0"/>
              <a:t>chlorophyll concentration</a:t>
            </a:r>
            <a:r>
              <a:rPr lang="en-US" sz="2600" kern="0" dirty="0"/>
              <a:t>, transparency, sediment concentration, algal bloom occurrence</a:t>
            </a:r>
            <a:endParaRPr lang="en-US" sz="2600" kern="0" dirty="0" smtClean="0"/>
          </a:p>
          <a:p>
            <a:pPr marL="342000" lvl="0" indent="-342000">
              <a:lnSpc>
                <a:spcPct val="80000"/>
              </a:lnSpc>
              <a:spcBef>
                <a:spcPts val="0"/>
              </a:spcBef>
              <a:spcAft>
                <a:spcPts val="1200"/>
              </a:spcAft>
              <a:buFont typeface="Arial" panose="020B0604020202020204" pitchFamily="34" charset="0"/>
              <a:buChar char="•"/>
              <a:defRPr/>
            </a:pPr>
            <a:r>
              <a:rPr lang="en-US" sz="2600" kern="0" dirty="0" err="1" smtClean="0">
                <a:solidFill>
                  <a:srgbClr val="4676A6"/>
                </a:solidFill>
              </a:rPr>
              <a:t>Metocean</a:t>
            </a:r>
            <a:r>
              <a:rPr lang="en-US" sz="2600" kern="0" dirty="0">
                <a:solidFill>
                  <a:srgbClr val="4676A6"/>
                </a:solidFill>
              </a:rPr>
              <a:t> </a:t>
            </a:r>
            <a:r>
              <a:rPr lang="en-US" sz="2600" kern="0" dirty="0" smtClean="0">
                <a:solidFill>
                  <a:srgbClr val="4676A6"/>
                </a:solidFill>
              </a:rPr>
              <a:t>and hydrographic information</a:t>
            </a:r>
            <a:r>
              <a:rPr lang="en-US" sz="2600" kern="0" dirty="0" smtClean="0"/>
              <a:t>, coastal morphology</a:t>
            </a:r>
            <a:endParaRPr lang="en-US" sz="2600" kern="0" dirty="0"/>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Assessment </a:t>
            </a:r>
            <a:r>
              <a:rPr lang="en-US" sz="2600" kern="0" dirty="0">
                <a:solidFill>
                  <a:srgbClr val="4676A6"/>
                </a:solidFill>
              </a:rPr>
              <a:t>of coastal habitats </a:t>
            </a:r>
            <a:r>
              <a:rPr lang="en-US" sz="2600" kern="0" dirty="0"/>
              <a:t>such as sea grass beds, coastal mudflats, </a:t>
            </a:r>
            <a:r>
              <a:rPr lang="en-US" sz="2600" kern="0" dirty="0" smtClean="0"/>
              <a:t>mangroves and </a:t>
            </a:r>
            <a:r>
              <a:rPr lang="en-US" sz="2600" kern="0" dirty="0"/>
              <a:t>coral </a:t>
            </a:r>
            <a:r>
              <a:rPr lang="en-US" sz="2600" kern="0" dirty="0" smtClean="0"/>
              <a:t>reefs</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Water quality monitoring and pollution detection</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Cost </a:t>
            </a:r>
            <a:r>
              <a:rPr lang="en-US" sz="2600" kern="0" dirty="0">
                <a:solidFill>
                  <a:srgbClr val="4676A6"/>
                </a:solidFill>
              </a:rPr>
              <a:t>estimate: </a:t>
            </a:r>
            <a:r>
              <a:rPr lang="en-US" sz="2600" kern="0" dirty="0" smtClean="0"/>
              <a:t>on case-by-case basis, monitoring of national waters: 50 – 150 k€ / country, historical analysis of environmental conditions: 2k€ / region</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Main challenges: </a:t>
            </a:r>
            <a:r>
              <a:rPr lang="en-US" sz="2600" kern="0" dirty="0" smtClean="0"/>
              <a:t>acceptance, capacity</a:t>
            </a:r>
            <a:endParaRPr lang="en-US" sz="2600" kern="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459898726"/>
      </p:ext>
    </p:extLst>
  </p:cSld>
  <p:clrMapOvr>
    <a:masterClrMapping/>
  </p:clrMapOvr>
  <p:transition advTm="2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876801"/>
          </a:xfrm>
        </p:spPr>
        <p:txBody>
          <a:bodyPr>
            <a:normAutofit/>
          </a:bodyPr>
          <a:lstStyle/>
          <a:p>
            <a:pPr marL="0" indent="0">
              <a:lnSpc>
                <a:spcPct val="80000"/>
              </a:lnSpc>
              <a:spcBef>
                <a:spcPts val="0"/>
              </a:spcBef>
              <a:spcAft>
                <a:spcPts val="1200"/>
              </a:spcAft>
              <a:buNone/>
            </a:pPr>
            <a:r>
              <a:rPr lang="en-US" sz="2600" b="1" dirty="0" err="1" smtClean="0"/>
              <a:t>MyOcean</a:t>
            </a:r>
            <a:r>
              <a:rPr lang="en-US" sz="2400" b="1" dirty="0" smtClean="0"/>
              <a:t> </a:t>
            </a:r>
            <a:r>
              <a:rPr lang="en-US" sz="2000" dirty="0" smtClean="0">
                <a:hlinkClick r:id="rId2"/>
              </a:rPr>
              <a:t>www.myocean.eu</a:t>
            </a:r>
            <a:r>
              <a:rPr lang="en-US" sz="2000" b="1" dirty="0"/>
              <a:t> </a:t>
            </a:r>
            <a:r>
              <a:rPr lang="en-US" sz="2600" b="1" dirty="0"/>
              <a:t/>
            </a:r>
            <a:br>
              <a:rPr lang="en-US" sz="2600" b="1" dirty="0"/>
            </a:br>
            <a:r>
              <a:rPr lang="en-US" sz="2000" i="1" dirty="0" smtClean="0"/>
              <a:t>marine safety, marine resources, coastal </a:t>
            </a:r>
            <a:r>
              <a:rPr lang="en-US" sz="2000" i="1" dirty="0"/>
              <a:t>&amp; marine </a:t>
            </a:r>
            <a:r>
              <a:rPr lang="en-US" sz="2000" i="1" dirty="0" smtClean="0"/>
              <a:t>environment, weather </a:t>
            </a:r>
            <a:r>
              <a:rPr lang="en-US" sz="2000" i="1" dirty="0"/>
              <a:t>&amp; seasonal </a:t>
            </a:r>
            <a:r>
              <a:rPr lang="en-US" sz="2000" i="1" dirty="0" smtClean="0"/>
              <a:t>forecasting</a:t>
            </a:r>
          </a:p>
          <a:p>
            <a:pPr marL="0" indent="0">
              <a:lnSpc>
                <a:spcPct val="80000"/>
              </a:lnSpc>
              <a:spcBef>
                <a:spcPts val="0"/>
              </a:spcBef>
              <a:spcAft>
                <a:spcPts val="1200"/>
              </a:spcAft>
              <a:buNone/>
            </a:pPr>
            <a:r>
              <a:rPr lang="en-US" sz="2600" b="1" dirty="0" smtClean="0"/>
              <a:t>SAHFOS (global marine) ecological </a:t>
            </a:r>
            <a:r>
              <a:rPr lang="en-US" sz="2600" b="1" dirty="0"/>
              <a:t>status reports </a:t>
            </a:r>
            <a:r>
              <a:rPr lang="en-US" sz="2600" b="1" dirty="0" smtClean="0"/>
              <a:t>2014, 2011, 2010, </a:t>
            </a:r>
            <a:r>
              <a:rPr lang="en-US" sz="2600" b="1" dirty="0"/>
              <a:t>2009, 2008 </a:t>
            </a:r>
            <a:r>
              <a:rPr lang="en-US" sz="2000" i="1" dirty="0" smtClean="0"/>
              <a:t>overview </a:t>
            </a:r>
            <a:r>
              <a:rPr lang="en-US" sz="2000" i="1" dirty="0"/>
              <a:t>of monitoring marine biodiversity by means of the continuous plankton recorder survey: trends for each of the world’s oceans with respect to ecosystems and climate </a:t>
            </a:r>
            <a:r>
              <a:rPr lang="en-US" sz="2000" i="1" dirty="0" smtClean="0"/>
              <a:t>change</a:t>
            </a:r>
          </a:p>
          <a:p>
            <a:pPr marL="0" indent="0">
              <a:lnSpc>
                <a:spcPct val="80000"/>
              </a:lnSpc>
              <a:spcBef>
                <a:spcPts val="0"/>
              </a:spcBef>
              <a:spcAft>
                <a:spcPts val="1200"/>
              </a:spcAft>
              <a:buNone/>
            </a:pPr>
            <a:r>
              <a:rPr lang="en-US" sz="2600" b="1" dirty="0" smtClean="0"/>
              <a:t>Census of Marine Life</a:t>
            </a:r>
            <a:r>
              <a:rPr lang="en-US" sz="2400" b="1" dirty="0" smtClean="0"/>
              <a:t> </a:t>
            </a:r>
            <a:r>
              <a:rPr lang="en-US" sz="2000" dirty="0" smtClean="0">
                <a:hlinkClick r:id="rId3"/>
              </a:rPr>
              <a:t>www.coml.org</a:t>
            </a:r>
            <a:endParaRPr lang="en-US" sz="2000" dirty="0"/>
          </a:p>
          <a:p>
            <a:pPr marL="0" indent="0">
              <a:lnSpc>
                <a:spcPct val="80000"/>
              </a:lnSpc>
              <a:spcBef>
                <a:spcPts val="0"/>
              </a:spcBef>
              <a:spcAft>
                <a:spcPts val="1200"/>
              </a:spcAft>
              <a:buNone/>
            </a:pPr>
            <a:r>
              <a:rPr lang="en-US" sz="2600" b="1" dirty="0" smtClean="0"/>
              <a:t>Argo floats </a:t>
            </a:r>
            <a:r>
              <a:rPr lang="en-US" sz="2000" dirty="0" smtClean="0">
                <a:hlinkClick r:id="rId4"/>
              </a:rPr>
              <a:t>www.argo.net</a:t>
            </a:r>
            <a:r>
              <a:rPr lang="en-US" sz="2400" dirty="0" smtClean="0"/>
              <a:t> </a:t>
            </a:r>
            <a:br>
              <a:rPr lang="en-US" sz="2400" dirty="0" smtClean="0"/>
            </a:br>
            <a:r>
              <a:rPr lang="en-US" sz="2000" i="1" dirty="0" smtClean="0"/>
              <a:t>collection </a:t>
            </a:r>
            <a:r>
              <a:rPr lang="en-US" sz="2000" i="1" dirty="0"/>
              <a:t>of </a:t>
            </a:r>
            <a:r>
              <a:rPr lang="en-US" sz="2000" i="1" dirty="0" smtClean="0"/>
              <a:t>1,000,000 temperature/salinity profiles, each </a:t>
            </a:r>
            <a:r>
              <a:rPr lang="en-US" sz="2000" i="1" dirty="0"/>
              <a:t>of which consists of </a:t>
            </a:r>
            <a:r>
              <a:rPr lang="en-US" sz="2000" i="1" dirty="0" smtClean="0"/>
              <a:t>up to </a:t>
            </a:r>
            <a:r>
              <a:rPr lang="en-US" sz="2000" i="1" dirty="0"/>
              <a:t>1,000 measurements </a:t>
            </a:r>
            <a:r>
              <a:rPr lang="en-US" sz="2000" i="1" dirty="0" smtClean="0"/>
              <a:t>of temperature </a:t>
            </a:r>
            <a:r>
              <a:rPr lang="en-US" sz="2000" i="1" dirty="0"/>
              <a:t>and </a:t>
            </a:r>
            <a:r>
              <a:rPr lang="en-US" sz="2000" i="1" dirty="0" smtClean="0"/>
              <a:t>salinity at </a:t>
            </a:r>
            <a:r>
              <a:rPr lang="en-US" sz="2000" i="1" dirty="0"/>
              <a:t>varying </a:t>
            </a:r>
            <a:r>
              <a:rPr lang="en-US" sz="2000" i="1" dirty="0" smtClean="0"/>
              <a:t>depths</a:t>
            </a:r>
            <a:endParaRPr lang="en-US" sz="20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26</a:t>
            </a:fld>
            <a:endParaRPr lang="en-US"/>
          </a:p>
        </p:txBody>
      </p:sp>
      <p:sp>
        <p:nvSpPr>
          <p:cNvPr id="7" name="Title 1"/>
          <p:cNvSpPr txBox="1">
            <a:spLocks/>
          </p:cNvSpPr>
          <p:nvPr/>
        </p:nvSpPr>
        <p:spPr>
          <a:xfrm>
            <a:off x="378000" y="1620000"/>
            <a:ext cx="85374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0" name="Picture 2" descr="C:\Users\Mark\Documents\3 GEO\geonetcab\promotion\toolkits\logos &amp; pictures\myocean 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2000" y="533400"/>
            <a:ext cx="1016955" cy="9986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sahfos.ac.uk/media/16132/sahfoslogosmall1.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0000" y="612000"/>
            <a:ext cx="774720" cy="968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83080" y="692925"/>
            <a:ext cx="1102920" cy="787800"/>
          </a:xfrm>
          <a:prstGeom prst="rect">
            <a:avLst/>
          </a:prstGeom>
        </p:spPr>
      </p:pic>
    </p:spTree>
    <p:extLst>
      <p:ext uri="{BB962C8B-B14F-4D97-AF65-F5344CB8AC3E}">
        <p14:creationId xmlns:p14="http://schemas.microsoft.com/office/powerpoint/2010/main" val="3782279761"/>
      </p:ext>
    </p:extLst>
  </p:cSld>
  <p:clrMapOvr>
    <a:masterClrMapping/>
  </p:clrMapOvr>
  <p:transition advTm="2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537400" cy="4876801"/>
          </a:xfrm>
        </p:spPr>
        <p:txBody>
          <a:bodyPr>
            <a:normAutofit/>
          </a:bodyPr>
          <a:lstStyle/>
          <a:p>
            <a:pPr marL="0" indent="0">
              <a:lnSpc>
                <a:spcPct val="80000"/>
              </a:lnSpc>
              <a:spcBef>
                <a:spcPts val="0"/>
              </a:spcBef>
              <a:spcAft>
                <a:spcPts val="1200"/>
              </a:spcAft>
              <a:buNone/>
            </a:pPr>
            <a:r>
              <a:rPr lang="en-US" sz="2600" b="1" dirty="0" smtClean="0"/>
              <a:t>Earth observation for aquatic ecosystems </a:t>
            </a:r>
            <a:r>
              <a:rPr lang="en-US" sz="2000" b="1" dirty="0" smtClean="0"/>
              <a:t>(CSIRO; 2012) </a:t>
            </a:r>
            <a:r>
              <a:rPr lang="en-US" sz="2000" i="1" dirty="0" smtClean="0"/>
              <a:t>presentation with examples on coral reef and ecosystems monitoring in Australia</a:t>
            </a:r>
          </a:p>
          <a:p>
            <a:pPr marL="0" indent="0">
              <a:lnSpc>
                <a:spcPct val="80000"/>
              </a:lnSpc>
              <a:spcBef>
                <a:spcPts val="0"/>
              </a:spcBef>
              <a:spcAft>
                <a:spcPts val="1200"/>
              </a:spcAft>
              <a:buNone/>
            </a:pPr>
            <a:r>
              <a:rPr lang="en-US" sz="2600" b="1" dirty="0" smtClean="0"/>
              <a:t>The plague of toxic algae </a:t>
            </a:r>
            <a:r>
              <a:rPr lang="en-US" sz="2000" b="1" dirty="0" smtClean="0"/>
              <a:t>(Copernicus</a:t>
            </a:r>
            <a:r>
              <a:rPr lang="en-US" sz="2000" b="1" dirty="0"/>
              <a:t>; 2013) </a:t>
            </a:r>
            <a:r>
              <a:rPr lang="en-US" sz="2000" i="1" dirty="0" smtClean="0"/>
              <a:t>factsheet/brochure</a:t>
            </a:r>
          </a:p>
          <a:p>
            <a:pPr marL="0" indent="0">
              <a:lnSpc>
                <a:spcPct val="80000"/>
              </a:lnSpc>
              <a:spcBef>
                <a:spcPts val="0"/>
              </a:spcBef>
              <a:spcAft>
                <a:spcPts val="1200"/>
              </a:spcAft>
              <a:buNone/>
            </a:pPr>
            <a:r>
              <a:rPr lang="en-US" sz="2600" b="1" dirty="0" smtClean="0"/>
              <a:t>Development of satellite method for Baltic ecosystem monitoring </a:t>
            </a:r>
            <a:r>
              <a:rPr lang="en-US" sz="2000" b="1" dirty="0" smtClean="0"/>
              <a:t>(SRC PAS) </a:t>
            </a:r>
            <a:r>
              <a:rPr lang="en-US" sz="2000" i="1" dirty="0" err="1" smtClean="0"/>
              <a:t>GEONetCab</a:t>
            </a:r>
            <a:r>
              <a:rPr lang="en-US" sz="2000" i="1" dirty="0" smtClean="0"/>
              <a:t> success story</a:t>
            </a:r>
          </a:p>
          <a:p>
            <a:pPr marL="0" indent="0">
              <a:lnSpc>
                <a:spcPct val="80000"/>
              </a:lnSpc>
              <a:spcBef>
                <a:spcPts val="0"/>
              </a:spcBef>
              <a:spcAft>
                <a:spcPts val="1200"/>
              </a:spcAft>
              <a:buNone/>
            </a:pPr>
            <a:r>
              <a:rPr lang="en-US" sz="2600" b="1" dirty="0"/>
              <a:t>Satellite remote sensing in support of an integrated ocean observing </a:t>
            </a:r>
            <a:r>
              <a:rPr lang="en-US" sz="2600" b="1" dirty="0" smtClean="0"/>
              <a:t>system </a:t>
            </a:r>
            <a:r>
              <a:rPr lang="en-US" sz="2000" b="1" dirty="0" smtClean="0"/>
              <a:t>(Muller-</a:t>
            </a:r>
            <a:r>
              <a:rPr lang="en-US" sz="2000" b="1" dirty="0" err="1" smtClean="0"/>
              <a:t>Karger</a:t>
            </a:r>
            <a:r>
              <a:rPr lang="en-US" sz="2000" b="1" dirty="0" smtClean="0"/>
              <a:t>; 2013) </a:t>
            </a:r>
            <a:r>
              <a:rPr lang="en-US" sz="2000" i="1" dirty="0" smtClean="0"/>
              <a:t>description of remote sensing products and sensors for ocean monitoring</a:t>
            </a:r>
          </a:p>
          <a:p>
            <a:pPr marL="0" indent="0">
              <a:lnSpc>
                <a:spcPct val="80000"/>
              </a:lnSpc>
              <a:spcBef>
                <a:spcPts val="0"/>
              </a:spcBef>
              <a:spcAft>
                <a:spcPts val="1200"/>
              </a:spcAft>
              <a:buNone/>
            </a:pPr>
            <a:r>
              <a:rPr lang="en-US" sz="2600" b="1" dirty="0"/>
              <a:t>Remote sensing of sea shelf </a:t>
            </a:r>
            <a:r>
              <a:rPr lang="en-US" sz="2600" b="1" dirty="0" smtClean="0"/>
              <a:t>ecosystems </a:t>
            </a:r>
            <a:r>
              <a:rPr lang="en-US" sz="2000" b="1" dirty="0" smtClean="0"/>
              <a:t>(ESF Marine Board; 2012) </a:t>
            </a:r>
            <a:r>
              <a:rPr lang="en-US" sz="2000" i="1" dirty="0" smtClean="0"/>
              <a:t>overview of EO-derived parameters and products for sea shelf applications</a:t>
            </a:r>
            <a:endParaRPr lang="en-US" sz="2000" b="1" dirty="0"/>
          </a:p>
          <a:p>
            <a:pPr marL="0" indent="0">
              <a:lnSpc>
                <a:spcPct val="80000"/>
              </a:lnSpc>
              <a:spcBef>
                <a:spcPts val="0"/>
              </a:spcBef>
              <a:spcAft>
                <a:spcPts val="1200"/>
              </a:spcAft>
              <a:buNone/>
            </a:pPr>
            <a:endParaRPr lang="en-US" sz="2400" i="1" dirty="0"/>
          </a:p>
          <a:p>
            <a:pPr marL="0" indent="0">
              <a:lnSpc>
                <a:spcPct val="80000"/>
              </a:lnSpc>
              <a:spcBef>
                <a:spcPts val="0"/>
              </a:spcBef>
              <a:spcAft>
                <a:spcPts val="1200"/>
              </a:spcAft>
              <a:buNone/>
            </a:pPr>
            <a:endParaRPr lang="en-US" sz="800" i="1" dirty="0" smtClean="0"/>
          </a:p>
          <a:p>
            <a:pPr marL="0" indent="0">
              <a:spcBef>
                <a:spcPts val="0"/>
              </a:spcBef>
              <a:spcAft>
                <a:spcPts val="600"/>
              </a:spcAft>
              <a:buNone/>
            </a:pPr>
            <a:endParaRPr lang="en-US" sz="800" i="1" dirty="0"/>
          </a:p>
          <a:p>
            <a:pPr marL="0" indent="0">
              <a:spcBef>
                <a:spcPts val="0"/>
              </a:spcBef>
              <a:spcAft>
                <a:spcPts val="600"/>
              </a:spcAft>
              <a:buNone/>
            </a:pPr>
            <a:endParaRPr lang="en-US" sz="2400" b="1" dirty="0"/>
          </a:p>
          <a:p>
            <a:pPr marL="0" indent="0">
              <a:spcBef>
                <a:spcPts val="0"/>
              </a:spcBef>
              <a:spcAft>
                <a:spcPts val="600"/>
              </a:spcAft>
              <a:buNone/>
            </a:pPr>
            <a:endParaRPr lang="en-US" sz="900" dirty="0" smtClean="0"/>
          </a:p>
          <a:p>
            <a:pPr marL="0" indent="0">
              <a:spcBef>
                <a:spcPts val="0"/>
              </a:spcBef>
              <a:spcAft>
                <a:spcPts val="600"/>
              </a:spcAft>
              <a:buNone/>
            </a:pPr>
            <a:endParaRPr lang="en-US" sz="2000" i="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27</a:t>
            </a:fld>
            <a:endParaRPr lang="en-US"/>
          </a:p>
        </p:txBody>
      </p:sp>
      <p:sp>
        <p:nvSpPr>
          <p:cNvPr id="7" name="Title 1"/>
          <p:cNvSpPr txBox="1">
            <a:spLocks/>
          </p:cNvSpPr>
          <p:nvPr/>
        </p:nvSpPr>
        <p:spPr>
          <a:xfrm>
            <a:off x="378000" y="1620000"/>
            <a:ext cx="85374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747299"/>
            <a:ext cx="733425" cy="73342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912662"/>
            <a:ext cx="1695450" cy="56806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7600" y="785090"/>
            <a:ext cx="1314450" cy="695634"/>
          </a:xfrm>
          <a:prstGeom prst="rect">
            <a:avLst/>
          </a:prstGeom>
        </p:spPr>
      </p:pic>
    </p:spTree>
    <p:extLst>
      <p:ext uri="{BB962C8B-B14F-4D97-AF65-F5344CB8AC3E}">
        <p14:creationId xmlns:p14="http://schemas.microsoft.com/office/powerpoint/2010/main" val="3994103409"/>
      </p:ext>
    </p:extLst>
  </p:cSld>
  <p:clrMapOvr>
    <a:masterClrMapping/>
  </p:clrMapOvr>
  <p:transition advTm="2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28</a:t>
            </a:fld>
            <a:endParaRPr lang="en-US"/>
          </a:p>
        </p:txBody>
      </p:sp>
      <p:sp>
        <p:nvSpPr>
          <p:cNvPr id="2" name="TextBox 1"/>
          <p:cNvSpPr txBox="1"/>
          <p:nvPr/>
        </p:nvSpPr>
        <p:spPr>
          <a:xfrm>
            <a:off x="889701" y="216000"/>
            <a:ext cx="7344000" cy="1323439"/>
          </a:xfrm>
          <a:prstGeom prst="rect">
            <a:avLst/>
          </a:prstGeom>
          <a:noFill/>
        </p:spPr>
        <p:txBody>
          <a:bodyPr wrap="square" rtlCol="0">
            <a:spAutoFit/>
          </a:bodyPr>
          <a:lstStyle/>
          <a:p>
            <a:r>
              <a:rPr lang="en-US" sz="4000" b="1" i="1" dirty="0" smtClean="0">
                <a:solidFill>
                  <a:srgbClr val="4676A6"/>
                </a:solidFill>
              </a:rPr>
              <a:t>Example ocean topography, temperature and currents</a:t>
            </a:r>
            <a:endParaRPr lang="en-US" sz="4000" b="1" i="1" dirty="0">
              <a:solidFill>
                <a:srgbClr val="4676A6"/>
              </a:solidFill>
            </a:endParaRPr>
          </a:p>
        </p:txBody>
      </p:sp>
      <p:sp>
        <p:nvSpPr>
          <p:cNvPr id="11" name="TextBox 2"/>
          <p:cNvSpPr txBox="1">
            <a:spLocks noChangeArrowheads="1"/>
          </p:cNvSpPr>
          <p:nvPr/>
        </p:nvSpPr>
        <p:spPr bwMode="auto">
          <a:xfrm>
            <a:off x="889701" y="5580000"/>
            <a:ext cx="800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spcBef>
                <a:spcPct val="0"/>
              </a:spcBef>
              <a:buSzTx/>
              <a:buFontTx/>
              <a:buNone/>
            </a:pPr>
            <a:r>
              <a:rPr lang="en-US" altLang="en-US" sz="1600" i="1" dirty="0" smtClean="0">
                <a:latin typeface="+mn-lt"/>
              </a:rPr>
              <a:t>Sea surface temperature in the Mediterranean (source: </a:t>
            </a:r>
            <a:r>
              <a:rPr lang="en-US" altLang="en-US" sz="1600" i="1" dirty="0" err="1" smtClean="0">
                <a:latin typeface="+mn-lt"/>
              </a:rPr>
              <a:t>MyOcean</a:t>
            </a:r>
            <a:r>
              <a:rPr lang="en-US" altLang="en-US" sz="1600" i="1" dirty="0" smtClean="0">
                <a:latin typeface="+mn-lt"/>
              </a:rPr>
              <a:t>)</a:t>
            </a:r>
            <a:endParaRPr lang="en-US" altLang="en-US" sz="1600" i="1" dirty="0">
              <a:latin typeface="+mn-lt"/>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701" y="1800000"/>
            <a:ext cx="7364598"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291607"/>
      </p:ext>
    </p:extLst>
  </p:cSld>
  <p:clrMapOvr>
    <a:masterClrMapping/>
  </p:clrMapOvr>
  <p:transition advTm="2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29</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Ocean topography,</a:t>
            </a:r>
            <a:br>
              <a:rPr lang="en-US" sz="4000" b="1" i="1" dirty="0" smtClean="0">
                <a:solidFill>
                  <a:srgbClr val="4676A6"/>
                </a:solidFill>
              </a:rPr>
            </a:br>
            <a:r>
              <a:rPr lang="en-US" sz="4000" b="1" i="1" dirty="0" smtClean="0">
                <a:solidFill>
                  <a:srgbClr val="4676A6"/>
                </a:solidFill>
              </a:rPr>
              <a:t>temperature and currents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7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400" kern="0" dirty="0" smtClean="0">
                <a:solidFill>
                  <a:srgbClr val="4676A6"/>
                </a:solidFill>
              </a:rPr>
              <a:t>Measurement </a:t>
            </a:r>
            <a:r>
              <a:rPr lang="en-US" sz="2400" kern="0" dirty="0"/>
              <a:t>of </a:t>
            </a:r>
            <a:r>
              <a:rPr lang="en-US" sz="2400" kern="0" dirty="0" smtClean="0"/>
              <a:t>sea </a:t>
            </a:r>
            <a:r>
              <a:rPr lang="en-US" sz="2400" kern="0" dirty="0"/>
              <a:t>surface </a:t>
            </a:r>
            <a:r>
              <a:rPr lang="en-US" sz="2400" kern="0" dirty="0" smtClean="0"/>
              <a:t>height, sea </a:t>
            </a:r>
            <a:r>
              <a:rPr lang="en-US" sz="2400" kern="0" dirty="0"/>
              <a:t>surface </a:t>
            </a:r>
            <a:r>
              <a:rPr lang="en-US" sz="2400" kern="0" dirty="0" smtClean="0"/>
              <a:t>temperature, ocean </a:t>
            </a:r>
            <a:r>
              <a:rPr lang="en-US" sz="2400" kern="0" dirty="0" err="1" smtClean="0"/>
              <a:t>colour</a:t>
            </a:r>
            <a:r>
              <a:rPr lang="en-US" sz="2400" kern="0" dirty="0" smtClean="0"/>
              <a:t>, wind vector, sea </a:t>
            </a:r>
            <a:r>
              <a:rPr lang="en-US" sz="2400" kern="0" dirty="0"/>
              <a:t>state (significant wave </a:t>
            </a:r>
            <a:r>
              <a:rPr lang="en-US" sz="2400" kern="0" dirty="0" smtClean="0"/>
              <a:t>height &amp; directional </a:t>
            </a:r>
            <a:r>
              <a:rPr lang="en-US" sz="2400" kern="0" dirty="0"/>
              <a:t>wave spectra</a:t>
            </a:r>
            <a:r>
              <a:rPr lang="en-US" sz="2400" kern="0" dirty="0" smtClean="0"/>
              <a:t>) and sea </a:t>
            </a:r>
            <a:r>
              <a:rPr lang="en-US" sz="2400" kern="0" dirty="0"/>
              <a:t>ice parameters</a:t>
            </a:r>
          </a:p>
          <a:p>
            <a:pPr marL="342000" lvl="0" indent="-342000">
              <a:lnSpc>
                <a:spcPct val="80000"/>
              </a:lnSpc>
              <a:spcBef>
                <a:spcPts val="0"/>
              </a:spcBef>
              <a:spcAft>
                <a:spcPts val="1200"/>
              </a:spcAft>
              <a:buFont typeface="Arial" panose="020B0604020202020204" pitchFamily="34" charset="0"/>
              <a:buChar char="•"/>
              <a:defRPr/>
            </a:pPr>
            <a:r>
              <a:rPr lang="en-US" sz="2400" kern="0" dirty="0" smtClean="0">
                <a:solidFill>
                  <a:srgbClr val="4676A6"/>
                </a:solidFill>
              </a:rPr>
              <a:t>Used for </a:t>
            </a:r>
            <a:r>
              <a:rPr lang="en-US" sz="2400" kern="0" dirty="0"/>
              <a:t>sea level change, ocean circulation, ocean tides, ocean surface wind wave studies, El Niño studies, cyclone/hurricane studies, rainfall studies, weather forecasting, storm </a:t>
            </a:r>
            <a:r>
              <a:rPr lang="en-US" sz="2400" kern="0" dirty="0" smtClean="0"/>
              <a:t>detection, near-shore modelling</a:t>
            </a:r>
          </a:p>
          <a:p>
            <a:pPr marL="342000" lvl="0" indent="-342000">
              <a:lnSpc>
                <a:spcPct val="80000"/>
              </a:lnSpc>
              <a:spcBef>
                <a:spcPts val="0"/>
              </a:spcBef>
              <a:spcAft>
                <a:spcPts val="1200"/>
              </a:spcAft>
              <a:buFont typeface="Arial" panose="020B0604020202020204" pitchFamily="34" charset="0"/>
              <a:buChar char="•"/>
              <a:defRPr/>
            </a:pPr>
            <a:r>
              <a:rPr lang="en-US" sz="2400" kern="0" dirty="0" smtClean="0">
                <a:solidFill>
                  <a:srgbClr val="4676A6"/>
                </a:solidFill>
              </a:rPr>
              <a:t>For the benefit of </a:t>
            </a:r>
            <a:r>
              <a:rPr lang="en-US" sz="2400" kern="0" dirty="0" smtClean="0"/>
              <a:t>ship routing, </a:t>
            </a:r>
            <a:r>
              <a:rPr lang="en-US" sz="2400" kern="0" dirty="0"/>
              <a:t>oil production, </a:t>
            </a:r>
            <a:r>
              <a:rPr lang="en-US" sz="2400" kern="0" dirty="0" smtClean="0"/>
              <a:t>maritime safety, satellite </a:t>
            </a:r>
            <a:r>
              <a:rPr lang="en-US" sz="2400" kern="0" dirty="0"/>
              <a:t>based fishery &amp; sustainable fisheries </a:t>
            </a:r>
            <a:r>
              <a:rPr lang="en-US" sz="2400" kern="0" dirty="0" smtClean="0"/>
              <a:t>management, ecosystem management, coastal </a:t>
            </a:r>
            <a:r>
              <a:rPr lang="en-US" sz="2400" kern="0" dirty="0"/>
              <a:t>zone management and </a:t>
            </a:r>
            <a:r>
              <a:rPr lang="en-US" sz="2400" kern="0" dirty="0" smtClean="0"/>
              <a:t>solutions, pollution </a:t>
            </a:r>
            <a:r>
              <a:rPr lang="en-US" sz="2400" kern="0" dirty="0"/>
              <a:t>tracking and mitigation</a:t>
            </a:r>
          </a:p>
          <a:p>
            <a:pPr marL="342000" indent="-342000">
              <a:lnSpc>
                <a:spcPct val="80000"/>
              </a:lnSpc>
              <a:spcBef>
                <a:spcPts val="0"/>
              </a:spcBef>
              <a:spcAft>
                <a:spcPts val="1200"/>
              </a:spcAft>
              <a:buFont typeface="Arial" panose="020B0604020202020204" pitchFamily="34" charset="0"/>
              <a:buChar char="•"/>
              <a:defRPr/>
            </a:pPr>
            <a:r>
              <a:rPr lang="en-GB" sz="2400" kern="0" dirty="0" smtClean="0">
                <a:solidFill>
                  <a:srgbClr val="4676A6"/>
                </a:solidFill>
              </a:rPr>
              <a:t>Cost estimate: </a:t>
            </a:r>
            <a:r>
              <a:rPr lang="en-GB" sz="2400" kern="0" dirty="0" smtClean="0"/>
              <a:t>on case-by-case basis, general forecasts are free</a:t>
            </a:r>
          </a:p>
          <a:p>
            <a:pPr marL="342000" indent="-342000">
              <a:lnSpc>
                <a:spcPct val="80000"/>
              </a:lnSpc>
              <a:spcBef>
                <a:spcPts val="0"/>
              </a:spcBef>
              <a:spcAft>
                <a:spcPts val="1200"/>
              </a:spcAft>
              <a:buFont typeface="Arial" panose="020B0604020202020204" pitchFamily="34" charset="0"/>
              <a:buChar char="•"/>
              <a:defRPr/>
            </a:pPr>
            <a:r>
              <a:rPr lang="en-US" sz="2400" kern="0" dirty="0" smtClean="0">
                <a:solidFill>
                  <a:srgbClr val="4676A6"/>
                </a:solidFill>
              </a:rPr>
              <a:t>Main </a:t>
            </a:r>
            <a:r>
              <a:rPr lang="en-US" sz="2400" kern="0" dirty="0">
                <a:solidFill>
                  <a:srgbClr val="4676A6"/>
                </a:solidFill>
              </a:rPr>
              <a:t>challenges: </a:t>
            </a:r>
            <a:r>
              <a:rPr lang="en-US" sz="2400" kern="0" dirty="0"/>
              <a:t>cost, </a:t>
            </a:r>
            <a:r>
              <a:rPr lang="en-US" sz="2400" kern="0" dirty="0" smtClean="0"/>
              <a:t>complexity.</a:t>
            </a:r>
            <a:endParaRPr kumimoji="0" lang="en-GB" sz="24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927405116"/>
      </p:ext>
    </p:extLst>
  </p:cSld>
  <p:clrMapOvr>
    <a:masterClrMapping/>
  </p:clrMapOvr>
  <p:transition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3</a:t>
            </a:fld>
            <a:endParaRPr lang="en-US" dirty="0"/>
          </a:p>
        </p:txBody>
      </p:sp>
      <p:sp>
        <p:nvSpPr>
          <p:cNvPr id="8" name="Title 1"/>
          <p:cNvSpPr txBox="1">
            <a:spLocks/>
          </p:cNvSpPr>
          <p:nvPr/>
        </p:nvSpPr>
        <p:spPr>
          <a:xfrm>
            <a:off x="378000" y="900000"/>
            <a:ext cx="8208000" cy="709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4676A6"/>
                </a:solidFill>
                <a:effectLst/>
                <a:uLnTx/>
                <a:uFillTx/>
                <a:latin typeface="+mj-lt"/>
                <a:ea typeface="+mj-ea"/>
                <a:cs typeface="+mj-cs"/>
              </a:rPr>
              <a:t>Sequence:</a:t>
            </a:r>
            <a:endParaRPr kumimoji="0" lang="en-US" sz="4000" b="1" i="1" u="none" strike="noStrike" kern="1200" cap="none" spc="0" normalizeH="0" baseline="0" noProof="0" dirty="0">
              <a:ln>
                <a:noFill/>
              </a:ln>
              <a:solidFill>
                <a:srgbClr val="4676A6"/>
              </a:solidFill>
              <a:effectLst/>
              <a:uLnTx/>
              <a:uFillTx/>
              <a:latin typeface="+mj-lt"/>
              <a:ea typeface="+mj-ea"/>
              <a:cs typeface="+mj-cs"/>
            </a:endParaRPr>
          </a:p>
        </p:txBody>
      </p:sp>
      <p:sp>
        <p:nvSpPr>
          <p:cNvPr id="9" name="Content Placeholder 2"/>
          <p:cNvSpPr txBox="1">
            <a:spLocks/>
          </p:cNvSpPr>
          <p:nvPr/>
        </p:nvSpPr>
        <p:spPr>
          <a:xfrm>
            <a:off x="378000" y="1800000"/>
            <a:ext cx="8229600" cy="39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General assessment of the state-of-the</a:t>
            </a:r>
            <a:r>
              <a:rPr lang="en-US" sz="2800" dirty="0" smtClean="0"/>
              <a:t>-art of</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earth observation</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Major trends and developments in the application field</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Description of</a:t>
            </a:r>
            <a:r>
              <a:rPr kumimoji="0" lang="en-US" sz="2800" b="0" i="0" u="none" strike="noStrike" kern="1200" cap="none" spc="0" normalizeH="0" noProof="0" dirty="0" smtClean="0">
                <a:ln>
                  <a:noFill/>
                </a:ln>
                <a:solidFill>
                  <a:schemeClr val="tx1"/>
                </a:solidFill>
                <a:effectLst/>
                <a:uLnTx/>
                <a:uFillTx/>
                <a:latin typeface="+mn-lt"/>
                <a:ea typeface="+mn-ea"/>
                <a:cs typeface="+mn-cs"/>
              </a:rPr>
              <a:t> earth observation solutions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Assessment of market</a:t>
            </a:r>
            <a:r>
              <a:rPr kumimoji="0" lang="en-US" sz="2800" b="0" i="0" u="none" strike="noStrike" kern="1200" cap="none" spc="0" normalizeH="0" noProof="0" dirty="0" smtClean="0">
                <a:ln>
                  <a:noFill/>
                </a:ln>
                <a:solidFill>
                  <a:schemeClr val="tx1"/>
                </a:solidFill>
                <a:effectLst/>
                <a:uLnTx/>
                <a:uFillTx/>
                <a:latin typeface="+mn-lt"/>
                <a:ea typeface="+mn-ea"/>
                <a:cs typeface="+mn-cs"/>
              </a:rPr>
              <a:t> potential for earth observation solutions and marketing instruments</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lang="en-US" sz="2800" baseline="0" dirty="0" smtClean="0"/>
              <a:t>Capacity</a:t>
            </a:r>
            <a:r>
              <a:rPr lang="en-US" sz="2800" dirty="0" smtClean="0"/>
              <a:t> building for successful application of earth observation solutions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145907551"/>
      </p:ext>
    </p:extLst>
  </p:cSld>
  <p:clrMapOvr>
    <a:masterClrMapping/>
  </p:clrMapOvr>
  <p:transition advTm="2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700000"/>
            <a:ext cx="8208000" cy="4679205"/>
          </a:xfrm>
        </p:spPr>
        <p:txBody>
          <a:bodyPr>
            <a:normAutofit/>
          </a:bodyPr>
          <a:lstStyle/>
          <a:p>
            <a:pPr marL="0" indent="0">
              <a:lnSpc>
                <a:spcPct val="80000"/>
              </a:lnSpc>
              <a:spcBef>
                <a:spcPts val="0"/>
              </a:spcBef>
              <a:spcAft>
                <a:spcPts val="1200"/>
              </a:spcAft>
              <a:buNone/>
            </a:pPr>
            <a:r>
              <a:rPr lang="en-US" sz="2600" b="1" dirty="0" err="1"/>
              <a:t>MyOcean</a:t>
            </a:r>
            <a:r>
              <a:rPr lang="en-US" sz="2400" b="1" dirty="0"/>
              <a:t> </a:t>
            </a:r>
            <a:r>
              <a:rPr lang="en-US" sz="2000" dirty="0">
                <a:hlinkClick r:id="rId2"/>
              </a:rPr>
              <a:t>www.myocean.eu</a:t>
            </a:r>
            <a:r>
              <a:rPr lang="en-US" sz="2000" b="1" dirty="0"/>
              <a:t> </a:t>
            </a:r>
            <a:r>
              <a:rPr lang="en-US" sz="2800" b="1" dirty="0"/>
              <a:t/>
            </a:r>
            <a:br>
              <a:rPr lang="en-US" sz="2800" b="1" dirty="0"/>
            </a:br>
            <a:r>
              <a:rPr lang="en-US" sz="2000" i="1" dirty="0" smtClean="0"/>
              <a:t>marine </a:t>
            </a:r>
            <a:r>
              <a:rPr lang="en-US" sz="2000" i="1" dirty="0"/>
              <a:t>safety, marine resources, coastal &amp; marine environment, weather &amp; seasonal </a:t>
            </a:r>
            <a:r>
              <a:rPr lang="en-US" sz="2000" i="1" dirty="0" smtClean="0"/>
              <a:t>forecasting</a:t>
            </a:r>
            <a:endParaRPr lang="en-US" sz="2000" i="1" dirty="0"/>
          </a:p>
          <a:p>
            <a:pPr marL="0" indent="0">
              <a:lnSpc>
                <a:spcPct val="80000"/>
              </a:lnSpc>
              <a:spcBef>
                <a:spcPts val="0"/>
              </a:spcBef>
              <a:spcAft>
                <a:spcPts val="1200"/>
              </a:spcAft>
              <a:buNone/>
            </a:pPr>
            <a:r>
              <a:rPr lang="en-US" sz="2600" b="1" dirty="0" smtClean="0"/>
              <a:t>Global ocean data assimilation experiment (GODAE) </a:t>
            </a:r>
            <a:r>
              <a:rPr lang="en-US" sz="2000" i="1" dirty="0" smtClean="0"/>
              <a:t>improved </a:t>
            </a:r>
            <a:r>
              <a:rPr lang="en-US" sz="2000" i="1" dirty="0" err="1"/>
              <a:t>standardisation</a:t>
            </a:r>
            <a:r>
              <a:rPr lang="en-US" sz="2000" i="1" dirty="0"/>
              <a:t>, modelling, forecasting and a cost-effective and sustainable ocean observing </a:t>
            </a:r>
            <a:r>
              <a:rPr lang="en-US" sz="2000" i="1" dirty="0" smtClean="0"/>
              <a:t>system (ended 2009)</a:t>
            </a:r>
          </a:p>
          <a:p>
            <a:pPr marL="0" indent="0">
              <a:lnSpc>
                <a:spcPct val="80000"/>
              </a:lnSpc>
              <a:spcBef>
                <a:spcPts val="0"/>
              </a:spcBef>
              <a:spcAft>
                <a:spcPts val="1200"/>
              </a:spcAft>
              <a:buNone/>
            </a:pPr>
            <a:r>
              <a:rPr lang="en-US" sz="2600" b="1" dirty="0"/>
              <a:t>Promotion of satellite derived bathymetry (SDB) &amp; other satellite remote sensing EO downstream services for the marine </a:t>
            </a:r>
            <a:r>
              <a:rPr lang="en-US" sz="2600" b="1" dirty="0" smtClean="0"/>
              <a:t>economy </a:t>
            </a:r>
            <a:r>
              <a:rPr lang="en-US" sz="2000" b="1" dirty="0" smtClean="0"/>
              <a:t>(Martin-</a:t>
            </a:r>
            <a:r>
              <a:rPr lang="en-US" sz="2000" b="1" dirty="0" err="1" smtClean="0"/>
              <a:t>Lauzer</a:t>
            </a:r>
            <a:r>
              <a:rPr lang="en-US" sz="2000" b="1" dirty="0" smtClean="0"/>
              <a:t>; 2012) </a:t>
            </a:r>
            <a:r>
              <a:rPr lang="en-US" sz="2000" i="1" dirty="0" smtClean="0"/>
              <a:t>presentation on methodology and applications of EO for bathymetry + market </a:t>
            </a:r>
            <a:r>
              <a:rPr lang="en-US" sz="2000" i="1" dirty="0" smtClean="0"/>
              <a:t>considerations</a:t>
            </a:r>
          </a:p>
          <a:p>
            <a:pPr marL="0" lvl="0" indent="0">
              <a:lnSpc>
                <a:spcPct val="80000"/>
              </a:lnSpc>
              <a:spcBef>
                <a:spcPts val="0"/>
              </a:spcBef>
              <a:spcAft>
                <a:spcPts val="1200"/>
              </a:spcAft>
              <a:buNone/>
            </a:pPr>
            <a:r>
              <a:rPr lang="en-US" sz="2600" b="1" dirty="0">
                <a:solidFill>
                  <a:prstClr val="black"/>
                </a:solidFill>
              </a:rPr>
              <a:t>Looking for great ocean garbage patches </a:t>
            </a:r>
            <a:r>
              <a:rPr lang="en-US" sz="2000" b="1" dirty="0" smtClean="0">
                <a:solidFill>
                  <a:prstClr val="black"/>
                </a:solidFill>
              </a:rPr>
              <a:t>(Copernicus; 2015) </a:t>
            </a:r>
            <a:r>
              <a:rPr lang="en-US" sz="2000" i="1" dirty="0" smtClean="0">
                <a:solidFill>
                  <a:prstClr val="black"/>
                </a:solidFill>
              </a:rPr>
              <a:t>brochure on the use of EO for detecting marine litter</a:t>
            </a:r>
            <a:endParaRPr lang="en-US" sz="2000" i="1" dirty="0">
              <a:solidFill>
                <a:prstClr val="black"/>
              </a:solidFill>
            </a:endParaRPr>
          </a:p>
          <a:p>
            <a:pPr marL="0" indent="0">
              <a:lnSpc>
                <a:spcPct val="80000"/>
              </a:lnSpc>
              <a:spcBef>
                <a:spcPts val="0"/>
              </a:spcBef>
              <a:spcAft>
                <a:spcPts val="1200"/>
              </a:spcAft>
              <a:buNone/>
            </a:pPr>
            <a:endParaRPr lang="en-US" sz="2000" i="1" dirty="0"/>
          </a:p>
          <a:p>
            <a:pPr marL="0" indent="0">
              <a:lnSpc>
                <a:spcPct val="80000"/>
              </a:lnSpc>
              <a:spcBef>
                <a:spcPts val="0"/>
              </a:spcBef>
              <a:spcAft>
                <a:spcPts val="1200"/>
              </a:spcAft>
              <a:buNone/>
            </a:pPr>
            <a:endParaRPr lang="en-US" sz="20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30</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1162" y="572675"/>
            <a:ext cx="1047750" cy="908050"/>
          </a:xfrm>
          <a:prstGeom prst="rect">
            <a:avLst/>
          </a:prstGeom>
        </p:spPr>
      </p:pic>
      <p:sp>
        <p:nvSpPr>
          <p:cNvPr id="9" name="Title 1"/>
          <p:cNvSpPr txBox="1">
            <a:spLocks/>
          </p:cNvSpPr>
          <p:nvPr/>
        </p:nvSpPr>
        <p:spPr>
          <a:xfrm>
            <a:off x="378000" y="1620000"/>
            <a:ext cx="85374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0"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1" name="Picture 2" descr="C:\Users\Mark\Documents\3 GEO\geonetcab\promotion\toolkits\logos &amp; pictures\myocean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0567" y="533400"/>
            <a:ext cx="1016955" cy="9986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9950" y="748706"/>
            <a:ext cx="1695450" cy="568063"/>
          </a:xfrm>
          <a:prstGeom prst="rect">
            <a:avLst/>
          </a:prstGeom>
        </p:spPr>
      </p:pic>
    </p:spTree>
    <p:extLst>
      <p:ext uri="{BB962C8B-B14F-4D97-AF65-F5344CB8AC3E}">
        <p14:creationId xmlns:p14="http://schemas.microsoft.com/office/powerpoint/2010/main" val="4090715406"/>
      </p:ext>
    </p:extLst>
  </p:cSld>
  <p:clrMapOvr>
    <a:masterClrMapping/>
  </p:clrMapOvr>
  <p:transition advTm="2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31</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Example </a:t>
            </a:r>
            <a:br>
              <a:rPr lang="en-US" sz="4000" b="1" i="1" dirty="0" smtClean="0">
                <a:solidFill>
                  <a:srgbClr val="4676A6"/>
                </a:solidFill>
              </a:rPr>
            </a:br>
            <a:r>
              <a:rPr lang="en-US" sz="4000" b="1" i="1" dirty="0" smtClean="0">
                <a:solidFill>
                  <a:srgbClr val="4676A6"/>
                </a:solidFill>
              </a:rPr>
              <a:t>satellite-based fishing</a:t>
            </a:r>
            <a:endParaRPr lang="en-US" sz="4000" b="1" i="1" dirty="0">
              <a:solidFill>
                <a:srgbClr val="4676A6"/>
              </a:solidFill>
            </a:endParaRPr>
          </a:p>
        </p:txBody>
      </p:sp>
      <p:sp>
        <p:nvSpPr>
          <p:cNvPr id="9" name="TextBox 1"/>
          <p:cNvSpPr txBox="1">
            <a:spLocks noChangeArrowheads="1"/>
          </p:cNvSpPr>
          <p:nvPr/>
        </p:nvSpPr>
        <p:spPr bwMode="auto">
          <a:xfrm>
            <a:off x="5670000" y="1800000"/>
            <a:ext cx="29160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r" eaLnBrk="1" hangingPunct="1">
              <a:spcBef>
                <a:spcPct val="0"/>
              </a:spcBef>
              <a:buSzTx/>
              <a:buFontTx/>
              <a:buNone/>
            </a:pPr>
            <a:r>
              <a:rPr lang="en-US" altLang="en-US" sz="1600" i="1" dirty="0" smtClean="0">
                <a:latin typeface="+mn-lt"/>
              </a:rPr>
              <a:t>Chlorophyll image of northwest India </a:t>
            </a:r>
            <a:r>
              <a:rPr lang="en-US" altLang="en-US" sz="1600" i="1" dirty="0">
                <a:latin typeface="+mn-lt"/>
              </a:rPr>
              <a:t>on 29 February 2006</a:t>
            </a:r>
          </a:p>
          <a:p>
            <a:pPr algn="r" eaLnBrk="1" hangingPunct="1">
              <a:spcBef>
                <a:spcPct val="0"/>
              </a:spcBef>
              <a:buSzTx/>
              <a:buFontTx/>
              <a:buNone/>
            </a:pPr>
            <a:r>
              <a:rPr lang="en-US" altLang="en-US" sz="1600" i="1" dirty="0">
                <a:latin typeface="+mn-lt"/>
              </a:rPr>
              <a:t>generated from </a:t>
            </a:r>
            <a:r>
              <a:rPr lang="en-US" altLang="en-US" sz="1600" i="1" dirty="0" smtClean="0">
                <a:latin typeface="+mn-lt"/>
              </a:rPr>
              <a:t/>
            </a:r>
            <a:br>
              <a:rPr lang="en-US" altLang="en-US" sz="1600" i="1" dirty="0" smtClean="0">
                <a:latin typeface="+mn-lt"/>
              </a:rPr>
            </a:br>
            <a:r>
              <a:rPr lang="en-US" altLang="en-US" sz="1600" i="1" dirty="0" smtClean="0">
                <a:latin typeface="+mn-lt"/>
              </a:rPr>
              <a:t>the </a:t>
            </a:r>
            <a:r>
              <a:rPr lang="en-US" altLang="en-US" sz="1600" i="1" dirty="0">
                <a:latin typeface="+mn-lt"/>
              </a:rPr>
              <a:t>Indian OCM sensor. </a:t>
            </a:r>
            <a:r>
              <a:rPr lang="en-US" altLang="en-US" sz="1600" i="1" dirty="0" smtClean="0">
                <a:latin typeface="+mn-lt"/>
              </a:rPr>
              <a:t/>
            </a:r>
            <a:br>
              <a:rPr lang="en-US" altLang="en-US" sz="1600" i="1" dirty="0" smtClean="0">
                <a:latin typeface="+mn-lt"/>
              </a:rPr>
            </a:br>
            <a:r>
              <a:rPr lang="en-US" altLang="en-US" sz="1600" i="1" dirty="0" smtClean="0">
                <a:latin typeface="+mn-lt"/>
              </a:rPr>
              <a:t>Oceanic </a:t>
            </a:r>
            <a:r>
              <a:rPr lang="en-US" altLang="en-US" sz="1600" i="1" dirty="0">
                <a:latin typeface="+mn-lt"/>
              </a:rPr>
              <a:t>features such as </a:t>
            </a:r>
            <a:r>
              <a:rPr lang="en-US" altLang="en-US" sz="1600" i="1" dirty="0" smtClean="0">
                <a:latin typeface="+mn-lt"/>
              </a:rPr>
              <a:t>cyclonic eddies </a:t>
            </a:r>
            <a:br>
              <a:rPr lang="en-US" altLang="en-US" sz="1600" i="1" dirty="0" smtClean="0">
                <a:latin typeface="+mn-lt"/>
              </a:rPr>
            </a:br>
            <a:r>
              <a:rPr lang="en-US" altLang="en-US" sz="1600" i="1" dirty="0" smtClean="0">
                <a:latin typeface="+mn-lt"/>
              </a:rPr>
              <a:t>(</a:t>
            </a:r>
            <a:r>
              <a:rPr lang="en-US" altLang="en-US" sz="1600" i="1" dirty="0">
                <a:latin typeface="+mn-lt"/>
              </a:rPr>
              <a:t>1 and 2 on the image) and fronts (3 and 4) are known to be </a:t>
            </a:r>
            <a:r>
              <a:rPr lang="en-US" altLang="en-US" sz="1600" i="1" dirty="0" smtClean="0">
                <a:latin typeface="+mn-lt"/>
              </a:rPr>
              <a:t>productive sites </a:t>
            </a:r>
            <a:r>
              <a:rPr lang="en-US" altLang="en-US" sz="1600" i="1" dirty="0">
                <a:latin typeface="+mn-lt"/>
              </a:rPr>
              <a:t>and are hence relevant for fishery exploration </a:t>
            </a:r>
            <a:endParaRPr lang="en-US" altLang="en-US" sz="1600" i="1" dirty="0" smtClean="0">
              <a:latin typeface="+mn-lt"/>
            </a:endParaRPr>
          </a:p>
          <a:p>
            <a:pPr algn="r" eaLnBrk="1" hangingPunct="1">
              <a:spcBef>
                <a:spcPct val="0"/>
              </a:spcBef>
              <a:buSzTx/>
              <a:buFontTx/>
              <a:buNone/>
            </a:pPr>
            <a:endParaRPr lang="en-US" altLang="en-US" sz="1600" i="1" dirty="0" smtClean="0">
              <a:latin typeface="+mn-lt"/>
            </a:endParaRPr>
          </a:p>
          <a:p>
            <a:pPr algn="r" eaLnBrk="1" hangingPunct="1">
              <a:spcBef>
                <a:spcPct val="0"/>
              </a:spcBef>
              <a:buSzTx/>
              <a:buFontTx/>
              <a:buNone/>
            </a:pPr>
            <a:r>
              <a:rPr lang="en-US" altLang="en-US" sz="1600" i="1" dirty="0" smtClean="0">
                <a:latin typeface="+mn-lt"/>
              </a:rPr>
              <a:t>(Source: </a:t>
            </a:r>
            <a:br>
              <a:rPr lang="en-US" altLang="en-US" sz="1600" i="1" dirty="0" smtClean="0">
                <a:latin typeface="+mn-lt"/>
              </a:rPr>
            </a:br>
            <a:r>
              <a:rPr lang="en-US" altLang="en-US" sz="1600" i="1" dirty="0" smtClean="0">
                <a:latin typeface="+mn-lt"/>
              </a:rPr>
              <a:t>IOC, 2008 / Credit</a:t>
            </a:r>
            <a:r>
              <a:rPr lang="en-US" altLang="en-US" sz="1600" i="1" dirty="0">
                <a:latin typeface="+mn-lt"/>
              </a:rPr>
              <a:t>: </a:t>
            </a:r>
            <a:r>
              <a:rPr lang="en-US" altLang="en-US" sz="1600" i="1" dirty="0" err="1" smtClean="0">
                <a:latin typeface="+mn-lt"/>
              </a:rPr>
              <a:t>R.M.</a:t>
            </a:r>
            <a:r>
              <a:rPr lang="en-US" altLang="en-US" sz="1600" i="1" dirty="0" smtClean="0">
                <a:latin typeface="+mn-lt"/>
              </a:rPr>
              <a:t> </a:t>
            </a:r>
            <a:r>
              <a:rPr lang="en-US" altLang="en-US" sz="1600" i="1" dirty="0" err="1" smtClean="0">
                <a:latin typeface="+mn-lt"/>
              </a:rPr>
              <a:t>Dwivedi</a:t>
            </a:r>
            <a:r>
              <a:rPr lang="en-US" altLang="en-US" sz="1600" i="1" dirty="0">
                <a:latin typeface="+mn-lt"/>
              </a:rPr>
              <a:t>, </a:t>
            </a:r>
            <a:r>
              <a:rPr lang="en-US" altLang="en-US" sz="1600" i="1" dirty="0" smtClean="0">
                <a:latin typeface="+mn-lt"/>
              </a:rPr>
              <a:t>Indian Space </a:t>
            </a:r>
            <a:r>
              <a:rPr lang="en-US" altLang="en-US" sz="1600" i="1" dirty="0">
                <a:latin typeface="+mn-lt"/>
              </a:rPr>
              <a:t>Research </a:t>
            </a:r>
            <a:r>
              <a:rPr lang="en-US" altLang="en-US" sz="1600" i="1" dirty="0" err="1" smtClean="0">
                <a:latin typeface="+mn-lt"/>
              </a:rPr>
              <a:t>Organisation</a:t>
            </a:r>
            <a:r>
              <a:rPr lang="en-US" altLang="en-US" sz="1600" i="1" dirty="0">
                <a:latin typeface="+mn-lt"/>
              </a:rPr>
              <a:t>, India)</a:t>
            </a:r>
          </a:p>
          <a:p>
            <a:pPr algn="r" eaLnBrk="1" hangingPunct="1">
              <a:spcBef>
                <a:spcPct val="0"/>
              </a:spcBef>
              <a:buSzTx/>
              <a:buFontTx/>
              <a:buNone/>
            </a:pPr>
            <a:endParaRPr lang="en-US" altLang="en-US" sz="1600" i="1" dirty="0" smtClean="0">
              <a:latin typeface="+mn-lt"/>
            </a:endParaRPr>
          </a:p>
          <a:p>
            <a:pPr algn="r" eaLnBrk="1" hangingPunct="1">
              <a:spcBef>
                <a:spcPct val="0"/>
              </a:spcBef>
              <a:buSzTx/>
              <a:buFontTx/>
              <a:buNone/>
            </a:pPr>
            <a:endParaRPr lang="en-US" altLang="en-US" sz="1600" i="1" dirty="0">
              <a:latin typeface="+mn-lt"/>
            </a:endParaRPr>
          </a:p>
          <a:p>
            <a:pPr algn="r" eaLnBrk="1" hangingPunct="1">
              <a:spcBef>
                <a:spcPct val="0"/>
              </a:spcBef>
              <a:buSzTx/>
              <a:buFontTx/>
              <a:buNone/>
            </a:pPr>
            <a:endParaRPr lang="en-US" altLang="en-US" sz="1600" i="1" dirty="0" smtClean="0">
              <a:latin typeface="+mn-lt"/>
            </a:endParaRPr>
          </a:p>
          <a:p>
            <a:pPr algn="r" eaLnBrk="1" hangingPunct="1">
              <a:spcBef>
                <a:spcPct val="0"/>
              </a:spcBef>
              <a:buSzTx/>
              <a:buFontTx/>
              <a:buNone/>
            </a:pPr>
            <a:endParaRPr lang="en-US" altLang="en-US" sz="1600"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000" y="1800000"/>
            <a:ext cx="4753411" cy="463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461760"/>
      </p:ext>
    </p:extLst>
  </p:cSld>
  <p:clrMapOvr>
    <a:masterClrMapping/>
  </p:clrMapOvr>
  <p:transition advTm="2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32</a:t>
            </a:fld>
            <a:endParaRPr lang="en-US"/>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Satellite-based</a:t>
            </a:r>
            <a:r>
              <a:rPr lang="en-US" sz="4000" b="1" i="1" dirty="0">
                <a:solidFill>
                  <a:srgbClr val="4676A6"/>
                </a:solidFill>
              </a:rPr>
              <a:t/>
            </a:r>
            <a:br>
              <a:rPr lang="en-US" sz="4000" b="1" i="1" dirty="0">
                <a:solidFill>
                  <a:srgbClr val="4676A6"/>
                </a:solidFill>
              </a:rPr>
            </a:br>
            <a:r>
              <a:rPr lang="en-US" sz="4000" b="1" i="1" dirty="0" smtClean="0">
                <a:solidFill>
                  <a:srgbClr val="4676A6"/>
                </a:solidFill>
              </a:rPr>
              <a:t>fishing</a:t>
            </a: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600" i="0" u="none" strike="noStrike" kern="0" cap="none" spc="0" normalizeH="0" noProof="0" dirty="0" smtClean="0">
                <a:ln>
                  <a:noFill/>
                </a:ln>
                <a:solidFill>
                  <a:srgbClr val="4676A6"/>
                </a:solidFill>
                <a:effectLst/>
                <a:uLnTx/>
                <a:uFillTx/>
              </a:rPr>
              <a:t>Earth observation </a:t>
            </a:r>
            <a:r>
              <a:rPr lang="en-GB" sz="2600" kern="0" noProof="0" dirty="0" smtClean="0">
                <a:solidFill>
                  <a:srgbClr val="4676A6"/>
                </a:solidFill>
              </a:rPr>
              <a:t>helps identify </a:t>
            </a:r>
            <a:r>
              <a:rPr lang="en-GB" sz="2600" kern="0" noProof="0" dirty="0" smtClean="0"/>
              <a:t>optimum fishing grounds and conditions</a:t>
            </a:r>
          </a:p>
          <a:p>
            <a:pPr marL="342000" lvl="0" indent="-342000">
              <a:lnSpc>
                <a:spcPct val="80000"/>
              </a:lnSpc>
              <a:spcBef>
                <a:spcPts val="0"/>
              </a:spcBef>
              <a:spcAft>
                <a:spcPts val="1200"/>
              </a:spcAft>
              <a:buFont typeface="Arial" panose="020B0604020202020204" pitchFamily="34" charset="0"/>
              <a:buChar char="•"/>
              <a:defRPr/>
            </a:pPr>
            <a:r>
              <a:rPr lang="en-GB" sz="2600" kern="0" dirty="0" smtClean="0">
                <a:solidFill>
                  <a:srgbClr val="4676A6"/>
                </a:solidFill>
              </a:rPr>
              <a:t>Through earth observation and GIS data are combined </a:t>
            </a:r>
            <a:r>
              <a:rPr lang="en-GB" sz="2600" kern="0" dirty="0" smtClean="0"/>
              <a:t>on </a:t>
            </a:r>
            <a:r>
              <a:rPr lang="en-US" sz="2600" kern="0" dirty="0" smtClean="0"/>
              <a:t>bathymetry</a:t>
            </a:r>
            <a:r>
              <a:rPr lang="en-US" sz="2600" kern="0" dirty="0"/>
              <a:t>, </a:t>
            </a:r>
            <a:r>
              <a:rPr lang="en-US" sz="2600" kern="0" dirty="0" smtClean="0"/>
              <a:t>light houses, landing </a:t>
            </a:r>
            <a:r>
              <a:rPr lang="en-US" sz="2600" kern="0" dirty="0" err="1" smtClean="0"/>
              <a:t>centres</a:t>
            </a:r>
            <a:r>
              <a:rPr lang="en-US" sz="2600" kern="0" dirty="0"/>
              <a:t>, </a:t>
            </a:r>
            <a:r>
              <a:rPr lang="en-US" sz="2600" kern="0" dirty="0" smtClean="0"/>
              <a:t>sectors</a:t>
            </a:r>
            <a:r>
              <a:rPr lang="en-US" sz="2600" kern="0" dirty="0"/>
              <a:t>, </a:t>
            </a:r>
            <a:r>
              <a:rPr lang="en-US" sz="2600" kern="0" dirty="0" smtClean="0"/>
              <a:t>Potential Fishing Zone (PFZ) lines, sea surface temperature and chlorophyll</a:t>
            </a:r>
            <a:endParaRPr lang="en-GB" sz="2600" kern="0" dirty="0" smtClean="0"/>
          </a:p>
          <a:p>
            <a:pPr marL="342000" lvl="0" indent="-342000">
              <a:lnSpc>
                <a:spcPct val="80000"/>
              </a:lnSpc>
              <a:spcBef>
                <a:spcPts val="0"/>
              </a:spcBef>
              <a:spcAft>
                <a:spcPts val="1200"/>
              </a:spcAft>
              <a:buFont typeface="Arial" panose="020B0604020202020204" pitchFamily="34" charset="0"/>
              <a:buChar char="•"/>
              <a:defRPr/>
            </a:pPr>
            <a:r>
              <a:rPr lang="en-GB" sz="2600" kern="0" dirty="0" smtClean="0">
                <a:solidFill>
                  <a:srgbClr val="4676A6"/>
                </a:solidFill>
              </a:rPr>
              <a:t>Earth observation </a:t>
            </a:r>
            <a:r>
              <a:rPr lang="en-US" sz="2600" kern="0" dirty="0" smtClean="0">
                <a:solidFill>
                  <a:srgbClr val="4676A6"/>
                </a:solidFill>
              </a:rPr>
              <a:t>supports detection of illegal fishing</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Earth observation enhances monitoring</a:t>
            </a:r>
            <a:r>
              <a:rPr lang="en-US" sz="2600" kern="0" dirty="0" smtClean="0"/>
              <a:t> of aquaculture activities</a:t>
            </a:r>
            <a:endParaRPr lang="en-GB" sz="2600" kern="0" dirty="0" smtClean="0"/>
          </a:p>
          <a:p>
            <a:pPr marL="342000" indent="-342000">
              <a:lnSpc>
                <a:spcPct val="80000"/>
              </a:lnSpc>
              <a:spcBef>
                <a:spcPts val="0"/>
              </a:spcBef>
              <a:spcAft>
                <a:spcPts val="1200"/>
              </a:spcAft>
              <a:buFont typeface="Arial" panose="020B0604020202020204" pitchFamily="34" charset="0"/>
              <a:buChar char="•"/>
              <a:defRPr/>
            </a:pPr>
            <a:r>
              <a:rPr lang="en-GB" sz="2600" kern="0" dirty="0" smtClean="0">
                <a:solidFill>
                  <a:srgbClr val="4676A6"/>
                </a:solidFill>
              </a:rPr>
              <a:t>Cost estimate: </a:t>
            </a:r>
            <a:r>
              <a:rPr lang="en-US" sz="2600" kern="0" dirty="0" smtClean="0"/>
              <a:t>on case-by-case basis</a:t>
            </a:r>
            <a:endParaRPr lang="en-GB" sz="2600" kern="0" dirty="0"/>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Main </a:t>
            </a:r>
            <a:r>
              <a:rPr lang="en-US" sz="2600" kern="0" dirty="0">
                <a:solidFill>
                  <a:srgbClr val="4676A6"/>
                </a:solidFill>
              </a:rPr>
              <a:t>challenges: </a:t>
            </a:r>
            <a:r>
              <a:rPr lang="en-US" sz="2600" kern="0" dirty="0" smtClean="0"/>
              <a:t>capacity, data access, revisit time</a:t>
            </a:r>
            <a:r>
              <a:rPr lang="en-GB" sz="2600" kern="0" dirty="0" smtClean="0"/>
              <a:t>.</a:t>
            </a:r>
            <a:endParaRPr kumimoji="0" lang="en-GB" sz="26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270197175"/>
      </p:ext>
    </p:extLst>
  </p:cSld>
  <p:clrMapOvr>
    <a:masterClrMapping/>
  </p:clrMapOvr>
  <p:transition advTm="2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5292075"/>
          </a:xfrm>
        </p:spPr>
        <p:txBody>
          <a:bodyPr>
            <a:normAutofit/>
          </a:bodyPr>
          <a:lstStyle/>
          <a:p>
            <a:pPr marL="0" indent="0">
              <a:lnSpc>
                <a:spcPct val="90000"/>
              </a:lnSpc>
              <a:spcBef>
                <a:spcPts val="0"/>
              </a:spcBef>
              <a:spcAft>
                <a:spcPts val="600"/>
              </a:spcAft>
              <a:buNone/>
            </a:pPr>
            <a:r>
              <a:rPr lang="en-US" sz="2600" b="1" dirty="0" smtClean="0">
                <a:ea typeface="Times New Roman"/>
                <a:cs typeface="Times New Roman"/>
              </a:rPr>
              <a:t>Ocean Data and Information System </a:t>
            </a:r>
            <a:r>
              <a:rPr lang="en-US" sz="2000" b="1" dirty="0" smtClean="0">
                <a:ea typeface="Times New Roman"/>
                <a:cs typeface="Times New Roman"/>
              </a:rPr>
              <a:t>(ODIS, </a:t>
            </a:r>
            <a:r>
              <a:rPr lang="en-US" sz="2000" b="1" dirty="0" err="1" smtClean="0">
                <a:ea typeface="Times New Roman"/>
                <a:cs typeface="Times New Roman"/>
              </a:rPr>
              <a:t>INCOIS</a:t>
            </a:r>
            <a:r>
              <a:rPr lang="en-US" sz="2000" b="1" dirty="0" smtClean="0">
                <a:ea typeface="Times New Roman"/>
                <a:cs typeface="Times New Roman"/>
              </a:rPr>
              <a:t>)</a:t>
            </a:r>
            <a:br>
              <a:rPr lang="en-US" sz="2000" b="1" dirty="0" smtClean="0">
                <a:ea typeface="Times New Roman"/>
                <a:cs typeface="Times New Roman"/>
              </a:rPr>
            </a:br>
            <a:r>
              <a:rPr lang="en-US" sz="2000" dirty="0" smtClean="0">
                <a:ea typeface="Times New Roman"/>
                <a:cs typeface="Times New Roman"/>
                <a:hlinkClick r:id="rId2"/>
              </a:rPr>
              <a:t>www.incois.gov.in/Incois/marine_fisheries_main.jsp</a:t>
            </a:r>
            <a:r>
              <a:rPr lang="en-US" sz="2000" dirty="0" smtClean="0">
                <a:ea typeface="Times New Roman"/>
                <a:cs typeface="Times New Roman"/>
              </a:rPr>
              <a:t> </a:t>
            </a:r>
            <a:br>
              <a:rPr lang="en-US" sz="2000" dirty="0" smtClean="0">
                <a:ea typeface="Times New Roman"/>
                <a:cs typeface="Times New Roman"/>
              </a:rPr>
            </a:br>
            <a:r>
              <a:rPr lang="en-US" sz="2000" i="1" dirty="0" smtClean="0">
                <a:solidFill>
                  <a:prstClr val="black"/>
                </a:solidFill>
                <a:cs typeface="Times New Roman"/>
              </a:rPr>
              <a:t>web-based provision of potential fishing zone information and ocean state forecast in the Indian Ocean</a:t>
            </a:r>
          </a:p>
          <a:p>
            <a:pPr marL="0" indent="0">
              <a:lnSpc>
                <a:spcPct val="90000"/>
              </a:lnSpc>
              <a:spcBef>
                <a:spcPts val="0"/>
              </a:spcBef>
              <a:spcAft>
                <a:spcPts val="600"/>
              </a:spcAft>
              <a:buNone/>
            </a:pPr>
            <a:r>
              <a:rPr lang="en-US" sz="2600" b="1" dirty="0" smtClean="0">
                <a:ea typeface="Times New Roman"/>
                <a:cs typeface="Times New Roman"/>
              </a:rPr>
              <a:t>Ocean </a:t>
            </a:r>
            <a:r>
              <a:rPr lang="en-US" sz="2600" b="1" dirty="0" err="1" smtClean="0">
                <a:ea typeface="Times New Roman"/>
                <a:cs typeface="Times New Roman"/>
              </a:rPr>
              <a:t>colour</a:t>
            </a:r>
            <a:r>
              <a:rPr lang="en-US" sz="2600" b="1" dirty="0" smtClean="0">
                <a:ea typeface="Times New Roman"/>
                <a:cs typeface="Times New Roman"/>
              </a:rPr>
              <a:t> radiometry and fisheries </a:t>
            </a:r>
            <a:r>
              <a:rPr lang="en-US" sz="2000" b="1" dirty="0" smtClean="0">
                <a:ea typeface="Times New Roman"/>
                <a:cs typeface="Times New Roman"/>
              </a:rPr>
              <a:t>(IOC; 2008) </a:t>
            </a:r>
            <a:r>
              <a:rPr lang="en-US" sz="2000" i="1" dirty="0" smtClean="0">
                <a:solidFill>
                  <a:prstClr val="black"/>
                </a:solidFill>
                <a:cs typeface="Times New Roman"/>
              </a:rPr>
              <a:t>description of use of satellite </a:t>
            </a:r>
            <a:r>
              <a:rPr lang="en-US" sz="2000" i="1" dirty="0">
                <a:solidFill>
                  <a:prstClr val="black"/>
                </a:solidFill>
                <a:cs typeface="Times New Roman"/>
              </a:rPr>
              <a:t>data that characterize oceanic properties of habitat and ecosystems that </a:t>
            </a:r>
            <a:r>
              <a:rPr lang="en-US" sz="2000" i="1" dirty="0" smtClean="0">
                <a:solidFill>
                  <a:prstClr val="black"/>
                </a:solidFill>
                <a:cs typeface="Times New Roman"/>
              </a:rPr>
              <a:t>influence living </a:t>
            </a:r>
            <a:r>
              <a:rPr lang="en-US" sz="2000" i="1" dirty="0">
                <a:solidFill>
                  <a:prstClr val="black"/>
                </a:solidFill>
                <a:cs typeface="Times New Roman"/>
              </a:rPr>
              <a:t>marine resources at spatial and temporal resolutions that are </a:t>
            </a:r>
            <a:r>
              <a:rPr lang="en-US" sz="2000" i="1" dirty="0" smtClean="0">
                <a:solidFill>
                  <a:prstClr val="black"/>
                </a:solidFill>
                <a:cs typeface="Times New Roman"/>
              </a:rPr>
              <a:t>impossible to </a:t>
            </a:r>
            <a:r>
              <a:rPr lang="en-US" sz="2000" i="1" dirty="0">
                <a:solidFill>
                  <a:prstClr val="black"/>
                </a:solidFill>
                <a:cs typeface="Times New Roman"/>
              </a:rPr>
              <a:t>achieve any other </a:t>
            </a:r>
            <a:r>
              <a:rPr lang="en-US" sz="2000" i="1" dirty="0" smtClean="0">
                <a:solidFill>
                  <a:prstClr val="black"/>
                </a:solidFill>
                <a:cs typeface="Times New Roman"/>
              </a:rPr>
              <a:t>way</a:t>
            </a:r>
          </a:p>
          <a:p>
            <a:pPr marL="0" indent="0">
              <a:lnSpc>
                <a:spcPct val="90000"/>
              </a:lnSpc>
              <a:spcBef>
                <a:spcPts val="0"/>
              </a:spcBef>
              <a:spcAft>
                <a:spcPts val="600"/>
              </a:spcAft>
              <a:buNone/>
            </a:pPr>
            <a:r>
              <a:rPr lang="en-US" sz="2600" b="1" dirty="0" smtClean="0"/>
              <a:t>Satellites support sustainable fishing </a:t>
            </a:r>
            <a:r>
              <a:rPr lang="en-US" sz="2000" b="1" dirty="0" smtClean="0"/>
              <a:t>(Copernicus; 2013) </a:t>
            </a:r>
            <a:r>
              <a:rPr lang="en-US" sz="2000" i="1" dirty="0" smtClean="0"/>
              <a:t>factsheet/brochure</a:t>
            </a:r>
          </a:p>
          <a:p>
            <a:pPr marL="0" indent="0">
              <a:lnSpc>
                <a:spcPct val="90000"/>
              </a:lnSpc>
              <a:spcBef>
                <a:spcPts val="0"/>
              </a:spcBef>
              <a:spcAft>
                <a:spcPts val="600"/>
              </a:spcAft>
              <a:buNone/>
            </a:pPr>
            <a:r>
              <a:rPr lang="en-US" sz="2600" b="1" dirty="0" smtClean="0"/>
              <a:t>Satellites </a:t>
            </a:r>
            <a:r>
              <a:rPr lang="en-US" sz="2600" b="1" dirty="0"/>
              <a:t>support sustainable aquaculture development </a:t>
            </a:r>
            <a:r>
              <a:rPr lang="en-US" sz="2000" b="1" dirty="0"/>
              <a:t>(Copernicus; 2013) </a:t>
            </a:r>
            <a:r>
              <a:rPr lang="en-US" sz="2000" i="1" dirty="0"/>
              <a:t>factsheet/brochure</a:t>
            </a:r>
          </a:p>
          <a:p>
            <a:pPr marL="0" indent="0">
              <a:lnSpc>
                <a:spcPct val="90000"/>
              </a:lnSpc>
              <a:spcBef>
                <a:spcPts val="0"/>
              </a:spcBef>
              <a:spcAft>
                <a:spcPts val="600"/>
              </a:spcAft>
              <a:buNone/>
            </a:pPr>
            <a:r>
              <a:rPr lang="en-US" sz="2600" b="1" dirty="0" smtClean="0">
                <a:solidFill>
                  <a:prstClr val="black"/>
                </a:solidFill>
                <a:cs typeface="Times New Roman"/>
              </a:rPr>
              <a:t>FARO </a:t>
            </a:r>
            <a:r>
              <a:rPr lang="en-US" sz="2000" dirty="0" smtClean="0">
                <a:solidFill>
                  <a:prstClr val="black"/>
                </a:solidFill>
                <a:cs typeface="Times New Roman"/>
                <a:hlinkClick r:id="rId3"/>
              </a:rPr>
              <a:t>www.faro-project.org</a:t>
            </a:r>
            <a:r>
              <a:rPr lang="en-US" sz="2000" b="1" dirty="0" smtClean="0">
                <a:solidFill>
                  <a:prstClr val="black"/>
                </a:solidFill>
                <a:cs typeface="Times New Roman"/>
              </a:rPr>
              <a:t> </a:t>
            </a:r>
            <a:r>
              <a:rPr lang="en-US" sz="2000" i="1" dirty="0" smtClean="0">
                <a:solidFill>
                  <a:prstClr val="black"/>
                </a:solidFill>
                <a:cs typeface="Times New Roman"/>
              </a:rPr>
              <a:t>research </a:t>
            </a:r>
            <a:r>
              <a:rPr lang="en-US" sz="2000" i="1" dirty="0">
                <a:solidFill>
                  <a:prstClr val="black"/>
                </a:solidFill>
                <a:cs typeface="Times New Roman"/>
              </a:rPr>
              <a:t>on sustainable fisheries </a:t>
            </a:r>
            <a:r>
              <a:rPr lang="en-US" sz="2000" i="1" dirty="0" smtClean="0">
                <a:solidFill>
                  <a:prstClr val="black"/>
                </a:solidFill>
                <a:cs typeface="Times New Roman"/>
              </a:rPr>
              <a:t>management</a:t>
            </a:r>
            <a:endParaRPr lang="en-US" sz="2000" i="1" dirty="0">
              <a:solidFill>
                <a:prstClr val="black"/>
              </a:solidFill>
              <a:cs typeface="Times New Roman"/>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33</a:t>
            </a:fld>
            <a:endParaRPr lang="en-US"/>
          </a:p>
        </p:txBody>
      </p:sp>
      <p:sp>
        <p:nvSpPr>
          <p:cNvPr id="7" name="Title 1"/>
          <p:cNvSpPr txBox="1">
            <a:spLocks/>
          </p:cNvSpPr>
          <p:nvPr/>
        </p:nvSpPr>
        <p:spPr>
          <a:xfrm>
            <a:off x="378000" y="108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6000" y="558000"/>
            <a:ext cx="1676400" cy="577031"/>
          </a:xfrm>
          <a:prstGeom prst="rect">
            <a:avLst/>
          </a:prstGeom>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5400" y="395294"/>
            <a:ext cx="990600" cy="558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4000" y="383025"/>
            <a:ext cx="1695450" cy="568063"/>
          </a:xfrm>
          <a:prstGeom prst="rect">
            <a:avLst/>
          </a:prstGeom>
        </p:spPr>
      </p:pic>
      <p:pic>
        <p:nvPicPr>
          <p:cNvPr id="11"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Tree>
    <p:extLst>
      <p:ext uri="{BB962C8B-B14F-4D97-AF65-F5344CB8AC3E}">
        <p14:creationId xmlns:p14="http://schemas.microsoft.com/office/powerpoint/2010/main" val="1734914556"/>
      </p:ext>
    </p:extLst>
  </p:cSld>
  <p:clrMapOvr>
    <a:masterClrMapping/>
  </p:clrMapOvr>
  <p:transition advTm="2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5292075"/>
          </a:xfrm>
        </p:spPr>
        <p:txBody>
          <a:bodyPr>
            <a:normAutofit/>
          </a:bodyPr>
          <a:lstStyle/>
          <a:p>
            <a:pPr marL="0" indent="0">
              <a:lnSpc>
                <a:spcPct val="90000"/>
              </a:lnSpc>
              <a:spcBef>
                <a:spcPts val="0"/>
              </a:spcBef>
              <a:spcAft>
                <a:spcPts val="600"/>
              </a:spcAft>
              <a:buNone/>
            </a:pPr>
            <a:r>
              <a:rPr lang="en-US" sz="2600" b="1" dirty="0">
                <a:ea typeface="Times New Roman"/>
                <a:cs typeface="Times New Roman"/>
              </a:rPr>
              <a:t>Determination of potential fishing grounds of </a:t>
            </a:r>
            <a:r>
              <a:rPr lang="en-US" sz="2600" b="1" dirty="0" err="1">
                <a:ea typeface="Times New Roman"/>
                <a:cs typeface="Times New Roman"/>
              </a:rPr>
              <a:t>Rastrelliger</a:t>
            </a:r>
            <a:r>
              <a:rPr lang="en-US" sz="2600" b="1" dirty="0">
                <a:ea typeface="Times New Roman"/>
                <a:cs typeface="Times New Roman"/>
              </a:rPr>
              <a:t> </a:t>
            </a:r>
            <a:r>
              <a:rPr lang="en-US" sz="2600" b="1" dirty="0" err="1">
                <a:ea typeface="Times New Roman"/>
                <a:cs typeface="Times New Roman"/>
              </a:rPr>
              <a:t>kanagurta</a:t>
            </a:r>
            <a:r>
              <a:rPr lang="en-US" sz="2600" b="1" dirty="0">
                <a:ea typeface="Times New Roman"/>
                <a:cs typeface="Times New Roman"/>
              </a:rPr>
              <a:t> using satellite remote sensing and GIS </a:t>
            </a:r>
            <a:r>
              <a:rPr lang="en-US" sz="2600" b="1" dirty="0" smtClean="0">
                <a:ea typeface="Times New Roman"/>
                <a:cs typeface="Times New Roman"/>
              </a:rPr>
              <a:t>technique </a:t>
            </a:r>
            <a:r>
              <a:rPr lang="en-US" sz="2000" b="1" dirty="0" smtClean="0">
                <a:ea typeface="Times New Roman"/>
                <a:cs typeface="Times New Roman"/>
              </a:rPr>
              <a:t>(</a:t>
            </a:r>
            <a:r>
              <a:rPr lang="en-US" sz="2000" b="1" dirty="0" err="1" smtClean="0">
                <a:ea typeface="Times New Roman"/>
                <a:cs typeface="Times New Roman"/>
              </a:rPr>
              <a:t>Nurdin</a:t>
            </a:r>
            <a:r>
              <a:rPr lang="en-US" sz="2000" b="1" dirty="0" smtClean="0">
                <a:ea typeface="Times New Roman"/>
                <a:cs typeface="Times New Roman"/>
              </a:rPr>
              <a:t> et al; 2015) </a:t>
            </a:r>
            <a:r>
              <a:rPr lang="en-US" sz="2000" i="1" dirty="0" smtClean="0">
                <a:solidFill>
                  <a:prstClr val="black"/>
                </a:solidFill>
                <a:cs typeface="Times New Roman"/>
              </a:rPr>
              <a:t>article describing the use of EO for the identification of potential fishing grounds in East Asia</a:t>
            </a:r>
          </a:p>
          <a:p>
            <a:pPr marL="0" indent="0">
              <a:lnSpc>
                <a:spcPct val="90000"/>
              </a:lnSpc>
              <a:spcBef>
                <a:spcPts val="0"/>
              </a:spcBef>
              <a:spcAft>
                <a:spcPts val="600"/>
              </a:spcAft>
              <a:buNone/>
            </a:pPr>
            <a:r>
              <a:rPr lang="en-US" sz="2600" b="1" dirty="0"/>
              <a:t>The efficiency of using remote sensing for fisheries </a:t>
            </a:r>
            <a:r>
              <a:rPr lang="en-US" sz="2600" b="1" dirty="0" smtClean="0"/>
              <a:t>enforcement: Application </a:t>
            </a:r>
            <a:r>
              <a:rPr lang="en-US" sz="2600" b="1" dirty="0"/>
              <a:t>to the Mediterranean </a:t>
            </a:r>
            <a:r>
              <a:rPr lang="en-US" sz="2600" b="1" dirty="0" err="1"/>
              <a:t>bluefin</a:t>
            </a:r>
            <a:r>
              <a:rPr lang="en-US" sz="2600" b="1" dirty="0"/>
              <a:t> tuna </a:t>
            </a:r>
            <a:r>
              <a:rPr lang="en-US" sz="2600" b="1" dirty="0" smtClean="0"/>
              <a:t>fishery </a:t>
            </a:r>
            <a:r>
              <a:rPr lang="en-US" sz="2000" b="1" dirty="0" smtClean="0"/>
              <a:t>(</a:t>
            </a:r>
            <a:r>
              <a:rPr lang="en-US" sz="2000" b="1" dirty="0" err="1" smtClean="0"/>
              <a:t>Cicuendez</a:t>
            </a:r>
            <a:r>
              <a:rPr lang="en-US" sz="2000" b="1" dirty="0" smtClean="0"/>
              <a:t> Perez et al; 2013) </a:t>
            </a:r>
            <a:r>
              <a:rPr lang="en-US" sz="2000" i="1" dirty="0" smtClean="0"/>
              <a:t>article describing the methodology and costs involved for using EO for fishery control</a:t>
            </a:r>
          </a:p>
          <a:p>
            <a:pPr marL="0" indent="0">
              <a:lnSpc>
                <a:spcPct val="90000"/>
              </a:lnSpc>
              <a:spcBef>
                <a:spcPts val="0"/>
              </a:spcBef>
              <a:spcAft>
                <a:spcPts val="600"/>
              </a:spcAft>
              <a:buNone/>
            </a:pPr>
            <a:r>
              <a:rPr lang="en-US" sz="2600" b="1" dirty="0"/>
              <a:t>Application of multi-sensor satellite and fishery data, statistical models and marine-GIS to detect habitat preferences of skipjack </a:t>
            </a:r>
            <a:r>
              <a:rPr lang="en-US" sz="2600" b="1" dirty="0" smtClean="0"/>
              <a:t>tuna </a:t>
            </a:r>
            <a:r>
              <a:rPr lang="en-US" sz="2000" b="1" dirty="0" smtClean="0"/>
              <a:t>(</a:t>
            </a:r>
            <a:r>
              <a:rPr lang="en-US" sz="2000" b="1" dirty="0" err="1" smtClean="0"/>
              <a:t>Mugo</a:t>
            </a:r>
            <a:r>
              <a:rPr lang="en-US" sz="2000" b="1" dirty="0" smtClean="0"/>
              <a:t> et al) </a:t>
            </a:r>
            <a:r>
              <a:rPr lang="en-US" sz="2000" i="1" dirty="0" smtClean="0"/>
              <a:t>article describing the integration of EO-derived parameters and GIS to monitor tuna habitats</a:t>
            </a:r>
            <a:endParaRPr lang="en-US" sz="20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34</a:t>
            </a:fld>
            <a:endParaRPr lang="en-US"/>
          </a:p>
        </p:txBody>
      </p:sp>
      <p:sp>
        <p:nvSpPr>
          <p:cNvPr id="7" name="Title 1"/>
          <p:cNvSpPr txBox="1">
            <a:spLocks/>
          </p:cNvSpPr>
          <p:nvPr/>
        </p:nvSpPr>
        <p:spPr>
          <a:xfrm>
            <a:off x="378000" y="108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1"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Tree>
    <p:extLst>
      <p:ext uri="{BB962C8B-B14F-4D97-AF65-F5344CB8AC3E}">
        <p14:creationId xmlns:p14="http://schemas.microsoft.com/office/powerpoint/2010/main" val="1624338907"/>
      </p:ext>
    </p:extLst>
  </p:cSld>
  <p:clrMapOvr>
    <a:masterClrMapping/>
  </p:clrMapOvr>
  <p:transition advTm="2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5292075"/>
          </a:xfrm>
        </p:spPr>
        <p:txBody>
          <a:bodyPr>
            <a:normAutofit/>
          </a:bodyPr>
          <a:lstStyle/>
          <a:p>
            <a:pPr marL="0" indent="0">
              <a:lnSpc>
                <a:spcPct val="90000"/>
              </a:lnSpc>
              <a:spcBef>
                <a:spcPts val="0"/>
              </a:spcBef>
              <a:spcAft>
                <a:spcPts val="600"/>
              </a:spcAft>
              <a:buNone/>
            </a:pPr>
            <a:r>
              <a:rPr lang="en-US" sz="2600" b="1" dirty="0">
                <a:ea typeface="Times New Roman"/>
                <a:cs typeface="Times New Roman"/>
              </a:rPr>
              <a:t>Where are the jellyfish? </a:t>
            </a:r>
            <a:r>
              <a:rPr lang="en-US" sz="2000" b="1" dirty="0" smtClean="0">
                <a:ea typeface="Times New Roman"/>
                <a:cs typeface="Times New Roman"/>
              </a:rPr>
              <a:t>(Copernicus; </a:t>
            </a:r>
            <a:r>
              <a:rPr lang="en-US" sz="2000" b="1" dirty="0" smtClean="0">
                <a:ea typeface="Times New Roman"/>
                <a:cs typeface="Times New Roman"/>
              </a:rPr>
              <a:t>2015) </a:t>
            </a:r>
            <a:r>
              <a:rPr lang="en-US" sz="2000" i="1" dirty="0" smtClean="0">
                <a:solidFill>
                  <a:prstClr val="black"/>
                </a:solidFill>
                <a:cs typeface="Times New Roman"/>
              </a:rPr>
              <a:t>brochure on the use of EO for detecting jellyfish (to avoid blocking up of fishing nets and reduce hazard to swimmers)</a:t>
            </a:r>
            <a:endParaRPr lang="en-US" sz="2000" i="1" dirty="0" smtClean="0">
              <a:solidFill>
                <a:prstClr val="black"/>
              </a:solidFill>
              <a:cs typeface="Times New Roman"/>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35</a:t>
            </a:fld>
            <a:endParaRPr lang="en-US"/>
          </a:p>
        </p:txBody>
      </p:sp>
      <p:sp>
        <p:nvSpPr>
          <p:cNvPr id="7" name="Title 1"/>
          <p:cNvSpPr txBox="1">
            <a:spLocks/>
          </p:cNvSpPr>
          <p:nvPr/>
        </p:nvSpPr>
        <p:spPr>
          <a:xfrm>
            <a:off x="378000" y="108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a:t>
            </a:r>
            <a:r>
              <a:rPr lang="en-US" sz="4000" b="1" i="1" noProof="0" dirty="0" smtClean="0">
                <a:solidFill>
                  <a:srgbClr val="4676A6"/>
                </a:solidFill>
                <a:latin typeface="+mj-lt"/>
                <a:ea typeface="+mj-ea"/>
                <a:cs typeface="+mj-cs"/>
              </a:rPr>
              <a:t>examples (2):</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1"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678" y="381986"/>
            <a:ext cx="1847850" cy="619125"/>
          </a:xfrm>
          <a:prstGeom prst="rect">
            <a:avLst/>
          </a:prstGeom>
        </p:spPr>
      </p:pic>
    </p:spTree>
    <p:extLst>
      <p:ext uri="{BB962C8B-B14F-4D97-AF65-F5344CB8AC3E}">
        <p14:creationId xmlns:p14="http://schemas.microsoft.com/office/powerpoint/2010/main" val="923048542"/>
      </p:ext>
    </p:extLst>
  </p:cSld>
  <p:clrMapOvr>
    <a:masterClrMapping/>
  </p:clrMapOvr>
  <p:transition advTm="2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36</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Example marine and</a:t>
            </a:r>
            <a:br>
              <a:rPr lang="en-US" sz="4000" b="1" i="1" dirty="0" smtClean="0">
                <a:solidFill>
                  <a:srgbClr val="4676A6"/>
                </a:solidFill>
              </a:rPr>
            </a:br>
            <a:r>
              <a:rPr lang="en-US" sz="4000" b="1" i="1" dirty="0" smtClean="0">
                <a:solidFill>
                  <a:srgbClr val="4676A6"/>
                </a:solidFill>
              </a:rPr>
              <a:t> coastal safety</a:t>
            </a:r>
            <a:endParaRPr lang="en-US" sz="4000" b="1" i="1" dirty="0">
              <a:solidFill>
                <a:srgbClr val="4676A6"/>
              </a:solidFill>
            </a:endParaRPr>
          </a:p>
        </p:txBody>
      </p:sp>
      <p:sp>
        <p:nvSpPr>
          <p:cNvPr id="9" name="TextBox 7"/>
          <p:cNvSpPr txBox="1">
            <a:spLocks noChangeArrowheads="1"/>
          </p:cNvSpPr>
          <p:nvPr/>
        </p:nvSpPr>
        <p:spPr bwMode="auto">
          <a:xfrm>
            <a:off x="6919912" y="2772000"/>
            <a:ext cx="16660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r" eaLnBrk="1" hangingPunct="1">
              <a:spcBef>
                <a:spcPct val="0"/>
              </a:spcBef>
              <a:buSzTx/>
              <a:buFontTx/>
              <a:buNone/>
            </a:pPr>
            <a:r>
              <a:rPr lang="en-US" altLang="en-US" sz="1600" i="1" dirty="0" smtClean="0">
                <a:latin typeface="+mn-lt"/>
              </a:rPr>
              <a:t>Maritime surveillance</a:t>
            </a:r>
          </a:p>
          <a:p>
            <a:pPr algn="r" eaLnBrk="1" hangingPunct="1">
              <a:spcBef>
                <a:spcPct val="0"/>
              </a:spcBef>
              <a:buSzTx/>
              <a:buFontTx/>
              <a:buNone/>
            </a:pPr>
            <a:r>
              <a:rPr lang="en-US" altLang="en-US" sz="1600" i="1" dirty="0" smtClean="0">
                <a:latin typeface="+mn-lt"/>
              </a:rPr>
              <a:t>(Source</a:t>
            </a:r>
            <a:r>
              <a:rPr lang="en-US" altLang="en-US" sz="1600" i="1" dirty="0">
                <a:latin typeface="+mn-lt"/>
              </a:rPr>
              <a:t>: </a:t>
            </a:r>
            <a:r>
              <a:rPr lang="en-US" altLang="en-US" sz="1600" i="1" dirty="0" smtClean="0">
                <a:latin typeface="+mn-lt"/>
              </a:rPr>
              <a:t>Airbus </a:t>
            </a:r>
            <a:r>
              <a:rPr lang="en-US" altLang="en-US" sz="1600" i="1" dirty="0" err="1" smtClean="0">
                <a:latin typeface="+mn-lt"/>
              </a:rPr>
              <a:t>Defence</a:t>
            </a:r>
            <a:r>
              <a:rPr lang="en-US" altLang="en-US" sz="1600" i="1" dirty="0" smtClean="0">
                <a:latin typeface="+mn-lt"/>
              </a:rPr>
              <a:t> and Space, 2011)</a:t>
            </a:r>
            <a:endParaRPr lang="en-US" altLang="en-US" sz="1600"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00" y="2160000"/>
            <a:ext cx="6400800" cy="4287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850385"/>
      </p:ext>
    </p:extLst>
  </p:cSld>
  <p:clrMapOvr>
    <a:masterClrMapping/>
  </p:clrMapOvr>
  <p:transition advTm="2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37</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Marine and</a:t>
            </a:r>
            <a:br>
              <a:rPr lang="en-US" sz="4000" b="1" i="1" dirty="0" smtClean="0">
                <a:solidFill>
                  <a:srgbClr val="4676A6"/>
                </a:solidFill>
              </a:rPr>
            </a:br>
            <a:r>
              <a:rPr lang="en-US" sz="4000" b="1" i="1" dirty="0" smtClean="0">
                <a:solidFill>
                  <a:srgbClr val="4676A6"/>
                </a:solidFill>
              </a:rPr>
              <a:t>coastal safety</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50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kumimoji="0" lang="en-GB" sz="2400" i="0" u="none" strike="noStrike" kern="0" cap="none" spc="0" normalizeH="0" baseline="0" noProof="0" dirty="0" smtClean="0">
                <a:ln>
                  <a:noFill/>
                </a:ln>
                <a:solidFill>
                  <a:srgbClr val="4676A6"/>
                </a:solidFill>
                <a:effectLst/>
                <a:uLnTx/>
                <a:uFillTx/>
              </a:rPr>
              <a:t>Earth observation</a:t>
            </a:r>
            <a:r>
              <a:rPr kumimoji="0" lang="en-GB" sz="2400" i="0" u="none" strike="noStrike" kern="0" cap="none" spc="0" normalizeH="0" noProof="0" dirty="0" smtClean="0">
                <a:ln>
                  <a:noFill/>
                </a:ln>
                <a:solidFill>
                  <a:srgbClr val="4676A6"/>
                </a:solidFill>
                <a:effectLst/>
                <a:uLnTx/>
                <a:uFillTx/>
              </a:rPr>
              <a:t> </a:t>
            </a:r>
            <a:r>
              <a:rPr lang="en-US" sz="2400" kern="0" dirty="0">
                <a:solidFill>
                  <a:srgbClr val="4676A6"/>
                </a:solidFill>
              </a:rPr>
              <a:t>facilitates situation awareness </a:t>
            </a:r>
            <a:r>
              <a:rPr lang="en-US" sz="2400" kern="0" dirty="0"/>
              <a:t>of the overall maritime </a:t>
            </a:r>
            <a:r>
              <a:rPr lang="en-US" sz="2400" kern="0" dirty="0" smtClean="0"/>
              <a:t>domain, effectiveness </a:t>
            </a:r>
            <a:r>
              <a:rPr lang="en-US" sz="2400" kern="0" dirty="0"/>
              <a:t>from early warning to </a:t>
            </a:r>
            <a:r>
              <a:rPr lang="en-US" sz="2400" kern="0" dirty="0" smtClean="0"/>
              <a:t>interception and </a:t>
            </a:r>
            <a:r>
              <a:rPr lang="en-US" sz="2400" kern="0" dirty="0" err="1" smtClean="0"/>
              <a:t>optimised</a:t>
            </a:r>
            <a:r>
              <a:rPr lang="en-US" sz="2400" kern="0" dirty="0" smtClean="0"/>
              <a:t> </a:t>
            </a:r>
            <a:r>
              <a:rPr lang="en-US" sz="2400" kern="0" dirty="0"/>
              <a:t>operation </a:t>
            </a:r>
            <a:r>
              <a:rPr lang="en-US" sz="2400" kern="0" dirty="0" smtClean="0"/>
              <a:t>planning </a:t>
            </a:r>
            <a:r>
              <a:rPr lang="en-US" sz="2400" kern="0" dirty="0"/>
              <a:t>at sea</a:t>
            </a:r>
            <a:endParaRPr lang="en-US" sz="2400" kern="0" dirty="0" smtClean="0"/>
          </a:p>
          <a:p>
            <a:pPr marL="342000" lvl="0" indent="-342000">
              <a:lnSpc>
                <a:spcPct val="80000"/>
              </a:lnSpc>
              <a:spcBef>
                <a:spcPts val="0"/>
              </a:spcBef>
              <a:spcAft>
                <a:spcPts val="1200"/>
              </a:spcAft>
              <a:buFont typeface="Arial" panose="020B0604020202020204" pitchFamily="34" charset="0"/>
              <a:buChar char="•"/>
              <a:defRPr/>
            </a:pPr>
            <a:r>
              <a:rPr kumimoji="0" lang="en-US" sz="2400" i="0" u="none" strike="noStrike" kern="0" cap="none" spc="0" normalizeH="0" noProof="0" dirty="0" smtClean="0">
                <a:ln>
                  <a:noFill/>
                </a:ln>
                <a:solidFill>
                  <a:srgbClr val="4676A6"/>
                </a:solidFill>
                <a:effectLst/>
                <a:uLnTx/>
                <a:uFillTx/>
              </a:rPr>
              <a:t>Application areas: </a:t>
            </a:r>
            <a:r>
              <a:rPr lang="en-US" sz="2400" kern="0" dirty="0"/>
              <a:t>ship routing, </a:t>
            </a:r>
            <a:r>
              <a:rPr lang="en-US" sz="2400" kern="0" dirty="0" smtClean="0"/>
              <a:t>maneuvering &amp; performance </a:t>
            </a:r>
            <a:r>
              <a:rPr lang="en-US" sz="2400" kern="0" dirty="0"/>
              <a:t>traffic control, smuggling, illegal fishing, oil dumping &amp; pollution monitoring, illegal immigration, piracy, </a:t>
            </a:r>
            <a:r>
              <a:rPr lang="en-US" sz="2400" kern="0" dirty="0" smtClean="0"/>
              <a:t>safety, search &amp; rescue</a:t>
            </a:r>
          </a:p>
          <a:p>
            <a:pPr marL="342000" lvl="0" indent="-342000">
              <a:lnSpc>
                <a:spcPct val="80000"/>
              </a:lnSpc>
              <a:spcBef>
                <a:spcPts val="0"/>
              </a:spcBef>
              <a:spcAft>
                <a:spcPts val="1200"/>
              </a:spcAft>
              <a:buFont typeface="Arial" panose="020B0604020202020204" pitchFamily="34" charset="0"/>
              <a:buChar char="•"/>
              <a:defRPr/>
            </a:pPr>
            <a:r>
              <a:rPr lang="en-US" sz="2400" kern="0" dirty="0" smtClean="0">
                <a:solidFill>
                  <a:srgbClr val="4676A6"/>
                </a:solidFill>
              </a:rPr>
              <a:t>See also ocean weather: </a:t>
            </a:r>
            <a:r>
              <a:rPr lang="en-US" sz="2400" kern="0" dirty="0" smtClean="0"/>
              <a:t>waves, hurricanes, squall, sea ice, etc.</a:t>
            </a:r>
            <a:endParaRPr lang="en-US" sz="2400" kern="0" dirty="0"/>
          </a:p>
          <a:p>
            <a:pPr marL="342000" indent="-342000">
              <a:lnSpc>
                <a:spcPct val="80000"/>
              </a:lnSpc>
              <a:spcBef>
                <a:spcPts val="0"/>
              </a:spcBef>
              <a:spcAft>
                <a:spcPts val="1200"/>
              </a:spcAft>
              <a:buFont typeface="Arial" panose="020B0604020202020204" pitchFamily="34" charset="0"/>
              <a:buChar char="•"/>
              <a:defRPr/>
            </a:pPr>
            <a:r>
              <a:rPr lang="en-GB" sz="2400" kern="0" dirty="0" smtClean="0">
                <a:solidFill>
                  <a:srgbClr val="4676A6"/>
                </a:solidFill>
              </a:rPr>
              <a:t>Cost estimate: </a:t>
            </a:r>
            <a:r>
              <a:rPr lang="en-GB" sz="2400" kern="0" dirty="0" smtClean="0"/>
              <a:t>on case-by-case basis, near real-time detection of bigger vessels 0.5 – 1 k€ / day, detection of anomalous behaviour 3 – 6 </a:t>
            </a:r>
            <a:r>
              <a:rPr lang="en-GB" sz="2400" kern="0" dirty="0"/>
              <a:t>k€ / </a:t>
            </a:r>
            <a:r>
              <a:rPr lang="en-GB" sz="2400" kern="0" dirty="0" smtClean="0"/>
              <a:t>day, monitoring object of interest: </a:t>
            </a:r>
            <a:br>
              <a:rPr lang="en-GB" sz="2400" kern="0" dirty="0" smtClean="0"/>
            </a:br>
            <a:r>
              <a:rPr lang="en-GB" sz="2400" kern="0" dirty="0" smtClean="0"/>
              <a:t>2.5 – 5 k€ </a:t>
            </a:r>
            <a:r>
              <a:rPr lang="en-GB" sz="2400" kern="0" dirty="0"/>
              <a:t>/ day</a:t>
            </a:r>
            <a:endParaRPr lang="en-GB" sz="2400" kern="0" dirty="0" smtClean="0"/>
          </a:p>
          <a:p>
            <a:pPr marL="342000" indent="-342000">
              <a:lnSpc>
                <a:spcPct val="80000"/>
              </a:lnSpc>
              <a:spcBef>
                <a:spcPts val="0"/>
              </a:spcBef>
              <a:spcAft>
                <a:spcPts val="1200"/>
              </a:spcAft>
              <a:buFont typeface="Arial" panose="020B0604020202020204" pitchFamily="34" charset="0"/>
              <a:buChar char="•"/>
              <a:defRPr/>
            </a:pPr>
            <a:r>
              <a:rPr lang="en-US" sz="2400" kern="0" dirty="0" smtClean="0">
                <a:solidFill>
                  <a:srgbClr val="4676A6"/>
                </a:solidFill>
              </a:rPr>
              <a:t>Main </a:t>
            </a:r>
            <a:r>
              <a:rPr lang="en-US" sz="2400" kern="0" dirty="0">
                <a:solidFill>
                  <a:srgbClr val="4676A6"/>
                </a:solidFill>
              </a:rPr>
              <a:t>challenges: </a:t>
            </a:r>
            <a:r>
              <a:rPr lang="en-US" sz="2400" kern="0" dirty="0" smtClean="0"/>
              <a:t>cost, complexity, revisit time</a:t>
            </a:r>
            <a:r>
              <a:rPr lang="en-GB" sz="2400" kern="0" dirty="0" smtClean="0"/>
              <a:t>.</a:t>
            </a:r>
            <a:endParaRPr kumimoji="0" lang="en-GB" sz="24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870384433"/>
      </p:ext>
    </p:extLst>
  </p:cSld>
  <p:clrMapOvr>
    <a:masterClrMapping/>
  </p:clrMapOvr>
  <p:transition advTm="2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4679205"/>
          </a:xfrm>
        </p:spPr>
        <p:txBody>
          <a:bodyPr>
            <a:normAutofit/>
          </a:bodyPr>
          <a:lstStyle/>
          <a:p>
            <a:pPr marL="0" indent="0">
              <a:lnSpc>
                <a:spcPct val="80000"/>
              </a:lnSpc>
              <a:spcBef>
                <a:spcPts val="0"/>
              </a:spcBef>
              <a:spcAft>
                <a:spcPts val="1200"/>
              </a:spcAft>
              <a:buNone/>
            </a:pPr>
            <a:r>
              <a:rPr lang="en-US" sz="2600" b="1" dirty="0" err="1"/>
              <a:t>MyOcean</a:t>
            </a:r>
            <a:r>
              <a:rPr lang="en-US" sz="2400" b="1" dirty="0"/>
              <a:t> </a:t>
            </a:r>
            <a:r>
              <a:rPr lang="en-US" sz="2000" dirty="0">
                <a:hlinkClick r:id="rId2"/>
              </a:rPr>
              <a:t>www.myocean.eu</a:t>
            </a:r>
            <a:r>
              <a:rPr lang="en-US" sz="2400" b="1" dirty="0"/>
              <a:t> </a:t>
            </a:r>
            <a:r>
              <a:rPr lang="en-US" sz="2800" b="1" dirty="0"/>
              <a:t/>
            </a:r>
            <a:br>
              <a:rPr lang="en-US" sz="2800" b="1" dirty="0"/>
            </a:br>
            <a:r>
              <a:rPr lang="en-US" sz="2000" i="1" dirty="0" smtClean="0"/>
              <a:t>marine </a:t>
            </a:r>
            <a:r>
              <a:rPr lang="en-US" sz="2000" i="1" dirty="0"/>
              <a:t>safety, marine resources, coastal &amp; marine environment, weather &amp; seasonal forecasting</a:t>
            </a:r>
          </a:p>
          <a:p>
            <a:pPr marL="0" indent="0">
              <a:lnSpc>
                <a:spcPct val="80000"/>
              </a:lnSpc>
              <a:spcBef>
                <a:spcPts val="0"/>
              </a:spcBef>
              <a:spcAft>
                <a:spcPts val="1200"/>
              </a:spcAft>
              <a:buNone/>
            </a:pPr>
            <a:r>
              <a:rPr lang="en-US" sz="2600" b="1" dirty="0" smtClean="0"/>
              <a:t>Pirate ship tracked by satellite </a:t>
            </a:r>
            <a:r>
              <a:rPr lang="en-US" sz="2000" b="1" dirty="0" smtClean="0"/>
              <a:t>(Copernicus; 2013) </a:t>
            </a:r>
            <a:r>
              <a:rPr lang="en-US" sz="2000" i="1" dirty="0" smtClean="0"/>
              <a:t>factsheet/brochure</a:t>
            </a:r>
          </a:p>
          <a:p>
            <a:pPr marL="0" indent="0">
              <a:lnSpc>
                <a:spcPct val="80000"/>
              </a:lnSpc>
              <a:spcBef>
                <a:spcPts val="0"/>
              </a:spcBef>
              <a:spcAft>
                <a:spcPts val="1200"/>
              </a:spcAft>
              <a:buNone/>
            </a:pPr>
            <a:r>
              <a:rPr lang="en-US" sz="2600" b="1" dirty="0" err="1" smtClean="0"/>
              <a:t>Fugro</a:t>
            </a:r>
            <a:r>
              <a:rPr lang="en-US" sz="2600" b="1" dirty="0" smtClean="0"/>
              <a:t>, BMT </a:t>
            </a:r>
            <a:r>
              <a:rPr lang="en-US" sz="2600" b="1" dirty="0" err="1" smtClean="0"/>
              <a:t>Argoss</a:t>
            </a:r>
            <a:r>
              <a:rPr lang="en-US" sz="2600" b="1" dirty="0" smtClean="0"/>
              <a:t>, Airbus </a:t>
            </a:r>
            <a:r>
              <a:rPr lang="en-US" sz="2600" b="1" dirty="0" err="1" smtClean="0"/>
              <a:t>Defence</a:t>
            </a:r>
            <a:r>
              <a:rPr lang="en-US" sz="2600" b="1" dirty="0" smtClean="0"/>
              <a:t> and Space</a:t>
            </a:r>
            <a:r>
              <a:rPr lang="en-US" sz="2400" b="1" dirty="0" smtClean="0"/>
              <a:t/>
            </a:r>
            <a:br>
              <a:rPr lang="en-US" sz="2400" b="1" dirty="0" smtClean="0"/>
            </a:br>
            <a:r>
              <a:rPr lang="en-US" sz="2000" i="1" dirty="0" smtClean="0"/>
              <a:t>company brochures on marine safety</a:t>
            </a:r>
          </a:p>
          <a:p>
            <a:pPr marL="0" lvl="0" indent="0">
              <a:lnSpc>
                <a:spcPct val="80000"/>
              </a:lnSpc>
              <a:spcBef>
                <a:spcPts val="0"/>
              </a:spcBef>
              <a:spcAft>
                <a:spcPts val="1200"/>
              </a:spcAft>
              <a:buNone/>
            </a:pPr>
            <a:r>
              <a:rPr lang="en-US" sz="2600" b="1" dirty="0">
                <a:solidFill>
                  <a:prstClr val="black"/>
                </a:solidFill>
              </a:rPr>
              <a:t>Satellite based services for maritime environment monitoring and maritime situational </a:t>
            </a:r>
            <a:r>
              <a:rPr lang="en-US" sz="2600" b="1" dirty="0" smtClean="0">
                <a:solidFill>
                  <a:prstClr val="black"/>
                </a:solidFill>
              </a:rPr>
              <a:t>awareness </a:t>
            </a:r>
            <a:r>
              <a:rPr lang="en-US" sz="2000" b="1" dirty="0" smtClean="0">
                <a:solidFill>
                  <a:prstClr val="black"/>
                </a:solidFill>
              </a:rPr>
              <a:t>(Kongsberg Satellite Services; </a:t>
            </a:r>
            <a:r>
              <a:rPr lang="en-US" sz="2000" b="1" dirty="0">
                <a:solidFill>
                  <a:prstClr val="black"/>
                </a:solidFill>
              </a:rPr>
              <a:t>2013)</a:t>
            </a:r>
            <a:r>
              <a:rPr lang="en-US" sz="2600" b="1" dirty="0">
                <a:solidFill>
                  <a:prstClr val="black"/>
                </a:solidFill>
              </a:rPr>
              <a:t> </a:t>
            </a:r>
            <a:r>
              <a:rPr lang="en-US" sz="2000" i="1" dirty="0" smtClean="0">
                <a:solidFill>
                  <a:prstClr val="black"/>
                </a:solidFill>
              </a:rPr>
              <a:t>presentation with examples of SAR-based vessel detection (for oil spills, fisheries control, safety &amp; security)</a:t>
            </a:r>
            <a:endParaRPr lang="en-US" sz="2000" i="1" dirty="0">
              <a:solidFill>
                <a:prstClr val="black"/>
              </a:solidFill>
            </a:endParaRPr>
          </a:p>
          <a:p>
            <a:pPr marL="0" indent="0">
              <a:lnSpc>
                <a:spcPct val="80000"/>
              </a:lnSpc>
              <a:spcBef>
                <a:spcPts val="0"/>
              </a:spcBef>
              <a:spcAft>
                <a:spcPts val="1200"/>
              </a:spcAft>
              <a:buNone/>
            </a:pPr>
            <a:endParaRPr lang="en-US" sz="2000" i="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38</a:t>
            </a:fld>
            <a:endParaRPr lang="en-US"/>
          </a:p>
        </p:txBody>
      </p:sp>
      <p:sp>
        <p:nvSpPr>
          <p:cNvPr id="7" name="Title 1"/>
          <p:cNvSpPr txBox="1">
            <a:spLocks/>
          </p:cNvSpPr>
          <p:nvPr/>
        </p:nvSpPr>
        <p:spPr>
          <a:xfrm>
            <a:off x="378000" y="108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0" name="Picture 2" descr="C:\Users\Mark\Documents\3 GEO\geonetcab\promotion\toolkits\logos &amp; pictures\myocean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2000" y="144000"/>
            <a:ext cx="890336" cy="8757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4000" y="279397"/>
            <a:ext cx="961934" cy="67460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4000" y="324000"/>
            <a:ext cx="1536700" cy="79484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4200" y="432000"/>
            <a:ext cx="1814512" cy="628650"/>
          </a:xfrm>
          <a:prstGeom prst="rect">
            <a:avLst/>
          </a:prstGeom>
        </p:spPr>
      </p:pic>
      <p:pic>
        <p:nvPicPr>
          <p:cNvPr id="11"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12"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4000" y="383025"/>
            <a:ext cx="1695450" cy="568063"/>
          </a:xfrm>
          <a:prstGeom prst="rect">
            <a:avLst/>
          </a:prstGeom>
        </p:spPr>
      </p:pic>
    </p:spTree>
    <p:extLst>
      <p:ext uri="{BB962C8B-B14F-4D97-AF65-F5344CB8AC3E}">
        <p14:creationId xmlns:p14="http://schemas.microsoft.com/office/powerpoint/2010/main" val="1262559191"/>
      </p:ext>
    </p:extLst>
  </p:cSld>
  <p:clrMapOvr>
    <a:masterClrMapping/>
  </p:clrMapOvr>
  <p:transition advTm="2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39</a:t>
            </a:fld>
            <a:endParaRPr lang="en-US"/>
          </a:p>
        </p:txBody>
      </p:sp>
      <p:sp>
        <p:nvSpPr>
          <p:cNvPr id="2" name="TextBox 1"/>
          <p:cNvSpPr txBox="1"/>
          <p:nvPr/>
        </p:nvSpPr>
        <p:spPr>
          <a:xfrm>
            <a:off x="377999" y="324000"/>
            <a:ext cx="8208000" cy="1323439"/>
          </a:xfrm>
          <a:prstGeom prst="rect">
            <a:avLst/>
          </a:prstGeom>
          <a:noFill/>
        </p:spPr>
        <p:txBody>
          <a:bodyPr wrap="square" rtlCol="0">
            <a:spAutoFit/>
          </a:bodyPr>
          <a:lstStyle/>
          <a:p>
            <a:pPr algn="r"/>
            <a:r>
              <a:rPr lang="en-US" sz="4000" b="1" i="1" dirty="0" smtClean="0">
                <a:solidFill>
                  <a:srgbClr val="4676A6"/>
                </a:solidFill>
              </a:rPr>
              <a:t>Example </a:t>
            </a:r>
            <a:br>
              <a:rPr lang="en-US" sz="4000" b="1" i="1" dirty="0" smtClean="0">
                <a:solidFill>
                  <a:srgbClr val="4676A6"/>
                </a:solidFill>
              </a:rPr>
            </a:br>
            <a:r>
              <a:rPr lang="en-US" sz="4000" b="1" i="1" dirty="0" smtClean="0">
                <a:solidFill>
                  <a:srgbClr val="4676A6"/>
                </a:solidFill>
              </a:rPr>
              <a:t>ocean weather</a:t>
            </a:r>
            <a:endParaRPr lang="en-US" sz="4000" b="1" i="1" dirty="0">
              <a:solidFill>
                <a:srgbClr val="4676A6"/>
              </a:solidFill>
            </a:endParaRPr>
          </a:p>
        </p:txBody>
      </p:sp>
      <p:sp>
        <p:nvSpPr>
          <p:cNvPr id="11" name="Rectangle 3"/>
          <p:cNvSpPr>
            <a:spLocks noChangeArrowheads="1"/>
          </p:cNvSpPr>
          <p:nvPr/>
        </p:nvSpPr>
        <p:spPr bwMode="auto">
          <a:xfrm>
            <a:off x="610930" y="5940000"/>
            <a:ext cx="84242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spcBef>
                <a:spcPct val="0"/>
              </a:spcBef>
              <a:buSzTx/>
              <a:buFontTx/>
              <a:buNone/>
            </a:pPr>
            <a:r>
              <a:rPr lang="en-US" altLang="en-US" sz="1600" i="1" dirty="0" smtClean="0">
                <a:latin typeface="+mn-lt"/>
              </a:rPr>
              <a:t>High-resolution weather forecasting (Source: BMT </a:t>
            </a:r>
            <a:r>
              <a:rPr lang="en-US" altLang="en-US" sz="1600" i="1" dirty="0" err="1" smtClean="0">
                <a:latin typeface="+mn-lt"/>
              </a:rPr>
              <a:t>Argoss</a:t>
            </a:r>
            <a:r>
              <a:rPr lang="en-US" altLang="en-US" sz="1600" i="1" dirty="0" smtClean="0">
                <a:latin typeface="+mn-lt"/>
              </a:rPr>
              <a:t>, 2011)</a:t>
            </a:r>
            <a:endParaRPr lang="en-US" altLang="en-US" sz="1600" i="1"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30" y="1980000"/>
            <a:ext cx="7922141" cy="3816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69799"/>
      </p:ext>
    </p:extLst>
  </p:cSld>
  <p:clrMapOvr>
    <a:masterClrMapping/>
  </p:clrMapOvr>
  <p:transition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3652200"/>
          </a:xfrm>
        </p:spPr>
        <p:txBody>
          <a:bodyPr anchor="t">
            <a:normAutofit/>
          </a:bodyPr>
          <a:lstStyle/>
          <a:p>
            <a:pPr marL="2801938" indent="-2801938" algn="l"/>
            <a:r>
              <a:rPr lang="en-US" b="1" i="1" dirty="0" smtClean="0"/>
              <a:t>Earth Observation helps you:</a:t>
            </a:r>
            <a:br>
              <a:rPr lang="en-US" b="1" i="1" dirty="0" smtClean="0"/>
            </a:br>
            <a:r>
              <a:rPr lang="en-US" b="1" i="1" dirty="0" smtClean="0"/>
              <a:t>save money</a:t>
            </a:r>
            <a:br>
              <a:rPr lang="en-US" b="1" i="1" dirty="0" smtClean="0"/>
            </a:br>
            <a:r>
              <a:rPr lang="en-US" b="1" i="1" dirty="0" smtClean="0"/>
              <a:t>save lives</a:t>
            </a:r>
            <a:br>
              <a:rPr lang="en-US" b="1" i="1" dirty="0" smtClean="0"/>
            </a:br>
            <a:r>
              <a:rPr lang="en-US" b="1" i="1" dirty="0" smtClean="0"/>
              <a:t>save the environment</a:t>
            </a:r>
            <a:br>
              <a:rPr lang="en-US" b="1" i="1" dirty="0" smtClean="0"/>
            </a:br>
            <a:endParaRPr lang="en-US"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514511963"/>
      </p:ext>
    </p:extLst>
  </p:cSld>
  <p:clrMapOvr>
    <a:masterClrMapping/>
  </p:clrMapOvr>
  <p:transition advTm="2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40</a:t>
            </a:fld>
            <a:endParaRPr lang="en-US"/>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Ocean</a:t>
            </a:r>
            <a:r>
              <a:rPr lang="en-US" sz="4000" b="1" i="1" dirty="0">
                <a:solidFill>
                  <a:srgbClr val="4676A6"/>
                </a:solidFill>
              </a:rPr>
              <a:t> </a:t>
            </a:r>
            <a:r>
              <a:rPr lang="en-US" sz="4000" b="1" i="1" dirty="0" smtClean="0">
                <a:solidFill>
                  <a:srgbClr val="4676A6"/>
                </a:solidFill>
              </a:rPr>
              <a:t>weather</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600" i="0" u="none" strike="noStrike" kern="0" cap="none" spc="0" normalizeH="0" baseline="0" noProof="0" dirty="0" smtClean="0">
                <a:ln>
                  <a:noFill/>
                </a:ln>
                <a:solidFill>
                  <a:srgbClr val="4676A6"/>
                </a:solidFill>
                <a:effectLst/>
                <a:uLnTx/>
                <a:uFillTx/>
              </a:rPr>
              <a:t>Earth observation</a:t>
            </a:r>
            <a:r>
              <a:rPr kumimoji="0" lang="en-GB" sz="2600" i="0" u="none" strike="noStrike" kern="0" cap="none" spc="0" normalizeH="0" noProof="0" dirty="0" smtClean="0">
                <a:ln>
                  <a:noFill/>
                </a:ln>
                <a:solidFill>
                  <a:srgbClr val="4676A6"/>
                </a:solidFill>
                <a:effectLst/>
                <a:uLnTx/>
                <a:uFillTx/>
              </a:rPr>
              <a:t> provides wind and wave data, </a:t>
            </a:r>
            <a:r>
              <a:rPr kumimoji="0" lang="en-GB" sz="2600" i="0" u="none" strike="noStrike" kern="0" cap="none" spc="0" normalizeH="0" noProof="0" dirty="0" smtClean="0">
                <a:ln>
                  <a:noFill/>
                </a:ln>
                <a:solidFill>
                  <a:srgbClr val="000000"/>
                </a:solidFill>
                <a:effectLst/>
                <a:uLnTx/>
                <a:uFillTx/>
              </a:rPr>
              <a:t>surface currents, sea surface temperature, marine frontal structures </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Weather forecast products and services: </a:t>
            </a:r>
            <a:r>
              <a:rPr lang="en-US" sz="2600" kern="0" dirty="0" smtClean="0"/>
              <a:t>3-day </a:t>
            </a:r>
            <a:r>
              <a:rPr lang="en-US" sz="2600" kern="0" dirty="0"/>
              <a:t>or 5-day site-specific or route specific </a:t>
            </a:r>
            <a:r>
              <a:rPr lang="en-US" sz="2600" kern="0" dirty="0" smtClean="0"/>
              <a:t>weather forecasts </a:t>
            </a:r>
            <a:r>
              <a:rPr lang="en-US" sz="2600" kern="0" dirty="0"/>
              <a:t>- once or twice daily in a range of </a:t>
            </a:r>
            <a:r>
              <a:rPr lang="en-US" sz="2600" kern="0" dirty="0" smtClean="0"/>
              <a:t>formats, regional </a:t>
            </a:r>
            <a:r>
              <a:rPr lang="en-US" sz="2600" kern="0" dirty="0"/>
              <a:t>wave model data for weather sensitive </a:t>
            </a:r>
            <a:r>
              <a:rPr lang="en-US" sz="2600" kern="0" dirty="0" smtClean="0"/>
              <a:t>areas, hurricane forecasts, squall warning service, </a:t>
            </a:r>
            <a:r>
              <a:rPr lang="en-US" sz="2600" kern="0" dirty="0" err="1" smtClean="0"/>
              <a:t>hindcast</a:t>
            </a:r>
            <a:r>
              <a:rPr lang="en-US" sz="2600" kern="0" dirty="0" smtClean="0"/>
              <a:t> </a:t>
            </a:r>
            <a:r>
              <a:rPr lang="en-US" sz="2600" kern="0" dirty="0"/>
              <a:t>studies of weather events for insurance </a:t>
            </a:r>
            <a:r>
              <a:rPr lang="en-US" sz="2600" kern="0" dirty="0" smtClean="0"/>
              <a:t>purposes, provision </a:t>
            </a:r>
            <a:r>
              <a:rPr lang="en-US" sz="2600" kern="0" dirty="0"/>
              <a:t>of extensive climatology </a:t>
            </a:r>
            <a:r>
              <a:rPr lang="en-US" sz="2600" kern="0" dirty="0" smtClean="0"/>
              <a:t>data, sea ice forecast </a:t>
            </a:r>
          </a:p>
          <a:p>
            <a:pPr marL="342000" lvl="0" indent="-342000">
              <a:lnSpc>
                <a:spcPct val="80000"/>
              </a:lnSpc>
              <a:spcBef>
                <a:spcPts val="0"/>
              </a:spcBef>
              <a:spcAft>
                <a:spcPts val="1200"/>
              </a:spcAft>
              <a:buFont typeface="Arial" panose="020B0604020202020204" pitchFamily="34" charset="0"/>
              <a:buChar char="•"/>
              <a:defRPr/>
            </a:pPr>
            <a:r>
              <a:rPr lang="en-GB" sz="2600" kern="0" dirty="0" smtClean="0">
                <a:solidFill>
                  <a:srgbClr val="4676A6"/>
                </a:solidFill>
              </a:rPr>
              <a:t>Cost estimate: </a:t>
            </a:r>
            <a:r>
              <a:rPr lang="en-GB" sz="2600" kern="0" dirty="0" smtClean="0"/>
              <a:t>most general weather forecast data and information are provided for free</a:t>
            </a:r>
            <a:r>
              <a:rPr lang="en-US" sz="2600" kern="0" dirty="0" smtClean="0"/>
              <a:t> </a:t>
            </a:r>
          </a:p>
          <a:p>
            <a:pPr marL="34200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Main </a:t>
            </a:r>
            <a:r>
              <a:rPr lang="en-US" sz="2600" kern="0" dirty="0">
                <a:solidFill>
                  <a:srgbClr val="4676A6"/>
                </a:solidFill>
              </a:rPr>
              <a:t>challenges: </a:t>
            </a:r>
            <a:r>
              <a:rPr lang="en-US" sz="2600" kern="0" dirty="0" smtClean="0"/>
              <a:t>capacity, complexity, business model.</a:t>
            </a:r>
            <a:endParaRPr kumimoji="0" lang="en-GB" sz="26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975496462"/>
      </p:ext>
    </p:extLst>
  </p:cSld>
  <p:clrMapOvr>
    <a:masterClrMapping/>
  </p:clrMapOvr>
  <p:transition advTm="2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spcAft>
                <a:spcPts val="1200"/>
              </a:spcAft>
              <a:buNone/>
            </a:pPr>
            <a:r>
              <a:rPr lang="en-US" sz="2600" b="1" dirty="0" err="1"/>
              <a:t>MyOcean</a:t>
            </a:r>
            <a:r>
              <a:rPr lang="en-US" sz="2400" b="1" dirty="0"/>
              <a:t> </a:t>
            </a:r>
            <a:r>
              <a:rPr lang="en-US" sz="2000" dirty="0">
                <a:hlinkClick r:id="rId2"/>
              </a:rPr>
              <a:t>www.myocean.eu</a:t>
            </a:r>
            <a:r>
              <a:rPr lang="en-US" sz="2400" b="1" dirty="0"/>
              <a:t> </a:t>
            </a:r>
            <a:r>
              <a:rPr lang="en-US" sz="2800" b="1" dirty="0"/>
              <a:t/>
            </a:r>
            <a:br>
              <a:rPr lang="en-US" sz="2800" b="1" dirty="0"/>
            </a:br>
            <a:r>
              <a:rPr lang="en-US" sz="2000" i="1" dirty="0" smtClean="0"/>
              <a:t>marine </a:t>
            </a:r>
            <a:r>
              <a:rPr lang="en-US" sz="2000" i="1" dirty="0"/>
              <a:t>safety, marine resources, coastal &amp; marine environment, weather &amp; seasonal </a:t>
            </a:r>
            <a:r>
              <a:rPr lang="en-US" sz="2000" i="1" dirty="0" smtClean="0"/>
              <a:t>forecasting</a:t>
            </a:r>
          </a:p>
          <a:p>
            <a:pPr marL="0" indent="0">
              <a:lnSpc>
                <a:spcPct val="80000"/>
              </a:lnSpc>
              <a:spcBef>
                <a:spcPts val="0"/>
              </a:spcBef>
              <a:spcAft>
                <a:spcPts val="1200"/>
              </a:spcAft>
              <a:buNone/>
            </a:pPr>
            <a:endParaRPr lang="en-US" sz="2600" b="1" dirty="0" smtClean="0"/>
          </a:p>
          <a:p>
            <a:pPr marL="0" indent="0">
              <a:lnSpc>
                <a:spcPct val="80000"/>
              </a:lnSpc>
              <a:spcBef>
                <a:spcPts val="0"/>
              </a:spcBef>
              <a:spcAft>
                <a:spcPts val="1200"/>
              </a:spcAft>
              <a:buNone/>
            </a:pPr>
            <a:r>
              <a:rPr lang="en-US" sz="2600" b="1" dirty="0" err="1" smtClean="0"/>
              <a:t>Fugro</a:t>
            </a:r>
            <a:r>
              <a:rPr lang="en-US" sz="2600" b="1" dirty="0"/>
              <a:t>, </a:t>
            </a:r>
            <a:r>
              <a:rPr lang="en-US" sz="2600" b="1" dirty="0" err="1"/>
              <a:t>BMT</a:t>
            </a:r>
            <a:r>
              <a:rPr lang="en-US" sz="2600" b="1" dirty="0"/>
              <a:t> </a:t>
            </a:r>
            <a:r>
              <a:rPr lang="en-US" sz="2600" b="1" dirty="0" err="1" smtClean="0"/>
              <a:t>Argoss</a:t>
            </a:r>
            <a:r>
              <a:rPr lang="en-US" sz="2400" b="1" dirty="0" smtClean="0"/>
              <a:t/>
            </a:r>
            <a:br>
              <a:rPr lang="en-US" sz="2400" b="1" dirty="0" smtClean="0"/>
            </a:br>
            <a:r>
              <a:rPr lang="en-US" sz="2000" i="1" dirty="0" smtClean="0"/>
              <a:t>company </a:t>
            </a:r>
            <a:r>
              <a:rPr lang="en-US" sz="2000" i="1" dirty="0"/>
              <a:t>brochures on </a:t>
            </a:r>
            <a:r>
              <a:rPr lang="en-US" sz="2000" i="1" dirty="0" smtClean="0"/>
              <a:t>weather forecasting</a:t>
            </a:r>
            <a:endParaRPr lang="en-US" sz="2000" i="1" dirty="0"/>
          </a:p>
          <a:p>
            <a:pPr marL="0" indent="0">
              <a:lnSpc>
                <a:spcPct val="80000"/>
              </a:lnSpc>
              <a:spcBef>
                <a:spcPts val="0"/>
              </a:spcBef>
              <a:spcAft>
                <a:spcPts val="1200"/>
              </a:spcAft>
              <a:buNone/>
            </a:pPr>
            <a:endParaRPr lang="en-US" sz="2000" i="1" dirty="0"/>
          </a:p>
          <a:p>
            <a:pPr marL="0" indent="0">
              <a:spcBef>
                <a:spcPts val="0"/>
              </a:spcBef>
              <a:buNone/>
            </a:pPr>
            <a:endParaRPr lang="en-US" sz="20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41</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1" name="Picture 2" descr="C:\Users\Mark\Documents\3 GEO\geonetcab\promotion\toolkits\logos &amp; pictures\myocean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4000" y="288000"/>
            <a:ext cx="1271909" cy="1249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000" y="806122"/>
            <a:ext cx="961934" cy="67460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9300" y="828000"/>
            <a:ext cx="1536700" cy="794845"/>
          </a:xfrm>
          <a:prstGeom prst="rect">
            <a:avLst/>
          </a:prstGeom>
        </p:spPr>
      </p:pic>
    </p:spTree>
    <p:extLst>
      <p:ext uri="{BB962C8B-B14F-4D97-AF65-F5344CB8AC3E}">
        <p14:creationId xmlns:p14="http://schemas.microsoft.com/office/powerpoint/2010/main" val="3392453019"/>
      </p:ext>
    </p:extLst>
  </p:cSld>
  <p:clrMapOvr>
    <a:masterClrMapping/>
  </p:clrMapOvr>
  <p:transition advTm="2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42</a:t>
            </a:fld>
            <a:endParaRPr lang="en-US"/>
          </a:p>
        </p:txBody>
      </p:sp>
      <p:sp>
        <p:nvSpPr>
          <p:cNvPr id="2" name="TextBox 1"/>
          <p:cNvSpPr txBox="1"/>
          <p:nvPr/>
        </p:nvSpPr>
        <p:spPr>
          <a:xfrm>
            <a:off x="2254773" y="324000"/>
            <a:ext cx="6331227" cy="1323439"/>
          </a:xfrm>
          <a:prstGeom prst="rect">
            <a:avLst/>
          </a:prstGeom>
          <a:noFill/>
        </p:spPr>
        <p:txBody>
          <a:bodyPr wrap="square" rtlCol="0">
            <a:spAutoFit/>
          </a:bodyPr>
          <a:lstStyle/>
          <a:p>
            <a:pPr algn="r"/>
            <a:r>
              <a:rPr lang="en-US" sz="4000" b="1" i="1" dirty="0" smtClean="0">
                <a:solidFill>
                  <a:srgbClr val="4676A6"/>
                </a:solidFill>
              </a:rPr>
              <a:t>Growth potential for </a:t>
            </a:r>
            <a:br>
              <a:rPr lang="en-US" sz="4000" b="1" i="1" dirty="0" smtClean="0">
                <a:solidFill>
                  <a:srgbClr val="4676A6"/>
                </a:solidFill>
              </a:rPr>
            </a:br>
            <a:r>
              <a:rPr lang="en-US" sz="4000" b="1" i="1" dirty="0" smtClean="0">
                <a:solidFill>
                  <a:srgbClr val="4676A6"/>
                </a:solidFill>
              </a:rPr>
              <a:t>earth observation</a:t>
            </a:r>
            <a:endParaRPr lang="en-US" sz="4000" b="1" i="1" dirty="0">
              <a:solidFill>
                <a:srgbClr val="4676A6"/>
              </a:solidFill>
            </a:endParaRPr>
          </a:p>
        </p:txBody>
      </p:sp>
      <p:sp>
        <p:nvSpPr>
          <p:cNvPr id="5"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a:lnSpc>
                <a:spcPct val="80000"/>
              </a:lnSpc>
              <a:spcBef>
                <a:spcPts val="0"/>
              </a:spcBef>
              <a:spcAft>
                <a:spcPts val="1200"/>
              </a:spcAft>
              <a:buFont typeface="Arial" pitchFamily="34" charset="0"/>
              <a:buChar char="•"/>
              <a:defRPr/>
            </a:pPr>
            <a:r>
              <a:rPr lang="en-US" altLang="en-US" sz="2600" b="1" kern="0" dirty="0" smtClean="0"/>
              <a:t>Support to management of marine and coastal ecosystems</a:t>
            </a:r>
            <a:r>
              <a:rPr kumimoji="0" lang="en-US" altLang="en-US" sz="2600" b="0" i="0" u="none" strike="noStrike" kern="0" cap="none" spc="0" normalizeH="0" baseline="0" noProof="0" dirty="0" smtClean="0">
                <a:ln>
                  <a:noFill/>
                </a:ln>
                <a:solidFill>
                  <a:srgbClr val="000000"/>
                </a:solidFill>
                <a:effectLst/>
                <a:uLnTx/>
                <a:uFillTx/>
              </a:rPr>
              <a:t>.</a:t>
            </a:r>
            <a:r>
              <a:rPr kumimoji="0" lang="en-US" altLang="en-US" sz="2600" b="0" i="0" u="none" strike="noStrike" kern="0" cap="none" spc="0" normalizeH="0" noProof="0" dirty="0" smtClean="0">
                <a:ln>
                  <a:noFill/>
                </a:ln>
                <a:solidFill>
                  <a:srgbClr val="000000"/>
                </a:solidFill>
                <a:effectLst/>
                <a:uLnTx/>
                <a:uFillTx/>
              </a:rPr>
              <a:t> </a:t>
            </a:r>
            <a:r>
              <a:rPr kumimoji="0" lang="en-US" altLang="en-US" sz="2400" b="0" i="0" u="none" strike="noStrike" kern="0" cap="none" spc="0" normalizeH="0" noProof="0" dirty="0" smtClean="0">
                <a:ln>
                  <a:noFill/>
                </a:ln>
                <a:solidFill>
                  <a:srgbClr val="000000"/>
                </a:solidFill>
                <a:effectLst/>
                <a:uLnTx/>
                <a:uFillTx/>
              </a:rPr>
              <a:t/>
            </a:r>
            <a:br>
              <a:rPr kumimoji="0" lang="en-US" altLang="en-US" sz="2400" b="0" i="0" u="none" strike="noStrike" kern="0" cap="none" spc="0" normalizeH="0" noProof="0" dirty="0" smtClean="0">
                <a:ln>
                  <a:noFill/>
                </a:ln>
                <a:solidFill>
                  <a:srgbClr val="000000"/>
                </a:solidFill>
                <a:effectLst/>
                <a:uLnTx/>
                <a:uFillTx/>
              </a:rPr>
            </a:br>
            <a:r>
              <a:rPr kumimoji="0" lang="en-US" altLang="en-US" sz="2000" b="0" i="0" u="none" strike="noStrike" kern="0" cap="none" spc="0" normalizeH="0" baseline="0" noProof="0" dirty="0" smtClean="0">
                <a:ln>
                  <a:noFill/>
                </a:ln>
                <a:solidFill>
                  <a:srgbClr val="4676A6"/>
                </a:solidFill>
                <a:effectLst/>
                <a:uLnTx/>
                <a:uFillTx/>
              </a:rPr>
              <a:t>Main clients: governments, NGOs.</a:t>
            </a:r>
          </a:p>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altLang="en-US" sz="2600" b="1" i="0" u="none" strike="noStrike" kern="0" cap="none" spc="0" normalizeH="0" baseline="0" noProof="0" dirty="0" smtClean="0">
                <a:ln>
                  <a:noFill/>
                </a:ln>
                <a:solidFill>
                  <a:srgbClr val="000000"/>
                </a:solidFill>
                <a:effectLst/>
                <a:uLnTx/>
                <a:uFillTx/>
              </a:rPr>
              <a:t>Satellite-based</a:t>
            </a:r>
            <a:r>
              <a:rPr kumimoji="0" lang="en-US" altLang="en-US" sz="2600" b="1" i="0" u="none" strike="noStrike" kern="0" cap="none" spc="0" normalizeH="0" noProof="0" dirty="0" smtClean="0">
                <a:ln>
                  <a:noFill/>
                </a:ln>
                <a:solidFill>
                  <a:srgbClr val="000000"/>
                </a:solidFill>
                <a:effectLst/>
                <a:uLnTx/>
                <a:uFillTx/>
              </a:rPr>
              <a:t> fishing</a:t>
            </a:r>
            <a:r>
              <a:rPr kumimoji="0" lang="en-US" altLang="en-US" sz="2600" b="1" i="0" u="none" strike="noStrike" kern="0" cap="none" spc="0" normalizeH="0" baseline="0" noProof="0" dirty="0" smtClean="0">
                <a:ln>
                  <a:noFill/>
                </a:ln>
                <a:solidFill>
                  <a:srgbClr val="000000"/>
                </a:solidFill>
                <a:effectLst/>
                <a:uLnTx/>
                <a:uFillTx/>
              </a:rPr>
              <a:t>. </a:t>
            </a:r>
            <a:r>
              <a:rPr kumimoji="0" lang="en-US" altLang="en-US" sz="2400" b="1" i="0" u="none" strike="noStrike" kern="0" cap="none" spc="0" normalizeH="0" baseline="0" noProof="0" dirty="0" smtClean="0">
                <a:ln>
                  <a:noFill/>
                </a:ln>
                <a:solidFill>
                  <a:srgbClr val="000000"/>
                </a:solidFill>
                <a:effectLst/>
                <a:uLnTx/>
                <a:uFillTx/>
              </a:rPr>
              <a:t/>
            </a:r>
            <a:br>
              <a:rPr kumimoji="0" lang="en-US" altLang="en-US" sz="2400" b="1" i="0" u="none" strike="noStrike" kern="0" cap="none" spc="0" normalizeH="0" baseline="0" noProof="0" dirty="0" smtClean="0">
                <a:ln>
                  <a:noFill/>
                </a:ln>
                <a:solidFill>
                  <a:srgbClr val="000000"/>
                </a:solidFill>
                <a:effectLst/>
                <a:uLnTx/>
                <a:uFillTx/>
              </a:rPr>
            </a:br>
            <a:r>
              <a:rPr kumimoji="0" lang="en-US" altLang="en-US" sz="2000" b="0" i="0" u="none" strike="noStrike" kern="0" cap="none" spc="0" normalizeH="0" baseline="0" noProof="0" dirty="0" smtClean="0">
                <a:ln>
                  <a:noFill/>
                </a:ln>
                <a:solidFill>
                  <a:srgbClr val="4676A6"/>
                </a:solidFill>
                <a:effectLst/>
                <a:uLnTx/>
                <a:uFillTx/>
              </a:rPr>
              <a:t>Main clients: government, fishing</a:t>
            </a:r>
            <a:r>
              <a:rPr kumimoji="0" lang="en-US" altLang="en-US" sz="2000" b="0" i="0" u="none" strike="noStrike" kern="0" cap="none" spc="0" normalizeH="0" noProof="0" dirty="0" smtClean="0">
                <a:ln>
                  <a:noFill/>
                </a:ln>
                <a:solidFill>
                  <a:srgbClr val="4676A6"/>
                </a:solidFill>
                <a:effectLst/>
                <a:uLnTx/>
                <a:uFillTx/>
              </a:rPr>
              <a:t> companies</a:t>
            </a:r>
            <a:r>
              <a:rPr kumimoji="0" lang="en-US" altLang="en-US" sz="2000" b="0" i="0" u="none" strike="noStrike" kern="0" cap="none" spc="0" normalizeH="0" baseline="0" noProof="0" dirty="0" smtClean="0">
                <a:ln>
                  <a:noFill/>
                </a:ln>
                <a:solidFill>
                  <a:srgbClr val="4676A6"/>
                </a:solidFill>
                <a:effectLst/>
                <a:uLnTx/>
                <a:uFillTx/>
              </a:rPr>
              <a:t>.</a:t>
            </a:r>
          </a:p>
          <a:p>
            <a:pPr lvl="0">
              <a:lnSpc>
                <a:spcPct val="80000"/>
              </a:lnSpc>
              <a:spcBef>
                <a:spcPts val="0"/>
              </a:spcBef>
              <a:spcAft>
                <a:spcPts val="1200"/>
              </a:spcAft>
              <a:buFont typeface="Arial" pitchFamily="34" charset="0"/>
              <a:buChar char="•"/>
              <a:defRPr/>
            </a:pPr>
            <a:r>
              <a:rPr kumimoji="0" lang="en-US" altLang="en-US" sz="2600" b="1" i="0" u="none" strike="noStrike" kern="0" cap="none" spc="0" normalizeH="0" baseline="0" noProof="0" dirty="0" smtClean="0">
                <a:ln>
                  <a:noFill/>
                </a:ln>
                <a:solidFill>
                  <a:srgbClr val="000000"/>
                </a:solidFill>
                <a:effectLst/>
                <a:uLnTx/>
                <a:uFillTx/>
              </a:rPr>
              <a:t>Marine and coastal safety.</a:t>
            </a:r>
            <a:r>
              <a:rPr kumimoji="0" lang="en-US" altLang="en-US" sz="2400" b="0" i="0" u="none" strike="noStrike" kern="0" cap="none" spc="0" normalizeH="0" baseline="0" noProof="0" dirty="0" smtClean="0">
                <a:ln>
                  <a:noFill/>
                </a:ln>
                <a:solidFill>
                  <a:srgbClr val="000000"/>
                </a:solidFill>
                <a:effectLst/>
                <a:uLnTx/>
                <a:uFillTx/>
              </a:rPr>
              <a:t/>
            </a:r>
            <a:br>
              <a:rPr kumimoji="0" lang="en-US" altLang="en-US" sz="2400" b="0" i="0" u="none" strike="noStrike" kern="0" cap="none" spc="0" normalizeH="0" baseline="0" noProof="0" dirty="0" smtClean="0">
                <a:ln>
                  <a:noFill/>
                </a:ln>
                <a:solidFill>
                  <a:srgbClr val="000000"/>
                </a:solidFill>
                <a:effectLst/>
                <a:uLnTx/>
                <a:uFillTx/>
              </a:rPr>
            </a:br>
            <a:r>
              <a:rPr kumimoji="0" lang="en-US" altLang="en-US" sz="2000" b="0" i="0" u="none" strike="noStrike" kern="0" cap="none" spc="0" normalizeH="0" baseline="0" noProof="0" dirty="0" smtClean="0">
                <a:ln>
                  <a:noFill/>
                </a:ln>
                <a:solidFill>
                  <a:srgbClr val="4676A6"/>
                </a:solidFill>
                <a:effectLst/>
                <a:uLnTx/>
                <a:uFillTx/>
              </a:rPr>
              <a:t>Main clients: government, energy companies, shipping companies.</a:t>
            </a:r>
          </a:p>
          <a:p>
            <a:pPr lvl="0">
              <a:lnSpc>
                <a:spcPct val="80000"/>
              </a:lnSpc>
              <a:spcBef>
                <a:spcPts val="0"/>
              </a:spcBef>
              <a:spcAft>
                <a:spcPts val="1200"/>
              </a:spcAft>
              <a:buFont typeface="Arial" pitchFamily="34" charset="0"/>
              <a:buChar char="•"/>
              <a:defRPr/>
            </a:pPr>
            <a:r>
              <a:rPr lang="en-US" altLang="en-US" sz="2600" b="1" kern="0" dirty="0" smtClean="0"/>
              <a:t>Ocean weather.</a:t>
            </a:r>
            <a:r>
              <a:rPr lang="en-US" altLang="en-US" sz="2400" kern="0" dirty="0"/>
              <a:t/>
            </a:r>
            <a:br>
              <a:rPr lang="en-US" altLang="en-US" sz="2400" kern="0" dirty="0"/>
            </a:br>
            <a:r>
              <a:rPr lang="en-US" altLang="en-US" sz="2000" kern="0" dirty="0">
                <a:solidFill>
                  <a:srgbClr val="4676A6"/>
                </a:solidFill>
              </a:rPr>
              <a:t>Main clients: </a:t>
            </a:r>
            <a:r>
              <a:rPr lang="en-US" altLang="en-US" sz="2000" kern="0" dirty="0" smtClean="0">
                <a:solidFill>
                  <a:srgbClr val="4676A6"/>
                </a:solidFill>
              </a:rPr>
              <a:t>energy companies, shipping companies, government.</a:t>
            </a:r>
            <a:endParaRPr kumimoji="0" lang="en-US" altLang="en-US" sz="2000" b="0" i="0" u="none" strike="noStrike" kern="0" cap="none" spc="0" normalizeH="0" baseline="0" noProof="0" dirty="0" smtClean="0">
              <a:ln>
                <a:noFill/>
              </a:ln>
              <a:solidFill>
                <a:srgbClr val="4676A6"/>
              </a:solidFill>
              <a:effectLst/>
              <a:uLnTx/>
              <a:uFillTx/>
            </a:endParaRPr>
          </a:p>
          <a:p>
            <a:pPr lvl="0">
              <a:lnSpc>
                <a:spcPct val="80000"/>
              </a:lnSpc>
              <a:spcBef>
                <a:spcPts val="0"/>
              </a:spcBef>
              <a:spcAft>
                <a:spcPts val="1200"/>
              </a:spcAft>
              <a:buFont typeface="Arial" pitchFamily="34" charset="0"/>
              <a:buChar char="•"/>
              <a:defRPr/>
            </a:pPr>
            <a:endParaRPr kumimoji="0" lang="en-US" altLang="en-US" sz="2000" b="0" i="0" u="none" strike="noStrike" kern="0" cap="none" spc="0" normalizeH="0" baseline="0" noProof="0" dirty="0" smtClean="0">
              <a:ln>
                <a:noFill/>
              </a:ln>
              <a:solidFill>
                <a:srgbClr val="4676A6"/>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500287789"/>
      </p:ext>
    </p:extLst>
  </p:cSld>
  <p:clrMapOvr>
    <a:masterClrMapping/>
  </p:clrMapOvr>
  <p:transition advTm="2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220400"/>
          </a:xfrm>
        </p:spPr>
        <p:txBody>
          <a:bodyPr>
            <a:normAutofit/>
          </a:bodyPr>
          <a:lstStyle/>
          <a:p>
            <a:pPr algn="l"/>
            <a:r>
              <a:rPr lang="en-US" b="1" i="1" dirty="0" smtClean="0"/>
              <a:t>3. Business development</a:t>
            </a:r>
            <a:endParaRPr lang="en-US" b="1" i="1" dirty="0"/>
          </a:p>
        </p:txBody>
      </p:sp>
      <p:sp>
        <p:nvSpPr>
          <p:cNvPr id="3" name="Content Placeholder 2"/>
          <p:cNvSpPr>
            <a:spLocks noGrp="1"/>
          </p:cNvSpPr>
          <p:nvPr>
            <p:ph idx="1"/>
          </p:nvPr>
        </p:nvSpPr>
        <p:spPr>
          <a:xfrm>
            <a:off x="304800" y="3429000"/>
            <a:ext cx="8208000" cy="1220400"/>
          </a:xfrm>
        </p:spPr>
        <p:txBody>
          <a:bodyPr>
            <a:normAutofit/>
          </a:bodyPr>
          <a:lstStyle/>
          <a:p>
            <a:pPr>
              <a:buNone/>
            </a:pPr>
            <a:r>
              <a:rPr lang="en-US" dirty="0" smtClean="0"/>
              <a:t>    	</a:t>
            </a:r>
            <a:endParaRPr lang="en-US" sz="40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43</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44</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extBox 1"/>
          <p:cNvSpPr txBox="1"/>
          <p:nvPr/>
        </p:nvSpPr>
        <p:spPr>
          <a:xfrm>
            <a:off x="378000" y="1498281"/>
            <a:ext cx="8208000" cy="1323439"/>
          </a:xfrm>
          <a:prstGeom prst="rect">
            <a:avLst/>
          </a:prstGeom>
          <a:noFill/>
        </p:spPr>
        <p:txBody>
          <a:bodyPr wrap="square" rtlCol="0" anchor="ctr">
            <a:spAutoFit/>
          </a:bodyPr>
          <a:lstStyle/>
          <a:p>
            <a:r>
              <a:rPr lang="en-US" sz="4000" b="1" i="1" dirty="0" smtClean="0">
                <a:solidFill>
                  <a:srgbClr val="4676A6"/>
                </a:solidFill>
              </a:rPr>
              <a:t>Why is marketing / promotion of earth observation needed?</a:t>
            </a:r>
            <a:endParaRPr lang="en-US" sz="4000" b="1" i="1" dirty="0">
              <a:solidFill>
                <a:srgbClr val="4676A6"/>
              </a:solidFill>
            </a:endParaRPr>
          </a:p>
        </p:txBody>
      </p:sp>
      <p:sp>
        <p:nvSpPr>
          <p:cNvPr id="9" name="Tijdelijke aanduiding voor inhoud 2"/>
          <p:cNvSpPr txBox="1">
            <a:spLocks/>
          </p:cNvSpPr>
          <p:nvPr/>
        </p:nvSpPr>
        <p:spPr bwMode="auto">
          <a:xfrm>
            <a:off x="378000" y="288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altLang="en-US" sz="2800" i="0" u="none" strike="noStrike" kern="0" cap="none" spc="0" normalizeH="0" baseline="0" noProof="0" dirty="0" smtClean="0">
                <a:ln>
                  <a:noFill/>
                </a:ln>
                <a:solidFill>
                  <a:srgbClr val="000000"/>
                </a:solidFill>
                <a:effectLst/>
                <a:uLnTx/>
                <a:uFillTx/>
              </a:rPr>
              <a:t>Public sector information (PSI)</a:t>
            </a:r>
          </a:p>
          <a:p>
            <a:pPr lvl="0">
              <a:lnSpc>
                <a:spcPct val="80000"/>
              </a:lnSpc>
              <a:spcBef>
                <a:spcPts val="0"/>
              </a:spcBef>
              <a:spcAft>
                <a:spcPts val="1200"/>
              </a:spcAft>
              <a:buFont typeface="Arial" pitchFamily="34" charset="0"/>
              <a:buChar char="•"/>
              <a:defRPr/>
            </a:pPr>
            <a:r>
              <a:rPr kumimoji="0" lang="en-US" altLang="en-US" sz="2800" i="0" u="none" strike="noStrike" kern="0" cap="none" spc="0" normalizeH="0" baseline="0" noProof="0" dirty="0" smtClean="0">
                <a:ln>
                  <a:noFill/>
                </a:ln>
                <a:solidFill>
                  <a:srgbClr val="000000"/>
                </a:solidFill>
                <a:effectLst/>
                <a:uLnTx/>
                <a:uFillTx/>
              </a:rPr>
              <a:t>Externalities (</a:t>
            </a:r>
            <a:r>
              <a:rPr lang="en-US" sz="2800" dirty="0" smtClean="0"/>
              <a:t>environmental accounting &amp; payment for ecosystem services) </a:t>
            </a:r>
            <a:endParaRPr kumimoji="0" lang="en-US" altLang="en-US" sz="2800" i="0" u="none" strike="noStrike" kern="0" cap="none" spc="0" normalizeH="0" baseline="0" noProof="0" dirty="0" smtClean="0">
              <a:ln>
                <a:noFill/>
              </a:ln>
              <a:solidFill>
                <a:srgbClr val="000000"/>
              </a:solidFill>
              <a:effectLst/>
              <a:uLnTx/>
              <a:uFillTx/>
            </a:endParaRPr>
          </a:p>
          <a:p>
            <a:pPr lvl="0">
              <a:lnSpc>
                <a:spcPct val="80000"/>
              </a:lnSpc>
              <a:spcBef>
                <a:spcPts val="0"/>
              </a:spcBef>
              <a:spcAft>
                <a:spcPts val="1200"/>
              </a:spcAft>
              <a:buFont typeface="Arial" pitchFamily="34" charset="0"/>
              <a:buChar char="•"/>
              <a:defRPr/>
            </a:pPr>
            <a:r>
              <a:rPr lang="en-US" sz="2800" dirty="0" smtClean="0"/>
              <a:t>Global datasets, open access, data sharing, compatibility (GEO)</a:t>
            </a:r>
            <a:endParaRPr kumimoji="0" lang="en-US" altLang="en-US" sz="2000" b="0" i="0" u="none" strike="noStrike" kern="0" cap="none" spc="0" normalizeH="0" baseline="0" noProof="0" dirty="0" smtClean="0">
              <a:ln>
                <a:noFill/>
              </a:ln>
              <a:solidFill>
                <a:srgbClr val="000000"/>
              </a:solidFill>
              <a:effectLst/>
              <a:uLnTx/>
              <a:uFillTx/>
            </a:endParaRPr>
          </a:p>
        </p:txBody>
      </p:sp>
    </p:spTree>
    <p:extLst>
      <p:ext uri="{BB962C8B-B14F-4D97-AF65-F5344CB8AC3E}">
        <p14:creationId xmlns:p14="http://schemas.microsoft.com/office/powerpoint/2010/main" val="2749702074"/>
      </p:ext>
    </p:extLst>
  </p:cSld>
  <p:clrMapOvr>
    <a:masterClrMapping/>
  </p:clrMapOvr>
  <p:transition advTm="2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If public sector information is made available </a:t>
            </a:r>
            <a:br>
              <a:rPr lang="en-US" sz="2800" dirty="0" smtClean="0">
                <a:latin typeface="+mn-lt"/>
              </a:rPr>
            </a:br>
            <a:r>
              <a:rPr lang="en-US" sz="2800" dirty="0" smtClean="0">
                <a:latin typeface="+mn-lt"/>
              </a:rPr>
              <a:t>free-of-charge, </a:t>
            </a:r>
            <a:r>
              <a:rPr lang="en-US" sz="2800" dirty="0" smtClean="0">
                <a:solidFill>
                  <a:srgbClr val="4676A6"/>
                </a:solidFill>
                <a:latin typeface="+mn-lt"/>
              </a:rPr>
              <a:t>demand will increase and, in the end, government revenue also, </a:t>
            </a:r>
            <a:r>
              <a:rPr lang="en-US" sz="2800" dirty="0" smtClean="0">
                <a:latin typeface="+mn-lt"/>
              </a:rPr>
              <a:t>as companies will derive income from value-added products and services, and consequently pay more taxes (see figures in following slides).</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45</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04900249"/>
      </p:ext>
    </p:extLst>
  </p:cSld>
  <p:clrMapOvr>
    <a:masterClrMapping/>
  </p:clrMapOvr>
  <p:transition advTm="20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46</a:t>
            </a:fld>
            <a:endParaRPr lang="en-US"/>
          </a:p>
        </p:txBody>
      </p:sp>
      <p:sp>
        <p:nvSpPr>
          <p:cNvPr id="3" name="Title 2"/>
          <p:cNvSpPr>
            <a:spLocks noGrp="1"/>
          </p:cNvSpPr>
          <p:nvPr>
            <p:ph type="title"/>
          </p:nvPr>
        </p:nvSpPr>
        <p:spPr>
          <a:xfrm>
            <a:off x="0" y="216000"/>
            <a:ext cx="9144000" cy="709200"/>
          </a:xfrm>
        </p:spPr>
        <p:txBody>
          <a:bodyPr>
            <a:noAutofit/>
          </a:bodyPr>
          <a:lstStyle/>
          <a:p>
            <a:pPr>
              <a:defRPr/>
            </a:pPr>
            <a:r>
              <a:rPr lang="en-US" sz="3800" b="1" i="1" dirty="0">
                <a:solidFill>
                  <a:srgbClr val="4676A6"/>
                </a:solidFill>
              </a:rPr>
              <a:t>Supply &amp; Demand Public Sector Information</a:t>
            </a:r>
          </a:p>
        </p:txBody>
      </p:sp>
      <p:sp>
        <p:nvSpPr>
          <p:cNvPr id="4" name="TextBox 3"/>
          <p:cNvSpPr txBox="1"/>
          <p:nvPr/>
        </p:nvSpPr>
        <p:spPr>
          <a:xfrm>
            <a:off x="1440000" y="5760000"/>
            <a:ext cx="6696000" cy="338554"/>
          </a:xfrm>
          <a:prstGeom prst="rect">
            <a:avLst/>
          </a:prstGeom>
          <a:noFill/>
        </p:spPr>
        <p:txBody>
          <a:bodyPr wrap="squar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1985" y="1066800"/>
            <a:ext cx="6600030" cy="4724399"/>
          </a:xfrm>
          <a:prstGeom prst="rect">
            <a:avLst/>
          </a:prstGeom>
          <a:noFill/>
          <a:ln>
            <a:noFill/>
          </a:ln>
        </p:spPr>
      </p:pic>
      <p:sp>
        <p:nvSpPr>
          <p:cNvPr id="2" name="Rectangle 1"/>
          <p:cNvSpPr/>
          <p:nvPr/>
        </p:nvSpPr>
        <p:spPr>
          <a:xfrm>
            <a:off x="5112000" y="1440000"/>
            <a:ext cx="2936125" cy="369332"/>
          </a:xfrm>
          <a:prstGeom prst="rect">
            <a:avLst/>
          </a:prstGeom>
        </p:spPr>
        <p:txBody>
          <a:bodyPr wrap="none">
            <a:spAutoFit/>
          </a:bodyPr>
          <a:lstStyle/>
          <a:p>
            <a:r>
              <a:rPr lang="en-US" dirty="0">
                <a:hlinkClick r:id="rId3"/>
              </a:rPr>
              <a:t>http://</a:t>
            </a:r>
            <a:r>
              <a:rPr lang="en-US" dirty="0" smtClean="0">
                <a:hlinkClick r:id="rId3"/>
              </a:rPr>
              <a:t>vimeo.com/63079712</a:t>
            </a:r>
            <a:r>
              <a:rPr lang="en-US" dirty="0" smtClean="0"/>
              <a:t> </a:t>
            </a:r>
            <a:endParaRPr lang="en-US" dirty="0"/>
          </a:p>
        </p:txBody>
      </p:sp>
    </p:spTree>
    <p:extLst>
      <p:ext uri="{BB962C8B-B14F-4D97-AF65-F5344CB8AC3E}">
        <p14:creationId xmlns:p14="http://schemas.microsoft.com/office/powerpoint/2010/main" val="1848084010"/>
      </p:ext>
    </p:extLst>
  </p:cSld>
  <p:clrMapOvr>
    <a:masterClrMapping/>
  </p:clrMapOvr>
  <p:transition advTm="20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47</a:t>
            </a:fld>
            <a:endParaRPr lang="en-US"/>
          </a:p>
        </p:txBody>
      </p:sp>
      <p:sp>
        <p:nvSpPr>
          <p:cNvPr id="3" name="Title 2"/>
          <p:cNvSpPr>
            <a:spLocks noGrp="1"/>
          </p:cNvSpPr>
          <p:nvPr>
            <p:ph type="title"/>
          </p:nvPr>
        </p:nvSpPr>
        <p:spPr>
          <a:xfrm>
            <a:off x="457200" y="216000"/>
            <a:ext cx="8229600" cy="709200"/>
          </a:xfrm>
        </p:spPr>
        <p:txBody>
          <a:bodyPr>
            <a:noAutofit/>
          </a:bodyPr>
          <a:lstStyle/>
          <a:p>
            <a:pPr>
              <a:defRPr/>
            </a:pPr>
            <a:r>
              <a:rPr lang="en-US" sz="4000" b="1" i="1" dirty="0">
                <a:solidFill>
                  <a:srgbClr val="4676A6"/>
                </a:solidFill>
              </a:rPr>
              <a:t>Cost-benefit Public Sector Information</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1066800"/>
            <a:ext cx="7391400" cy="5181600"/>
          </a:xfrm>
          <a:prstGeom prst="rect">
            <a:avLst/>
          </a:prstGeom>
          <a:noFill/>
          <a:ln>
            <a:noFill/>
          </a:ln>
        </p:spPr>
      </p:pic>
      <p:sp>
        <p:nvSpPr>
          <p:cNvPr id="4" name="TextBox 3"/>
          <p:cNvSpPr txBox="1"/>
          <p:nvPr/>
        </p:nvSpPr>
        <p:spPr>
          <a:xfrm>
            <a:off x="876300" y="6300000"/>
            <a:ext cx="8040651" cy="338554"/>
          </a:xfrm>
          <a:prstGeom prst="rect">
            <a:avLst/>
          </a:prstGeom>
          <a:noFill/>
        </p:spPr>
        <p:txBody>
          <a:bodyPr wrap="squar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spTree>
    <p:extLst>
      <p:ext uri="{BB962C8B-B14F-4D97-AF65-F5344CB8AC3E}">
        <p14:creationId xmlns:p14="http://schemas.microsoft.com/office/powerpoint/2010/main" val="4060722236"/>
      </p:ext>
    </p:extLst>
  </p:cSld>
  <p:clrMapOvr>
    <a:masterClrMapping/>
  </p:clrMapOvr>
  <p:transition advTm="20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48</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a:solidFill>
                  <a:srgbClr val="4676A6"/>
                </a:solidFill>
              </a:rPr>
              <a:t>Re-use of Public Sector Information</a:t>
            </a:r>
          </a:p>
        </p:txBody>
      </p:sp>
      <p:sp>
        <p:nvSpPr>
          <p:cNvPr id="4" name="TextBox 3"/>
          <p:cNvSpPr txBox="1"/>
          <p:nvPr/>
        </p:nvSpPr>
        <p:spPr>
          <a:xfrm>
            <a:off x="342900" y="5940000"/>
            <a:ext cx="6653681" cy="338554"/>
          </a:xfrm>
          <a:prstGeom prst="rect">
            <a:avLst/>
          </a:prstGeom>
          <a:noFill/>
        </p:spPr>
        <p:txBody>
          <a:bodyPr wrap="non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295400"/>
            <a:ext cx="8458200" cy="4495800"/>
          </a:xfrm>
          <a:prstGeom prst="rect">
            <a:avLst/>
          </a:prstGeom>
          <a:noFill/>
          <a:ln>
            <a:noFill/>
          </a:ln>
        </p:spPr>
      </p:pic>
    </p:spTree>
    <p:extLst>
      <p:ext uri="{BB962C8B-B14F-4D97-AF65-F5344CB8AC3E}">
        <p14:creationId xmlns:p14="http://schemas.microsoft.com/office/powerpoint/2010/main" val="4281760934"/>
      </p:ext>
    </p:extLst>
  </p:cSld>
  <p:clrMapOvr>
    <a:masterClrMapping/>
  </p:clrMapOvr>
  <p:transition advTm="20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Most earth observation applications deal with so-called externalities, such as impact on the environment. </a:t>
            </a:r>
            <a:br>
              <a:rPr lang="en-US" sz="2800" dirty="0" smtClean="0">
                <a:latin typeface="+mn-lt"/>
              </a:rPr>
            </a:br>
            <a:r>
              <a:rPr lang="en-US" sz="2800" dirty="0" smtClean="0">
                <a:latin typeface="+mn-lt"/>
              </a:rPr>
              <a:t>It is difficult to capture these in terms of conventional cost-benefit models.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To tackle this, the following framework for analysis of earth observation applications is developed: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49</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162088989"/>
      </p:ext>
    </p:extLst>
  </p:cSld>
  <p:clrMapOvr>
    <a:masterClrMapping/>
  </p:clrMapOvr>
  <p:transition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5</a:t>
            </a:fld>
            <a:endParaRPr lang="en-US" dirty="0"/>
          </a:p>
        </p:txBody>
      </p:sp>
      <p:sp>
        <p:nvSpPr>
          <p:cNvPr id="8" name="Title 1"/>
          <p:cNvSpPr txBox="1">
            <a:spLocks/>
          </p:cNvSpPr>
          <p:nvPr/>
        </p:nvSpPr>
        <p:spPr>
          <a:xfrm>
            <a:off x="378000" y="324000"/>
            <a:ext cx="8208000" cy="13248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4676A6"/>
                </a:solidFill>
                <a:effectLst/>
                <a:uLnTx/>
                <a:uFillTx/>
                <a:latin typeface="+mj-lt"/>
                <a:ea typeface="+mj-ea"/>
                <a:cs typeface="+mj-cs"/>
              </a:rPr>
              <a:t>Earth observation </a:t>
            </a:r>
            <a:br>
              <a:rPr kumimoji="0" lang="en-US" sz="4000" b="1" i="1" u="none" strike="noStrike" kern="1200" cap="none" spc="0" normalizeH="0" baseline="0" noProof="0" dirty="0" smtClean="0">
                <a:ln>
                  <a:noFill/>
                </a:ln>
                <a:solidFill>
                  <a:srgbClr val="4676A6"/>
                </a:solidFill>
                <a:effectLst/>
                <a:uLnTx/>
                <a:uFillTx/>
                <a:latin typeface="+mj-lt"/>
                <a:ea typeface="+mj-ea"/>
                <a:cs typeface="+mj-cs"/>
              </a:rPr>
            </a:br>
            <a:r>
              <a:rPr kumimoji="0" lang="en-US" sz="4000" b="1" i="1" u="none" strike="noStrike" kern="1200" cap="none" spc="0" normalizeH="0" baseline="0" noProof="0" dirty="0" smtClean="0">
                <a:ln>
                  <a:noFill/>
                </a:ln>
                <a:solidFill>
                  <a:srgbClr val="4676A6"/>
                </a:solidFill>
                <a:effectLst/>
                <a:uLnTx/>
                <a:uFillTx/>
                <a:latin typeface="+mj-lt"/>
                <a:ea typeface="+mj-ea"/>
                <a:cs typeface="+mj-cs"/>
              </a:rPr>
              <a:t>applications</a:t>
            </a:r>
            <a:endParaRPr kumimoji="0" lang="en-US" sz="4000" b="1" i="1" u="none" strike="noStrike" kern="1200" cap="none" spc="0" normalizeH="0" baseline="0" noProof="0" dirty="0">
              <a:ln>
                <a:noFill/>
              </a:ln>
              <a:solidFill>
                <a:srgbClr val="4676A6"/>
              </a:solidFill>
              <a:effectLst/>
              <a:uLnTx/>
              <a:uFillTx/>
              <a:latin typeface="+mj-lt"/>
              <a:ea typeface="+mj-ea"/>
              <a:cs typeface="+mj-cs"/>
            </a:endParaRPr>
          </a:p>
        </p:txBody>
      </p:sp>
      <p:sp>
        <p:nvSpPr>
          <p:cNvPr id="9" name="Content Placeholder 2"/>
          <p:cNvSpPr txBox="1">
            <a:spLocks/>
          </p:cNvSpPr>
          <p:nvPr/>
        </p:nvSpPr>
        <p:spPr>
          <a:xfrm>
            <a:off x="378000" y="1800000"/>
            <a:ext cx="8229600" cy="39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On the verge of reaching new user communities</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These new user communities need to be involved</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Weakest link / last mile aspects are important</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Marketing needed: promotion &amp; capacity building</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50</a:t>
            </a:fld>
            <a:endParaRPr lang="en-US"/>
          </a:p>
        </p:txBody>
      </p:sp>
      <p:sp>
        <p:nvSpPr>
          <p:cNvPr id="2" name="TextBox 1"/>
          <p:cNvSpPr txBox="1"/>
          <p:nvPr/>
        </p:nvSpPr>
        <p:spPr>
          <a:xfrm>
            <a:off x="2248572" y="396000"/>
            <a:ext cx="6337428" cy="707886"/>
          </a:xfrm>
          <a:prstGeom prst="rect">
            <a:avLst/>
          </a:prstGeom>
          <a:noFill/>
        </p:spPr>
        <p:txBody>
          <a:bodyPr wrap="square" rtlCol="0">
            <a:spAutoFit/>
          </a:bodyPr>
          <a:lstStyle/>
          <a:p>
            <a:pPr algn="r"/>
            <a:r>
              <a:rPr lang="en-US" sz="4000" b="1" i="1" dirty="0" smtClean="0">
                <a:solidFill>
                  <a:srgbClr val="4676A6"/>
                </a:solidFill>
              </a:rPr>
              <a:t>Framework for analysis</a:t>
            </a:r>
            <a:endParaRPr lang="en-US" sz="4000" b="1" i="1" dirty="0">
              <a:solidFill>
                <a:srgbClr val="4676A6"/>
              </a:solidFill>
            </a:endParaRPr>
          </a:p>
        </p:txBody>
      </p:sp>
      <p:pic>
        <p:nvPicPr>
          <p:cNvPr id="8" name="Picture 7" descr="C:\Users\Mark\Documents\3 GEO\geonetcab\marketing EO products &amp; services\figure 15 step-by-step benefit E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00" y="1181405"/>
            <a:ext cx="7086600" cy="4762195"/>
          </a:xfrm>
          <a:prstGeom prst="rect">
            <a:avLst/>
          </a:prstGeom>
          <a:noFill/>
          <a:ln>
            <a:noFill/>
          </a:ln>
        </p:spPr>
      </p:pic>
      <p:sp>
        <p:nvSpPr>
          <p:cNvPr id="5" name="TextBox 4"/>
          <p:cNvSpPr txBox="1"/>
          <p:nvPr/>
        </p:nvSpPr>
        <p:spPr>
          <a:xfrm>
            <a:off x="1028700" y="5940000"/>
            <a:ext cx="7251279" cy="338554"/>
          </a:xfrm>
          <a:prstGeom prst="rect">
            <a:avLst/>
          </a:prstGeom>
          <a:noFill/>
        </p:spPr>
        <p:txBody>
          <a:bodyPr wrap="none" rtlCol="0">
            <a:spAutoFit/>
          </a:bodyPr>
          <a:lstStyle/>
          <a:p>
            <a:r>
              <a:rPr lang="en-US" sz="1600" i="1" dirty="0" smtClean="0"/>
              <a:t>Step-by-step </a:t>
            </a:r>
            <a:r>
              <a:rPr lang="en-US" sz="1600" i="1" dirty="0"/>
              <a:t>analysis of the benefits of earth observation (source: </a:t>
            </a:r>
            <a:r>
              <a:rPr lang="en-US" sz="1600" i="1" dirty="0" err="1"/>
              <a:t>GEONetCab</a:t>
            </a:r>
            <a:r>
              <a:rPr lang="en-US" sz="1600" i="1" dirty="0"/>
              <a:t>, 2013)</a:t>
            </a:r>
          </a:p>
        </p:txBody>
      </p:sp>
      <p:pic>
        <p:nvPicPr>
          <p:cNvPr id="10"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Tree>
    <p:extLst>
      <p:ext uri="{BB962C8B-B14F-4D97-AF65-F5344CB8AC3E}">
        <p14:creationId xmlns:p14="http://schemas.microsoft.com/office/powerpoint/2010/main" val="3394107001"/>
      </p:ext>
    </p:extLst>
  </p:cSld>
  <p:clrMapOvr>
    <a:masterClrMapping/>
  </p:clrMapOvr>
  <p:transition advTm="20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417707"/>
          </a:xfrm>
        </p:spPr>
        <p:txBody>
          <a:bodyPr>
            <a:noAutofit/>
          </a:bodyPr>
          <a:lstStyle/>
          <a:p>
            <a:pPr>
              <a:lnSpc>
                <a:spcPct val="80000"/>
              </a:lnSpc>
              <a:spcBef>
                <a:spcPts val="0"/>
              </a:spcBef>
              <a:spcAft>
                <a:spcPts val="1200"/>
              </a:spcAft>
            </a:pPr>
            <a:r>
              <a:rPr lang="en-GB" sz="2600" dirty="0" smtClean="0"/>
              <a:t>Does </a:t>
            </a:r>
            <a:r>
              <a:rPr lang="en-GB" sz="2600" dirty="0"/>
              <a:t>the new application cause a paradigm shift?</a:t>
            </a:r>
            <a:endParaRPr lang="en-US" sz="2600" dirty="0"/>
          </a:p>
          <a:p>
            <a:pPr lvl="0">
              <a:lnSpc>
                <a:spcPct val="80000"/>
              </a:lnSpc>
              <a:spcBef>
                <a:spcPts val="0"/>
              </a:spcBef>
              <a:spcAft>
                <a:spcPts val="1200"/>
              </a:spcAft>
            </a:pPr>
            <a:r>
              <a:rPr lang="en-GB" sz="2600" dirty="0"/>
              <a:t>Is the current business or organization process improved?</a:t>
            </a:r>
            <a:endParaRPr lang="en-US" sz="2600" dirty="0"/>
          </a:p>
          <a:p>
            <a:pPr>
              <a:lnSpc>
                <a:spcPct val="80000"/>
              </a:lnSpc>
              <a:spcBef>
                <a:spcPts val="0"/>
              </a:spcBef>
              <a:spcAft>
                <a:spcPts val="1200"/>
              </a:spcAft>
            </a:pPr>
            <a:r>
              <a:rPr lang="en-GB" sz="2600" dirty="0" smtClean="0"/>
              <a:t>Does </a:t>
            </a:r>
            <a:r>
              <a:rPr lang="en-GB" sz="2600" dirty="0"/>
              <a:t>the application provide economic value that can be quantified?</a:t>
            </a:r>
            <a:endParaRPr lang="en-US" sz="2600" dirty="0"/>
          </a:p>
          <a:p>
            <a:pPr lvl="0">
              <a:lnSpc>
                <a:spcPct val="80000"/>
              </a:lnSpc>
              <a:spcBef>
                <a:spcPts val="0"/>
              </a:spcBef>
              <a:spcAft>
                <a:spcPts val="1200"/>
              </a:spcAft>
            </a:pPr>
            <a:r>
              <a:rPr lang="en-GB" sz="2600" dirty="0"/>
              <a:t>Is a clear measurable goal defined to which the earth observation application contributes?</a:t>
            </a:r>
            <a:endParaRPr lang="en-US" sz="2600" dirty="0"/>
          </a:p>
          <a:p>
            <a:pPr>
              <a:lnSpc>
                <a:spcPct val="80000"/>
              </a:lnSpc>
              <a:spcBef>
                <a:spcPts val="0"/>
              </a:spcBef>
              <a:spcAft>
                <a:spcPts val="1200"/>
              </a:spcAft>
            </a:pPr>
            <a:r>
              <a:rPr lang="en-GB" sz="2600" dirty="0" smtClean="0"/>
              <a:t>Is </a:t>
            </a:r>
            <a:r>
              <a:rPr lang="en-GB" sz="2600" dirty="0"/>
              <a:t>a future payment scheme or other economic mechanism foreseen in which the earth observation application fits?</a:t>
            </a:r>
            <a:endParaRPr lang="en-US" sz="2600" dirty="0"/>
          </a:p>
          <a:p>
            <a:pPr marL="0" indent="0">
              <a:buNone/>
            </a:pPr>
            <a:r>
              <a:rPr lang="en-US" sz="2600" dirty="0" smtClean="0"/>
              <a:t/>
            </a:r>
            <a:br>
              <a:rPr lang="en-US" sz="2600" dirty="0" smtClean="0"/>
            </a:br>
            <a:endParaRPr lang="en-US" sz="2600" dirty="0" smtClean="0"/>
          </a:p>
        </p:txBody>
      </p:sp>
      <p:sp>
        <p:nvSpPr>
          <p:cNvPr id="6" name="Slide Number Placeholder 5"/>
          <p:cNvSpPr>
            <a:spLocks noGrp="1"/>
          </p:cNvSpPr>
          <p:nvPr>
            <p:ph type="sldNum" sz="quarter" idx="12"/>
          </p:nvPr>
        </p:nvSpPr>
        <p:spPr/>
        <p:txBody>
          <a:bodyPr/>
          <a:lstStyle/>
          <a:p>
            <a:fld id="{7AE59B96-4131-4DD5-A7F3-9C8969C240CC}" type="slidenum">
              <a:rPr lang="en-US" smtClean="0"/>
              <a:pPr/>
              <a:t>51</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Key questions</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401341810"/>
      </p:ext>
    </p:extLst>
  </p:cSld>
  <p:clrMapOvr>
    <a:masterClrMapping/>
  </p:clrMapOvr>
  <p:transition advTm="20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52</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Assessment of </a:t>
            </a:r>
            <a:br>
              <a:rPr lang="en-US" sz="4000" b="1" i="1" dirty="0" smtClean="0">
                <a:solidFill>
                  <a:srgbClr val="4676A6"/>
                </a:solidFill>
              </a:rPr>
            </a:br>
            <a:r>
              <a:rPr lang="en-US" sz="4000" b="1" i="1" dirty="0" smtClean="0">
                <a:solidFill>
                  <a:srgbClr val="4676A6"/>
                </a:solidFill>
              </a:rPr>
              <a:t>geospatial solutions</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a:lnSpc>
                <a:spcPct val="80000"/>
              </a:lnSpc>
              <a:spcBef>
                <a:spcPts val="0"/>
              </a:spcBef>
              <a:buNone/>
            </a:pPr>
            <a:r>
              <a:rPr lang="en-US" sz="2000" dirty="0"/>
              <a:t>Rating of </a:t>
            </a:r>
            <a:r>
              <a:rPr lang="en-US" sz="2000" b="1" dirty="0">
                <a:solidFill>
                  <a:srgbClr val="4676A6"/>
                </a:solidFill>
              </a:rPr>
              <a:t>characteristics</a:t>
            </a:r>
            <a:r>
              <a:rPr lang="en-US" sz="2000" dirty="0"/>
              <a:t> of geospatial </a:t>
            </a:r>
            <a:r>
              <a:rPr lang="en-US" sz="2000" dirty="0" smtClean="0"/>
              <a:t>solutions: </a:t>
            </a:r>
          </a:p>
          <a:p>
            <a:pPr>
              <a:lnSpc>
                <a:spcPct val="80000"/>
              </a:lnSpc>
              <a:spcBef>
                <a:spcPts val="0"/>
              </a:spcBef>
            </a:pPr>
            <a:r>
              <a:rPr lang="en-US" sz="1800" dirty="0" smtClean="0"/>
              <a:t>fit-for-purpose </a:t>
            </a:r>
          </a:p>
          <a:p>
            <a:pPr>
              <a:lnSpc>
                <a:spcPct val="80000"/>
              </a:lnSpc>
              <a:spcBef>
                <a:spcPts val="0"/>
              </a:spcBef>
            </a:pPr>
            <a:r>
              <a:rPr lang="en-US" sz="1800" dirty="0" smtClean="0"/>
              <a:t>comparative advantage </a:t>
            </a:r>
          </a:p>
          <a:p>
            <a:pPr>
              <a:lnSpc>
                <a:spcPct val="80000"/>
              </a:lnSpc>
              <a:spcBef>
                <a:spcPts val="0"/>
              </a:spcBef>
            </a:pPr>
            <a:r>
              <a:rPr lang="en-US" sz="1800" dirty="0" smtClean="0"/>
              <a:t>complexity to user / ease- of-use </a:t>
            </a:r>
          </a:p>
          <a:p>
            <a:pPr>
              <a:lnSpc>
                <a:spcPct val="80000"/>
              </a:lnSpc>
              <a:spcBef>
                <a:spcPts val="0"/>
              </a:spcBef>
            </a:pPr>
            <a:r>
              <a:rPr lang="en-US" sz="1800" dirty="0" smtClean="0"/>
              <a:t>elegance </a:t>
            </a:r>
          </a:p>
          <a:p>
            <a:pPr>
              <a:lnSpc>
                <a:spcPct val="80000"/>
              </a:lnSpc>
              <a:spcBef>
                <a:spcPts val="0"/>
              </a:spcBef>
            </a:pPr>
            <a:r>
              <a:rPr lang="en-US" sz="1800" dirty="0" smtClean="0"/>
              <a:t>cost-benefit, </a:t>
            </a:r>
          </a:p>
          <a:p>
            <a:pPr>
              <a:lnSpc>
                <a:spcPct val="80000"/>
              </a:lnSpc>
              <a:spcBef>
                <a:spcPts val="0"/>
              </a:spcBef>
            </a:pPr>
            <a:r>
              <a:rPr lang="en-US" sz="1800" dirty="0" smtClean="0"/>
              <a:t>sustainability</a:t>
            </a:r>
          </a:p>
          <a:p>
            <a:pPr>
              <a:lnSpc>
                <a:spcPct val="80000"/>
              </a:lnSpc>
              <a:spcBef>
                <a:spcPts val="0"/>
              </a:spcBef>
            </a:pPr>
            <a:r>
              <a:rPr lang="en-US" sz="1800" dirty="0" smtClean="0"/>
              <a:t>resilience </a:t>
            </a:r>
          </a:p>
          <a:p>
            <a:pPr>
              <a:lnSpc>
                <a:spcPct val="80000"/>
              </a:lnSpc>
              <a:spcBef>
                <a:spcPts val="0"/>
              </a:spcBef>
            </a:pPr>
            <a:r>
              <a:rPr lang="en-US" sz="1800" dirty="0" smtClean="0"/>
              <a:t>reproduction capacity / flexibility </a:t>
            </a:r>
          </a:p>
          <a:p>
            <a:pPr>
              <a:lnSpc>
                <a:spcPct val="80000"/>
              </a:lnSpc>
              <a:spcBef>
                <a:spcPts val="0"/>
              </a:spcBef>
            </a:pPr>
            <a:r>
              <a:rPr lang="en-US" sz="1800" dirty="0" smtClean="0"/>
              <a:t>acceptance </a:t>
            </a:r>
          </a:p>
          <a:p>
            <a:pPr>
              <a:lnSpc>
                <a:spcPct val="80000"/>
              </a:lnSpc>
              <a:spcBef>
                <a:spcPts val="0"/>
              </a:spcBef>
            </a:pPr>
            <a:r>
              <a:rPr lang="en-US" sz="1800" dirty="0" smtClean="0"/>
              <a:t>level of knowledge transfer required</a:t>
            </a:r>
          </a:p>
          <a:p>
            <a:pPr>
              <a:lnSpc>
                <a:spcPct val="80000"/>
              </a:lnSpc>
              <a:spcBef>
                <a:spcPts val="0"/>
              </a:spcBef>
            </a:pPr>
            <a:r>
              <a:rPr lang="en-US" sz="1800" dirty="0" smtClean="0"/>
              <a:t>ethics, transparency, public accountability, objectivity &amp; impartiality</a:t>
            </a:r>
          </a:p>
          <a:p>
            <a:pPr>
              <a:lnSpc>
                <a:spcPct val="80000"/>
              </a:lnSpc>
              <a:spcBef>
                <a:spcPts val="0"/>
              </a:spcBef>
              <a:spcAft>
                <a:spcPts val="600"/>
              </a:spcAft>
              <a:buNone/>
            </a:pPr>
            <a:endParaRPr lang="en-US" sz="2000" dirty="0" smtClean="0"/>
          </a:p>
          <a:p>
            <a:pPr>
              <a:lnSpc>
                <a:spcPct val="80000"/>
              </a:lnSpc>
              <a:spcBef>
                <a:spcPts val="0"/>
              </a:spcBef>
              <a:buNone/>
            </a:pPr>
            <a:r>
              <a:rPr lang="en-US" sz="2000" dirty="0" smtClean="0"/>
              <a:t>Rating </a:t>
            </a:r>
            <a:r>
              <a:rPr lang="en-US" sz="2000" dirty="0"/>
              <a:t>of </a:t>
            </a:r>
            <a:r>
              <a:rPr lang="en-US" sz="2000" b="1" dirty="0">
                <a:solidFill>
                  <a:srgbClr val="4676A6"/>
                </a:solidFill>
              </a:rPr>
              <a:t>business </a:t>
            </a:r>
            <a:r>
              <a:rPr lang="en-US" sz="2000" b="1" dirty="0" smtClean="0">
                <a:solidFill>
                  <a:srgbClr val="4676A6"/>
                </a:solidFill>
              </a:rPr>
              <a:t>environment</a:t>
            </a:r>
            <a:r>
              <a:rPr lang="en-US" sz="2000" dirty="0" smtClean="0"/>
              <a:t>:</a:t>
            </a:r>
          </a:p>
          <a:p>
            <a:pPr>
              <a:lnSpc>
                <a:spcPct val="80000"/>
              </a:lnSpc>
              <a:spcBef>
                <a:spcPts val="0"/>
              </a:spcBef>
            </a:pPr>
            <a:r>
              <a:rPr lang="en-US" sz="1800" b="1" dirty="0" smtClean="0"/>
              <a:t>Willingness </a:t>
            </a:r>
            <a:r>
              <a:rPr lang="en-US" sz="1800" b="1" dirty="0"/>
              <a:t>to pay </a:t>
            </a:r>
            <a:r>
              <a:rPr lang="en-US" sz="1800" dirty="0"/>
              <a:t>(by </a:t>
            </a:r>
            <a:r>
              <a:rPr lang="en-US" sz="1800" dirty="0" smtClean="0"/>
              <a:t>clients)</a:t>
            </a:r>
          </a:p>
          <a:p>
            <a:pPr>
              <a:lnSpc>
                <a:spcPct val="80000"/>
              </a:lnSpc>
              <a:spcBef>
                <a:spcPts val="0"/>
              </a:spcBef>
            </a:pPr>
            <a:r>
              <a:rPr lang="en-US" sz="1800" b="1" dirty="0" smtClean="0"/>
              <a:t>Embedding</a:t>
            </a:r>
            <a:r>
              <a:rPr lang="en-US" sz="1800" dirty="0" smtClean="0"/>
              <a:t> </a:t>
            </a:r>
            <a:r>
              <a:rPr lang="en-US" sz="1800" dirty="0"/>
              <a:t>(in organizational </a:t>
            </a:r>
            <a:r>
              <a:rPr lang="en-US" sz="1800" dirty="0" smtClean="0"/>
              <a:t>processes)</a:t>
            </a:r>
          </a:p>
          <a:p>
            <a:pPr>
              <a:lnSpc>
                <a:spcPct val="80000"/>
              </a:lnSpc>
              <a:spcBef>
                <a:spcPts val="0"/>
              </a:spcBef>
            </a:pPr>
            <a:r>
              <a:rPr lang="en-US" sz="1800" b="1" dirty="0" smtClean="0"/>
              <a:t>Openness</a:t>
            </a:r>
            <a:r>
              <a:rPr lang="en-US" sz="1800" dirty="0" smtClean="0"/>
              <a:t> </a:t>
            </a:r>
            <a:r>
              <a:rPr lang="en-US" sz="1800" dirty="0"/>
              <a:t>(transparency and ease of doing business, access to </a:t>
            </a:r>
            <a:r>
              <a:rPr lang="en-US" sz="1800" dirty="0" smtClean="0"/>
              <a:t>markets)</a:t>
            </a:r>
          </a:p>
          <a:p>
            <a:pPr>
              <a:lnSpc>
                <a:spcPct val="80000"/>
              </a:lnSpc>
              <a:spcBef>
                <a:spcPts val="0"/>
              </a:spcBef>
            </a:pPr>
            <a:r>
              <a:rPr lang="en-US" sz="1800" b="1" dirty="0" smtClean="0"/>
              <a:t>Institutions</a:t>
            </a:r>
            <a:r>
              <a:rPr lang="en-US" sz="1800" dirty="0" smtClean="0"/>
              <a:t> </a:t>
            </a:r>
            <a:r>
              <a:rPr lang="en-US" sz="1800" dirty="0"/>
              <a:t>(is the institutional environment conducive to doing business, acceptance of </a:t>
            </a:r>
            <a:r>
              <a:rPr lang="en-US" sz="1800" dirty="0" smtClean="0"/>
              <a:t>new solutions?)</a:t>
            </a:r>
          </a:p>
        </p:txBody>
      </p:sp>
    </p:spTree>
    <p:extLst>
      <p:ext uri="{BB962C8B-B14F-4D97-AF65-F5344CB8AC3E}">
        <p14:creationId xmlns:p14="http://schemas.microsoft.com/office/powerpoint/2010/main" val="790703149"/>
      </p:ext>
    </p:extLst>
  </p:cSld>
  <p:clrMapOvr>
    <a:masterClrMapping/>
  </p:clrMapOvr>
  <p:transition advTm="20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53</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Fit-for-purpose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t>An important, but often forgotten requirement: </a:t>
            </a:r>
            <a:r>
              <a:rPr lang="en-GB" sz="2600" dirty="0" smtClean="0"/>
              <a:t/>
            </a:r>
            <a:br>
              <a:rPr lang="en-GB" sz="2600" dirty="0" smtClean="0"/>
            </a:br>
            <a:r>
              <a:rPr lang="en-GB" sz="2600" dirty="0" smtClean="0">
                <a:solidFill>
                  <a:srgbClr val="4676A6"/>
                </a:solidFill>
              </a:rPr>
              <a:t>Does </a:t>
            </a:r>
            <a:r>
              <a:rPr lang="en-GB" sz="2600" dirty="0">
                <a:solidFill>
                  <a:srgbClr val="4676A6"/>
                </a:solidFill>
              </a:rPr>
              <a:t>the product or service do what it is supposed to do to solve a certain problem? </a:t>
            </a:r>
            <a:r>
              <a:rPr lang="en-GB" sz="2600" dirty="0" smtClean="0"/>
              <a:t/>
            </a:r>
            <a:br>
              <a:rPr lang="en-GB" sz="2600" dirty="0" smtClean="0"/>
            </a:br>
            <a:endParaRPr lang="en-GB" sz="2600" dirty="0" smtClean="0"/>
          </a:p>
          <a:p>
            <a:pPr marL="0" indent="0">
              <a:lnSpc>
                <a:spcPct val="80000"/>
              </a:lnSpc>
              <a:buNone/>
            </a:pPr>
            <a:r>
              <a:rPr lang="en-GB" sz="2600" dirty="0" smtClean="0"/>
              <a:t>In </a:t>
            </a:r>
            <a:r>
              <a:rPr lang="en-GB" sz="2600" dirty="0"/>
              <a:t>other words: is it really a solution or just an attempt towards a solution</a:t>
            </a:r>
            <a:r>
              <a:rPr lang="en-GB" sz="2600" dirty="0" smtClean="0"/>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description of what the EO solution actually does</a:t>
            </a:r>
            <a:endParaRPr lang="en-US" sz="2600" dirty="0"/>
          </a:p>
          <a:p>
            <a:pPr marL="0" indent="0">
              <a:buNone/>
            </a:pP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002258099"/>
      </p:ext>
    </p:extLst>
  </p:cSld>
  <p:clrMapOvr>
    <a:masterClrMapping/>
  </p:clrMapOvr>
  <p:transition advTm="20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54</a:t>
            </a:fld>
            <a:endParaRPr lang="en-US"/>
          </a:p>
        </p:txBody>
      </p:sp>
      <p:sp>
        <p:nvSpPr>
          <p:cNvPr id="2" name="TextBox 1"/>
          <p:cNvSpPr txBox="1"/>
          <p:nvPr/>
        </p:nvSpPr>
        <p:spPr>
          <a:xfrm>
            <a:off x="4053758" y="324000"/>
            <a:ext cx="4532242" cy="1323439"/>
          </a:xfrm>
          <a:prstGeom prst="rect">
            <a:avLst/>
          </a:prstGeom>
          <a:noFill/>
        </p:spPr>
        <p:txBody>
          <a:bodyPr wrap="square" rtlCol="0">
            <a:spAutoFit/>
          </a:bodyPr>
          <a:lstStyle/>
          <a:p>
            <a:pPr algn="r"/>
            <a:r>
              <a:rPr lang="en-US" sz="4000" b="1" i="1" dirty="0" smtClean="0">
                <a:solidFill>
                  <a:srgbClr val="4676A6"/>
                </a:solidFill>
              </a:rPr>
              <a:t>Comparative advantage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What it does significantly better than other solutions to the same problem. </a:t>
            </a:r>
            <a:r>
              <a:rPr lang="en-GB" sz="2600" dirty="0" smtClean="0"/>
              <a:t/>
            </a:r>
            <a:br>
              <a:rPr lang="en-GB" sz="2600" dirty="0" smtClean="0"/>
            </a:br>
            <a:r>
              <a:rPr lang="en-GB" sz="2600" dirty="0" smtClean="0"/>
              <a:t>For </a:t>
            </a:r>
            <a:r>
              <a:rPr lang="en-GB" sz="2600" dirty="0"/>
              <a:t>earth observation usually the comparative advantages of greater accuracy, better resolution in time and space, comprehensive overview of large areas and near real-time information provision are mentioned as comparative advantages. </a:t>
            </a:r>
            <a:endParaRPr lang="en-GB" sz="2600" dirty="0" smtClean="0"/>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ca</a:t>
            </a:r>
            <a:r>
              <a:rPr lang="en-GB" sz="2600" dirty="0" err="1" smtClean="0"/>
              <a:t>lculation</a:t>
            </a:r>
            <a:r>
              <a:rPr lang="en-GB" sz="2600" dirty="0" smtClean="0"/>
              <a:t> </a:t>
            </a:r>
            <a:r>
              <a:rPr lang="en-GB" sz="2600" dirty="0"/>
              <a:t>of degree in which the EO solution is better than alternatives</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listing of comparative advantages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55</a:t>
            </a:fld>
            <a:endParaRPr lang="en-US"/>
          </a:p>
        </p:txBody>
      </p:sp>
      <p:sp>
        <p:nvSpPr>
          <p:cNvPr id="2" name="TextBox 1"/>
          <p:cNvSpPr txBox="1"/>
          <p:nvPr/>
        </p:nvSpPr>
        <p:spPr>
          <a:xfrm>
            <a:off x="2682158" y="324000"/>
            <a:ext cx="5903842" cy="1323439"/>
          </a:xfrm>
          <a:prstGeom prst="rect">
            <a:avLst/>
          </a:prstGeom>
          <a:noFill/>
        </p:spPr>
        <p:txBody>
          <a:bodyPr wrap="square" rtlCol="0">
            <a:spAutoFit/>
          </a:bodyPr>
          <a:lstStyle/>
          <a:p>
            <a:pPr algn="r"/>
            <a:r>
              <a:rPr lang="en-US" sz="4000" b="1" i="1" dirty="0" smtClean="0">
                <a:solidFill>
                  <a:srgbClr val="4676A6"/>
                </a:solidFill>
              </a:rPr>
              <a:t>Complexity (to user) / ease-of-use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At all levels in the value chain the </a:t>
            </a:r>
            <a:r>
              <a:rPr lang="en-GB" sz="2600" dirty="0" smtClean="0">
                <a:solidFill>
                  <a:srgbClr val="4676A6"/>
                </a:solidFill>
              </a:rPr>
              <a:t>users </a:t>
            </a:r>
            <a:r>
              <a:rPr lang="en-GB" sz="2600" dirty="0">
                <a:solidFill>
                  <a:srgbClr val="4676A6"/>
                </a:solidFill>
              </a:rPr>
              <a:t>(professionals and </a:t>
            </a:r>
            <a:r>
              <a:rPr lang="en-GB" sz="2600" dirty="0" smtClean="0">
                <a:solidFill>
                  <a:srgbClr val="4676A6"/>
                </a:solidFill>
              </a:rPr>
              <a:t/>
            </a:r>
            <a:br>
              <a:rPr lang="en-GB" sz="2600" dirty="0" smtClean="0">
                <a:solidFill>
                  <a:srgbClr val="4676A6"/>
                </a:solidFill>
              </a:rPr>
            </a:br>
            <a:r>
              <a:rPr lang="en-GB" sz="2600" dirty="0" smtClean="0">
                <a:solidFill>
                  <a:srgbClr val="4676A6"/>
                </a:solidFill>
              </a:rPr>
              <a:t>end-users</a:t>
            </a:r>
            <a:r>
              <a:rPr lang="en-GB" sz="2600" dirty="0">
                <a:solidFill>
                  <a:srgbClr val="4676A6"/>
                </a:solidFill>
              </a:rPr>
              <a:t>) are able to work with the product or service</a:t>
            </a:r>
            <a:r>
              <a:rPr lang="en-GB" sz="2600" dirty="0" smtClean="0">
                <a:solidFill>
                  <a:srgbClr val="4676A6"/>
                </a:solidFill>
              </a:rPr>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56</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Elegance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marR="0" indent="0" algn="just">
              <a:lnSpc>
                <a:spcPct val="80000"/>
              </a:lnSpc>
              <a:spcBef>
                <a:spcPts val="0"/>
              </a:spcBef>
              <a:spcAft>
                <a:spcPts val="0"/>
              </a:spcAft>
              <a:buNone/>
            </a:pPr>
            <a:r>
              <a:rPr lang="en-GB" sz="2600" dirty="0">
                <a:solidFill>
                  <a:srgbClr val="4676A6"/>
                </a:solidFill>
                <a:ea typeface="Calibri"/>
                <a:cs typeface="Times New Roman"/>
              </a:rPr>
              <a:t>Once you get the idea behind this product or service, you want to be part of the community that uses it. </a:t>
            </a:r>
            <a:endParaRPr lang="en-GB" sz="2600" dirty="0" smtClean="0">
              <a:solidFill>
                <a:srgbClr val="4676A6"/>
              </a:solidFill>
              <a:ea typeface="Calibri"/>
              <a:cs typeface="Times New Roman"/>
            </a:endParaRPr>
          </a:p>
          <a:p>
            <a:pPr marL="0" marR="0" indent="0" algn="just">
              <a:lnSpc>
                <a:spcPct val="80000"/>
              </a:lnSpc>
              <a:spcBef>
                <a:spcPts val="0"/>
              </a:spcBef>
              <a:spcAft>
                <a:spcPts val="0"/>
              </a:spcAft>
              <a:buNone/>
            </a:pPr>
            <a:endParaRPr lang="en-GB" sz="2600" dirty="0" smtClean="0">
              <a:ea typeface="Calibri"/>
              <a:cs typeface="Times New Roman"/>
            </a:endParaRPr>
          </a:p>
          <a:p>
            <a:pPr marL="0" marR="0" indent="0" algn="just">
              <a:lnSpc>
                <a:spcPct val="80000"/>
              </a:lnSpc>
              <a:spcBef>
                <a:spcPts val="0"/>
              </a:spcBef>
              <a:spcAft>
                <a:spcPts val="0"/>
              </a:spcAft>
              <a:buNone/>
            </a:pPr>
            <a:r>
              <a:rPr lang="en-GB" sz="2600" dirty="0" smtClean="0">
                <a:ea typeface="Calibri"/>
                <a:cs typeface="Times New Roman"/>
              </a:rPr>
              <a:t>This </a:t>
            </a:r>
            <a:r>
              <a:rPr lang="en-GB" sz="2600" dirty="0">
                <a:ea typeface="Calibri"/>
                <a:cs typeface="Times New Roman"/>
              </a:rPr>
              <a:t>sense of belonging facilitates the formation of user groups that provide valuable feedback</a:t>
            </a:r>
            <a:r>
              <a:rPr lang="en-GB" sz="2600" dirty="0" smtClean="0">
                <a:ea typeface="Calibri"/>
                <a:cs typeface="Times New Roman"/>
              </a:rPr>
              <a:t>.</a:t>
            </a:r>
          </a:p>
          <a:p>
            <a:pPr marL="0" marR="0" indent="0" algn="just">
              <a:lnSpc>
                <a:spcPct val="80000"/>
              </a:lnSpc>
              <a:spcBef>
                <a:spcPts val="0"/>
              </a:spcBef>
              <a:spcAft>
                <a:spcPts val="0"/>
              </a:spcAft>
              <a:buNone/>
            </a:pPr>
            <a:endParaRPr lang="en-US" sz="2600" dirty="0">
              <a:ea typeface="Calibri"/>
              <a:cs typeface="Times New Roman"/>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none</a:t>
            </a:r>
            <a:r>
              <a:rPr lang="en-GB" sz="2600" dirty="0"/>
              <a:t>, or it should be the size of the user community</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57</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Cost-benefit</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cost-benefit of the product or service is quantified and sufficiently attractive, also in the long-term</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cost-benefit calculation</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a:t>
            </a:r>
            <a:r>
              <a:rPr lang="en-US" sz="2600" dirty="0" smtClean="0"/>
              <a:t>quantitative assessment</a:t>
            </a:r>
            <a:endParaRPr lang="en-US" sz="2600" dirty="0"/>
          </a:p>
          <a:p>
            <a:pPr marL="0" indent="0">
              <a:lnSpc>
                <a:spcPct val="80000"/>
              </a:lnSpc>
              <a:buNone/>
            </a:pP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58</a:t>
            </a:fld>
            <a:endParaRPr lang="en-US"/>
          </a:p>
        </p:txBody>
      </p:sp>
      <p:sp>
        <p:nvSpPr>
          <p:cNvPr id="2" name="TextBox 1"/>
          <p:cNvSpPr txBox="1"/>
          <p:nvPr/>
        </p:nvSpPr>
        <p:spPr>
          <a:xfrm>
            <a:off x="2834558" y="900000"/>
            <a:ext cx="5751442" cy="707886"/>
          </a:xfrm>
          <a:prstGeom prst="rect">
            <a:avLst/>
          </a:prstGeom>
          <a:noFill/>
        </p:spPr>
        <p:txBody>
          <a:bodyPr wrap="square" rtlCol="0">
            <a:spAutoFit/>
          </a:bodyPr>
          <a:lstStyle/>
          <a:p>
            <a:pPr algn="r"/>
            <a:r>
              <a:rPr lang="en-US" sz="4000" b="1" i="1" dirty="0" smtClean="0">
                <a:solidFill>
                  <a:srgbClr val="4676A6"/>
                </a:solidFill>
              </a:rPr>
              <a:t>Sustainability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product or service can be delivered when it is needed. </a:t>
            </a:r>
            <a:r>
              <a:rPr lang="en-GB" sz="2600" dirty="0" smtClean="0">
                <a:solidFill>
                  <a:srgbClr val="4676A6"/>
                </a:solidFill>
              </a:rPr>
              <a:t/>
            </a:r>
            <a:br>
              <a:rPr lang="en-GB" sz="2600" dirty="0" smtClean="0">
                <a:solidFill>
                  <a:srgbClr val="4676A6"/>
                </a:solidFill>
              </a:rPr>
            </a:br>
            <a:r>
              <a:rPr lang="en-GB" sz="2600" dirty="0" smtClean="0"/>
              <a:t>There </a:t>
            </a:r>
            <a:r>
              <a:rPr lang="en-GB" sz="2600" dirty="0"/>
              <a:t>is a long-term perspective that guarantees </a:t>
            </a:r>
            <a:r>
              <a:rPr lang="en-GB" sz="2600" dirty="0" smtClean="0"/>
              <a:t>delivery.</a:t>
            </a:r>
          </a:p>
          <a:p>
            <a:pPr marL="0" indent="0">
              <a:lnSpc>
                <a:spcPct val="80000"/>
              </a:lnSpc>
              <a:buNone/>
            </a:pPr>
            <a:endParaRPr lang="en-GB" sz="1000" dirty="0" smtClean="0"/>
          </a:p>
          <a:p>
            <a:pPr marL="342000" indent="-342000">
              <a:lnSpc>
                <a:spcPct val="80000"/>
              </a:lnSpc>
              <a:spcBef>
                <a:spcPts val="0"/>
              </a:spcBef>
              <a:spcAft>
                <a:spcPts val="600"/>
              </a:spcAft>
              <a:buNone/>
            </a:pPr>
            <a:r>
              <a:rPr lang="en-US" sz="2600" dirty="0" smtClean="0"/>
              <a:t>Sustainability concerns the following aspects:</a:t>
            </a:r>
          </a:p>
          <a:p>
            <a:pPr marL="342000" indent="-342000">
              <a:lnSpc>
                <a:spcPct val="80000"/>
              </a:lnSpc>
              <a:spcBef>
                <a:spcPts val="0"/>
              </a:spcBef>
              <a:spcAft>
                <a:spcPts val="600"/>
              </a:spcAft>
              <a:buFont typeface="Wingdings" pitchFamily="2" charset="2"/>
              <a:buChar char="ü"/>
            </a:pPr>
            <a:r>
              <a:rPr lang="en-US" sz="2000" dirty="0" smtClean="0"/>
              <a:t>Long-term data availability </a:t>
            </a:r>
          </a:p>
          <a:p>
            <a:pPr marL="342000" indent="-342000">
              <a:lnSpc>
                <a:spcPct val="80000"/>
              </a:lnSpc>
              <a:spcBef>
                <a:spcPts val="0"/>
              </a:spcBef>
              <a:spcAft>
                <a:spcPts val="600"/>
              </a:spcAft>
              <a:buFont typeface="Wingdings" pitchFamily="2" charset="2"/>
              <a:buChar char="ü"/>
            </a:pPr>
            <a:r>
              <a:rPr lang="en-US" sz="2000" dirty="0" smtClean="0"/>
              <a:t>Availability of finance/funds to provide the solution continuously for present and future use </a:t>
            </a:r>
          </a:p>
          <a:p>
            <a:pPr marL="342000" indent="-342000">
              <a:lnSpc>
                <a:spcPct val="80000"/>
              </a:lnSpc>
              <a:spcBef>
                <a:spcPts val="0"/>
              </a:spcBef>
              <a:spcAft>
                <a:spcPts val="600"/>
              </a:spcAft>
              <a:buFont typeface="Wingdings" pitchFamily="2" charset="2"/>
              <a:buChar char="ü"/>
            </a:pPr>
            <a:r>
              <a:rPr lang="en-US" sz="2000" dirty="0" smtClean="0"/>
              <a:t>Long-term institutional / governmental interest and support</a:t>
            </a:r>
          </a:p>
          <a:p>
            <a:pPr marL="342000" indent="-342000">
              <a:lnSpc>
                <a:spcPct val="80000"/>
              </a:lnSpc>
              <a:spcBef>
                <a:spcPts val="0"/>
              </a:spcBef>
              <a:spcAft>
                <a:spcPts val="600"/>
              </a:spcAft>
              <a:buFont typeface="Wingdings" pitchFamily="2" charset="2"/>
              <a:buChar char="ü"/>
            </a:pPr>
            <a:r>
              <a:rPr lang="en-US" sz="2000" dirty="0" smtClean="0"/>
              <a:t>Long-term user interest for a solution that addresses real needs</a:t>
            </a:r>
          </a:p>
          <a:p>
            <a:pPr marL="342000" indent="-342000">
              <a:lnSpc>
                <a:spcPct val="80000"/>
              </a:lnSpc>
              <a:spcBef>
                <a:spcPts val="0"/>
              </a:spcBef>
              <a:spcAft>
                <a:spcPts val="600"/>
              </a:spcAft>
              <a:buNone/>
            </a:pPr>
            <a:r>
              <a:rPr lang="en-GB" sz="1000" dirty="0" smtClean="0"/>
              <a:t> </a:t>
            </a:r>
            <a:endParaRPr lang="en-US" sz="1000" dirty="0" smtClean="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sensitivity analysis of the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517170794"/>
      </p:ext>
    </p:extLst>
  </p:cSld>
  <p:clrMapOvr>
    <a:masterClrMapping/>
  </p:clrMapOvr>
  <p:transition advTm="20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59</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Resilience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In case of extremes or breakdown in the value chain, the product or service can still be delivered at an acceptable level. </a:t>
            </a:r>
            <a:r>
              <a:rPr lang="en-GB" sz="2600" dirty="0"/>
              <a:t>Alternatives (plan B) are available (and developed</a:t>
            </a:r>
            <a:r>
              <a:rPr lang="en-GB" sz="2600" dirty="0" smtClean="0"/>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cost-benefit </a:t>
            </a:r>
            <a:r>
              <a:rPr lang="en-GB" sz="2600" dirty="0"/>
              <a:t>calculation of plan B </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risk analysis of the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620521176"/>
      </p:ext>
    </p:extLst>
  </p:cSld>
  <p:clrMapOvr>
    <a:masterClrMapping/>
  </p:clrMapOvr>
  <p:transition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324000"/>
            <a:ext cx="8208000" cy="1324800"/>
          </a:xfrm>
        </p:spPr>
        <p:txBody>
          <a:bodyPr>
            <a:normAutofit/>
          </a:bodyPr>
          <a:lstStyle/>
          <a:p>
            <a:pPr algn="r"/>
            <a:r>
              <a:rPr lang="en-US" sz="4000" b="1" i="1" dirty="0" smtClean="0">
                <a:solidFill>
                  <a:srgbClr val="4676A6"/>
                </a:solidFill>
              </a:rPr>
              <a:t>Life cycle of </a:t>
            </a:r>
            <a:br>
              <a:rPr lang="en-US" sz="4000" b="1" i="1" dirty="0" smtClean="0">
                <a:solidFill>
                  <a:srgbClr val="4676A6"/>
                </a:solidFill>
              </a:rPr>
            </a:br>
            <a:r>
              <a:rPr lang="en-US" sz="4000" b="1" i="1" dirty="0" smtClean="0">
                <a:solidFill>
                  <a:srgbClr val="4676A6"/>
                </a:solidFill>
              </a:rPr>
              <a:t>products &amp; services</a:t>
            </a:r>
            <a:endParaRPr lang="en-US" sz="4000" b="1" i="1" dirty="0">
              <a:solidFill>
                <a:srgbClr val="4676A6"/>
              </a:solidFill>
            </a:endParaRPr>
          </a:p>
        </p:txBody>
      </p:sp>
      <p:sp>
        <p:nvSpPr>
          <p:cNvPr id="3" name="Content Placeholder 2"/>
          <p:cNvSpPr>
            <a:spLocks noGrp="1"/>
          </p:cNvSpPr>
          <p:nvPr>
            <p:ph idx="1"/>
          </p:nvPr>
        </p:nvSpPr>
        <p:spPr>
          <a:xfrm>
            <a:off x="378000" y="2340000"/>
            <a:ext cx="8208000" cy="3960000"/>
          </a:xfrm>
        </p:spPr>
        <p:txBody>
          <a:bodyPr>
            <a:normAutofit/>
          </a:bodyPr>
          <a:lstStyle/>
          <a:p>
            <a:pPr>
              <a:buNone/>
            </a:pPr>
            <a:r>
              <a:rPr lang="en-US" sz="2800" dirty="0" smtClean="0"/>
              <a:t>Initialization</a:t>
            </a:r>
          </a:p>
          <a:p>
            <a:pPr>
              <a:buNone/>
            </a:pPr>
            <a:r>
              <a:rPr lang="en-US" sz="2800" dirty="0" smtClean="0"/>
              <a:t>System analysis &amp; design</a:t>
            </a:r>
          </a:p>
          <a:p>
            <a:pPr>
              <a:buNone/>
            </a:pPr>
            <a:r>
              <a:rPr lang="en-US" sz="2800" dirty="0" smtClean="0"/>
              <a:t>Rapid prototyping</a:t>
            </a:r>
          </a:p>
          <a:p>
            <a:pPr>
              <a:buNone/>
            </a:pPr>
            <a:r>
              <a:rPr lang="en-US" sz="2800" dirty="0" smtClean="0"/>
              <a:t>System development</a:t>
            </a:r>
          </a:p>
          <a:p>
            <a:pPr>
              <a:buNone/>
            </a:pPr>
            <a:r>
              <a:rPr lang="en-US" sz="2800" dirty="0" smtClean="0"/>
              <a:t>Implementation</a:t>
            </a:r>
          </a:p>
          <a:p>
            <a:pPr>
              <a:buNone/>
            </a:pPr>
            <a:r>
              <a:rPr lang="en-US" sz="2800" dirty="0" smtClean="0"/>
              <a:t>Post-implementation</a:t>
            </a:r>
          </a:p>
          <a:p>
            <a:pPr>
              <a:buNone/>
            </a:pPr>
            <a:r>
              <a:rPr lang="en-US" sz="3600" dirty="0" smtClean="0"/>
              <a:t>	</a:t>
            </a:r>
            <a:endParaRPr lang="en-US" sz="3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6</a:t>
            </a:fld>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0430" y="2160000"/>
            <a:ext cx="2528570" cy="3319145"/>
          </a:xfrm>
          <a:prstGeom prst="rect">
            <a:avLst/>
          </a:prstGeom>
          <a:noFill/>
          <a:ln>
            <a:no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60</a:t>
            </a:fld>
            <a:endParaRPr lang="en-US"/>
          </a:p>
        </p:txBody>
      </p:sp>
      <p:sp>
        <p:nvSpPr>
          <p:cNvPr id="2" name="TextBox 1"/>
          <p:cNvSpPr txBox="1"/>
          <p:nvPr/>
        </p:nvSpPr>
        <p:spPr>
          <a:xfrm>
            <a:off x="2301158" y="324000"/>
            <a:ext cx="6284842" cy="1323439"/>
          </a:xfrm>
          <a:prstGeom prst="rect">
            <a:avLst/>
          </a:prstGeom>
          <a:noFill/>
        </p:spPr>
        <p:txBody>
          <a:bodyPr wrap="square" rtlCol="0">
            <a:spAutoFit/>
          </a:bodyPr>
          <a:lstStyle/>
          <a:p>
            <a:pPr algn="r"/>
            <a:r>
              <a:rPr lang="en-US" sz="4000" b="1" i="1" dirty="0" smtClean="0">
                <a:solidFill>
                  <a:srgbClr val="4676A6"/>
                </a:solidFill>
              </a:rPr>
              <a:t>Reproduction </a:t>
            </a:r>
            <a:br>
              <a:rPr lang="en-US" sz="4000" b="1" i="1" dirty="0" smtClean="0">
                <a:solidFill>
                  <a:srgbClr val="4676A6"/>
                </a:solidFill>
              </a:rPr>
            </a:br>
            <a:r>
              <a:rPr lang="en-US" sz="4000" b="1" i="1" dirty="0" smtClean="0">
                <a:solidFill>
                  <a:srgbClr val="4676A6"/>
                </a:solidFill>
              </a:rPr>
              <a:t>capacity / flexibility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product or service can be easily applied or adapted for use in another region or another situation, while still providing the solution without (too much) extra cost</a:t>
            </a:r>
            <a:r>
              <a:rPr lang="en-GB" sz="2600" dirty="0" smtClean="0">
                <a:solidFill>
                  <a:srgbClr val="4676A6"/>
                </a:solidFill>
              </a:rPr>
              <a:t>.</a:t>
            </a:r>
          </a:p>
          <a:p>
            <a:pPr marL="0" indent="0">
              <a:lnSpc>
                <a:spcPct val="80000"/>
              </a:lnSpc>
              <a:buNone/>
            </a:pPr>
            <a:endParaRPr lang="en-US" sz="2600" dirty="0" smtClean="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calculation of reproduction costs for application in other regions or situations; measurement of spreading of actual use</a:t>
            </a:r>
            <a:endParaRPr lang="en-US" sz="2600" dirty="0" smtClean="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quantitative assessment and description of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94192666"/>
      </p:ext>
    </p:extLst>
  </p:cSld>
  <p:clrMapOvr>
    <a:masterClrMapping/>
  </p:clrMapOvr>
  <p:transition advTm="20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61</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Acceptance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t>The users intuitively get what the product or service is about and are interested. </a:t>
            </a:r>
            <a:r>
              <a:rPr lang="en-GB" sz="2600" dirty="0">
                <a:solidFill>
                  <a:srgbClr val="4676A6"/>
                </a:solidFill>
              </a:rPr>
              <a:t>They accept it as a solution to their problem</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none</a:t>
            </a:r>
            <a:r>
              <a:rPr lang="en-GB" sz="2600" dirty="0"/>
              <a:t>, or survey results about acceptance. After introduction of the solution: number of clients and/or </a:t>
            </a:r>
            <a:r>
              <a:rPr lang="en-GB" sz="2600" dirty="0" smtClean="0"/>
              <a:t>users</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3974465347"/>
      </p:ext>
    </p:extLst>
  </p:cSld>
  <p:clrMapOvr>
    <a:masterClrMapping/>
  </p:clrMapOvr>
  <p:transition advTm="20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62</a:t>
            </a:fld>
            <a:endParaRPr lang="en-US"/>
          </a:p>
        </p:txBody>
      </p:sp>
      <p:sp>
        <p:nvSpPr>
          <p:cNvPr id="2" name="TextBox 1"/>
          <p:cNvSpPr txBox="1"/>
          <p:nvPr/>
        </p:nvSpPr>
        <p:spPr>
          <a:xfrm>
            <a:off x="2072558" y="324000"/>
            <a:ext cx="6513442" cy="1323439"/>
          </a:xfrm>
          <a:prstGeom prst="rect">
            <a:avLst/>
          </a:prstGeom>
          <a:noFill/>
        </p:spPr>
        <p:txBody>
          <a:bodyPr wrap="square" rtlCol="0">
            <a:spAutoFit/>
          </a:bodyPr>
          <a:lstStyle/>
          <a:p>
            <a:pPr algn="r"/>
            <a:r>
              <a:rPr lang="en-US" sz="4000" b="1" i="1" dirty="0" smtClean="0">
                <a:solidFill>
                  <a:srgbClr val="4676A6"/>
                </a:solidFill>
              </a:rPr>
              <a:t>Level of knowledge </a:t>
            </a:r>
            <a:br>
              <a:rPr lang="en-US" sz="4000" b="1" i="1" dirty="0" smtClean="0">
                <a:solidFill>
                  <a:srgbClr val="4676A6"/>
                </a:solidFill>
              </a:rPr>
            </a:br>
            <a:r>
              <a:rPr lang="en-US" sz="4000" b="1" i="1" dirty="0" smtClean="0">
                <a:solidFill>
                  <a:srgbClr val="4676A6"/>
                </a:solidFill>
              </a:rPr>
              <a:t>transfer required</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training requirements for professionals and other users along the value chain are clear and associated costs and efforts are acceptable</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cost </a:t>
            </a:r>
            <a:r>
              <a:rPr lang="en-GB" sz="2600" dirty="0"/>
              <a:t>and time required to get the users at the desired knowledge and skill level</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knowledge transfer plans and evaluation of training activities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3532823475"/>
      </p:ext>
    </p:extLst>
  </p:cSld>
  <p:clrMapOvr>
    <a:masterClrMapping/>
  </p:clrMapOvr>
  <p:transition advTm="20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63</a:t>
            </a:fld>
            <a:endParaRPr lang="en-US"/>
          </a:p>
        </p:txBody>
      </p:sp>
      <p:sp>
        <p:nvSpPr>
          <p:cNvPr id="2" name="TextBox 1"/>
          <p:cNvSpPr txBox="1"/>
          <p:nvPr/>
        </p:nvSpPr>
        <p:spPr>
          <a:xfrm>
            <a:off x="378000" y="324000"/>
            <a:ext cx="8208000" cy="1938992"/>
          </a:xfrm>
          <a:prstGeom prst="rect">
            <a:avLst/>
          </a:prstGeom>
          <a:noFill/>
        </p:spPr>
        <p:txBody>
          <a:bodyPr wrap="square" rtlCol="0">
            <a:spAutoFit/>
          </a:bodyPr>
          <a:lstStyle/>
          <a:p>
            <a:pPr algn="r"/>
            <a:r>
              <a:rPr lang="en-US" sz="4000" b="1" i="1" dirty="0" smtClean="0">
                <a:solidFill>
                  <a:srgbClr val="4676A6"/>
                </a:solidFill>
              </a:rPr>
              <a:t>Ethics, transparency, </a:t>
            </a:r>
            <a:br>
              <a:rPr lang="en-US" sz="4000" b="1" i="1" dirty="0" smtClean="0">
                <a:solidFill>
                  <a:srgbClr val="4676A6"/>
                </a:solidFill>
              </a:rPr>
            </a:br>
            <a:r>
              <a:rPr lang="en-US" sz="4000" b="1" i="1" dirty="0" smtClean="0">
                <a:solidFill>
                  <a:srgbClr val="4676A6"/>
                </a:solidFill>
              </a:rPr>
              <a:t>public accountability, </a:t>
            </a:r>
            <a:br>
              <a:rPr lang="en-US" sz="4000" b="1" i="1" dirty="0" smtClean="0">
                <a:solidFill>
                  <a:srgbClr val="4676A6"/>
                </a:solidFill>
              </a:rPr>
            </a:br>
            <a:r>
              <a:rPr lang="en-US" sz="4000" b="1" i="1" dirty="0" smtClean="0">
                <a:solidFill>
                  <a:srgbClr val="4676A6"/>
                </a:solidFill>
              </a:rPr>
              <a:t>objectivity &amp; impartiality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2340000"/>
            <a:ext cx="8208000" cy="4417707"/>
          </a:xfrm>
        </p:spPr>
        <p:txBody>
          <a:bodyPr>
            <a:noAutofit/>
          </a:bodyPr>
          <a:lstStyle/>
          <a:p>
            <a:pPr marL="0" indent="0">
              <a:lnSpc>
                <a:spcPct val="80000"/>
              </a:lnSpc>
              <a:buNone/>
            </a:pPr>
            <a:r>
              <a:rPr lang="en-US" sz="2600" dirty="0" smtClean="0"/>
              <a:t>Application of Earth observation increases the level of objectivity and impartiality in decision-making processes, including conflict resolution. The application improves transparency and public accountability. It raises no ethical issues or if it does, as in the case of privacy concerns, these are resolved in a satisfactory way for all parties concerned.</a:t>
            </a:r>
          </a:p>
          <a:p>
            <a:pPr marL="0" indent="0">
              <a:lnSpc>
                <a:spcPct val="80000"/>
              </a:lnSpc>
              <a:buNone/>
            </a:pPr>
            <a:endParaRPr lang="en-US" sz="2600" dirty="0" smtClean="0"/>
          </a:p>
          <a:p>
            <a:pPr>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not applicable</a:t>
            </a:r>
            <a:endParaRPr lang="en-US" sz="2600" dirty="0" smtClean="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based on user testimonials and user surveys</a:t>
            </a:r>
          </a:p>
        </p:txBody>
      </p:sp>
    </p:spTree>
    <p:extLst>
      <p:ext uri="{BB962C8B-B14F-4D97-AF65-F5344CB8AC3E}">
        <p14:creationId xmlns:p14="http://schemas.microsoft.com/office/powerpoint/2010/main" val="3532823475"/>
      </p:ext>
    </p:extLst>
  </p:cSld>
  <p:clrMapOvr>
    <a:masterClrMapping/>
  </p:clrMapOvr>
  <p:transition advTm="20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Several attempts have been made to introduce environmental accounting and to enlarge the sphere of the conventional economy to include and quantify impact on ecosystems.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The following slides give some examples:</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64</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26417517"/>
      </p:ext>
    </p:extLst>
  </p:cSld>
  <p:clrMapOvr>
    <a:masterClrMapping/>
  </p:clrMapOvr>
  <p:transition advTm="20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65</a:t>
            </a:fld>
            <a:endParaRPr lang="en-US" dirty="0"/>
          </a:p>
        </p:txBody>
      </p:sp>
      <p:sp>
        <p:nvSpPr>
          <p:cNvPr id="6" name="TextBox 5"/>
          <p:cNvSpPr txBox="1"/>
          <p:nvPr/>
        </p:nvSpPr>
        <p:spPr>
          <a:xfrm>
            <a:off x="378000" y="1620000"/>
            <a:ext cx="8208000" cy="1080000"/>
          </a:xfrm>
          <a:prstGeom prst="rect">
            <a:avLst/>
          </a:prstGeom>
          <a:noFill/>
        </p:spPr>
        <p:txBody>
          <a:bodyPr wrap="square" rtlCol="0" anchor="ctr">
            <a:spAutoFit/>
          </a:bodyPr>
          <a:lstStyle/>
          <a:p>
            <a:r>
              <a:rPr lang="en-US" sz="4000" b="1" i="1" dirty="0" smtClean="0">
                <a:solidFill>
                  <a:srgbClr val="4676A6"/>
                </a:solidFill>
              </a:rPr>
              <a:t>Environmental accounting &amp; payment for ecosystem services</a:t>
            </a:r>
            <a:endParaRPr lang="en-US" sz="4000" b="1" i="1" dirty="0">
              <a:solidFill>
                <a:srgbClr val="4676A6"/>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600" y="430615"/>
            <a:ext cx="685200" cy="73491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513" y="489216"/>
            <a:ext cx="849087" cy="61195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578891"/>
            <a:ext cx="1447800" cy="53279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2700" y="499790"/>
            <a:ext cx="685800" cy="6858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506076"/>
            <a:ext cx="1562100" cy="67951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7500" y="489216"/>
            <a:ext cx="696374" cy="696374"/>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3044" y="430615"/>
            <a:ext cx="823913" cy="839714"/>
          </a:xfrm>
          <a:prstGeom prst="rect">
            <a:avLst/>
          </a:prstGeom>
        </p:spPr>
      </p:pic>
      <p:sp>
        <p:nvSpPr>
          <p:cNvPr id="14" name="Content Placeholder 2"/>
          <p:cNvSpPr>
            <a:spLocks noGrp="1"/>
          </p:cNvSpPr>
          <p:nvPr>
            <p:ph idx="1"/>
          </p:nvPr>
        </p:nvSpPr>
        <p:spPr>
          <a:xfrm>
            <a:off x="378000" y="2880000"/>
            <a:ext cx="8208000" cy="3810000"/>
          </a:xfrm>
        </p:spPr>
        <p:txBody>
          <a:bodyPr>
            <a:normAutofit/>
          </a:bodyPr>
          <a:lstStyle/>
          <a:p>
            <a:pPr marL="342000" indent="-342000">
              <a:lnSpc>
                <a:spcPct val="80000"/>
              </a:lnSpc>
              <a:spcBef>
                <a:spcPts val="0"/>
              </a:spcBef>
              <a:spcAft>
                <a:spcPts val="1200"/>
              </a:spcAft>
            </a:pPr>
            <a:r>
              <a:rPr lang="en-US" sz="2600" b="1" dirty="0" err="1" smtClean="0">
                <a:solidFill>
                  <a:prstClr val="black"/>
                </a:solidFill>
                <a:ea typeface="Times New Roman"/>
                <a:cs typeface="Times New Roman"/>
              </a:rPr>
              <a:t>SEEA</a:t>
            </a:r>
            <a:r>
              <a:rPr lang="en-US" sz="2600" b="1" dirty="0" smtClean="0">
                <a:solidFill>
                  <a:prstClr val="black"/>
                </a:solidFill>
                <a:ea typeface="Times New Roman"/>
                <a:cs typeface="Times New Roman"/>
              </a:rPr>
              <a:t>:</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System of Environmental-Economic Accounts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a:t>
            </a:r>
            <a:r>
              <a:rPr lang="en-US" sz="2600" dirty="0" smtClean="0"/>
              <a:t>EC, </a:t>
            </a:r>
            <a:r>
              <a:rPr lang="en-US" sz="2600" dirty="0" err="1" smtClean="0"/>
              <a:t>FAO</a:t>
            </a:r>
            <a:r>
              <a:rPr lang="en-US" sz="2600" dirty="0" smtClean="0"/>
              <a:t>, IMF, OECD, UN, WB </a:t>
            </a:r>
            <a:r>
              <a:rPr lang="en-US" sz="2600" dirty="0" smtClean="0">
                <a:solidFill>
                  <a:prstClr val="black"/>
                </a:solidFill>
                <a:ea typeface="Times New Roman"/>
                <a:cs typeface="Times New Roman"/>
              </a:rPr>
              <a:t>)</a:t>
            </a:r>
          </a:p>
          <a:p>
            <a:pPr marL="342000" lvl="0" indent="-342000">
              <a:lnSpc>
                <a:spcPct val="80000"/>
              </a:lnSpc>
              <a:spcBef>
                <a:spcPts val="0"/>
              </a:spcBef>
              <a:spcAft>
                <a:spcPts val="1200"/>
              </a:spcAft>
            </a:pPr>
            <a:r>
              <a:rPr lang="en-US" sz="2600" b="1" dirty="0" smtClean="0">
                <a:solidFill>
                  <a:prstClr val="black"/>
                </a:solidFill>
                <a:ea typeface="Times New Roman"/>
                <a:cs typeface="Times New Roman"/>
              </a:rPr>
              <a:t>WAVES:</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Wealth Accounting and the Valuation of Ecosystem Services (global partnership, led by World Bank)</a:t>
            </a:r>
          </a:p>
          <a:p>
            <a:pPr marL="342000" lvl="0" indent="-342000">
              <a:lnSpc>
                <a:spcPct val="80000"/>
              </a:lnSpc>
              <a:spcBef>
                <a:spcPts val="0"/>
              </a:spcBef>
              <a:spcAft>
                <a:spcPts val="1200"/>
              </a:spcAft>
            </a:pPr>
            <a:r>
              <a:rPr lang="en-US" sz="2600" b="1" dirty="0" err="1" smtClean="0">
                <a:solidFill>
                  <a:prstClr val="black"/>
                </a:solidFill>
                <a:ea typeface="Times New Roman"/>
                <a:cs typeface="Times New Roman"/>
              </a:rPr>
              <a:t>TEEB</a:t>
            </a:r>
            <a:r>
              <a:rPr lang="en-US" sz="2600" b="1" dirty="0" smtClean="0">
                <a:solidFill>
                  <a:prstClr val="black"/>
                </a:solidFill>
                <a:ea typeface="Times New Roman"/>
                <a:cs typeface="Times New Roman"/>
              </a:rPr>
              <a:t>:</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The Economics of Ecosystems and Biodiversity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(group led by UNEP)</a:t>
            </a:r>
          </a:p>
        </p:txBody>
      </p:sp>
    </p:spTree>
    <p:extLst>
      <p:ext uri="{BB962C8B-B14F-4D97-AF65-F5344CB8AC3E}">
        <p14:creationId xmlns:p14="http://schemas.microsoft.com/office/powerpoint/2010/main" val="1592292387"/>
      </p:ext>
    </p:extLst>
  </p:cSld>
  <p:clrMapOvr>
    <a:masterClrMapping/>
  </p:clrMapOvr>
  <p:transition advTm="20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66</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SEEA Conceptual Framework</a:t>
            </a:r>
            <a:endParaRPr lang="en-US" sz="4000" b="1" i="1" dirty="0">
              <a:solidFill>
                <a:srgbClr val="4676A6"/>
              </a:solidFill>
            </a:endParaRPr>
          </a:p>
        </p:txBody>
      </p:sp>
      <p:sp>
        <p:nvSpPr>
          <p:cNvPr id="4" name="TextBox 3"/>
          <p:cNvSpPr txBox="1"/>
          <p:nvPr/>
        </p:nvSpPr>
        <p:spPr>
          <a:xfrm>
            <a:off x="1195499" y="6300000"/>
            <a:ext cx="6753003" cy="338554"/>
          </a:xfrm>
          <a:prstGeom prst="rect">
            <a:avLst/>
          </a:prstGeom>
          <a:noFill/>
        </p:spPr>
        <p:txBody>
          <a:bodyPr wrap="none" rtlCol="0">
            <a:spAutoFit/>
          </a:bodyPr>
          <a:lstStyle/>
          <a:p>
            <a:pPr algn="ctr"/>
            <a:r>
              <a:rPr lang="en-US" sz="1600" i="1" dirty="0" smtClean="0"/>
              <a:t>Source: SEEA conceptual framework report (EC, FAO, IMF, OECD, UN, WB 2012)</a:t>
            </a:r>
            <a:endParaRPr lang="en-US" sz="1600" i="1"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066800"/>
            <a:ext cx="7772400" cy="5229163"/>
          </a:xfrm>
          <a:prstGeom prst="rect">
            <a:avLst/>
          </a:prstGeom>
          <a:noFill/>
          <a:ln>
            <a:noFill/>
          </a:ln>
        </p:spPr>
      </p:pic>
    </p:spTree>
    <p:extLst>
      <p:ext uri="{BB962C8B-B14F-4D97-AF65-F5344CB8AC3E}">
        <p14:creationId xmlns:p14="http://schemas.microsoft.com/office/powerpoint/2010/main" val="3633816606"/>
      </p:ext>
    </p:extLst>
  </p:cSld>
  <p:clrMapOvr>
    <a:masterClrMapping/>
  </p:clrMapOvr>
  <p:transition advTm="20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For earth observation the work of the Group on Earth Observations (GEO) is essential to achieve the goal </a:t>
            </a:r>
            <a:r>
              <a:rPr lang="en-US" sz="2800" dirty="0">
                <a:latin typeface="+mn-lt"/>
              </a:rPr>
              <a:t>of </a:t>
            </a:r>
            <a:r>
              <a:rPr lang="en-US" sz="2800" dirty="0" smtClean="0">
                <a:latin typeface="+mn-lt"/>
              </a:rPr>
              <a:t>a Global </a:t>
            </a:r>
            <a:r>
              <a:rPr lang="en-US" sz="2800" dirty="0">
                <a:latin typeface="+mn-lt"/>
              </a:rPr>
              <a:t>Earth Observations System of Systems (GEOSS</a:t>
            </a:r>
            <a:r>
              <a:rPr lang="en-US" sz="2800" dirty="0" smtClean="0">
                <a:latin typeface="+mn-lt"/>
              </a:rPr>
              <a:t>), resulting in the shared GEO common infrastructure (GCI):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67</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26417517"/>
      </p:ext>
    </p:extLst>
  </p:cSld>
  <p:clrMapOvr>
    <a:masterClrMapping/>
  </p:clrMapOvr>
  <p:transition advTm="20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68</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Group on Earth Observations</a:t>
            </a:r>
            <a:endParaRPr lang="en-US" sz="4000" b="1" i="1" dirty="0">
              <a:solidFill>
                <a:srgbClr val="4676A6"/>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500" y="1074448"/>
            <a:ext cx="7305001" cy="5478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6012000"/>
            <a:ext cx="2743200" cy="549298"/>
          </a:xfrm>
          <a:prstGeom prst="rect">
            <a:avLst/>
          </a:prstGeom>
        </p:spPr>
      </p:pic>
    </p:spTree>
    <p:extLst>
      <p:ext uri="{BB962C8B-B14F-4D97-AF65-F5344CB8AC3E}">
        <p14:creationId xmlns:p14="http://schemas.microsoft.com/office/powerpoint/2010/main" val="1897469505"/>
      </p:ext>
    </p:extLst>
  </p:cSld>
  <p:clrMapOvr>
    <a:masterClrMapping/>
  </p:clrMapOvr>
  <p:transition advTm="20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69</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itle 1"/>
          <p:cNvSpPr txBox="1">
            <a:spLocks/>
          </p:cNvSpPr>
          <p:nvPr/>
        </p:nvSpPr>
        <p:spPr>
          <a:xfrm>
            <a:off x="378000" y="900000"/>
            <a:ext cx="8208000" cy="709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Marketing elements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sp>
        <p:nvSpPr>
          <p:cNvPr id="11" name="Content Placeholder 2"/>
          <p:cNvSpPr>
            <a:spLocks noGrp="1"/>
          </p:cNvSpPr>
          <p:nvPr>
            <p:ph idx="1"/>
          </p:nvPr>
        </p:nvSpPr>
        <p:spPr>
          <a:xfrm>
            <a:off x="378000" y="1800000"/>
            <a:ext cx="8208000" cy="4417707"/>
          </a:xfrm>
        </p:spPr>
        <p:txBody>
          <a:bodyPr>
            <a:noAutofit/>
          </a:bodyPr>
          <a:lstStyle/>
          <a:p>
            <a:pPr lvl="0">
              <a:lnSpc>
                <a:spcPct val="80000"/>
              </a:lnSpc>
              <a:spcBef>
                <a:spcPts val="0"/>
              </a:spcBef>
              <a:spcAft>
                <a:spcPts val="1200"/>
              </a:spcAft>
            </a:pPr>
            <a:r>
              <a:rPr lang="nl-NL" sz="2800" dirty="0" smtClean="0"/>
              <a:t>Customer value propositions</a:t>
            </a:r>
            <a:endParaRPr lang="en-US" sz="2800" dirty="0"/>
          </a:p>
          <a:p>
            <a:pPr>
              <a:lnSpc>
                <a:spcPct val="80000"/>
              </a:lnSpc>
              <a:spcBef>
                <a:spcPts val="0"/>
              </a:spcBef>
              <a:spcAft>
                <a:spcPts val="1200"/>
              </a:spcAft>
            </a:pPr>
            <a:r>
              <a:rPr lang="nl-NL" sz="2800" dirty="0" smtClean="0"/>
              <a:t>Crossing the technology chasm</a:t>
            </a:r>
          </a:p>
          <a:p>
            <a:pPr>
              <a:lnSpc>
                <a:spcPct val="80000"/>
              </a:lnSpc>
              <a:spcBef>
                <a:spcPts val="0"/>
              </a:spcBef>
              <a:spcAft>
                <a:spcPts val="1200"/>
              </a:spcAft>
            </a:pPr>
            <a:r>
              <a:rPr lang="nl-NL" sz="2800" dirty="0" smtClean="0"/>
              <a:t>Creating shared value</a:t>
            </a:r>
          </a:p>
          <a:p>
            <a:pPr>
              <a:lnSpc>
                <a:spcPct val="80000"/>
              </a:lnSpc>
              <a:spcBef>
                <a:spcPts val="0"/>
              </a:spcBef>
              <a:spcAft>
                <a:spcPts val="1200"/>
              </a:spcAft>
            </a:pPr>
            <a:r>
              <a:rPr lang="nl-NL" sz="2800" dirty="0" smtClean="0"/>
              <a:t>Promotion tools</a:t>
            </a: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1184681602"/>
      </p:ext>
    </p:extLst>
  </p:cSld>
  <p:clrMapOvr>
    <a:masterClrMapping/>
  </p:clrMapOvr>
  <p:transition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796597"/>
          </a:xfrm>
        </p:spPr>
        <p:txBody>
          <a:bodyPr>
            <a:noAutofit/>
          </a:bodyPr>
          <a:lstStyle/>
          <a:p>
            <a:pPr marL="0" marR="0" indent="0">
              <a:lnSpc>
                <a:spcPct val="80000"/>
              </a:lnSpc>
              <a:spcBef>
                <a:spcPts val="0"/>
              </a:spcBef>
              <a:spcAft>
                <a:spcPts val="1200"/>
              </a:spcAft>
              <a:buNone/>
            </a:pPr>
            <a:r>
              <a:rPr lang="en-US" sz="2600" b="1" dirty="0">
                <a:ea typeface="Calibri"/>
                <a:cs typeface="Times New Roman"/>
              </a:rPr>
              <a:t>Marine resources </a:t>
            </a:r>
            <a:r>
              <a:rPr lang="en-US" sz="2600" dirty="0">
                <a:ea typeface="Calibri"/>
                <a:cs typeface="Times New Roman"/>
              </a:rPr>
              <a:t>are </a:t>
            </a:r>
            <a:r>
              <a:rPr lang="en-US" sz="2600" dirty="0" smtClean="0">
                <a:ea typeface="Calibri"/>
                <a:cs typeface="Times New Roman"/>
              </a:rPr>
              <a:t/>
            </a:r>
            <a:br>
              <a:rPr lang="en-US" sz="2600" dirty="0" smtClean="0">
                <a:ea typeface="Calibri"/>
                <a:cs typeface="Times New Roman"/>
              </a:rPr>
            </a:br>
            <a:r>
              <a:rPr lang="en-US" sz="2600" b="1" dirty="0" smtClean="0">
                <a:solidFill>
                  <a:srgbClr val="4676A6"/>
                </a:solidFill>
                <a:ea typeface="Calibri"/>
                <a:cs typeface="Times New Roman"/>
              </a:rPr>
              <a:t>physical </a:t>
            </a:r>
            <a:r>
              <a:rPr lang="en-US" sz="2600" b="1" dirty="0">
                <a:solidFill>
                  <a:srgbClr val="4676A6"/>
                </a:solidFill>
                <a:ea typeface="Calibri"/>
                <a:cs typeface="Times New Roman"/>
              </a:rPr>
              <a:t>and biological entities that are found in seas and oceans that are beneficial to </a:t>
            </a:r>
            <a:r>
              <a:rPr lang="en-US" sz="2600" b="1" dirty="0" smtClean="0">
                <a:solidFill>
                  <a:srgbClr val="4676A6"/>
                </a:solidFill>
                <a:ea typeface="Calibri"/>
                <a:cs typeface="Times New Roman"/>
              </a:rPr>
              <a:t>man</a:t>
            </a:r>
          </a:p>
          <a:p>
            <a:pPr marL="0" marR="0" indent="0">
              <a:lnSpc>
                <a:spcPct val="80000"/>
              </a:lnSpc>
              <a:spcBef>
                <a:spcPts val="0"/>
              </a:spcBef>
              <a:spcAft>
                <a:spcPts val="1200"/>
              </a:spcAft>
              <a:buNone/>
            </a:pPr>
            <a:r>
              <a:rPr lang="en-US" sz="2600" dirty="0" smtClean="0">
                <a:ea typeface="Calibri"/>
                <a:cs typeface="Times New Roman"/>
              </a:rPr>
              <a:t>The “</a:t>
            </a:r>
            <a:r>
              <a:rPr lang="en-US" sz="2600" b="1" dirty="0" smtClean="0">
                <a:ea typeface="Calibri"/>
                <a:cs typeface="Times New Roman"/>
              </a:rPr>
              <a:t>marine environment</a:t>
            </a:r>
            <a:r>
              <a:rPr lang="en-US" sz="2600" dirty="0" smtClean="0">
                <a:ea typeface="Calibri"/>
                <a:cs typeface="Times New Roman"/>
              </a:rPr>
              <a:t>” can be described as: </a:t>
            </a:r>
            <a:br>
              <a:rPr lang="en-US" sz="2600" dirty="0" smtClean="0">
                <a:ea typeface="Calibri"/>
                <a:cs typeface="Times New Roman"/>
              </a:rPr>
            </a:br>
            <a:r>
              <a:rPr lang="en-US" sz="2600" b="1" dirty="0" smtClean="0">
                <a:solidFill>
                  <a:srgbClr val="4676A6"/>
                </a:solidFill>
                <a:ea typeface="Calibri"/>
                <a:cs typeface="Times New Roman"/>
              </a:rPr>
              <a:t>the </a:t>
            </a:r>
            <a:r>
              <a:rPr lang="en-US" sz="2600" b="1" dirty="0">
                <a:solidFill>
                  <a:srgbClr val="4676A6"/>
                </a:solidFill>
                <a:ea typeface="Calibri"/>
                <a:cs typeface="Times New Roman"/>
              </a:rPr>
              <a:t>oceans, seas, bays, estuaries, and other major water bodies, including their surface interface and interaction, with the atmosphere and with the land seaward of the mean high water </a:t>
            </a:r>
            <a:r>
              <a:rPr lang="en-US" sz="2600" b="1" dirty="0" smtClean="0">
                <a:solidFill>
                  <a:srgbClr val="4676A6"/>
                </a:solidFill>
                <a:ea typeface="Calibri"/>
                <a:cs typeface="Times New Roman"/>
              </a:rPr>
              <a:t>mark</a:t>
            </a:r>
          </a:p>
          <a:p>
            <a:pPr marL="0" marR="0" indent="0">
              <a:lnSpc>
                <a:spcPct val="80000"/>
              </a:lnSpc>
              <a:spcBef>
                <a:spcPts val="0"/>
              </a:spcBef>
              <a:spcAft>
                <a:spcPts val="1200"/>
              </a:spcAft>
              <a:buNone/>
            </a:pPr>
            <a:r>
              <a:rPr lang="en-US" sz="2000" i="1" dirty="0" smtClean="0">
                <a:ea typeface="Calibri"/>
                <a:cs typeface="Times New Roman"/>
              </a:rPr>
              <a:t>Climate </a:t>
            </a:r>
            <a:r>
              <a:rPr lang="en-US" sz="2000" i="1" dirty="0">
                <a:ea typeface="Calibri"/>
                <a:cs typeface="Times New Roman"/>
              </a:rPr>
              <a:t>aspects </a:t>
            </a:r>
            <a:r>
              <a:rPr lang="en-US" sz="2000" i="1" dirty="0" smtClean="0">
                <a:ea typeface="Calibri"/>
                <a:cs typeface="Times New Roman"/>
              </a:rPr>
              <a:t>are dealt </a:t>
            </a:r>
            <a:r>
              <a:rPr lang="en-US" sz="2000" i="1" dirty="0">
                <a:ea typeface="Calibri"/>
                <a:cs typeface="Times New Roman"/>
              </a:rPr>
              <a:t>with more in detail in the climate </a:t>
            </a:r>
            <a:r>
              <a:rPr lang="en-US" sz="2000" i="1" dirty="0" smtClean="0">
                <a:ea typeface="Calibri"/>
                <a:cs typeface="Times New Roman"/>
              </a:rPr>
              <a:t>toolkit, disasters (hurricanes, flooding, tsunamis, etc.) in the disaster management toolkit and offshore wind and tidal energy in the energy and mining toolkit. Other aspects of coastal zone management are part of this toolkit.</a:t>
            </a:r>
            <a:endParaRPr lang="en-US" sz="2000" i="1" dirty="0">
              <a:ea typeface="Calibri"/>
              <a:cs typeface="Times New Roman"/>
            </a:endParaRPr>
          </a:p>
          <a:p>
            <a:pPr marL="0" marR="0" indent="0">
              <a:lnSpc>
                <a:spcPct val="80000"/>
              </a:lnSpc>
              <a:spcBef>
                <a:spcPts val="0"/>
              </a:spcBef>
              <a:spcAft>
                <a:spcPts val="1200"/>
              </a:spcAft>
              <a:buNone/>
            </a:pPr>
            <a:endParaRPr lang="en-US" sz="2000" b="1" i="1" dirty="0">
              <a:solidFill>
                <a:srgbClr val="4676A6"/>
              </a:solidFill>
              <a:ea typeface="Calibri"/>
              <a:cs typeface="Times New Roman"/>
            </a:endParaRPr>
          </a:p>
        </p:txBody>
      </p:sp>
      <p:sp>
        <p:nvSpPr>
          <p:cNvPr id="6" name="Slide Number Placeholder 5"/>
          <p:cNvSpPr>
            <a:spLocks noGrp="1"/>
          </p:cNvSpPr>
          <p:nvPr>
            <p:ph type="sldNum" sz="quarter" idx="12"/>
          </p:nvPr>
        </p:nvSpPr>
        <p:spPr/>
        <p:txBody>
          <a:bodyPr/>
          <a:lstStyle/>
          <a:p>
            <a:fld id="{7AE59B96-4131-4DD5-A7F3-9C8969C240CC}" type="slidenum">
              <a:rPr lang="en-US" smtClean="0"/>
              <a:pPr/>
              <a:t>7</a:t>
            </a:fld>
            <a:endParaRPr lang="en-US" dirty="0"/>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Scope</a:t>
            </a:r>
            <a:endParaRPr lang="en-US" sz="4000" b="1" i="1" dirty="0">
              <a:solidFill>
                <a:srgbClr val="4676A6"/>
              </a:solidFill>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537521376"/>
      </p:ext>
    </p:extLst>
  </p:cSld>
  <p:clrMapOvr>
    <a:masterClrMapping/>
  </p:clrMapOvr>
  <p:transition advTm="20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Customer value propositions capture the unique value of a product or services as perceived and appreciated by the customer.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Interestingly, they can differ completely from the features that the provider considers most important: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70</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5864153"/>
      </p:ext>
    </p:extLst>
  </p:cSld>
  <p:clrMapOvr>
    <a:masterClrMapping/>
  </p:clrMapOvr>
  <p:transition advTm="20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71</a:t>
            </a:fld>
            <a:endParaRPr lang="en-US" dirty="0"/>
          </a:p>
        </p:txBody>
      </p:sp>
      <p:sp>
        <p:nvSpPr>
          <p:cNvPr id="3" name="Title 2"/>
          <p:cNvSpPr>
            <a:spLocks noGrp="1"/>
          </p:cNvSpPr>
          <p:nvPr>
            <p:ph type="title"/>
          </p:nvPr>
        </p:nvSpPr>
        <p:spPr>
          <a:xfrm>
            <a:off x="190500" y="151200"/>
            <a:ext cx="8763000" cy="709200"/>
          </a:xfrm>
        </p:spPr>
        <p:txBody>
          <a:bodyPr>
            <a:normAutofit fontScale="90000"/>
          </a:bodyPr>
          <a:lstStyle/>
          <a:p>
            <a:pPr>
              <a:defRPr/>
            </a:pPr>
            <a:r>
              <a:rPr lang="en-US" b="1" i="1" dirty="0" smtClean="0">
                <a:solidFill>
                  <a:srgbClr val="4676A6"/>
                </a:solidFill>
              </a:rPr>
              <a:t>Customer Value Propositions</a:t>
            </a:r>
            <a:endParaRPr lang="en-US" b="1" i="1" dirty="0">
              <a:solidFill>
                <a:srgbClr val="4676A6"/>
              </a:solidFill>
            </a:endParaRPr>
          </a:p>
        </p:txBody>
      </p:sp>
      <p:sp>
        <p:nvSpPr>
          <p:cNvPr id="4" name="TextBox 3"/>
          <p:cNvSpPr txBox="1"/>
          <p:nvPr/>
        </p:nvSpPr>
        <p:spPr>
          <a:xfrm>
            <a:off x="198000" y="6408000"/>
            <a:ext cx="5903667" cy="338554"/>
          </a:xfrm>
          <a:prstGeom prst="rect">
            <a:avLst/>
          </a:prstGeom>
          <a:noFill/>
        </p:spPr>
        <p:txBody>
          <a:bodyPr wrap="none" rtlCol="0">
            <a:spAutoFit/>
          </a:bodyPr>
          <a:lstStyle/>
          <a:p>
            <a:pPr algn="ctr"/>
            <a:r>
              <a:rPr lang="en-US" sz="1600" i="1" dirty="0" smtClean="0"/>
              <a:t>Source: Customer value propositions in business markets (HBR 2006)</a:t>
            </a:r>
            <a:endParaRPr lang="en-US" sz="1600" i="1" dirty="0"/>
          </a:p>
        </p:txBody>
      </p:sp>
      <p:graphicFrame>
        <p:nvGraphicFramePr>
          <p:cNvPr id="2" name="Table 1"/>
          <p:cNvGraphicFramePr>
            <a:graphicFrameLocks noGrp="1"/>
          </p:cNvGraphicFramePr>
          <p:nvPr>
            <p:extLst>
              <p:ext uri="{D42A27DB-BD31-4B8C-83A1-F6EECF244321}">
                <p14:modId xmlns:p14="http://schemas.microsoft.com/office/powerpoint/2010/main" val="322078358"/>
              </p:ext>
            </p:extLst>
          </p:nvPr>
        </p:nvGraphicFramePr>
        <p:xfrm>
          <a:off x="270000" y="792000"/>
          <a:ext cx="8610602" cy="5669280"/>
        </p:xfrm>
        <a:graphic>
          <a:graphicData uri="http://schemas.openxmlformats.org/drawingml/2006/table">
            <a:tbl>
              <a:tblPr firstRow="1" bandRow="1">
                <a:tableStyleId>{5C22544A-7EE6-4342-B048-85BDC9FD1C3A}</a:tableStyleId>
              </a:tblPr>
              <a:tblGrid>
                <a:gridCol w="1524001"/>
                <a:gridCol w="1524000"/>
                <a:gridCol w="2590800"/>
                <a:gridCol w="2971801"/>
              </a:tblGrid>
              <a:tr h="370840">
                <a:tc>
                  <a:txBody>
                    <a:bodyPr/>
                    <a:lstStyle/>
                    <a:p>
                      <a:r>
                        <a:rPr lang="en-US" dirty="0" smtClean="0"/>
                        <a:t>VALUE PROPOSITION</a:t>
                      </a:r>
                      <a:endParaRPr lang="en-US" dirty="0"/>
                    </a:p>
                  </a:txBody>
                  <a:tcPr/>
                </a:tc>
                <a:tc>
                  <a:txBody>
                    <a:bodyPr/>
                    <a:lstStyle/>
                    <a:p>
                      <a:r>
                        <a:rPr lang="en-US" dirty="0" smtClean="0"/>
                        <a:t>ALL BENEFITS</a:t>
                      </a:r>
                      <a:endParaRPr lang="en-US" dirty="0"/>
                    </a:p>
                  </a:txBody>
                  <a:tcPr/>
                </a:tc>
                <a:tc>
                  <a:txBody>
                    <a:bodyPr/>
                    <a:lstStyle/>
                    <a:p>
                      <a:r>
                        <a:rPr lang="en-US" dirty="0" smtClean="0"/>
                        <a:t>FAVOURABLE POINTS OF DIFFERENCE</a:t>
                      </a:r>
                      <a:endParaRPr lang="en-US" dirty="0"/>
                    </a:p>
                  </a:txBody>
                  <a:tcPr/>
                </a:tc>
                <a:tc>
                  <a:txBody>
                    <a:bodyPr/>
                    <a:lstStyle/>
                    <a:p>
                      <a:r>
                        <a:rPr lang="en-US" dirty="0" smtClean="0"/>
                        <a:t>RESONATING</a:t>
                      </a:r>
                      <a:r>
                        <a:rPr lang="en-US" baseline="0" dirty="0" smtClean="0"/>
                        <a:t> FOCUS</a:t>
                      </a:r>
                      <a:endParaRPr lang="en-US" dirty="0"/>
                    </a:p>
                  </a:txBody>
                  <a:tcPr/>
                </a:tc>
              </a:tr>
              <a:tr h="370840">
                <a:tc>
                  <a:txBody>
                    <a:bodyPr/>
                    <a:lstStyle/>
                    <a:p>
                      <a:r>
                        <a:rPr lang="en-US" dirty="0" smtClean="0"/>
                        <a:t>Consists</a:t>
                      </a:r>
                      <a:r>
                        <a:rPr lang="en-US" baseline="0" dirty="0" smtClean="0"/>
                        <a:t> of:</a:t>
                      </a:r>
                      <a:endParaRPr lang="en-US" dirty="0"/>
                    </a:p>
                  </a:txBody>
                  <a:tcPr/>
                </a:tc>
                <a:tc>
                  <a:txBody>
                    <a:bodyPr/>
                    <a:lstStyle/>
                    <a:p>
                      <a:r>
                        <a:rPr lang="en-US" dirty="0" smtClean="0"/>
                        <a:t>All benefits customers receive from a market offering</a:t>
                      </a:r>
                      <a:endParaRPr lang="en-US" dirty="0"/>
                    </a:p>
                  </a:txBody>
                  <a:tcPr/>
                </a:tc>
                <a:tc>
                  <a:txBody>
                    <a:bodyPr/>
                    <a:lstStyle/>
                    <a:p>
                      <a:r>
                        <a:rPr lang="en-US" dirty="0" smtClean="0"/>
                        <a:t>All </a:t>
                      </a:r>
                      <a:r>
                        <a:rPr lang="en-US" dirty="0" err="1" smtClean="0"/>
                        <a:t>favourable</a:t>
                      </a:r>
                      <a:r>
                        <a:rPr lang="en-US" dirty="0" smtClean="0"/>
                        <a:t> points of difference a market offering</a:t>
                      </a:r>
                      <a:r>
                        <a:rPr lang="en-US" baseline="0" dirty="0" smtClean="0"/>
                        <a:t> has relative to the next best alternative</a:t>
                      </a:r>
                      <a:endParaRPr lang="en-US" dirty="0"/>
                    </a:p>
                  </a:txBody>
                  <a:tcPr/>
                </a:tc>
                <a:tc>
                  <a:txBody>
                    <a:bodyPr/>
                    <a:lstStyle/>
                    <a:p>
                      <a:r>
                        <a:rPr lang="en-US" dirty="0" smtClean="0"/>
                        <a:t>The one or two points of difference whose improvement</a:t>
                      </a:r>
                      <a:r>
                        <a:rPr lang="en-US" baseline="0" dirty="0" smtClean="0"/>
                        <a:t> will deliver the greatest value to the customer</a:t>
                      </a:r>
                      <a:endParaRPr lang="en-US" dirty="0"/>
                    </a:p>
                  </a:txBody>
                  <a:tcPr/>
                </a:tc>
              </a:tr>
              <a:tr h="370840">
                <a:tc>
                  <a:txBody>
                    <a:bodyPr/>
                    <a:lstStyle/>
                    <a:p>
                      <a:r>
                        <a:rPr lang="en-US" dirty="0" smtClean="0"/>
                        <a:t>Answers the customer question:</a:t>
                      </a:r>
                      <a:endParaRPr lang="en-US" dirty="0"/>
                    </a:p>
                  </a:txBody>
                  <a:tcPr/>
                </a:tc>
                <a:tc>
                  <a:txBody>
                    <a:bodyPr/>
                    <a:lstStyle/>
                    <a:p>
                      <a:r>
                        <a:rPr lang="en-US" dirty="0" smtClean="0"/>
                        <a:t>“Why should our firm purchase</a:t>
                      </a:r>
                      <a:r>
                        <a:rPr lang="en-US" baseline="0" dirty="0" smtClean="0"/>
                        <a:t> your offering?”</a:t>
                      </a:r>
                      <a:endParaRPr lang="en-US" dirty="0"/>
                    </a:p>
                  </a:txBody>
                  <a:tcPr/>
                </a:tc>
                <a:tc>
                  <a:txBody>
                    <a:bodyPr/>
                    <a:lstStyle/>
                    <a:p>
                      <a:r>
                        <a:rPr lang="en-US" dirty="0" smtClean="0"/>
                        <a:t>“Why should our firm purchase your offering instead of your competitor’s?”</a:t>
                      </a:r>
                      <a:endParaRPr lang="en-US" dirty="0"/>
                    </a:p>
                  </a:txBody>
                  <a:tcPr/>
                </a:tc>
                <a:tc>
                  <a:txBody>
                    <a:bodyPr/>
                    <a:lstStyle/>
                    <a:p>
                      <a:r>
                        <a:rPr lang="en-US" dirty="0" smtClean="0"/>
                        <a:t>“What is </a:t>
                      </a:r>
                      <a:r>
                        <a:rPr lang="en-US" i="1" dirty="0" smtClean="0"/>
                        <a:t>most</a:t>
                      </a:r>
                      <a:r>
                        <a:rPr lang="en-US" dirty="0" smtClean="0"/>
                        <a:t> worthwhile</a:t>
                      </a:r>
                      <a:r>
                        <a:rPr lang="en-US" baseline="0" dirty="0" smtClean="0"/>
                        <a:t> for our firm to keep in mind about your offering?”</a:t>
                      </a:r>
                      <a:endParaRPr lang="en-US" dirty="0"/>
                    </a:p>
                  </a:txBody>
                  <a:tcPr/>
                </a:tc>
              </a:tr>
              <a:tr h="370840">
                <a:tc>
                  <a:txBody>
                    <a:bodyPr/>
                    <a:lstStyle/>
                    <a:p>
                      <a:r>
                        <a:rPr lang="en-US" dirty="0" smtClean="0"/>
                        <a:t>Requires:</a:t>
                      </a:r>
                    </a:p>
                  </a:txBody>
                  <a:tcPr/>
                </a:tc>
                <a:tc>
                  <a:txBody>
                    <a:bodyPr/>
                    <a:lstStyle/>
                    <a:p>
                      <a:r>
                        <a:rPr lang="en-US" dirty="0" smtClean="0"/>
                        <a:t>Knowledge of own market offering</a:t>
                      </a:r>
                      <a:endParaRPr lang="en-US" dirty="0"/>
                    </a:p>
                  </a:txBody>
                  <a:tcPr/>
                </a:tc>
                <a:tc>
                  <a:txBody>
                    <a:bodyPr/>
                    <a:lstStyle/>
                    <a:p>
                      <a:r>
                        <a:rPr lang="en-US" dirty="0" smtClean="0"/>
                        <a:t>Knowledge of own market offering and next best alternative</a:t>
                      </a:r>
                      <a:endParaRPr lang="en-US" dirty="0"/>
                    </a:p>
                  </a:txBody>
                  <a:tcPr/>
                </a:tc>
                <a:tc>
                  <a:txBody>
                    <a:bodyPr/>
                    <a:lstStyle/>
                    <a:p>
                      <a:r>
                        <a:rPr lang="en-US" dirty="0" smtClean="0"/>
                        <a:t>Knowledge of how own marketing offering delivers value to customers, compared with next best alternative</a:t>
                      </a:r>
                      <a:endParaRPr lang="en-US" dirty="0"/>
                    </a:p>
                  </a:txBody>
                  <a:tcPr/>
                </a:tc>
              </a:tr>
              <a:tr h="370840">
                <a:tc>
                  <a:txBody>
                    <a:bodyPr/>
                    <a:lstStyle/>
                    <a:p>
                      <a:r>
                        <a:rPr lang="en-US" dirty="0" smtClean="0"/>
                        <a:t>Has the potential pitfall:</a:t>
                      </a:r>
                      <a:endParaRPr lang="en-US" dirty="0"/>
                    </a:p>
                  </a:txBody>
                  <a:tcPr/>
                </a:tc>
                <a:tc>
                  <a:txBody>
                    <a:bodyPr/>
                    <a:lstStyle/>
                    <a:p>
                      <a:r>
                        <a:rPr lang="en-US" dirty="0" smtClean="0"/>
                        <a:t>Benefit assertion</a:t>
                      </a:r>
                      <a:endParaRPr lang="en-US" dirty="0"/>
                    </a:p>
                  </a:txBody>
                  <a:tcPr/>
                </a:tc>
                <a:tc>
                  <a:txBody>
                    <a:bodyPr/>
                    <a:lstStyle/>
                    <a:p>
                      <a:r>
                        <a:rPr lang="en-US" dirty="0" smtClean="0"/>
                        <a:t>Value presumption</a:t>
                      </a:r>
                      <a:endParaRPr lang="en-US" dirty="0"/>
                    </a:p>
                  </a:txBody>
                  <a:tcPr/>
                </a:tc>
                <a:tc>
                  <a:txBody>
                    <a:bodyPr/>
                    <a:lstStyle/>
                    <a:p>
                      <a:r>
                        <a:rPr lang="en-US" dirty="0" smtClean="0"/>
                        <a:t>Requires customer</a:t>
                      </a:r>
                      <a:r>
                        <a:rPr lang="en-US" baseline="0" dirty="0" smtClean="0"/>
                        <a:t> value research</a:t>
                      </a:r>
                      <a:endParaRPr lang="en-US" dirty="0"/>
                    </a:p>
                  </a:txBody>
                  <a:tcPr/>
                </a:tc>
              </a:tr>
            </a:tbl>
          </a:graphicData>
        </a:graphic>
      </p:graphicFrame>
    </p:spTree>
    <p:extLst>
      <p:ext uri="{BB962C8B-B14F-4D97-AF65-F5344CB8AC3E}">
        <p14:creationId xmlns:p14="http://schemas.microsoft.com/office/powerpoint/2010/main" val="497018072"/>
      </p:ext>
    </p:extLst>
  </p:cSld>
  <p:clrMapOvr>
    <a:masterClrMapping/>
  </p:clrMapOvr>
  <p:transition advTm="2000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72</a:t>
            </a:fld>
            <a:endParaRPr lang="en-US"/>
          </a:p>
        </p:txBody>
      </p:sp>
      <p:sp>
        <p:nvSpPr>
          <p:cNvPr id="3" name="Title 2"/>
          <p:cNvSpPr>
            <a:spLocks noGrp="1"/>
          </p:cNvSpPr>
          <p:nvPr>
            <p:ph type="title"/>
          </p:nvPr>
        </p:nvSpPr>
        <p:spPr>
          <a:xfrm>
            <a:off x="190500" y="216000"/>
            <a:ext cx="8763000" cy="709200"/>
          </a:xfrm>
        </p:spPr>
        <p:txBody>
          <a:bodyPr>
            <a:normAutofit fontScale="90000"/>
          </a:bodyPr>
          <a:lstStyle/>
          <a:p>
            <a:pPr>
              <a:defRPr/>
            </a:pPr>
            <a:r>
              <a:rPr lang="en-US" b="1" i="1" dirty="0" smtClean="0">
                <a:solidFill>
                  <a:srgbClr val="4676A6"/>
                </a:solidFill>
              </a:rPr>
              <a:t>Buyer </a:t>
            </a:r>
            <a:r>
              <a:rPr lang="en-US" b="1" i="1" dirty="0" err="1" smtClean="0">
                <a:solidFill>
                  <a:srgbClr val="4676A6"/>
                </a:solidFill>
              </a:rPr>
              <a:t>behaviour</a:t>
            </a:r>
            <a:r>
              <a:rPr lang="en-US" b="1" i="1" dirty="0" smtClean="0">
                <a:solidFill>
                  <a:srgbClr val="4676A6"/>
                </a:solidFill>
              </a:rPr>
              <a:t> &amp; motivation</a:t>
            </a:r>
            <a:endParaRPr lang="en-US" b="1" i="1" dirty="0">
              <a:solidFill>
                <a:srgbClr val="4676A6"/>
              </a:solidFill>
            </a:endParaRPr>
          </a:p>
        </p:txBody>
      </p:sp>
      <p:sp>
        <p:nvSpPr>
          <p:cNvPr id="4" name="TextBox 3"/>
          <p:cNvSpPr txBox="1"/>
          <p:nvPr/>
        </p:nvSpPr>
        <p:spPr>
          <a:xfrm>
            <a:off x="648000" y="5940000"/>
            <a:ext cx="5497723" cy="338554"/>
          </a:xfrm>
          <a:prstGeom prst="rect">
            <a:avLst/>
          </a:prstGeom>
          <a:noFill/>
        </p:spPr>
        <p:txBody>
          <a:bodyPr wrap="none" rtlCol="0">
            <a:spAutoFit/>
          </a:bodyPr>
          <a:lstStyle/>
          <a:p>
            <a:r>
              <a:rPr lang="en-US" sz="1600" i="1" dirty="0" smtClean="0"/>
              <a:t>Source: Rethinking the sales force (Rackham, de </a:t>
            </a:r>
            <a:r>
              <a:rPr lang="en-US" sz="1600" i="1" dirty="0" err="1" smtClean="0"/>
              <a:t>Vincentis</a:t>
            </a:r>
            <a:r>
              <a:rPr lang="en-US" sz="1600" i="1" dirty="0" smtClean="0"/>
              <a:t> 1999)</a:t>
            </a:r>
            <a:endParaRPr lang="en-US" sz="1600" i="1" dirty="0"/>
          </a:p>
        </p:txBody>
      </p:sp>
      <p:graphicFrame>
        <p:nvGraphicFramePr>
          <p:cNvPr id="6" name="Table 5"/>
          <p:cNvGraphicFramePr>
            <a:graphicFrameLocks noGrp="1"/>
          </p:cNvGraphicFramePr>
          <p:nvPr>
            <p:extLst>
              <p:ext uri="{D42A27DB-BD31-4B8C-83A1-F6EECF244321}">
                <p14:modId xmlns:p14="http://schemas.microsoft.com/office/powerpoint/2010/main" val="2662078545"/>
              </p:ext>
            </p:extLst>
          </p:nvPr>
        </p:nvGraphicFramePr>
        <p:xfrm>
          <a:off x="648000" y="1260000"/>
          <a:ext cx="7848601" cy="4632960"/>
        </p:xfrm>
        <a:graphic>
          <a:graphicData uri="http://schemas.openxmlformats.org/drawingml/2006/table">
            <a:tbl>
              <a:tblPr firstRow="1" bandRow="1">
                <a:tableStyleId>{5C22544A-7EE6-4342-B048-85BDC9FD1C3A}</a:tableStyleId>
              </a:tblPr>
              <a:tblGrid>
                <a:gridCol w="2057401"/>
                <a:gridCol w="2593622"/>
                <a:gridCol w="3197578"/>
              </a:tblGrid>
              <a:tr h="370840">
                <a:tc>
                  <a:txBody>
                    <a:bodyPr/>
                    <a:lstStyle/>
                    <a:p>
                      <a:pPr algn="l"/>
                      <a:r>
                        <a:rPr lang="en-US" sz="2600" dirty="0" smtClean="0"/>
                        <a:t>Type</a:t>
                      </a:r>
                      <a:endParaRPr lang="en-US" sz="2600" dirty="0"/>
                    </a:p>
                  </a:txBody>
                  <a:tcPr/>
                </a:tc>
                <a:tc>
                  <a:txBody>
                    <a:bodyPr/>
                    <a:lstStyle/>
                    <a:p>
                      <a:pPr algn="l"/>
                      <a:r>
                        <a:rPr lang="en-US" sz="2600" dirty="0" smtClean="0"/>
                        <a:t>Buyer </a:t>
                      </a:r>
                      <a:r>
                        <a:rPr lang="en-US" sz="2600" dirty="0" err="1" smtClean="0"/>
                        <a:t>behaviour</a:t>
                      </a:r>
                      <a:endParaRPr lang="en-US" sz="2600" dirty="0"/>
                    </a:p>
                  </a:txBody>
                  <a:tcPr/>
                </a:tc>
                <a:tc>
                  <a:txBody>
                    <a:bodyPr/>
                    <a:lstStyle/>
                    <a:p>
                      <a:pPr algn="l"/>
                      <a:r>
                        <a:rPr lang="en-US" sz="2600" dirty="0" smtClean="0"/>
                        <a:t>Motivation</a:t>
                      </a:r>
                      <a:endParaRPr lang="en-US" sz="2600" dirty="0"/>
                    </a:p>
                  </a:txBody>
                  <a:tcPr/>
                </a:tc>
              </a:tr>
              <a:tr h="370840">
                <a:tc>
                  <a:txBody>
                    <a:bodyPr/>
                    <a:lstStyle/>
                    <a:p>
                      <a:pPr algn="l"/>
                      <a:r>
                        <a:rPr lang="en-US" sz="2600" dirty="0" smtClean="0"/>
                        <a:t>Transactional sales</a:t>
                      </a:r>
                      <a:endParaRPr lang="en-US" sz="2600" dirty="0"/>
                    </a:p>
                  </a:txBody>
                  <a:tcPr/>
                </a:tc>
                <a:tc>
                  <a:txBody>
                    <a:bodyPr/>
                    <a:lstStyle/>
                    <a:p>
                      <a:pPr algn="l"/>
                      <a:r>
                        <a:rPr lang="en-US" sz="2600" dirty="0" smtClean="0"/>
                        <a:t>Intrinsic value buyers: “keep it cheap and easy to do business”</a:t>
                      </a:r>
                      <a:endParaRPr lang="en-US" sz="2600" dirty="0"/>
                    </a:p>
                  </a:txBody>
                  <a:tcPr/>
                </a:tc>
                <a:tc>
                  <a:txBody>
                    <a:bodyPr/>
                    <a:lstStyle/>
                    <a:p>
                      <a:pPr algn="l"/>
                      <a:r>
                        <a:rPr lang="en-US" sz="2000" dirty="0" smtClean="0"/>
                        <a:t>Understands</a:t>
                      </a:r>
                      <a:r>
                        <a:rPr lang="en-US" sz="2000" baseline="0" dirty="0" smtClean="0"/>
                        <a:t> the product</a:t>
                      </a:r>
                    </a:p>
                    <a:p>
                      <a:pPr algn="l"/>
                      <a:r>
                        <a:rPr lang="en-US" sz="2000" baseline="0" dirty="0" smtClean="0"/>
                        <a:t>Perceives it as substitutable</a:t>
                      </a:r>
                    </a:p>
                    <a:p>
                      <a:pPr algn="l"/>
                      <a:r>
                        <a:rPr lang="en-US" sz="2000" baseline="0" dirty="0" smtClean="0"/>
                        <a:t>Cost focus</a:t>
                      </a:r>
                    </a:p>
                    <a:p>
                      <a:pPr algn="l"/>
                      <a:r>
                        <a:rPr lang="en-US" sz="2000" baseline="0" dirty="0" smtClean="0"/>
                        <a:t>Resents time ‘wasted’ with sales people</a:t>
                      </a:r>
                      <a:endParaRPr lang="en-US" sz="2000" dirty="0"/>
                    </a:p>
                  </a:txBody>
                  <a:tcPr/>
                </a:tc>
              </a:tr>
              <a:tr h="370840">
                <a:tc>
                  <a:txBody>
                    <a:bodyPr/>
                    <a:lstStyle/>
                    <a:p>
                      <a:pPr algn="l"/>
                      <a:r>
                        <a:rPr lang="en-US" sz="2600" dirty="0" smtClean="0"/>
                        <a:t>Consultative sales</a:t>
                      </a:r>
                      <a:endParaRPr lang="en-US" sz="2600" dirty="0"/>
                    </a:p>
                  </a:txBody>
                  <a:tcPr/>
                </a:tc>
                <a:tc>
                  <a:txBody>
                    <a:bodyPr/>
                    <a:lstStyle/>
                    <a:p>
                      <a:pPr algn="l"/>
                      <a:r>
                        <a:rPr lang="en-US" sz="2600" dirty="0" smtClean="0"/>
                        <a:t>Extrinsic value buyers: “I don’t know the answer:</a:t>
                      </a:r>
                      <a:r>
                        <a:rPr lang="en-US" sz="2600" baseline="0" dirty="0" smtClean="0"/>
                        <a:t> help me </a:t>
                      </a:r>
                      <a:r>
                        <a:rPr lang="en-US" sz="2600" baseline="0" dirty="0" err="1" smtClean="0"/>
                        <a:t>analyse</a:t>
                      </a:r>
                      <a:r>
                        <a:rPr lang="en-US" sz="2600" baseline="0" dirty="0" smtClean="0"/>
                        <a:t> and solve the issue</a:t>
                      </a:r>
                      <a:endParaRPr lang="en-US" sz="2600" dirty="0"/>
                    </a:p>
                  </a:txBody>
                  <a:tcPr/>
                </a:tc>
                <a:tc>
                  <a:txBody>
                    <a:bodyPr/>
                    <a:lstStyle/>
                    <a:p>
                      <a:pPr algn="l"/>
                      <a:r>
                        <a:rPr lang="en-US" sz="2000" dirty="0" smtClean="0"/>
                        <a:t>Focus on how the product is used</a:t>
                      </a:r>
                    </a:p>
                    <a:p>
                      <a:pPr algn="l"/>
                      <a:r>
                        <a:rPr lang="en-US" sz="2000" dirty="0" smtClean="0"/>
                        <a:t>Interested in solutions and applications</a:t>
                      </a:r>
                    </a:p>
                    <a:p>
                      <a:pPr algn="l"/>
                      <a:r>
                        <a:rPr lang="en-US" sz="2000" dirty="0" smtClean="0"/>
                        <a:t>Values advice and help</a:t>
                      </a:r>
                    </a:p>
                    <a:p>
                      <a:pPr algn="l"/>
                      <a:r>
                        <a:rPr lang="en-US" sz="2000" dirty="0" smtClean="0"/>
                        <a:t>Needs the sales</a:t>
                      </a:r>
                      <a:r>
                        <a:rPr lang="en-US" sz="2000" baseline="0" dirty="0" smtClean="0"/>
                        <a:t> person</a:t>
                      </a:r>
                      <a:endParaRPr lang="en-US" sz="2000" dirty="0"/>
                    </a:p>
                  </a:txBody>
                  <a:tcPr/>
                </a:tc>
              </a:tr>
            </a:tbl>
          </a:graphicData>
        </a:graphic>
      </p:graphicFrame>
    </p:spTree>
    <p:extLst>
      <p:ext uri="{BB962C8B-B14F-4D97-AF65-F5344CB8AC3E}">
        <p14:creationId xmlns:p14="http://schemas.microsoft.com/office/powerpoint/2010/main" val="2174941352"/>
      </p:ext>
    </p:extLst>
  </p:cSld>
  <p:clrMapOvr>
    <a:masterClrMapping/>
  </p:clrMapOvr>
  <p:transition advTm="20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Even when customer value propositions are well captured and formulated, introduction of solutions that involve new technology will have to overcome some hurdles.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This is called </a:t>
            </a:r>
            <a:r>
              <a:rPr lang="en-US" sz="2800" dirty="0" smtClean="0">
                <a:solidFill>
                  <a:srgbClr val="4676A6"/>
                </a:solidFill>
                <a:latin typeface="+mn-lt"/>
              </a:rPr>
              <a:t>“crossing the technology chasm”</a:t>
            </a:r>
            <a:r>
              <a:rPr lang="en-US" sz="2800" dirty="0" smtClean="0">
                <a:latin typeface="+mn-lt"/>
              </a:rPr>
              <a:t>:</a:t>
            </a:r>
            <a:r>
              <a:rPr lang="en-US" sz="2800" dirty="0" smtClean="0">
                <a:solidFill>
                  <a:srgbClr val="4676A6"/>
                </a:solidFill>
                <a:latin typeface="+mn-lt"/>
              </a:rPr>
              <a:t> </a:t>
            </a:r>
            <a:endParaRPr lang="en-US" sz="2800" dirty="0">
              <a:solidFill>
                <a:srgbClr val="4676A6"/>
              </a:solidFill>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73</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367073452"/>
      </p:ext>
    </p:extLst>
  </p:cSld>
  <p:clrMapOvr>
    <a:masterClrMapping/>
  </p:clrMapOvr>
  <p:transition advTm="2000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74</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Crossing the technology chasm</a:t>
            </a:r>
            <a:endParaRPr lang="en-US" sz="4000" b="1" i="1" dirty="0">
              <a:solidFill>
                <a:srgbClr val="4676A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44600"/>
            <a:ext cx="7162800" cy="477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42525" y="5940000"/>
            <a:ext cx="3658950" cy="338554"/>
          </a:xfrm>
          <a:prstGeom prst="rect">
            <a:avLst/>
          </a:prstGeom>
          <a:noFill/>
        </p:spPr>
        <p:txBody>
          <a:bodyPr wrap="none" rtlCol="0">
            <a:spAutoFit/>
          </a:bodyPr>
          <a:lstStyle/>
          <a:p>
            <a:pPr algn="ctr"/>
            <a:r>
              <a:rPr lang="en-US" sz="1600" i="1" dirty="0" smtClean="0"/>
              <a:t>Source: Crossing the chasm (Moore 1991)</a:t>
            </a:r>
            <a:endParaRPr lang="en-US" sz="1600" i="1" dirty="0"/>
          </a:p>
        </p:txBody>
      </p:sp>
    </p:spTree>
    <p:extLst>
      <p:ext uri="{BB962C8B-B14F-4D97-AF65-F5344CB8AC3E}">
        <p14:creationId xmlns:p14="http://schemas.microsoft.com/office/powerpoint/2010/main" val="3903573739"/>
      </p:ext>
    </p:extLst>
  </p:cSld>
  <p:clrMapOvr>
    <a:masterClrMapping/>
  </p:clrMapOvr>
  <p:transition advTm="20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75</a:t>
            </a:fld>
            <a:endParaRPr lang="en-US"/>
          </a:p>
        </p:txBody>
      </p:sp>
      <p:sp>
        <p:nvSpPr>
          <p:cNvPr id="3" name="Title 2"/>
          <p:cNvSpPr>
            <a:spLocks noGrp="1"/>
          </p:cNvSpPr>
          <p:nvPr>
            <p:ph type="title"/>
          </p:nvPr>
        </p:nvSpPr>
        <p:spPr>
          <a:xfrm>
            <a:off x="378000" y="324000"/>
            <a:ext cx="8208000" cy="1324800"/>
          </a:xfrm>
        </p:spPr>
        <p:txBody>
          <a:bodyPr>
            <a:normAutofit/>
          </a:bodyPr>
          <a:lstStyle/>
          <a:p>
            <a:pPr algn="r">
              <a:defRPr/>
            </a:pPr>
            <a:r>
              <a:rPr lang="en-US" sz="4000" b="1" i="1" dirty="0" smtClean="0">
                <a:solidFill>
                  <a:srgbClr val="4676A6"/>
                </a:solidFill>
              </a:rPr>
              <a:t>Crossing </a:t>
            </a:r>
            <a:br>
              <a:rPr lang="en-US" sz="4000" b="1" i="1" dirty="0" smtClean="0">
                <a:solidFill>
                  <a:srgbClr val="4676A6"/>
                </a:solidFill>
              </a:rPr>
            </a:br>
            <a:r>
              <a:rPr lang="en-US" sz="4000" b="1" i="1" dirty="0" smtClean="0">
                <a:solidFill>
                  <a:srgbClr val="4676A6"/>
                </a:solidFill>
              </a:rPr>
              <a:t>the technology chasm</a:t>
            </a:r>
            <a:endParaRPr lang="en-US" sz="4000" b="1" i="1" dirty="0">
              <a:solidFill>
                <a:srgbClr val="4676A6"/>
              </a:solidFill>
            </a:endParaRPr>
          </a:p>
        </p:txBody>
      </p:sp>
      <p:sp>
        <p:nvSpPr>
          <p:cNvPr id="2" name="TextBox 1"/>
          <p:cNvSpPr txBox="1"/>
          <p:nvPr/>
        </p:nvSpPr>
        <p:spPr>
          <a:xfrm>
            <a:off x="378000" y="1800000"/>
            <a:ext cx="8208000" cy="4194995"/>
          </a:xfrm>
          <a:prstGeom prst="rect">
            <a:avLst/>
          </a:prstGeom>
          <a:noFill/>
        </p:spPr>
        <p:txBody>
          <a:bodyPr wrap="square" rtlCol="0">
            <a:spAutoFit/>
          </a:bodyPr>
          <a:lstStyle/>
          <a:p>
            <a:pPr marL="342000" indent="-342000">
              <a:lnSpc>
                <a:spcPct val="80000"/>
              </a:lnSpc>
              <a:spcAft>
                <a:spcPts val="1200"/>
              </a:spcAft>
              <a:buFont typeface="Arial" pitchFamily="34" charset="0"/>
              <a:buChar char="•"/>
            </a:pPr>
            <a:r>
              <a:rPr lang="en-US" sz="2600" dirty="0" smtClean="0"/>
              <a:t>Most clients of EO products and services belong to the early and late majority,</a:t>
            </a:r>
          </a:p>
          <a:p>
            <a:pPr marL="342000" indent="-342000">
              <a:lnSpc>
                <a:spcPct val="80000"/>
              </a:lnSpc>
              <a:spcAft>
                <a:spcPts val="1200"/>
              </a:spcAft>
              <a:buFont typeface="Arial" pitchFamily="34" charset="0"/>
              <a:buChar char="•"/>
            </a:pPr>
            <a:r>
              <a:rPr lang="en-US" sz="2600" dirty="0" smtClean="0"/>
              <a:t>They are pragmatists and are not prepared or willing to take substantial risk: the solution should work and be reliable.</a:t>
            </a:r>
          </a:p>
          <a:p>
            <a:pPr marL="342000" indent="-342000">
              <a:lnSpc>
                <a:spcPct val="80000"/>
              </a:lnSpc>
              <a:spcAft>
                <a:spcPts val="1200"/>
              </a:spcAft>
              <a:buFont typeface="Arial" pitchFamily="34" charset="0"/>
              <a:buChar char="•"/>
            </a:pPr>
            <a:r>
              <a:rPr lang="en-US" sz="2600" dirty="0" smtClean="0"/>
              <a:t>Once convinced, the pragmatists will be long-term clients.</a:t>
            </a:r>
          </a:p>
          <a:p>
            <a:pPr marL="342000" indent="-342000">
              <a:lnSpc>
                <a:spcPct val="80000"/>
              </a:lnSpc>
              <a:spcAft>
                <a:spcPts val="1200"/>
              </a:spcAft>
              <a:buFont typeface="Arial" pitchFamily="34" charset="0"/>
              <a:buChar char="•"/>
            </a:pPr>
            <a:endParaRPr lang="en-US" sz="2600" dirty="0" smtClean="0"/>
          </a:p>
          <a:p>
            <a:pPr marL="342000" indent="-342000">
              <a:lnSpc>
                <a:spcPct val="80000"/>
              </a:lnSpc>
              <a:spcAft>
                <a:spcPts val="1200"/>
              </a:spcAft>
            </a:pPr>
            <a:r>
              <a:rPr lang="en-US" sz="1600" i="1" dirty="0" smtClean="0"/>
              <a:t>Source: Crossing the chasm (Moore 1991)</a:t>
            </a:r>
          </a:p>
          <a:p>
            <a:pPr marL="342000" indent="-342000">
              <a:spcAft>
                <a:spcPts val="600"/>
              </a:spcAft>
            </a:pPr>
            <a:endParaRPr lang="en-US" sz="1600" i="1" dirty="0" smtClean="0"/>
          </a:p>
          <a:p>
            <a:pPr marL="285750" indent="-285750">
              <a:buFont typeface="Wingdings" panose="05000000000000000000" pitchFamily="2" charset="2"/>
              <a:buChar char="§"/>
            </a:pPr>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388299031"/>
      </p:ext>
    </p:extLst>
  </p:cSld>
  <p:clrMapOvr>
    <a:masterClrMapping/>
  </p:clrMapOvr>
  <p:transition advTm="20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76</a:t>
            </a:fld>
            <a:endParaRPr lang="en-US"/>
          </a:p>
        </p:txBody>
      </p:sp>
      <p:sp>
        <p:nvSpPr>
          <p:cNvPr id="7" name="Title 1"/>
          <p:cNvSpPr txBox="1">
            <a:spLocks/>
          </p:cNvSpPr>
          <p:nvPr/>
        </p:nvSpPr>
        <p:spPr>
          <a:xfrm>
            <a:off x="3958800" y="900000"/>
            <a:ext cx="4627200" cy="7092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6"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679205"/>
          </a:xfrm>
        </p:spPr>
        <p:txBody>
          <a:bodyPr>
            <a:normAutofit/>
          </a:bodyPr>
          <a:lstStyle/>
          <a:p>
            <a:pPr marL="0" indent="0">
              <a:lnSpc>
                <a:spcPct val="80000"/>
              </a:lnSpc>
              <a:spcBef>
                <a:spcPts val="0"/>
              </a:spcBef>
              <a:spcAft>
                <a:spcPts val="1200"/>
              </a:spcAft>
              <a:buNone/>
            </a:pPr>
            <a:r>
              <a:rPr lang="en-US" sz="2600" b="1" dirty="0" smtClean="0">
                <a:solidFill>
                  <a:srgbClr val="4676A6"/>
                </a:solidFill>
              </a:rPr>
              <a:t>Creating &amp; delivering your value proposition </a:t>
            </a:r>
            <a:br>
              <a:rPr lang="en-US" sz="2600" b="1" dirty="0" smtClean="0">
                <a:solidFill>
                  <a:srgbClr val="4676A6"/>
                </a:solidFill>
              </a:rPr>
            </a:br>
            <a:r>
              <a:rPr lang="en-US" sz="2000" dirty="0" smtClean="0"/>
              <a:t>– </a:t>
            </a:r>
            <a:r>
              <a:rPr lang="en-US" sz="2000" i="1" dirty="0" smtClean="0"/>
              <a:t>managing customer experience for profit </a:t>
            </a:r>
            <a:r>
              <a:rPr lang="en-US" sz="2000" dirty="0" smtClean="0"/>
              <a:t/>
            </a:r>
            <a:br>
              <a:rPr lang="en-US" sz="2000" dirty="0" smtClean="0"/>
            </a:br>
            <a:r>
              <a:rPr lang="en-US" sz="2000" b="1" dirty="0" smtClean="0"/>
              <a:t>(Barnes, Blake, </a:t>
            </a:r>
            <a:r>
              <a:rPr lang="en-US" sz="2000" b="1" dirty="0" err="1" smtClean="0"/>
              <a:t>Pinder</a:t>
            </a:r>
            <a:r>
              <a:rPr lang="en-US" sz="2000" b="1" dirty="0" smtClean="0"/>
              <a:t>; 2009)</a:t>
            </a:r>
          </a:p>
          <a:p>
            <a:pPr marL="0" indent="0">
              <a:lnSpc>
                <a:spcPct val="80000"/>
              </a:lnSpc>
              <a:spcBef>
                <a:spcPts val="0"/>
              </a:spcBef>
              <a:spcAft>
                <a:spcPts val="1200"/>
              </a:spcAft>
              <a:buNone/>
            </a:pPr>
            <a:r>
              <a:rPr lang="en-US" sz="2600" b="1" dirty="0" smtClean="0">
                <a:solidFill>
                  <a:srgbClr val="4676A6"/>
                </a:solidFill>
              </a:rPr>
              <a:t>Customer </a:t>
            </a:r>
            <a:r>
              <a:rPr lang="en-US" sz="2600" b="1" dirty="0">
                <a:solidFill>
                  <a:srgbClr val="4676A6"/>
                </a:solidFill>
              </a:rPr>
              <a:t>value </a:t>
            </a:r>
            <a:r>
              <a:rPr lang="en-US" sz="2600" b="1" dirty="0" smtClean="0">
                <a:solidFill>
                  <a:srgbClr val="4676A6"/>
                </a:solidFill>
              </a:rPr>
              <a:t>propositions in business markets </a:t>
            </a:r>
            <a:br>
              <a:rPr lang="en-US" sz="2600" b="1" dirty="0" smtClean="0">
                <a:solidFill>
                  <a:srgbClr val="4676A6"/>
                </a:solidFill>
              </a:rPr>
            </a:br>
            <a:r>
              <a:rPr lang="en-US" sz="2000" b="1" dirty="0" smtClean="0"/>
              <a:t>(Anderson, </a:t>
            </a:r>
            <a:r>
              <a:rPr lang="en-US" sz="2000" b="1" dirty="0" err="1" smtClean="0"/>
              <a:t>Narus</a:t>
            </a:r>
            <a:r>
              <a:rPr lang="en-US" sz="2000" b="1" dirty="0" smtClean="0"/>
              <a:t>, van </a:t>
            </a:r>
            <a:r>
              <a:rPr lang="en-US" sz="2000" b="1" dirty="0" err="1" smtClean="0"/>
              <a:t>Rossum</a:t>
            </a:r>
            <a:r>
              <a:rPr lang="en-US" sz="2000" b="1" dirty="0" smtClean="0"/>
              <a:t> </a:t>
            </a:r>
            <a:r>
              <a:rPr lang="en-US" sz="2000" dirty="0" smtClean="0"/>
              <a:t>[Harvard Business Review]</a:t>
            </a:r>
            <a:r>
              <a:rPr lang="en-US" sz="2000" b="1" dirty="0" smtClean="0"/>
              <a:t>; 2006)</a:t>
            </a:r>
          </a:p>
          <a:p>
            <a:pPr marL="0" indent="0">
              <a:lnSpc>
                <a:spcPct val="80000"/>
              </a:lnSpc>
              <a:spcBef>
                <a:spcPts val="0"/>
              </a:spcBef>
              <a:spcAft>
                <a:spcPts val="1200"/>
              </a:spcAft>
              <a:buNone/>
            </a:pPr>
            <a:r>
              <a:rPr lang="en-US" sz="2600" b="1" dirty="0" smtClean="0">
                <a:solidFill>
                  <a:srgbClr val="4676A6"/>
                </a:solidFill>
              </a:rPr>
              <a:t>Rethinking the sales force: </a:t>
            </a:r>
            <a:br>
              <a:rPr lang="en-US" sz="2600" b="1" dirty="0" smtClean="0">
                <a:solidFill>
                  <a:srgbClr val="4676A6"/>
                </a:solidFill>
              </a:rPr>
            </a:br>
            <a:r>
              <a:rPr lang="en-US" sz="2000" i="1" dirty="0" smtClean="0"/>
              <a:t>refining selling to create and capture customer value</a:t>
            </a:r>
            <a:r>
              <a:rPr lang="en-US" sz="2000" b="1" i="1" dirty="0" smtClean="0"/>
              <a:t> </a:t>
            </a:r>
            <a:r>
              <a:rPr lang="en-US" sz="2000" b="1" dirty="0" smtClean="0"/>
              <a:t/>
            </a:r>
            <a:br>
              <a:rPr lang="en-US" sz="2000" b="1" dirty="0" smtClean="0"/>
            </a:br>
            <a:r>
              <a:rPr lang="en-US" sz="2000" b="1" dirty="0" smtClean="0"/>
              <a:t>(Rackham, de </a:t>
            </a:r>
            <a:r>
              <a:rPr lang="en-US" sz="2000" b="1" dirty="0" err="1" smtClean="0"/>
              <a:t>Vicentis</a:t>
            </a:r>
            <a:r>
              <a:rPr lang="en-US" sz="2000" b="1" dirty="0" smtClean="0"/>
              <a:t>; 1999)</a:t>
            </a:r>
            <a:endParaRPr lang="en-US" sz="2000" i="1" dirty="0"/>
          </a:p>
          <a:p>
            <a:pPr marL="0" indent="0">
              <a:lnSpc>
                <a:spcPct val="80000"/>
              </a:lnSpc>
              <a:spcBef>
                <a:spcPts val="0"/>
              </a:spcBef>
              <a:spcAft>
                <a:spcPts val="1200"/>
              </a:spcAft>
              <a:buNone/>
            </a:pPr>
            <a:r>
              <a:rPr lang="en-US" sz="2600" b="1" dirty="0" smtClean="0">
                <a:solidFill>
                  <a:srgbClr val="4676A6"/>
                </a:solidFill>
              </a:rPr>
              <a:t>Crossing the chasm </a:t>
            </a:r>
            <a:br>
              <a:rPr lang="en-US" sz="2600" b="1" dirty="0" smtClean="0">
                <a:solidFill>
                  <a:srgbClr val="4676A6"/>
                </a:solidFill>
              </a:rPr>
            </a:br>
            <a:r>
              <a:rPr lang="en-US" sz="2000" i="1" dirty="0" smtClean="0"/>
              <a:t>– marketing and selling high-tech products to mainstream customers</a:t>
            </a:r>
            <a:r>
              <a:rPr lang="en-US" sz="2000" b="1" i="1" dirty="0" smtClean="0"/>
              <a:t> </a:t>
            </a:r>
            <a:br>
              <a:rPr lang="en-US" sz="2000" b="1" i="1" dirty="0" smtClean="0"/>
            </a:br>
            <a:r>
              <a:rPr lang="en-US" sz="2000" b="1" dirty="0" smtClean="0"/>
              <a:t>(Moore; 1991)</a:t>
            </a:r>
          </a:p>
        </p:txBody>
      </p:sp>
    </p:spTree>
    <p:extLst>
      <p:ext uri="{BB962C8B-B14F-4D97-AF65-F5344CB8AC3E}">
        <p14:creationId xmlns:p14="http://schemas.microsoft.com/office/powerpoint/2010/main" val="508619844"/>
      </p:ext>
    </p:extLst>
  </p:cSld>
  <p:clrMapOvr>
    <a:masterClrMapping/>
  </p:clrMapOvr>
  <p:transition advTm="20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Creating shared value is a key element of successful implementation of earth observation solutions.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To achieve this, in most cases earth observation applications have to be integrated into more general (business or organizational) processes: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77</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233571925"/>
      </p:ext>
    </p:extLst>
  </p:cSld>
  <p:clrMapOvr>
    <a:masterClrMapping/>
  </p:clrMapOvr>
  <p:transition advTm="20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78</a:t>
            </a:fld>
            <a:endParaRPr lang="en-US" dirty="0"/>
          </a:p>
        </p:txBody>
      </p:sp>
      <p:sp>
        <p:nvSpPr>
          <p:cNvPr id="6" name="TextBox 5"/>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Create shared value</a:t>
            </a:r>
            <a:endParaRPr lang="en-US" sz="4000" b="1" i="1" dirty="0">
              <a:solidFill>
                <a:srgbClr val="4676A6"/>
              </a:solidFill>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6685" y="1800000"/>
            <a:ext cx="8208000" cy="4267200"/>
          </a:xfrm>
        </p:spPr>
        <p:txBody>
          <a:bodyPr>
            <a:normAutofit/>
          </a:bodyPr>
          <a:lstStyle/>
          <a:p>
            <a:pPr marL="0" indent="0">
              <a:lnSpc>
                <a:spcPct val="80000"/>
              </a:lnSpc>
              <a:spcBef>
                <a:spcPts val="0"/>
              </a:spcBef>
              <a:spcAft>
                <a:spcPts val="1200"/>
              </a:spcAft>
              <a:buNone/>
            </a:pPr>
            <a:r>
              <a:rPr lang="en-US" sz="2600" dirty="0" smtClean="0">
                <a:solidFill>
                  <a:prstClr val="black"/>
                </a:solidFill>
                <a:ea typeface="Times New Roman"/>
                <a:cs typeface="Times New Roman"/>
              </a:rPr>
              <a:t>Involves cooperation between:</a:t>
            </a:r>
            <a:endParaRPr lang="en-US" sz="2600" b="1" dirty="0" smtClean="0">
              <a:solidFill>
                <a:prstClr val="black"/>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Public sector</a:t>
            </a:r>
            <a:endParaRPr lang="en-US" sz="2600" dirty="0" smtClean="0">
              <a:solidFill>
                <a:srgbClr val="4676A6"/>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Private sector</a:t>
            </a:r>
            <a:endParaRPr lang="en-US" sz="2600" dirty="0">
              <a:solidFill>
                <a:srgbClr val="4676A6"/>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Social sector</a:t>
            </a:r>
            <a:endParaRPr lang="en-US" sz="2600" dirty="0">
              <a:solidFill>
                <a:srgbClr val="4676A6"/>
              </a:solidFill>
              <a:ea typeface="Times New Roman"/>
              <a:cs typeface="Times New Roman"/>
            </a:endParaRPr>
          </a:p>
          <a:p>
            <a:pPr marL="0" indent="0">
              <a:lnSpc>
                <a:spcPct val="80000"/>
              </a:lnSpc>
              <a:spcBef>
                <a:spcPts val="0"/>
              </a:spcBef>
              <a:spcAft>
                <a:spcPts val="600"/>
              </a:spcAft>
              <a:buNone/>
            </a:pPr>
            <a:endParaRPr lang="en-US" sz="2600" dirty="0" smtClean="0">
              <a:solidFill>
                <a:prstClr val="black"/>
              </a:solidFill>
              <a:ea typeface="Times New Roman"/>
              <a:cs typeface="Times New Roman"/>
            </a:endParaRPr>
          </a:p>
          <a:p>
            <a:pPr marL="0" indent="0">
              <a:lnSpc>
                <a:spcPct val="80000"/>
              </a:lnSpc>
              <a:spcBef>
                <a:spcPts val="0"/>
              </a:spcBef>
              <a:spcAft>
                <a:spcPts val="1200"/>
              </a:spcAft>
              <a:buNone/>
            </a:pPr>
            <a:r>
              <a:rPr lang="en-US" sz="2600" dirty="0" smtClean="0">
                <a:solidFill>
                  <a:prstClr val="black"/>
                </a:solidFill>
                <a:ea typeface="Times New Roman"/>
                <a:cs typeface="Times New Roman"/>
              </a:rPr>
              <a:t>Opportunity for earth observation (integrated) solutions:</a:t>
            </a:r>
            <a:endParaRPr lang="en-US" sz="2600" dirty="0">
              <a:solidFill>
                <a:prstClr val="black"/>
              </a:solidFill>
              <a:ea typeface="Times New Roman"/>
              <a:cs typeface="Times New Roman"/>
            </a:endParaRPr>
          </a:p>
          <a:p>
            <a:pPr>
              <a:lnSpc>
                <a:spcPct val="80000"/>
              </a:lnSpc>
              <a:spcBef>
                <a:spcPts val="0"/>
              </a:spcBef>
              <a:spcAft>
                <a:spcPts val="1200"/>
              </a:spcAft>
            </a:pPr>
            <a:r>
              <a:rPr lang="en-US" sz="2600" dirty="0" smtClean="0">
                <a:solidFill>
                  <a:prstClr val="black"/>
                </a:solidFill>
                <a:ea typeface="Times New Roman"/>
                <a:cs typeface="Times New Roman"/>
              </a:rPr>
              <a:t>Integrate EO in general business / organizational process</a:t>
            </a:r>
          </a:p>
          <a:p>
            <a:pPr>
              <a:lnSpc>
                <a:spcPct val="80000"/>
              </a:lnSpc>
              <a:spcBef>
                <a:spcPts val="0"/>
              </a:spcBef>
              <a:spcAft>
                <a:spcPts val="1200"/>
              </a:spcAft>
            </a:pPr>
            <a:r>
              <a:rPr lang="en-US" sz="2600" dirty="0" smtClean="0">
                <a:solidFill>
                  <a:prstClr val="black"/>
                </a:solidFill>
                <a:ea typeface="Times New Roman"/>
                <a:cs typeface="Times New Roman"/>
              </a:rPr>
              <a:t>Integrate different EO (and GIS and navigation) functionalities</a:t>
            </a:r>
            <a:endParaRPr lang="en-US" sz="2600" dirty="0">
              <a:solidFill>
                <a:prstClr val="black"/>
              </a:solidFill>
              <a:ea typeface="Times New Roman"/>
              <a:cs typeface="Times New Roman"/>
            </a:endParaRPr>
          </a:p>
        </p:txBody>
      </p:sp>
    </p:spTree>
    <p:extLst>
      <p:ext uri="{BB962C8B-B14F-4D97-AF65-F5344CB8AC3E}">
        <p14:creationId xmlns:p14="http://schemas.microsoft.com/office/powerpoint/2010/main" val="2455979077"/>
      </p:ext>
    </p:extLst>
  </p:cSld>
  <p:clrMapOvr>
    <a:masterClrMapping/>
  </p:clrMapOvr>
  <p:transition advTm="20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Based on all considerations dealt with in the previous slides, there are some practical approaches that can be applied in combination to promote earth observation applications: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79</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233571925"/>
      </p:ext>
    </p:extLst>
  </p:cSld>
  <p:clrMapOvr>
    <a:masterClrMapping/>
  </p:clrMapOvr>
  <p:transition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324000"/>
            <a:ext cx="8208000" cy="1324800"/>
          </a:xfrm>
        </p:spPr>
        <p:txBody>
          <a:bodyPr>
            <a:noAutofit/>
          </a:bodyPr>
          <a:lstStyle/>
          <a:p>
            <a:pPr algn="r"/>
            <a:r>
              <a:rPr lang="en-US" sz="4000" b="1" i="1" dirty="0" smtClean="0">
                <a:solidFill>
                  <a:srgbClr val="4676A6"/>
                </a:solidFill>
              </a:rPr>
              <a:t>Assessment of business &amp; </a:t>
            </a:r>
            <a:br>
              <a:rPr lang="en-US" sz="4000" b="1" i="1" dirty="0" smtClean="0">
                <a:solidFill>
                  <a:srgbClr val="4676A6"/>
                </a:solidFill>
              </a:rPr>
            </a:br>
            <a:r>
              <a:rPr lang="en-US" sz="4000" b="1" i="1" dirty="0" smtClean="0">
                <a:solidFill>
                  <a:srgbClr val="4676A6"/>
                </a:solidFill>
              </a:rPr>
              <a:t>funding opportunities</a:t>
            </a:r>
            <a:endParaRPr lang="en-US" sz="4000" b="1" i="1" dirty="0">
              <a:solidFill>
                <a:srgbClr val="4676A6"/>
              </a:solidFill>
            </a:endParaRPr>
          </a:p>
        </p:txBody>
      </p:sp>
      <p:sp>
        <p:nvSpPr>
          <p:cNvPr id="3" name="Content Placeholder 2"/>
          <p:cNvSpPr>
            <a:spLocks noGrp="1"/>
          </p:cNvSpPr>
          <p:nvPr>
            <p:ph idx="1"/>
          </p:nvPr>
        </p:nvSpPr>
        <p:spPr>
          <a:xfrm>
            <a:off x="378000" y="1800000"/>
            <a:ext cx="8208000" cy="3732959"/>
          </a:xfrm>
        </p:spPr>
        <p:txBody>
          <a:bodyPr>
            <a:normAutofit/>
          </a:bodyPr>
          <a:lstStyle/>
          <a:p>
            <a:pPr>
              <a:lnSpc>
                <a:spcPct val="80000"/>
              </a:lnSpc>
              <a:spcBef>
                <a:spcPts val="0"/>
              </a:spcBef>
              <a:spcAft>
                <a:spcPts val="1200"/>
              </a:spcAft>
            </a:pPr>
            <a:r>
              <a:rPr lang="en-US" sz="2800" dirty="0" smtClean="0"/>
              <a:t>Categories of marine resources &amp; environment products &amp; services</a:t>
            </a:r>
          </a:p>
          <a:p>
            <a:pPr>
              <a:lnSpc>
                <a:spcPct val="80000"/>
              </a:lnSpc>
              <a:spcBef>
                <a:spcPts val="0"/>
              </a:spcBef>
              <a:spcAft>
                <a:spcPts val="1200"/>
              </a:spcAft>
            </a:pPr>
            <a:r>
              <a:rPr lang="en-US" sz="2800" dirty="0" smtClean="0"/>
              <a:t>Life cycle phase of product or service</a:t>
            </a:r>
          </a:p>
          <a:p>
            <a:pPr>
              <a:lnSpc>
                <a:spcPct val="80000"/>
              </a:lnSpc>
              <a:spcBef>
                <a:spcPts val="0"/>
              </a:spcBef>
              <a:spcAft>
                <a:spcPts val="1200"/>
              </a:spcAft>
            </a:pPr>
            <a:r>
              <a:rPr lang="en-US" sz="2800" dirty="0" smtClean="0"/>
              <a:t>Regional context, level of technological &amp; economic development</a:t>
            </a:r>
          </a:p>
          <a:p>
            <a:pPr>
              <a:lnSpc>
                <a:spcPct val="80000"/>
              </a:lnSpc>
              <a:spcBef>
                <a:spcPts val="0"/>
              </a:spcBef>
              <a:spcAft>
                <a:spcPts val="1200"/>
              </a:spcAft>
            </a:pPr>
            <a:r>
              <a:rPr lang="en-US" sz="2800" dirty="0" smtClean="0"/>
              <a:t>Optimum marketing mix</a:t>
            </a:r>
          </a:p>
          <a:p>
            <a:pPr>
              <a:buNone/>
            </a:pPr>
            <a:endParaRPr lang="en-US" sz="24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80</a:t>
            </a:fld>
            <a:endParaRPr lang="en-US" dirty="0"/>
          </a:p>
        </p:txBody>
      </p:sp>
      <p:sp>
        <p:nvSpPr>
          <p:cNvPr id="6" name="TextBox 5"/>
          <p:cNvSpPr txBox="1"/>
          <p:nvPr/>
        </p:nvSpPr>
        <p:spPr>
          <a:xfrm>
            <a:off x="378000" y="1080000"/>
            <a:ext cx="8316000" cy="1080000"/>
          </a:xfrm>
          <a:prstGeom prst="rect">
            <a:avLst/>
          </a:prstGeom>
          <a:noFill/>
        </p:spPr>
        <p:txBody>
          <a:bodyPr wrap="square" rtlCol="0" anchor="ctr">
            <a:spAutoFit/>
          </a:bodyPr>
          <a:lstStyle/>
          <a:p>
            <a:r>
              <a:rPr lang="en-US" sz="4000" b="1" i="1" dirty="0" smtClean="0">
                <a:solidFill>
                  <a:srgbClr val="4676A6"/>
                </a:solidFill>
              </a:rPr>
              <a:t>Tools for earth observation marketing:</a:t>
            </a:r>
            <a:endParaRPr lang="en-US" sz="4000" b="1" i="1" dirty="0">
              <a:solidFill>
                <a:srgbClr val="4676A6"/>
              </a:solidFill>
            </a:endParaRPr>
          </a:p>
        </p:txBody>
      </p:sp>
      <p:sp>
        <p:nvSpPr>
          <p:cNvPr id="8" name="TextBox 7"/>
          <p:cNvSpPr txBox="1"/>
          <p:nvPr/>
        </p:nvSpPr>
        <p:spPr>
          <a:xfrm>
            <a:off x="378000" y="6300000"/>
            <a:ext cx="6218241" cy="338554"/>
          </a:xfrm>
          <a:prstGeom prst="rect">
            <a:avLst/>
          </a:prstGeom>
          <a:noFill/>
        </p:spPr>
        <p:txBody>
          <a:bodyPr wrap="none" rtlCol="0">
            <a:spAutoFit/>
          </a:bodyPr>
          <a:lstStyle/>
          <a:p>
            <a:r>
              <a:rPr lang="en-US" sz="1600" i="1" dirty="0"/>
              <a:t>Source: </a:t>
            </a:r>
            <a:r>
              <a:rPr lang="en-US" sz="1600" i="1" dirty="0" smtClean="0"/>
              <a:t>Marketing earth observation products and services (</a:t>
            </a:r>
            <a:r>
              <a:rPr lang="en-US" sz="1600" i="1" dirty="0" err="1" smtClean="0"/>
              <a:t>Noort</a:t>
            </a:r>
            <a:r>
              <a:rPr lang="en-US" sz="1600" i="1" dirty="0" smtClean="0"/>
              <a:t> 2013)</a:t>
            </a:r>
            <a:endParaRPr lang="en-US" sz="1600" i="1" dirty="0"/>
          </a:p>
        </p:txBody>
      </p:sp>
      <p:pic>
        <p:nvPicPr>
          <p:cNvPr id="9" name="Picture 2" descr="5-LOGO-Acouleur"/>
          <p:cNvPicPr>
            <a:picLocks noChangeAspect="1" noChangeArrowheads="1"/>
          </p:cNvPicPr>
          <p:nvPr/>
        </p:nvPicPr>
        <p:blipFill>
          <a:blip r:embed="rId2" cstate="print"/>
          <a:srcRect/>
          <a:stretch>
            <a:fillRect/>
          </a:stretch>
        </p:blipFill>
        <p:spPr bwMode="auto">
          <a:xfrm>
            <a:off x="6459854" y="324000"/>
            <a:ext cx="2126146" cy="647700"/>
          </a:xfrm>
          <a:prstGeom prst="rect">
            <a:avLst/>
          </a:prstGeom>
          <a:noFill/>
          <a:ln w="9525">
            <a:noFill/>
            <a:miter lim="800000"/>
            <a:headEnd/>
            <a:tailEnd/>
          </a:ln>
        </p:spPr>
      </p:pic>
      <p:pic>
        <p:nvPicPr>
          <p:cNvPr id="11"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
        <p:nvSpPr>
          <p:cNvPr id="12" name="Content Placeholder 2"/>
          <p:cNvSpPr>
            <a:spLocks noGrp="1"/>
          </p:cNvSpPr>
          <p:nvPr>
            <p:ph idx="1"/>
          </p:nvPr>
        </p:nvSpPr>
        <p:spPr>
          <a:xfrm>
            <a:off x="378000" y="2340000"/>
            <a:ext cx="8208000" cy="4165097"/>
          </a:xfrm>
        </p:spPr>
        <p:txBody>
          <a:bodyPr>
            <a:normAutofit/>
          </a:bodyPr>
          <a:lstStyle/>
          <a:p>
            <a:pPr>
              <a:lnSpc>
                <a:spcPct val="80000"/>
              </a:lnSpc>
              <a:spcBef>
                <a:spcPts val="0"/>
              </a:spcBef>
              <a:spcAft>
                <a:spcPts val="1200"/>
              </a:spcAft>
            </a:pPr>
            <a:r>
              <a:rPr lang="en-US" sz="2600" dirty="0" smtClean="0">
                <a:solidFill>
                  <a:prstClr val="black"/>
                </a:solidFill>
                <a:ea typeface="Times New Roman"/>
                <a:cs typeface="Times New Roman"/>
              </a:rPr>
              <a:t>Success stories (in non-technical language, feasible, replication capacity, sustainable)</a:t>
            </a:r>
          </a:p>
          <a:p>
            <a:pPr>
              <a:lnSpc>
                <a:spcPct val="80000"/>
              </a:lnSpc>
              <a:spcBef>
                <a:spcPts val="0"/>
              </a:spcBef>
              <a:spcAft>
                <a:spcPts val="1200"/>
              </a:spcAft>
            </a:pPr>
            <a:r>
              <a:rPr lang="en-US" sz="2600" dirty="0" smtClean="0">
                <a:solidFill>
                  <a:prstClr val="black"/>
                </a:solidFill>
                <a:ea typeface="Times New Roman"/>
                <a:cs typeface="Times New Roman"/>
              </a:rPr>
              <a:t>Marketing toolkits (international trends, earth observation examples, references)</a:t>
            </a:r>
            <a:endParaRPr lang="en-US" sz="2600" dirty="0">
              <a:solidFill>
                <a:prstClr val="black"/>
              </a:solidFill>
              <a:ea typeface="Times New Roman"/>
              <a:cs typeface="Times New Roman"/>
            </a:endParaRPr>
          </a:p>
          <a:p>
            <a:pPr>
              <a:lnSpc>
                <a:spcPct val="80000"/>
              </a:lnSpc>
              <a:spcBef>
                <a:spcPts val="0"/>
              </a:spcBef>
              <a:spcAft>
                <a:spcPts val="1200"/>
              </a:spcAft>
            </a:pPr>
            <a:r>
              <a:rPr lang="en-US" sz="2600" dirty="0" smtClean="0">
                <a:solidFill>
                  <a:prstClr val="black"/>
                </a:solidFill>
                <a:ea typeface="Times New Roman"/>
                <a:cs typeface="Times New Roman"/>
              </a:rPr>
              <a:t>Pilot projects, innovation funds, quick-wins (demonstration that EO actually works)</a:t>
            </a:r>
          </a:p>
          <a:p>
            <a:pPr>
              <a:lnSpc>
                <a:spcPct val="80000"/>
              </a:lnSpc>
              <a:spcBef>
                <a:spcPts val="0"/>
              </a:spcBef>
              <a:spcAft>
                <a:spcPts val="1200"/>
              </a:spcAft>
            </a:pPr>
            <a:r>
              <a:rPr lang="en-US" sz="2600" dirty="0" smtClean="0">
                <a:solidFill>
                  <a:prstClr val="black"/>
                </a:solidFill>
                <a:ea typeface="Times New Roman"/>
                <a:cs typeface="Times New Roman"/>
              </a:rPr>
              <a:t>Promotion outside EO community (fairs, seminars, lunch-bag meetings, magazines)</a:t>
            </a:r>
          </a:p>
          <a:p>
            <a:pPr>
              <a:lnSpc>
                <a:spcPct val="80000"/>
              </a:lnSpc>
              <a:spcBef>
                <a:spcPts val="0"/>
              </a:spcBef>
              <a:spcAft>
                <a:spcPts val="1200"/>
              </a:spcAft>
            </a:pPr>
            <a:r>
              <a:rPr lang="en-US" sz="2600" dirty="0" smtClean="0">
                <a:solidFill>
                  <a:prstClr val="black"/>
                </a:solidFill>
                <a:ea typeface="Times New Roman"/>
                <a:cs typeface="Times New Roman"/>
              </a:rPr>
              <a:t>Resource facilities for reference and capacity building (distributed, but connected, in different languages)</a:t>
            </a:r>
          </a:p>
          <a:p>
            <a:pPr>
              <a:lnSpc>
                <a:spcPct val="80000"/>
              </a:lnSpc>
              <a:spcAft>
                <a:spcPts val="1200"/>
              </a:spcAft>
            </a:pPr>
            <a:endParaRPr lang="en-US" sz="2600" dirty="0">
              <a:solidFill>
                <a:prstClr val="black"/>
              </a:solidFill>
              <a:ea typeface="Times New Roman"/>
              <a:cs typeface="Times New Roman"/>
            </a:endParaRPr>
          </a:p>
        </p:txBody>
      </p:sp>
    </p:spTree>
    <p:extLst>
      <p:ext uri="{BB962C8B-B14F-4D97-AF65-F5344CB8AC3E}">
        <p14:creationId xmlns:p14="http://schemas.microsoft.com/office/powerpoint/2010/main" val="3917355470"/>
      </p:ext>
    </p:extLst>
  </p:cSld>
  <p:clrMapOvr>
    <a:masterClrMapping/>
  </p:clrMapOvr>
  <p:transition advTm="20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81</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extBox 5"/>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Business elements</a:t>
            </a:r>
            <a:endParaRPr lang="en-US" sz="4000" b="1" i="1" dirty="0">
              <a:solidFill>
                <a:srgbClr val="4676A6"/>
              </a:solidFill>
            </a:endParaRPr>
          </a:p>
        </p:txBody>
      </p:sp>
      <p:sp>
        <p:nvSpPr>
          <p:cNvPr id="9" name="Content Placeholder 2"/>
          <p:cNvSpPr>
            <a:spLocks noGrp="1"/>
          </p:cNvSpPr>
          <p:nvPr>
            <p:ph idx="1"/>
          </p:nvPr>
        </p:nvSpPr>
        <p:spPr>
          <a:xfrm>
            <a:off x="378000" y="1800000"/>
            <a:ext cx="8208000" cy="4267200"/>
          </a:xfrm>
        </p:spPr>
        <p:txBody>
          <a:bodyPr>
            <a:normAutofit/>
          </a:bodyPr>
          <a:lstStyle/>
          <a:p>
            <a:pPr marL="0" indent="0">
              <a:lnSpc>
                <a:spcPct val="80000"/>
              </a:lnSpc>
              <a:spcBef>
                <a:spcPts val="0"/>
              </a:spcBef>
              <a:spcAft>
                <a:spcPts val="1200"/>
              </a:spcAft>
              <a:buNone/>
            </a:pPr>
            <a:r>
              <a:rPr lang="en-US" sz="2800" b="1" dirty="0" smtClean="0">
                <a:solidFill>
                  <a:prstClr val="black"/>
                </a:solidFill>
                <a:ea typeface="Times New Roman"/>
                <a:cs typeface="Times New Roman"/>
              </a:rPr>
              <a:t>Business elements:</a:t>
            </a:r>
          </a:p>
          <a:p>
            <a:pPr>
              <a:lnSpc>
                <a:spcPct val="80000"/>
              </a:lnSpc>
              <a:spcBef>
                <a:spcPts val="0"/>
              </a:spcBef>
              <a:spcAft>
                <a:spcPts val="1200"/>
              </a:spcAft>
            </a:pPr>
            <a:r>
              <a:rPr lang="en-US" sz="2800" b="1" dirty="0" smtClean="0">
                <a:solidFill>
                  <a:srgbClr val="4676A6"/>
                </a:solidFill>
                <a:ea typeface="Times New Roman"/>
                <a:cs typeface="Times New Roman"/>
              </a:rPr>
              <a:t>Proposal writing</a:t>
            </a:r>
            <a:endParaRPr lang="en-US" sz="2800" dirty="0" smtClean="0">
              <a:solidFill>
                <a:srgbClr val="4676A6"/>
              </a:solidFill>
              <a:ea typeface="Times New Roman"/>
              <a:cs typeface="Times New Roman"/>
            </a:endParaRPr>
          </a:p>
          <a:p>
            <a:pPr>
              <a:lnSpc>
                <a:spcPct val="80000"/>
              </a:lnSpc>
              <a:spcBef>
                <a:spcPts val="0"/>
              </a:spcBef>
              <a:spcAft>
                <a:spcPts val="1200"/>
              </a:spcAft>
            </a:pPr>
            <a:r>
              <a:rPr lang="en-US" sz="2800" b="1" dirty="0" smtClean="0">
                <a:solidFill>
                  <a:srgbClr val="4676A6"/>
                </a:solidFill>
                <a:ea typeface="Times New Roman"/>
                <a:cs typeface="Times New Roman"/>
              </a:rPr>
              <a:t>Business procedures</a:t>
            </a:r>
            <a:endParaRPr lang="en-US" sz="2800" dirty="0">
              <a:solidFill>
                <a:srgbClr val="4676A6"/>
              </a:solidFill>
              <a:ea typeface="Times New Roman"/>
              <a:cs typeface="Times New Roman"/>
            </a:endParaRPr>
          </a:p>
        </p:txBody>
      </p:sp>
    </p:spTree>
    <p:extLst>
      <p:ext uri="{BB962C8B-B14F-4D97-AF65-F5344CB8AC3E}">
        <p14:creationId xmlns:p14="http://schemas.microsoft.com/office/powerpoint/2010/main" val="1913962975"/>
      </p:ext>
    </p:extLst>
  </p:cSld>
  <p:clrMapOvr>
    <a:masterClrMapping/>
  </p:clrMapOvr>
  <p:transition advTm="20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solidFill>
                  <a:srgbClr val="4676A6"/>
                </a:solidFill>
                <a:latin typeface="+mn-lt"/>
              </a:rPr>
              <a:t>Proposal writing is an art in itself. </a:t>
            </a:r>
            <a:r>
              <a:rPr lang="en-US" sz="2800" dirty="0" smtClean="0">
                <a:latin typeface="+mn-lt"/>
              </a:rPr>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During the </a:t>
            </a:r>
            <a:r>
              <a:rPr lang="en-US" sz="2800" dirty="0" err="1" smtClean="0">
                <a:latin typeface="+mn-lt"/>
              </a:rPr>
              <a:t>GEONetCab</a:t>
            </a:r>
            <a:r>
              <a:rPr lang="en-US" sz="2800" dirty="0" smtClean="0">
                <a:latin typeface="+mn-lt"/>
              </a:rPr>
              <a:t> and EOPOWER projects templates have been developed for writing successful proposals: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82</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556634539"/>
      </p:ext>
    </p:extLst>
  </p:cSld>
  <p:clrMapOvr>
    <a:masterClrMapping/>
  </p:clrMapOvr>
  <p:transition advTm="2000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Proposal outline</a:t>
            </a:r>
            <a:endParaRPr lang="en-US" sz="4000" dirty="0"/>
          </a:p>
        </p:txBody>
      </p:sp>
      <p:sp>
        <p:nvSpPr>
          <p:cNvPr id="6" name="Slide Number Placeholder 5"/>
          <p:cNvSpPr>
            <a:spLocks noGrp="1"/>
          </p:cNvSpPr>
          <p:nvPr>
            <p:ph type="sldNum" sz="quarter" idx="12"/>
          </p:nvPr>
        </p:nvSpPr>
        <p:spPr/>
        <p:txBody>
          <a:bodyPr/>
          <a:lstStyle/>
          <a:p>
            <a:fld id="{7AE59B96-4131-4DD5-A7F3-9C8969C240CC}" type="slidenum">
              <a:rPr lang="en-US" smtClean="0"/>
              <a:pPr/>
              <a:t>83</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7" name="Title 1"/>
          <p:cNvSpPr txBox="1">
            <a:spLocks/>
          </p:cNvSpPr>
          <p:nvPr/>
        </p:nvSpPr>
        <p:spPr>
          <a:xfrm>
            <a:off x="378000" y="4680000"/>
            <a:ext cx="8208000" cy="720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smtClean="0">
                <a:ln>
                  <a:noFill/>
                </a:ln>
                <a:solidFill>
                  <a:schemeClr val="tx1"/>
                </a:solidFill>
                <a:effectLst/>
                <a:uLnTx/>
                <a:uFillTx/>
                <a:ea typeface="+mj-ea"/>
                <a:cs typeface="+mj-cs"/>
              </a:rPr>
              <a:t>(more detailed version in separate document, </a:t>
            </a:r>
            <a:br>
              <a:rPr kumimoji="0" lang="en-US" sz="2000" b="0" i="1" u="none" strike="noStrike" kern="1200" cap="none" spc="0" normalizeH="0" baseline="0" noProof="0" dirty="0" smtClean="0">
                <a:ln>
                  <a:noFill/>
                </a:ln>
                <a:solidFill>
                  <a:schemeClr val="tx1"/>
                </a:solidFill>
                <a:effectLst/>
                <a:uLnTx/>
                <a:uFillTx/>
                <a:ea typeface="+mj-ea"/>
                <a:cs typeface="+mj-cs"/>
              </a:rPr>
            </a:br>
            <a:r>
              <a:rPr kumimoji="0" lang="en-US" sz="2000" b="0" i="1" u="none" strike="noStrike" kern="1200" cap="none" spc="0" normalizeH="0" baseline="0" noProof="0" dirty="0" smtClean="0">
                <a:ln>
                  <a:noFill/>
                </a:ln>
                <a:solidFill>
                  <a:schemeClr val="tx1"/>
                </a:solidFill>
                <a:effectLst/>
                <a:uLnTx/>
                <a:uFillTx/>
                <a:ea typeface="+mj-ea"/>
                <a:cs typeface="+mj-cs"/>
              </a:rPr>
              <a:t>see </a:t>
            </a:r>
            <a:r>
              <a:rPr kumimoji="0" lang="en-US" sz="2000" b="0" i="1" u="none" strike="noStrike" kern="1200" cap="none" spc="0" normalizeH="0" baseline="0" noProof="0" dirty="0" smtClean="0">
                <a:ln>
                  <a:noFill/>
                </a:ln>
                <a:solidFill>
                  <a:schemeClr val="tx1"/>
                </a:solidFill>
                <a:effectLst/>
                <a:uLnTx/>
                <a:uFillTx/>
                <a:ea typeface="+mj-ea"/>
                <a:cs typeface="+mj-cs"/>
                <a:hlinkClick r:id="rId3"/>
              </a:rPr>
              <a:t>www.eopower.eu</a:t>
            </a:r>
            <a:r>
              <a:rPr kumimoji="0" lang="en-US" sz="2000" b="0" i="1" u="none" strike="noStrike" kern="1200" cap="none" spc="0" normalizeH="0" baseline="0" noProof="0" dirty="0" smtClean="0">
                <a:ln>
                  <a:noFill/>
                </a:ln>
                <a:solidFill>
                  <a:schemeClr val="tx1"/>
                </a:solidFill>
                <a:effectLst/>
                <a:uLnTx/>
                <a:uFillTx/>
                <a:ea typeface="+mj-ea"/>
                <a:cs typeface="+mj-cs"/>
              </a:rPr>
              <a:t> or </a:t>
            </a:r>
            <a:r>
              <a:rPr kumimoji="0" lang="en-US" sz="2000" b="0" i="1" u="none" strike="noStrike" kern="1200" cap="none" spc="0" normalizeH="0" baseline="0" noProof="0" dirty="0" smtClean="0">
                <a:ln>
                  <a:noFill/>
                </a:ln>
                <a:solidFill>
                  <a:schemeClr val="tx1"/>
                </a:solidFill>
                <a:effectLst/>
                <a:uLnTx/>
                <a:uFillTx/>
                <a:ea typeface="+mj-ea"/>
                <a:cs typeface="+mj-cs"/>
                <a:hlinkClick r:id="rId4"/>
              </a:rPr>
              <a:t>www.hcpinternational.com</a:t>
            </a:r>
            <a:r>
              <a:rPr kumimoji="0" lang="en-US" sz="2000" b="0" i="1" u="none" strike="noStrike" kern="1200" cap="none" spc="0" normalizeH="0" baseline="0" noProof="0" dirty="0" smtClean="0">
                <a:ln>
                  <a:noFill/>
                </a:ln>
                <a:solidFill>
                  <a:schemeClr val="tx1"/>
                </a:solidFill>
                <a:effectLst/>
                <a:uLnTx/>
                <a:uFillTx/>
                <a:ea typeface="+mj-ea"/>
                <a:cs typeface="+mj-cs"/>
              </a:rPr>
              <a:t>)</a:t>
            </a:r>
            <a:endParaRPr kumimoji="0" lang="en-US" sz="2000" b="0" i="0" u="none" strike="noStrike" kern="1200" cap="none" spc="0" normalizeH="0" baseline="0" noProof="0" dirty="0">
              <a:ln>
                <a:noFill/>
              </a:ln>
              <a:solidFill>
                <a:schemeClr val="tx1"/>
              </a:solidFill>
              <a:effectLst/>
              <a:uLnTx/>
              <a:uFillTx/>
              <a:ea typeface="+mj-ea"/>
              <a:cs typeface="+mj-cs"/>
            </a:endParaRPr>
          </a:p>
        </p:txBody>
      </p:sp>
      <p:sp>
        <p:nvSpPr>
          <p:cNvPr id="11" name="Content Placeholder 2"/>
          <p:cNvSpPr>
            <a:spLocks noGrp="1"/>
          </p:cNvSpPr>
          <p:nvPr>
            <p:ph sz="half" idx="1"/>
          </p:nvPr>
        </p:nvSpPr>
        <p:spPr>
          <a:xfrm>
            <a:off x="381600" y="1800000"/>
            <a:ext cx="4876800" cy="3960000"/>
          </a:xfrm>
        </p:spPr>
        <p:txBody>
          <a:bodyPr>
            <a:normAutofit/>
          </a:bodyPr>
          <a:lstStyle/>
          <a:p>
            <a:pPr>
              <a:lnSpc>
                <a:spcPct val="80000"/>
              </a:lnSpc>
              <a:spcBef>
                <a:spcPts val="0"/>
              </a:spcBef>
              <a:spcAft>
                <a:spcPts val="1200"/>
              </a:spcAft>
              <a:buNone/>
            </a:pPr>
            <a:r>
              <a:rPr lang="en-US" sz="2600" dirty="0" smtClean="0"/>
              <a:t>1. Introduction / relevance</a:t>
            </a:r>
          </a:p>
          <a:p>
            <a:pPr>
              <a:lnSpc>
                <a:spcPct val="80000"/>
              </a:lnSpc>
              <a:spcBef>
                <a:spcPts val="0"/>
              </a:spcBef>
              <a:spcAft>
                <a:spcPts val="1200"/>
              </a:spcAft>
              <a:buNone/>
            </a:pPr>
            <a:r>
              <a:rPr lang="en-US" sz="2600" dirty="0" smtClean="0"/>
              <a:t>2. Objective(s)</a:t>
            </a:r>
          </a:p>
          <a:p>
            <a:pPr>
              <a:lnSpc>
                <a:spcPct val="80000"/>
              </a:lnSpc>
              <a:spcBef>
                <a:spcPts val="0"/>
              </a:spcBef>
              <a:spcAft>
                <a:spcPts val="1200"/>
              </a:spcAft>
              <a:buNone/>
            </a:pPr>
            <a:r>
              <a:rPr lang="en-US" sz="2600" dirty="0" smtClean="0"/>
              <a:t>3. Activities</a:t>
            </a:r>
          </a:p>
          <a:p>
            <a:pPr>
              <a:lnSpc>
                <a:spcPct val="80000"/>
              </a:lnSpc>
              <a:spcBef>
                <a:spcPts val="0"/>
              </a:spcBef>
              <a:spcAft>
                <a:spcPts val="1200"/>
              </a:spcAft>
              <a:buNone/>
            </a:pPr>
            <a:r>
              <a:rPr lang="en-US" sz="2600" dirty="0" smtClean="0"/>
              <a:t>4. Output</a:t>
            </a:r>
          </a:p>
          <a:p>
            <a:pPr>
              <a:lnSpc>
                <a:spcPct val="80000"/>
              </a:lnSpc>
              <a:spcBef>
                <a:spcPts val="0"/>
              </a:spcBef>
              <a:spcAft>
                <a:spcPts val="1200"/>
              </a:spcAft>
              <a:buNone/>
            </a:pPr>
            <a:r>
              <a:rPr lang="en-US" sz="2600" dirty="0" smtClean="0"/>
              <a:t>5. Management &amp; evaluation</a:t>
            </a:r>
          </a:p>
          <a:p>
            <a:endParaRPr lang="en-US" dirty="0"/>
          </a:p>
        </p:txBody>
      </p:sp>
      <p:sp>
        <p:nvSpPr>
          <p:cNvPr id="12" name="Content Placeholder 3"/>
          <p:cNvSpPr>
            <a:spLocks noGrp="1"/>
          </p:cNvSpPr>
          <p:nvPr>
            <p:ph sz="half" idx="2"/>
          </p:nvPr>
        </p:nvSpPr>
        <p:spPr>
          <a:xfrm>
            <a:off x="4968000" y="1800000"/>
            <a:ext cx="3429000" cy="3960000"/>
          </a:xfrm>
        </p:spPr>
        <p:txBody>
          <a:bodyPr>
            <a:normAutofit/>
          </a:bodyPr>
          <a:lstStyle/>
          <a:p>
            <a:pPr>
              <a:lnSpc>
                <a:spcPct val="80000"/>
              </a:lnSpc>
              <a:spcBef>
                <a:spcPts val="0"/>
              </a:spcBef>
              <a:spcAft>
                <a:spcPts val="1200"/>
              </a:spcAft>
              <a:buNone/>
            </a:pPr>
            <a:r>
              <a:rPr lang="en-US" sz="2600" dirty="0" smtClean="0"/>
              <a:t>6. Risk assessment</a:t>
            </a:r>
          </a:p>
          <a:p>
            <a:pPr>
              <a:lnSpc>
                <a:spcPct val="80000"/>
              </a:lnSpc>
              <a:spcBef>
                <a:spcPts val="0"/>
              </a:spcBef>
              <a:spcAft>
                <a:spcPts val="1200"/>
              </a:spcAft>
              <a:buNone/>
            </a:pPr>
            <a:r>
              <a:rPr lang="en-US" sz="2600" dirty="0" smtClean="0"/>
              <a:t>7. Time schedule</a:t>
            </a:r>
          </a:p>
          <a:p>
            <a:pPr>
              <a:lnSpc>
                <a:spcPct val="80000"/>
              </a:lnSpc>
              <a:spcBef>
                <a:spcPts val="0"/>
              </a:spcBef>
              <a:spcAft>
                <a:spcPts val="1200"/>
              </a:spcAft>
              <a:buNone/>
            </a:pPr>
            <a:r>
              <a:rPr lang="en-US" sz="2600" dirty="0" smtClean="0"/>
              <a:t>8. Budget</a:t>
            </a:r>
          </a:p>
          <a:p>
            <a:pPr>
              <a:lnSpc>
                <a:spcPct val="80000"/>
              </a:lnSpc>
              <a:spcBef>
                <a:spcPts val="0"/>
              </a:spcBef>
              <a:spcAft>
                <a:spcPts val="1200"/>
              </a:spcAft>
              <a:buNone/>
            </a:pPr>
            <a:r>
              <a:rPr lang="en-US" sz="2600" dirty="0" smtClean="0"/>
              <a:t>	Annexes</a:t>
            </a:r>
          </a:p>
          <a:p>
            <a:endParaRPr lang="en-US" dirty="0"/>
          </a:p>
        </p:txBody>
      </p:sp>
    </p:spTree>
  </p:cSld>
  <p:clrMapOvr>
    <a:masterClrMapping/>
  </p:clrMapOvr>
  <p:transition advTm="200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5004000" y="512325"/>
            <a:ext cx="2364799" cy="968400"/>
          </a:xfrm>
          <a:prstGeom prst="rect">
            <a:avLst/>
          </a:prstGeom>
          <a:noFill/>
          <a:ln w="9525">
            <a:noFill/>
            <a:miter lim="800000"/>
            <a:headEnd/>
            <a:tailEnd/>
          </a:ln>
        </p:spPr>
      </p:pic>
      <p:sp>
        <p:nvSpPr>
          <p:cNvPr id="2" name="Title 1"/>
          <p:cNvSpPr>
            <a:spLocks noGrp="1"/>
          </p:cNvSpPr>
          <p:nvPr>
            <p:ph type="title"/>
          </p:nvPr>
        </p:nvSpPr>
        <p:spPr>
          <a:xfrm>
            <a:off x="378000" y="1620000"/>
            <a:ext cx="8208000" cy="1080000"/>
          </a:xfrm>
        </p:spPr>
        <p:txBody>
          <a:bodyPr>
            <a:normAutofit/>
          </a:bodyPr>
          <a:lstStyle/>
          <a:p>
            <a:pPr algn="l"/>
            <a:r>
              <a:rPr lang="en-US" sz="4000" b="1" i="1" dirty="0" smtClean="0">
                <a:solidFill>
                  <a:srgbClr val="4676A6"/>
                </a:solidFill>
              </a:rPr>
              <a:t>Other guides that may be useful:</a:t>
            </a:r>
            <a:endParaRPr lang="en-US" sz="4000" b="1" i="1" dirty="0">
              <a:solidFill>
                <a:srgbClr val="4676A6"/>
              </a:solidFill>
            </a:endParaRPr>
          </a:p>
        </p:txBody>
      </p:sp>
      <p:pic>
        <p:nvPicPr>
          <p:cNvPr id="7169" name="Picture 1"/>
          <p:cNvPicPr>
            <a:picLocks noChangeAspect="1" noChangeArrowheads="1"/>
          </p:cNvPicPr>
          <p:nvPr/>
        </p:nvPicPr>
        <p:blipFill>
          <a:blip r:embed="rId3" cstate="print"/>
          <a:srcRect/>
          <a:stretch>
            <a:fillRect/>
          </a:stretch>
        </p:blipFill>
        <p:spPr bwMode="auto">
          <a:xfrm>
            <a:off x="7621200" y="512325"/>
            <a:ext cx="968400" cy="968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AE59B96-4131-4DD5-A7F3-9C8969C240CC}" type="slidenum">
              <a:rPr lang="en-US" smtClean="0"/>
              <a:pPr/>
              <a:t>84</a:t>
            </a:fld>
            <a:endParaRPr lang="en-US"/>
          </a:p>
        </p:txBody>
      </p:sp>
      <p:sp>
        <p:nvSpPr>
          <p:cNvPr id="3" name="Content Placeholder 2"/>
          <p:cNvSpPr>
            <a:spLocks noGrp="1"/>
          </p:cNvSpPr>
          <p:nvPr>
            <p:ph idx="1"/>
          </p:nvPr>
        </p:nvSpPr>
        <p:spPr>
          <a:xfrm>
            <a:off x="378000" y="2880000"/>
            <a:ext cx="8208000" cy="3960000"/>
          </a:xfrm>
          <a:ln>
            <a:noFill/>
          </a:ln>
        </p:spPr>
        <p:txBody>
          <a:bodyPr>
            <a:normAutofit/>
          </a:bodyPr>
          <a:lstStyle/>
          <a:p>
            <a:pPr lvl="0">
              <a:lnSpc>
                <a:spcPct val="80000"/>
              </a:lnSpc>
              <a:spcBef>
                <a:spcPts val="0"/>
              </a:spcBef>
              <a:spcAft>
                <a:spcPts val="1200"/>
              </a:spcAft>
            </a:pPr>
            <a:r>
              <a:rPr lang="en-US" sz="2800" dirty="0" err="1" smtClean="0"/>
              <a:t>Civicus</a:t>
            </a:r>
            <a:r>
              <a:rPr lang="en-US" sz="2800" dirty="0" smtClean="0"/>
              <a:t>: writing a funding proposal</a:t>
            </a:r>
          </a:p>
          <a:p>
            <a:pPr lvl="0">
              <a:lnSpc>
                <a:spcPct val="80000"/>
              </a:lnSpc>
              <a:spcBef>
                <a:spcPts val="0"/>
              </a:spcBef>
              <a:spcAft>
                <a:spcPts val="1200"/>
              </a:spcAft>
            </a:pPr>
            <a:r>
              <a:rPr lang="en-US" sz="2800" dirty="0" smtClean="0"/>
              <a:t>Michigan State University: guide for writing a funding proposal</a:t>
            </a:r>
          </a:p>
          <a:p>
            <a:pPr lvl="0">
              <a:lnSpc>
                <a:spcPct val="80000"/>
              </a:lnSpc>
              <a:spcBef>
                <a:spcPts val="0"/>
              </a:spcBef>
              <a:spcAft>
                <a:spcPts val="1200"/>
              </a:spcAft>
            </a:pPr>
            <a:r>
              <a:rPr lang="en-US" sz="2800" dirty="0" err="1" smtClean="0"/>
              <a:t>ESRI</a:t>
            </a:r>
            <a:r>
              <a:rPr lang="en-US" sz="2800" dirty="0" smtClean="0"/>
              <a:t>: writing a competitive GRANT application</a:t>
            </a:r>
          </a:p>
          <a:p>
            <a:pPr>
              <a:lnSpc>
                <a:spcPct val="80000"/>
              </a:lnSpc>
              <a:spcBef>
                <a:spcPts val="0"/>
              </a:spcBef>
              <a:spcAft>
                <a:spcPts val="1200"/>
              </a:spcAft>
            </a:pPr>
            <a:r>
              <a:rPr lang="en-US" sz="2800" dirty="0" err="1" smtClean="0"/>
              <a:t>REC</a:t>
            </a:r>
            <a:r>
              <a:rPr lang="en-US" sz="2800" dirty="0" smtClean="0"/>
              <a:t>: project proposal writing</a:t>
            </a:r>
            <a:endParaRPr lang="en-US" sz="2800" dirty="0"/>
          </a:p>
        </p:txBody>
      </p:sp>
      <p:pic>
        <p:nvPicPr>
          <p:cNvPr id="10"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If you run a company, compete for assignments and manage projects, a structured approach towards responsibilities, tasks, implementation and documentation is needed.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The following business procedures may be helpful: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85</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256798448"/>
      </p:ext>
    </p:extLst>
  </p:cSld>
  <p:clrMapOvr>
    <a:masterClrMapping/>
  </p:clrMapOvr>
  <p:transition advTm="2000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Business procedures</a:t>
            </a:r>
            <a:endParaRPr lang="en-US" sz="4000" dirty="0"/>
          </a:p>
        </p:txBody>
      </p:sp>
      <p:sp>
        <p:nvSpPr>
          <p:cNvPr id="6" name="Slide Number Placeholder 5"/>
          <p:cNvSpPr>
            <a:spLocks noGrp="1"/>
          </p:cNvSpPr>
          <p:nvPr>
            <p:ph type="sldNum" sz="quarter" idx="12"/>
          </p:nvPr>
        </p:nvSpPr>
        <p:spPr/>
        <p:txBody>
          <a:bodyPr/>
          <a:lstStyle/>
          <a:p>
            <a:fld id="{7AE59B96-4131-4DD5-A7F3-9C8969C240CC}" type="slidenum">
              <a:rPr lang="en-US" smtClean="0"/>
              <a:pPr/>
              <a:t>86</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7" name="Title 1"/>
          <p:cNvSpPr txBox="1">
            <a:spLocks/>
          </p:cNvSpPr>
          <p:nvPr/>
        </p:nvSpPr>
        <p:spPr>
          <a:xfrm>
            <a:off x="378000" y="4680000"/>
            <a:ext cx="8208000" cy="720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smtClean="0">
                <a:ln>
                  <a:noFill/>
                </a:ln>
                <a:solidFill>
                  <a:schemeClr val="tx1"/>
                </a:solidFill>
                <a:effectLst/>
                <a:uLnTx/>
                <a:uFillTx/>
                <a:ea typeface="+mj-ea"/>
                <a:cs typeface="+mj-cs"/>
              </a:rPr>
              <a:t>(more detailed version in separate document, </a:t>
            </a:r>
            <a:br>
              <a:rPr kumimoji="0" lang="en-US" sz="2000" b="0" i="1" u="none" strike="noStrike" kern="1200" cap="none" spc="0" normalizeH="0" baseline="0" noProof="0" dirty="0" smtClean="0">
                <a:ln>
                  <a:noFill/>
                </a:ln>
                <a:solidFill>
                  <a:schemeClr val="tx1"/>
                </a:solidFill>
                <a:effectLst/>
                <a:uLnTx/>
                <a:uFillTx/>
                <a:ea typeface="+mj-ea"/>
                <a:cs typeface="+mj-cs"/>
              </a:rPr>
            </a:br>
            <a:r>
              <a:rPr kumimoji="0" lang="en-US" sz="2000" b="0" i="1" u="none" strike="noStrike" kern="1200" cap="none" spc="0" normalizeH="0" baseline="0" noProof="0" dirty="0" smtClean="0">
                <a:ln>
                  <a:noFill/>
                </a:ln>
                <a:solidFill>
                  <a:schemeClr val="tx1"/>
                </a:solidFill>
                <a:effectLst/>
                <a:uLnTx/>
                <a:uFillTx/>
                <a:ea typeface="+mj-ea"/>
                <a:cs typeface="+mj-cs"/>
              </a:rPr>
              <a:t>see </a:t>
            </a:r>
            <a:r>
              <a:rPr kumimoji="0" lang="en-US" sz="2000" b="0" i="1" u="none" strike="noStrike" kern="1200" cap="none" spc="0" normalizeH="0" baseline="0" noProof="0" dirty="0" smtClean="0">
                <a:ln>
                  <a:noFill/>
                </a:ln>
                <a:solidFill>
                  <a:schemeClr val="tx1"/>
                </a:solidFill>
                <a:effectLst/>
                <a:uLnTx/>
                <a:uFillTx/>
                <a:ea typeface="+mj-ea"/>
                <a:cs typeface="+mj-cs"/>
                <a:hlinkClick r:id="rId3"/>
              </a:rPr>
              <a:t>www.eopower.eu</a:t>
            </a:r>
            <a:r>
              <a:rPr kumimoji="0" lang="en-US" sz="2000" b="0" i="1" u="none" strike="noStrike" kern="1200" cap="none" spc="0" normalizeH="0" baseline="0" noProof="0" dirty="0" smtClean="0">
                <a:ln>
                  <a:noFill/>
                </a:ln>
                <a:solidFill>
                  <a:schemeClr val="tx1"/>
                </a:solidFill>
                <a:effectLst/>
                <a:uLnTx/>
                <a:uFillTx/>
                <a:ea typeface="+mj-ea"/>
                <a:cs typeface="+mj-cs"/>
              </a:rPr>
              <a:t> or </a:t>
            </a:r>
            <a:r>
              <a:rPr kumimoji="0" lang="en-US" sz="2000" b="0" i="1" u="none" strike="noStrike" kern="1200" cap="none" spc="0" normalizeH="0" baseline="0" noProof="0" dirty="0" smtClean="0">
                <a:ln>
                  <a:noFill/>
                </a:ln>
                <a:solidFill>
                  <a:schemeClr val="tx1"/>
                </a:solidFill>
                <a:effectLst/>
                <a:uLnTx/>
                <a:uFillTx/>
                <a:ea typeface="+mj-ea"/>
                <a:cs typeface="+mj-cs"/>
                <a:hlinkClick r:id="rId4"/>
              </a:rPr>
              <a:t>www.hcpinternational.com</a:t>
            </a:r>
            <a:r>
              <a:rPr kumimoji="0" lang="en-US" sz="2000" b="0" i="1" u="none" strike="noStrike" kern="1200" cap="none" spc="0" normalizeH="0" baseline="0" noProof="0" dirty="0" smtClean="0">
                <a:ln>
                  <a:noFill/>
                </a:ln>
                <a:solidFill>
                  <a:schemeClr val="tx1"/>
                </a:solidFill>
                <a:effectLst/>
                <a:uLnTx/>
                <a:uFillTx/>
                <a:ea typeface="+mj-ea"/>
                <a:cs typeface="+mj-cs"/>
              </a:rPr>
              <a:t>)</a:t>
            </a:r>
            <a:endParaRPr kumimoji="0" lang="en-US" sz="2000" b="0" i="0" u="none" strike="noStrike" kern="1200" cap="none" spc="0" normalizeH="0" baseline="0" noProof="0" dirty="0">
              <a:ln>
                <a:noFill/>
              </a:ln>
              <a:solidFill>
                <a:schemeClr val="tx1"/>
              </a:solidFill>
              <a:effectLst/>
              <a:uLnTx/>
              <a:uFillTx/>
              <a:ea typeface="+mj-ea"/>
              <a:cs typeface="+mj-cs"/>
            </a:endParaRPr>
          </a:p>
        </p:txBody>
      </p:sp>
      <p:sp>
        <p:nvSpPr>
          <p:cNvPr id="11" name="Content Placeholder 2"/>
          <p:cNvSpPr>
            <a:spLocks noGrp="1"/>
          </p:cNvSpPr>
          <p:nvPr>
            <p:ph sz="half" idx="1"/>
          </p:nvPr>
        </p:nvSpPr>
        <p:spPr>
          <a:xfrm>
            <a:off x="378000" y="1800000"/>
            <a:ext cx="4876800" cy="3960000"/>
          </a:xfrm>
        </p:spPr>
        <p:txBody>
          <a:bodyPr>
            <a:normAutofit/>
          </a:bodyPr>
          <a:lstStyle/>
          <a:p>
            <a:pPr>
              <a:lnSpc>
                <a:spcPct val="80000"/>
              </a:lnSpc>
              <a:spcBef>
                <a:spcPts val="0"/>
              </a:spcBef>
              <a:spcAft>
                <a:spcPts val="1200"/>
              </a:spcAft>
              <a:buNone/>
            </a:pPr>
            <a:r>
              <a:rPr lang="en-US" sz="2600" dirty="0" smtClean="0"/>
              <a:t>1. On acquisition</a:t>
            </a:r>
          </a:p>
          <a:p>
            <a:pPr>
              <a:lnSpc>
                <a:spcPct val="80000"/>
              </a:lnSpc>
              <a:spcBef>
                <a:spcPts val="0"/>
              </a:spcBef>
              <a:spcAft>
                <a:spcPts val="1200"/>
              </a:spcAft>
              <a:buNone/>
            </a:pPr>
            <a:r>
              <a:rPr lang="en-US" sz="2600" dirty="0" smtClean="0"/>
              <a:t>2. On offers</a:t>
            </a:r>
          </a:p>
          <a:p>
            <a:pPr>
              <a:lnSpc>
                <a:spcPct val="80000"/>
              </a:lnSpc>
              <a:spcBef>
                <a:spcPts val="0"/>
              </a:spcBef>
              <a:spcAft>
                <a:spcPts val="1200"/>
              </a:spcAft>
              <a:buNone/>
            </a:pPr>
            <a:r>
              <a:rPr lang="en-US" sz="2600" dirty="0" smtClean="0"/>
              <a:t>3. On negotiation</a:t>
            </a:r>
          </a:p>
          <a:p>
            <a:pPr>
              <a:lnSpc>
                <a:spcPct val="80000"/>
              </a:lnSpc>
              <a:spcBef>
                <a:spcPts val="0"/>
              </a:spcBef>
              <a:spcAft>
                <a:spcPts val="1200"/>
              </a:spcAft>
              <a:buNone/>
            </a:pPr>
            <a:r>
              <a:rPr lang="en-US" sz="2600" dirty="0" smtClean="0"/>
              <a:t>4. On contracts</a:t>
            </a:r>
          </a:p>
          <a:p>
            <a:pPr>
              <a:lnSpc>
                <a:spcPct val="80000"/>
              </a:lnSpc>
              <a:spcBef>
                <a:spcPts val="0"/>
              </a:spcBef>
              <a:spcAft>
                <a:spcPts val="1200"/>
              </a:spcAft>
              <a:buNone/>
            </a:pPr>
            <a:r>
              <a:rPr lang="en-US" sz="2600" dirty="0" smtClean="0"/>
              <a:t>5. On project management</a:t>
            </a:r>
          </a:p>
          <a:p>
            <a:endParaRPr lang="en-US" dirty="0"/>
          </a:p>
        </p:txBody>
      </p:sp>
      <p:sp>
        <p:nvSpPr>
          <p:cNvPr id="12" name="Content Placeholder 3"/>
          <p:cNvSpPr>
            <a:spLocks noGrp="1"/>
          </p:cNvSpPr>
          <p:nvPr>
            <p:ph sz="half" idx="2"/>
          </p:nvPr>
        </p:nvSpPr>
        <p:spPr>
          <a:xfrm>
            <a:off x="4176000" y="1800000"/>
            <a:ext cx="4444200" cy="3960000"/>
          </a:xfrm>
        </p:spPr>
        <p:txBody>
          <a:bodyPr>
            <a:normAutofit/>
          </a:bodyPr>
          <a:lstStyle/>
          <a:p>
            <a:pPr>
              <a:lnSpc>
                <a:spcPct val="80000"/>
              </a:lnSpc>
              <a:spcBef>
                <a:spcPts val="0"/>
              </a:spcBef>
              <a:spcAft>
                <a:spcPts val="1200"/>
              </a:spcAft>
              <a:buNone/>
            </a:pPr>
            <a:r>
              <a:rPr lang="en-US" sz="2600" dirty="0" smtClean="0"/>
              <a:t>6. On travel &amp; deployment</a:t>
            </a:r>
          </a:p>
          <a:p>
            <a:pPr>
              <a:lnSpc>
                <a:spcPct val="80000"/>
              </a:lnSpc>
              <a:spcBef>
                <a:spcPts val="0"/>
              </a:spcBef>
              <a:spcAft>
                <a:spcPts val="1200"/>
              </a:spcAft>
              <a:buNone/>
            </a:pPr>
            <a:r>
              <a:rPr lang="en-US" sz="2600" dirty="0" smtClean="0"/>
              <a:t>7. On deficiencies &amp; complaints</a:t>
            </a:r>
          </a:p>
          <a:p>
            <a:pPr>
              <a:lnSpc>
                <a:spcPct val="80000"/>
              </a:lnSpc>
              <a:spcBef>
                <a:spcPts val="0"/>
              </a:spcBef>
              <a:spcAft>
                <a:spcPts val="1200"/>
              </a:spcAft>
              <a:buNone/>
            </a:pPr>
            <a:r>
              <a:rPr lang="en-US" sz="2600" dirty="0" smtClean="0"/>
              <a:t>8. On internal organization</a:t>
            </a:r>
          </a:p>
          <a:p>
            <a:pPr>
              <a:lnSpc>
                <a:spcPct val="80000"/>
              </a:lnSpc>
              <a:spcBef>
                <a:spcPts val="0"/>
              </a:spcBef>
              <a:spcAft>
                <a:spcPts val="1200"/>
              </a:spcAft>
              <a:buNone/>
            </a:pPr>
            <a:r>
              <a:rPr lang="en-US" sz="2600" dirty="0" smtClean="0"/>
              <a:t>9.	On finance</a:t>
            </a:r>
          </a:p>
          <a:p>
            <a:pPr>
              <a:lnSpc>
                <a:spcPct val="80000"/>
              </a:lnSpc>
              <a:spcAft>
                <a:spcPts val="1200"/>
              </a:spcAft>
              <a:buNone/>
            </a:pPr>
            <a:r>
              <a:rPr lang="en-US" sz="2600" dirty="0" smtClean="0"/>
              <a:t>	</a:t>
            </a:r>
            <a:endParaRPr lang="en-US" dirty="0"/>
          </a:p>
        </p:txBody>
      </p:sp>
    </p:spTree>
    <p:extLst>
      <p:ext uri="{BB962C8B-B14F-4D97-AF65-F5344CB8AC3E}">
        <p14:creationId xmlns:p14="http://schemas.microsoft.com/office/powerpoint/2010/main" val="3466760014"/>
      </p:ext>
    </p:extLst>
  </p:cSld>
  <p:clrMapOvr>
    <a:masterClrMapping/>
  </p:clrMapOvr>
  <p:transition advTm="2000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7696200" cy="1080000"/>
          </a:xfrm>
        </p:spPr>
        <p:txBody>
          <a:bodyPr>
            <a:normAutofit/>
          </a:bodyPr>
          <a:lstStyle/>
          <a:p>
            <a:pPr algn="l"/>
            <a:r>
              <a:rPr lang="en-US" sz="4000" b="1" i="1" dirty="0" smtClean="0">
                <a:solidFill>
                  <a:srgbClr val="4676A6"/>
                </a:solidFill>
              </a:rPr>
              <a:t>Again:</a:t>
            </a:r>
            <a:endParaRPr lang="en-US" sz="4000" b="1" i="1" dirty="0">
              <a:solidFill>
                <a:srgbClr val="4676A6"/>
              </a:solidFill>
            </a:endParaRPr>
          </a:p>
        </p:txBody>
      </p:sp>
      <p:sp>
        <p:nvSpPr>
          <p:cNvPr id="3" name="Content Placeholder 2"/>
          <p:cNvSpPr>
            <a:spLocks noGrp="1"/>
          </p:cNvSpPr>
          <p:nvPr>
            <p:ph idx="1"/>
          </p:nvPr>
        </p:nvSpPr>
        <p:spPr>
          <a:xfrm>
            <a:off x="378000" y="2880000"/>
            <a:ext cx="8229600" cy="3382963"/>
          </a:xfrm>
        </p:spPr>
        <p:txBody>
          <a:bodyPr>
            <a:normAutofit fontScale="32500" lnSpcReduction="20000"/>
          </a:bodyPr>
          <a:lstStyle/>
          <a:p>
            <a:r>
              <a:rPr lang="en-US" sz="12300" b="1" dirty="0" smtClean="0">
                <a:solidFill>
                  <a:srgbClr val="4676A6"/>
                </a:solidFill>
              </a:rPr>
              <a:t>SHARED PROBLEM</a:t>
            </a:r>
          </a:p>
          <a:p>
            <a:r>
              <a:rPr lang="en-US" sz="12300" b="1" dirty="0" smtClean="0">
                <a:solidFill>
                  <a:srgbClr val="4676A6"/>
                </a:solidFill>
              </a:rPr>
              <a:t>SHARED LANGUAGE</a:t>
            </a:r>
          </a:p>
          <a:p>
            <a:r>
              <a:rPr lang="en-US" sz="12300" b="1" dirty="0" smtClean="0">
                <a:solidFill>
                  <a:srgbClr val="4676A6"/>
                </a:solidFill>
              </a:rPr>
              <a:t>SHARED SOLUTION</a:t>
            </a:r>
          </a:p>
          <a:p>
            <a:endParaRPr lang="en-US" sz="10400" i="1" dirty="0" smtClean="0"/>
          </a:p>
          <a:p>
            <a:pPr>
              <a:buNone/>
            </a:pPr>
            <a:endParaRPr lang="en-US" sz="9600" dirty="0" smtClean="0"/>
          </a:p>
          <a:p>
            <a:pPr>
              <a:buNone/>
            </a:pPr>
            <a:r>
              <a:rPr lang="en-US" sz="9600"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87</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080000"/>
          </a:xfrm>
        </p:spPr>
        <p:txBody>
          <a:bodyPr>
            <a:normAutofit/>
          </a:bodyPr>
          <a:lstStyle/>
          <a:p>
            <a:pPr algn="l"/>
            <a:r>
              <a:rPr lang="en-US" b="1" i="1" dirty="0" smtClean="0"/>
              <a:t>4. Capacity Building</a:t>
            </a:r>
            <a:endParaRPr lang="en-US" b="1" i="1" dirty="0"/>
          </a:p>
        </p:txBody>
      </p:sp>
      <p:sp>
        <p:nvSpPr>
          <p:cNvPr id="3" name="Content Placeholder 2"/>
          <p:cNvSpPr>
            <a:spLocks noGrp="1"/>
          </p:cNvSpPr>
          <p:nvPr>
            <p:ph idx="1"/>
          </p:nvPr>
        </p:nvSpPr>
        <p:spPr>
          <a:xfrm>
            <a:off x="457200" y="4419600"/>
            <a:ext cx="8208000" cy="1080000"/>
          </a:xfrm>
        </p:spPr>
        <p:txBody>
          <a:bodyPr>
            <a:normAutofit/>
          </a:bodyPr>
          <a:lstStyle/>
          <a:p>
            <a:pPr>
              <a:buNone/>
            </a:pPr>
            <a:r>
              <a:rPr lang="en-US"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88</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General</a:t>
            </a:r>
            <a:endParaRPr lang="en-US" sz="4000" b="1" i="1" dirty="0">
              <a:solidFill>
                <a:srgbClr val="4676A6"/>
              </a:solidFill>
            </a:endParaRPr>
          </a:p>
        </p:txBody>
      </p:sp>
      <p:sp>
        <p:nvSpPr>
          <p:cNvPr id="3" name="Content Placeholder 2"/>
          <p:cNvSpPr>
            <a:spLocks noGrp="1"/>
          </p:cNvSpPr>
          <p:nvPr>
            <p:ph idx="1"/>
          </p:nvPr>
        </p:nvSpPr>
        <p:spPr>
          <a:xfrm>
            <a:off x="378000" y="1800000"/>
            <a:ext cx="8229600" cy="3382963"/>
          </a:xfrm>
        </p:spPr>
        <p:txBody>
          <a:bodyPr>
            <a:noAutofit/>
          </a:bodyPr>
          <a:lstStyle/>
          <a:p>
            <a:pPr marL="0" indent="0">
              <a:lnSpc>
                <a:spcPct val="90000"/>
              </a:lnSpc>
              <a:spcBef>
                <a:spcPts val="0"/>
              </a:spcBef>
              <a:spcAft>
                <a:spcPts val="1200"/>
              </a:spcAft>
              <a:buNone/>
            </a:pPr>
            <a:r>
              <a:rPr lang="en-US" sz="2800" dirty="0" smtClean="0"/>
              <a:t>Marketing is promotion + capacity building.</a:t>
            </a:r>
          </a:p>
          <a:p>
            <a:pPr marL="0" indent="0">
              <a:lnSpc>
                <a:spcPct val="90000"/>
              </a:lnSpc>
              <a:spcBef>
                <a:spcPts val="0"/>
              </a:spcBef>
              <a:spcAft>
                <a:spcPts val="1200"/>
              </a:spcAft>
              <a:buNone/>
            </a:pPr>
            <a:endParaRPr lang="en-US" sz="2800" dirty="0" smtClean="0"/>
          </a:p>
          <a:p>
            <a:pPr marL="0" indent="0">
              <a:lnSpc>
                <a:spcPct val="90000"/>
              </a:lnSpc>
              <a:spcBef>
                <a:spcPts val="0"/>
              </a:spcBef>
              <a:spcAft>
                <a:spcPts val="1200"/>
              </a:spcAft>
              <a:buNone/>
            </a:pPr>
            <a:r>
              <a:rPr lang="en-US" sz="2800" dirty="0" smtClean="0"/>
              <a:t>Especially for the introduction of new technologies capacity building is important at all levels. </a:t>
            </a:r>
          </a:p>
          <a:p>
            <a:pPr marL="0" indent="0">
              <a:lnSpc>
                <a:spcPct val="90000"/>
              </a:lnSpc>
              <a:spcBef>
                <a:spcPts val="0"/>
              </a:spcBef>
              <a:spcAft>
                <a:spcPts val="1200"/>
              </a:spcAft>
              <a:buNone/>
            </a:pPr>
            <a:endParaRPr lang="en-US" sz="2800" dirty="0" smtClean="0"/>
          </a:p>
          <a:p>
            <a:pPr marL="0" indent="0">
              <a:lnSpc>
                <a:spcPct val="90000"/>
              </a:lnSpc>
              <a:spcBef>
                <a:spcPts val="0"/>
              </a:spcBef>
              <a:spcAft>
                <a:spcPts val="1200"/>
              </a:spcAft>
              <a:buNone/>
            </a:pPr>
            <a:r>
              <a:rPr lang="en-US" sz="2800" dirty="0" smtClean="0"/>
              <a:t>Capacity building is the instrument to increase </a:t>
            </a:r>
            <a:br>
              <a:rPr lang="en-US" sz="2800" dirty="0" smtClean="0"/>
            </a:br>
            <a:r>
              <a:rPr lang="en-US" sz="2800" dirty="0" smtClean="0"/>
              <a:t>self-sufficiency and make solutions work.	</a:t>
            </a:r>
            <a:endParaRPr lang="en-US" sz="28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89</a:t>
            </a:fld>
            <a:endParaRPr lang="en-US"/>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1800000"/>
          </a:xfrm>
        </p:spPr>
        <p:txBody>
          <a:bodyPr>
            <a:noAutofit/>
          </a:bodyPr>
          <a:lstStyle/>
          <a:p>
            <a:pPr algn="l"/>
            <a:r>
              <a:rPr lang="en-US" sz="4000" b="1" i="1" dirty="0" smtClean="0"/>
              <a:t>1. International trends &amp;</a:t>
            </a:r>
            <a:br>
              <a:rPr lang="en-US" sz="4000" b="1" i="1" dirty="0" smtClean="0"/>
            </a:br>
            <a:r>
              <a:rPr lang="en-US" sz="4000" b="1" i="1" dirty="0" smtClean="0"/>
              <a:t>    developments in </a:t>
            </a:r>
            <a:br>
              <a:rPr lang="en-US" sz="4000" b="1" i="1" dirty="0" smtClean="0"/>
            </a:br>
            <a:r>
              <a:rPr lang="en-US" sz="4000" b="1" i="1" dirty="0" smtClean="0"/>
              <a:t>    marine resources &amp; environment</a:t>
            </a:r>
            <a:endParaRPr lang="en-US" sz="4000"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9</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388000" cy="1080000"/>
          </a:xfrm>
        </p:spPr>
        <p:txBody>
          <a:bodyPr>
            <a:normAutofit fontScale="90000"/>
          </a:bodyPr>
          <a:lstStyle/>
          <a:p>
            <a:pPr algn="l"/>
            <a:r>
              <a:rPr lang="en-US" b="1" i="1" dirty="0" smtClean="0">
                <a:solidFill>
                  <a:srgbClr val="4676A6"/>
                </a:solidFill>
              </a:rPr>
              <a:t>General references for capacity building, open data and success stories</a:t>
            </a:r>
            <a:endParaRPr lang="en-US" b="1" i="1" dirty="0">
              <a:solidFill>
                <a:srgbClr val="4676A6"/>
              </a:solidFill>
            </a:endParaRPr>
          </a:p>
        </p:txBody>
      </p:sp>
      <p:sp>
        <p:nvSpPr>
          <p:cNvPr id="3" name="Content Placeholder 2"/>
          <p:cNvSpPr>
            <a:spLocks noGrp="1"/>
          </p:cNvSpPr>
          <p:nvPr>
            <p:ph idx="1"/>
          </p:nvPr>
        </p:nvSpPr>
        <p:spPr>
          <a:xfrm>
            <a:off x="378000" y="2880000"/>
            <a:ext cx="8208000" cy="3657600"/>
          </a:xfrm>
        </p:spPr>
        <p:txBody>
          <a:bodyPr>
            <a:normAutofit fontScale="25000" lnSpcReduction="20000"/>
          </a:bodyPr>
          <a:lstStyle/>
          <a:p>
            <a:pPr>
              <a:spcBef>
                <a:spcPts val="0"/>
              </a:spcBef>
              <a:spcAft>
                <a:spcPts val="1200"/>
              </a:spcAft>
              <a:buNone/>
            </a:pPr>
            <a:r>
              <a:rPr lang="en-US" sz="10400" b="1" dirty="0"/>
              <a:t>GEO Portal: </a:t>
            </a:r>
            <a:r>
              <a:rPr lang="en-US" sz="8000" dirty="0">
                <a:hlinkClick r:id="rId2"/>
              </a:rPr>
              <a:t>www.earthobservations.org</a:t>
            </a:r>
            <a:endParaRPr lang="en-US" sz="8000" dirty="0"/>
          </a:p>
          <a:p>
            <a:pPr marL="0" indent="0">
              <a:spcBef>
                <a:spcPts val="0"/>
              </a:spcBef>
              <a:spcAft>
                <a:spcPts val="1200"/>
              </a:spcAft>
              <a:buNone/>
            </a:pPr>
            <a:endParaRPr lang="en-US" sz="10400" b="1" dirty="0" smtClean="0">
              <a:solidFill>
                <a:srgbClr val="4676A6"/>
              </a:solidFill>
            </a:endParaRPr>
          </a:p>
          <a:p>
            <a:pPr marL="0" indent="0">
              <a:spcBef>
                <a:spcPts val="0"/>
              </a:spcBef>
              <a:spcAft>
                <a:spcPts val="1200"/>
              </a:spcAft>
              <a:buNone/>
            </a:pPr>
            <a:r>
              <a:rPr lang="en-US" sz="10400" b="1" dirty="0" smtClean="0">
                <a:solidFill>
                  <a:srgbClr val="4676A6"/>
                </a:solidFill>
              </a:rPr>
              <a:t>Capacity building resource facility</a:t>
            </a:r>
            <a:r>
              <a:rPr lang="en-US" sz="10400" dirty="0" smtClean="0">
                <a:solidFill>
                  <a:srgbClr val="4676A6"/>
                </a:solidFill>
              </a:rPr>
              <a:t> </a:t>
            </a:r>
            <a:r>
              <a:rPr lang="en-US" sz="8000" dirty="0" smtClean="0">
                <a:hlinkClick r:id="rId3"/>
              </a:rPr>
              <a:t>www.geocab.org</a:t>
            </a:r>
            <a:r>
              <a:rPr lang="en-US" sz="8000" dirty="0" smtClean="0"/>
              <a:t> </a:t>
            </a:r>
            <a:r>
              <a:rPr lang="en-US" sz="9600" dirty="0" smtClean="0"/>
              <a:t/>
            </a:r>
            <a:br>
              <a:rPr lang="en-US" sz="9600" dirty="0" smtClean="0"/>
            </a:br>
            <a:r>
              <a:rPr lang="en-US" sz="8000" i="1" dirty="0" smtClean="0"/>
              <a:t>compilation of tutorials, references, open-source software, etc. </a:t>
            </a:r>
          </a:p>
          <a:p>
            <a:pPr marL="0" indent="0">
              <a:spcBef>
                <a:spcPts val="0"/>
              </a:spcBef>
              <a:spcAft>
                <a:spcPts val="1200"/>
              </a:spcAft>
              <a:buNone/>
            </a:pPr>
            <a:endParaRPr lang="en-US" sz="10400" b="1" dirty="0" smtClean="0"/>
          </a:p>
          <a:p>
            <a:pPr marL="0" indent="0">
              <a:spcBef>
                <a:spcPts val="0"/>
              </a:spcBef>
              <a:spcAft>
                <a:spcPts val="1200"/>
              </a:spcAft>
              <a:buNone/>
            </a:pPr>
            <a:r>
              <a:rPr lang="en-US" sz="10400" b="1" dirty="0" smtClean="0"/>
              <a:t>Satellites going local: </a:t>
            </a:r>
            <a:r>
              <a:rPr lang="en-US" sz="8000" i="1" dirty="0" smtClean="0"/>
              <a:t>share good practice </a:t>
            </a:r>
            <a:r>
              <a:rPr lang="en-US" sz="10400" b="1" dirty="0" smtClean="0"/>
              <a:t>(</a:t>
            </a:r>
            <a:r>
              <a:rPr lang="en-US" sz="10400" b="1" dirty="0" err="1" smtClean="0"/>
              <a:t>Eurisy</a:t>
            </a:r>
            <a:r>
              <a:rPr lang="en-US" sz="10400" b="1" dirty="0" smtClean="0"/>
              <a:t> handbooks) </a:t>
            </a:r>
            <a:r>
              <a:rPr lang="en-US" sz="8000" dirty="0" smtClean="0">
                <a:hlinkClick r:id="rId4"/>
              </a:rPr>
              <a:t>www.eurisy.org</a:t>
            </a:r>
            <a:endParaRPr lang="en-US" sz="8000" dirty="0"/>
          </a:p>
          <a:p>
            <a:pPr marL="0" indent="0">
              <a:spcBef>
                <a:spcPts val="0"/>
              </a:spcBef>
              <a:spcAft>
                <a:spcPts val="1200"/>
              </a:spcAft>
              <a:buNone/>
            </a:pPr>
            <a:endParaRPr lang="en-US" sz="10400" b="1" dirty="0" smtClean="0"/>
          </a:p>
          <a:p>
            <a:pPr marL="0" indent="0">
              <a:spcBef>
                <a:spcPts val="0"/>
              </a:spcBef>
              <a:spcAft>
                <a:spcPts val="1200"/>
              </a:spcAft>
              <a:buNone/>
            </a:pPr>
            <a:r>
              <a:rPr lang="en-US" sz="10400" b="1" dirty="0" smtClean="0"/>
              <a:t>Earth observation for green growth </a:t>
            </a:r>
            <a:r>
              <a:rPr lang="en-US" sz="8000" b="1" dirty="0" smtClean="0"/>
              <a:t>(ESA, 2013)</a:t>
            </a:r>
            <a:endParaRPr lang="en-US" sz="8000" dirty="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90</a:t>
            </a:fld>
            <a:endParaRPr lang="en-US"/>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5850" y="390526"/>
            <a:ext cx="1200150" cy="69532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0000" y="457200"/>
            <a:ext cx="990600" cy="561975"/>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2274" y="427854"/>
            <a:ext cx="1201451" cy="620668"/>
          </a:xfrm>
          <a:prstGeom prst="rect">
            <a:avLst/>
          </a:prstGeom>
        </p:spPr>
      </p:pic>
      <p:pic>
        <p:nvPicPr>
          <p:cNvPr id="10"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Tree>
    <p:extLst>
      <p:ext uri="{BB962C8B-B14F-4D97-AF65-F5344CB8AC3E}">
        <p14:creationId xmlns:p14="http://schemas.microsoft.com/office/powerpoint/2010/main" val="2382811921"/>
      </p:ext>
    </p:extLst>
  </p:cSld>
  <p:clrMapOvr>
    <a:masterClrMapping/>
  </p:clrMapOvr>
  <p:transition advTm="2000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388000" cy="1080000"/>
          </a:xfrm>
        </p:spPr>
        <p:txBody>
          <a:bodyPr>
            <a:normAutofit fontScale="90000"/>
          </a:bodyPr>
          <a:lstStyle/>
          <a:p>
            <a:pPr algn="l"/>
            <a:r>
              <a:rPr lang="en-US" b="1" i="1" dirty="0" smtClean="0">
                <a:solidFill>
                  <a:srgbClr val="4676A6"/>
                </a:solidFill>
              </a:rPr>
              <a:t>General references for capacity building, open data (2)</a:t>
            </a:r>
            <a:endParaRPr lang="en-US" b="1" i="1" dirty="0">
              <a:solidFill>
                <a:srgbClr val="4676A6"/>
              </a:solidFill>
            </a:endParaRPr>
          </a:p>
        </p:txBody>
      </p:sp>
      <p:sp>
        <p:nvSpPr>
          <p:cNvPr id="8" name="Slide Number Placeholder 7"/>
          <p:cNvSpPr>
            <a:spLocks noGrp="1"/>
          </p:cNvSpPr>
          <p:nvPr>
            <p:ph type="sldNum" sz="quarter" idx="12"/>
          </p:nvPr>
        </p:nvSpPr>
        <p:spPr/>
        <p:txBody>
          <a:bodyPr/>
          <a:lstStyle/>
          <a:p>
            <a:fld id="{7AE59B96-4131-4DD5-A7F3-9C8969C240CC}" type="slidenum">
              <a:rPr lang="en-US" smtClean="0"/>
              <a:pPr/>
              <a:t>91</a:t>
            </a:fld>
            <a:endParaRPr lang="en-US"/>
          </a:p>
        </p:txBody>
      </p:sp>
      <p:pic>
        <p:nvPicPr>
          <p:cNvPr id="10"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360602"/>
            <a:ext cx="1200150" cy="695325"/>
          </a:xfrm>
          <a:prstGeom prst="rect">
            <a:avLst/>
          </a:prstGeom>
        </p:spPr>
      </p:pic>
      <p:pic>
        <p:nvPicPr>
          <p:cNvPr id="12"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1299" y="427854"/>
            <a:ext cx="1201451" cy="620668"/>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870" y="462530"/>
            <a:ext cx="1466850" cy="491470"/>
          </a:xfrm>
          <a:prstGeom prst="rect">
            <a:avLst/>
          </a:prstGeom>
        </p:spPr>
      </p:pic>
      <p:sp>
        <p:nvSpPr>
          <p:cNvPr id="11" name="Content Placeholder 2"/>
          <p:cNvSpPr>
            <a:spLocks noGrp="1"/>
          </p:cNvSpPr>
          <p:nvPr>
            <p:ph idx="1"/>
          </p:nvPr>
        </p:nvSpPr>
        <p:spPr>
          <a:xfrm>
            <a:off x="378000" y="2880000"/>
            <a:ext cx="8208000" cy="4343400"/>
          </a:xfrm>
        </p:spPr>
        <p:txBody>
          <a:bodyPr>
            <a:normAutofit fontScale="25000" lnSpcReduction="20000"/>
          </a:bodyPr>
          <a:lstStyle/>
          <a:p>
            <a:pPr marL="0" indent="0">
              <a:spcBef>
                <a:spcPts val="0"/>
              </a:spcBef>
              <a:spcAft>
                <a:spcPts val="1200"/>
              </a:spcAft>
              <a:buNone/>
            </a:pPr>
            <a:r>
              <a:rPr lang="en-US" sz="9600" b="1" dirty="0" smtClean="0"/>
              <a:t>Bringing GEOSS services into practice: </a:t>
            </a:r>
            <a:br>
              <a:rPr lang="en-US" sz="9600" b="1" dirty="0" smtClean="0"/>
            </a:br>
            <a:r>
              <a:rPr lang="en-US" sz="8000" i="1" dirty="0" smtClean="0"/>
              <a:t>how to use data from the GEO portal and how to provide input</a:t>
            </a:r>
            <a:br>
              <a:rPr lang="en-US" sz="8000" i="1" dirty="0" smtClean="0"/>
            </a:br>
            <a:r>
              <a:rPr lang="en-US" sz="8000" dirty="0" smtClean="0">
                <a:hlinkClick r:id="rId6"/>
              </a:rPr>
              <a:t>www.envirogrids.net</a:t>
            </a:r>
            <a:r>
              <a:rPr lang="en-US" sz="9600" dirty="0" smtClean="0"/>
              <a:t> </a:t>
            </a:r>
            <a:endParaRPr lang="en-US" sz="9600" dirty="0"/>
          </a:p>
          <a:p>
            <a:pPr marL="0" indent="0">
              <a:spcBef>
                <a:spcPts val="0"/>
              </a:spcBef>
              <a:spcAft>
                <a:spcPts val="1200"/>
              </a:spcAft>
              <a:buNone/>
            </a:pPr>
            <a:r>
              <a:rPr lang="en-US" sz="9600" b="1" dirty="0" smtClean="0"/>
              <a:t>Science education through earth observation for high schools: </a:t>
            </a:r>
            <a:r>
              <a:rPr lang="en-US" sz="8000" i="1" dirty="0" smtClean="0"/>
              <a:t>basic tutorials on all kind of subjects, including coral reefs, ocean </a:t>
            </a:r>
            <a:r>
              <a:rPr lang="en-US" sz="8000" i="1" dirty="0" err="1" smtClean="0"/>
              <a:t>colour</a:t>
            </a:r>
            <a:r>
              <a:rPr lang="en-US" sz="8000" i="1" dirty="0" smtClean="0"/>
              <a:t>, currents and maritime pollution </a:t>
            </a:r>
            <a:r>
              <a:rPr lang="en-US" sz="8000" dirty="0" smtClean="0">
                <a:hlinkClick r:id="rId7"/>
              </a:rPr>
              <a:t>www.seos-project.eu</a:t>
            </a:r>
            <a:r>
              <a:rPr lang="en-US" sz="8000" dirty="0" smtClean="0"/>
              <a:t> </a:t>
            </a:r>
          </a:p>
          <a:p>
            <a:pPr marL="0" indent="0">
              <a:spcBef>
                <a:spcPts val="0"/>
              </a:spcBef>
              <a:spcAft>
                <a:spcPts val="1200"/>
              </a:spcAft>
              <a:buNone/>
            </a:pPr>
            <a:r>
              <a:rPr lang="en-US" sz="9600" b="1" dirty="0" smtClean="0"/>
              <a:t>Copernicus briefs: </a:t>
            </a:r>
            <a:br>
              <a:rPr lang="en-US" sz="9600" b="1" dirty="0" smtClean="0"/>
            </a:br>
            <a:r>
              <a:rPr lang="en-US" sz="8000" i="1" dirty="0" smtClean="0"/>
              <a:t>information </a:t>
            </a:r>
            <a:r>
              <a:rPr lang="en-US" sz="8000" i="1" dirty="0"/>
              <a:t>on satellite applications for different </a:t>
            </a:r>
            <a:r>
              <a:rPr lang="en-US" sz="8000" i="1" dirty="0" smtClean="0"/>
              <a:t>topics</a:t>
            </a:r>
            <a:br>
              <a:rPr lang="en-US" sz="8000" i="1" dirty="0" smtClean="0"/>
            </a:br>
            <a:r>
              <a:rPr lang="en-US" sz="8000" dirty="0">
                <a:hlinkClick r:id="rId8"/>
              </a:rPr>
              <a:t>http://</a:t>
            </a:r>
            <a:r>
              <a:rPr lang="en-US" sz="8000" dirty="0" smtClean="0">
                <a:hlinkClick r:id="rId8"/>
              </a:rPr>
              <a:t>www.copernicus.eu/main/copernicus-briefs</a:t>
            </a:r>
            <a:r>
              <a:rPr lang="en-US" sz="8000" dirty="0" smtClean="0"/>
              <a:t>  </a:t>
            </a:r>
          </a:p>
          <a:p>
            <a:pPr marL="0" indent="0">
              <a:spcBef>
                <a:spcPts val="0"/>
              </a:spcBef>
              <a:spcAft>
                <a:spcPts val="1200"/>
              </a:spcAft>
              <a:buNone/>
            </a:pPr>
            <a:r>
              <a:rPr lang="en-US" sz="9600" b="1" dirty="0" err="1" smtClean="0">
                <a:solidFill>
                  <a:prstClr val="black"/>
                </a:solidFill>
              </a:rPr>
              <a:t>MetEd</a:t>
            </a:r>
            <a:r>
              <a:rPr lang="en-US" sz="9600" b="1" dirty="0" smtClean="0">
                <a:solidFill>
                  <a:prstClr val="black"/>
                </a:solidFill>
              </a:rPr>
              <a:t>: </a:t>
            </a:r>
            <a:r>
              <a:rPr lang="en-US" sz="8000" i="1" dirty="0" smtClean="0">
                <a:solidFill>
                  <a:prstClr val="black"/>
                </a:solidFill>
              </a:rPr>
              <a:t>tutorials </a:t>
            </a:r>
            <a:r>
              <a:rPr lang="en-US" sz="8000" i="1" dirty="0">
                <a:solidFill>
                  <a:prstClr val="black"/>
                </a:solidFill>
              </a:rPr>
              <a:t>and courses on meteorology and related subjects</a:t>
            </a:r>
            <a:r>
              <a:rPr lang="en-US" sz="8000" dirty="0">
                <a:solidFill>
                  <a:prstClr val="black"/>
                </a:solidFill>
              </a:rPr>
              <a:t/>
            </a:r>
            <a:br>
              <a:rPr lang="en-US" sz="8000" dirty="0">
                <a:solidFill>
                  <a:prstClr val="black"/>
                </a:solidFill>
              </a:rPr>
            </a:br>
            <a:r>
              <a:rPr lang="en-US" sz="8000" dirty="0">
                <a:solidFill>
                  <a:prstClr val="black"/>
                </a:solidFill>
                <a:hlinkClick r:id="rId9"/>
              </a:rPr>
              <a:t>https://www.meted.ucar.edu/training_detail.php</a:t>
            </a:r>
            <a:r>
              <a:rPr lang="en-US" sz="8000" dirty="0">
                <a:solidFill>
                  <a:prstClr val="black"/>
                </a:solidFill>
              </a:rPr>
              <a:t> </a:t>
            </a:r>
            <a:r>
              <a:rPr lang="en-US" sz="8000" dirty="0"/>
              <a:t>	</a:t>
            </a:r>
          </a:p>
          <a:p>
            <a:pPr marL="0" indent="0">
              <a:buNone/>
            </a:pPr>
            <a:endParaRPr lang="en-US" sz="8000" dirty="0" smtClean="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39000" y="462530"/>
            <a:ext cx="1590675" cy="480069"/>
          </a:xfrm>
          <a:prstGeom prst="rect">
            <a:avLst/>
          </a:prstGeom>
        </p:spPr>
      </p:pic>
    </p:spTree>
    <p:extLst>
      <p:ext uri="{BB962C8B-B14F-4D97-AF65-F5344CB8AC3E}">
        <p14:creationId xmlns:p14="http://schemas.microsoft.com/office/powerpoint/2010/main" val="186921974"/>
      </p:ext>
    </p:extLst>
  </p:cSld>
  <p:clrMapOvr>
    <a:masterClrMapping/>
  </p:clrMapOvr>
  <p:transition advTm="2000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295400"/>
            <a:ext cx="8388000" cy="1080000"/>
          </a:xfrm>
        </p:spPr>
        <p:txBody>
          <a:bodyPr>
            <a:normAutofit/>
          </a:bodyPr>
          <a:lstStyle/>
          <a:p>
            <a:pPr algn="l"/>
            <a:r>
              <a:rPr lang="en-US" b="1" i="1" dirty="0" smtClean="0">
                <a:solidFill>
                  <a:srgbClr val="4676A6"/>
                </a:solidFill>
              </a:rPr>
              <a:t>More references open data</a:t>
            </a:r>
            <a:endParaRPr lang="en-US" b="1" i="1" dirty="0">
              <a:solidFill>
                <a:srgbClr val="4676A6"/>
              </a:solidFill>
            </a:endParaRPr>
          </a:p>
        </p:txBody>
      </p:sp>
      <p:sp>
        <p:nvSpPr>
          <p:cNvPr id="3" name="Content Placeholder 2"/>
          <p:cNvSpPr>
            <a:spLocks noGrp="1"/>
          </p:cNvSpPr>
          <p:nvPr>
            <p:ph idx="1"/>
          </p:nvPr>
        </p:nvSpPr>
        <p:spPr>
          <a:xfrm>
            <a:off x="378000" y="2286000"/>
            <a:ext cx="8208000" cy="4343400"/>
          </a:xfrm>
        </p:spPr>
        <p:txBody>
          <a:bodyPr>
            <a:normAutofit fontScale="25000" lnSpcReduction="20000"/>
          </a:bodyPr>
          <a:lstStyle/>
          <a:p>
            <a:pPr marL="0" indent="0">
              <a:spcBef>
                <a:spcPts val="0"/>
              </a:spcBef>
              <a:buNone/>
            </a:pPr>
            <a:r>
              <a:rPr lang="en-US" sz="9600" b="1" dirty="0" smtClean="0"/>
              <a:t>Open data for sustainable development </a:t>
            </a:r>
            <a:r>
              <a:rPr lang="en-US" sz="8000" b="1" dirty="0" smtClean="0"/>
              <a:t>(World Bank; 2015) </a:t>
            </a:r>
            <a:r>
              <a:rPr lang="en-US" sz="9600" b="1" dirty="0" smtClean="0"/>
              <a:t/>
            </a:r>
            <a:br>
              <a:rPr lang="en-US" sz="9600" b="1" dirty="0" smtClean="0"/>
            </a:br>
            <a:r>
              <a:rPr lang="en-US" sz="8000" i="1" dirty="0" smtClean="0"/>
              <a:t>description of the benefits of open data for a wide range of development goals, including the SDGs </a:t>
            </a:r>
            <a:r>
              <a:rPr lang="en-US" sz="8000" dirty="0" smtClean="0">
                <a:hlinkClick r:id="rId2"/>
              </a:rPr>
              <a:t>http</a:t>
            </a:r>
            <a:r>
              <a:rPr lang="en-US" sz="8000" dirty="0">
                <a:hlinkClick r:id="rId2"/>
              </a:rPr>
              <a:t>://</a:t>
            </a:r>
            <a:r>
              <a:rPr lang="en-US" sz="8000" dirty="0" smtClean="0">
                <a:hlinkClick r:id="rId2"/>
              </a:rPr>
              <a:t>pubdocs.worldbank.org/pubdocs/publicdoc/2015/8/904051440717425994/Open-Data-for-Sustainable-development-Final-New.pdf</a:t>
            </a:r>
            <a:r>
              <a:rPr lang="en-US" sz="8000" dirty="0" smtClean="0"/>
              <a:t> </a:t>
            </a:r>
            <a:r>
              <a:rPr lang="en-US" sz="9600" dirty="0" smtClean="0"/>
              <a:t> </a:t>
            </a:r>
            <a:endParaRPr lang="en-US" sz="9600" dirty="0"/>
          </a:p>
          <a:p>
            <a:pPr marL="0" indent="0">
              <a:buNone/>
            </a:pPr>
            <a:endParaRPr lang="en-US" sz="6400" b="1" dirty="0">
              <a:solidFill>
                <a:srgbClr val="00B0F0"/>
              </a:solidFill>
            </a:endParaRPr>
          </a:p>
          <a:p>
            <a:pPr marL="0" indent="0">
              <a:spcBef>
                <a:spcPts val="0"/>
              </a:spcBef>
              <a:buNone/>
            </a:pPr>
            <a:r>
              <a:rPr lang="en-US" sz="9600" b="1" dirty="0"/>
              <a:t>Terms and conditions for the use and distribution of Sentinel </a:t>
            </a:r>
            <a:r>
              <a:rPr lang="en-US" sz="9600" b="1" dirty="0" smtClean="0"/>
              <a:t>data </a:t>
            </a:r>
            <a:r>
              <a:rPr lang="en-US" sz="8000" b="1" dirty="0" smtClean="0"/>
              <a:t>(</a:t>
            </a:r>
            <a:r>
              <a:rPr lang="en-US" sz="8000" b="1" dirty="0"/>
              <a:t>European Parliament and </a:t>
            </a:r>
            <a:r>
              <a:rPr lang="en-US" sz="8000" b="1" dirty="0" smtClean="0"/>
              <a:t>European Commission; 2014) </a:t>
            </a:r>
            <a:br>
              <a:rPr lang="en-US" sz="8000" b="1" dirty="0" smtClean="0"/>
            </a:br>
            <a:r>
              <a:rPr lang="en-US" sz="8000" i="1" dirty="0" smtClean="0"/>
              <a:t>standard stipulations related to free and open access to Sentinel data </a:t>
            </a:r>
            <a:r>
              <a:rPr lang="en-US" sz="8000" dirty="0" smtClean="0">
                <a:hlinkClick r:id="rId3"/>
              </a:rPr>
              <a:t>http</a:t>
            </a:r>
            <a:r>
              <a:rPr lang="en-US" sz="8000" dirty="0">
                <a:hlinkClick r:id="rId3"/>
              </a:rPr>
              <a:t>://</a:t>
            </a:r>
            <a:r>
              <a:rPr lang="en-US" sz="8000" dirty="0" smtClean="0">
                <a:hlinkClick r:id="rId3"/>
              </a:rPr>
              <a:t>www.demarine.de/lr/c/document_library/get_file?uuid=c5067655-b7ad-4d71-b07b-6111808f4abd&amp;groupId=13521</a:t>
            </a:r>
            <a:r>
              <a:rPr lang="en-US" sz="8000" dirty="0" smtClean="0"/>
              <a:t> </a:t>
            </a:r>
          </a:p>
          <a:p>
            <a:pPr marL="0" indent="0">
              <a:spcBef>
                <a:spcPts val="0"/>
              </a:spcBef>
              <a:buNone/>
            </a:pPr>
            <a:endParaRPr lang="en-US" sz="6400" b="1" dirty="0"/>
          </a:p>
          <a:p>
            <a:pPr marL="0" indent="0">
              <a:spcBef>
                <a:spcPts val="0"/>
              </a:spcBef>
              <a:buNone/>
            </a:pPr>
            <a:r>
              <a:rPr lang="en-US" sz="9600" b="1" dirty="0"/>
              <a:t>Towards a thriving data-driven economy </a:t>
            </a:r>
            <a:r>
              <a:rPr lang="en-US" sz="8000" b="1" dirty="0"/>
              <a:t>(</a:t>
            </a:r>
            <a:r>
              <a:rPr lang="en-US" sz="8000" b="1" dirty="0" smtClean="0"/>
              <a:t>European Commission; 2014)</a:t>
            </a:r>
            <a:r>
              <a:rPr lang="en-US" sz="9600" b="1" dirty="0" smtClean="0"/>
              <a:t> </a:t>
            </a:r>
            <a:r>
              <a:rPr lang="en-US" sz="8000" i="1" dirty="0" smtClean="0"/>
              <a:t>policy document on the use of (open) data for a knowledge economy and society</a:t>
            </a:r>
            <a:endParaRPr lang="en-US" sz="8000" i="1" dirty="0"/>
          </a:p>
          <a:p>
            <a:pPr marL="0" indent="0">
              <a:spcBef>
                <a:spcPts val="0"/>
              </a:spcBef>
              <a:buNone/>
            </a:pPr>
            <a:r>
              <a:rPr lang="en-US" sz="8000" dirty="0">
                <a:hlinkClick r:id="rId4"/>
              </a:rPr>
              <a:t>http://</a:t>
            </a:r>
            <a:r>
              <a:rPr lang="en-US" sz="8000" dirty="0" smtClean="0">
                <a:hlinkClick r:id="rId4"/>
              </a:rPr>
              <a:t>ec.europa.eu/information_society/newsroom/cf/dae/document.cfm?doc_id=6210</a:t>
            </a:r>
            <a:r>
              <a:rPr lang="en-US" sz="8000" dirty="0" smtClean="0"/>
              <a:t> </a:t>
            </a:r>
            <a:r>
              <a:rPr lang="en-US" sz="8000" dirty="0"/>
              <a:t>	</a:t>
            </a:r>
          </a:p>
          <a:p>
            <a:pPr marL="0" indent="0">
              <a:buNone/>
            </a:pPr>
            <a:endParaRPr lang="en-US" sz="8000" dirty="0" smtClean="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92</a:t>
            </a:fld>
            <a:endParaRPr lang="en-US"/>
          </a:p>
        </p:txBody>
      </p:sp>
      <p:pic>
        <p:nvPicPr>
          <p:cNvPr id="12"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2400" y="428400"/>
            <a:ext cx="1201451" cy="620668"/>
          </a:xfrm>
          <a:prstGeom prst="rect">
            <a:avLst/>
          </a:prstGeom>
        </p:spPr>
      </p:pic>
      <p:pic>
        <p:nvPicPr>
          <p:cNvPr id="13"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200" y="346289"/>
            <a:ext cx="1057275" cy="7620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6101" y="357734"/>
            <a:ext cx="1759299" cy="765295"/>
          </a:xfrm>
          <a:prstGeom prst="rect">
            <a:avLst/>
          </a:prstGeom>
        </p:spPr>
      </p:pic>
    </p:spTree>
    <p:extLst>
      <p:ext uri="{BB962C8B-B14F-4D97-AF65-F5344CB8AC3E}">
        <p14:creationId xmlns:p14="http://schemas.microsoft.com/office/powerpoint/2010/main" val="1137369698"/>
      </p:ext>
    </p:extLst>
  </p:cSld>
  <p:clrMapOvr>
    <a:masterClrMapping/>
  </p:clrMapOvr>
  <p:transition advTm="2000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143000"/>
            <a:ext cx="8208000" cy="1303924"/>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marine resources &amp; environment (1):</a:t>
            </a:r>
            <a:endParaRPr lang="en-US" b="1" i="1" dirty="0">
              <a:solidFill>
                <a:srgbClr val="4676A6"/>
              </a:solidFill>
            </a:endParaRPr>
          </a:p>
        </p:txBody>
      </p:sp>
      <p:sp>
        <p:nvSpPr>
          <p:cNvPr id="3" name="Content Placeholder 2"/>
          <p:cNvSpPr>
            <a:spLocks noGrp="1"/>
          </p:cNvSpPr>
          <p:nvPr>
            <p:ph idx="1"/>
          </p:nvPr>
        </p:nvSpPr>
        <p:spPr>
          <a:xfrm>
            <a:off x="349586" y="2667000"/>
            <a:ext cx="8208000" cy="3962400"/>
          </a:xfrm>
        </p:spPr>
        <p:txBody>
          <a:bodyPr>
            <a:noAutofit/>
          </a:bodyPr>
          <a:lstStyle/>
          <a:p>
            <a:pPr marL="0" indent="-339725">
              <a:lnSpc>
                <a:spcPct val="80000"/>
              </a:lnSpc>
              <a:spcBef>
                <a:spcPts val="0"/>
              </a:spcBef>
              <a:spcAft>
                <a:spcPts val="1200"/>
              </a:spcAft>
              <a:buNone/>
            </a:pPr>
            <a:r>
              <a:rPr lang="en-US" sz="2600" b="1" dirty="0" smtClean="0"/>
              <a:t>PEGASO project </a:t>
            </a:r>
            <a:br>
              <a:rPr lang="en-US" sz="2600" b="1" dirty="0" smtClean="0"/>
            </a:br>
            <a:r>
              <a:rPr lang="en-US" sz="2000" i="1" dirty="0" smtClean="0"/>
              <a:t>background documentation, tutorials, indicators and factsheets for integrated coastal zone management </a:t>
            </a:r>
            <a:r>
              <a:rPr lang="en-US" sz="2400" dirty="0" smtClean="0"/>
              <a:t/>
            </a:r>
            <a:br>
              <a:rPr lang="en-US" sz="2400" dirty="0" smtClean="0"/>
            </a:br>
            <a:r>
              <a:rPr lang="en-US" sz="2000" dirty="0" smtClean="0">
                <a:hlinkClick r:id="rId2"/>
              </a:rPr>
              <a:t>www.pegaso.eu</a:t>
            </a:r>
            <a:r>
              <a:rPr lang="en-US" sz="2000" dirty="0" smtClean="0"/>
              <a:t> </a:t>
            </a:r>
            <a:r>
              <a:rPr lang="en-US" sz="2400" dirty="0" smtClean="0"/>
              <a:t> </a:t>
            </a:r>
            <a:endParaRPr lang="en-US" sz="2400" dirty="0"/>
          </a:p>
          <a:p>
            <a:pPr marL="0">
              <a:lnSpc>
                <a:spcPct val="80000"/>
              </a:lnSpc>
              <a:spcBef>
                <a:spcPts val="0"/>
              </a:spcBef>
              <a:spcAft>
                <a:spcPts val="1200"/>
              </a:spcAft>
              <a:buNone/>
            </a:pPr>
            <a:r>
              <a:rPr lang="en-US" sz="2600" b="1" dirty="0" smtClean="0"/>
              <a:t>Handbook </a:t>
            </a:r>
            <a:r>
              <a:rPr lang="en-US" sz="2600" b="1" dirty="0"/>
              <a:t>of satellite remote sensing image interpretation </a:t>
            </a:r>
            <a:r>
              <a:rPr lang="en-US" sz="2000" b="1" dirty="0" smtClean="0"/>
              <a:t>(IOCCG; 2011) </a:t>
            </a:r>
            <a:br>
              <a:rPr lang="en-US" sz="2000" b="1" dirty="0" smtClean="0"/>
            </a:br>
            <a:r>
              <a:rPr lang="en-US" sz="2000" i="1" dirty="0" smtClean="0"/>
              <a:t>case </a:t>
            </a:r>
            <a:r>
              <a:rPr lang="en-US" sz="2000" i="1" dirty="0"/>
              <a:t>studies on air/water quality, phytoplankton and macro algae, fisheries and aquaculture, marine ecosystem characterization + </a:t>
            </a:r>
            <a:r>
              <a:rPr lang="en-US" sz="2000" i="1" dirty="0" smtClean="0"/>
              <a:t>exercises</a:t>
            </a:r>
            <a:br>
              <a:rPr lang="en-US" sz="2000" i="1" dirty="0" smtClean="0"/>
            </a:br>
            <a:r>
              <a:rPr lang="en-US" sz="2000" dirty="0" smtClean="0">
                <a:hlinkClick r:id="rId3"/>
              </a:rPr>
              <a:t>www.ioccg.org/handbook.html</a:t>
            </a:r>
            <a:endParaRPr lang="en-US" sz="2000" dirty="0" smtClean="0"/>
          </a:p>
          <a:p>
            <a:pPr marL="0">
              <a:lnSpc>
                <a:spcPct val="80000"/>
              </a:lnSpc>
              <a:spcBef>
                <a:spcPts val="0"/>
              </a:spcBef>
              <a:spcAft>
                <a:spcPts val="1200"/>
              </a:spcAft>
              <a:buNone/>
            </a:pPr>
            <a:r>
              <a:rPr lang="en-US" sz="2600" b="1" dirty="0" smtClean="0"/>
              <a:t>BILKO</a:t>
            </a:r>
            <a:r>
              <a:rPr lang="en-US" sz="2000" i="1" dirty="0" smtClean="0"/>
              <a:t/>
            </a:r>
            <a:br>
              <a:rPr lang="en-US" sz="2000" i="1" dirty="0" smtClean="0"/>
            </a:br>
            <a:r>
              <a:rPr lang="en-US" sz="2000" i="1" dirty="0" smtClean="0"/>
              <a:t>learning and </a:t>
            </a:r>
            <a:r>
              <a:rPr lang="en-US" sz="2000" i="1" dirty="0"/>
              <a:t>teaching system for  remote sensing to oceanography and coastal </a:t>
            </a:r>
            <a:r>
              <a:rPr lang="en-US" sz="2000" i="1" dirty="0" smtClean="0"/>
              <a:t>management, includes free software</a:t>
            </a:r>
            <a:r>
              <a:rPr lang="en-US" sz="2000" i="1" dirty="0"/>
              <a:t/>
            </a:r>
            <a:br>
              <a:rPr lang="en-US" sz="2000" i="1" dirty="0"/>
            </a:br>
            <a:r>
              <a:rPr lang="en-US" sz="2000" i="1" dirty="0">
                <a:hlinkClick r:id="rId4"/>
              </a:rPr>
              <a:t>http://www.noc.soton.ac.uk/bilko</a:t>
            </a:r>
            <a:r>
              <a:rPr lang="en-US" sz="2000" i="1" dirty="0" smtClean="0">
                <a:hlinkClick r:id="rId4"/>
              </a:rPr>
              <a:t>/</a:t>
            </a:r>
            <a:r>
              <a:rPr lang="en-US" sz="2000" i="1" dirty="0" smtClean="0"/>
              <a:t> </a:t>
            </a:r>
            <a:endParaRPr lang="en-US" sz="2400" u="sng" dirty="0" smtClean="0"/>
          </a:p>
          <a:p>
            <a:pPr>
              <a:buNone/>
            </a:pPr>
            <a:r>
              <a:rPr lang="en-US" sz="2400" b="1" i="1" dirty="0" smtClean="0"/>
              <a:t>	</a:t>
            </a:r>
            <a:r>
              <a:rPr lang="en-US" sz="2400" dirty="0" smtClean="0"/>
              <a:t>	</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93</a:t>
            </a:fld>
            <a:endParaRPr lang="en-US" dirty="0"/>
          </a:p>
        </p:txBody>
      </p:sp>
      <p:pic>
        <p:nvPicPr>
          <p:cNvPr id="17"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6424" y="373591"/>
            <a:ext cx="838200" cy="65755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1600" y="428518"/>
            <a:ext cx="1248563" cy="547697"/>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81800" y="496775"/>
            <a:ext cx="676275" cy="47625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19436" y="503840"/>
            <a:ext cx="438150" cy="476250"/>
          </a:xfrm>
          <a:prstGeom prst="rect">
            <a:avLst/>
          </a:prstGeom>
        </p:spPr>
      </p:pic>
    </p:spTree>
    <p:extLst>
      <p:ext uri="{BB962C8B-B14F-4D97-AF65-F5344CB8AC3E}">
        <p14:creationId xmlns:p14="http://schemas.microsoft.com/office/powerpoint/2010/main" val="4160094796"/>
      </p:ext>
    </p:extLst>
  </p:cSld>
  <p:clrMapOvr>
    <a:masterClrMapping/>
  </p:clrMapOvr>
  <p:transition advTm="2000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143000"/>
            <a:ext cx="8208000" cy="1303924"/>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marine resources &amp; environment (2):</a:t>
            </a:r>
            <a:endParaRPr lang="en-US" b="1" i="1" dirty="0">
              <a:solidFill>
                <a:srgbClr val="4676A6"/>
              </a:solidFill>
            </a:endParaRPr>
          </a:p>
        </p:txBody>
      </p:sp>
      <p:sp>
        <p:nvSpPr>
          <p:cNvPr id="3" name="Content Placeholder 2"/>
          <p:cNvSpPr>
            <a:spLocks noGrp="1"/>
          </p:cNvSpPr>
          <p:nvPr>
            <p:ph idx="1"/>
          </p:nvPr>
        </p:nvSpPr>
        <p:spPr>
          <a:xfrm>
            <a:off x="378000" y="2880000"/>
            <a:ext cx="8208000" cy="3657600"/>
          </a:xfrm>
        </p:spPr>
        <p:txBody>
          <a:bodyPr>
            <a:noAutofit/>
          </a:bodyPr>
          <a:lstStyle/>
          <a:p>
            <a:pPr marL="0" indent="0">
              <a:lnSpc>
                <a:spcPct val="80000"/>
              </a:lnSpc>
              <a:spcBef>
                <a:spcPts val="0"/>
              </a:spcBef>
              <a:spcAft>
                <a:spcPts val="1200"/>
              </a:spcAft>
              <a:buNone/>
            </a:pPr>
            <a:r>
              <a:rPr lang="en-US" sz="2600" b="1" dirty="0"/>
              <a:t>African Marine </a:t>
            </a:r>
            <a:r>
              <a:rPr lang="en-US" sz="2600" b="1" dirty="0" smtClean="0"/>
              <a:t>Atlas</a:t>
            </a:r>
            <a:r>
              <a:rPr lang="en-US" sz="2400" b="1" dirty="0" smtClean="0"/>
              <a:t/>
            </a:r>
            <a:br>
              <a:rPr lang="en-US" sz="2400" b="1" dirty="0" smtClean="0"/>
            </a:br>
            <a:r>
              <a:rPr lang="en-US" sz="2000" i="1" dirty="0" err="1" smtClean="0"/>
              <a:t>geoportal</a:t>
            </a:r>
            <a:r>
              <a:rPr lang="en-US" sz="2000" i="1" dirty="0" smtClean="0"/>
              <a:t> for marine and coastal information on Africa</a:t>
            </a:r>
            <a:br>
              <a:rPr lang="en-US" sz="2000" i="1" dirty="0" smtClean="0"/>
            </a:br>
            <a:r>
              <a:rPr lang="en-US" sz="2000" dirty="0" smtClean="0">
                <a:hlinkClick r:id="rId2"/>
              </a:rPr>
              <a:t>www.africanmarineatlas.net</a:t>
            </a:r>
            <a:r>
              <a:rPr lang="en-US" sz="2000" dirty="0" smtClean="0"/>
              <a:t> </a:t>
            </a:r>
            <a:endParaRPr lang="en-US" sz="2000" dirty="0"/>
          </a:p>
          <a:p>
            <a:pPr marL="0" indent="0">
              <a:lnSpc>
                <a:spcPct val="80000"/>
              </a:lnSpc>
              <a:spcBef>
                <a:spcPts val="0"/>
              </a:spcBef>
              <a:spcAft>
                <a:spcPts val="1200"/>
              </a:spcAft>
              <a:buNone/>
            </a:pPr>
            <a:r>
              <a:rPr lang="en-US" sz="2600" b="1" dirty="0" smtClean="0"/>
              <a:t>Remote </a:t>
            </a:r>
            <a:r>
              <a:rPr lang="en-US" sz="2600" b="1" dirty="0"/>
              <a:t>sensing applications </a:t>
            </a:r>
            <a:r>
              <a:rPr lang="en-US" sz="2600" dirty="0" smtClean="0"/>
              <a:t>chapter 9: Oceans </a:t>
            </a:r>
            <a:br>
              <a:rPr lang="en-US" sz="2600" dirty="0" smtClean="0"/>
            </a:br>
            <a:r>
              <a:rPr lang="en-US" sz="2000" b="1" dirty="0" smtClean="0"/>
              <a:t>(NRSC; </a:t>
            </a:r>
            <a:r>
              <a:rPr lang="en-US" sz="2000" b="1" dirty="0"/>
              <a:t>2010)</a:t>
            </a:r>
            <a:endParaRPr lang="en-US" sz="2000" dirty="0"/>
          </a:p>
          <a:p>
            <a:pPr marL="0" indent="0">
              <a:lnSpc>
                <a:spcPct val="80000"/>
              </a:lnSpc>
              <a:spcBef>
                <a:spcPts val="0"/>
              </a:spcBef>
              <a:spcAft>
                <a:spcPts val="1200"/>
              </a:spcAft>
              <a:buNone/>
            </a:pPr>
            <a:r>
              <a:rPr lang="en-US" sz="2600" b="1" dirty="0" smtClean="0"/>
              <a:t>Discovering </a:t>
            </a:r>
            <a:r>
              <a:rPr lang="en-US" sz="2600" b="1" dirty="0"/>
              <a:t>the </a:t>
            </a:r>
            <a:r>
              <a:rPr lang="en-US" sz="2600" b="1" dirty="0" smtClean="0"/>
              <a:t>ocean </a:t>
            </a:r>
            <a:r>
              <a:rPr lang="en-US" sz="2600" b="1" dirty="0"/>
              <a:t>from </a:t>
            </a:r>
            <a:r>
              <a:rPr lang="en-US" sz="2600" b="1" dirty="0" smtClean="0"/>
              <a:t>space </a:t>
            </a:r>
            <a:r>
              <a:rPr lang="en-US" sz="2600" dirty="0" smtClean="0"/>
              <a:t>- the unique applications </a:t>
            </a:r>
            <a:r>
              <a:rPr lang="en-US" sz="2600" dirty="0"/>
              <a:t>of </a:t>
            </a:r>
            <a:r>
              <a:rPr lang="en-US" sz="2600" dirty="0" smtClean="0"/>
              <a:t>satellite oceanography </a:t>
            </a:r>
            <a:r>
              <a:rPr lang="en-US" sz="2000" b="1" dirty="0" smtClean="0"/>
              <a:t>(Robinson; 2010)</a:t>
            </a:r>
          </a:p>
          <a:p>
            <a:pPr marL="0" lvl="0" indent="0">
              <a:lnSpc>
                <a:spcPct val="80000"/>
              </a:lnSpc>
              <a:spcBef>
                <a:spcPts val="0"/>
              </a:spcBef>
              <a:spcAft>
                <a:spcPts val="1200"/>
              </a:spcAft>
              <a:buNone/>
            </a:pPr>
            <a:r>
              <a:rPr lang="en-US" sz="2600" b="1" dirty="0">
                <a:solidFill>
                  <a:prstClr val="black"/>
                </a:solidFill>
              </a:rPr>
              <a:t>Introduction to physical </a:t>
            </a:r>
            <a:r>
              <a:rPr lang="en-US" sz="2600" b="1" dirty="0" smtClean="0">
                <a:solidFill>
                  <a:prstClr val="black"/>
                </a:solidFill>
              </a:rPr>
              <a:t>oceanography </a:t>
            </a:r>
            <a:r>
              <a:rPr lang="en-US" sz="2000" b="1" dirty="0" smtClean="0">
                <a:solidFill>
                  <a:prstClr val="black"/>
                </a:solidFill>
              </a:rPr>
              <a:t>(Stewart; 2008)</a:t>
            </a:r>
            <a:endParaRPr lang="en-US" sz="2000" b="1" dirty="0">
              <a:solidFill>
                <a:prstClr val="black"/>
              </a:solidFill>
            </a:endParaRPr>
          </a:p>
          <a:p>
            <a:pPr marL="0" indent="0">
              <a:lnSpc>
                <a:spcPct val="80000"/>
              </a:lnSpc>
              <a:spcBef>
                <a:spcPts val="0"/>
              </a:spcBef>
              <a:spcAft>
                <a:spcPts val="1200"/>
              </a:spcAft>
              <a:buNone/>
            </a:pPr>
            <a:endParaRPr lang="en-US" sz="2000" b="1" dirty="0"/>
          </a:p>
          <a:p>
            <a:pPr marL="0" indent="0">
              <a:buNone/>
            </a:pPr>
            <a:endParaRPr lang="en-US" sz="2400" u="sng" dirty="0" smtClean="0"/>
          </a:p>
          <a:p>
            <a:pPr>
              <a:buNone/>
            </a:pPr>
            <a:r>
              <a:rPr lang="en-US" sz="2400" b="1" i="1" dirty="0" smtClean="0"/>
              <a:t>	</a:t>
            </a:r>
            <a:r>
              <a:rPr lang="en-US" sz="2400" dirty="0" smtClean="0"/>
              <a:t>	</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94</a:t>
            </a:fld>
            <a:endParaRPr lang="en-US" dirty="0"/>
          </a:p>
        </p:txBody>
      </p:sp>
      <p:pic>
        <p:nvPicPr>
          <p:cNvPr id="1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9447" y="576000"/>
            <a:ext cx="1206553" cy="44291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000" y="304800"/>
            <a:ext cx="1143000" cy="762000"/>
          </a:xfrm>
          <a:prstGeom prst="rect">
            <a:avLst/>
          </a:prstGeom>
        </p:spPr>
      </p:pic>
    </p:spTree>
    <p:extLst>
      <p:ext uri="{BB962C8B-B14F-4D97-AF65-F5344CB8AC3E}">
        <p14:creationId xmlns:p14="http://schemas.microsoft.com/office/powerpoint/2010/main" val="2667081210"/>
      </p:ext>
    </p:extLst>
  </p:cSld>
  <p:clrMapOvr>
    <a:masterClrMapping/>
  </p:clrMapOvr>
  <p:transition advTm="2000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4470"/>
            <a:ext cx="7772400" cy="1470025"/>
          </a:xfrm>
        </p:spPr>
        <p:txBody>
          <a:bodyPr>
            <a:normAutofit/>
          </a:bodyPr>
          <a:lstStyle/>
          <a:p>
            <a:r>
              <a:rPr lang="en-US" sz="4800" b="1" dirty="0" smtClean="0"/>
              <a:t>Further details:</a:t>
            </a:r>
            <a:endParaRPr lang="en-US" sz="4800" b="1" dirty="0"/>
          </a:p>
        </p:txBody>
      </p:sp>
      <p:sp>
        <p:nvSpPr>
          <p:cNvPr id="3" name="Subtitle 2"/>
          <p:cNvSpPr>
            <a:spLocks noGrp="1"/>
          </p:cNvSpPr>
          <p:nvPr>
            <p:ph type="subTitle" idx="1"/>
          </p:nvPr>
        </p:nvSpPr>
        <p:spPr>
          <a:xfrm>
            <a:off x="1371600" y="3886200"/>
            <a:ext cx="6400800" cy="2133600"/>
          </a:xfrm>
        </p:spPr>
        <p:txBody>
          <a:bodyPr>
            <a:normAutofit fontScale="92500" lnSpcReduction="20000"/>
          </a:bodyPr>
          <a:lstStyle/>
          <a:p>
            <a:r>
              <a:rPr lang="en-US" sz="2800" dirty="0" smtClean="0"/>
              <a:t>Contact: Mark Noort</a:t>
            </a:r>
          </a:p>
          <a:p>
            <a:r>
              <a:rPr lang="en-US" sz="2800" dirty="0" smtClean="0">
                <a:hlinkClick r:id="rId2"/>
              </a:rPr>
              <a:t>m.noort@hcpinternational.com</a:t>
            </a:r>
            <a:r>
              <a:rPr lang="en-US" sz="2800" dirty="0" smtClean="0"/>
              <a:t> </a:t>
            </a:r>
          </a:p>
          <a:p>
            <a:endParaRPr lang="en-US" sz="2800" dirty="0" smtClean="0"/>
          </a:p>
          <a:p>
            <a:r>
              <a:rPr lang="en-US" sz="2800" dirty="0" smtClean="0"/>
              <a:t> </a:t>
            </a:r>
            <a:r>
              <a:rPr lang="en-US" sz="2800" dirty="0" smtClean="0">
                <a:hlinkClick r:id="rId3"/>
              </a:rPr>
              <a:t>www.eopower.eu</a:t>
            </a:r>
            <a:r>
              <a:rPr lang="en-US" sz="2800" dirty="0" smtClean="0"/>
              <a:t> </a:t>
            </a:r>
          </a:p>
          <a:p>
            <a:r>
              <a:rPr lang="en-US" sz="2800" dirty="0" smtClean="0">
                <a:hlinkClick r:id="rId4"/>
              </a:rPr>
              <a:t>www.hcpinternational.com</a:t>
            </a:r>
            <a:r>
              <a:rPr lang="en-US" sz="2800" dirty="0" smtClean="0"/>
              <a:t> </a:t>
            </a:r>
          </a:p>
          <a:p>
            <a:endParaRPr lang="en-US" sz="28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95</a:t>
            </a:fld>
            <a:endParaRPr lang="en-US"/>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762000"/>
            <a:ext cx="2673025" cy="1371600"/>
          </a:xfrm>
          <a:prstGeom prst="rect">
            <a:avLst/>
          </a:prstGeom>
        </p:spPr>
      </p:pic>
    </p:spTree>
  </p:cSld>
  <p:clrMapOvr>
    <a:masterClrMapping/>
  </p:clrMapOvr>
  <p:transition advTm="2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8.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9.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0.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1.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2.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3.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4.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5.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6.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7.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8.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9.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0.xml><?xml version="1.0" encoding="utf-8"?>
<a:theme xmlns:a="http://schemas.openxmlformats.org/drawingml/2006/main" name="2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1.xml><?xml version="1.0" encoding="utf-8"?>
<a:theme xmlns:a="http://schemas.openxmlformats.org/drawingml/2006/main" name="3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10876</TotalTime>
  <Words>3601</Words>
  <Application>Microsoft Office PowerPoint</Application>
  <PresentationFormat>On-screen Show (4:3)</PresentationFormat>
  <Paragraphs>604</Paragraphs>
  <Slides>95</Slides>
  <Notes>1</Notes>
  <HiddenSlides>0</HiddenSlides>
  <MMClips>0</MMClips>
  <ScaleCrop>false</ScaleCrop>
  <HeadingPairs>
    <vt:vector size="4" baseType="variant">
      <vt:variant>
        <vt:lpstr>Theme</vt:lpstr>
      </vt:variant>
      <vt:variant>
        <vt:i4>31</vt:i4>
      </vt:variant>
      <vt:variant>
        <vt:lpstr>Slide Titles</vt:lpstr>
      </vt:variant>
      <vt:variant>
        <vt:i4>95</vt:i4>
      </vt:variant>
    </vt:vector>
  </HeadingPairs>
  <TitlesOfParts>
    <vt:vector size="126" baseType="lpstr">
      <vt:lpstr>Office Theme</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Earth Observation for  Marine Resources &amp; Environment </vt:lpstr>
      <vt:lpstr>PowerPoint Presentation</vt:lpstr>
      <vt:lpstr>PowerPoint Presentation</vt:lpstr>
      <vt:lpstr>Earth Observation helps you: save money save lives save the environment </vt:lpstr>
      <vt:lpstr>PowerPoint Presentation</vt:lpstr>
      <vt:lpstr>Life cycle of  products &amp; services</vt:lpstr>
      <vt:lpstr>PowerPoint Presentation</vt:lpstr>
      <vt:lpstr>Assessment of business &amp;  funding opportunities</vt:lpstr>
      <vt:lpstr>1. International trends &amp;     developments in      marine resources &amp;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Earth observation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Business development</vt:lpstr>
      <vt:lpstr>PowerPoint Presentation</vt:lpstr>
      <vt:lpstr>If public sector information is made available  free-of-charge, demand will increase and, in the end, government revenue also, as companies will derive income from value-added products and services, and consequently pay more taxes (see figures in following slides).</vt:lpstr>
      <vt:lpstr>Supply &amp; Demand Public Sector Information</vt:lpstr>
      <vt:lpstr>Cost-benefit Public Sector Information</vt:lpstr>
      <vt:lpstr>Re-use of Public Sector Information</vt:lpstr>
      <vt:lpstr>Most earth observation applications deal with so-called externalities, such as impact on the environment.  It is difficult to capture these in terms of conventional cost-benefit models.   To tackle this, the following framework for analysis of earth observation applications is developed: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Several attempts have been made to introduce environmental accounting and to enlarge the sphere of the conventional economy to include and quantify impact on ecosystems.   The following slides give some examples:</vt:lpstr>
      <vt:lpstr>PowerPoint Presentation</vt:lpstr>
      <vt:lpstr>SEEA Conceptual Framework</vt:lpstr>
      <vt:lpstr>For earth observation the work of the Group on Earth Observations (GEO) is essential to achieve the goal of a Global Earth Observations System of Systems (GEOSS), resulting in the shared GEO common infrastructure (GCI): </vt:lpstr>
      <vt:lpstr>Group on Earth Observations</vt:lpstr>
      <vt:lpstr>PowerPoint Presentation</vt:lpstr>
      <vt:lpstr>Customer value propositions capture the unique value of a product or services as perceived and appreciated by the customer.   Interestingly, they can differ completely from the features that the provider considers most important: </vt:lpstr>
      <vt:lpstr>Customer Value Propositions</vt:lpstr>
      <vt:lpstr>Buyer behaviour &amp; motivation</vt:lpstr>
      <vt:lpstr>Even when customer value propositions are well captured and formulated, introduction of solutions that involve new technology will have to overcome some hurdles.   This is called “crossing the technology chasm”: </vt:lpstr>
      <vt:lpstr>Crossing the technology chasm</vt:lpstr>
      <vt:lpstr>Crossing  the technology chasm</vt:lpstr>
      <vt:lpstr>PowerPoint Presentation</vt:lpstr>
      <vt:lpstr>Creating shared value is a key element of successful implementation of earth observation solutions.   To achieve this, in most cases earth observation applications have to be integrated into more general (business or organizational) processes: </vt:lpstr>
      <vt:lpstr>PowerPoint Presentation</vt:lpstr>
      <vt:lpstr>Based on all considerations dealt with in the previous slides, there are some practical approaches that can be applied in combination to promote earth observation applications: </vt:lpstr>
      <vt:lpstr>PowerPoint Presentation</vt:lpstr>
      <vt:lpstr>PowerPoint Presentation</vt:lpstr>
      <vt:lpstr>Proposal writing is an art in itself.   During the GEONetCab and EOPOWER projects templates have been developed for writing successful proposals: </vt:lpstr>
      <vt:lpstr>Proposal outline</vt:lpstr>
      <vt:lpstr>Other guides that may be useful:</vt:lpstr>
      <vt:lpstr>If you run a company, compete for assignments and manage projects, a structured approach towards responsibilities, tasks, implementation and documentation is needed.   The following business procedures may be helpful: </vt:lpstr>
      <vt:lpstr>Business procedures</vt:lpstr>
      <vt:lpstr>Again:</vt:lpstr>
      <vt:lpstr>4. Capacity Building</vt:lpstr>
      <vt:lpstr>General</vt:lpstr>
      <vt:lpstr>General references for capacity building, open data and success stories</vt:lpstr>
      <vt:lpstr>General references for capacity building, open data (2)</vt:lpstr>
      <vt:lpstr>More references open data</vt:lpstr>
      <vt:lpstr>Capacity building resources for  marine resources &amp; environment (1):</vt:lpstr>
      <vt:lpstr>Capacity building resources for  marine resources &amp; environment (2):</vt:lpstr>
      <vt:lpstr>Further details:</vt:lpstr>
    </vt:vector>
  </TitlesOfParts>
  <Company>ITC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M.Noort</dc:creator>
  <cp:lastModifiedBy>Mark Noort</cp:lastModifiedBy>
  <cp:revision>611</cp:revision>
  <dcterms:created xsi:type="dcterms:W3CDTF">2011-01-20T13:25:32Z</dcterms:created>
  <dcterms:modified xsi:type="dcterms:W3CDTF">2016-02-17T13:33:24Z</dcterms:modified>
</cp:coreProperties>
</file>