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6" r:id="rId4"/>
    <p:sldMasterId id="2147483669" r:id="rId5"/>
    <p:sldMasterId id="2147483671" r:id="rId6"/>
    <p:sldMasterId id="2147483673" r:id="rId7"/>
    <p:sldMasterId id="2147483675" r:id="rId8"/>
    <p:sldMasterId id="2147483677" r:id="rId9"/>
    <p:sldMasterId id="2147483679" r:id="rId10"/>
    <p:sldMasterId id="2147483681" r:id="rId11"/>
    <p:sldMasterId id="2147483683" r:id="rId12"/>
    <p:sldMasterId id="2147483685" r:id="rId13"/>
    <p:sldMasterId id="2147483687" r:id="rId14"/>
    <p:sldMasterId id="2147483689" r:id="rId15"/>
    <p:sldMasterId id="2147483691" r:id="rId16"/>
    <p:sldMasterId id="2147483693" r:id="rId17"/>
    <p:sldMasterId id="2147483695" r:id="rId18"/>
    <p:sldMasterId id="2147483697" r:id="rId19"/>
    <p:sldMasterId id="2147483699" r:id="rId20"/>
    <p:sldMasterId id="2147483701" r:id="rId21"/>
    <p:sldMasterId id="2147483703" r:id="rId22"/>
    <p:sldMasterId id="2147483705" r:id="rId23"/>
    <p:sldMasterId id="2147483707" r:id="rId24"/>
    <p:sldMasterId id="2147483709" r:id="rId25"/>
    <p:sldMasterId id="2147483711" r:id="rId26"/>
    <p:sldMasterId id="2147483713" r:id="rId27"/>
    <p:sldMasterId id="2147483715" r:id="rId28"/>
    <p:sldMasterId id="2147483717" r:id="rId29"/>
    <p:sldMasterId id="2147483719" r:id="rId30"/>
    <p:sldMasterId id="2147483721" r:id="rId31"/>
  </p:sldMasterIdLst>
  <p:notesMasterIdLst>
    <p:notesMasterId r:id="rId128"/>
  </p:notesMasterIdLst>
  <p:sldIdLst>
    <p:sldId id="308" r:id="rId32"/>
    <p:sldId id="306" r:id="rId33"/>
    <p:sldId id="407" r:id="rId34"/>
    <p:sldId id="345" r:id="rId35"/>
    <p:sldId id="259" r:id="rId36"/>
    <p:sldId id="327" r:id="rId37"/>
    <p:sldId id="346" r:id="rId38"/>
    <p:sldId id="328" r:id="rId39"/>
    <p:sldId id="329" r:id="rId40"/>
    <p:sldId id="351" r:id="rId41"/>
    <p:sldId id="426" r:id="rId42"/>
    <p:sldId id="549" r:id="rId43"/>
    <p:sldId id="408" r:id="rId44"/>
    <p:sldId id="550" r:id="rId45"/>
    <p:sldId id="551" r:id="rId46"/>
    <p:sldId id="552" r:id="rId47"/>
    <p:sldId id="427" r:id="rId48"/>
    <p:sldId id="409" r:id="rId49"/>
    <p:sldId id="553" r:id="rId50"/>
    <p:sldId id="554" r:id="rId51"/>
    <p:sldId id="555" r:id="rId52"/>
    <p:sldId id="428" r:id="rId53"/>
    <p:sldId id="500" r:id="rId54"/>
    <p:sldId id="556" r:id="rId55"/>
    <p:sldId id="536" r:id="rId56"/>
    <p:sldId id="559" r:id="rId57"/>
    <p:sldId id="547" r:id="rId58"/>
    <p:sldId id="548" r:id="rId59"/>
    <p:sldId id="283" r:id="rId60"/>
    <p:sldId id="354" r:id="rId61"/>
    <p:sldId id="355" r:id="rId62"/>
    <p:sldId id="356" r:id="rId63"/>
    <p:sldId id="458" r:id="rId64"/>
    <p:sldId id="432" r:id="rId65"/>
    <p:sldId id="357" r:id="rId66"/>
    <p:sldId id="459" r:id="rId67"/>
    <p:sldId id="546" r:id="rId68"/>
    <p:sldId id="557" r:id="rId69"/>
    <p:sldId id="358" r:id="rId70"/>
    <p:sldId id="461" r:id="rId71"/>
    <p:sldId id="462" r:id="rId72"/>
    <p:sldId id="560" r:id="rId73"/>
    <p:sldId id="561" r:id="rId74"/>
    <p:sldId id="543" r:id="rId75"/>
    <p:sldId id="334" r:id="rId76"/>
    <p:sldId id="381" r:id="rId77"/>
    <p:sldId id="481" r:id="rId78"/>
    <p:sldId id="382" r:id="rId79"/>
    <p:sldId id="383" r:id="rId80"/>
    <p:sldId id="384" r:id="rId81"/>
    <p:sldId id="482" r:id="rId82"/>
    <p:sldId id="379" r:id="rId83"/>
    <p:sldId id="380" r:id="rId84"/>
    <p:sldId id="349" r:id="rId85"/>
    <p:sldId id="388" r:id="rId86"/>
    <p:sldId id="394" r:id="rId87"/>
    <p:sldId id="395" r:id="rId88"/>
    <p:sldId id="396" r:id="rId89"/>
    <p:sldId id="397" r:id="rId90"/>
    <p:sldId id="398" r:id="rId91"/>
    <p:sldId id="399" r:id="rId92"/>
    <p:sldId id="400" r:id="rId93"/>
    <p:sldId id="401" r:id="rId94"/>
    <p:sldId id="402" r:id="rId95"/>
    <p:sldId id="496" r:id="rId96"/>
    <p:sldId id="483" r:id="rId97"/>
    <p:sldId id="385" r:id="rId98"/>
    <p:sldId id="386" r:id="rId99"/>
    <p:sldId id="484" r:id="rId100"/>
    <p:sldId id="387" r:id="rId101"/>
    <p:sldId id="403" r:id="rId102"/>
    <p:sldId id="485" r:id="rId103"/>
    <p:sldId id="389" r:id="rId104"/>
    <p:sldId id="390" r:id="rId105"/>
    <p:sldId id="486" r:id="rId106"/>
    <p:sldId id="391" r:id="rId107"/>
    <p:sldId id="406" r:id="rId108"/>
    <p:sldId id="491" r:id="rId109"/>
    <p:sldId id="487" r:id="rId110"/>
    <p:sldId id="392" r:id="rId111"/>
    <p:sldId id="488" r:id="rId112"/>
    <p:sldId id="393" r:id="rId113"/>
    <p:sldId id="404" r:id="rId114"/>
    <p:sldId id="489" r:id="rId115"/>
    <p:sldId id="337" r:id="rId116"/>
    <p:sldId id="338" r:id="rId117"/>
    <p:sldId id="490" r:id="rId118"/>
    <p:sldId id="405" r:id="rId119"/>
    <p:sldId id="339" r:id="rId120"/>
    <p:sldId id="340" r:id="rId121"/>
    <p:sldId id="341" r:id="rId122"/>
    <p:sldId id="492" r:id="rId123"/>
    <p:sldId id="495" r:id="rId124"/>
    <p:sldId id="558" r:id="rId125"/>
    <p:sldId id="493" r:id="rId126"/>
    <p:sldId id="344" r:id="rId127"/>
  </p:sldIdLst>
  <p:sldSz cx="9144000" cy="6858000" type="screen4x3"/>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7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89" autoAdjust="0"/>
    <p:restoredTop sz="94660"/>
  </p:normalViewPr>
  <p:slideViewPr>
    <p:cSldViewPr>
      <p:cViewPr>
        <p:scale>
          <a:sx n="70" d="100"/>
          <a:sy n="70" d="100"/>
        </p:scale>
        <p:origin x="-1512" y="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0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6.xml"/><Relationship Id="rId21" Type="http://schemas.openxmlformats.org/officeDocument/2006/relationships/slideMaster" Target="slideMasters/slideMaster21.xml"/><Relationship Id="rId42" Type="http://schemas.openxmlformats.org/officeDocument/2006/relationships/slide" Target="slides/slide11.xml"/><Relationship Id="rId47" Type="http://schemas.openxmlformats.org/officeDocument/2006/relationships/slide" Target="slides/slide16.xml"/><Relationship Id="rId63" Type="http://schemas.openxmlformats.org/officeDocument/2006/relationships/slide" Target="slides/slide32.xml"/><Relationship Id="rId68" Type="http://schemas.openxmlformats.org/officeDocument/2006/relationships/slide" Target="slides/slide37.xml"/><Relationship Id="rId84" Type="http://schemas.openxmlformats.org/officeDocument/2006/relationships/slide" Target="slides/slide53.xml"/><Relationship Id="rId89" Type="http://schemas.openxmlformats.org/officeDocument/2006/relationships/slide" Target="slides/slide58.xml"/><Relationship Id="rId112" Type="http://schemas.openxmlformats.org/officeDocument/2006/relationships/slide" Target="slides/slide81.xml"/><Relationship Id="rId16" Type="http://schemas.openxmlformats.org/officeDocument/2006/relationships/slideMaster" Target="slideMasters/slideMaster16.xml"/><Relationship Id="rId107" Type="http://schemas.openxmlformats.org/officeDocument/2006/relationships/slide" Target="slides/slide76.xml"/><Relationship Id="rId11" Type="http://schemas.openxmlformats.org/officeDocument/2006/relationships/slideMaster" Target="slideMasters/slideMaster11.xml"/><Relationship Id="rId32" Type="http://schemas.openxmlformats.org/officeDocument/2006/relationships/slide" Target="slides/slide1.xml"/><Relationship Id="rId37" Type="http://schemas.openxmlformats.org/officeDocument/2006/relationships/slide" Target="slides/slide6.xml"/><Relationship Id="rId53" Type="http://schemas.openxmlformats.org/officeDocument/2006/relationships/slide" Target="slides/slide22.xml"/><Relationship Id="rId58" Type="http://schemas.openxmlformats.org/officeDocument/2006/relationships/slide" Target="slides/slide27.xml"/><Relationship Id="rId74" Type="http://schemas.openxmlformats.org/officeDocument/2006/relationships/slide" Target="slides/slide43.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28"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59.xml"/><Relationship Id="rId95" Type="http://schemas.openxmlformats.org/officeDocument/2006/relationships/slide" Target="slides/slide6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4.xml"/><Relationship Id="rId43" Type="http://schemas.openxmlformats.org/officeDocument/2006/relationships/slide" Target="slides/slide12.xml"/><Relationship Id="rId48" Type="http://schemas.openxmlformats.org/officeDocument/2006/relationships/slide" Target="slides/slide17.xml"/><Relationship Id="rId56" Type="http://schemas.openxmlformats.org/officeDocument/2006/relationships/slide" Target="slides/slide25.xml"/><Relationship Id="rId64" Type="http://schemas.openxmlformats.org/officeDocument/2006/relationships/slide" Target="slides/slide33.xml"/><Relationship Id="rId69" Type="http://schemas.openxmlformats.org/officeDocument/2006/relationships/slide" Target="slides/slide38.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113" Type="http://schemas.openxmlformats.org/officeDocument/2006/relationships/slide" Target="slides/slide82.xml"/><Relationship Id="rId118" Type="http://schemas.openxmlformats.org/officeDocument/2006/relationships/slide" Target="slides/slide87.xml"/><Relationship Id="rId126" Type="http://schemas.openxmlformats.org/officeDocument/2006/relationships/slide" Target="slides/slide95.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80" Type="http://schemas.openxmlformats.org/officeDocument/2006/relationships/slide" Target="slides/slide49.xml"/><Relationship Id="rId85" Type="http://schemas.openxmlformats.org/officeDocument/2006/relationships/slide" Target="slides/slide54.xml"/><Relationship Id="rId93" Type="http://schemas.openxmlformats.org/officeDocument/2006/relationships/slide" Target="slides/slide62.xml"/><Relationship Id="rId98" Type="http://schemas.openxmlformats.org/officeDocument/2006/relationships/slide" Target="slides/slide67.xml"/><Relationship Id="rId121"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slide" Target="slides/slide36.xml"/><Relationship Id="rId103" Type="http://schemas.openxmlformats.org/officeDocument/2006/relationships/slide" Target="slides/slide72.xml"/><Relationship Id="rId108" Type="http://schemas.openxmlformats.org/officeDocument/2006/relationships/slide" Target="slides/slide77.xml"/><Relationship Id="rId116" Type="http://schemas.openxmlformats.org/officeDocument/2006/relationships/slide" Target="slides/slide85.xml"/><Relationship Id="rId124" Type="http://schemas.openxmlformats.org/officeDocument/2006/relationships/slide" Target="slides/slide93.xml"/><Relationship Id="rId129"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slide" Target="slides/slide44.xml"/><Relationship Id="rId83" Type="http://schemas.openxmlformats.org/officeDocument/2006/relationships/slide" Target="slides/slide52.xml"/><Relationship Id="rId88" Type="http://schemas.openxmlformats.org/officeDocument/2006/relationships/slide" Target="slides/slide57.xml"/><Relationship Id="rId91" Type="http://schemas.openxmlformats.org/officeDocument/2006/relationships/slide" Target="slides/slide60.xml"/><Relationship Id="rId96" Type="http://schemas.openxmlformats.org/officeDocument/2006/relationships/slide" Target="slides/slide65.xml"/><Relationship Id="rId111" Type="http://schemas.openxmlformats.org/officeDocument/2006/relationships/slide" Target="slides/slide80.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106" Type="http://schemas.openxmlformats.org/officeDocument/2006/relationships/slide" Target="slides/slide75.xml"/><Relationship Id="rId114" Type="http://schemas.openxmlformats.org/officeDocument/2006/relationships/slide" Target="slides/slide83.xml"/><Relationship Id="rId119" Type="http://schemas.openxmlformats.org/officeDocument/2006/relationships/slide" Target="slides/slide88.xml"/><Relationship Id="rId127" Type="http://schemas.openxmlformats.org/officeDocument/2006/relationships/slide" Target="slides/slide9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slide" Target="slides/slide47.xml"/><Relationship Id="rId81" Type="http://schemas.openxmlformats.org/officeDocument/2006/relationships/slide" Target="slides/slide50.xml"/><Relationship Id="rId86" Type="http://schemas.openxmlformats.org/officeDocument/2006/relationships/slide" Target="slides/slide55.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13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109" Type="http://schemas.openxmlformats.org/officeDocument/2006/relationships/slide" Target="slides/slide7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slide" Target="slides/slide73.xml"/><Relationship Id="rId120" Type="http://schemas.openxmlformats.org/officeDocument/2006/relationships/slide" Target="slides/slide89.xml"/><Relationship Id="rId125" Type="http://schemas.openxmlformats.org/officeDocument/2006/relationships/slide" Target="slides/slide94.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15" Type="http://schemas.openxmlformats.org/officeDocument/2006/relationships/slide" Target="slides/slide84.xml"/><Relationship Id="rId131" Type="http://schemas.openxmlformats.org/officeDocument/2006/relationships/theme" Target="theme/theme1.xml"/><Relationship Id="rId61" Type="http://schemas.openxmlformats.org/officeDocument/2006/relationships/slide" Target="slides/slide30.xml"/><Relationship Id="rId8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03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27475" y="0"/>
            <a:ext cx="3005138" cy="460375"/>
          </a:xfrm>
          <a:prstGeom prst="rect">
            <a:avLst/>
          </a:prstGeom>
        </p:spPr>
        <p:txBody>
          <a:bodyPr vert="horz" lIns="91440" tIns="45720" rIns="91440" bIns="45720" rtlCol="0"/>
          <a:lstStyle>
            <a:lvl1pPr algn="r">
              <a:defRPr sz="1200"/>
            </a:lvl1pPr>
          </a:lstStyle>
          <a:p>
            <a:fld id="{155A049E-E845-4498-BCB0-5A5F5DD70AFB}" type="datetimeFigureOut">
              <a:rPr lang="en-US" smtClean="0"/>
              <a:pPr/>
              <a:t>2/17/2016</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3738" y="4379913"/>
            <a:ext cx="5546725" cy="41481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8238"/>
            <a:ext cx="3005138" cy="4603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27475" y="8758238"/>
            <a:ext cx="3005138" cy="460375"/>
          </a:xfrm>
          <a:prstGeom prst="rect">
            <a:avLst/>
          </a:prstGeom>
        </p:spPr>
        <p:txBody>
          <a:bodyPr vert="horz" lIns="91440" tIns="45720" rIns="91440" bIns="45720" rtlCol="0" anchor="b"/>
          <a:lstStyle>
            <a:lvl1pPr algn="r">
              <a:defRPr sz="1200"/>
            </a:lvl1pPr>
          </a:lstStyle>
          <a:p>
            <a:fld id="{45570898-53CB-4188-93A0-BB7AD28D3627}" type="slidenum">
              <a:rPr lang="en-US" smtClean="0"/>
              <a:pPr/>
              <a:t>‹#›</a:t>
            </a:fld>
            <a:endParaRPr lang="en-US"/>
          </a:p>
        </p:txBody>
      </p:sp>
    </p:spTree>
    <p:extLst>
      <p:ext uri="{BB962C8B-B14F-4D97-AF65-F5344CB8AC3E}">
        <p14:creationId xmlns:p14="http://schemas.microsoft.com/office/powerpoint/2010/main" val="4266220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692150"/>
            <a:ext cx="4610100" cy="34575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570898-53CB-4188-93A0-BB7AD28D3627}" type="slidenum">
              <a:rPr lang="en-US" smtClean="0"/>
              <a:pPr/>
              <a:t>91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29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C10157-9631-42F1-996A-6114590DA44A}" type="datetime1">
              <a:rPr lang="en-US" smtClean="0"/>
              <a:pPr/>
              <a:t>2/17/2016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59B96-4131-4DD5-A7F3-9C8969C240C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5E5BBB-7077-4D28-91CE-027912914A6E}" type="datetime1">
              <a:rPr lang="en-US" smtClean="0"/>
              <a:pPr/>
              <a:t>2/17/2016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59B96-4131-4DD5-A7F3-9C8969C240C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47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47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DF77BC-F3C7-4A02-B345-FBD1BAAF306C}" type="datetime1">
              <a:rPr lang="en-US" smtClean="0"/>
              <a:pPr/>
              <a:t>2/17/2016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59B96-4131-4DD5-A7F3-9C8969C240C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E9140C-FD28-45E3-941A-C25450CFD353}" type="datetime1">
              <a:rPr lang="en-US" smtClean="0"/>
              <a:pPr/>
              <a:t>2/17/2016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59B96-4131-4DD5-A7F3-9C8969C240C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77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EFEC64-592F-4ECE-B6DF-BA8EA6E3149A}" type="datetime1">
              <a:rPr lang="en-US" smtClean="0"/>
              <a:pPr/>
              <a:t>2/17/2016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59B96-4131-4DD5-A7F3-9C8969C240C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205519-78B3-4B51-A855-A86E6321A063}" type="datetime1">
              <a:rPr lang="en-US" smtClean="0"/>
              <a:pPr/>
              <a:t>2/17/2016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E59B96-4131-4DD5-A7F3-9C8969C240C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EDD28B-0B01-4161-A856-BF7592D537C2}" type="datetime1">
              <a:rPr lang="en-US" smtClean="0"/>
              <a:pPr/>
              <a:t>2/17/2016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E59B96-4131-4DD5-A7F3-9C8969C240C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0EDE13-38D1-460E-AE47-DCC782DA1509}" type="datetime1">
              <a:rPr lang="en-US" smtClean="0"/>
              <a:pPr/>
              <a:t>2/17/2016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E59B96-4131-4DD5-A7F3-9C8969C240C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0F2A7C-6469-475D-8284-09D45332A2EF}" type="datetime1">
              <a:rPr lang="en-US" smtClean="0"/>
              <a:pPr/>
              <a:t>2/17/2016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E59B96-4131-4DD5-A7F3-9C8969C240C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8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2FC93F-1DF5-40A0-9C7B-C071529D3447}" type="datetime1">
              <a:rPr lang="en-US" smtClean="0"/>
              <a:pPr/>
              <a:t>2/17/2016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E59B96-4131-4DD5-A7F3-9C8969C240C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95927E-78B9-4888-A5E6-136E4E6BC293}" type="datetime1">
              <a:rPr lang="en-US" smtClean="0"/>
              <a:pPr/>
              <a:t>2/17/2016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E59B96-4131-4DD5-A7F3-9C8969C240C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1.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722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4259B6-706F-4139-9C51-F735958FE5AE}" type="datetime1">
              <a:rPr lang="en-US" smtClean="0"/>
              <a:pPr/>
              <a:t>2/17/2016</a:t>
            </a:fld>
            <a:endParaRPr lang="en-US"/>
          </a:p>
        </p:txBody>
      </p:sp>
      <p:sp>
        <p:nvSpPr>
          <p:cNvPr id="5" name="Footer Placeholder 4"/>
          <p:cNvSpPr>
            <a:spLocks noGrp="1"/>
          </p:cNvSpPr>
          <p:nvPr>
            <p:ph type="ftr" sz="quarter" idx="3"/>
          </p:nvPr>
        </p:nvSpPr>
        <p:spPr>
          <a:xfrm>
            <a:off x="3124200" y="635722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722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E59B96-4131-4DD5-A7F3-9C8969C240C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37"/>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09" y="6572883"/>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29"/>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44"/>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2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01" y="657286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1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2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0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692" y="657284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09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1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38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682" y="657282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07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09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36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671" y="657280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05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06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337"/>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659" y="6572783"/>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029"/>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044"/>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31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646" y="657275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00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01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28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632" y="657272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97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99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25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617" y="657269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94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96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22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601" y="657266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91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92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74"/>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35" y="6572935"/>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81"/>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96"/>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187"/>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584" y="6572633"/>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879"/>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894"/>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15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566" y="657259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84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85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11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547" y="657255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80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82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07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527" y="657251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76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78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03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506" y="657247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72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73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4987"/>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484" y="6572433"/>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679"/>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694"/>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494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461" y="657238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63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64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489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437" y="657233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58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60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484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412" y="657228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53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55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479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386" y="657223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48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49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74"/>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36" y="657293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8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9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591" y="134737"/>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359" y="6572183"/>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429"/>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444"/>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563" y="13468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331" y="657212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37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38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74"/>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35" y="6572935"/>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81"/>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96"/>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74"/>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34" y="6572933"/>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79"/>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94"/>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74"/>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31" y="657292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7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8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74"/>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27" y="657291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6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8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6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22" y="657290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5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7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5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16" y="657289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4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5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airnow.gov/" TargetMode="Externa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eea.europa.eu/themes/air/air-quality/map/airbase" TargetMode="Externa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healthmapper.software.informer.com/" TargetMode="Externa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gif"/></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24.gif"/><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servir.net/" TargetMode="Externa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hyperlink" Target="http://www.redgems.org/" TargetMode="External"/><Relationship Id="rId7" Type="http://schemas.openxmlformats.org/officeDocument/2006/relationships/image" Target="../media/image4.png"/><Relationship Id="rId2" Type="http://schemas.openxmlformats.org/officeDocument/2006/relationships/hyperlink" Target="http://iridl.ldeo.columbia.edu/maproom/.Health/" TargetMode="External"/><Relationship Id="rId1" Type="http://schemas.openxmlformats.org/officeDocument/2006/relationships/slideLayout" Target="../slideLayouts/slideLayout2.xml"/><Relationship Id="rId6" Type="http://schemas.openxmlformats.org/officeDocument/2006/relationships/hyperlink" Target="http://earlywarning.usgs.gov/adds/" TargetMode="External"/><Relationship Id="rId5" Type="http://schemas.openxmlformats.org/officeDocument/2006/relationships/hyperlink" Target="http://www.promedmail.org/pls/otn/f?p=2400:1000" TargetMode="External"/><Relationship Id="rId4" Type="http://schemas.openxmlformats.org/officeDocument/2006/relationships/hyperlink" Target="http://www.nasa.gov/mission_pages/servir/index.htm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vimeo.com/63079712" TargetMode="External"/><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gif"/><Relationship Id="rId7" Type="http://schemas.openxmlformats.org/officeDocument/2006/relationships/image" Target="../media/image52.gif"/><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68.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www.eopower.eu/" TargetMode="External"/><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hyperlink" Target="http://www.hcpinternational.com/"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www.eopower.eu/" TargetMode="External"/><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hyperlink" Target="http://www.hcpinternational.com/" TargetMode="Externa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hyperlink" Target="http://www.eurisy.org/" TargetMode="External"/><Relationship Id="rId3" Type="http://schemas.openxmlformats.org/officeDocument/2006/relationships/image" Target="../media/image61.jpeg"/><Relationship Id="rId7" Type="http://schemas.openxmlformats.org/officeDocument/2006/relationships/hyperlink" Target="http://www.geocab.org/" TargetMode="Externa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hyperlink" Target="http://www.earthobservations.org/" TargetMode="External"/><Relationship Id="rId5" Type="http://schemas.openxmlformats.org/officeDocument/2006/relationships/image" Target="../media/image4.png"/><Relationship Id="rId4" Type="http://schemas.openxmlformats.org/officeDocument/2006/relationships/image" Target="../media/image62.emf"/></Relationships>
</file>

<file path=ppt/slides/_rels/slide93.xml.rels><?xml version="1.0" encoding="UTF-8" standalone="yes"?>
<Relationships xmlns="http://schemas.openxmlformats.org/package/2006/relationships"><Relationship Id="rId8" Type="http://schemas.openxmlformats.org/officeDocument/2006/relationships/hyperlink" Target="http://www.copernicus.eu/main/copernicus-briefs" TargetMode="External"/><Relationship Id="rId3" Type="http://schemas.openxmlformats.org/officeDocument/2006/relationships/image" Target="../media/image62.emf"/><Relationship Id="rId7" Type="http://schemas.openxmlformats.org/officeDocument/2006/relationships/hyperlink" Target="http://www.seos-project.eu/" TargetMode="Externa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hyperlink" Target="http://www.envirogrids.net/" TargetMode="External"/><Relationship Id="rId5" Type="http://schemas.openxmlformats.org/officeDocument/2006/relationships/image" Target="../media/image63.png"/><Relationship Id="rId4" Type="http://schemas.openxmlformats.org/officeDocument/2006/relationships/image" Target="../media/image4.png"/></Relationships>
</file>

<file path=ppt/slides/_rels/slide9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hyperlink" Target="http://www.demarine.de/lr/c/document_library/get_file?uuid=c5067655-b7ad-4d71-b07b-6111808f4abd&amp;groupId=13521" TargetMode="External"/><Relationship Id="rId7" Type="http://schemas.openxmlformats.org/officeDocument/2006/relationships/image" Target="../media/image48.gif"/><Relationship Id="rId2" Type="http://schemas.openxmlformats.org/officeDocument/2006/relationships/hyperlink" Target="http://pubdocs.worldbank.org/pubdocs/publicdoc/2015/8/904051440717425994/Open-Data-for-Sustainable-development-Final-New.pdf"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2.emf"/><Relationship Id="rId4" Type="http://schemas.openxmlformats.org/officeDocument/2006/relationships/hyperlink" Target="http://ec.europa.eu/information_society/newsroom/cf/dae/document.cfm?doc_id=6210" TargetMode="External"/></Relationships>
</file>

<file path=ppt/slides/_rels/slide9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png"/><Relationship Id="rId7" Type="http://schemas.openxmlformats.org/officeDocument/2006/relationships/image" Target="../media/image66.jpeg"/><Relationship Id="rId2" Type="http://schemas.openxmlformats.org/officeDocument/2006/relationships/hyperlink" Target="http://www.impactmin.eu/" TargetMode="Externa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32.png"/><Relationship Id="rId4" Type="http://schemas.openxmlformats.org/officeDocument/2006/relationships/image" Target="../media/image64.gif"/></Relationships>
</file>

<file path=ppt/slides/_rels/slide96.xml.rels><?xml version="1.0" encoding="UTF-8" standalone="yes"?>
<Relationships xmlns="http://schemas.openxmlformats.org/package/2006/relationships"><Relationship Id="rId3" Type="http://schemas.openxmlformats.org/officeDocument/2006/relationships/hyperlink" Target="http://www.eopower.eu/" TargetMode="External"/><Relationship Id="rId2" Type="http://schemas.openxmlformats.org/officeDocument/2006/relationships/hyperlink" Target="mailto:m.noort@hcpinternational.com" TargetMode="Externa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www.hcpinternational.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90800"/>
            <a:ext cx="7772400" cy="1470025"/>
          </a:xfrm>
        </p:spPr>
        <p:txBody>
          <a:bodyPr>
            <a:normAutofit fontScale="90000"/>
          </a:bodyPr>
          <a:lstStyle/>
          <a:p>
            <a:r>
              <a:rPr lang="en-US" sz="5300" b="1" dirty="0" smtClean="0"/>
              <a:t>Earth Observation for </a:t>
            </a:r>
            <a:br>
              <a:rPr lang="en-US" sz="5300" b="1" dirty="0" smtClean="0"/>
            </a:br>
            <a:r>
              <a:rPr lang="en-US" sz="5300" b="1" dirty="0" smtClean="0"/>
              <a:t>Health</a:t>
            </a:r>
            <a:endParaRPr lang="en-US" sz="4000" dirty="0"/>
          </a:p>
        </p:txBody>
      </p:sp>
      <p:sp>
        <p:nvSpPr>
          <p:cNvPr id="3" name="Subtitle 2"/>
          <p:cNvSpPr>
            <a:spLocks noGrp="1"/>
          </p:cNvSpPr>
          <p:nvPr>
            <p:ph type="subTitle" idx="1"/>
          </p:nvPr>
        </p:nvSpPr>
        <p:spPr>
          <a:xfrm>
            <a:off x="1393512" y="4191000"/>
            <a:ext cx="6400800" cy="2438400"/>
          </a:xfrm>
        </p:spPr>
        <p:txBody>
          <a:bodyPr>
            <a:normAutofit/>
          </a:bodyPr>
          <a:lstStyle/>
          <a:p>
            <a:r>
              <a:rPr lang="en-US" sz="2800" dirty="0" smtClean="0"/>
              <a:t>International trends &amp; developments</a:t>
            </a:r>
          </a:p>
          <a:p>
            <a:r>
              <a:rPr lang="en-US" sz="2800" dirty="0" smtClean="0"/>
              <a:t>Earth observation applications</a:t>
            </a:r>
          </a:p>
          <a:p>
            <a:r>
              <a:rPr lang="en-US" sz="2800" dirty="0" smtClean="0"/>
              <a:t>Business development</a:t>
            </a:r>
          </a:p>
          <a:p>
            <a:r>
              <a:rPr lang="en-US" sz="2800" dirty="0" smtClean="0"/>
              <a:t>Capacity building</a:t>
            </a:r>
          </a:p>
        </p:txBody>
      </p:sp>
      <p:pic>
        <p:nvPicPr>
          <p:cNvPr id="8" name="Picture 7" descr="European flag"/>
          <p:cNvPicPr/>
          <p:nvPr/>
        </p:nvPicPr>
        <p:blipFill>
          <a:blip r:embed="rId2" cstate="print"/>
          <a:srcRect/>
          <a:stretch>
            <a:fillRect/>
          </a:stretch>
        </p:blipFill>
        <p:spPr bwMode="auto">
          <a:xfrm>
            <a:off x="5791270" y="914400"/>
            <a:ext cx="1057275" cy="762000"/>
          </a:xfrm>
          <a:prstGeom prst="rect">
            <a:avLst/>
          </a:prstGeom>
          <a:noFill/>
          <a:ln w="9525">
            <a:noFill/>
            <a:miter lim="800000"/>
            <a:headEnd/>
            <a:tailEnd/>
          </a:ln>
        </p:spPr>
      </p:pic>
      <p:pic>
        <p:nvPicPr>
          <p:cNvPr id="9" name="Picture 8" descr="Logo of the 7th Framework Programme"/>
          <p:cNvPicPr/>
          <p:nvPr/>
        </p:nvPicPr>
        <p:blipFill>
          <a:blip r:embed="rId3" cstate="print"/>
          <a:srcRect/>
          <a:stretch>
            <a:fillRect/>
          </a:stretch>
        </p:blipFill>
        <p:spPr bwMode="auto">
          <a:xfrm>
            <a:off x="7315205" y="914400"/>
            <a:ext cx="1019175" cy="762000"/>
          </a:xfrm>
          <a:prstGeom prst="rect">
            <a:avLst/>
          </a:prstGeom>
          <a:noFill/>
          <a:ln w="9525">
            <a:noFill/>
            <a:miter lim="800000"/>
            <a:headEnd/>
            <a:tailEnd/>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799" y="457200"/>
            <a:ext cx="2394585" cy="1228725"/>
          </a:xfrm>
          <a:prstGeom prst="rect">
            <a:avLst/>
          </a:prstGeom>
        </p:spPr>
      </p:pic>
    </p:spTree>
  </p:cSld>
  <p:clrMapOvr>
    <a:masterClrMapping/>
  </p:clrMapOvr>
  <p:transition advTm="20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10</a:t>
            </a:fld>
            <a:endParaRPr lang="en-US" dirty="0"/>
          </a:p>
        </p:txBody>
      </p:sp>
      <p:sp>
        <p:nvSpPr>
          <p:cNvPr id="2" name="TextBox 1"/>
          <p:cNvSpPr txBox="1"/>
          <p:nvPr/>
        </p:nvSpPr>
        <p:spPr>
          <a:xfrm>
            <a:off x="378000" y="324000"/>
            <a:ext cx="8208000" cy="1323439"/>
          </a:xfrm>
          <a:prstGeom prst="rect">
            <a:avLst/>
          </a:prstGeom>
          <a:noFill/>
        </p:spPr>
        <p:txBody>
          <a:bodyPr wrap="square" rtlCol="0" anchor="ctr">
            <a:spAutoFit/>
          </a:bodyPr>
          <a:lstStyle/>
          <a:p>
            <a:pPr algn="r"/>
            <a:r>
              <a:rPr lang="en-US" sz="4000" b="1" i="1" dirty="0" smtClean="0">
                <a:solidFill>
                  <a:srgbClr val="4676A6"/>
                </a:solidFill>
              </a:rPr>
              <a:t>Issues &amp; trends in </a:t>
            </a:r>
            <a:br>
              <a:rPr lang="en-US" sz="4000" b="1" i="1" dirty="0" smtClean="0">
                <a:solidFill>
                  <a:srgbClr val="4676A6"/>
                </a:solidFill>
              </a:rPr>
            </a:br>
            <a:r>
              <a:rPr lang="en-US" sz="4000" b="1" i="1" dirty="0" smtClean="0">
                <a:solidFill>
                  <a:srgbClr val="4676A6"/>
                </a:solidFill>
              </a:rPr>
              <a:t>health</a:t>
            </a:r>
            <a:endParaRPr lang="en-US" sz="4000" b="1" i="1" dirty="0">
              <a:solidFill>
                <a:srgbClr val="4676A6"/>
              </a:solidFill>
            </a:endParaRPr>
          </a:p>
        </p:txBody>
      </p:sp>
      <p:sp>
        <p:nvSpPr>
          <p:cNvPr id="10" name="Tijdelijke aanduiding voor inhoud 2"/>
          <p:cNvSpPr txBox="1">
            <a:spLocks/>
          </p:cNvSpPr>
          <p:nvPr/>
        </p:nvSpPr>
        <p:spPr bwMode="auto">
          <a:xfrm>
            <a:off x="378000" y="1800000"/>
            <a:ext cx="8208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lvl="0" eaLnBrk="1" fontAlgn="auto" hangingPunct="1">
              <a:lnSpc>
                <a:spcPct val="80000"/>
              </a:lnSpc>
              <a:spcBef>
                <a:spcPts val="0"/>
              </a:spcBef>
              <a:spcAft>
                <a:spcPts val="1200"/>
              </a:spcAft>
              <a:buSzTx/>
              <a:buFont typeface="Arial" pitchFamily="34" charset="0"/>
              <a:buChar char="•"/>
            </a:pPr>
            <a:r>
              <a:rPr lang="en-US" sz="2600" dirty="0" smtClean="0">
                <a:solidFill>
                  <a:prstClr val="black"/>
                </a:solidFill>
                <a:ea typeface="Times New Roman"/>
                <a:cs typeface="FrutigerLTStd-Roman"/>
              </a:rPr>
              <a:t>Importance of monitoring and improving </a:t>
            </a:r>
            <a:r>
              <a:rPr lang="en-US" sz="2600" b="1" dirty="0" smtClean="0">
                <a:solidFill>
                  <a:prstClr val="black"/>
                </a:solidFill>
                <a:ea typeface="Times New Roman"/>
                <a:cs typeface="FrutigerLTStd-Roman"/>
              </a:rPr>
              <a:t>air </a:t>
            </a:r>
            <a:r>
              <a:rPr lang="en-US" sz="2600" b="1" dirty="0">
                <a:solidFill>
                  <a:prstClr val="black"/>
                </a:solidFill>
                <a:ea typeface="Times New Roman"/>
                <a:cs typeface="FrutigerLTStd-Roman"/>
              </a:rPr>
              <a:t>quality </a:t>
            </a:r>
            <a:r>
              <a:rPr lang="en-US" sz="2600" dirty="0">
                <a:solidFill>
                  <a:prstClr val="black"/>
                </a:solidFill>
                <a:ea typeface="Times New Roman"/>
                <a:cs typeface="FrutigerLTStd-Roman"/>
              </a:rPr>
              <a:t>(pollution, aeroallergens, dust storms</a:t>
            </a:r>
            <a:r>
              <a:rPr lang="en-US" sz="2600" dirty="0" smtClean="0">
                <a:solidFill>
                  <a:prstClr val="black"/>
                </a:solidFill>
                <a:ea typeface="Times New Roman"/>
                <a:cs typeface="FrutigerLTStd-Roman"/>
              </a:rPr>
              <a:t>);</a:t>
            </a:r>
          </a:p>
          <a:p>
            <a:pPr lvl="0" eaLnBrk="1" fontAlgn="auto" hangingPunct="1">
              <a:lnSpc>
                <a:spcPct val="80000"/>
              </a:lnSpc>
              <a:spcBef>
                <a:spcPts val="0"/>
              </a:spcBef>
              <a:spcAft>
                <a:spcPts val="1200"/>
              </a:spcAft>
              <a:buSzTx/>
              <a:buFont typeface="Arial" pitchFamily="34" charset="0"/>
              <a:buChar char="•"/>
            </a:pPr>
            <a:r>
              <a:rPr lang="en-US" sz="2600" dirty="0" smtClean="0">
                <a:solidFill>
                  <a:prstClr val="black"/>
                </a:solidFill>
                <a:ea typeface="Times New Roman"/>
                <a:cs typeface="Times New Roman"/>
              </a:rPr>
              <a:t>Improved options for early warning for possible health hazards, such as </a:t>
            </a:r>
            <a:r>
              <a:rPr lang="en-US" sz="2600" b="1" dirty="0" smtClean="0">
                <a:solidFill>
                  <a:prstClr val="black"/>
                </a:solidFill>
                <a:ea typeface="Times New Roman"/>
                <a:cs typeface="Times New Roman"/>
              </a:rPr>
              <a:t>sand and dust storms</a:t>
            </a:r>
            <a:endParaRPr lang="en-US" sz="2600" b="1" dirty="0">
              <a:solidFill>
                <a:prstClr val="black"/>
              </a:solidFill>
              <a:ea typeface="Times New Roman"/>
              <a:cs typeface="Times New Roman"/>
            </a:endParaRPr>
          </a:p>
          <a:p>
            <a:pPr marL="342000" lvl="0" indent="-342000" eaLnBrk="1" fontAlgn="auto" hangingPunct="1">
              <a:lnSpc>
                <a:spcPct val="80000"/>
              </a:lnSpc>
              <a:spcBef>
                <a:spcPts val="0"/>
              </a:spcBef>
              <a:spcAft>
                <a:spcPts val="1200"/>
              </a:spcAft>
              <a:buSzTx/>
              <a:buFont typeface="Arial" pitchFamily="34" charset="0"/>
              <a:buChar char="•"/>
            </a:pPr>
            <a:r>
              <a:rPr lang="en-US" sz="2600" dirty="0" smtClean="0">
                <a:solidFill>
                  <a:prstClr val="black"/>
                </a:solidFill>
                <a:ea typeface="Times New Roman"/>
                <a:cs typeface="FrutigerLTStd-Roman"/>
              </a:rPr>
              <a:t>Increased opportunities and possibilities for </a:t>
            </a:r>
            <a:r>
              <a:rPr lang="en-US" sz="2600" b="1" dirty="0" smtClean="0">
                <a:solidFill>
                  <a:prstClr val="black"/>
                </a:solidFill>
                <a:ea typeface="Times New Roman"/>
                <a:cs typeface="FrutigerLTStd-Roman"/>
              </a:rPr>
              <a:t>fighting diseases </a:t>
            </a:r>
            <a:r>
              <a:rPr lang="en-US" sz="2600" dirty="0">
                <a:solidFill>
                  <a:prstClr val="black"/>
                </a:solidFill>
                <a:ea typeface="Times New Roman"/>
                <a:cs typeface="FrutigerLTStd-Roman"/>
              </a:rPr>
              <a:t>(malaria, meningitis, dengue, rift fever, </a:t>
            </a:r>
            <a:r>
              <a:rPr lang="en-US" sz="2600" dirty="0" smtClean="0">
                <a:solidFill>
                  <a:prstClr val="black"/>
                </a:solidFill>
                <a:ea typeface="Times New Roman"/>
                <a:cs typeface="FrutigerLTStd-Roman"/>
              </a:rPr>
              <a:t>West-Nile </a:t>
            </a:r>
            <a:r>
              <a:rPr lang="en-US" sz="2600" dirty="0">
                <a:solidFill>
                  <a:prstClr val="black"/>
                </a:solidFill>
                <a:ea typeface="Times New Roman"/>
                <a:cs typeface="FrutigerLTStd-Roman"/>
              </a:rPr>
              <a:t>virus, cholera, etc</a:t>
            </a:r>
            <a:r>
              <a:rPr lang="en-US" sz="2600" dirty="0" smtClean="0">
                <a:solidFill>
                  <a:prstClr val="black"/>
                </a:solidFill>
                <a:ea typeface="Times New Roman"/>
                <a:cs typeface="FrutigerLTStd-Roman"/>
              </a:rPr>
              <a:t>.);</a:t>
            </a:r>
            <a:endParaRPr lang="en-US" sz="2600" dirty="0">
              <a:solidFill>
                <a:prstClr val="black"/>
              </a:solidFill>
              <a:ea typeface="Times New Roman"/>
              <a:cs typeface="Times New Roman"/>
            </a:endParaRPr>
          </a:p>
          <a:p>
            <a:pPr marL="342000" lvl="0" indent="-342000" eaLnBrk="1" fontAlgn="auto" hangingPunct="1">
              <a:lnSpc>
                <a:spcPct val="80000"/>
              </a:lnSpc>
              <a:spcBef>
                <a:spcPts val="0"/>
              </a:spcBef>
              <a:spcAft>
                <a:spcPts val="1200"/>
              </a:spcAft>
              <a:buSzTx/>
              <a:buFont typeface="Arial" pitchFamily="34" charset="0"/>
              <a:buChar char="•"/>
            </a:pPr>
            <a:r>
              <a:rPr lang="en-US" sz="2600" dirty="0" smtClean="0">
                <a:solidFill>
                  <a:prstClr val="black"/>
                </a:solidFill>
                <a:ea typeface="Times New Roman"/>
                <a:cs typeface="FrutigerLTStd-Roman"/>
              </a:rPr>
              <a:t>Increased attention for the relation between </a:t>
            </a:r>
            <a:r>
              <a:rPr lang="en-US" sz="2600" b="1" dirty="0" smtClean="0">
                <a:solidFill>
                  <a:prstClr val="black"/>
                </a:solidFill>
                <a:ea typeface="Times New Roman"/>
                <a:cs typeface="FrutigerLTStd-Roman"/>
              </a:rPr>
              <a:t>climate </a:t>
            </a:r>
            <a:r>
              <a:rPr lang="en-US" sz="2600" b="1" dirty="0">
                <a:solidFill>
                  <a:prstClr val="black"/>
                </a:solidFill>
                <a:ea typeface="Times New Roman"/>
                <a:cs typeface="FrutigerLTStd-Roman"/>
              </a:rPr>
              <a:t>change and </a:t>
            </a:r>
            <a:r>
              <a:rPr lang="en-US" sz="2600" b="1" dirty="0" smtClean="0">
                <a:solidFill>
                  <a:prstClr val="black"/>
                </a:solidFill>
                <a:ea typeface="Times New Roman"/>
                <a:cs typeface="FrutigerLTStd-Roman"/>
              </a:rPr>
              <a:t>health</a:t>
            </a:r>
            <a:r>
              <a:rPr lang="en-US" sz="2600" dirty="0" smtClean="0">
                <a:solidFill>
                  <a:prstClr val="black"/>
                </a:solidFill>
                <a:ea typeface="Times New Roman"/>
                <a:cs typeface="FrutigerLTStd-Roman"/>
              </a:rPr>
              <a:t>.</a:t>
            </a:r>
            <a:endParaRPr lang="en-US" sz="2600" dirty="0">
              <a:solidFill>
                <a:prstClr val="black"/>
              </a:solidFill>
              <a:ea typeface="Times New Roman"/>
              <a:cs typeface="FrutigerLTStd-Roman"/>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3287870319"/>
      </p:ext>
    </p:extLst>
  </p:cSld>
  <p:clrMapOvr>
    <a:masterClrMapping/>
  </p:clrMapOvr>
  <p:transition advTm="20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11</a:t>
            </a:fld>
            <a:endParaRPr lang="en-US" dirty="0"/>
          </a:p>
        </p:txBody>
      </p:sp>
      <p:sp>
        <p:nvSpPr>
          <p:cNvPr id="2" name="TextBox 1"/>
          <p:cNvSpPr txBox="1"/>
          <p:nvPr/>
        </p:nvSpPr>
        <p:spPr>
          <a:xfrm>
            <a:off x="378000" y="900000"/>
            <a:ext cx="8208000" cy="707886"/>
          </a:xfrm>
          <a:prstGeom prst="rect">
            <a:avLst/>
          </a:prstGeom>
          <a:noFill/>
        </p:spPr>
        <p:txBody>
          <a:bodyPr wrap="square" rtlCol="0" anchor="ctr">
            <a:spAutoFit/>
          </a:bodyPr>
          <a:lstStyle/>
          <a:p>
            <a:pPr algn="r"/>
            <a:r>
              <a:rPr lang="en-US" sz="4000" b="1" i="1" dirty="0" smtClean="0">
                <a:solidFill>
                  <a:srgbClr val="4676A6"/>
                </a:solidFill>
              </a:rPr>
              <a:t>Drivers (1)</a:t>
            </a:r>
            <a:endParaRPr lang="en-US" sz="4000" b="1" i="1" dirty="0">
              <a:solidFill>
                <a:srgbClr val="4676A6"/>
              </a:solidFill>
            </a:endParaRPr>
          </a:p>
        </p:txBody>
      </p:sp>
      <p:sp>
        <p:nvSpPr>
          <p:cNvPr id="10" name="Tijdelijke aanduiding voor inhoud 2"/>
          <p:cNvSpPr txBox="1">
            <a:spLocks/>
          </p:cNvSpPr>
          <p:nvPr/>
        </p:nvSpPr>
        <p:spPr bwMode="auto">
          <a:xfrm>
            <a:off x="378000" y="1800000"/>
            <a:ext cx="8208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0" indent="0" defTabSz="457200" eaLnBrk="1" fontAlgn="auto" hangingPunct="1">
              <a:lnSpc>
                <a:spcPct val="80000"/>
              </a:lnSpc>
              <a:spcBef>
                <a:spcPts val="0"/>
              </a:spcBef>
              <a:spcAft>
                <a:spcPts val="1200"/>
              </a:spcAft>
              <a:buSzTx/>
            </a:pPr>
            <a:r>
              <a:rPr lang="en-US" sz="2600" b="1" dirty="0" smtClean="0">
                <a:solidFill>
                  <a:prstClr val="black"/>
                </a:solidFill>
                <a:ea typeface="Times New Roman"/>
                <a:cs typeface="Times New Roman"/>
              </a:rPr>
              <a:t>Negative:</a:t>
            </a:r>
          </a:p>
          <a:p>
            <a:pPr defTabSz="457200" eaLnBrk="1" fontAlgn="auto" hangingPunct="1">
              <a:lnSpc>
                <a:spcPct val="80000"/>
              </a:lnSpc>
              <a:spcBef>
                <a:spcPts val="0"/>
              </a:spcBef>
              <a:spcAft>
                <a:spcPts val="1200"/>
              </a:spcAft>
              <a:buSzTx/>
              <a:buFont typeface="Arial"/>
              <a:buChar char="•"/>
            </a:pPr>
            <a:r>
              <a:rPr lang="en-US" sz="2600" dirty="0" smtClean="0">
                <a:solidFill>
                  <a:prstClr val="black"/>
                </a:solidFill>
                <a:ea typeface="Times New Roman"/>
                <a:cs typeface="Times New Roman"/>
              </a:rPr>
              <a:t>Increasing population</a:t>
            </a:r>
            <a:r>
              <a:rPr lang="en-US" sz="2600" dirty="0" smtClean="0">
                <a:solidFill>
                  <a:prstClr val="black"/>
                </a:solidFill>
              </a:rPr>
              <a:t>;</a:t>
            </a:r>
            <a:endParaRPr lang="en-US" sz="2600" dirty="0">
              <a:solidFill>
                <a:prstClr val="black"/>
              </a:solidFill>
            </a:endParaRPr>
          </a:p>
          <a:p>
            <a:pPr lvl="0" defTabSz="457200" eaLnBrk="1" fontAlgn="auto" hangingPunct="1">
              <a:lnSpc>
                <a:spcPct val="80000"/>
              </a:lnSpc>
              <a:spcBef>
                <a:spcPts val="0"/>
              </a:spcBef>
              <a:spcAft>
                <a:spcPts val="1200"/>
              </a:spcAft>
              <a:buSzTx/>
              <a:buFont typeface="Arial"/>
              <a:buChar char="•"/>
            </a:pPr>
            <a:r>
              <a:rPr lang="en-US" sz="2600" dirty="0" smtClean="0">
                <a:solidFill>
                  <a:prstClr val="black"/>
                </a:solidFill>
              </a:rPr>
              <a:t>Economic growth;</a:t>
            </a:r>
          </a:p>
          <a:p>
            <a:pPr lvl="0" defTabSz="457200" eaLnBrk="1" fontAlgn="auto" hangingPunct="1">
              <a:lnSpc>
                <a:spcPct val="80000"/>
              </a:lnSpc>
              <a:spcBef>
                <a:spcPts val="0"/>
              </a:spcBef>
              <a:spcAft>
                <a:spcPts val="1200"/>
              </a:spcAft>
              <a:buSzTx/>
              <a:buFont typeface="Arial"/>
              <a:buChar char="•"/>
            </a:pPr>
            <a:r>
              <a:rPr lang="en-US" sz="2600" dirty="0" smtClean="0">
                <a:solidFill>
                  <a:prstClr val="black"/>
                </a:solidFill>
              </a:rPr>
              <a:t>Increasing </a:t>
            </a:r>
            <a:r>
              <a:rPr lang="en-US" sz="2600" dirty="0" err="1" smtClean="0">
                <a:solidFill>
                  <a:prstClr val="black"/>
                </a:solidFill>
              </a:rPr>
              <a:t>urbanisation</a:t>
            </a:r>
            <a:r>
              <a:rPr lang="en-US" sz="2600" dirty="0" smtClean="0">
                <a:solidFill>
                  <a:prstClr val="black"/>
                </a:solidFill>
              </a:rPr>
              <a:t>; </a:t>
            </a:r>
            <a:endParaRPr lang="en-US" sz="2600" dirty="0">
              <a:solidFill>
                <a:prstClr val="black"/>
              </a:solidFill>
            </a:endParaRPr>
          </a:p>
          <a:p>
            <a:pPr lvl="0" defTabSz="457200" eaLnBrk="1" fontAlgn="auto" hangingPunct="1">
              <a:lnSpc>
                <a:spcPct val="80000"/>
              </a:lnSpc>
              <a:spcBef>
                <a:spcPts val="0"/>
              </a:spcBef>
              <a:spcAft>
                <a:spcPts val="1200"/>
              </a:spcAft>
              <a:buSzTx/>
              <a:buFont typeface="Arial"/>
              <a:buChar char="•"/>
            </a:pPr>
            <a:r>
              <a:rPr lang="en-US" sz="2600" dirty="0" smtClean="0">
                <a:solidFill>
                  <a:prstClr val="black"/>
                </a:solidFill>
              </a:rPr>
              <a:t>Increasing (energy) consumption; </a:t>
            </a:r>
            <a:endParaRPr lang="en-US" sz="2600" dirty="0">
              <a:solidFill>
                <a:prstClr val="black"/>
              </a:solidFill>
            </a:endParaRPr>
          </a:p>
          <a:p>
            <a:pPr lvl="0" defTabSz="457200" eaLnBrk="1" fontAlgn="auto" hangingPunct="1">
              <a:lnSpc>
                <a:spcPct val="80000"/>
              </a:lnSpc>
              <a:spcBef>
                <a:spcPts val="0"/>
              </a:spcBef>
              <a:spcAft>
                <a:spcPts val="1200"/>
              </a:spcAft>
              <a:buSzTx/>
              <a:buFont typeface="Arial"/>
              <a:buChar char="•"/>
            </a:pPr>
            <a:r>
              <a:rPr lang="en-US" sz="2600" dirty="0" smtClean="0">
                <a:solidFill>
                  <a:prstClr val="black"/>
                </a:solidFill>
              </a:rPr>
              <a:t>Increasing </a:t>
            </a:r>
            <a:r>
              <a:rPr lang="en-US" sz="2600" dirty="0" err="1" smtClean="0">
                <a:solidFill>
                  <a:prstClr val="black"/>
                </a:solidFill>
              </a:rPr>
              <a:t>mobilisation</a:t>
            </a:r>
            <a:r>
              <a:rPr lang="en-US" sz="2600" dirty="0" smtClean="0">
                <a:solidFill>
                  <a:prstClr val="black"/>
                </a:solidFill>
              </a:rPr>
              <a:t> -&gt; motor vehicles;</a:t>
            </a:r>
          </a:p>
          <a:p>
            <a:pPr lvl="0" defTabSz="457200" eaLnBrk="1" fontAlgn="auto" hangingPunct="1">
              <a:lnSpc>
                <a:spcPct val="80000"/>
              </a:lnSpc>
              <a:spcBef>
                <a:spcPts val="0"/>
              </a:spcBef>
              <a:spcAft>
                <a:spcPts val="1200"/>
              </a:spcAft>
              <a:buSzTx/>
              <a:buFont typeface="Arial"/>
              <a:buChar char="•"/>
            </a:pPr>
            <a:endParaRPr lang="en-US" sz="2600" dirty="0">
              <a:solidFill>
                <a:prstClr val="black"/>
              </a:solidFill>
            </a:endParaRPr>
          </a:p>
          <a:p>
            <a:pPr marL="0" lvl="0" indent="0" defTabSz="457200" eaLnBrk="1" fontAlgn="auto" hangingPunct="1">
              <a:lnSpc>
                <a:spcPct val="80000"/>
              </a:lnSpc>
              <a:spcBef>
                <a:spcPts val="0"/>
              </a:spcBef>
              <a:spcAft>
                <a:spcPts val="1200"/>
              </a:spcAft>
              <a:buSzTx/>
            </a:pPr>
            <a:r>
              <a:rPr lang="en-US" sz="2600" dirty="0" smtClean="0">
                <a:solidFill>
                  <a:prstClr val="black"/>
                </a:solidFill>
              </a:rPr>
              <a:t>Lead to increased pollution of air, water and soil.</a:t>
            </a:r>
            <a:endParaRPr lang="en-US" sz="2600" dirty="0">
              <a:solidFill>
                <a:prstClr val="black"/>
              </a:solidFill>
            </a:endParaRPr>
          </a:p>
          <a:p>
            <a:pPr marL="285750" marR="0" lvl="0" indent="-285750" algn="l" defTabSz="914400" rtl="0" eaLnBrk="0" fontAlgn="base" latinLnBrk="0" hangingPunct="0">
              <a:lnSpc>
                <a:spcPct val="100000"/>
              </a:lnSpc>
              <a:spcBef>
                <a:spcPct val="20000"/>
              </a:spcBef>
              <a:spcAft>
                <a:spcPct val="0"/>
              </a:spcAft>
              <a:buClrTx/>
              <a:buSzPct val="60000"/>
              <a:buFont typeface="Arial" panose="020B0604020202020204" pitchFamily="34" charset="0"/>
              <a:buChar char="•"/>
              <a:tabLst/>
              <a:defRPr/>
            </a:pPr>
            <a:endParaRPr kumimoji="0" lang="en-GB" sz="1800" b="1" i="0" u="none" strike="noStrike" kern="0" cap="none" spc="0" normalizeH="0" baseline="0" noProof="0" dirty="0" smtClean="0">
              <a:ln>
                <a:noFill/>
              </a:ln>
              <a:solidFill>
                <a:srgbClr val="000000"/>
              </a:solidFill>
              <a:effectLst/>
              <a:uLnTx/>
              <a:uFillTx/>
              <a:latin typeface="Verdana"/>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3194019792"/>
      </p:ext>
    </p:extLst>
  </p:cSld>
  <p:clrMapOvr>
    <a:masterClrMapping/>
  </p:clrMapOvr>
  <p:transition advTm="20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12</a:t>
            </a:fld>
            <a:endParaRPr lang="en-US" dirty="0"/>
          </a:p>
        </p:txBody>
      </p:sp>
      <p:sp>
        <p:nvSpPr>
          <p:cNvPr id="2" name="TextBox 1"/>
          <p:cNvSpPr txBox="1"/>
          <p:nvPr/>
        </p:nvSpPr>
        <p:spPr>
          <a:xfrm>
            <a:off x="378000" y="900000"/>
            <a:ext cx="8208000" cy="707886"/>
          </a:xfrm>
          <a:prstGeom prst="rect">
            <a:avLst/>
          </a:prstGeom>
          <a:noFill/>
        </p:spPr>
        <p:txBody>
          <a:bodyPr wrap="square" rtlCol="0" anchor="ctr">
            <a:spAutoFit/>
          </a:bodyPr>
          <a:lstStyle/>
          <a:p>
            <a:pPr algn="r"/>
            <a:r>
              <a:rPr lang="en-US" sz="4000" b="1" i="1" dirty="0" smtClean="0">
                <a:solidFill>
                  <a:srgbClr val="4676A6"/>
                </a:solidFill>
              </a:rPr>
              <a:t>Drivers (2)</a:t>
            </a:r>
            <a:endParaRPr lang="en-US" sz="4000" b="1" i="1" dirty="0">
              <a:solidFill>
                <a:srgbClr val="4676A6"/>
              </a:solidFill>
            </a:endParaRPr>
          </a:p>
        </p:txBody>
      </p:sp>
      <p:sp>
        <p:nvSpPr>
          <p:cNvPr id="10" name="Tijdelijke aanduiding voor inhoud 2"/>
          <p:cNvSpPr txBox="1">
            <a:spLocks/>
          </p:cNvSpPr>
          <p:nvPr/>
        </p:nvSpPr>
        <p:spPr bwMode="auto">
          <a:xfrm>
            <a:off x="378000" y="1800000"/>
            <a:ext cx="8208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0" lvl="0" indent="0" eaLnBrk="1" fontAlgn="auto" hangingPunct="1">
              <a:lnSpc>
                <a:spcPct val="80000"/>
              </a:lnSpc>
              <a:spcBef>
                <a:spcPts val="0"/>
              </a:spcBef>
              <a:spcAft>
                <a:spcPts val="1200"/>
              </a:spcAft>
              <a:buSzTx/>
            </a:pPr>
            <a:r>
              <a:rPr lang="en-US" sz="2600" b="1" dirty="0" smtClean="0">
                <a:solidFill>
                  <a:prstClr val="black"/>
                </a:solidFill>
                <a:ea typeface="Times New Roman"/>
                <a:cs typeface="Times New Roman"/>
              </a:rPr>
              <a:t>Positive:</a:t>
            </a:r>
            <a:endParaRPr lang="en-US" sz="2600" b="1" dirty="0">
              <a:solidFill>
                <a:prstClr val="black"/>
              </a:solidFill>
              <a:ea typeface="Times New Roman"/>
              <a:cs typeface="Times New Roman"/>
            </a:endParaRPr>
          </a:p>
          <a:p>
            <a:pPr lvl="0" eaLnBrk="1" fontAlgn="auto" hangingPunct="1">
              <a:lnSpc>
                <a:spcPct val="80000"/>
              </a:lnSpc>
              <a:spcBef>
                <a:spcPts val="0"/>
              </a:spcBef>
              <a:spcAft>
                <a:spcPts val="1200"/>
              </a:spcAft>
              <a:buSzTx/>
              <a:buFont typeface="Arial" pitchFamily="34" charset="0"/>
              <a:buChar char="•"/>
            </a:pPr>
            <a:r>
              <a:rPr lang="en-US" sz="2600" dirty="0">
                <a:solidFill>
                  <a:prstClr val="black"/>
                </a:solidFill>
                <a:ea typeface="Times New Roman"/>
                <a:cs typeface="Times New Roman"/>
              </a:rPr>
              <a:t>New, cleaner technologies available</a:t>
            </a:r>
          </a:p>
          <a:p>
            <a:pPr lvl="0" eaLnBrk="1" fontAlgn="auto" hangingPunct="1">
              <a:lnSpc>
                <a:spcPct val="80000"/>
              </a:lnSpc>
              <a:spcBef>
                <a:spcPts val="0"/>
              </a:spcBef>
              <a:spcAft>
                <a:spcPts val="1200"/>
              </a:spcAft>
              <a:buSzTx/>
              <a:buFont typeface="Arial" pitchFamily="34" charset="0"/>
              <a:buChar char="•"/>
            </a:pPr>
            <a:r>
              <a:rPr lang="en-US" sz="2600" dirty="0">
                <a:solidFill>
                  <a:prstClr val="black"/>
                </a:solidFill>
                <a:ea typeface="Times New Roman"/>
                <a:cs typeface="Times New Roman"/>
              </a:rPr>
              <a:t>Increased attention for environmental issues</a:t>
            </a:r>
          </a:p>
          <a:p>
            <a:pPr lvl="0" eaLnBrk="1" fontAlgn="auto" hangingPunct="1">
              <a:lnSpc>
                <a:spcPct val="80000"/>
              </a:lnSpc>
              <a:spcBef>
                <a:spcPts val="0"/>
              </a:spcBef>
              <a:spcAft>
                <a:spcPts val="1200"/>
              </a:spcAft>
              <a:buSzTx/>
              <a:buFont typeface="Arial" pitchFamily="34" charset="0"/>
              <a:buChar char="•"/>
            </a:pPr>
            <a:r>
              <a:rPr lang="en-US" sz="2600" dirty="0">
                <a:solidFill>
                  <a:prstClr val="black"/>
                </a:solidFill>
                <a:ea typeface="Times New Roman"/>
                <a:cs typeface="Times New Roman"/>
              </a:rPr>
              <a:t>Increased attention for sustainable economic development</a:t>
            </a:r>
          </a:p>
          <a:p>
            <a:pPr lvl="0" eaLnBrk="1" fontAlgn="auto" hangingPunct="1">
              <a:lnSpc>
                <a:spcPct val="80000"/>
              </a:lnSpc>
              <a:spcBef>
                <a:spcPts val="0"/>
              </a:spcBef>
              <a:spcAft>
                <a:spcPts val="1200"/>
              </a:spcAft>
              <a:buSzTx/>
              <a:buFont typeface="Arial" pitchFamily="34" charset="0"/>
              <a:buChar char="•"/>
            </a:pPr>
            <a:r>
              <a:rPr lang="en-US" sz="2600" dirty="0">
                <a:solidFill>
                  <a:prstClr val="black"/>
                </a:solidFill>
                <a:ea typeface="Times New Roman"/>
                <a:cs typeface="Times New Roman"/>
              </a:rPr>
              <a:t>Improved living standards and increased life expectancy</a:t>
            </a:r>
          </a:p>
          <a:p>
            <a:pPr lvl="0" eaLnBrk="1" fontAlgn="auto" hangingPunct="1">
              <a:lnSpc>
                <a:spcPct val="80000"/>
              </a:lnSpc>
              <a:spcBef>
                <a:spcPts val="0"/>
              </a:spcBef>
              <a:spcAft>
                <a:spcPts val="1200"/>
              </a:spcAft>
              <a:buSzTx/>
              <a:buFont typeface="Arial" pitchFamily="34" charset="0"/>
              <a:buChar char="•"/>
            </a:pPr>
            <a:r>
              <a:rPr lang="en-US" sz="2600" dirty="0">
                <a:solidFill>
                  <a:prstClr val="black"/>
                </a:solidFill>
                <a:ea typeface="Times New Roman"/>
                <a:cs typeface="Times New Roman"/>
              </a:rPr>
              <a:t>Improved monitoring, forecasting and early </a:t>
            </a:r>
            <a:r>
              <a:rPr lang="en-US" sz="2600" dirty="0" smtClean="0">
                <a:solidFill>
                  <a:prstClr val="black"/>
                </a:solidFill>
                <a:ea typeface="Times New Roman"/>
                <a:cs typeface="Times New Roman"/>
              </a:rPr>
              <a:t>warning</a:t>
            </a:r>
          </a:p>
          <a:p>
            <a:pPr lvl="0" eaLnBrk="1" fontAlgn="auto" hangingPunct="1">
              <a:lnSpc>
                <a:spcPct val="80000"/>
              </a:lnSpc>
              <a:spcBef>
                <a:spcPts val="0"/>
              </a:spcBef>
              <a:spcAft>
                <a:spcPts val="1200"/>
              </a:spcAft>
              <a:buSzTx/>
              <a:buFont typeface="Arial" pitchFamily="34" charset="0"/>
              <a:buChar char="•"/>
            </a:pPr>
            <a:r>
              <a:rPr lang="en-US" sz="2600" dirty="0" smtClean="0">
                <a:solidFill>
                  <a:prstClr val="black"/>
                </a:solidFill>
                <a:ea typeface="Times New Roman"/>
                <a:cs typeface="Times New Roman"/>
              </a:rPr>
              <a:t>Improved </a:t>
            </a:r>
            <a:r>
              <a:rPr lang="en-US" sz="2600" dirty="0">
                <a:solidFill>
                  <a:prstClr val="black"/>
                </a:solidFill>
                <a:ea typeface="Times New Roman"/>
                <a:cs typeface="Times New Roman"/>
              </a:rPr>
              <a:t>understanding of processes affecting human </a:t>
            </a:r>
            <a:r>
              <a:rPr lang="en-US" sz="2600" dirty="0" smtClean="0">
                <a:solidFill>
                  <a:prstClr val="black"/>
                </a:solidFill>
                <a:ea typeface="Times New Roman"/>
                <a:cs typeface="Times New Roman"/>
              </a:rPr>
              <a:t>health</a:t>
            </a:r>
            <a:endParaRPr lang="en-US" sz="2600" dirty="0">
              <a:solidFill>
                <a:prstClr val="black"/>
              </a:solidFill>
              <a:ea typeface="Times New Roman"/>
              <a:cs typeface="Times New Roman"/>
            </a:endParaRPr>
          </a:p>
          <a:p>
            <a:pPr marL="285750" marR="0" lvl="0" indent="-285750" algn="l" defTabSz="914400" rtl="0" eaLnBrk="0" fontAlgn="base" latinLnBrk="0" hangingPunct="0">
              <a:lnSpc>
                <a:spcPct val="100000"/>
              </a:lnSpc>
              <a:spcBef>
                <a:spcPct val="20000"/>
              </a:spcBef>
              <a:spcAft>
                <a:spcPct val="0"/>
              </a:spcAft>
              <a:buClrTx/>
              <a:buSzPct val="60000"/>
              <a:buFont typeface="Arial" panose="020B0604020202020204" pitchFamily="34" charset="0"/>
              <a:buChar char="•"/>
              <a:tabLst/>
              <a:defRPr/>
            </a:pPr>
            <a:endParaRPr kumimoji="0" lang="en-GB" sz="1800" b="1" i="0" u="none" strike="noStrike" kern="0" cap="none" spc="0" normalizeH="0" baseline="0" noProof="0" dirty="0" smtClean="0">
              <a:ln>
                <a:noFill/>
              </a:ln>
              <a:solidFill>
                <a:srgbClr val="000000"/>
              </a:solidFill>
              <a:effectLst/>
              <a:uLnTx/>
              <a:uFillTx/>
              <a:latin typeface="Verdana"/>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3976594428"/>
      </p:ext>
    </p:extLst>
  </p:cSld>
  <p:clrMapOvr>
    <a:masterClrMapping/>
  </p:clrMapOvr>
  <p:transition advTm="20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13</a:t>
            </a:fld>
            <a:endParaRPr lang="en-US" dirty="0"/>
          </a:p>
        </p:txBody>
      </p:sp>
      <p:sp>
        <p:nvSpPr>
          <p:cNvPr id="2" name="TextBox 1"/>
          <p:cNvSpPr txBox="1"/>
          <p:nvPr/>
        </p:nvSpPr>
        <p:spPr>
          <a:xfrm>
            <a:off x="378000" y="631776"/>
            <a:ext cx="8208000" cy="707886"/>
          </a:xfrm>
          <a:prstGeom prst="rect">
            <a:avLst/>
          </a:prstGeom>
          <a:noFill/>
        </p:spPr>
        <p:txBody>
          <a:bodyPr wrap="square" rtlCol="0" anchor="ctr">
            <a:spAutoFit/>
          </a:bodyPr>
          <a:lstStyle/>
          <a:p>
            <a:pPr algn="r"/>
            <a:r>
              <a:rPr lang="en-US" sz="4000" b="1" i="1" dirty="0" smtClean="0">
                <a:solidFill>
                  <a:srgbClr val="4676A6"/>
                </a:solidFill>
              </a:rPr>
              <a:t>Air quality</a:t>
            </a:r>
          </a:p>
        </p:txBody>
      </p:sp>
      <p:sp>
        <p:nvSpPr>
          <p:cNvPr id="10" name="Tijdelijke aanduiding voor inhoud 2"/>
          <p:cNvSpPr txBox="1">
            <a:spLocks/>
          </p:cNvSpPr>
          <p:nvPr/>
        </p:nvSpPr>
        <p:spPr bwMode="auto">
          <a:xfrm>
            <a:off x="378000" y="1800000"/>
            <a:ext cx="8208000"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457200" lvl="0" indent="-457200" eaLnBrk="1" fontAlgn="auto" hangingPunct="1">
              <a:lnSpc>
                <a:spcPct val="80000"/>
              </a:lnSpc>
              <a:spcBef>
                <a:spcPts val="0"/>
              </a:spcBef>
              <a:spcAft>
                <a:spcPts val="1200"/>
              </a:spcAft>
              <a:buSzTx/>
              <a:buFont typeface="Arial" pitchFamily="34" charset="0"/>
              <a:buChar char="•"/>
              <a:tabLst>
                <a:tab pos="566738" algn="l"/>
              </a:tabLst>
            </a:pPr>
            <a:r>
              <a:rPr lang="en-US" sz="2600" b="1" dirty="0">
                <a:ea typeface="Times New Roman"/>
                <a:cs typeface="Caecilia-Roman"/>
              </a:rPr>
              <a:t>Healthcare costs </a:t>
            </a:r>
            <a:r>
              <a:rPr lang="en-US" sz="2600" dirty="0">
                <a:ea typeface="Times New Roman"/>
                <a:cs typeface="Caecilia-Roman"/>
              </a:rPr>
              <a:t>associated with poor air quality: </a:t>
            </a:r>
            <a:br>
              <a:rPr lang="en-US" sz="2600" dirty="0">
                <a:ea typeface="Times New Roman"/>
                <a:cs typeface="Caecilia-Roman"/>
              </a:rPr>
            </a:br>
            <a:r>
              <a:rPr lang="en-US" sz="2600" dirty="0" smtClean="0">
                <a:ea typeface="Times New Roman"/>
                <a:cs typeface="Caecilia-Roman"/>
              </a:rPr>
              <a:t>€ 189 billion/year (Europe) + </a:t>
            </a:r>
            <a:r>
              <a:rPr lang="en-US" sz="2600" b="1" dirty="0" smtClean="0">
                <a:ea typeface="Times New Roman"/>
                <a:cs typeface="Caecilia-Roman"/>
              </a:rPr>
              <a:t>reduced life expectancy</a:t>
            </a:r>
            <a:r>
              <a:rPr lang="en-US" sz="2600" dirty="0" smtClean="0">
                <a:ea typeface="Times New Roman"/>
                <a:cs typeface="Caecilia-Roman"/>
              </a:rPr>
              <a:t>;</a:t>
            </a:r>
          </a:p>
          <a:p>
            <a:pPr marL="457200" lvl="0" indent="-457200" eaLnBrk="1" fontAlgn="auto" hangingPunct="1">
              <a:lnSpc>
                <a:spcPct val="80000"/>
              </a:lnSpc>
              <a:spcBef>
                <a:spcPts val="0"/>
              </a:spcBef>
              <a:spcAft>
                <a:spcPts val="1200"/>
              </a:spcAft>
              <a:buSzTx/>
              <a:buFont typeface="Arial" pitchFamily="34" charset="0"/>
              <a:buChar char="•"/>
              <a:tabLst>
                <a:tab pos="566738" algn="l"/>
              </a:tabLst>
            </a:pPr>
            <a:r>
              <a:rPr lang="en-US" sz="2600" dirty="0">
                <a:ea typeface="Times New Roman"/>
                <a:cs typeface="Caecilia-Roman"/>
              </a:rPr>
              <a:t>The WHO estimates that by </a:t>
            </a:r>
            <a:r>
              <a:rPr lang="en-US" sz="2600" b="1" dirty="0">
                <a:ea typeface="Times New Roman"/>
                <a:cs typeface="Caecilia-Roman"/>
              </a:rPr>
              <a:t>reducing illness </a:t>
            </a:r>
            <a:r>
              <a:rPr lang="en-US" sz="2600" dirty="0">
                <a:ea typeface="Times New Roman"/>
                <a:cs typeface="Caecilia-Roman"/>
              </a:rPr>
              <a:t>caused by airborne PM the EU could save up to € 29 billion/year</a:t>
            </a:r>
          </a:p>
          <a:p>
            <a:pPr marL="457200" lvl="0" indent="-457200" eaLnBrk="1" fontAlgn="auto" hangingPunct="1">
              <a:lnSpc>
                <a:spcPct val="80000"/>
              </a:lnSpc>
              <a:spcBef>
                <a:spcPts val="0"/>
              </a:spcBef>
              <a:spcAft>
                <a:spcPts val="1200"/>
              </a:spcAft>
              <a:buSzTx/>
              <a:buFont typeface="Arial" panose="020B0604020202020204" pitchFamily="34" charset="0"/>
              <a:buChar char="•"/>
            </a:pPr>
            <a:r>
              <a:rPr lang="en-US" sz="2600" b="1" dirty="0" smtClean="0">
                <a:solidFill>
                  <a:prstClr val="black"/>
                </a:solidFill>
                <a:ea typeface="Times New Roman"/>
                <a:cs typeface="Times New Roman"/>
              </a:rPr>
              <a:t>Particulate </a:t>
            </a:r>
            <a:r>
              <a:rPr lang="en-US" sz="2600" b="1" dirty="0">
                <a:solidFill>
                  <a:prstClr val="black"/>
                </a:solidFill>
                <a:ea typeface="Times New Roman"/>
                <a:cs typeface="Times New Roman"/>
              </a:rPr>
              <a:t>matter </a:t>
            </a:r>
            <a:r>
              <a:rPr lang="en-US" sz="2600" dirty="0">
                <a:solidFill>
                  <a:prstClr val="black"/>
                </a:solidFill>
                <a:ea typeface="Times New Roman"/>
                <a:cs typeface="Times New Roman"/>
              </a:rPr>
              <a:t>(PM) and </a:t>
            </a:r>
            <a:r>
              <a:rPr lang="en-US" sz="2600" b="1" dirty="0">
                <a:solidFill>
                  <a:prstClr val="black"/>
                </a:solidFill>
                <a:ea typeface="Times New Roman"/>
                <a:cs typeface="Times New Roman"/>
              </a:rPr>
              <a:t>ozone</a:t>
            </a:r>
            <a:r>
              <a:rPr lang="en-US" sz="2600" dirty="0">
                <a:solidFill>
                  <a:prstClr val="black"/>
                </a:solidFill>
                <a:ea typeface="Times New Roman"/>
                <a:cs typeface="Times New Roman"/>
              </a:rPr>
              <a:t> </a:t>
            </a:r>
            <a:r>
              <a:rPr lang="en-US" sz="2600" dirty="0" smtClean="0">
                <a:solidFill>
                  <a:prstClr val="black"/>
                </a:solidFill>
                <a:ea typeface="Times New Roman"/>
                <a:cs typeface="Times New Roman"/>
              </a:rPr>
              <a:t>(</a:t>
            </a:r>
            <a:r>
              <a:rPr lang="en-US" sz="2600" dirty="0">
                <a:ea typeface="Times New Roman"/>
                <a:cs typeface="FrutigerLTStd-Roman"/>
              </a:rPr>
              <a:t>O</a:t>
            </a:r>
            <a:r>
              <a:rPr lang="en-US" sz="2600" baseline="-25000" dirty="0">
                <a:ea typeface="Times New Roman"/>
                <a:cs typeface="FrutigerLTStd-Roman"/>
              </a:rPr>
              <a:t>3</a:t>
            </a:r>
            <a:r>
              <a:rPr lang="en-US" sz="2600" dirty="0" smtClean="0">
                <a:solidFill>
                  <a:prstClr val="black"/>
                </a:solidFill>
                <a:ea typeface="Times New Roman"/>
                <a:cs typeface="Times New Roman"/>
              </a:rPr>
              <a:t>) </a:t>
            </a:r>
            <a:r>
              <a:rPr lang="en-US" sz="2600" dirty="0">
                <a:solidFill>
                  <a:prstClr val="black"/>
                </a:solidFill>
                <a:ea typeface="Times New Roman"/>
                <a:cs typeface="Times New Roman"/>
              </a:rPr>
              <a:t>are most harmful for human health;</a:t>
            </a:r>
          </a:p>
          <a:p>
            <a:pPr marL="457200" lvl="0" indent="-457200" eaLnBrk="1" fontAlgn="auto" hangingPunct="1">
              <a:lnSpc>
                <a:spcPct val="80000"/>
              </a:lnSpc>
              <a:spcBef>
                <a:spcPts val="0"/>
              </a:spcBef>
              <a:spcAft>
                <a:spcPts val="1200"/>
              </a:spcAft>
              <a:buSzTx/>
              <a:buFont typeface="Arial" panose="020B0604020202020204" pitchFamily="34" charset="0"/>
              <a:buChar char="•"/>
            </a:pPr>
            <a:r>
              <a:rPr lang="en-US" sz="2600" b="1" dirty="0">
                <a:ea typeface="Times New Roman"/>
                <a:cs typeface="FrutigerLTStd-Roman"/>
              </a:rPr>
              <a:t>Emission reduction </a:t>
            </a:r>
            <a:r>
              <a:rPr lang="en-US" sz="2600" dirty="0">
                <a:ea typeface="Times New Roman"/>
                <a:cs typeface="FrutigerLTStd-Roman"/>
              </a:rPr>
              <a:t>does not always cause a drop in atmospheric concentrations, especially for PM and </a:t>
            </a:r>
            <a:r>
              <a:rPr lang="en-US" sz="2600" dirty="0" smtClean="0">
                <a:ea typeface="Times New Roman"/>
                <a:cs typeface="FrutigerLTStd-Roman"/>
              </a:rPr>
              <a:t>O</a:t>
            </a:r>
            <a:r>
              <a:rPr lang="en-US" sz="2600" baseline="-25000" dirty="0" smtClean="0">
                <a:ea typeface="Times New Roman"/>
                <a:cs typeface="FrutigerLTStd-Roman"/>
              </a:rPr>
              <a:t>3</a:t>
            </a:r>
            <a:r>
              <a:rPr lang="en-US" sz="2600" dirty="0" smtClean="0">
                <a:ea typeface="Times New Roman"/>
                <a:cs typeface="FrutigerLTStd-Roman"/>
              </a:rPr>
              <a:t>;</a:t>
            </a:r>
          </a:p>
          <a:p>
            <a:pPr marL="457200" lvl="0" indent="-457200" eaLnBrk="1" fontAlgn="auto" hangingPunct="1">
              <a:lnSpc>
                <a:spcPct val="80000"/>
              </a:lnSpc>
              <a:spcBef>
                <a:spcPts val="0"/>
              </a:spcBef>
              <a:spcAft>
                <a:spcPts val="1200"/>
              </a:spcAft>
              <a:buSzTx/>
              <a:buFont typeface="Arial" panose="020B0604020202020204" pitchFamily="34" charset="0"/>
              <a:buChar char="•"/>
            </a:pPr>
            <a:r>
              <a:rPr lang="en-US" sz="2600" dirty="0" smtClean="0">
                <a:solidFill>
                  <a:prstClr val="black"/>
                </a:solidFill>
                <a:ea typeface="Times New Roman"/>
                <a:cs typeface="FrutigerLTStd-Roman"/>
              </a:rPr>
              <a:t>Pollutants </a:t>
            </a:r>
            <a:r>
              <a:rPr lang="en-US" sz="2600" dirty="0">
                <a:solidFill>
                  <a:prstClr val="black"/>
                </a:solidFill>
                <a:ea typeface="Times New Roman"/>
                <a:cs typeface="FrutigerLTStd-Roman"/>
              </a:rPr>
              <a:t>of interest: PM, ground-level O</a:t>
            </a:r>
            <a:r>
              <a:rPr lang="en-US" sz="2600" baseline="-25000" dirty="0">
                <a:solidFill>
                  <a:prstClr val="black"/>
                </a:solidFill>
                <a:ea typeface="Times New Roman"/>
                <a:cs typeface="FrutigerLTStd-Roman"/>
              </a:rPr>
              <a:t>3</a:t>
            </a:r>
            <a:r>
              <a:rPr lang="en-US" sz="2600" dirty="0">
                <a:solidFill>
                  <a:prstClr val="black"/>
                </a:solidFill>
                <a:ea typeface="Times New Roman"/>
                <a:cs typeface="FrutigerLTStd-Roman"/>
              </a:rPr>
              <a:t>, </a:t>
            </a:r>
            <a:r>
              <a:rPr lang="en-US" sz="2600" b="1" dirty="0">
                <a:solidFill>
                  <a:prstClr val="black"/>
                </a:solidFill>
                <a:ea typeface="Times New Roman"/>
                <a:cs typeface="FrutigerLTStd-Roman"/>
              </a:rPr>
              <a:t>nitrogen oxides, sulfur dioxide, carbon monoxide, heavy metals, benzene and </a:t>
            </a:r>
            <a:r>
              <a:rPr lang="en-US" sz="2600" b="1" dirty="0" err="1">
                <a:solidFill>
                  <a:prstClr val="black"/>
                </a:solidFill>
                <a:ea typeface="Times New Roman"/>
                <a:cs typeface="FrutigerLTStd-Roman"/>
              </a:rPr>
              <a:t>benzo</a:t>
            </a:r>
            <a:r>
              <a:rPr lang="en-US" sz="2600" b="1" dirty="0">
                <a:solidFill>
                  <a:prstClr val="black"/>
                </a:solidFill>
                <a:ea typeface="Times New Roman"/>
                <a:cs typeface="FrutigerLTStd-Roman"/>
              </a:rPr>
              <a:t>(a)</a:t>
            </a:r>
            <a:r>
              <a:rPr lang="en-US" sz="2600" b="1" dirty="0" err="1">
                <a:solidFill>
                  <a:prstClr val="black"/>
                </a:solidFill>
                <a:ea typeface="Times New Roman"/>
                <a:cs typeface="FrutigerLTStd-Roman"/>
              </a:rPr>
              <a:t>pyrene</a:t>
            </a:r>
            <a:r>
              <a:rPr lang="en-US" sz="2600" dirty="0">
                <a:solidFill>
                  <a:prstClr val="black"/>
                </a:solidFill>
                <a:ea typeface="Times New Roman"/>
                <a:cs typeface="FrutigerLTStd-Roman"/>
              </a:rPr>
              <a:t>.</a:t>
            </a:r>
          </a:p>
          <a:p>
            <a:pPr marL="457200" lvl="0" indent="-457200" eaLnBrk="1" fontAlgn="auto" hangingPunct="1">
              <a:spcBef>
                <a:spcPts val="0"/>
              </a:spcBef>
              <a:spcAft>
                <a:spcPts val="0"/>
              </a:spcAft>
              <a:buSzTx/>
              <a:buFont typeface="Arial" panose="020B0604020202020204" pitchFamily="34" charset="0"/>
              <a:buChar char="•"/>
            </a:pPr>
            <a:endParaRPr lang="en-US" sz="2600" dirty="0">
              <a:solidFill>
                <a:prstClr val="black"/>
              </a:solidFill>
              <a:ea typeface="Times New Roman"/>
              <a:cs typeface="Times New Roman"/>
            </a:endParaRPr>
          </a:p>
          <a:p>
            <a:pPr marL="342000" lvl="0" indent="-342000">
              <a:spcBef>
                <a:spcPts val="0"/>
              </a:spcBef>
              <a:spcAft>
                <a:spcPts val="600"/>
              </a:spcAft>
              <a:buFont typeface="Arial" panose="020B0604020202020204" pitchFamily="34" charset="0"/>
              <a:buChar char="•"/>
              <a:tabLst>
                <a:tab pos="685800" algn="l"/>
              </a:tabLst>
              <a:defRPr/>
            </a:pPr>
            <a:endParaRPr lang="en-US" sz="2400" kern="0" dirty="0"/>
          </a:p>
          <a:p>
            <a:pPr marL="342000" lvl="0" indent="-342000">
              <a:spcBef>
                <a:spcPts val="0"/>
              </a:spcBef>
              <a:spcAft>
                <a:spcPts val="600"/>
              </a:spcAft>
              <a:buFont typeface="Arial" panose="020B0604020202020204" pitchFamily="34" charset="0"/>
              <a:buChar char="•"/>
              <a:defRPr/>
            </a:pPr>
            <a:endParaRPr lang="en-US" sz="2400" kern="0" dirty="0" smtClean="0"/>
          </a:p>
          <a:p>
            <a:pPr marL="342000" lvl="0" indent="-342000">
              <a:spcBef>
                <a:spcPts val="0"/>
              </a:spcBef>
              <a:spcAft>
                <a:spcPts val="600"/>
              </a:spcAft>
              <a:buFont typeface="Arial" panose="020B0604020202020204" pitchFamily="34" charset="0"/>
              <a:buChar char="•"/>
              <a:defRPr/>
            </a:pPr>
            <a:endParaRPr lang="en-US" sz="2400" kern="0" dirty="0" smtClean="0"/>
          </a:p>
          <a:p>
            <a:pPr marL="342000" indent="-342000">
              <a:spcBef>
                <a:spcPts val="0"/>
              </a:spcBef>
              <a:spcAft>
                <a:spcPts val="600"/>
              </a:spcAft>
              <a:buFont typeface="Arial" panose="020B0604020202020204" pitchFamily="34" charset="0"/>
              <a:buChar char="•"/>
              <a:defRPr/>
            </a:pPr>
            <a:endParaRPr lang="en-US" sz="2400" kern="0" dirty="0"/>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1700963931"/>
      </p:ext>
    </p:extLst>
  </p:cSld>
  <p:clrMapOvr>
    <a:masterClrMapping/>
  </p:clrMapOvr>
  <p:transition advTm="20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14</a:t>
            </a:fld>
            <a:endParaRPr lang="en-US"/>
          </a:p>
        </p:txBody>
      </p:sp>
      <p:sp>
        <p:nvSpPr>
          <p:cNvPr id="2" name="Content Placeholder 1"/>
          <p:cNvSpPr>
            <a:spLocks noGrp="1"/>
          </p:cNvSpPr>
          <p:nvPr>
            <p:ph idx="1"/>
          </p:nvPr>
        </p:nvSpPr>
        <p:spPr>
          <a:xfrm>
            <a:off x="381600" y="151200"/>
            <a:ext cx="8208000" cy="709200"/>
          </a:xfrm>
        </p:spPr>
        <p:txBody>
          <a:bodyPr anchor="ctr">
            <a:noAutofit/>
          </a:bodyPr>
          <a:lstStyle/>
          <a:p>
            <a:pPr marL="0" indent="-1652588">
              <a:buNone/>
            </a:pPr>
            <a:r>
              <a:rPr lang="en-US" sz="4000" b="1" i="1" dirty="0">
                <a:solidFill>
                  <a:srgbClr val="4676A6"/>
                </a:solidFill>
              </a:rPr>
              <a:t>Type and sources of air pollutants</a:t>
            </a:r>
          </a:p>
        </p:txBody>
      </p:sp>
      <p:sp>
        <p:nvSpPr>
          <p:cNvPr id="10" name="TextBox 9"/>
          <p:cNvSpPr txBox="1"/>
          <p:nvPr/>
        </p:nvSpPr>
        <p:spPr>
          <a:xfrm>
            <a:off x="1270001" y="5983515"/>
            <a:ext cx="6477000" cy="1015663"/>
          </a:xfrm>
          <a:prstGeom prst="rect">
            <a:avLst/>
          </a:prstGeom>
          <a:noFill/>
        </p:spPr>
        <p:txBody>
          <a:bodyPr wrap="square" rtlCol="0">
            <a:spAutoFit/>
          </a:bodyPr>
          <a:lstStyle/>
          <a:p>
            <a:r>
              <a:rPr lang="en-US" sz="2000" i="1" dirty="0"/>
              <a:t>Optical remote sensing for measurement and monitoring of emission flux </a:t>
            </a:r>
            <a:r>
              <a:rPr lang="en-US" sz="2000" i="1" dirty="0" smtClean="0"/>
              <a:t> (source: EPA Handbook; 2011)</a:t>
            </a:r>
            <a:endParaRPr lang="en-US" sz="2000" i="1" dirty="0"/>
          </a:p>
          <a:p>
            <a:pPr algn="ctr"/>
            <a:endParaRPr lang="en-US" sz="2000" i="1" dirty="0"/>
          </a:p>
        </p:txBody>
      </p:sp>
      <p:pic>
        <p:nvPicPr>
          <p:cNvPr id="8" name="Picture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01" y="1005115"/>
            <a:ext cx="6477000" cy="4953000"/>
          </a:xfrm>
          <a:prstGeom prst="rect">
            <a:avLst/>
          </a:prstGeom>
          <a:noFill/>
          <a:ln>
            <a:noFill/>
          </a:ln>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0286" y="0"/>
            <a:ext cx="889314" cy="968400"/>
          </a:xfrm>
          <a:prstGeom prst="rect">
            <a:avLst/>
          </a:prstGeom>
        </p:spPr>
      </p:pic>
    </p:spTree>
    <p:extLst>
      <p:ext uri="{BB962C8B-B14F-4D97-AF65-F5344CB8AC3E}">
        <p14:creationId xmlns:p14="http://schemas.microsoft.com/office/powerpoint/2010/main" val="38485453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15</a:t>
            </a:fld>
            <a:endParaRPr lang="en-US"/>
          </a:p>
        </p:txBody>
      </p:sp>
      <p:sp>
        <p:nvSpPr>
          <p:cNvPr id="2" name="Content Placeholder 1"/>
          <p:cNvSpPr>
            <a:spLocks noGrp="1"/>
          </p:cNvSpPr>
          <p:nvPr>
            <p:ph idx="1"/>
          </p:nvPr>
        </p:nvSpPr>
        <p:spPr>
          <a:xfrm>
            <a:off x="381600" y="151200"/>
            <a:ext cx="8208000" cy="709200"/>
          </a:xfrm>
        </p:spPr>
        <p:txBody>
          <a:bodyPr anchor="ctr">
            <a:noAutofit/>
          </a:bodyPr>
          <a:lstStyle/>
          <a:p>
            <a:pPr marL="0" indent="-1652588">
              <a:buNone/>
            </a:pPr>
            <a:r>
              <a:rPr lang="en-US" sz="4000" b="1" i="1" dirty="0">
                <a:solidFill>
                  <a:srgbClr val="4676A6"/>
                </a:solidFill>
              </a:rPr>
              <a:t>Particulate matter, relative size</a:t>
            </a:r>
          </a:p>
        </p:txBody>
      </p:sp>
      <p:sp>
        <p:nvSpPr>
          <p:cNvPr id="10" name="TextBox 9"/>
          <p:cNvSpPr txBox="1"/>
          <p:nvPr/>
        </p:nvSpPr>
        <p:spPr>
          <a:xfrm>
            <a:off x="603409" y="6096000"/>
            <a:ext cx="7937183" cy="707886"/>
          </a:xfrm>
          <a:prstGeom prst="rect">
            <a:avLst/>
          </a:prstGeom>
          <a:noFill/>
        </p:spPr>
        <p:txBody>
          <a:bodyPr wrap="square" rtlCol="0">
            <a:spAutoFit/>
          </a:bodyPr>
          <a:lstStyle/>
          <a:p>
            <a:pPr algn="ctr"/>
            <a:r>
              <a:rPr lang="en-US" sz="2000" i="1" dirty="0" smtClean="0"/>
              <a:t>(source: EPA; 2010)</a:t>
            </a:r>
            <a:endParaRPr lang="en-US" sz="2000" i="1" dirty="0"/>
          </a:p>
          <a:p>
            <a:pPr algn="ctr"/>
            <a:endParaRPr lang="en-US" sz="2000" i="1"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0286" y="0"/>
            <a:ext cx="889314" cy="968400"/>
          </a:xfrm>
          <a:prstGeom prst="rect">
            <a:avLst/>
          </a:prstGeom>
        </p:spPr>
      </p:pic>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822918"/>
            <a:ext cx="6781799" cy="5273082"/>
          </a:xfrm>
          <a:prstGeom prst="rect">
            <a:avLst/>
          </a:prstGeom>
          <a:noFill/>
          <a:ln>
            <a:noFill/>
          </a:ln>
        </p:spPr>
      </p:pic>
    </p:spTree>
    <p:extLst>
      <p:ext uri="{BB962C8B-B14F-4D97-AF65-F5344CB8AC3E}">
        <p14:creationId xmlns:p14="http://schemas.microsoft.com/office/powerpoint/2010/main" val="37125340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16</a:t>
            </a:fld>
            <a:endParaRPr lang="en-US"/>
          </a:p>
        </p:txBody>
      </p:sp>
      <p:sp>
        <p:nvSpPr>
          <p:cNvPr id="2" name="Content Placeholder 1"/>
          <p:cNvSpPr>
            <a:spLocks noGrp="1"/>
          </p:cNvSpPr>
          <p:nvPr>
            <p:ph idx="1"/>
          </p:nvPr>
        </p:nvSpPr>
        <p:spPr>
          <a:xfrm>
            <a:off x="0" y="151200"/>
            <a:ext cx="9144000" cy="709200"/>
          </a:xfrm>
        </p:spPr>
        <p:txBody>
          <a:bodyPr anchor="ctr">
            <a:noAutofit/>
          </a:bodyPr>
          <a:lstStyle/>
          <a:p>
            <a:pPr marL="0" indent="-1652588" algn="ctr">
              <a:buNone/>
            </a:pPr>
            <a:r>
              <a:rPr lang="en-US" sz="4000" b="1" i="1" dirty="0">
                <a:solidFill>
                  <a:srgbClr val="4676A6"/>
                </a:solidFill>
              </a:rPr>
              <a:t>Air Quality Index map of the US</a:t>
            </a:r>
          </a:p>
        </p:txBody>
      </p:sp>
      <p:sp>
        <p:nvSpPr>
          <p:cNvPr id="10" name="TextBox 9"/>
          <p:cNvSpPr txBox="1"/>
          <p:nvPr/>
        </p:nvSpPr>
        <p:spPr>
          <a:xfrm>
            <a:off x="603409" y="6120000"/>
            <a:ext cx="7937183" cy="400110"/>
          </a:xfrm>
          <a:prstGeom prst="rect">
            <a:avLst/>
          </a:prstGeom>
          <a:noFill/>
        </p:spPr>
        <p:txBody>
          <a:bodyPr wrap="square" rtlCol="0">
            <a:spAutoFit/>
          </a:bodyPr>
          <a:lstStyle/>
          <a:p>
            <a:pPr algn="ctr"/>
            <a:r>
              <a:rPr lang="en-US" sz="2000" i="1" dirty="0" err="1" smtClean="0"/>
              <a:t>AIRnow</a:t>
            </a:r>
            <a:r>
              <a:rPr lang="en-US" sz="2000" i="1" dirty="0" smtClean="0"/>
              <a:t> website</a:t>
            </a:r>
            <a:r>
              <a:rPr lang="en-US" sz="2000" i="1" dirty="0"/>
              <a:t>: </a:t>
            </a:r>
            <a:r>
              <a:rPr lang="en-US" sz="2000" dirty="0">
                <a:hlinkClick r:id="rId2"/>
              </a:rPr>
              <a:t>http://airnow.gov</a:t>
            </a:r>
            <a:r>
              <a:rPr lang="en-US" sz="2000" dirty="0" smtClean="0">
                <a:hlinkClick r:id="rId2"/>
              </a:rPr>
              <a:t>/</a:t>
            </a:r>
            <a:r>
              <a:rPr lang="en-US" sz="2000" dirty="0" smtClean="0"/>
              <a:t> </a:t>
            </a:r>
            <a:endParaRPr lang="en-US" sz="2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1044000"/>
            <a:ext cx="6553200" cy="499291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6096000"/>
            <a:ext cx="1060610" cy="564890"/>
          </a:xfrm>
          <a:prstGeom prst="rect">
            <a:avLst/>
          </a:prstGeom>
        </p:spPr>
      </p:pic>
    </p:spTree>
    <p:extLst>
      <p:ext uri="{BB962C8B-B14F-4D97-AF65-F5344CB8AC3E}">
        <p14:creationId xmlns:p14="http://schemas.microsoft.com/office/powerpoint/2010/main" val="24361533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2362200"/>
            <a:ext cx="8208000" cy="4679205"/>
          </a:xfrm>
        </p:spPr>
        <p:txBody>
          <a:bodyPr>
            <a:normAutofit/>
          </a:bodyPr>
          <a:lstStyle/>
          <a:p>
            <a:pPr marL="0" lvl="0" indent="0">
              <a:lnSpc>
                <a:spcPct val="80000"/>
              </a:lnSpc>
              <a:spcBef>
                <a:spcPts val="0"/>
              </a:spcBef>
              <a:spcAft>
                <a:spcPts val="1200"/>
              </a:spcAft>
              <a:buNone/>
            </a:pPr>
            <a:r>
              <a:rPr lang="en-US" sz="2600" b="1" dirty="0">
                <a:solidFill>
                  <a:prstClr val="black"/>
                </a:solidFill>
              </a:rPr>
              <a:t>Air quality in Europe </a:t>
            </a:r>
            <a:r>
              <a:rPr lang="en-US" sz="2600" dirty="0">
                <a:solidFill>
                  <a:prstClr val="black"/>
                </a:solidFill>
              </a:rPr>
              <a:t>– </a:t>
            </a:r>
            <a:r>
              <a:rPr lang="en-US" sz="2600" dirty="0" smtClean="0">
                <a:solidFill>
                  <a:prstClr val="black"/>
                </a:solidFill>
              </a:rPr>
              <a:t>2015 </a:t>
            </a:r>
            <a:r>
              <a:rPr lang="en-US" sz="2600" dirty="0">
                <a:solidFill>
                  <a:prstClr val="black"/>
                </a:solidFill>
              </a:rPr>
              <a:t>report </a:t>
            </a:r>
            <a:r>
              <a:rPr lang="en-US" sz="2000" b="1" dirty="0">
                <a:solidFill>
                  <a:prstClr val="black"/>
                </a:solidFill>
              </a:rPr>
              <a:t>(</a:t>
            </a:r>
            <a:r>
              <a:rPr lang="en-US" sz="2000" b="1" dirty="0" smtClean="0">
                <a:solidFill>
                  <a:prstClr val="black"/>
                </a:solidFill>
              </a:rPr>
              <a:t>EEA; 2015)</a:t>
            </a:r>
          </a:p>
          <a:p>
            <a:pPr marL="0" lvl="0" indent="0">
              <a:lnSpc>
                <a:spcPct val="80000"/>
              </a:lnSpc>
              <a:spcBef>
                <a:spcPts val="0"/>
              </a:spcBef>
              <a:spcAft>
                <a:spcPts val="1200"/>
              </a:spcAft>
              <a:buNone/>
            </a:pPr>
            <a:r>
              <a:rPr lang="en-US" sz="2600" b="1" dirty="0" err="1">
                <a:solidFill>
                  <a:prstClr val="black"/>
                </a:solidFill>
              </a:rPr>
              <a:t>AirBase</a:t>
            </a:r>
            <a:r>
              <a:rPr lang="en-US" sz="2600" b="1" dirty="0">
                <a:solidFill>
                  <a:prstClr val="black"/>
                </a:solidFill>
              </a:rPr>
              <a:t> database: </a:t>
            </a:r>
            <a:br>
              <a:rPr lang="en-US" sz="2600" b="1" dirty="0">
                <a:solidFill>
                  <a:prstClr val="black"/>
                </a:solidFill>
              </a:rPr>
            </a:br>
            <a:r>
              <a:rPr lang="en-US" sz="2600" dirty="0">
                <a:solidFill>
                  <a:prstClr val="black"/>
                </a:solidFill>
                <a:hlinkClick r:id="rId2"/>
              </a:rPr>
              <a:t>http://</a:t>
            </a:r>
            <a:r>
              <a:rPr lang="en-US" sz="2600" dirty="0" smtClean="0">
                <a:solidFill>
                  <a:prstClr val="black"/>
                </a:solidFill>
                <a:hlinkClick r:id="rId2"/>
              </a:rPr>
              <a:t>www.eea.europa.eu/themes/air/air-quality/map/airbase</a:t>
            </a:r>
            <a:r>
              <a:rPr lang="en-US" sz="2600" dirty="0" smtClean="0">
                <a:solidFill>
                  <a:prstClr val="black"/>
                </a:solidFill>
              </a:rPr>
              <a:t>  </a:t>
            </a:r>
            <a:endParaRPr lang="en-US" sz="2600" dirty="0">
              <a:solidFill>
                <a:prstClr val="black"/>
              </a:solidFill>
            </a:endParaRPr>
          </a:p>
          <a:p>
            <a:pPr marL="0" lvl="0" indent="0">
              <a:lnSpc>
                <a:spcPct val="80000"/>
              </a:lnSpc>
              <a:spcBef>
                <a:spcPts val="0"/>
              </a:spcBef>
              <a:spcAft>
                <a:spcPts val="1200"/>
              </a:spcAft>
              <a:buNone/>
            </a:pPr>
            <a:r>
              <a:rPr lang="en-US" sz="2600" b="1" dirty="0" smtClean="0">
                <a:solidFill>
                  <a:prstClr val="black"/>
                </a:solidFill>
              </a:rPr>
              <a:t>Air </a:t>
            </a:r>
            <a:r>
              <a:rPr lang="en-US" sz="2600" b="1" dirty="0">
                <a:solidFill>
                  <a:prstClr val="black"/>
                </a:solidFill>
              </a:rPr>
              <a:t>Quality Index – a guide to air quality and your health </a:t>
            </a:r>
            <a:r>
              <a:rPr lang="en-US" sz="2000" b="1" dirty="0">
                <a:solidFill>
                  <a:prstClr val="black"/>
                </a:solidFill>
              </a:rPr>
              <a:t>(</a:t>
            </a:r>
            <a:r>
              <a:rPr lang="en-US" sz="2000" b="1" dirty="0" smtClean="0">
                <a:solidFill>
                  <a:prstClr val="black"/>
                </a:solidFill>
              </a:rPr>
              <a:t>EPA; 2009) </a:t>
            </a:r>
            <a:r>
              <a:rPr lang="en-US" sz="2000" i="1" dirty="0" smtClean="0">
                <a:solidFill>
                  <a:prstClr val="black"/>
                </a:solidFill>
              </a:rPr>
              <a:t>brochure </a:t>
            </a:r>
            <a:r>
              <a:rPr lang="en-US" sz="2000" i="1" dirty="0">
                <a:solidFill>
                  <a:prstClr val="black"/>
                </a:solidFill>
              </a:rPr>
              <a:t>that explains air quality index, causes of air quality variation (ozone, particle pollution, sulfur dioxide, carbon monoxide), health effects and possible action (avoidance)</a:t>
            </a:r>
          </a:p>
          <a:p>
            <a:pPr marL="0" lvl="0" indent="0">
              <a:lnSpc>
                <a:spcPct val="80000"/>
              </a:lnSpc>
              <a:spcBef>
                <a:spcPts val="0"/>
              </a:spcBef>
              <a:spcAft>
                <a:spcPts val="1200"/>
              </a:spcAft>
              <a:buNone/>
            </a:pPr>
            <a:r>
              <a:rPr lang="en-US" sz="2600" b="1" dirty="0" smtClean="0">
                <a:solidFill>
                  <a:prstClr val="black"/>
                </a:solidFill>
              </a:rPr>
              <a:t>The </a:t>
            </a:r>
            <a:r>
              <a:rPr lang="en-US" sz="2600" b="1" dirty="0" err="1">
                <a:solidFill>
                  <a:prstClr val="black"/>
                </a:solidFill>
              </a:rPr>
              <a:t>EveryAware</a:t>
            </a:r>
            <a:r>
              <a:rPr lang="en-US" sz="2600" b="1" dirty="0">
                <a:solidFill>
                  <a:prstClr val="black"/>
                </a:solidFill>
              </a:rPr>
              <a:t> sensor box: a tool for community-based air quality </a:t>
            </a:r>
            <a:r>
              <a:rPr lang="en-US" sz="2600" b="1" dirty="0" smtClean="0">
                <a:solidFill>
                  <a:prstClr val="black"/>
                </a:solidFill>
              </a:rPr>
              <a:t>monitoring </a:t>
            </a:r>
            <a:r>
              <a:rPr lang="en-US" sz="2000" b="1" dirty="0" smtClean="0">
                <a:solidFill>
                  <a:prstClr val="black"/>
                </a:solidFill>
              </a:rPr>
              <a:t>(</a:t>
            </a:r>
            <a:r>
              <a:rPr lang="en-US" sz="2000" b="1" dirty="0" err="1" smtClean="0">
                <a:solidFill>
                  <a:prstClr val="black"/>
                </a:solidFill>
              </a:rPr>
              <a:t>Elen</a:t>
            </a:r>
            <a:r>
              <a:rPr lang="en-US" sz="2000" b="1" dirty="0" smtClean="0">
                <a:solidFill>
                  <a:prstClr val="black"/>
                </a:solidFill>
              </a:rPr>
              <a:t> et al.; 2012) </a:t>
            </a:r>
            <a:r>
              <a:rPr lang="en-US" sz="2000" i="1" dirty="0" smtClean="0">
                <a:solidFill>
                  <a:prstClr val="black"/>
                </a:solidFill>
              </a:rPr>
              <a:t>description </a:t>
            </a:r>
            <a:r>
              <a:rPr lang="en-US" sz="2000" i="1" dirty="0">
                <a:solidFill>
                  <a:prstClr val="black"/>
                </a:solidFill>
              </a:rPr>
              <a:t>of sensor box that users can apply to measure / monitor air traffic pollution</a:t>
            </a:r>
            <a:endParaRPr lang="en-US" sz="9200" dirty="0">
              <a:solidFill>
                <a:prstClr val="black"/>
              </a:solidFill>
            </a:endParaRPr>
          </a:p>
          <a:p>
            <a:pPr marL="0" indent="0">
              <a:lnSpc>
                <a:spcPct val="90000"/>
              </a:lnSpc>
              <a:spcBef>
                <a:spcPts val="0"/>
              </a:spcBef>
              <a:spcAft>
                <a:spcPts val="1200"/>
              </a:spcAft>
              <a:buNone/>
            </a:pPr>
            <a:endParaRPr lang="en-US" sz="2400" b="1"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17</a:t>
            </a:fld>
            <a:endParaRPr lang="en-US"/>
          </a:p>
        </p:txBody>
      </p:sp>
      <p:sp>
        <p:nvSpPr>
          <p:cNvPr id="7" name="Title 1"/>
          <p:cNvSpPr txBox="1">
            <a:spLocks/>
          </p:cNvSpPr>
          <p:nvPr/>
        </p:nvSpPr>
        <p:spPr>
          <a:xfrm>
            <a:off x="378000" y="1371600"/>
            <a:ext cx="4627200" cy="1080000"/>
          </a:xfrm>
          <a:prstGeom prst="rect">
            <a:avLst/>
          </a:prstGeom>
        </p:spPr>
        <p:txBody>
          <a:bodyPr vert="horz" lIns="91440" tIns="45720" rIns="91440" bIns="45720" rtlCol="0" anchor="ctr">
            <a:normAutofit fontScale="2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400" b="1" i="1" u="none" strike="noStrike" kern="1200" cap="none" spc="0" normalizeH="0" baseline="0" noProof="0" dirty="0" smtClean="0">
              <a:ln>
                <a:noFill/>
              </a:ln>
              <a:solidFill>
                <a:srgbClr val="00B0F0"/>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6000" b="1" i="1" noProof="0" dirty="0" smtClean="0">
                <a:solidFill>
                  <a:srgbClr val="4676A6"/>
                </a:solidFill>
                <a:latin typeface="+mj-lt"/>
                <a:ea typeface="+mj-ea"/>
                <a:cs typeface="+mj-cs"/>
              </a:rPr>
              <a:t>More information:</a:t>
            </a:r>
            <a:endParaRPr kumimoji="0" lang="en-US" sz="16000" b="1" i="1" u="none" strike="noStrike" kern="1200" cap="none" spc="0" normalizeH="0" noProof="0" dirty="0">
              <a:ln>
                <a:noFill/>
              </a:ln>
              <a:solidFill>
                <a:srgbClr val="4676A6"/>
              </a:solidFill>
              <a:effectLst/>
              <a:uLnTx/>
              <a:uFillTx/>
              <a:latin typeface="+mj-lt"/>
              <a:ea typeface="+mj-ea"/>
              <a:cs typeface="+mj-cs"/>
            </a:endParaRPr>
          </a:p>
        </p:txBody>
      </p:sp>
      <p:pic>
        <p:nvPicPr>
          <p:cNvPr id="10"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1562" y="306000"/>
            <a:ext cx="605514" cy="659362"/>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400" y="392886"/>
            <a:ext cx="862553" cy="520603"/>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9800" y="323506"/>
            <a:ext cx="659362" cy="659362"/>
          </a:xfrm>
          <a:prstGeom prst="rect">
            <a:avLst/>
          </a:prstGeom>
        </p:spPr>
      </p:pic>
    </p:spTree>
    <p:extLst>
      <p:ext uri="{BB962C8B-B14F-4D97-AF65-F5344CB8AC3E}">
        <p14:creationId xmlns:p14="http://schemas.microsoft.com/office/powerpoint/2010/main" val="4084099542"/>
      </p:ext>
    </p:extLst>
  </p:cSld>
  <p:clrMapOvr>
    <a:masterClrMapping/>
  </p:clrMapOvr>
  <p:transition advTm="20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18</a:t>
            </a:fld>
            <a:endParaRPr lang="en-US"/>
          </a:p>
        </p:txBody>
      </p:sp>
      <p:sp>
        <p:nvSpPr>
          <p:cNvPr id="2" name="TextBox 1"/>
          <p:cNvSpPr txBox="1"/>
          <p:nvPr/>
        </p:nvSpPr>
        <p:spPr>
          <a:xfrm>
            <a:off x="378000" y="561154"/>
            <a:ext cx="8208000" cy="707886"/>
          </a:xfrm>
          <a:prstGeom prst="rect">
            <a:avLst/>
          </a:prstGeom>
          <a:noFill/>
        </p:spPr>
        <p:txBody>
          <a:bodyPr wrap="square" rtlCol="0" anchor="ctr">
            <a:spAutoFit/>
          </a:bodyPr>
          <a:lstStyle/>
          <a:p>
            <a:pPr algn="r"/>
            <a:r>
              <a:rPr lang="en-US" sz="4000" b="1" i="1" dirty="0" smtClean="0">
                <a:solidFill>
                  <a:srgbClr val="4676A6"/>
                </a:solidFill>
              </a:rPr>
              <a:t>Sand &amp; dust storms</a:t>
            </a:r>
            <a:endParaRPr lang="en-US" sz="4000" b="1" i="1" dirty="0">
              <a:solidFill>
                <a:srgbClr val="4676A6"/>
              </a:solidFill>
            </a:endParaRPr>
          </a:p>
        </p:txBody>
      </p:sp>
      <p:sp>
        <p:nvSpPr>
          <p:cNvPr id="10" name="Tijdelijke aanduiding voor inhoud 2"/>
          <p:cNvSpPr txBox="1">
            <a:spLocks/>
          </p:cNvSpPr>
          <p:nvPr/>
        </p:nvSpPr>
        <p:spPr bwMode="auto">
          <a:xfrm>
            <a:off x="378000" y="1800000"/>
            <a:ext cx="8208000" cy="557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457200" lvl="0" indent="-457200" eaLnBrk="1" fontAlgn="auto" hangingPunct="1">
              <a:spcBef>
                <a:spcPts val="0"/>
              </a:spcBef>
              <a:spcAft>
                <a:spcPts val="0"/>
              </a:spcAft>
              <a:buSzTx/>
              <a:buFont typeface="Arial" panose="020B0604020202020204" pitchFamily="34" charset="0"/>
              <a:buChar char="•"/>
            </a:pPr>
            <a:r>
              <a:rPr lang="en-US" sz="2600" dirty="0" smtClean="0">
                <a:solidFill>
                  <a:prstClr val="black"/>
                </a:solidFill>
                <a:ea typeface="Times New Roman"/>
                <a:cs typeface="FrutigerLTStd-Roman"/>
              </a:rPr>
              <a:t>Sand and dust storms </a:t>
            </a:r>
            <a:r>
              <a:rPr lang="en-US" sz="2600" b="1" dirty="0" smtClean="0">
                <a:solidFill>
                  <a:prstClr val="black"/>
                </a:solidFill>
                <a:ea typeface="Times New Roman"/>
                <a:cs typeface="FrutigerLTStd-Roman"/>
              </a:rPr>
              <a:t>affect air quality </a:t>
            </a:r>
            <a:r>
              <a:rPr lang="en-US" sz="2600" dirty="0" smtClean="0">
                <a:solidFill>
                  <a:prstClr val="black"/>
                </a:solidFill>
                <a:ea typeface="Times New Roman"/>
                <a:cs typeface="FrutigerLTStd-Roman"/>
              </a:rPr>
              <a:t>(sand and dust particles, transport of pollutants);</a:t>
            </a:r>
          </a:p>
          <a:p>
            <a:pPr marL="457200" lvl="0" indent="-457200" eaLnBrk="1" fontAlgn="auto" hangingPunct="1">
              <a:spcBef>
                <a:spcPts val="0"/>
              </a:spcBef>
              <a:spcAft>
                <a:spcPts val="0"/>
              </a:spcAft>
              <a:buSzTx/>
              <a:buFont typeface="Arial" panose="020B0604020202020204" pitchFamily="34" charset="0"/>
              <a:buChar char="•"/>
            </a:pPr>
            <a:r>
              <a:rPr lang="en-US" sz="2600" dirty="0" smtClean="0">
                <a:solidFill>
                  <a:prstClr val="black"/>
                </a:solidFill>
                <a:ea typeface="Times New Roman"/>
                <a:cs typeface="FrutigerLTStd-Roman"/>
              </a:rPr>
              <a:t>Sand and dust storms are responsible for worsening of asthma and other respiratory diseases, </a:t>
            </a:r>
            <a:r>
              <a:rPr lang="en-US" sz="2600" b="1" dirty="0" smtClean="0">
                <a:solidFill>
                  <a:prstClr val="black"/>
                </a:solidFill>
                <a:ea typeface="Times New Roman"/>
                <a:cs typeface="FrutigerLTStd-Roman"/>
              </a:rPr>
              <a:t>meningitis</a:t>
            </a:r>
            <a:r>
              <a:rPr lang="en-US" sz="2600" dirty="0" smtClean="0">
                <a:solidFill>
                  <a:prstClr val="black"/>
                </a:solidFill>
                <a:ea typeface="Times New Roman"/>
                <a:cs typeface="FrutigerLTStd-Roman"/>
              </a:rPr>
              <a:t> and other </a:t>
            </a:r>
            <a:r>
              <a:rPr lang="en-US" sz="2600" b="1" dirty="0" smtClean="0">
                <a:solidFill>
                  <a:prstClr val="black"/>
                </a:solidFill>
                <a:ea typeface="Times New Roman"/>
                <a:cs typeface="FrutigerLTStd-Roman"/>
              </a:rPr>
              <a:t>negative health effects</a:t>
            </a:r>
            <a:r>
              <a:rPr lang="en-US" sz="2600" dirty="0" smtClean="0">
                <a:solidFill>
                  <a:prstClr val="black"/>
                </a:solidFill>
                <a:ea typeface="Times New Roman"/>
                <a:cs typeface="FrutigerLTStd-Roman"/>
              </a:rPr>
              <a:t>; </a:t>
            </a:r>
          </a:p>
          <a:p>
            <a:pPr marL="457200" lvl="0" indent="-457200" eaLnBrk="1" fontAlgn="auto" hangingPunct="1">
              <a:spcBef>
                <a:spcPts val="0"/>
              </a:spcBef>
              <a:spcAft>
                <a:spcPts val="0"/>
              </a:spcAft>
              <a:buSzTx/>
              <a:buFont typeface="Arial" panose="020B0604020202020204" pitchFamily="34" charset="0"/>
              <a:buChar char="•"/>
            </a:pPr>
            <a:r>
              <a:rPr lang="en-US" sz="2600" dirty="0" smtClean="0">
                <a:solidFill>
                  <a:prstClr val="black"/>
                </a:solidFill>
                <a:ea typeface="Times New Roman"/>
                <a:cs typeface="FrutigerLTStd-Roman"/>
              </a:rPr>
              <a:t>Sand and dust storms cause </a:t>
            </a:r>
            <a:r>
              <a:rPr lang="en-US" sz="2600" b="1" dirty="0" smtClean="0">
                <a:solidFill>
                  <a:prstClr val="black"/>
                </a:solidFill>
                <a:ea typeface="Times New Roman"/>
                <a:cs typeface="FrutigerLTStd-Roman"/>
              </a:rPr>
              <a:t>general damage </a:t>
            </a:r>
            <a:r>
              <a:rPr lang="en-US" sz="2600" dirty="0" smtClean="0">
                <a:solidFill>
                  <a:prstClr val="black"/>
                </a:solidFill>
                <a:ea typeface="Times New Roman"/>
                <a:cs typeface="FrutigerLTStd-Roman"/>
              </a:rPr>
              <a:t>(dust cover, reduced plant growth decreased visibility) ;</a:t>
            </a:r>
          </a:p>
          <a:p>
            <a:pPr marL="457200" lvl="0" indent="-457200" eaLnBrk="1" fontAlgn="auto" hangingPunct="1">
              <a:spcBef>
                <a:spcPts val="0"/>
              </a:spcBef>
              <a:spcAft>
                <a:spcPts val="0"/>
              </a:spcAft>
              <a:buSzTx/>
              <a:buFont typeface="Arial" panose="020B0604020202020204" pitchFamily="34" charset="0"/>
              <a:buChar char="•"/>
            </a:pPr>
            <a:r>
              <a:rPr lang="en-US" sz="2600" b="1" dirty="0" smtClean="0">
                <a:solidFill>
                  <a:prstClr val="black"/>
                </a:solidFill>
                <a:ea typeface="Times New Roman"/>
                <a:cs typeface="FrutigerLTStd-Roman"/>
              </a:rPr>
              <a:t>Early warning can reduce impact</a:t>
            </a:r>
            <a:r>
              <a:rPr lang="en-US" sz="2600" dirty="0" smtClean="0">
                <a:solidFill>
                  <a:prstClr val="black"/>
                </a:solidFill>
                <a:ea typeface="Times New Roman"/>
                <a:cs typeface="FrutigerLTStd-Roman"/>
              </a:rPr>
              <a:t>: better forecasts enable better preparation (lives saved, reduced exposure, reduced damage).</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1700963931"/>
      </p:ext>
    </p:extLst>
  </p:cSld>
  <p:clrMapOvr>
    <a:masterClrMapping/>
  </p:clrMapOvr>
  <p:transition advTm="20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19</a:t>
            </a:fld>
            <a:endParaRPr lang="en-US"/>
          </a:p>
        </p:txBody>
      </p:sp>
      <p:sp>
        <p:nvSpPr>
          <p:cNvPr id="2" name="Content Placeholder 1"/>
          <p:cNvSpPr>
            <a:spLocks noGrp="1"/>
          </p:cNvSpPr>
          <p:nvPr>
            <p:ph idx="1"/>
          </p:nvPr>
        </p:nvSpPr>
        <p:spPr>
          <a:xfrm>
            <a:off x="0" y="151200"/>
            <a:ext cx="9144000" cy="709200"/>
          </a:xfrm>
        </p:spPr>
        <p:txBody>
          <a:bodyPr anchor="ctr">
            <a:noAutofit/>
          </a:bodyPr>
          <a:lstStyle/>
          <a:p>
            <a:pPr marL="0" indent="-1652588" algn="ctr">
              <a:buNone/>
            </a:pPr>
            <a:r>
              <a:rPr lang="en-US" sz="4000" b="1" i="1" dirty="0">
                <a:solidFill>
                  <a:srgbClr val="4676A6"/>
                </a:solidFill>
              </a:rPr>
              <a:t>Air quality: sand and dust</a:t>
            </a:r>
          </a:p>
        </p:txBody>
      </p:sp>
      <p:sp>
        <p:nvSpPr>
          <p:cNvPr id="10" name="TextBox 9"/>
          <p:cNvSpPr txBox="1"/>
          <p:nvPr/>
        </p:nvSpPr>
        <p:spPr>
          <a:xfrm>
            <a:off x="603409" y="6120000"/>
            <a:ext cx="7937183" cy="400110"/>
          </a:xfrm>
          <a:prstGeom prst="rect">
            <a:avLst/>
          </a:prstGeom>
          <a:noFill/>
        </p:spPr>
        <p:txBody>
          <a:bodyPr wrap="square" rtlCol="0">
            <a:spAutoFit/>
          </a:bodyPr>
          <a:lstStyle/>
          <a:p>
            <a:pPr algn="ctr"/>
            <a:r>
              <a:rPr lang="en-US" sz="2000" i="1" dirty="0" smtClean="0"/>
              <a:t>Sand and dust storm over Japan (MODIS image; 2002) </a:t>
            </a:r>
            <a:endParaRPr lang="en-US" sz="2000" i="1" dirty="0"/>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1" y="1044000"/>
            <a:ext cx="6705599" cy="5029200"/>
          </a:xfrm>
          <a:prstGeom prst="rect">
            <a:avLst/>
          </a:prstGeom>
          <a:noFill/>
          <a:ln>
            <a:noFill/>
          </a:ln>
        </p:spPr>
      </p:pic>
    </p:spTree>
    <p:extLst>
      <p:ext uri="{BB962C8B-B14F-4D97-AF65-F5344CB8AC3E}">
        <p14:creationId xmlns:p14="http://schemas.microsoft.com/office/powerpoint/2010/main" val="22382494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2880000"/>
            <a:ext cx="8208000" cy="3960000"/>
          </a:xfrm>
        </p:spPr>
        <p:txBody>
          <a:bodyPr>
            <a:normAutofit/>
          </a:bodyPr>
          <a:lstStyle/>
          <a:p>
            <a:pPr>
              <a:spcBef>
                <a:spcPts val="0"/>
              </a:spcBef>
              <a:buNone/>
            </a:pPr>
            <a:r>
              <a:rPr lang="en-US" sz="2800" dirty="0" smtClean="0"/>
              <a:t>Mark Noort, consultant, project manager</a:t>
            </a:r>
          </a:p>
          <a:p>
            <a:pPr>
              <a:spcBef>
                <a:spcPts val="0"/>
              </a:spcBef>
              <a:buNone/>
            </a:pPr>
            <a:r>
              <a:rPr lang="en-US" sz="2800" dirty="0" smtClean="0"/>
              <a:t>	</a:t>
            </a:r>
          </a:p>
          <a:p>
            <a:pPr>
              <a:spcBef>
                <a:spcPts val="0"/>
              </a:spcBef>
              <a:buNone/>
            </a:pPr>
            <a:r>
              <a:rPr lang="en-US" sz="2800" dirty="0" smtClean="0"/>
              <a:t>HCP international: </a:t>
            </a:r>
          </a:p>
          <a:p>
            <a:pPr>
              <a:spcBef>
                <a:spcPts val="0"/>
              </a:spcBef>
              <a:buNone/>
            </a:pPr>
            <a:r>
              <a:rPr lang="en-US" sz="2800" dirty="0" smtClean="0"/>
              <a:t>consulting, marketing of earth observation</a:t>
            </a:r>
          </a:p>
          <a:p>
            <a:pPr>
              <a:spcBef>
                <a:spcPts val="0"/>
              </a:spcBef>
              <a:buNone/>
            </a:pPr>
            <a:r>
              <a:rPr lang="en-US" sz="2800" dirty="0" smtClean="0"/>
              <a:t>	</a:t>
            </a:r>
          </a:p>
          <a:p>
            <a:pPr>
              <a:spcBef>
                <a:spcPts val="0"/>
              </a:spcBef>
              <a:buNone/>
            </a:pPr>
            <a:r>
              <a:rPr lang="en-US" sz="2800" dirty="0" smtClean="0"/>
              <a:t>Project director EOPOWER: </a:t>
            </a:r>
          </a:p>
          <a:p>
            <a:pPr>
              <a:spcBef>
                <a:spcPts val="0"/>
              </a:spcBef>
              <a:buNone/>
            </a:pPr>
            <a:r>
              <a:rPr lang="en-US" sz="2800" dirty="0" smtClean="0"/>
              <a:t>project for promotion &amp; capacity building of </a:t>
            </a:r>
          </a:p>
          <a:p>
            <a:pPr>
              <a:spcBef>
                <a:spcPts val="0"/>
              </a:spcBef>
              <a:buNone/>
            </a:pPr>
            <a:r>
              <a:rPr lang="en-US" sz="2800" dirty="0" smtClean="0"/>
              <a:t>earth observation applications</a:t>
            </a:r>
          </a:p>
        </p:txBody>
      </p:sp>
      <p:sp>
        <p:nvSpPr>
          <p:cNvPr id="6" name="Slide Number Placeholder 5"/>
          <p:cNvSpPr>
            <a:spLocks noGrp="1"/>
          </p:cNvSpPr>
          <p:nvPr>
            <p:ph type="sldNum" sz="quarter" idx="12"/>
          </p:nvPr>
        </p:nvSpPr>
        <p:spPr/>
        <p:txBody>
          <a:bodyPr/>
          <a:lstStyle/>
          <a:p>
            <a:fld id="{7AE59B96-4131-4DD5-A7F3-9C8969C240CC}" type="slidenum">
              <a:rPr lang="en-US" smtClean="0"/>
              <a:pPr/>
              <a:t>2</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0058" y="838800"/>
            <a:ext cx="2275942" cy="910377"/>
          </a:xfrm>
          <a:prstGeom prst="rect">
            <a:avLst/>
          </a:prstGeom>
        </p:spPr>
      </p:pic>
      <p:sp>
        <p:nvSpPr>
          <p:cNvPr id="9" name="Title 1"/>
          <p:cNvSpPr txBox="1">
            <a:spLocks/>
          </p:cNvSpPr>
          <p:nvPr/>
        </p:nvSpPr>
        <p:spPr>
          <a:xfrm>
            <a:off x="378000" y="1620000"/>
            <a:ext cx="8208000" cy="1080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smtClean="0">
                <a:ln>
                  <a:noFill/>
                </a:ln>
                <a:solidFill>
                  <a:schemeClr val="tx1"/>
                </a:solidFill>
                <a:effectLst/>
                <a:uLnTx/>
                <a:uFillTx/>
                <a:latin typeface="+mj-lt"/>
                <a:ea typeface="+mj-ea"/>
                <a:cs typeface="+mj-cs"/>
              </a:rPr>
              <a:t>0. Introduction</a:t>
            </a:r>
            <a:endParaRPr kumimoji="0" lang="en-US" sz="4000" b="1" i="1" u="none" strike="noStrike" kern="1200" cap="none" spc="0" normalizeH="0" baseline="0" noProof="0" dirty="0">
              <a:ln>
                <a:noFill/>
              </a:ln>
              <a:solidFill>
                <a:schemeClr val="tx1"/>
              </a:solidFill>
              <a:effectLst/>
              <a:uLnTx/>
              <a:uFillTx/>
              <a:latin typeface="+mj-lt"/>
              <a:ea typeface="+mj-ea"/>
              <a:cs typeface="+mj-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cSld>
  <p:clrMapOvr>
    <a:masterClrMapping/>
  </p:clrMapOvr>
  <p:transition advTm="20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20</a:t>
            </a:fld>
            <a:endParaRPr lang="en-US"/>
          </a:p>
        </p:txBody>
      </p:sp>
      <p:sp>
        <p:nvSpPr>
          <p:cNvPr id="2" name="Content Placeholder 1"/>
          <p:cNvSpPr>
            <a:spLocks noGrp="1"/>
          </p:cNvSpPr>
          <p:nvPr>
            <p:ph idx="1"/>
          </p:nvPr>
        </p:nvSpPr>
        <p:spPr>
          <a:xfrm>
            <a:off x="0" y="151200"/>
            <a:ext cx="9144000" cy="709200"/>
          </a:xfrm>
        </p:spPr>
        <p:txBody>
          <a:bodyPr anchor="ctr">
            <a:noAutofit/>
          </a:bodyPr>
          <a:lstStyle/>
          <a:p>
            <a:pPr marL="1652588" indent="-1652588" algn="ctr">
              <a:buNone/>
            </a:pPr>
            <a:r>
              <a:rPr lang="en-US" sz="4000" b="1" i="1" dirty="0">
                <a:solidFill>
                  <a:srgbClr val="4676A6"/>
                </a:solidFill>
              </a:rPr>
              <a:t>Dust storm life cycle</a:t>
            </a:r>
          </a:p>
        </p:txBody>
      </p:sp>
      <p:sp>
        <p:nvSpPr>
          <p:cNvPr id="10" name="TextBox 9"/>
          <p:cNvSpPr txBox="1"/>
          <p:nvPr/>
        </p:nvSpPr>
        <p:spPr>
          <a:xfrm>
            <a:off x="468000" y="6120000"/>
            <a:ext cx="8208000" cy="400110"/>
          </a:xfrm>
          <a:prstGeom prst="rect">
            <a:avLst/>
          </a:prstGeom>
          <a:noFill/>
        </p:spPr>
        <p:txBody>
          <a:bodyPr wrap="square" rtlCol="0">
            <a:spAutoFit/>
          </a:bodyPr>
          <a:lstStyle/>
          <a:p>
            <a:pPr algn="ctr"/>
            <a:r>
              <a:rPr lang="en-US" sz="2000" i="1" dirty="0" smtClean="0"/>
              <a:t>Dust storm early warning (source: UNEP) </a:t>
            </a:r>
            <a:endParaRPr lang="en-US" sz="2000" i="1" dirty="0"/>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9300" y="762000"/>
            <a:ext cx="5105400" cy="5334000"/>
          </a:xfrm>
          <a:prstGeom prst="rect">
            <a:avLst/>
          </a:prstGeom>
          <a:noFill/>
          <a:ln>
            <a:noFill/>
          </a:ln>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6714" y="151200"/>
            <a:ext cx="902886" cy="968400"/>
          </a:xfrm>
          <a:prstGeom prst="rect">
            <a:avLst/>
          </a:prstGeom>
        </p:spPr>
      </p:pic>
    </p:spTree>
    <p:extLst>
      <p:ext uri="{BB962C8B-B14F-4D97-AF65-F5344CB8AC3E}">
        <p14:creationId xmlns:p14="http://schemas.microsoft.com/office/powerpoint/2010/main" val="5309318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21</a:t>
            </a:fld>
            <a:endParaRPr lang="en-US"/>
          </a:p>
        </p:txBody>
      </p:sp>
      <p:sp>
        <p:nvSpPr>
          <p:cNvPr id="2" name="Content Placeholder 1"/>
          <p:cNvSpPr>
            <a:spLocks noGrp="1"/>
          </p:cNvSpPr>
          <p:nvPr>
            <p:ph idx="1"/>
          </p:nvPr>
        </p:nvSpPr>
        <p:spPr>
          <a:xfrm>
            <a:off x="0" y="151200"/>
            <a:ext cx="8208000" cy="709200"/>
          </a:xfrm>
        </p:spPr>
        <p:txBody>
          <a:bodyPr anchor="ctr">
            <a:noAutofit/>
          </a:bodyPr>
          <a:lstStyle/>
          <a:p>
            <a:pPr marL="1652588" indent="-1652588" algn="ctr">
              <a:buNone/>
            </a:pPr>
            <a:r>
              <a:rPr lang="en-US" sz="4000" b="1" i="1" dirty="0">
                <a:solidFill>
                  <a:srgbClr val="4676A6"/>
                </a:solidFill>
              </a:rPr>
              <a:t>Information flow SDS-WAS</a:t>
            </a:r>
          </a:p>
        </p:txBody>
      </p:sp>
      <p:sp>
        <p:nvSpPr>
          <p:cNvPr id="10" name="TextBox 9"/>
          <p:cNvSpPr txBox="1"/>
          <p:nvPr/>
        </p:nvSpPr>
        <p:spPr>
          <a:xfrm>
            <a:off x="603409" y="6120000"/>
            <a:ext cx="7937183" cy="707886"/>
          </a:xfrm>
          <a:prstGeom prst="rect">
            <a:avLst/>
          </a:prstGeom>
          <a:noFill/>
        </p:spPr>
        <p:txBody>
          <a:bodyPr wrap="square" rtlCol="0">
            <a:spAutoFit/>
          </a:bodyPr>
          <a:lstStyle/>
          <a:p>
            <a:pPr algn="ctr"/>
            <a:r>
              <a:rPr lang="en-US" sz="2000" i="1" dirty="0" smtClean="0"/>
              <a:t>Sand and dust storm warning, advisory and assessment system </a:t>
            </a:r>
            <a:br>
              <a:rPr lang="en-US" sz="2000" i="1" dirty="0" smtClean="0"/>
            </a:br>
            <a:r>
              <a:rPr lang="en-US" sz="2000" i="1" dirty="0" smtClean="0"/>
              <a:t>(source: WMO) </a:t>
            </a:r>
            <a:endParaRPr lang="en-US" sz="2000" i="1" dirty="0"/>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1" y="1044000"/>
            <a:ext cx="6553199" cy="4953000"/>
          </a:xfrm>
          <a:prstGeom prst="rect">
            <a:avLst/>
          </a:prstGeom>
          <a:noFill/>
          <a:ln>
            <a:no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8115" y="0"/>
            <a:ext cx="829885" cy="1447800"/>
          </a:xfrm>
          <a:prstGeom prst="rect">
            <a:avLst/>
          </a:prstGeom>
        </p:spPr>
      </p:pic>
    </p:spTree>
    <p:extLst>
      <p:ext uri="{BB962C8B-B14F-4D97-AF65-F5344CB8AC3E}">
        <p14:creationId xmlns:p14="http://schemas.microsoft.com/office/powerpoint/2010/main" val="862737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2880000"/>
            <a:ext cx="8208000" cy="4190999"/>
          </a:xfrm>
        </p:spPr>
        <p:txBody>
          <a:bodyPr>
            <a:normAutofit/>
          </a:bodyPr>
          <a:lstStyle/>
          <a:p>
            <a:pPr marL="0" lvl="0" indent="0">
              <a:lnSpc>
                <a:spcPct val="80000"/>
              </a:lnSpc>
              <a:spcBef>
                <a:spcPts val="0"/>
              </a:spcBef>
              <a:spcAft>
                <a:spcPts val="1200"/>
              </a:spcAft>
              <a:buNone/>
            </a:pPr>
            <a:r>
              <a:rPr lang="en-US" sz="2600" b="1" dirty="0">
                <a:solidFill>
                  <a:prstClr val="black"/>
                </a:solidFill>
              </a:rPr>
              <a:t>Forecasting and early warning of dust storms </a:t>
            </a:r>
            <a:r>
              <a:rPr lang="en-US" sz="2600" b="1" dirty="0" smtClean="0">
                <a:solidFill>
                  <a:prstClr val="black"/>
                </a:solidFill>
              </a:rPr>
              <a:t>- UNEP </a:t>
            </a:r>
            <a:r>
              <a:rPr lang="en-US" sz="2600" b="1" dirty="0">
                <a:solidFill>
                  <a:prstClr val="black"/>
                </a:solidFill>
              </a:rPr>
              <a:t>global environmental alert </a:t>
            </a:r>
            <a:r>
              <a:rPr lang="en-US" sz="2600" b="1" dirty="0" smtClean="0">
                <a:solidFill>
                  <a:prstClr val="black"/>
                </a:solidFill>
              </a:rPr>
              <a:t>service </a:t>
            </a:r>
            <a:r>
              <a:rPr lang="en-US" sz="2000" b="1" dirty="0" smtClean="0">
                <a:solidFill>
                  <a:prstClr val="black"/>
                </a:solidFill>
              </a:rPr>
              <a:t>(UNEP; 2013) </a:t>
            </a:r>
            <a:r>
              <a:rPr lang="en-US" sz="2000" i="1" dirty="0" smtClean="0">
                <a:solidFill>
                  <a:prstClr val="black"/>
                </a:solidFill>
              </a:rPr>
              <a:t>presents </a:t>
            </a:r>
            <a:r>
              <a:rPr lang="en-US" sz="2000" i="1" dirty="0">
                <a:solidFill>
                  <a:prstClr val="black"/>
                </a:solidFill>
              </a:rPr>
              <a:t>general process and role of forecasting and early warning</a:t>
            </a:r>
          </a:p>
          <a:p>
            <a:pPr marL="0" lvl="0" indent="0">
              <a:lnSpc>
                <a:spcPct val="80000"/>
              </a:lnSpc>
              <a:spcBef>
                <a:spcPts val="0"/>
              </a:spcBef>
              <a:spcAft>
                <a:spcPts val="1200"/>
              </a:spcAft>
              <a:buNone/>
            </a:pPr>
            <a:r>
              <a:rPr lang="en-US" sz="2600" b="1" dirty="0" smtClean="0">
                <a:solidFill>
                  <a:prstClr val="black"/>
                </a:solidFill>
              </a:rPr>
              <a:t>Dust </a:t>
            </a:r>
            <a:r>
              <a:rPr lang="en-US" sz="2600" b="1" dirty="0">
                <a:solidFill>
                  <a:prstClr val="black"/>
                </a:solidFill>
              </a:rPr>
              <a:t>and sand storms </a:t>
            </a:r>
            <a:r>
              <a:rPr lang="en-US" sz="2000" b="1" dirty="0">
                <a:solidFill>
                  <a:prstClr val="black"/>
                </a:solidFill>
              </a:rPr>
              <a:t>(Ministry of the Environment </a:t>
            </a:r>
            <a:r>
              <a:rPr lang="en-US" sz="2000" b="1" dirty="0" smtClean="0">
                <a:solidFill>
                  <a:prstClr val="black"/>
                </a:solidFill>
              </a:rPr>
              <a:t>Japan; 2008) </a:t>
            </a:r>
            <a:r>
              <a:rPr lang="en-US" sz="2000" i="1" dirty="0" smtClean="0">
                <a:solidFill>
                  <a:prstClr val="black"/>
                </a:solidFill>
              </a:rPr>
              <a:t>description </a:t>
            </a:r>
            <a:r>
              <a:rPr lang="en-US" sz="2000" i="1" dirty="0">
                <a:solidFill>
                  <a:prstClr val="black"/>
                </a:solidFill>
              </a:rPr>
              <a:t>of how the sand and dust storm mechanism works and the usefulness of improved forecasts and early warning</a:t>
            </a:r>
          </a:p>
          <a:p>
            <a:pPr marL="0" lvl="0" indent="0">
              <a:lnSpc>
                <a:spcPct val="80000"/>
              </a:lnSpc>
              <a:spcBef>
                <a:spcPts val="0"/>
              </a:spcBef>
              <a:spcAft>
                <a:spcPts val="1200"/>
              </a:spcAft>
              <a:buNone/>
            </a:pPr>
            <a:r>
              <a:rPr lang="en-US" sz="2600" b="1" dirty="0" smtClean="0">
                <a:solidFill>
                  <a:prstClr val="black"/>
                </a:solidFill>
              </a:rPr>
              <a:t>WMO </a:t>
            </a:r>
            <a:r>
              <a:rPr lang="en-US" sz="2600" b="1" dirty="0">
                <a:solidFill>
                  <a:prstClr val="black"/>
                </a:solidFill>
              </a:rPr>
              <a:t>sand and dust storm warning, advisory and assessment system (SDS-WAS) – science and implementation plan </a:t>
            </a:r>
            <a:r>
              <a:rPr lang="en-US" sz="2600" b="1" dirty="0" smtClean="0">
                <a:solidFill>
                  <a:prstClr val="black"/>
                </a:solidFill>
              </a:rPr>
              <a:t>2015 – 2020 </a:t>
            </a:r>
            <a:r>
              <a:rPr lang="en-US" sz="2000" b="1" dirty="0" smtClean="0">
                <a:solidFill>
                  <a:prstClr val="black"/>
                </a:solidFill>
              </a:rPr>
              <a:t>(WMO; 2014)</a:t>
            </a:r>
            <a:r>
              <a:rPr lang="en-US" sz="2600" b="1" dirty="0" smtClean="0">
                <a:solidFill>
                  <a:prstClr val="black"/>
                </a:solidFill>
              </a:rPr>
              <a:t> </a:t>
            </a:r>
            <a:r>
              <a:rPr lang="en-US" sz="2000" i="1" dirty="0" smtClean="0">
                <a:solidFill>
                  <a:prstClr val="black"/>
                </a:solidFill>
              </a:rPr>
              <a:t>research </a:t>
            </a:r>
            <a:r>
              <a:rPr lang="en-US" sz="2000" i="1" dirty="0">
                <a:solidFill>
                  <a:prstClr val="black"/>
                </a:solidFill>
              </a:rPr>
              <a:t>to improve forecasts, modelling and information to user communities, </a:t>
            </a:r>
            <a:r>
              <a:rPr lang="en-US" sz="2000" i="1" dirty="0" smtClean="0">
                <a:solidFill>
                  <a:prstClr val="black"/>
                </a:solidFill>
              </a:rPr>
              <a:t>plus description of previous achievements</a:t>
            </a:r>
            <a:endParaRPr lang="en-US" sz="9200" dirty="0">
              <a:solidFill>
                <a:prstClr val="black"/>
              </a:solidFill>
            </a:endParaRPr>
          </a:p>
        </p:txBody>
      </p:sp>
      <p:sp>
        <p:nvSpPr>
          <p:cNvPr id="5" name="Slide Number Placeholder 4"/>
          <p:cNvSpPr>
            <a:spLocks noGrp="1"/>
          </p:cNvSpPr>
          <p:nvPr>
            <p:ph type="sldNum" sz="quarter" idx="12"/>
          </p:nvPr>
        </p:nvSpPr>
        <p:spPr/>
        <p:txBody>
          <a:bodyPr/>
          <a:lstStyle/>
          <a:p>
            <a:fld id="{7AE59B96-4131-4DD5-A7F3-9C8969C240CC}" type="slidenum">
              <a:rPr lang="en-US" smtClean="0"/>
              <a:pPr/>
              <a:t>22</a:t>
            </a:fld>
            <a:endParaRPr lang="en-US"/>
          </a:p>
        </p:txBody>
      </p:sp>
      <p:sp>
        <p:nvSpPr>
          <p:cNvPr id="7" name="Title 1"/>
          <p:cNvSpPr txBox="1">
            <a:spLocks/>
          </p:cNvSpPr>
          <p:nvPr/>
        </p:nvSpPr>
        <p:spPr>
          <a:xfrm>
            <a:off x="378000" y="1620000"/>
            <a:ext cx="4627200" cy="1080000"/>
          </a:xfrm>
          <a:prstGeom prst="rect">
            <a:avLst/>
          </a:prstGeom>
        </p:spPr>
        <p:txBody>
          <a:bodyPr vert="horz" lIns="91440" tIns="45720" rIns="91440" bIns="45720" rtlCol="0" anchor="ctr">
            <a:normAutofit fontScale="2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400" b="1" i="1" u="none" strike="noStrike" kern="1200" cap="none" spc="0" normalizeH="0" baseline="0" noProof="0" dirty="0" smtClean="0">
              <a:ln>
                <a:noFill/>
              </a:ln>
              <a:solidFill>
                <a:srgbClr val="00B0F0"/>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6000" b="1" i="1" noProof="0" dirty="0" smtClean="0">
                <a:solidFill>
                  <a:srgbClr val="4676A6"/>
                </a:solidFill>
                <a:latin typeface="+mj-lt"/>
                <a:ea typeface="+mj-ea"/>
                <a:cs typeface="+mj-cs"/>
              </a:rPr>
              <a:t>More information:</a:t>
            </a:r>
            <a:endParaRPr kumimoji="0" lang="en-US" sz="16000" b="1" i="1" u="none" strike="noStrike" kern="1200" cap="none" spc="0" normalizeH="0" noProof="0" dirty="0">
              <a:ln>
                <a:noFill/>
              </a:ln>
              <a:solidFill>
                <a:srgbClr val="4676A6"/>
              </a:solidFill>
              <a:effectLst/>
              <a:uLnTx/>
              <a:uFillTx/>
              <a:latin typeface="+mj-lt"/>
              <a:ea typeface="+mj-ea"/>
              <a:cs typeface="+mj-cs"/>
            </a:endParaRPr>
          </a:p>
        </p:txBody>
      </p:sp>
      <p:pic>
        <p:nvPicPr>
          <p:cNvPr id="12"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799" y="252000"/>
            <a:ext cx="546085" cy="95268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403200"/>
            <a:ext cx="594121" cy="637231"/>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403199"/>
            <a:ext cx="916632" cy="637231"/>
          </a:xfrm>
          <a:prstGeom prst="rect">
            <a:avLst/>
          </a:prstGeom>
        </p:spPr>
      </p:pic>
    </p:spTree>
    <p:extLst>
      <p:ext uri="{BB962C8B-B14F-4D97-AF65-F5344CB8AC3E}">
        <p14:creationId xmlns:p14="http://schemas.microsoft.com/office/powerpoint/2010/main" val="3782279761"/>
      </p:ext>
    </p:extLst>
  </p:cSld>
  <p:clrMapOvr>
    <a:masterClrMapping/>
  </p:clrMapOvr>
  <p:transition advTm="20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23</a:t>
            </a:fld>
            <a:endParaRPr lang="en-US"/>
          </a:p>
        </p:txBody>
      </p:sp>
      <p:sp>
        <p:nvSpPr>
          <p:cNvPr id="2" name="TextBox 1"/>
          <p:cNvSpPr txBox="1"/>
          <p:nvPr/>
        </p:nvSpPr>
        <p:spPr>
          <a:xfrm>
            <a:off x="378000" y="631776"/>
            <a:ext cx="8208000" cy="707886"/>
          </a:xfrm>
          <a:prstGeom prst="rect">
            <a:avLst/>
          </a:prstGeom>
          <a:noFill/>
        </p:spPr>
        <p:txBody>
          <a:bodyPr wrap="square" rtlCol="0" anchor="ctr">
            <a:spAutoFit/>
          </a:bodyPr>
          <a:lstStyle/>
          <a:p>
            <a:pPr algn="r"/>
            <a:r>
              <a:rPr lang="en-US" sz="4000" b="1" i="1" dirty="0" smtClean="0">
                <a:solidFill>
                  <a:srgbClr val="4676A6"/>
                </a:solidFill>
              </a:rPr>
              <a:t>Fighting diseases</a:t>
            </a:r>
          </a:p>
        </p:txBody>
      </p:sp>
      <p:sp>
        <p:nvSpPr>
          <p:cNvPr id="10" name="Tijdelijke aanduiding voor inhoud 2"/>
          <p:cNvSpPr txBox="1">
            <a:spLocks/>
          </p:cNvSpPr>
          <p:nvPr/>
        </p:nvSpPr>
        <p:spPr bwMode="auto">
          <a:xfrm>
            <a:off x="378000" y="1800000"/>
            <a:ext cx="8208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457200" lvl="0" indent="-457200" eaLnBrk="1" fontAlgn="auto" hangingPunct="1">
              <a:lnSpc>
                <a:spcPct val="80000"/>
              </a:lnSpc>
              <a:spcBef>
                <a:spcPts val="0"/>
              </a:spcBef>
              <a:spcAft>
                <a:spcPts val="1200"/>
              </a:spcAft>
              <a:buSzTx/>
              <a:buFont typeface="Arial" pitchFamily="34" charset="0"/>
              <a:buChar char="•"/>
              <a:tabLst>
                <a:tab pos="457200" algn="l"/>
              </a:tabLst>
            </a:pPr>
            <a:r>
              <a:rPr lang="en-US" sz="2600" b="1" dirty="0" smtClean="0">
                <a:ea typeface="Times New Roman"/>
                <a:cs typeface="Caecilia-Roman"/>
              </a:rPr>
              <a:t>Infectious </a:t>
            </a:r>
            <a:r>
              <a:rPr lang="en-US" sz="2600" b="1" dirty="0">
                <a:ea typeface="Times New Roman"/>
                <a:cs typeface="Caecilia-Roman"/>
              </a:rPr>
              <a:t>disease and disease vectors</a:t>
            </a:r>
            <a:r>
              <a:rPr lang="en-US" sz="2600" dirty="0">
                <a:ea typeface="Times New Roman"/>
                <a:cs typeface="Caecilia-Roman"/>
              </a:rPr>
              <a:t>: environmental factors (land and water surface temperatures, rainfall, water depth, marine organisms) contribute to disease outbreaks, changes in weather and climatic conditions (example: cholera).</a:t>
            </a:r>
            <a:endParaRPr lang="en-US" sz="2000" dirty="0"/>
          </a:p>
          <a:p>
            <a:pPr marL="457200" lvl="0" indent="-457200" eaLnBrk="1" fontAlgn="auto" hangingPunct="1">
              <a:lnSpc>
                <a:spcPct val="80000"/>
              </a:lnSpc>
              <a:spcBef>
                <a:spcPts val="0"/>
              </a:spcBef>
              <a:spcAft>
                <a:spcPts val="1200"/>
              </a:spcAft>
              <a:buSzTx/>
              <a:buFont typeface="Arial" panose="020B0604020202020204" pitchFamily="34" charset="0"/>
              <a:buChar char="•"/>
            </a:pPr>
            <a:r>
              <a:rPr lang="en-US" sz="2600" dirty="0" smtClean="0">
                <a:solidFill>
                  <a:prstClr val="black"/>
                </a:solidFill>
                <a:ea typeface="Times New Roman"/>
                <a:cs typeface="Times New Roman"/>
              </a:rPr>
              <a:t>Initiatives are undertaken for the </a:t>
            </a:r>
            <a:r>
              <a:rPr lang="en-US" sz="2600" b="1" dirty="0" smtClean="0">
                <a:solidFill>
                  <a:prstClr val="black"/>
                </a:solidFill>
                <a:ea typeface="Times New Roman"/>
                <a:cs typeface="Times New Roman"/>
              </a:rPr>
              <a:t>prevention and control of malaria</a:t>
            </a:r>
            <a:r>
              <a:rPr lang="en-US" sz="2600" dirty="0" smtClean="0">
                <a:solidFill>
                  <a:prstClr val="black"/>
                </a:solidFill>
                <a:ea typeface="Times New Roman"/>
                <a:cs typeface="Times New Roman"/>
              </a:rPr>
              <a:t> in Africa;</a:t>
            </a:r>
          </a:p>
          <a:p>
            <a:pPr marL="457200" lvl="0" indent="-457200" eaLnBrk="1" fontAlgn="auto" hangingPunct="1">
              <a:lnSpc>
                <a:spcPct val="80000"/>
              </a:lnSpc>
              <a:spcBef>
                <a:spcPts val="0"/>
              </a:spcBef>
              <a:spcAft>
                <a:spcPts val="1200"/>
              </a:spcAft>
              <a:buSzTx/>
              <a:buFont typeface="Arial" panose="020B0604020202020204" pitchFamily="34" charset="0"/>
              <a:buChar char="•"/>
            </a:pPr>
            <a:r>
              <a:rPr lang="en-US" sz="2600" dirty="0">
                <a:solidFill>
                  <a:prstClr val="black"/>
                </a:solidFill>
                <a:ea typeface="Times New Roman"/>
                <a:cs typeface="FrutigerLTStd-Roman"/>
              </a:rPr>
              <a:t>A </a:t>
            </a:r>
            <a:r>
              <a:rPr lang="en-US" sz="2600" b="1" dirty="0">
                <a:solidFill>
                  <a:prstClr val="black"/>
                </a:solidFill>
                <a:ea typeface="Times New Roman"/>
                <a:cs typeface="FrutigerLTStd-Roman"/>
              </a:rPr>
              <a:t>comprehensive approach </a:t>
            </a:r>
            <a:r>
              <a:rPr lang="en-US" sz="2600" dirty="0">
                <a:solidFill>
                  <a:prstClr val="black"/>
                </a:solidFill>
                <a:ea typeface="Times New Roman"/>
                <a:cs typeface="FrutigerLTStd-Roman"/>
              </a:rPr>
              <a:t>is needed, including a suitability analysis of transmission and vulnerability risk </a:t>
            </a:r>
            <a:r>
              <a:rPr lang="en-US" sz="2600" dirty="0" smtClean="0">
                <a:solidFill>
                  <a:prstClr val="black"/>
                </a:solidFill>
                <a:ea typeface="Times New Roman"/>
                <a:cs typeface="FrutigerLTStd-Roman"/>
              </a:rPr>
              <a:t>indicators</a:t>
            </a:r>
            <a:r>
              <a:rPr lang="en-US" sz="2600" dirty="0">
                <a:solidFill>
                  <a:prstClr val="black"/>
                </a:solidFill>
                <a:ea typeface="Times New Roman"/>
                <a:cs typeface="FrutigerLTStd-Roman"/>
              </a:rPr>
              <a:t>.</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4207811564"/>
      </p:ext>
    </p:extLst>
  </p:cSld>
  <p:clrMapOvr>
    <a:masterClrMapping/>
  </p:clrMapOvr>
  <p:transition advTm="20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 y="330829"/>
            <a:ext cx="8458200" cy="6369281"/>
          </a:xfrm>
          <a:prstGeom prst="rect">
            <a:avLst/>
          </a:prstGeom>
          <a:noFill/>
          <a:ln>
            <a:noFill/>
          </a:ln>
        </p:spPr>
      </p:pic>
      <p:sp>
        <p:nvSpPr>
          <p:cNvPr id="4" name="Slide Number Placeholder 3"/>
          <p:cNvSpPr>
            <a:spLocks noGrp="1"/>
          </p:cNvSpPr>
          <p:nvPr>
            <p:ph type="sldNum" sz="quarter" idx="12"/>
          </p:nvPr>
        </p:nvSpPr>
        <p:spPr/>
        <p:txBody>
          <a:bodyPr/>
          <a:lstStyle/>
          <a:p>
            <a:fld id="{7AE59B96-4131-4DD5-A7F3-9C8969C240CC}" type="slidenum">
              <a:rPr lang="en-US" smtClean="0"/>
              <a:pPr/>
              <a:t>24</a:t>
            </a:fld>
            <a:endParaRPr lang="en-US"/>
          </a:p>
        </p:txBody>
      </p:sp>
      <p:sp>
        <p:nvSpPr>
          <p:cNvPr id="2" name="Content Placeholder 1"/>
          <p:cNvSpPr>
            <a:spLocks noGrp="1"/>
          </p:cNvSpPr>
          <p:nvPr>
            <p:ph idx="1"/>
          </p:nvPr>
        </p:nvSpPr>
        <p:spPr>
          <a:xfrm>
            <a:off x="603409" y="151200"/>
            <a:ext cx="6701891" cy="1080000"/>
          </a:xfrm>
        </p:spPr>
        <p:txBody>
          <a:bodyPr anchor="ctr">
            <a:noAutofit/>
          </a:bodyPr>
          <a:lstStyle/>
          <a:p>
            <a:pPr marL="0" indent="0">
              <a:lnSpc>
                <a:spcPct val="80000"/>
              </a:lnSpc>
              <a:buNone/>
            </a:pPr>
            <a:r>
              <a:rPr lang="en-US" sz="4000" b="1" i="1" dirty="0">
                <a:solidFill>
                  <a:srgbClr val="4676A6"/>
                </a:solidFill>
              </a:rPr>
              <a:t>Epidemics forecasting </a:t>
            </a:r>
            <a:r>
              <a:rPr lang="en-US" sz="4000" b="1" i="1" dirty="0" smtClean="0">
                <a:solidFill>
                  <a:srgbClr val="4676A6"/>
                </a:solidFill>
              </a:rPr>
              <a:t>&amp; environmental </a:t>
            </a:r>
            <a:r>
              <a:rPr lang="en-US" sz="4000" b="1" i="1" dirty="0">
                <a:solidFill>
                  <a:srgbClr val="4676A6"/>
                </a:solidFill>
              </a:rPr>
              <a:t>factors</a:t>
            </a:r>
          </a:p>
        </p:txBody>
      </p:sp>
      <p:sp>
        <p:nvSpPr>
          <p:cNvPr id="10" name="TextBox 9"/>
          <p:cNvSpPr txBox="1"/>
          <p:nvPr/>
        </p:nvSpPr>
        <p:spPr>
          <a:xfrm>
            <a:off x="603409" y="6300000"/>
            <a:ext cx="7937183" cy="400110"/>
          </a:xfrm>
          <a:prstGeom prst="rect">
            <a:avLst/>
          </a:prstGeom>
          <a:noFill/>
        </p:spPr>
        <p:txBody>
          <a:bodyPr wrap="square" rtlCol="0">
            <a:spAutoFit/>
          </a:bodyPr>
          <a:lstStyle/>
          <a:p>
            <a:pPr algn="ctr"/>
            <a:r>
              <a:rPr lang="en-US" sz="2000" i="1" dirty="0" smtClean="0"/>
              <a:t>User cycle framework (Source: EO priorities infectious diseases;  2010)</a:t>
            </a:r>
            <a:endParaRPr lang="en-US" sz="2000" i="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9450" y="151200"/>
            <a:ext cx="1200150" cy="695325"/>
          </a:xfrm>
          <a:prstGeom prst="rect">
            <a:avLst/>
          </a:prstGeom>
        </p:spPr>
      </p:pic>
    </p:spTree>
    <p:extLst>
      <p:ext uri="{BB962C8B-B14F-4D97-AF65-F5344CB8AC3E}">
        <p14:creationId xmlns:p14="http://schemas.microsoft.com/office/powerpoint/2010/main" val="2496979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2514600"/>
            <a:ext cx="8208000" cy="4572000"/>
          </a:xfrm>
        </p:spPr>
        <p:txBody>
          <a:bodyPr>
            <a:normAutofit/>
          </a:bodyPr>
          <a:lstStyle/>
          <a:p>
            <a:pPr marL="0" lvl="0" indent="0">
              <a:lnSpc>
                <a:spcPct val="80000"/>
              </a:lnSpc>
              <a:spcBef>
                <a:spcPts val="0"/>
              </a:spcBef>
              <a:spcAft>
                <a:spcPts val="1200"/>
              </a:spcAft>
              <a:buNone/>
            </a:pPr>
            <a:r>
              <a:rPr lang="en-US" sz="2600" b="1" dirty="0">
                <a:solidFill>
                  <a:prstClr val="black"/>
                </a:solidFill>
                <a:ea typeface="Times New Roman"/>
                <a:cs typeface="FrutigerLTStd-Roman"/>
              </a:rPr>
              <a:t>WHO/UNICEF </a:t>
            </a:r>
            <a:r>
              <a:rPr lang="en-US" sz="2600" b="1" dirty="0" err="1" smtClean="0">
                <a:solidFill>
                  <a:prstClr val="black"/>
                </a:solidFill>
                <a:ea typeface="Times New Roman"/>
                <a:cs typeface="FrutigerLTStd-Roman"/>
              </a:rPr>
              <a:t>HealthMapper</a:t>
            </a:r>
            <a:r>
              <a:rPr lang="en-US" sz="2600" dirty="0">
                <a:solidFill>
                  <a:prstClr val="black"/>
                </a:solidFill>
                <a:ea typeface="Times New Roman"/>
                <a:cs typeface="FrutigerLTStd-Roman"/>
              </a:rPr>
              <a:t> </a:t>
            </a:r>
            <a:r>
              <a:rPr lang="en-US" sz="2400" dirty="0" smtClean="0">
                <a:solidFill>
                  <a:prstClr val="black"/>
                </a:solidFill>
                <a:ea typeface="Times New Roman"/>
                <a:cs typeface="FrutigerLTStd-Roman"/>
                <a:hlinkClick r:id="rId2"/>
              </a:rPr>
              <a:t>http</a:t>
            </a:r>
            <a:r>
              <a:rPr lang="en-US" sz="2400" dirty="0">
                <a:solidFill>
                  <a:prstClr val="black"/>
                </a:solidFill>
                <a:ea typeface="Times New Roman"/>
                <a:cs typeface="FrutigerLTStd-Roman"/>
                <a:hlinkClick r:id="rId2"/>
              </a:rPr>
              <a:t>://healthmapper.software.informer.com</a:t>
            </a:r>
            <a:r>
              <a:rPr lang="en-US" sz="2000" dirty="0">
                <a:solidFill>
                  <a:prstClr val="black"/>
                </a:solidFill>
                <a:ea typeface="Times New Roman"/>
                <a:cs typeface="FrutigerLTStd-Roman"/>
                <a:hlinkClick r:id="rId2"/>
              </a:rPr>
              <a:t>/</a:t>
            </a:r>
            <a:r>
              <a:rPr lang="en-US" sz="2000" dirty="0">
                <a:solidFill>
                  <a:prstClr val="black"/>
                </a:solidFill>
                <a:ea typeface="Times New Roman"/>
                <a:cs typeface="FrutigerLTStd-Roman"/>
              </a:rPr>
              <a:t> </a:t>
            </a:r>
          </a:p>
          <a:p>
            <a:pPr marL="0" lvl="0" indent="0">
              <a:lnSpc>
                <a:spcPct val="80000"/>
              </a:lnSpc>
              <a:spcBef>
                <a:spcPts val="0"/>
              </a:spcBef>
              <a:spcAft>
                <a:spcPts val="1200"/>
              </a:spcAft>
              <a:buNone/>
            </a:pPr>
            <a:r>
              <a:rPr lang="en-US" sz="2600" b="1" dirty="0">
                <a:solidFill>
                  <a:prstClr val="black"/>
                </a:solidFill>
              </a:rPr>
              <a:t>Malaria Early Warning Systems − Concepts, indicators and partners − A framework for field research in </a:t>
            </a:r>
            <a:r>
              <a:rPr lang="en-US" sz="2600" b="1" dirty="0" smtClean="0">
                <a:solidFill>
                  <a:prstClr val="black"/>
                </a:solidFill>
              </a:rPr>
              <a:t>Africa </a:t>
            </a:r>
            <a:r>
              <a:rPr lang="en-US" sz="2000" b="1" dirty="0" smtClean="0">
                <a:solidFill>
                  <a:prstClr val="black"/>
                </a:solidFill>
              </a:rPr>
              <a:t>(WHO; 2001)</a:t>
            </a:r>
            <a:r>
              <a:rPr lang="en-US" sz="2000" b="1" dirty="0">
                <a:solidFill>
                  <a:prstClr val="black"/>
                </a:solidFill>
              </a:rPr>
              <a:t> </a:t>
            </a:r>
            <a:r>
              <a:rPr lang="en-US" sz="2000" i="1" dirty="0" smtClean="0">
                <a:solidFill>
                  <a:prstClr val="black"/>
                </a:solidFill>
              </a:rPr>
              <a:t>description of approach for Roll Back Malaria initiative</a:t>
            </a:r>
            <a:endParaRPr lang="en-US" sz="2600" b="1" dirty="0" smtClean="0">
              <a:solidFill>
                <a:prstClr val="black"/>
              </a:solidFill>
            </a:endParaRPr>
          </a:p>
          <a:p>
            <a:pPr marL="0" lvl="0" indent="0">
              <a:lnSpc>
                <a:spcPct val="80000"/>
              </a:lnSpc>
              <a:spcBef>
                <a:spcPts val="0"/>
              </a:spcBef>
              <a:spcAft>
                <a:spcPts val="1200"/>
              </a:spcAft>
              <a:buNone/>
            </a:pPr>
            <a:r>
              <a:rPr lang="en-US" sz="2600" b="1" dirty="0">
                <a:solidFill>
                  <a:prstClr val="black"/>
                </a:solidFill>
              </a:rPr>
              <a:t>Use of Google Earth™ to strengthen public health capacity and facilitate management of vector-borne diseases </a:t>
            </a:r>
            <a:r>
              <a:rPr lang="en-US" sz="2600" b="1" dirty="0" smtClean="0">
                <a:solidFill>
                  <a:prstClr val="black"/>
                </a:solidFill>
              </a:rPr>
              <a:t>in resource-poor environments </a:t>
            </a:r>
            <a:r>
              <a:rPr lang="en-US" sz="2000" b="1" dirty="0" smtClean="0">
                <a:solidFill>
                  <a:prstClr val="black"/>
                </a:solidFill>
              </a:rPr>
              <a:t>(Lozano-Fuentes et al.; 2008)</a:t>
            </a:r>
            <a:r>
              <a:rPr lang="en-US" sz="2600" b="1" dirty="0" smtClean="0">
                <a:solidFill>
                  <a:prstClr val="black"/>
                </a:solidFill>
              </a:rPr>
              <a:t> </a:t>
            </a:r>
            <a:r>
              <a:rPr lang="en-US" sz="2000" i="1" dirty="0" smtClean="0">
                <a:solidFill>
                  <a:prstClr val="black"/>
                </a:solidFill>
              </a:rPr>
              <a:t>search </a:t>
            </a:r>
            <a:r>
              <a:rPr lang="en-US" sz="2000" i="1" dirty="0">
                <a:solidFill>
                  <a:prstClr val="black"/>
                </a:solidFill>
              </a:rPr>
              <a:t>for novel, inexpensive </a:t>
            </a:r>
            <a:r>
              <a:rPr lang="en-US" sz="2000" i="1" dirty="0" smtClean="0">
                <a:solidFill>
                  <a:prstClr val="black"/>
                </a:solidFill>
              </a:rPr>
              <a:t>solutions in Mexico</a:t>
            </a:r>
            <a:endParaRPr lang="en-US" sz="2600" b="1" dirty="0" smtClean="0">
              <a:solidFill>
                <a:prstClr val="black"/>
              </a:solidFill>
            </a:endParaRPr>
          </a:p>
        </p:txBody>
      </p:sp>
      <p:sp>
        <p:nvSpPr>
          <p:cNvPr id="5" name="Slide Number Placeholder 4"/>
          <p:cNvSpPr>
            <a:spLocks noGrp="1"/>
          </p:cNvSpPr>
          <p:nvPr>
            <p:ph type="sldNum" sz="quarter" idx="12"/>
          </p:nvPr>
        </p:nvSpPr>
        <p:spPr/>
        <p:txBody>
          <a:bodyPr/>
          <a:lstStyle/>
          <a:p>
            <a:fld id="{7AE59B96-4131-4DD5-A7F3-9C8969C240CC}" type="slidenum">
              <a:rPr lang="en-US" smtClean="0"/>
              <a:pPr/>
              <a:t>25</a:t>
            </a:fld>
            <a:endParaRPr lang="en-US"/>
          </a:p>
        </p:txBody>
      </p:sp>
      <p:sp>
        <p:nvSpPr>
          <p:cNvPr id="7" name="Title 1"/>
          <p:cNvSpPr txBox="1">
            <a:spLocks/>
          </p:cNvSpPr>
          <p:nvPr/>
        </p:nvSpPr>
        <p:spPr>
          <a:xfrm>
            <a:off x="378000" y="1480725"/>
            <a:ext cx="4627200" cy="1080000"/>
          </a:xfrm>
          <a:prstGeom prst="rect">
            <a:avLst/>
          </a:prstGeom>
        </p:spPr>
        <p:txBody>
          <a:bodyPr vert="horz" lIns="91440" tIns="45720" rIns="91440" bIns="45720" rtlCol="0" anchor="ctr">
            <a:normAutofit fontScale="2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400" b="1" i="1" u="none" strike="noStrike" kern="1200" cap="none" spc="0" normalizeH="0" baseline="0" noProof="0" dirty="0" smtClean="0">
              <a:ln>
                <a:noFill/>
              </a:ln>
              <a:solidFill>
                <a:srgbClr val="00B0F0"/>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6000" b="1" i="1" noProof="0" dirty="0" smtClean="0">
                <a:solidFill>
                  <a:srgbClr val="4676A6"/>
                </a:solidFill>
                <a:latin typeface="+mj-lt"/>
                <a:ea typeface="+mj-ea"/>
                <a:cs typeface="+mj-cs"/>
              </a:rPr>
              <a:t>More information:</a:t>
            </a:r>
            <a:endParaRPr kumimoji="0" lang="en-US" sz="16000" b="1" i="1" u="none" strike="noStrike" kern="1200" cap="none" spc="0" normalizeH="0" noProof="0" dirty="0">
              <a:ln>
                <a:noFill/>
              </a:ln>
              <a:solidFill>
                <a:srgbClr val="4676A6"/>
              </a:solidFill>
              <a:effectLst/>
              <a:uLnTx/>
              <a:uFillTx/>
              <a:latin typeface="+mj-lt"/>
              <a:ea typeface="+mj-ea"/>
              <a:cs typeface="+mj-cs"/>
            </a:endParaRPr>
          </a:p>
        </p:txBody>
      </p:sp>
      <p:pic>
        <p:nvPicPr>
          <p:cNvPr id="12"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78218"/>
            <a:ext cx="762000" cy="77628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614902"/>
            <a:ext cx="1676400" cy="502920"/>
          </a:xfrm>
          <a:prstGeom prst="rect">
            <a:avLst/>
          </a:prstGeom>
        </p:spPr>
      </p:pic>
    </p:spTree>
    <p:extLst>
      <p:ext uri="{BB962C8B-B14F-4D97-AF65-F5344CB8AC3E}">
        <p14:creationId xmlns:p14="http://schemas.microsoft.com/office/powerpoint/2010/main" val="1877710378"/>
      </p:ext>
    </p:extLst>
  </p:cSld>
  <p:clrMapOvr>
    <a:masterClrMapping/>
  </p:clrMapOvr>
  <p:transition advTm="20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2514600"/>
            <a:ext cx="8208000" cy="4572000"/>
          </a:xfrm>
        </p:spPr>
        <p:txBody>
          <a:bodyPr>
            <a:normAutofit/>
          </a:bodyPr>
          <a:lstStyle/>
          <a:p>
            <a:pPr marL="0" lvl="0" indent="0">
              <a:lnSpc>
                <a:spcPct val="80000"/>
              </a:lnSpc>
              <a:spcBef>
                <a:spcPts val="0"/>
              </a:spcBef>
              <a:spcAft>
                <a:spcPts val="1200"/>
              </a:spcAft>
              <a:buNone/>
            </a:pPr>
            <a:r>
              <a:rPr lang="en-US" sz="2600" b="1" dirty="0" smtClean="0">
                <a:solidFill>
                  <a:prstClr val="black"/>
                </a:solidFill>
              </a:rPr>
              <a:t>Environmental health risks </a:t>
            </a:r>
            <a:r>
              <a:rPr lang="en-US" sz="2000" b="1" dirty="0" smtClean="0">
                <a:solidFill>
                  <a:prstClr val="black"/>
                </a:solidFill>
              </a:rPr>
              <a:t>(EO2HEAVEN; 2013)</a:t>
            </a:r>
            <a:r>
              <a:rPr lang="en-US" sz="2600" b="1" dirty="0" smtClean="0">
                <a:solidFill>
                  <a:prstClr val="black"/>
                </a:solidFill>
              </a:rPr>
              <a:t> </a:t>
            </a:r>
            <a:r>
              <a:rPr lang="en-US" sz="2000" i="1" dirty="0" smtClean="0">
                <a:solidFill>
                  <a:prstClr val="black"/>
                </a:solidFill>
              </a:rPr>
              <a:t>description of </a:t>
            </a:r>
            <a:r>
              <a:rPr lang="en-US" sz="2000" i="1" dirty="0">
                <a:solidFill>
                  <a:prstClr val="black"/>
                </a:solidFill>
              </a:rPr>
              <a:t>relationships between </a:t>
            </a:r>
            <a:r>
              <a:rPr lang="en-US" sz="2000" i="1" dirty="0" smtClean="0">
                <a:solidFill>
                  <a:prstClr val="black"/>
                </a:solidFill>
              </a:rPr>
              <a:t>environmental changes </a:t>
            </a:r>
            <a:r>
              <a:rPr lang="en-US" sz="2000" i="1" dirty="0">
                <a:solidFill>
                  <a:prstClr val="black"/>
                </a:solidFill>
              </a:rPr>
              <a:t>and their impact on human </a:t>
            </a:r>
            <a:r>
              <a:rPr lang="en-US" sz="2000" i="1" dirty="0" smtClean="0">
                <a:solidFill>
                  <a:prstClr val="black"/>
                </a:solidFill>
              </a:rPr>
              <a:t>health</a:t>
            </a:r>
          </a:p>
          <a:p>
            <a:pPr marL="0" lvl="0" indent="0">
              <a:lnSpc>
                <a:spcPct val="80000"/>
              </a:lnSpc>
              <a:spcBef>
                <a:spcPts val="0"/>
              </a:spcBef>
              <a:spcAft>
                <a:spcPts val="1200"/>
              </a:spcAft>
              <a:buNone/>
            </a:pPr>
            <a:r>
              <a:rPr lang="en-US" sz="2600" b="1" dirty="0">
                <a:solidFill>
                  <a:prstClr val="black"/>
                </a:solidFill>
              </a:rPr>
              <a:t>The landscape configuration of zoonotic transmission of the Ebola virus disease in West and Central Africa: Interaction between population density and vegetation </a:t>
            </a:r>
            <a:r>
              <a:rPr lang="en-US" sz="2600" b="1" dirty="0" smtClean="0">
                <a:solidFill>
                  <a:prstClr val="black"/>
                </a:solidFill>
              </a:rPr>
              <a:t>cover </a:t>
            </a:r>
            <a:r>
              <a:rPr lang="en-US" sz="2000" b="1" dirty="0" smtClean="0">
                <a:solidFill>
                  <a:prstClr val="black"/>
                </a:solidFill>
              </a:rPr>
              <a:t>(Walsh &amp; </a:t>
            </a:r>
            <a:r>
              <a:rPr lang="en-US" sz="2000" b="1" dirty="0" err="1" smtClean="0">
                <a:solidFill>
                  <a:prstClr val="black"/>
                </a:solidFill>
              </a:rPr>
              <a:t>Habeeb</a:t>
            </a:r>
            <a:r>
              <a:rPr lang="en-US" sz="2000" b="1" dirty="0" smtClean="0">
                <a:solidFill>
                  <a:prstClr val="black"/>
                </a:solidFill>
              </a:rPr>
              <a:t>; 2015)</a:t>
            </a:r>
            <a:r>
              <a:rPr lang="en-US" sz="2600" b="1" dirty="0" smtClean="0">
                <a:solidFill>
                  <a:prstClr val="black"/>
                </a:solidFill>
              </a:rPr>
              <a:t> </a:t>
            </a:r>
            <a:r>
              <a:rPr lang="en-US" sz="2000" i="1" dirty="0" smtClean="0">
                <a:solidFill>
                  <a:prstClr val="black"/>
                </a:solidFill>
              </a:rPr>
              <a:t>article identifying interaction between human population density and vegetation cover as the single most important factor associated with </a:t>
            </a:r>
            <a:r>
              <a:rPr lang="en-US" sz="2000" i="1" dirty="0" err="1" smtClean="0">
                <a:solidFill>
                  <a:prstClr val="black"/>
                </a:solidFill>
              </a:rPr>
              <a:t>ebola</a:t>
            </a:r>
            <a:r>
              <a:rPr lang="en-US" sz="2000" i="1" dirty="0" smtClean="0">
                <a:solidFill>
                  <a:prstClr val="black"/>
                </a:solidFill>
              </a:rPr>
              <a:t> transmission</a:t>
            </a:r>
            <a:endParaRPr lang="en-US" sz="2000" i="1" dirty="0">
              <a:solidFill>
                <a:prstClr val="black"/>
              </a:solidFill>
            </a:endParaRPr>
          </a:p>
          <a:p>
            <a:pPr marL="0" lvl="0" indent="0">
              <a:lnSpc>
                <a:spcPct val="80000"/>
              </a:lnSpc>
              <a:spcBef>
                <a:spcPts val="0"/>
              </a:spcBef>
              <a:spcAft>
                <a:spcPts val="1200"/>
              </a:spcAft>
              <a:buNone/>
            </a:pPr>
            <a:endParaRPr lang="en-US" sz="2000" i="1" dirty="0">
              <a:solidFill>
                <a:prstClr val="black"/>
              </a:solidFill>
            </a:endParaRPr>
          </a:p>
        </p:txBody>
      </p:sp>
      <p:sp>
        <p:nvSpPr>
          <p:cNvPr id="5" name="Slide Number Placeholder 4"/>
          <p:cNvSpPr>
            <a:spLocks noGrp="1"/>
          </p:cNvSpPr>
          <p:nvPr>
            <p:ph type="sldNum" sz="quarter" idx="12"/>
          </p:nvPr>
        </p:nvSpPr>
        <p:spPr/>
        <p:txBody>
          <a:bodyPr/>
          <a:lstStyle/>
          <a:p>
            <a:fld id="{7AE59B96-4131-4DD5-A7F3-9C8969C240CC}" type="slidenum">
              <a:rPr lang="en-US" smtClean="0"/>
              <a:pPr/>
              <a:t>26</a:t>
            </a:fld>
            <a:endParaRPr lang="en-US"/>
          </a:p>
        </p:txBody>
      </p:sp>
      <p:sp>
        <p:nvSpPr>
          <p:cNvPr id="7" name="Title 1"/>
          <p:cNvSpPr txBox="1">
            <a:spLocks/>
          </p:cNvSpPr>
          <p:nvPr/>
        </p:nvSpPr>
        <p:spPr>
          <a:xfrm>
            <a:off x="378000" y="1480725"/>
            <a:ext cx="5108400" cy="1080000"/>
          </a:xfrm>
          <a:prstGeom prst="rect">
            <a:avLst/>
          </a:prstGeom>
        </p:spPr>
        <p:txBody>
          <a:bodyPr vert="horz" lIns="91440" tIns="45720" rIns="91440" bIns="45720" rtlCol="0" anchor="ctr">
            <a:normAutofit fontScale="2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400" b="1" i="1" u="none" strike="noStrike" kern="1200" cap="none" spc="0" normalizeH="0" baseline="0" noProof="0" dirty="0" smtClean="0">
              <a:ln>
                <a:noFill/>
              </a:ln>
              <a:solidFill>
                <a:srgbClr val="00B0F0"/>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6000" b="1" i="1" noProof="0" dirty="0" smtClean="0">
                <a:solidFill>
                  <a:srgbClr val="4676A6"/>
                </a:solidFill>
                <a:latin typeface="+mj-lt"/>
                <a:ea typeface="+mj-ea"/>
                <a:cs typeface="+mj-cs"/>
              </a:rPr>
              <a:t>More information (2):</a:t>
            </a:r>
            <a:endParaRPr kumimoji="0" lang="en-US" sz="16000" b="1" i="1" u="none" strike="noStrike" kern="1200" cap="none" spc="0" normalizeH="0" noProof="0" dirty="0">
              <a:ln>
                <a:noFill/>
              </a:ln>
              <a:solidFill>
                <a:srgbClr val="4676A6"/>
              </a:solidFill>
              <a:effectLst/>
              <a:uLnTx/>
              <a:uFillTx/>
              <a:latin typeface="+mj-lt"/>
              <a:ea typeface="+mj-ea"/>
              <a:cs typeface="+mj-cs"/>
            </a:endParaRPr>
          </a:p>
        </p:txBody>
      </p:sp>
      <p:pic>
        <p:nvPicPr>
          <p:cNvPr id="12"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576360"/>
            <a:ext cx="1181371" cy="541462"/>
          </a:xfrm>
          <a:prstGeom prst="rect">
            <a:avLst/>
          </a:prstGeom>
        </p:spPr>
      </p:pic>
    </p:spTree>
    <p:extLst>
      <p:ext uri="{BB962C8B-B14F-4D97-AF65-F5344CB8AC3E}">
        <p14:creationId xmlns:p14="http://schemas.microsoft.com/office/powerpoint/2010/main" val="2606200553"/>
      </p:ext>
    </p:extLst>
  </p:cSld>
  <p:clrMapOvr>
    <a:masterClrMapping/>
  </p:clrMapOvr>
  <p:transition advTm="20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27</a:t>
            </a:fld>
            <a:endParaRPr lang="en-US"/>
          </a:p>
        </p:txBody>
      </p:sp>
      <p:sp>
        <p:nvSpPr>
          <p:cNvPr id="2" name="TextBox 1"/>
          <p:cNvSpPr txBox="1"/>
          <p:nvPr/>
        </p:nvSpPr>
        <p:spPr>
          <a:xfrm>
            <a:off x="378000" y="324000"/>
            <a:ext cx="8208000" cy="1323439"/>
          </a:xfrm>
          <a:prstGeom prst="rect">
            <a:avLst/>
          </a:prstGeom>
          <a:noFill/>
        </p:spPr>
        <p:txBody>
          <a:bodyPr wrap="square" rtlCol="0" anchor="ctr">
            <a:spAutoFit/>
          </a:bodyPr>
          <a:lstStyle/>
          <a:p>
            <a:pPr algn="r"/>
            <a:r>
              <a:rPr lang="en-US" sz="4000" b="1" i="1" dirty="0" smtClean="0">
                <a:solidFill>
                  <a:srgbClr val="4676A6"/>
                </a:solidFill>
              </a:rPr>
              <a:t>Climate change</a:t>
            </a:r>
            <a:br>
              <a:rPr lang="en-US" sz="4000" b="1" i="1" dirty="0" smtClean="0">
                <a:solidFill>
                  <a:srgbClr val="4676A6"/>
                </a:solidFill>
              </a:rPr>
            </a:br>
            <a:r>
              <a:rPr lang="en-US" sz="4000" b="1" i="1" dirty="0" smtClean="0">
                <a:solidFill>
                  <a:srgbClr val="4676A6"/>
                </a:solidFill>
              </a:rPr>
              <a:t>and health</a:t>
            </a:r>
          </a:p>
        </p:txBody>
      </p:sp>
      <p:sp>
        <p:nvSpPr>
          <p:cNvPr id="10" name="Tijdelijke aanduiding voor inhoud 2"/>
          <p:cNvSpPr txBox="1">
            <a:spLocks/>
          </p:cNvSpPr>
          <p:nvPr/>
        </p:nvSpPr>
        <p:spPr bwMode="auto">
          <a:xfrm>
            <a:off x="378000" y="1800000"/>
            <a:ext cx="8208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a:lnSpc>
                <a:spcPct val="80000"/>
              </a:lnSpc>
              <a:spcBef>
                <a:spcPts val="0"/>
              </a:spcBef>
              <a:spcAft>
                <a:spcPts val="0"/>
              </a:spcAft>
              <a:buNone/>
            </a:pPr>
            <a:r>
              <a:rPr lang="en-US" sz="2600" b="1" dirty="0">
                <a:ea typeface="Times New Roman"/>
                <a:cs typeface="FrutigerLTStd-Roman"/>
              </a:rPr>
              <a:t>Areas of concern:</a:t>
            </a:r>
          </a:p>
          <a:p>
            <a:pPr marL="457200" marR="0" indent="-457200">
              <a:lnSpc>
                <a:spcPct val="80000"/>
              </a:lnSpc>
              <a:spcBef>
                <a:spcPts val="0"/>
              </a:spcBef>
              <a:spcAft>
                <a:spcPts val="0"/>
              </a:spcAft>
              <a:buSzPct val="100000"/>
              <a:buFont typeface="Arial" panose="020B0604020202020204" pitchFamily="34" charset="0"/>
              <a:buChar char="•"/>
            </a:pPr>
            <a:r>
              <a:rPr lang="en-US" sz="2600" b="1" dirty="0" smtClean="0">
                <a:ea typeface="Times New Roman"/>
                <a:cs typeface="FrutigerLTStd-Roman"/>
              </a:rPr>
              <a:t>Infections</a:t>
            </a:r>
            <a:r>
              <a:rPr lang="en-US" sz="2600" b="1" dirty="0">
                <a:ea typeface="Times New Roman"/>
                <a:cs typeface="FrutigerLTStd-Roman"/>
              </a:rPr>
              <a:t>: </a:t>
            </a:r>
            <a:r>
              <a:rPr lang="en-US" sz="2600" dirty="0">
                <a:ea typeface="Times New Roman"/>
                <a:cs typeface="FrutigerLTStd-Roman"/>
              </a:rPr>
              <a:t>malaria, diarrhea, meningitis, dengue fever are the most important </a:t>
            </a:r>
            <a:r>
              <a:rPr lang="en-US" sz="2600" dirty="0" smtClean="0">
                <a:ea typeface="Times New Roman"/>
                <a:cs typeface="FrutigerLTStd-Roman"/>
              </a:rPr>
              <a:t>ones;</a:t>
            </a:r>
          </a:p>
          <a:p>
            <a:pPr marL="457200" marR="0" indent="-457200">
              <a:lnSpc>
                <a:spcPct val="80000"/>
              </a:lnSpc>
              <a:spcBef>
                <a:spcPts val="0"/>
              </a:spcBef>
              <a:spcAft>
                <a:spcPts val="0"/>
              </a:spcAft>
              <a:buSzPct val="100000"/>
              <a:buFont typeface="Arial" panose="020B0604020202020204" pitchFamily="34" charset="0"/>
              <a:buChar char="•"/>
            </a:pPr>
            <a:r>
              <a:rPr lang="en-US" sz="2600" b="1" dirty="0" smtClean="0">
                <a:ea typeface="Times New Roman"/>
                <a:cs typeface="FrutigerLTStd-Roman"/>
              </a:rPr>
              <a:t>Emergencies</a:t>
            </a:r>
            <a:r>
              <a:rPr lang="en-US" sz="2600" b="1" dirty="0">
                <a:ea typeface="Times New Roman"/>
                <a:cs typeface="FrutigerLTStd-Roman"/>
              </a:rPr>
              <a:t>: </a:t>
            </a:r>
            <a:r>
              <a:rPr lang="en-US" sz="2600" dirty="0">
                <a:ea typeface="Times New Roman"/>
                <a:cs typeface="FrutigerLTStd-Roman"/>
              </a:rPr>
              <a:t>floods and cyclones, drought, airborne dispersion of hazardous </a:t>
            </a:r>
            <a:r>
              <a:rPr lang="en-US" sz="2600" dirty="0" smtClean="0">
                <a:ea typeface="Times New Roman"/>
                <a:cs typeface="FrutigerLTStd-Roman"/>
              </a:rPr>
              <a:t>materials;</a:t>
            </a:r>
            <a:endParaRPr lang="en-US" sz="2600" dirty="0" smtClean="0">
              <a:ea typeface="Times New Roman"/>
              <a:cs typeface="Times New Roman"/>
            </a:endParaRPr>
          </a:p>
          <a:p>
            <a:pPr marL="457200" marR="0" indent="-457200">
              <a:lnSpc>
                <a:spcPct val="80000"/>
              </a:lnSpc>
              <a:spcBef>
                <a:spcPts val="0"/>
              </a:spcBef>
              <a:spcAft>
                <a:spcPts val="0"/>
              </a:spcAft>
              <a:buSzPct val="100000"/>
              <a:buFont typeface="Arial" panose="020B0604020202020204" pitchFamily="34" charset="0"/>
              <a:buChar char="•"/>
            </a:pPr>
            <a:r>
              <a:rPr lang="en-US" sz="2600" b="1" dirty="0" smtClean="0">
                <a:ea typeface="Times New Roman"/>
                <a:cs typeface="FrutigerLTStd-Roman"/>
              </a:rPr>
              <a:t>Emerging </a:t>
            </a:r>
            <a:r>
              <a:rPr lang="en-US" sz="2600" b="1" dirty="0">
                <a:ea typeface="Times New Roman"/>
                <a:cs typeface="FrutigerLTStd-Roman"/>
              </a:rPr>
              <a:t>environmental challenges: </a:t>
            </a:r>
            <a:r>
              <a:rPr lang="en-US" sz="2600" dirty="0">
                <a:ea typeface="Times New Roman"/>
                <a:cs typeface="FrutigerLTStd-Roman"/>
              </a:rPr>
              <a:t>heat stress, UV radiation, pollen, air </a:t>
            </a:r>
            <a:r>
              <a:rPr lang="en-US" sz="2600" dirty="0" smtClean="0">
                <a:ea typeface="Times New Roman"/>
                <a:cs typeface="FrutigerLTStd-Roman"/>
              </a:rPr>
              <a:t>pollution.</a:t>
            </a:r>
          </a:p>
          <a:p>
            <a:pPr marL="0" lvl="0" indent="0" eaLnBrk="1" fontAlgn="auto" hangingPunct="1">
              <a:lnSpc>
                <a:spcPct val="80000"/>
              </a:lnSpc>
              <a:spcBef>
                <a:spcPts val="0"/>
              </a:spcBef>
              <a:spcAft>
                <a:spcPts val="0"/>
              </a:spcAft>
              <a:buSzTx/>
            </a:pPr>
            <a:endParaRPr lang="en-US" sz="2600" b="1" dirty="0" smtClean="0">
              <a:solidFill>
                <a:prstClr val="black"/>
              </a:solidFill>
              <a:ea typeface="Times New Roman"/>
              <a:cs typeface="FrutigerLTStd-Roman"/>
            </a:endParaRPr>
          </a:p>
          <a:p>
            <a:pPr marL="0" lvl="0" indent="0" eaLnBrk="1" fontAlgn="auto" hangingPunct="1">
              <a:lnSpc>
                <a:spcPct val="80000"/>
              </a:lnSpc>
              <a:spcBef>
                <a:spcPts val="0"/>
              </a:spcBef>
              <a:spcAft>
                <a:spcPts val="0"/>
              </a:spcAft>
              <a:buSzTx/>
            </a:pPr>
            <a:r>
              <a:rPr lang="en-US" sz="2600" b="1" dirty="0" smtClean="0">
                <a:solidFill>
                  <a:prstClr val="black"/>
                </a:solidFill>
                <a:ea typeface="Times New Roman"/>
                <a:cs typeface="FrutigerLTStd-Roman"/>
              </a:rPr>
              <a:t>Need for:</a:t>
            </a:r>
            <a:endParaRPr lang="en-US" sz="2600" b="1" dirty="0">
              <a:solidFill>
                <a:prstClr val="black"/>
              </a:solidFill>
              <a:ea typeface="Times New Roman"/>
              <a:cs typeface="FrutigerLTStd-Roman"/>
            </a:endParaRPr>
          </a:p>
          <a:p>
            <a:pPr marL="457200" lvl="0" indent="-457200" eaLnBrk="1" fontAlgn="auto" hangingPunct="1">
              <a:lnSpc>
                <a:spcPct val="80000"/>
              </a:lnSpc>
              <a:spcBef>
                <a:spcPts val="0"/>
              </a:spcBef>
              <a:spcAft>
                <a:spcPts val="0"/>
              </a:spcAft>
              <a:buSzPct val="100000"/>
              <a:buFont typeface="Arial" panose="020B0604020202020204" pitchFamily="34" charset="0"/>
              <a:buChar char="•"/>
            </a:pPr>
            <a:r>
              <a:rPr lang="en-US" sz="2600" b="1" dirty="0">
                <a:solidFill>
                  <a:prstClr val="black"/>
                </a:solidFill>
                <a:ea typeface="Times New Roman"/>
                <a:cs typeface="FrutigerLTStd-Roman"/>
              </a:rPr>
              <a:t>Indicators</a:t>
            </a:r>
            <a:r>
              <a:rPr lang="en-US" sz="2600" dirty="0">
                <a:solidFill>
                  <a:prstClr val="black"/>
                </a:solidFill>
                <a:ea typeface="Times New Roman"/>
                <a:cs typeface="FrutigerLTStd-Roman"/>
              </a:rPr>
              <a:t> to monitor climate-change-related health outcomes within surveillance </a:t>
            </a:r>
            <a:r>
              <a:rPr lang="en-US" sz="2600" dirty="0" smtClean="0">
                <a:solidFill>
                  <a:prstClr val="black"/>
                </a:solidFill>
                <a:ea typeface="Times New Roman"/>
                <a:cs typeface="FrutigerLTStd-Roman"/>
              </a:rPr>
              <a:t>systems;</a:t>
            </a:r>
            <a:endParaRPr lang="en-US" sz="2600" dirty="0">
              <a:solidFill>
                <a:prstClr val="black"/>
              </a:solidFill>
              <a:ea typeface="Times New Roman"/>
              <a:cs typeface="FrutigerLTStd-Roman"/>
            </a:endParaRPr>
          </a:p>
          <a:p>
            <a:pPr marL="457200" lvl="0" indent="-457200" eaLnBrk="1" fontAlgn="auto" hangingPunct="1">
              <a:lnSpc>
                <a:spcPct val="80000"/>
              </a:lnSpc>
              <a:spcBef>
                <a:spcPts val="0"/>
              </a:spcBef>
              <a:spcAft>
                <a:spcPts val="0"/>
              </a:spcAft>
              <a:buSzPct val="100000"/>
              <a:buFont typeface="Arial" panose="020B0604020202020204" pitchFamily="34" charset="0"/>
              <a:buChar char="•"/>
            </a:pPr>
            <a:r>
              <a:rPr lang="en-US" sz="2600" dirty="0">
                <a:solidFill>
                  <a:prstClr val="black"/>
                </a:solidFill>
                <a:ea typeface="Times New Roman"/>
                <a:cs typeface="FrutigerLTStd-Roman"/>
              </a:rPr>
              <a:t>Development of </a:t>
            </a:r>
            <a:r>
              <a:rPr lang="en-US" sz="2600" b="1" dirty="0">
                <a:solidFill>
                  <a:prstClr val="black"/>
                </a:solidFill>
                <a:ea typeface="Times New Roman"/>
                <a:cs typeface="FrutigerLTStd-Roman"/>
              </a:rPr>
              <a:t>early warning </a:t>
            </a:r>
            <a:r>
              <a:rPr lang="en-US" sz="2600" b="1" dirty="0" smtClean="0">
                <a:solidFill>
                  <a:prstClr val="black"/>
                </a:solidFill>
                <a:ea typeface="Times New Roman"/>
                <a:cs typeface="FrutigerLTStd-Roman"/>
              </a:rPr>
              <a:t>systems;</a:t>
            </a:r>
            <a:endParaRPr lang="en-US" sz="2600" b="1" dirty="0">
              <a:solidFill>
                <a:prstClr val="black"/>
              </a:solidFill>
              <a:ea typeface="Times New Roman"/>
              <a:cs typeface="FrutigerLTStd-Roman"/>
            </a:endParaRPr>
          </a:p>
          <a:p>
            <a:pPr marL="457200" lvl="0" indent="-457200" eaLnBrk="1" fontAlgn="auto" hangingPunct="1">
              <a:lnSpc>
                <a:spcPct val="80000"/>
              </a:lnSpc>
              <a:spcBef>
                <a:spcPts val="0"/>
              </a:spcBef>
              <a:spcAft>
                <a:spcPts val="0"/>
              </a:spcAft>
              <a:buSzPct val="100000"/>
              <a:buFont typeface="Arial" panose="020B0604020202020204" pitchFamily="34" charset="0"/>
              <a:buChar char="•"/>
            </a:pPr>
            <a:r>
              <a:rPr lang="en-US" sz="2600" b="1" dirty="0">
                <a:solidFill>
                  <a:prstClr val="black"/>
                </a:solidFill>
                <a:ea typeface="Times New Roman"/>
                <a:cs typeface="FrutigerLTStd-Roman"/>
              </a:rPr>
              <a:t>Improved decision support </a:t>
            </a:r>
            <a:r>
              <a:rPr lang="en-US" sz="2600" dirty="0">
                <a:solidFill>
                  <a:prstClr val="black"/>
                </a:solidFill>
                <a:ea typeface="Times New Roman"/>
                <a:cs typeface="FrutigerLTStd-Roman"/>
              </a:rPr>
              <a:t>for vulnerability and adaptation assessment, operational predictions and understanding of the decision making </a:t>
            </a:r>
            <a:r>
              <a:rPr lang="en-US" sz="2600" dirty="0" smtClean="0">
                <a:solidFill>
                  <a:prstClr val="black"/>
                </a:solidFill>
                <a:ea typeface="Times New Roman"/>
                <a:cs typeface="FrutigerLTStd-Roman"/>
              </a:rPr>
              <a:t>process.</a:t>
            </a:r>
            <a:endParaRPr lang="en-US" sz="2600" dirty="0">
              <a:solidFill>
                <a:prstClr val="black"/>
              </a:solidFill>
              <a:ea typeface="Times New Roman"/>
              <a:cs typeface="FrutigerLTStd-Roman"/>
            </a:endParaRPr>
          </a:p>
          <a:p>
            <a:pPr marL="0" marR="0" indent="0">
              <a:lnSpc>
                <a:spcPct val="80000"/>
              </a:lnSpc>
              <a:spcBef>
                <a:spcPts val="0"/>
              </a:spcBef>
              <a:spcAft>
                <a:spcPts val="1200"/>
              </a:spcAft>
              <a:buSzPct val="100000"/>
            </a:pPr>
            <a:endParaRPr lang="en-US" sz="2600" dirty="0">
              <a:ea typeface="Times New Roman"/>
              <a:cs typeface="FrutigerLTStd-Roman"/>
            </a:endParaRPr>
          </a:p>
          <a:p>
            <a:pPr marL="406400" marR="0" indent="-406400">
              <a:lnSpc>
                <a:spcPct val="115000"/>
              </a:lnSpc>
              <a:spcBef>
                <a:spcPts val="0"/>
              </a:spcBef>
              <a:spcAft>
                <a:spcPts val="0"/>
              </a:spcAft>
              <a:buNone/>
            </a:pPr>
            <a:endParaRPr lang="en-US" sz="2600" dirty="0">
              <a:ea typeface="Times New Roman"/>
              <a:cs typeface="Times New Roman"/>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1423223699"/>
      </p:ext>
    </p:extLst>
  </p:cSld>
  <p:clrMapOvr>
    <a:masterClrMapping/>
  </p:clrMapOvr>
  <p:transition advTm="20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2514600"/>
            <a:ext cx="8208000" cy="4572000"/>
          </a:xfrm>
        </p:spPr>
        <p:txBody>
          <a:bodyPr>
            <a:normAutofit/>
          </a:bodyPr>
          <a:lstStyle/>
          <a:p>
            <a:pPr marL="0" lvl="0" indent="0">
              <a:lnSpc>
                <a:spcPct val="80000"/>
              </a:lnSpc>
              <a:spcBef>
                <a:spcPts val="0"/>
              </a:spcBef>
              <a:spcAft>
                <a:spcPts val="1200"/>
              </a:spcAft>
              <a:buNone/>
            </a:pPr>
            <a:r>
              <a:rPr lang="en-US" sz="2600" b="1" dirty="0" smtClean="0">
                <a:solidFill>
                  <a:prstClr val="black"/>
                </a:solidFill>
              </a:rPr>
              <a:t>Global climate change impacts in the United States </a:t>
            </a:r>
            <a:r>
              <a:rPr lang="en-US" sz="2000" b="1" dirty="0">
                <a:solidFill>
                  <a:prstClr val="black"/>
                </a:solidFill>
              </a:rPr>
              <a:t>(US global change research </a:t>
            </a:r>
            <a:r>
              <a:rPr lang="en-US" sz="2000" b="1" dirty="0" smtClean="0">
                <a:solidFill>
                  <a:prstClr val="black"/>
                </a:solidFill>
              </a:rPr>
              <a:t>program; 2009) </a:t>
            </a:r>
            <a:r>
              <a:rPr lang="en-US" sz="2600" b="1" dirty="0">
                <a:solidFill>
                  <a:prstClr val="black"/>
                </a:solidFill>
              </a:rPr>
              <a:t/>
            </a:r>
            <a:br>
              <a:rPr lang="en-US" sz="2600" b="1" dirty="0">
                <a:solidFill>
                  <a:prstClr val="black"/>
                </a:solidFill>
              </a:rPr>
            </a:br>
            <a:r>
              <a:rPr lang="en-US" sz="2000" i="1" dirty="0" smtClean="0">
                <a:solidFill>
                  <a:prstClr val="black"/>
                </a:solidFill>
              </a:rPr>
              <a:t>predicts</a:t>
            </a:r>
            <a:r>
              <a:rPr lang="en-US" sz="2000" i="1" dirty="0">
                <a:solidFill>
                  <a:prstClr val="black"/>
                </a:solidFill>
              </a:rPr>
              <a:t>: increase in risk of illness and death related to extreme heat and heat waves, reduced extreme cold, challenge to meet air quality standards, more extreme weather events (storms, floods, wild fires), increase of some diseases transmitted by food, water or insects (west </a:t>
            </a:r>
            <a:r>
              <a:rPr lang="en-US" sz="2000" i="1" dirty="0" err="1">
                <a:solidFill>
                  <a:prstClr val="black"/>
                </a:solidFill>
              </a:rPr>
              <a:t>nile</a:t>
            </a:r>
            <a:r>
              <a:rPr lang="en-US" sz="2000" i="1" dirty="0">
                <a:solidFill>
                  <a:prstClr val="black"/>
                </a:solidFill>
              </a:rPr>
              <a:t>, </a:t>
            </a:r>
            <a:r>
              <a:rPr lang="en-US" sz="2000" i="1" dirty="0" err="1">
                <a:solidFill>
                  <a:prstClr val="black"/>
                </a:solidFill>
              </a:rPr>
              <a:t>lyme</a:t>
            </a:r>
            <a:r>
              <a:rPr lang="en-US" sz="2000" i="1" dirty="0">
                <a:solidFill>
                  <a:prstClr val="black"/>
                </a:solidFill>
              </a:rPr>
              <a:t>, salmonella, etc.), increased pollen health risk</a:t>
            </a:r>
          </a:p>
          <a:p>
            <a:pPr marL="0" lvl="0" indent="0">
              <a:lnSpc>
                <a:spcPct val="80000"/>
              </a:lnSpc>
              <a:spcBef>
                <a:spcPts val="0"/>
              </a:spcBef>
              <a:spcAft>
                <a:spcPts val="1200"/>
              </a:spcAft>
              <a:buNone/>
            </a:pPr>
            <a:r>
              <a:rPr lang="en-US" sz="2600" b="1" dirty="0" smtClean="0">
                <a:solidFill>
                  <a:prstClr val="black"/>
                </a:solidFill>
              </a:rPr>
              <a:t>Human </a:t>
            </a:r>
            <a:r>
              <a:rPr lang="en-US" sz="2600" b="1" dirty="0">
                <a:solidFill>
                  <a:prstClr val="black"/>
                </a:solidFill>
              </a:rPr>
              <a:t>health, climate change 2007: impacts, adaptation and vulnerability </a:t>
            </a:r>
            <a:r>
              <a:rPr lang="en-US" sz="2000" b="1" dirty="0">
                <a:solidFill>
                  <a:prstClr val="black"/>
                </a:solidFill>
              </a:rPr>
              <a:t>(</a:t>
            </a:r>
            <a:r>
              <a:rPr lang="en-US" sz="2000" b="1" dirty="0" smtClean="0">
                <a:solidFill>
                  <a:prstClr val="black"/>
                </a:solidFill>
              </a:rPr>
              <a:t>IPCC; 2007)</a:t>
            </a:r>
            <a:r>
              <a:rPr lang="en-US" sz="2000" b="1" dirty="0">
                <a:solidFill>
                  <a:prstClr val="black"/>
                </a:solidFill>
              </a:rPr>
              <a:t/>
            </a:r>
            <a:br>
              <a:rPr lang="en-US" sz="2000" b="1" dirty="0">
                <a:solidFill>
                  <a:prstClr val="black"/>
                </a:solidFill>
              </a:rPr>
            </a:br>
            <a:r>
              <a:rPr lang="en-US" sz="2000" i="1" dirty="0" smtClean="0">
                <a:solidFill>
                  <a:prstClr val="black"/>
                </a:solidFill>
              </a:rPr>
              <a:t>covers</a:t>
            </a:r>
            <a:r>
              <a:rPr lang="en-US" sz="2000" i="1" dirty="0">
                <a:solidFill>
                  <a:prstClr val="black"/>
                </a:solidFill>
              </a:rPr>
              <a:t>: heat and cold effects on health, wind, storms and floods, drought, nutrition and food security, food safety, water and disease, air quality and disease, aeroallergens and disease, vector-borne, rodent-borne and other infectious diseases, occupational health and UV </a:t>
            </a:r>
            <a:r>
              <a:rPr lang="en-US" sz="2000" i="1" dirty="0" smtClean="0">
                <a:solidFill>
                  <a:prstClr val="black"/>
                </a:solidFill>
              </a:rPr>
              <a:t>radiation</a:t>
            </a:r>
          </a:p>
          <a:p>
            <a:pPr marL="0" lvl="0" indent="0">
              <a:lnSpc>
                <a:spcPct val="80000"/>
              </a:lnSpc>
              <a:spcBef>
                <a:spcPts val="0"/>
              </a:spcBef>
              <a:spcAft>
                <a:spcPts val="1200"/>
              </a:spcAft>
              <a:buNone/>
            </a:pPr>
            <a:r>
              <a:rPr lang="en-US" sz="2600" b="1" dirty="0" smtClean="0">
                <a:solidFill>
                  <a:prstClr val="black"/>
                </a:solidFill>
              </a:rPr>
              <a:t>Atlas of health and climate change </a:t>
            </a:r>
            <a:r>
              <a:rPr lang="en-US" sz="2000" b="1" dirty="0" smtClean="0">
                <a:solidFill>
                  <a:prstClr val="black"/>
                </a:solidFill>
              </a:rPr>
              <a:t>(WHO / WMO; 2012)</a:t>
            </a:r>
            <a:endParaRPr lang="en-US" sz="2000" b="1" dirty="0">
              <a:solidFill>
                <a:prstClr val="black"/>
              </a:solidFill>
            </a:endParaRPr>
          </a:p>
        </p:txBody>
      </p:sp>
      <p:sp>
        <p:nvSpPr>
          <p:cNvPr id="5" name="Slide Number Placeholder 4"/>
          <p:cNvSpPr>
            <a:spLocks noGrp="1"/>
          </p:cNvSpPr>
          <p:nvPr>
            <p:ph type="sldNum" sz="quarter" idx="12"/>
          </p:nvPr>
        </p:nvSpPr>
        <p:spPr/>
        <p:txBody>
          <a:bodyPr/>
          <a:lstStyle/>
          <a:p>
            <a:fld id="{7AE59B96-4131-4DD5-A7F3-9C8969C240CC}" type="slidenum">
              <a:rPr lang="en-US" smtClean="0"/>
              <a:pPr/>
              <a:t>28</a:t>
            </a:fld>
            <a:endParaRPr lang="en-US"/>
          </a:p>
        </p:txBody>
      </p:sp>
      <p:sp>
        <p:nvSpPr>
          <p:cNvPr id="7" name="Title 1"/>
          <p:cNvSpPr txBox="1">
            <a:spLocks/>
          </p:cNvSpPr>
          <p:nvPr/>
        </p:nvSpPr>
        <p:spPr>
          <a:xfrm>
            <a:off x="378000" y="1480725"/>
            <a:ext cx="4627200" cy="1080000"/>
          </a:xfrm>
          <a:prstGeom prst="rect">
            <a:avLst/>
          </a:prstGeom>
        </p:spPr>
        <p:txBody>
          <a:bodyPr vert="horz" lIns="91440" tIns="45720" rIns="91440" bIns="45720" rtlCol="0" anchor="ctr">
            <a:normAutofit fontScale="2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400" b="1" i="1" u="none" strike="noStrike" kern="1200" cap="none" spc="0" normalizeH="0" baseline="0" noProof="0" dirty="0" smtClean="0">
              <a:ln>
                <a:noFill/>
              </a:ln>
              <a:solidFill>
                <a:srgbClr val="00B0F0"/>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6000" b="1" i="1" noProof="0" dirty="0" smtClean="0">
                <a:solidFill>
                  <a:srgbClr val="4676A6"/>
                </a:solidFill>
                <a:latin typeface="+mj-lt"/>
                <a:ea typeface="+mj-ea"/>
                <a:cs typeface="+mj-cs"/>
              </a:rPr>
              <a:t>More information:</a:t>
            </a:r>
            <a:endParaRPr kumimoji="0" lang="en-US" sz="16000" b="1" i="1" u="none" strike="noStrike" kern="1200" cap="none" spc="0" normalizeH="0" noProof="0" dirty="0">
              <a:ln>
                <a:noFill/>
              </a:ln>
              <a:solidFill>
                <a:srgbClr val="4676A6"/>
              </a:solidFill>
              <a:effectLst/>
              <a:uLnTx/>
              <a:uFillTx/>
              <a:latin typeface="+mj-lt"/>
              <a:ea typeface="+mj-ea"/>
              <a:cs typeface="+mj-cs"/>
            </a:endParaRPr>
          </a:p>
        </p:txBody>
      </p:sp>
      <p:pic>
        <p:nvPicPr>
          <p:cNvPr id="12"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501686"/>
            <a:ext cx="935400" cy="5456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5245" y="568757"/>
            <a:ext cx="1539910" cy="41150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2800" y="434118"/>
            <a:ext cx="668256" cy="68078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3400" y="364437"/>
            <a:ext cx="575411" cy="1003850"/>
          </a:xfrm>
          <a:prstGeom prst="rect">
            <a:avLst/>
          </a:prstGeom>
        </p:spPr>
      </p:pic>
    </p:spTree>
    <p:extLst>
      <p:ext uri="{BB962C8B-B14F-4D97-AF65-F5344CB8AC3E}">
        <p14:creationId xmlns:p14="http://schemas.microsoft.com/office/powerpoint/2010/main" val="3219829334"/>
      </p:ext>
    </p:extLst>
  </p:cSld>
  <p:clrMapOvr>
    <a:masterClrMapping/>
  </p:clrMapOvr>
  <p:transition advTm="20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620000"/>
            <a:ext cx="8208000" cy="1220400"/>
          </a:xfrm>
        </p:spPr>
        <p:txBody>
          <a:bodyPr>
            <a:normAutofit/>
          </a:bodyPr>
          <a:lstStyle/>
          <a:p>
            <a:pPr algn="l"/>
            <a:r>
              <a:rPr lang="en-US" b="1" i="1" dirty="0" smtClean="0"/>
              <a:t>2. Earth observation applications</a:t>
            </a:r>
            <a:endParaRPr lang="en-US" b="1" i="1"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29</a:t>
            </a:fld>
            <a:endParaRPr lang="en-US"/>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cSld>
  <p:clrMapOvr>
    <a:masterClrMapping/>
  </p:clrMapOvr>
  <p:transition advTm="20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3</a:t>
            </a:fld>
            <a:endParaRPr lang="en-US" dirty="0"/>
          </a:p>
        </p:txBody>
      </p:sp>
      <p:sp>
        <p:nvSpPr>
          <p:cNvPr id="8" name="Title 1"/>
          <p:cNvSpPr txBox="1">
            <a:spLocks/>
          </p:cNvSpPr>
          <p:nvPr/>
        </p:nvSpPr>
        <p:spPr>
          <a:xfrm>
            <a:off x="378000" y="900000"/>
            <a:ext cx="8208000" cy="709200"/>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smtClean="0">
                <a:ln>
                  <a:noFill/>
                </a:ln>
                <a:solidFill>
                  <a:srgbClr val="4676A6"/>
                </a:solidFill>
                <a:effectLst/>
                <a:uLnTx/>
                <a:uFillTx/>
                <a:latin typeface="+mj-lt"/>
                <a:ea typeface="+mj-ea"/>
                <a:cs typeface="+mj-cs"/>
              </a:rPr>
              <a:t>Sequence:</a:t>
            </a:r>
            <a:endParaRPr kumimoji="0" lang="en-US" sz="4000" b="1" i="1" u="none" strike="noStrike" kern="1200" cap="none" spc="0" normalizeH="0" baseline="0" noProof="0" dirty="0">
              <a:ln>
                <a:noFill/>
              </a:ln>
              <a:solidFill>
                <a:srgbClr val="4676A6"/>
              </a:solidFill>
              <a:effectLst/>
              <a:uLnTx/>
              <a:uFillTx/>
              <a:latin typeface="+mj-lt"/>
              <a:ea typeface="+mj-ea"/>
              <a:cs typeface="+mj-cs"/>
            </a:endParaRPr>
          </a:p>
        </p:txBody>
      </p:sp>
      <p:sp>
        <p:nvSpPr>
          <p:cNvPr id="9" name="Content Placeholder 2"/>
          <p:cNvSpPr txBox="1">
            <a:spLocks/>
          </p:cNvSpPr>
          <p:nvPr/>
        </p:nvSpPr>
        <p:spPr>
          <a:xfrm>
            <a:off x="378000" y="1800000"/>
            <a:ext cx="8229600" cy="39600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80000"/>
              </a:lnSpc>
              <a:spcAft>
                <a:spcPts val="120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General assessment of the state-of-the</a:t>
            </a:r>
            <a:r>
              <a:rPr lang="en-US" sz="2800" dirty="0" smtClean="0"/>
              <a:t>-art of</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earth observation</a:t>
            </a:r>
          </a:p>
          <a:p>
            <a:pPr marL="342900" marR="0" lvl="0" indent="-342900" algn="l" defTabSz="914400" rtl="0" eaLnBrk="1" fontAlgn="auto" latinLnBrk="0" hangingPunct="1">
              <a:lnSpc>
                <a:spcPct val="80000"/>
              </a:lnSpc>
              <a:spcAft>
                <a:spcPts val="120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Major trends and developments in the application field</a:t>
            </a:r>
          </a:p>
          <a:p>
            <a:pPr marL="342900" marR="0" lvl="0" indent="-342900" algn="l" defTabSz="914400" rtl="0" eaLnBrk="1" fontAlgn="auto" latinLnBrk="0" hangingPunct="1">
              <a:lnSpc>
                <a:spcPct val="80000"/>
              </a:lnSpc>
              <a:spcAft>
                <a:spcPts val="120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Description of</a:t>
            </a:r>
            <a:r>
              <a:rPr kumimoji="0" lang="en-US" sz="2800" b="0" i="0" u="none" strike="noStrike" kern="1200" cap="none" spc="0" normalizeH="0" noProof="0" dirty="0" smtClean="0">
                <a:ln>
                  <a:noFill/>
                </a:ln>
                <a:solidFill>
                  <a:schemeClr val="tx1"/>
                </a:solidFill>
                <a:effectLst/>
                <a:uLnTx/>
                <a:uFillTx/>
                <a:latin typeface="+mn-lt"/>
                <a:ea typeface="+mn-ea"/>
                <a:cs typeface="+mn-cs"/>
              </a:rPr>
              <a:t> earth observation solutions</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80000"/>
              </a:lnSpc>
              <a:spcAft>
                <a:spcPts val="120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Assessment of market</a:t>
            </a:r>
            <a:r>
              <a:rPr kumimoji="0" lang="en-US" sz="2800" b="0" i="0" u="none" strike="noStrike" kern="1200" cap="none" spc="0" normalizeH="0" noProof="0" dirty="0" smtClean="0">
                <a:ln>
                  <a:noFill/>
                </a:ln>
                <a:solidFill>
                  <a:schemeClr val="tx1"/>
                </a:solidFill>
                <a:effectLst/>
                <a:uLnTx/>
                <a:uFillTx/>
                <a:latin typeface="+mn-lt"/>
                <a:ea typeface="+mn-ea"/>
                <a:cs typeface="+mn-cs"/>
              </a:rPr>
              <a:t> potential for earth observation solutions and marketing instruments</a:t>
            </a:r>
          </a:p>
          <a:p>
            <a:pPr marL="342900" marR="0" lvl="0" indent="-342900" algn="l" defTabSz="914400" rtl="0" eaLnBrk="1" fontAlgn="auto" latinLnBrk="0" hangingPunct="1">
              <a:lnSpc>
                <a:spcPct val="80000"/>
              </a:lnSpc>
              <a:spcAft>
                <a:spcPts val="1200"/>
              </a:spcAft>
              <a:buClrTx/>
              <a:buSzTx/>
              <a:buFont typeface="Arial" pitchFamily="34" charset="0"/>
              <a:buChar char="•"/>
              <a:tabLst/>
              <a:defRPr/>
            </a:pPr>
            <a:r>
              <a:rPr lang="en-US" sz="2800" baseline="0" dirty="0" smtClean="0"/>
              <a:t>Capacity</a:t>
            </a:r>
            <a:r>
              <a:rPr lang="en-US" sz="2800" dirty="0" smtClean="0"/>
              <a:t> building for successful application of earth observation solutions</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2145907551"/>
      </p:ext>
    </p:extLst>
  </p:cSld>
  <p:clrMapOvr>
    <a:masterClrMapping/>
  </p:clrMapOvr>
  <p:transition advTm="20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30</a:t>
            </a:fld>
            <a:endParaRPr lang="en-US"/>
          </a:p>
        </p:txBody>
      </p:sp>
      <p:sp>
        <p:nvSpPr>
          <p:cNvPr id="2" name="TextBox 1"/>
          <p:cNvSpPr txBox="1"/>
          <p:nvPr/>
        </p:nvSpPr>
        <p:spPr>
          <a:xfrm>
            <a:off x="378000" y="324000"/>
            <a:ext cx="8208000" cy="1323439"/>
          </a:xfrm>
          <a:prstGeom prst="rect">
            <a:avLst/>
          </a:prstGeom>
          <a:noFill/>
        </p:spPr>
        <p:txBody>
          <a:bodyPr wrap="square" rtlCol="0">
            <a:spAutoFit/>
          </a:bodyPr>
          <a:lstStyle/>
          <a:p>
            <a:pPr algn="r"/>
            <a:r>
              <a:rPr lang="en-US" sz="4000" b="1" i="1" dirty="0" smtClean="0">
                <a:solidFill>
                  <a:srgbClr val="4676A6"/>
                </a:solidFill>
              </a:rPr>
              <a:t>Earth observation for </a:t>
            </a:r>
            <a:br>
              <a:rPr lang="en-US" sz="4000" b="1" i="1" dirty="0" smtClean="0">
                <a:solidFill>
                  <a:srgbClr val="4676A6"/>
                </a:solidFill>
              </a:rPr>
            </a:br>
            <a:r>
              <a:rPr lang="en-US" sz="4000" b="1" i="1" dirty="0" smtClean="0">
                <a:solidFill>
                  <a:srgbClr val="4676A6"/>
                </a:solidFill>
              </a:rPr>
              <a:t>health</a:t>
            </a:r>
            <a:endParaRPr lang="en-US" sz="4000" b="1" i="1" dirty="0">
              <a:solidFill>
                <a:srgbClr val="4676A6"/>
              </a:solidFill>
            </a:endParaRPr>
          </a:p>
        </p:txBody>
      </p:sp>
      <p:sp>
        <p:nvSpPr>
          <p:cNvPr id="10" name="TextBox 5"/>
          <p:cNvSpPr txBox="1">
            <a:spLocks noChangeArrowheads="1"/>
          </p:cNvSpPr>
          <p:nvPr/>
        </p:nvSpPr>
        <p:spPr bwMode="auto">
          <a:xfrm>
            <a:off x="375198" y="6096000"/>
            <a:ext cx="8208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60000"/>
              <a:buFont typeface="Arial" charset="0"/>
              <a:defRPr sz="2200">
                <a:solidFill>
                  <a:srgbClr val="000000"/>
                </a:solidFill>
                <a:latin typeface="Verdana" pitchFamily="34" charset="0"/>
              </a:defRPr>
            </a:lvl1pPr>
            <a:lvl2pPr marL="742950" indent="-285750" eaLnBrk="0" hangingPunct="0">
              <a:spcBef>
                <a:spcPct val="20000"/>
              </a:spcBef>
              <a:buSzPct val="80000"/>
              <a:buFont typeface="Arial" charset="0"/>
              <a:buChar char="►"/>
              <a:defRPr sz="2000">
                <a:solidFill>
                  <a:srgbClr val="000000"/>
                </a:solidFill>
                <a:latin typeface="Verdana" pitchFamily="34" charset="0"/>
              </a:defRPr>
            </a:lvl2pPr>
            <a:lvl3pPr marL="1143000" indent="-228600" eaLnBrk="0" hangingPunct="0">
              <a:spcBef>
                <a:spcPct val="20000"/>
              </a:spcBef>
              <a:buFont typeface="Wingdings" pitchFamily="2" charset="2"/>
              <a:buChar char="§"/>
              <a:defRPr>
                <a:solidFill>
                  <a:srgbClr val="000000"/>
                </a:solidFill>
                <a:latin typeface="Verdana" pitchFamily="34" charset="0"/>
              </a:defRPr>
            </a:lvl3pPr>
            <a:lvl4pPr marL="1600200" indent="-228600" eaLnBrk="0" hangingPunct="0">
              <a:spcBef>
                <a:spcPct val="20000"/>
              </a:spcBef>
              <a:buFont typeface="Verdana" pitchFamily="34" charset="0"/>
              <a:buChar char="­"/>
              <a:defRPr sz="1600">
                <a:solidFill>
                  <a:srgbClr val="000000"/>
                </a:solidFill>
                <a:latin typeface="Verdana" pitchFamily="34" charset="0"/>
              </a:defRPr>
            </a:lvl4pPr>
            <a:lvl5pPr marL="2057400" indent="-228600" eaLnBrk="0" hangingPunct="0">
              <a:spcBef>
                <a:spcPct val="20000"/>
              </a:spcBef>
              <a:buChar char="•"/>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ctr" eaLnBrk="1" hangingPunct="1">
              <a:spcBef>
                <a:spcPct val="0"/>
              </a:spcBef>
              <a:buSzTx/>
              <a:buFontTx/>
              <a:buNone/>
            </a:pPr>
            <a:r>
              <a:rPr lang="en-US" altLang="en-US" sz="2000" i="1" dirty="0" smtClean="0">
                <a:latin typeface="Calibri" pitchFamily="34" charset="0"/>
              </a:rPr>
              <a:t>Malaria Parasitic Rate map, derived from </a:t>
            </a:r>
            <a:r>
              <a:rPr lang="en-US" altLang="en-US" sz="2000" i="1" dirty="0">
                <a:latin typeface="Calibri" pitchFamily="34" charset="0"/>
              </a:rPr>
              <a:t>field data and </a:t>
            </a:r>
            <a:r>
              <a:rPr lang="en-US" altLang="en-US" sz="2000" i="1" dirty="0" smtClean="0">
                <a:latin typeface="Calibri" pitchFamily="34" charset="0"/>
              </a:rPr>
              <a:t>a Bayesian </a:t>
            </a:r>
            <a:r>
              <a:rPr lang="en-US" altLang="en-US" sz="2000" i="1" dirty="0">
                <a:latin typeface="Calibri" pitchFamily="34" charset="0"/>
              </a:rPr>
              <a:t>regression model with rain and temperature inputs </a:t>
            </a:r>
            <a:r>
              <a:rPr lang="en-US" altLang="en-US" sz="2000" i="1" dirty="0" smtClean="0">
                <a:latin typeface="Calibri" pitchFamily="34" charset="0"/>
              </a:rPr>
              <a:t>(source: ECWMF; 2012)</a:t>
            </a:r>
            <a:endParaRPr lang="en-US" altLang="en-US" sz="2000" b="1" dirty="0">
              <a:latin typeface="Calibri"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13025"/>
            <a:ext cx="6690633" cy="4313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8031587"/>
      </p:ext>
    </p:extLst>
  </p:cSld>
  <p:clrMapOvr>
    <a:masterClrMapping/>
  </p:clrMapOvr>
  <p:transition advTm="20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31</a:t>
            </a:fld>
            <a:endParaRPr lang="en-US"/>
          </a:p>
        </p:txBody>
      </p:sp>
      <p:sp>
        <p:nvSpPr>
          <p:cNvPr id="2" name="TextBox 1"/>
          <p:cNvSpPr txBox="1"/>
          <p:nvPr/>
        </p:nvSpPr>
        <p:spPr>
          <a:xfrm>
            <a:off x="378000" y="324000"/>
            <a:ext cx="8208000" cy="1323439"/>
          </a:xfrm>
          <a:prstGeom prst="rect">
            <a:avLst/>
          </a:prstGeom>
          <a:noFill/>
        </p:spPr>
        <p:txBody>
          <a:bodyPr wrap="square" rtlCol="0">
            <a:spAutoFit/>
          </a:bodyPr>
          <a:lstStyle/>
          <a:p>
            <a:pPr algn="r"/>
            <a:r>
              <a:rPr lang="en-US" sz="4000" b="1" i="1" dirty="0" smtClean="0">
                <a:solidFill>
                  <a:srgbClr val="4676A6"/>
                </a:solidFill>
              </a:rPr>
              <a:t>Earth observation </a:t>
            </a:r>
            <a:br>
              <a:rPr lang="en-US" sz="4000" b="1" i="1" dirty="0" smtClean="0">
                <a:solidFill>
                  <a:srgbClr val="4676A6"/>
                </a:solidFill>
              </a:rPr>
            </a:br>
            <a:r>
              <a:rPr lang="en-US" sz="4000" b="1" i="1" dirty="0" smtClean="0">
                <a:solidFill>
                  <a:srgbClr val="4676A6"/>
                </a:solidFill>
              </a:rPr>
              <a:t>contribution</a:t>
            </a:r>
            <a:endParaRPr lang="en-US" sz="4000" b="1" i="1" dirty="0">
              <a:solidFill>
                <a:srgbClr val="4676A6"/>
              </a:solidFill>
            </a:endParaRPr>
          </a:p>
        </p:txBody>
      </p:sp>
      <p:sp>
        <p:nvSpPr>
          <p:cNvPr id="10" name="Tijdelijke aanduiding voor inhoud 2"/>
          <p:cNvSpPr txBox="1">
            <a:spLocks/>
          </p:cNvSpPr>
          <p:nvPr/>
        </p:nvSpPr>
        <p:spPr bwMode="auto">
          <a:xfrm>
            <a:off x="378000" y="1800000"/>
            <a:ext cx="8208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342000" lvl="0" indent="-342000" eaLnBrk="1" fontAlgn="auto" hangingPunct="1">
              <a:lnSpc>
                <a:spcPct val="80000"/>
              </a:lnSpc>
              <a:spcBef>
                <a:spcPts val="0"/>
              </a:spcBef>
              <a:spcAft>
                <a:spcPts val="1200"/>
              </a:spcAft>
              <a:buSzTx/>
              <a:buFont typeface="Arial" pitchFamily="34" charset="0"/>
              <a:buChar char="•"/>
            </a:pPr>
            <a:r>
              <a:rPr lang="en-US" sz="2600" b="1" dirty="0" smtClean="0">
                <a:solidFill>
                  <a:prstClr val="black"/>
                </a:solidFill>
              </a:rPr>
              <a:t>Air quality forecasting / early warning / monitoring</a:t>
            </a:r>
          </a:p>
          <a:p>
            <a:pPr marL="342000" lvl="0" indent="-342000" eaLnBrk="1" fontAlgn="auto" hangingPunct="1">
              <a:lnSpc>
                <a:spcPct val="80000"/>
              </a:lnSpc>
              <a:spcBef>
                <a:spcPts val="0"/>
              </a:spcBef>
              <a:spcAft>
                <a:spcPts val="1200"/>
              </a:spcAft>
              <a:buSzTx/>
              <a:buFont typeface="Arial" pitchFamily="34" charset="0"/>
              <a:buChar char="•"/>
            </a:pPr>
            <a:r>
              <a:rPr lang="en-US" sz="2600" b="1" dirty="0" smtClean="0">
                <a:solidFill>
                  <a:prstClr val="black"/>
                </a:solidFill>
              </a:rPr>
              <a:t>Epidemics forecasting</a:t>
            </a:r>
          </a:p>
          <a:p>
            <a:pPr marL="342000" lvl="0" indent="-342000" eaLnBrk="1" fontAlgn="auto" hangingPunct="1">
              <a:lnSpc>
                <a:spcPct val="80000"/>
              </a:lnSpc>
              <a:spcBef>
                <a:spcPts val="0"/>
              </a:spcBef>
              <a:spcAft>
                <a:spcPts val="1200"/>
              </a:spcAft>
              <a:buSzTx/>
              <a:buFont typeface="Arial" pitchFamily="34" charset="0"/>
              <a:buChar char="•"/>
            </a:pPr>
            <a:r>
              <a:rPr lang="en-US" sz="2600" b="1" dirty="0">
                <a:solidFill>
                  <a:prstClr val="black"/>
                </a:solidFill>
              </a:rPr>
              <a:t>Relationships between diseases and environmental </a:t>
            </a:r>
            <a:r>
              <a:rPr lang="en-US" sz="2600" b="1" dirty="0" smtClean="0">
                <a:solidFill>
                  <a:prstClr val="black"/>
                </a:solidFill>
              </a:rPr>
              <a:t>factors</a:t>
            </a:r>
          </a:p>
          <a:p>
            <a:pPr marL="342000" lvl="0" indent="-342000" eaLnBrk="1" fontAlgn="auto" hangingPunct="1">
              <a:lnSpc>
                <a:spcPct val="80000"/>
              </a:lnSpc>
              <a:spcBef>
                <a:spcPts val="0"/>
              </a:spcBef>
              <a:spcAft>
                <a:spcPts val="1200"/>
              </a:spcAft>
              <a:buSzTx/>
              <a:buFont typeface="Arial" pitchFamily="34" charset="0"/>
              <a:buChar char="•"/>
            </a:pPr>
            <a:endParaRPr lang="en-US" sz="2600" b="1" dirty="0">
              <a:solidFill>
                <a:prstClr val="black"/>
              </a:solidFill>
            </a:endParaRPr>
          </a:p>
          <a:p>
            <a:pPr marL="0" lvl="0" indent="0" eaLnBrk="1" fontAlgn="auto" hangingPunct="1">
              <a:spcBef>
                <a:spcPts val="0"/>
              </a:spcBef>
              <a:spcAft>
                <a:spcPts val="1200"/>
              </a:spcAft>
              <a:buSzTx/>
            </a:pPr>
            <a:r>
              <a:rPr lang="en-US" sz="2000" i="1" dirty="0">
                <a:solidFill>
                  <a:prstClr val="black"/>
                </a:solidFill>
              </a:rPr>
              <a:t>All these categories, particularly the 2</a:t>
            </a:r>
            <a:r>
              <a:rPr lang="en-US" sz="2000" i="1" baseline="30000" dirty="0">
                <a:solidFill>
                  <a:prstClr val="black"/>
                </a:solidFill>
              </a:rPr>
              <a:t>nd</a:t>
            </a:r>
            <a:r>
              <a:rPr lang="en-US" sz="2000" i="1" dirty="0">
                <a:solidFill>
                  <a:prstClr val="black"/>
                </a:solidFill>
              </a:rPr>
              <a:t> &amp; 3</a:t>
            </a:r>
            <a:r>
              <a:rPr lang="en-US" sz="2000" i="1" baseline="30000" dirty="0">
                <a:solidFill>
                  <a:prstClr val="black"/>
                </a:solidFill>
              </a:rPr>
              <a:t>rd</a:t>
            </a:r>
            <a:r>
              <a:rPr lang="en-US" sz="2000" i="1" dirty="0">
                <a:solidFill>
                  <a:prstClr val="black"/>
                </a:solidFill>
              </a:rPr>
              <a:t>, are of course linked, the time/response factor providing the main distinction.</a:t>
            </a:r>
          </a:p>
          <a:p>
            <a:pPr marL="0" lvl="0" indent="0" eaLnBrk="1" fontAlgn="auto" hangingPunct="1">
              <a:lnSpc>
                <a:spcPct val="80000"/>
              </a:lnSpc>
              <a:spcBef>
                <a:spcPts val="0"/>
              </a:spcBef>
              <a:spcAft>
                <a:spcPts val="1200"/>
              </a:spcAft>
              <a:buSzTx/>
            </a:pPr>
            <a:endParaRPr lang="en-US" sz="2600" b="1" dirty="0">
              <a:solidFill>
                <a:prstClr val="black"/>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2576961471"/>
      </p:ext>
    </p:extLst>
  </p:cSld>
  <p:clrMapOvr>
    <a:masterClrMapping/>
  </p:clrMapOvr>
  <p:transition advTm="20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32</a:t>
            </a:fld>
            <a:endParaRPr lang="en-US"/>
          </a:p>
        </p:txBody>
      </p:sp>
      <p:sp>
        <p:nvSpPr>
          <p:cNvPr id="2" name="TextBox 1"/>
          <p:cNvSpPr txBox="1"/>
          <p:nvPr/>
        </p:nvSpPr>
        <p:spPr>
          <a:xfrm>
            <a:off x="964799" y="252000"/>
            <a:ext cx="7824001" cy="1323439"/>
          </a:xfrm>
          <a:prstGeom prst="rect">
            <a:avLst/>
          </a:prstGeom>
          <a:noFill/>
        </p:spPr>
        <p:txBody>
          <a:bodyPr wrap="square" rtlCol="0">
            <a:spAutoFit/>
          </a:bodyPr>
          <a:lstStyle/>
          <a:p>
            <a:pPr algn="r"/>
            <a:r>
              <a:rPr lang="en-US" sz="4000" b="1" i="1" dirty="0" smtClean="0">
                <a:solidFill>
                  <a:srgbClr val="4676A6"/>
                </a:solidFill>
              </a:rPr>
              <a:t>Example air quality forecasting / </a:t>
            </a:r>
            <a:br>
              <a:rPr lang="en-US" sz="4000" b="1" i="1" dirty="0" smtClean="0">
                <a:solidFill>
                  <a:srgbClr val="4676A6"/>
                </a:solidFill>
              </a:rPr>
            </a:br>
            <a:r>
              <a:rPr lang="en-US" sz="4000" b="1" i="1" dirty="0" smtClean="0">
                <a:solidFill>
                  <a:srgbClr val="4676A6"/>
                </a:solidFill>
              </a:rPr>
              <a:t> early warning / monitoring</a:t>
            </a:r>
          </a:p>
        </p:txBody>
      </p:sp>
      <p:sp>
        <p:nvSpPr>
          <p:cNvPr id="12" name="TextBox 2"/>
          <p:cNvSpPr txBox="1">
            <a:spLocks noChangeArrowheads="1"/>
          </p:cNvSpPr>
          <p:nvPr/>
        </p:nvSpPr>
        <p:spPr bwMode="auto">
          <a:xfrm>
            <a:off x="533400" y="5953975"/>
            <a:ext cx="8255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60000"/>
              <a:buFont typeface="Arial" charset="0"/>
              <a:defRPr sz="2200">
                <a:solidFill>
                  <a:srgbClr val="000000"/>
                </a:solidFill>
                <a:latin typeface="Verdana" pitchFamily="34" charset="0"/>
              </a:defRPr>
            </a:lvl1pPr>
            <a:lvl2pPr marL="742950" indent="-285750" eaLnBrk="0" hangingPunct="0">
              <a:spcBef>
                <a:spcPct val="20000"/>
              </a:spcBef>
              <a:buSzPct val="80000"/>
              <a:buFont typeface="Arial" charset="0"/>
              <a:buChar char="►"/>
              <a:defRPr sz="2000">
                <a:solidFill>
                  <a:srgbClr val="000000"/>
                </a:solidFill>
                <a:latin typeface="Verdana" pitchFamily="34" charset="0"/>
              </a:defRPr>
            </a:lvl2pPr>
            <a:lvl3pPr marL="1143000" indent="-228600" eaLnBrk="0" hangingPunct="0">
              <a:spcBef>
                <a:spcPct val="20000"/>
              </a:spcBef>
              <a:buFont typeface="Wingdings" pitchFamily="2" charset="2"/>
              <a:buChar char="§"/>
              <a:defRPr>
                <a:solidFill>
                  <a:srgbClr val="000000"/>
                </a:solidFill>
                <a:latin typeface="Verdana" pitchFamily="34" charset="0"/>
              </a:defRPr>
            </a:lvl3pPr>
            <a:lvl4pPr marL="1600200" indent="-228600" eaLnBrk="0" hangingPunct="0">
              <a:spcBef>
                <a:spcPct val="20000"/>
              </a:spcBef>
              <a:buFont typeface="Verdana" pitchFamily="34" charset="0"/>
              <a:buChar char="­"/>
              <a:defRPr sz="1600">
                <a:solidFill>
                  <a:srgbClr val="000000"/>
                </a:solidFill>
                <a:latin typeface="Verdana" pitchFamily="34" charset="0"/>
              </a:defRPr>
            </a:lvl4pPr>
            <a:lvl5pPr marL="2057400" indent="-228600" eaLnBrk="0" hangingPunct="0">
              <a:spcBef>
                <a:spcPct val="20000"/>
              </a:spcBef>
              <a:buChar char="•"/>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ctr" eaLnBrk="1" hangingPunct="1">
              <a:spcBef>
                <a:spcPct val="0"/>
              </a:spcBef>
              <a:buSzTx/>
              <a:buFontTx/>
              <a:buNone/>
            </a:pPr>
            <a:r>
              <a:rPr lang="en-US" altLang="en-US" sz="1600" i="1" dirty="0">
                <a:latin typeface="+mn-lt"/>
              </a:rPr>
              <a:t>Mean density of nitrogen oxide </a:t>
            </a:r>
            <a:r>
              <a:rPr lang="en-US" altLang="en-US" sz="1600" i="1" dirty="0" smtClean="0">
                <a:latin typeface="+mn-lt"/>
              </a:rPr>
              <a:t>for the period January </a:t>
            </a:r>
            <a:r>
              <a:rPr lang="en-US" altLang="en-US" sz="1600" i="1" dirty="0">
                <a:latin typeface="+mn-lt"/>
              </a:rPr>
              <a:t>2003 – June </a:t>
            </a:r>
            <a:r>
              <a:rPr lang="en-US" altLang="en-US" sz="1600" i="1" dirty="0" smtClean="0">
                <a:latin typeface="+mn-lt"/>
              </a:rPr>
              <a:t>2004</a:t>
            </a:r>
            <a:br>
              <a:rPr lang="en-US" altLang="en-US" sz="1600" i="1" dirty="0" smtClean="0">
                <a:latin typeface="+mn-lt"/>
              </a:rPr>
            </a:br>
            <a:r>
              <a:rPr lang="en-US" altLang="en-US" sz="1600" i="1" dirty="0" smtClean="0">
                <a:latin typeface="+mn-lt"/>
              </a:rPr>
              <a:t> (Source: Copernicus; 2013)</a:t>
            </a:r>
            <a:endParaRPr lang="en-US" altLang="en-US" sz="1600" i="1" dirty="0">
              <a:latin typeface="+mn-lt"/>
            </a:endParaRPr>
          </a:p>
        </p:txBody>
      </p:sp>
      <p:pic>
        <p:nvPicPr>
          <p:cNvPr id="10"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7403" y="1828800"/>
            <a:ext cx="6248400" cy="4027914"/>
          </a:xfrm>
          <a:prstGeom prst="rect">
            <a:avLst/>
          </a:prstGeom>
          <a:noFill/>
          <a:ln>
            <a:noFill/>
          </a:ln>
        </p:spPr>
      </p:pic>
    </p:spTree>
    <p:extLst>
      <p:ext uri="{BB962C8B-B14F-4D97-AF65-F5344CB8AC3E}">
        <p14:creationId xmlns:p14="http://schemas.microsoft.com/office/powerpoint/2010/main" val="3325854848"/>
      </p:ext>
    </p:extLst>
  </p:cSld>
  <p:clrMapOvr>
    <a:masterClrMapping/>
  </p:clrMapOvr>
  <p:transition advTm="20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33</a:t>
            </a:fld>
            <a:endParaRPr lang="en-US"/>
          </a:p>
        </p:txBody>
      </p:sp>
      <p:sp>
        <p:nvSpPr>
          <p:cNvPr id="2" name="TextBox 1"/>
          <p:cNvSpPr txBox="1"/>
          <p:nvPr/>
        </p:nvSpPr>
        <p:spPr>
          <a:xfrm>
            <a:off x="378000" y="324000"/>
            <a:ext cx="8208000" cy="1323439"/>
          </a:xfrm>
          <a:prstGeom prst="rect">
            <a:avLst/>
          </a:prstGeom>
          <a:noFill/>
        </p:spPr>
        <p:txBody>
          <a:bodyPr wrap="square" rtlCol="0">
            <a:spAutoFit/>
          </a:bodyPr>
          <a:lstStyle/>
          <a:p>
            <a:pPr algn="r"/>
            <a:r>
              <a:rPr lang="en-US" sz="4000" b="1" i="1" dirty="0" smtClean="0">
                <a:solidFill>
                  <a:srgbClr val="4676A6"/>
                </a:solidFill>
              </a:rPr>
              <a:t>Air quality forecasting / early warning / monitoring</a:t>
            </a:r>
            <a:endParaRPr lang="en-US" sz="4000" b="1" i="1" dirty="0">
              <a:solidFill>
                <a:srgbClr val="4676A6"/>
              </a:solidFill>
            </a:endParaRPr>
          </a:p>
        </p:txBody>
      </p:sp>
      <p:sp>
        <p:nvSpPr>
          <p:cNvPr id="10" name="Tijdelijke aanduiding voor inhoud 2"/>
          <p:cNvSpPr txBox="1">
            <a:spLocks/>
          </p:cNvSpPr>
          <p:nvPr/>
        </p:nvSpPr>
        <p:spPr bwMode="auto">
          <a:xfrm>
            <a:off x="378000" y="1800000"/>
            <a:ext cx="8208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342000" lvl="0" indent="-342000">
              <a:lnSpc>
                <a:spcPct val="80000"/>
              </a:lnSpc>
              <a:spcBef>
                <a:spcPts val="0"/>
              </a:spcBef>
              <a:spcAft>
                <a:spcPts val="1200"/>
              </a:spcAft>
              <a:buFont typeface="Arial" panose="020B0604020202020204" pitchFamily="34" charset="0"/>
              <a:buChar char="•"/>
              <a:defRPr/>
            </a:pPr>
            <a:r>
              <a:rPr lang="en-US" sz="2600" kern="0" dirty="0" smtClean="0">
                <a:solidFill>
                  <a:schemeClr val="tx1"/>
                </a:solidFill>
              </a:rPr>
              <a:t>Earth observation </a:t>
            </a:r>
            <a:r>
              <a:rPr lang="en-US" sz="2600" kern="0" dirty="0">
                <a:solidFill>
                  <a:srgbClr val="4676A6"/>
                </a:solidFill>
              </a:rPr>
              <a:t>measures air masses </a:t>
            </a:r>
            <a:r>
              <a:rPr lang="en-US" sz="2600" kern="0" dirty="0" smtClean="0">
                <a:solidFill>
                  <a:schemeClr val="tx1"/>
                </a:solidFill>
              </a:rPr>
              <a:t>(monitoring of extent and source of emissions);</a:t>
            </a:r>
          </a:p>
          <a:p>
            <a:pPr marL="342000" lvl="0" indent="-342000">
              <a:lnSpc>
                <a:spcPct val="80000"/>
              </a:lnSpc>
              <a:spcBef>
                <a:spcPts val="0"/>
              </a:spcBef>
              <a:spcAft>
                <a:spcPts val="1200"/>
              </a:spcAft>
              <a:buFont typeface="Arial" panose="020B0604020202020204" pitchFamily="34" charset="0"/>
              <a:buChar char="•"/>
              <a:defRPr/>
            </a:pPr>
            <a:r>
              <a:rPr lang="en-US" sz="2600" kern="0" dirty="0" smtClean="0">
                <a:solidFill>
                  <a:schemeClr val="tx1"/>
                </a:solidFill>
              </a:rPr>
              <a:t>Earth observation </a:t>
            </a:r>
            <a:r>
              <a:rPr lang="en-US" sz="2600" kern="0" dirty="0" smtClean="0">
                <a:solidFill>
                  <a:srgbClr val="4676A6"/>
                </a:solidFill>
              </a:rPr>
              <a:t>tracks impact from fires</a:t>
            </a:r>
            <a:r>
              <a:rPr lang="en-US" sz="2600" kern="0" dirty="0" smtClean="0">
                <a:solidFill>
                  <a:schemeClr val="tx1"/>
                </a:solidFill>
              </a:rPr>
              <a:t>;</a:t>
            </a:r>
          </a:p>
          <a:p>
            <a:pPr marL="342000" lvl="0" indent="-342000">
              <a:lnSpc>
                <a:spcPct val="80000"/>
              </a:lnSpc>
              <a:spcBef>
                <a:spcPts val="0"/>
              </a:spcBef>
              <a:spcAft>
                <a:spcPts val="1200"/>
              </a:spcAft>
              <a:buFont typeface="Arial" panose="020B0604020202020204" pitchFamily="34" charset="0"/>
              <a:buChar char="•"/>
              <a:defRPr/>
            </a:pPr>
            <a:r>
              <a:rPr lang="en-US" sz="2600" kern="0" dirty="0" smtClean="0">
                <a:solidFill>
                  <a:schemeClr val="tx1"/>
                </a:solidFill>
              </a:rPr>
              <a:t>Earth observation </a:t>
            </a:r>
            <a:r>
              <a:rPr lang="en-US" sz="2600" kern="0" dirty="0" smtClean="0">
                <a:solidFill>
                  <a:srgbClr val="4676A6"/>
                </a:solidFill>
              </a:rPr>
              <a:t>tracks dust and sand storms </a:t>
            </a:r>
            <a:r>
              <a:rPr lang="en-US" sz="2600" kern="0" dirty="0" smtClean="0">
                <a:solidFill>
                  <a:schemeClr val="tx1"/>
                </a:solidFill>
              </a:rPr>
              <a:t>(meningitis, other diseases);</a:t>
            </a:r>
          </a:p>
          <a:p>
            <a:pPr marL="342000" lvl="0" indent="-342000">
              <a:lnSpc>
                <a:spcPct val="80000"/>
              </a:lnSpc>
              <a:spcBef>
                <a:spcPts val="0"/>
              </a:spcBef>
              <a:spcAft>
                <a:spcPts val="1200"/>
              </a:spcAft>
              <a:buFont typeface="Arial" panose="020B0604020202020204" pitchFamily="34" charset="0"/>
              <a:buChar char="•"/>
              <a:defRPr/>
            </a:pPr>
            <a:r>
              <a:rPr lang="en-US" sz="2600" kern="0" dirty="0" smtClean="0">
                <a:solidFill>
                  <a:schemeClr val="tx1"/>
                </a:solidFill>
              </a:rPr>
              <a:t>Earth observation supports </a:t>
            </a:r>
            <a:r>
              <a:rPr lang="en-US" sz="2600" kern="0" dirty="0" smtClean="0">
                <a:solidFill>
                  <a:srgbClr val="4676A6"/>
                </a:solidFill>
              </a:rPr>
              <a:t>monitoring of trace species in the air </a:t>
            </a:r>
            <a:r>
              <a:rPr lang="en-US" sz="2600" kern="0" dirty="0" smtClean="0">
                <a:solidFill>
                  <a:schemeClr val="tx1"/>
                </a:solidFill>
              </a:rPr>
              <a:t>(carbon monoxide, ozone)</a:t>
            </a:r>
            <a:endParaRPr lang="en-US" sz="2600" kern="0" dirty="0">
              <a:solidFill>
                <a:schemeClr val="tx1"/>
              </a:solidFill>
            </a:endParaRPr>
          </a:p>
          <a:p>
            <a:pPr marL="342000" lvl="0" indent="-342000">
              <a:lnSpc>
                <a:spcPct val="80000"/>
              </a:lnSpc>
              <a:spcBef>
                <a:spcPts val="0"/>
              </a:spcBef>
              <a:spcAft>
                <a:spcPts val="1200"/>
              </a:spcAft>
              <a:buFont typeface="Arial" panose="020B0604020202020204" pitchFamily="34" charset="0"/>
              <a:buChar char="•"/>
              <a:defRPr/>
            </a:pPr>
            <a:r>
              <a:rPr lang="en-US" sz="2600" kern="0" dirty="0" smtClean="0">
                <a:solidFill>
                  <a:srgbClr val="4676A6"/>
                </a:solidFill>
              </a:rPr>
              <a:t>Cost </a:t>
            </a:r>
            <a:r>
              <a:rPr lang="en-US" sz="2600" kern="0" dirty="0">
                <a:solidFill>
                  <a:srgbClr val="4676A6"/>
                </a:solidFill>
              </a:rPr>
              <a:t>estimate: </a:t>
            </a:r>
            <a:r>
              <a:rPr lang="en-US" sz="2600" kern="0" dirty="0" smtClean="0"/>
              <a:t>obtaining emission datasets for new regions and cities is expensive, implementation cost 100 k€ / continent / year, daily forecast at local level 100 k</a:t>
            </a:r>
            <a:r>
              <a:rPr lang="en-US" sz="2600" kern="0" dirty="0"/>
              <a:t>€ </a:t>
            </a:r>
            <a:r>
              <a:rPr lang="en-US" sz="2600" kern="0" dirty="0" smtClean="0"/>
              <a:t>/ year for set-up and </a:t>
            </a:r>
            <a:r>
              <a:rPr lang="en-US" sz="2600" kern="0" dirty="0"/>
              <a:t>30 k€ </a:t>
            </a:r>
            <a:r>
              <a:rPr lang="en-US" sz="2600" kern="0" dirty="0" smtClean="0"/>
              <a:t>/ year for operation</a:t>
            </a:r>
            <a:endParaRPr lang="en-US" sz="2600" kern="0" baseline="30000" dirty="0" smtClean="0"/>
          </a:p>
          <a:p>
            <a:pPr marL="342000" lvl="0" indent="-342000">
              <a:lnSpc>
                <a:spcPct val="80000"/>
              </a:lnSpc>
              <a:spcBef>
                <a:spcPts val="0"/>
              </a:spcBef>
              <a:spcAft>
                <a:spcPts val="1200"/>
              </a:spcAft>
              <a:buFont typeface="Arial" panose="020B0604020202020204" pitchFamily="34" charset="0"/>
              <a:buChar char="•"/>
              <a:defRPr/>
            </a:pPr>
            <a:r>
              <a:rPr lang="en-US" sz="2600" kern="0" dirty="0" smtClean="0">
                <a:solidFill>
                  <a:srgbClr val="4676A6"/>
                </a:solidFill>
              </a:rPr>
              <a:t>Main challenges: </a:t>
            </a:r>
            <a:r>
              <a:rPr lang="en-US" sz="2600" kern="0" dirty="0" smtClean="0"/>
              <a:t>cost, complexity, capacity.</a:t>
            </a:r>
            <a:endParaRPr lang="en-US" sz="2600" kern="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3459898726"/>
      </p:ext>
    </p:extLst>
  </p:cSld>
  <p:clrMapOvr>
    <a:masterClrMapping/>
  </p:clrMapOvr>
  <p:transition advTm="20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7833" y="2057400"/>
            <a:ext cx="8208000" cy="5105400"/>
          </a:xfrm>
        </p:spPr>
        <p:txBody>
          <a:bodyPr>
            <a:normAutofit/>
          </a:bodyPr>
          <a:lstStyle/>
          <a:p>
            <a:pPr marL="0" indent="0">
              <a:lnSpc>
                <a:spcPct val="80000"/>
              </a:lnSpc>
              <a:spcBef>
                <a:spcPts val="0"/>
              </a:spcBef>
              <a:spcAft>
                <a:spcPts val="1200"/>
              </a:spcAft>
              <a:buNone/>
            </a:pPr>
            <a:r>
              <a:rPr lang="en-US" sz="2600" b="1" dirty="0" smtClean="0"/>
              <a:t>Monitoring the air we breathe </a:t>
            </a:r>
            <a:r>
              <a:rPr lang="en-US" sz="2000" b="1" dirty="0" smtClean="0"/>
              <a:t>(Copernicus; 2013) </a:t>
            </a:r>
            <a:r>
              <a:rPr lang="en-US" sz="2000" i="1" dirty="0" smtClean="0"/>
              <a:t>brochure on air </a:t>
            </a:r>
            <a:r>
              <a:rPr lang="en-US" sz="2000" i="1" dirty="0"/>
              <a:t>quality monitoring and forecasts </a:t>
            </a:r>
            <a:r>
              <a:rPr lang="en-US" sz="2000" i="1" dirty="0" smtClean="0"/>
              <a:t>to protect human health in Europe</a:t>
            </a:r>
          </a:p>
          <a:p>
            <a:pPr marL="0" lvl="0" indent="0">
              <a:lnSpc>
                <a:spcPct val="80000"/>
              </a:lnSpc>
              <a:spcBef>
                <a:spcPts val="0"/>
              </a:spcBef>
              <a:spcAft>
                <a:spcPts val="1200"/>
              </a:spcAft>
              <a:buNone/>
            </a:pPr>
            <a:r>
              <a:rPr lang="en-US" sz="2600" b="1" dirty="0">
                <a:solidFill>
                  <a:prstClr val="black"/>
                </a:solidFill>
              </a:rPr>
              <a:t>Air </a:t>
            </a:r>
            <a:r>
              <a:rPr lang="en-US" sz="2600" b="1" dirty="0" smtClean="0">
                <a:solidFill>
                  <a:prstClr val="black"/>
                </a:solidFill>
              </a:rPr>
              <a:t>quality monitoring and analysis </a:t>
            </a:r>
            <a:r>
              <a:rPr lang="en-US" sz="2600" b="1" dirty="0">
                <a:solidFill>
                  <a:prstClr val="black"/>
                </a:solidFill>
              </a:rPr>
              <a:t>in Central </a:t>
            </a:r>
            <a:r>
              <a:rPr lang="en-US" sz="2600" b="1" dirty="0" smtClean="0">
                <a:solidFill>
                  <a:prstClr val="black"/>
                </a:solidFill>
              </a:rPr>
              <a:t>America and </a:t>
            </a:r>
            <a:r>
              <a:rPr lang="en-US" sz="2600" b="1" dirty="0">
                <a:solidFill>
                  <a:prstClr val="black"/>
                </a:solidFill>
              </a:rPr>
              <a:t>the </a:t>
            </a:r>
            <a:r>
              <a:rPr lang="en-US" sz="2600" b="1" dirty="0" smtClean="0">
                <a:solidFill>
                  <a:prstClr val="black"/>
                </a:solidFill>
              </a:rPr>
              <a:t>Caribbean </a:t>
            </a:r>
            <a:r>
              <a:rPr lang="en-US" sz="2000" b="1" dirty="0" smtClean="0">
                <a:solidFill>
                  <a:prstClr val="black"/>
                </a:solidFill>
              </a:rPr>
              <a:t>(SERVIR-Air; 2009) </a:t>
            </a:r>
            <a:r>
              <a:rPr lang="en-US" sz="2000" i="1" dirty="0" smtClean="0">
                <a:solidFill>
                  <a:prstClr val="black"/>
                </a:solidFill>
              </a:rPr>
              <a:t>description </a:t>
            </a:r>
            <a:r>
              <a:rPr lang="en-US" sz="2000" i="1" dirty="0">
                <a:solidFill>
                  <a:prstClr val="black"/>
                </a:solidFill>
              </a:rPr>
              <a:t>of the use of EO for an air quality monitoring system and public information, including </a:t>
            </a:r>
            <a:r>
              <a:rPr lang="en-US" sz="2000" i="1" dirty="0" smtClean="0">
                <a:solidFill>
                  <a:prstClr val="black"/>
                </a:solidFill>
              </a:rPr>
              <a:t>a ‘</a:t>
            </a:r>
            <a:r>
              <a:rPr lang="en-US" sz="2000" i="1" dirty="0" err="1" smtClean="0">
                <a:solidFill>
                  <a:prstClr val="black"/>
                </a:solidFill>
              </a:rPr>
              <a:t>SmogBlog</a:t>
            </a:r>
            <a:r>
              <a:rPr lang="en-US" sz="2000" i="1" dirty="0" smtClean="0">
                <a:solidFill>
                  <a:prstClr val="black"/>
                </a:solidFill>
              </a:rPr>
              <a:t>’ (as in the US), </a:t>
            </a:r>
            <a:r>
              <a:rPr lang="en-US" sz="2000" i="1" dirty="0">
                <a:solidFill>
                  <a:prstClr val="black"/>
                </a:solidFill>
              </a:rPr>
              <a:t>agricultural fires, </a:t>
            </a:r>
            <a:r>
              <a:rPr lang="en-US" sz="2000" i="1" dirty="0" smtClean="0">
                <a:solidFill>
                  <a:prstClr val="black"/>
                </a:solidFill>
              </a:rPr>
              <a:t>volcanic </a:t>
            </a:r>
            <a:r>
              <a:rPr lang="en-US" sz="2000" i="1" dirty="0">
                <a:solidFill>
                  <a:prstClr val="black"/>
                </a:solidFill>
              </a:rPr>
              <a:t>eruptions, Saharan dust + capacity building </a:t>
            </a:r>
            <a:r>
              <a:rPr lang="en-US" sz="2000" i="1" dirty="0" smtClean="0">
                <a:solidFill>
                  <a:prstClr val="black"/>
                </a:solidFill>
              </a:rPr>
              <a:t> </a:t>
            </a:r>
            <a:r>
              <a:rPr lang="en-US" sz="2400" dirty="0" smtClean="0">
                <a:solidFill>
                  <a:prstClr val="black"/>
                </a:solidFill>
                <a:hlinkClick r:id="rId2"/>
              </a:rPr>
              <a:t>http</a:t>
            </a:r>
            <a:r>
              <a:rPr lang="en-US" sz="2400" dirty="0">
                <a:solidFill>
                  <a:prstClr val="black"/>
                </a:solidFill>
                <a:hlinkClick r:id="rId2"/>
              </a:rPr>
              <a:t>://www.servir.net/</a:t>
            </a:r>
            <a:r>
              <a:rPr lang="en-US" sz="2400" dirty="0">
                <a:solidFill>
                  <a:prstClr val="black"/>
                </a:solidFill>
              </a:rPr>
              <a:t> </a:t>
            </a:r>
            <a:endParaRPr lang="en-US" sz="2400" dirty="0" smtClean="0">
              <a:solidFill>
                <a:prstClr val="black"/>
              </a:solidFill>
            </a:endParaRPr>
          </a:p>
          <a:p>
            <a:pPr marL="0" lvl="0" indent="0">
              <a:lnSpc>
                <a:spcPct val="80000"/>
              </a:lnSpc>
              <a:spcBef>
                <a:spcPts val="0"/>
              </a:spcBef>
              <a:spcAft>
                <a:spcPts val="1200"/>
              </a:spcAft>
              <a:buNone/>
            </a:pPr>
            <a:r>
              <a:rPr lang="en-US" sz="2600" b="1" dirty="0">
                <a:solidFill>
                  <a:prstClr val="black"/>
                </a:solidFill>
              </a:rPr>
              <a:t>Particulate matter in the atmosphere of Dakar, Senegal </a:t>
            </a:r>
            <a:r>
              <a:rPr lang="en-US" sz="2000" b="1" dirty="0" smtClean="0">
                <a:solidFill>
                  <a:prstClr val="black"/>
                </a:solidFill>
              </a:rPr>
              <a:t>(Leon et al.; 2012) </a:t>
            </a:r>
            <a:r>
              <a:rPr lang="en-US" sz="2000" i="1" dirty="0" smtClean="0">
                <a:solidFill>
                  <a:prstClr val="black"/>
                </a:solidFill>
              </a:rPr>
              <a:t>pilot </a:t>
            </a:r>
            <a:r>
              <a:rPr lang="en-US" sz="2000" i="1" dirty="0">
                <a:solidFill>
                  <a:prstClr val="black"/>
                </a:solidFill>
              </a:rPr>
              <a:t>on monitoring of particulate matter, measurement of aerosol optical depth, specifically aimed at Sahara desert dust; combination of in-situ and EO; satellite observations can detect gradient &amp; therefore hotspots of emission</a:t>
            </a:r>
          </a:p>
          <a:p>
            <a:pPr marL="0" lvl="0" indent="0">
              <a:lnSpc>
                <a:spcPct val="80000"/>
              </a:lnSpc>
              <a:spcBef>
                <a:spcPts val="0"/>
              </a:spcBef>
              <a:spcAft>
                <a:spcPts val="1200"/>
              </a:spcAft>
              <a:buNone/>
            </a:pPr>
            <a:r>
              <a:rPr lang="en-US" sz="2600" b="1" dirty="0" smtClean="0">
                <a:solidFill>
                  <a:prstClr val="black"/>
                </a:solidFill>
              </a:rPr>
              <a:t>Air </a:t>
            </a:r>
            <a:r>
              <a:rPr lang="en-US" sz="2600" b="1" dirty="0">
                <a:solidFill>
                  <a:prstClr val="black"/>
                </a:solidFill>
              </a:rPr>
              <a:t>pollution using remote sensing and GIS, </a:t>
            </a:r>
            <a:r>
              <a:rPr lang="en-US" sz="2600" b="1" dirty="0" smtClean="0">
                <a:solidFill>
                  <a:prstClr val="black"/>
                </a:solidFill>
              </a:rPr>
              <a:t>Cyprus </a:t>
            </a:r>
            <a:r>
              <a:rPr lang="en-US" sz="2000" b="1" dirty="0" smtClean="0">
                <a:solidFill>
                  <a:prstClr val="black"/>
                </a:solidFill>
              </a:rPr>
              <a:t>(CUT; 2011)</a:t>
            </a:r>
            <a:r>
              <a:rPr lang="en-US" sz="2600" b="1" dirty="0" smtClean="0">
                <a:solidFill>
                  <a:prstClr val="black"/>
                </a:solidFill>
              </a:rPr>
              <a:t> </a:t>
            </a:r>
            <a:r>
              <a:rPr lang="en-US" sz="2000" i="1" dirty="0" smtClean="0">
                <a:solidFill>
                  <a:prstClr val="black"/>
                </a:solidFill>
              </a:rPr>
              <a:t>case </a:t>
            </a:r>
            <a:r>
              <a:rPr lang="en-US" sz="2000" i="1" dirty="0">
                <a:solidFill>
                  <a:prstClr val="black"/>
                </a:solidFill>
              </a:rPr>
              <a:t>study on the use of satellite observations for air pollution monitoring and modelling</a:t>
            </a:r>
          </a:p>
        </p:txBody>
      </p:sp>
      <p:sp>
        <p:nvSpPr>
          <p:cNvPr id="5" name="Slide Number Placeholder 4"/>
          <p:cNvSpPr>
            <a:spLocks noGrp="1"/>
          </p:cNvSpPr>
          <p:nvPr>
            <p:ph type="sldNum" sz="quarter" idx="12"/>
          </p:nvPr>
        </p:nvSpPr>
        <p:spPr/>
        <p:txBody>
          <a:bodyPr/>
          <a:lstStyle/>
          <a:p>
            <a:fld id="{7AE59B96-4131-4DD5-A7F3-9C8969C240CC}" type="slidenum">
              <a:rPr lang="en-US" smtClean="0"/>
              <a:pPr/>
              <a:t>34</a:t>
            </a:fld>
            <a:endParaRPr lang="en-US"/>
          </a:p>
        </p:txBody>
      </p:sp>
      <p:sp>
        <p:nvSpPr>
          <p:cNvPr id="7" name="Title 1"/>
          <p:cNvSpPr txBox="1">
            <a:spLocks/>
          </p:cNvSpPr>
          <p:nvPr/>
        </p:nvSpPr>
        <p:spPr>
          <a:xfrm>
            <a:off x="378000" y="1080000"/>
            <a:ext cx="8208000" cy="1080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4000" b="1" i="1" noProof="0" dirty="0" smtClean="0">
                <a:solidFill>
                  <a:srgbClr val="4676A6"/>
                </a:solidFill>
                <a:latin typeface="+mj-lt"/>
                <a:ea typeface="+mj-ea"/>
                <a:cs typeface="+mj-cs"/>
              </a:rPr>
              <a:t>Examples:</a:t>
            </a:r>
            <a:endParaRPr kumimoji="0" lang="en-US" sz="4000" b="1" i="1" u="none" strike="noStrike" kern="1200" cap="none" spc="0" normalizeH="0" noProof="0" dirty="0">
              <a:ln>
                <a:noFill/>
              </a:ln>
              <a:solidFill>
                <a:srgbClr val="4676A6"/>
              </a:solidFill>
              <a:effectLst/>
              <a:uLnTx/>
              <a:uFillTx/>
              <a:latin typeface="+mj-lt"/>
              <a:ea typeface="+mj-ea"/>
              <a:cs typeface="+mj-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01" y="252001"/>
            <a:ext cx="1527000" cy="78354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392859"/>
            <a:ext cx="1757850" cy="58897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800" y="520958"/>
            <a:ext cx="2666999" cy="332772"/>
          </a:xfrm>
          <a:prstGeom prst="rect">
            <a:avLst/>
          </a:prstGeom>
        </p:spPr>
      </p:pic>
    </p:spTree>
    <p:extLst>
      <p:ext uri="{BB962C8B-B14F-4D97-AF65-F5344CB8AC3E}">
        <p14:creationId xmlns:p14="http://schemas.microsoft.com/office/powerpoint/2010/main" val="3782279761"/>
      </p:ext>
    </p:extLst>
  </p:cSld>
  <p:clrMapOvr>
    <a:masterClrMapping/>
  </p:clrMapOvr>
  <p:transition advTm="20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35</a:t>
            </a:fld>
            <a:endParaRPr lang="en-US"/>
          </a:p>
        </p:txBody>
      </p:sp>
      <p:sp>
        <p:nvSpPr>
          <p:cNvPr id="2" name="TextBox 1"/>
          <p:cNvSpPr txBox="1"/>
          <p:nvPr/>
        </p:nvSpPr>
        <p:spPr>
          <a:xfrm>
            <a:off x="377999" y="324000"/>
            <a:ext cx="8208000" cy="707886"/>
          </a:xfrm>
          <a:prstGeom prst="rect">
            <a:avLst/>
          </a:prstGeom>
          <a:noFill/>
        </p:spPr>
        <p:txBody>
          <a:bodyPr wrap="square" rtlCol="0">
            <a:spAutoFit/>
          </a:bodyPr>
          <a:lstStyle/>
          <a:p>
            <a:pPr algn="r"/>
            <a:r>
              <a:rPr lang="en-US" sz="4000" b="1" i="1" dirty="0" smtClean="0">
                <a:solidFill>
                  <a:srgbClr val="4676A6"/>
                </a:solidFill>
              </a:rPr>
              <a:t>Example epidemics forecasting</a:t>
            </a:r>
            <a:endParaRPr lang="en-US" sz="4000" b="1" i="1" dirty="0">
              <a:solidFill>
                <a:srgbClr val="4676A6"/>
              </a:solidFill>
            </a:endParaRPr>
          </a:p>
        </p:txBody>
      </p:sp>
      <p:sp>
        <p:nvSpPr>
          <p:cNvPr id="11" name="TextBox 2"/>
          <p:cNvSpPr txBox="1">
            <a:spLocks noChangeArrowheads="1"/>
          </p:cNvSpPr>
          <p:nvPr/>
        </p:nvSpPr>
        <p:spPr bwMode="auto">
          <a:xfrm>
            <a:off x="378000" y="6020486"/>
            <a:ext cx="8537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60000"/>
              <a:buFont typeface="Arial" charset="0"/>
              <a:defRPr sz="2200">
                <a:solidFill>
                  <a:srgbClr val="000000"/>
                </a:solidFill>
                <a:latin typeface="Verdana" pitchFamily="34" charset="0"/>
              </a:defRPr>
            </a:lvl1pPr>
            <a:lvl2pPr marL="742950" indent="-285750" eaLnBrk="0" hangingPunct="0">
              <a:spcBef>
                <a:spcPct val="20000"/>
              </a:spcBef>
              <a:buSzPct val="80000"/>
              <a:buFont typeface="Arial" charset="0"/>
              <a:buChar char="►"/>
              <a:defRPr sz="2000">
                <a:solidFill>
                  <a:srgbClr val="000000"/>
                </a:solidFill>
                <a:latin typeface="Verdana" pitchFamily="34" charset="0"/>
              </a:defRPr>
            </a:lvl2pPr>
            <a:lvl3pPr marL="1143000" indent="-228600" eaLnBrk="0" hangingPunct="0">
              <a:spcBef>
                <a:spcPct val="20000"/>
              </a:spcBef>
              <a:buFont typeface="Wingdings" pitchFamily="2" charset="2"/>
              <a:buChar char="§"/>
              <a:defRPr>
                <a:solidFill>
                  <a:srgbClr val="000000"/>
                </a:solidFill>
                <a:latin typeface="Verdana" pitchFamily="34" charset="0"/>
              </a:defRPr>
            </a:lvl3pPr>
            <a:lvl4pPr marL="1600200" indent="-228600" eaLnBrk="0" hangingPunct="0">
              <a:spcBef>
                <a:spcPct val="20000"/>
              </a:spcBef>
              <a:buFont typeface="Verdana" pitchFamily="34" charset="0"/>
              <a:buChar char="­"/>
              <a:defRPr sz="1600">
                <a:solidFill>
                  <a:srgbClr val="000000"/>
                </a:solidFill>
                <a:latin typeface="Verdana" pitchFamily="34" charset="0"/>
              </a:defRPr>
            </a:lvl4pPr>
            <a:lvl5pPr marL="2057400" indent="-228600" eaLnBrk="0" hangingPunct="0">
              <a:spcBef>
                <a:spcPct val="20000"/>
              </a:spcBef>
              <a:buChar char="•"/>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lvl="0" algn="ctr" eaLnBrk="1" hangingPunct="1">
              <a:spcBef>
                <a:spcPts val="0"/>
              </a:spcBef>
              <a:buSzTx/>
            </a:pPr>
            <a:r>
              <a:rPr lang="en-US" sz="2000" i="1" dirty="0">
                <a:solidFill>
                  <a:prstClr val="black"/>
                </a:solidFill>
                <a:latin typeface="Calibri"/>
              </a:rPr>
              <a:t>Integrated </a:t>
            </a:r>
            <a:r>
              <a:rPr lang="en-US" sz="2000" i="1" dirty="0" smtClean="0">
                <a:solidFill>
                  <a:prstClr val="black"/>
                </a:solidFill>
                <a:latin typeface="Calibri"/>
              </a:rPr>
              <a:t>Malaria Early Warning System </a:t>
            </a:r>
            <a:r>
              <a:rPr lang="en-US" sz="2000" i="1" dirty="0">
                <a:solidFill>
                  <a:prstClr val="black"/>
                </a:solidFill>
                <a:latin typeface="Calibri"/>
              </a:rPr>
              <a:t>gathering cumulative evidence for early and focused epidemic preparedness and response </a:t>
            </a:r>
            <a:r>
              <a:rPr lang="en-US" sz="2000" i="1" dirty="0" smtClean="0">
                <a:solidFill>
                  <a:prstClr val="black"/>
                </a:solidFill>
                <a:latin typeface="Calibri"/>
              </a:rPr>
              <a:t>(Source: WHO; </a:t>
            </a:r>
            <a:r>
              <a:rPr lang="en-US" sz="2000" i="1" dirty="0">
                <a:solidFill>
                  <a:prstClr val="black"/>
                </a:solidFill>
                <a:latin typeface="Calibri"/>
              </a:rPr>
              <a:t>2004)</a:t>
            </a:r>
          </a:p>
        </p:txBody>
      </p:sp>
      <p:pic>
        <p:nvPicPr>
          <p:cNvPr id="10"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grpSp>
        <p:nvGrpSpPr>
          <p:cNvPr id="7" name="Group 6"/>
          <p:cNvGrpSpPr>
            <a:grpSpLocks/>
          </p:cNvGrpSpPr>
          <p:nvPr/>
        </p:nvGrpSpPr>
        <p:grpSpPr bwMode="auto">
          <a:xfrm>
            <a:off x="1010794" y="1615484"/>
            <a:ext cx="7066886" cy="4358300"/>
            <a:chOff x="528" y="1234"/>
            <a:chExt cx="4852" cy="2631"/>
          </a:xfrm>
        </p:grpSpPr>
        <p:grpSp>
          <p:nvGrpSpPr>
            <p:cNvPr id="8" name="Group 7"/>
            <p:cNvGrpSpPr>
              <a:grpSpLocks/>
            </p:cNvGrpSpPr>
            <p:nvPr/>
          </p:nvGrpSpPr>
          <p:grpSpPr bwMode="auto">
            <a:xfrm>
              <a:off x="528" y="1234"/>
              <a:ext cx="4852" cy="2631"/>
              <a:chOff x="480" y="1104"/>
              <a:chExt cx="4852" cy="2631"/>
            </a:xfrm>
          </p:grpSpPr>
          <p:pic>
            <p:nvPicPr>
              <p:cNvPr id="12"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 y="1104"/>
                <a:ext cx="4851" cy="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 y="1858"/>
                <a:ext cx="4851" cy="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 y="2482"/>
                <a:ext cx="4851" cy="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 y="3092"/>
                <a:ext cx="4851" cy="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1" y="1484"/>
                <a:ext cx="4851" cy="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 Box 9"/>
            <p:cNvSpPr txBox="1">
              <a:spLocks noChangeArrowheads="1"/>
            </p:cNvSpPr>
            <p:nvPr/>
          </p:nvSpPr>
          <p:spPr bwMode="auto">
            <a:xfrm>
              <a:off x="1681" y="3216"/>
              <a:ext cx="2783"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0" hangingPunct="0">
                <a:spcBef>
                  <a:spcPct val="50000"/>
                </a:spcBef>
              </a:pPr>
              <a:r>
                <a:rPr lang="en-US" sz="1800">
                  <a:solidFill>
                    <a:srgbClr val="000000"/>
                  </a:solidFill>
                  <a:latin typeface="Arial" pitchFamily="34" charset="0"/>
                </a:rPr>
                <a:t>Case surveillance alone = late warning</a:t>
              </a:r>
            </a:p>
          </p:txBody>
        </p:sp>
      </p:grpSp>
    </p:spTree>
    <p:extLst>
      <p:ext uri="{BB962C8B-B14F-4D97-AF65-F5344CB8AC3E}">
        <p14:creationId xmlns:p14="http://schemas.microsoft.com/office/powerpoint/2010/main" val="845291607"/>
      </p:ext>
    </p:extLst>
  </p:cSld>
  <p:clrMapOvr>
    <a:masterClrMapping/>
  </p:clrMapOvr>
  <p:transition advTm="20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36</a:t>
            </a:fld>
            <a:endParaRPr lang="en-US"/>
          </a:p>
        </p:txBody>
      </p:sp>
      <p:sp>
        <p:nvSpPr>
          <p:cNvPr id="2" name="TextBox 1"/>
          <p:cNvSpPr txBox="1"/>
          <p:nvPr/>
        </p:nvSpPr>
        <p:spPr>
          <a:xfrm>
            <a:off x="2085187" y="381648"/>
            <a:ext cx="6500813" cy="707886"/>
          </a:xfrm>
          <a:prstGeom prst="rect">
            <a:avLst/>
          </a:prstGeom>
          <a:noFill/>
        </p:spPr>
        <p:txBody>
          <a:bodyPr wrap="square" rtlCol="0">
            <a:spAutoFit/>
          </a:bodyPr>
          <a:lstStyle/>
          <a:p>
            <a:pPr algn="r"/>
            <a:r>
              <a:rPr lang="en-US" sz="4000" b="1" i="1" dirty="0" smtClean="0">
                <a:solidFill>
                  <a:srgbClr val="4676A6"/>
                </a:solidFill>
              </a:rPr>
              <a:t>Epidemics forecasting</a:t>
            </a:r>
            <a:endParaRPr lang="en-US" sz="4000" b="1" i="1" dirty="0">
              <a:solidFill>
                <a:srgbClr val="4676A6"/>
              </a:solidFill>
            </a:endParaRPr>
          </a:p>
        </p:txBody>
      </p:sp>
      <p:sp>
        <p:nvSpPr>
          <p:cNvPr id="10" name="Tijdelijke aanduiding voor inhoud 2"/>
          <p:cNvSpPr txBox="1">
            <a:spLocks/>
          </p:cNvSpPr>
          <p:nvPr/>
        </p:nvSpPr>
        <p:spPr bwMode="auto">
          <a:xfrm>
            <a:off x="378000" y="1800000"/>
            <a:ext cx="8208000" cy="47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342000" lvl="0" indent="-342000">
              <a:lnSpc>
                <a:spcPct val="80000"/>
              </a:lnSpc>
              <a:spcBef>
                <a:spcPts val="0"/>
              </a:spcBef>
              <a:spcAft>
                <a:spcPts val="1200"/>
              </a:spcAft>
              <a:buFont typeface="Arial" panose="020B0604020202020204" pitchFamily="34" charset="0"/>
              <a:buChar char="•"/>
              <a:defRPr/>
            </a:pPr>
            <a:r>
              <a:rPr lang="en-US" sz="2600" kern="0" dirty="0" smtClean="0">
                <a:solidFill>
                  <a:schemeClr val="tx1"/>
                </a:solidFill>
              </a:rPr>
              <a:t>Earth observation provides input for </a:t>
            </a:r>
            <a:r>
              <a:rPr lang="en-US" sz="2600" kern="0" dirty="0" smtClean="0">
                <a:solidFill>
                  <a:srgbClr val="4676A6"/>
                </a:solidFill>
              </a:rPr>
              <a:t>models </a:t>
            </a:r>
            <a:r>
              <a:rPr lang="en-US" sz="2600" kern="0" dirty="0" smtClean="0">
                <a:solidFill>
                  <a:schemeClr val="tx1"/>
                </a:solidFill>
              </a:rPr>
              <a:t>and </a:t>
            </a:r>
            <a:r>
              <a:rPr lang="en-US" sz="2600" kern="0" dirty="0" smtClean="0">
                <a:solidFill>
                  <a:srgbClr val="4676A6"/>
                </a:solidFill>
              </a:rPr>
              <a:t>indicators </a:t>
            </a:r>
            <a:r>
              <a:rPr lang="en-US" sz="2600" kern="0" dirty="0">
                <a:solidFill>
                  <a:srgbClr val="4676A6"/>
                </a:solidFill>
              </a:rPr>
              <a:t>for health </a:t>
            </a:r>
            <a:r>
              <a:rPr lang="en-US" sz="2600" kern="0" dirty="0" smtClean="0">
                <a:solidFill>
                  <a:srgbClr val="4676A6"/>
                </a:solidFill>
              </a:rPr>
              <a:t>impact</a:t>
            </a:r>
            <a:r>
              <a:rPr lang="en-US" sz="2600" kern="0" dirty="0" smtClean="0">
                <a:solidFill>
                  <a:schemeClr val="tx1"/>
                </a:solidFill>
              </a:rPr>
              <a:t>;</a:t>
            </a:r>
            <a:endParaRPr lang="en-US" sz="2600" kern="0" dirty="0">
              <a:solidFill>
                <a:schemeClr val="tx1"/>
              </a:solidFill>
            </a:endParaRPr>
          </a:p>
          <a:p>
            <a:pPr marL="342000" lvl="0" indent="-342000">
              <a:lnSpc>
                <a:spcPct val="80000"/>
              </a:lnSpc>
              <a:spcBef>
                <a:spcPts val="0"/>
              </a:spcBef>
              <a:spcAft>
                <a:spcPts val="1200"/>
              </a:spcAft>
              <a:buFont typeface="Arial" panose="020B0604020202020204" pitchFamily="34" charset="0"/>
              <a:buChar char="•"/>
              <a:defRPr/>
            </a:pPr>
            <a:r>
              <a:rPr lang="en-US" sz="2600" kern="0" dirty="0" smtClean="0">
                <a:solidFill>
                  <a:schemeClr val="tx1"/>
                </a:solidFill>
              </a:rPr>
              <a:t>Earth observation contributes to </a:t>
            </a:r>
            <a:r>
              <a:rPr lang="en-US" sz="2600" kern="0" dirty="0" smtClean="0">
                <a:solidFill>
                  <a:srgbClr val="4676A6"/>
                </a:solidFill>
              </a:rPr>
              <a:t>development of early warning systems l</a:t>
            </a:r>
            <a:r>
              <a:rPr lang="en-US" sz="2600" kern="0" dirty="0" smtClean="0">
                <a:solidFill>
                  <a:schemeClr val="tx1"/>
                </a:solidFill>
              </a:rPr>
              <a:t>and </a:t>
            </a:r>
            <a:r>
              <a:rPr lang="en-US" sz="2600" kern="0" dirty="0" smtClean="0">
                <a:solidFill>
                  <a:srgbClr val="4676A6"/>
                </a:solidFill>
              </a:rPr>
              <a:t>decision support</a:t>
            </a:r>
            <a:r>
              <a:rPr lang="en-US" sz="2600" kern="0" dirty="0" smtClean="0">
                <a:solidFill>
                  <a:schemeClr val="tx1"/>
                </a:solidFill>
              </a:rPr>
              <a:t>;</a:t>
            </a:r>
          </a:p>
          <a:p>
            <a:pPr marL="342000" indent="-342000">
              <a:lnSpc>
                <a:spcPct val="80000"/>
              </a:lnSpc>
              <a:spcBef>
                <a:spcPts val="0"/>
              </a:spcBef>
              <a:spcAft>
                <a:spcPts val="1200"/>
              </a:spcAft>
              <a:buFont typeface="Arial" panose="020B0604020202020204" pitchFamily="34" charset="0"/>
              <a:buChar char="•"/>
              <a:defRPr/>
            </a:pPr>
            <a:r>
              <a:rPr lang="en-GB" sz="2600" kern="0" dirty="0" smtClean="0"/>
              <a:t>Earth observation is instrumental in </a:t>
            </a:r>
            <a:r>
              <a:rPr lang="en-GB" sz="2600" kern="0" dirty="0" smtClean="0">
                <a:solidFill>
                  <a:srgbClr val="4676A6"/>
                </a:solidFill>
              </a:rPr>
              <a:t>compliance monitoring </a:t>
            </a:r>
            <a:r>
              <a:rPr lang="en-GB" sz="2600" kern="0" dirty="0" smtClean="0">
                <a:solidFill>
                  <a:schemeClr val="tx1"/>
                </a:solidFill>
              </a:rPr>
              <a:t>of agreements and regulations;</a:t>
            </a:r>
          </a:p>
          <a:p>
            <a:pPr marL="342000" lvl="0" indent="-342000" eaLnBrk="1" fontAlgn="auto" hangingPunct="1">
              <a:lnSpc>
                <a:spcPct val="80000"/>
              </a:lnSpc>
              <a:spcBef>
                <a:spcPts val="0"/>
              </a:spcBef>
              <a:spcAft>
                <a:spcPts val="1200"/>
              </a:spcAft>
              <a:buSzTx/>
              <a:buFont typeface="Arial" panose="020B0604020202020204" pitchFamily="34" charset="0"/>
              <a:buChar char="•"/>
              <a:defRPr/>
            </a:pPr>
            <a:r>
              <a:rPr lang="en-US" sz="2600" kern="0" dirty="0">
                <a:solidFill>
                  <a:srgbClr val="4676A6"/>
                </a:solidFill>
              </a:rPr>
              <a:t>Cost estimate: </a:t>
            </a:r>
            <a:r>
              <a:rPr lang="en-US" sz="2600" kern="0" dirty="0" smtClean="0">
                <a:solidFill>
                  <a:prstClr val="black"/>
                </a:solidFill>
              </a:rPr>
              <a:t>on case-by-case basis</a:t>
            </a:r>
            <a:endParaRPr lang="en-US" sz="2600" kern="0" baseline="30000" dirty="0">
              <a:solidFill>
                <a:prstClr val="black"/>
              </a:solidFill>
            </a:endParaRPr>
          </a:p>
          <a:p>
            <a:pPr marL="342000" indent="-342000">
              <a:lnSpc>
                <a:spcPct val="80000"/>
              </a:lnSpc>
              <a:spcBef>
                <a:spcPts val="0"/>
              </a:spcBef>
              <a:spcAft>
                <a:spcPts val="1200"/>
              </a:spcAft>
              <a:buFont typeface="Arial" panose="020B0604020202020204" pitchFamily="34" charset="0"/>
              <a:buChar char="•"/>
              <a:defRPr/>
            </a:pPr>
            <a:r>
              <a:rPr lang="en-US" sz="2600" kern="0" dirty="0" smtClean="0">
                <a:solidFill>
                  <a:srgbClr val="4676A6"/>
                </a:solidFill>
              </a:rPr>
              <a:t>Main </a:t>
            </a:r>
            <a:r>
              <a:rPr lang="en-US" sz="2600" kern="0" dirty="0">
                <a:solidFill>
                  <a:srgbClr val="4676A6"/>
                </a:solidFill>
              </a:rPr>
              <a:t>challenges: </a:t>
            </a:r>
            <a:r>
              <a:rPr lang="en-US" sz="2600" kern="0" dirty="0" smtClean="0"/>
              <a:t>cost, complexity, capacity.</a:t>
            </a:r>
            <a:endParaRPr kumimoji="0" lang="en-GB" sz="2600" i="0" u="none" strike="noStrike" kern="0" cap="none" spc="0" normalizeH="0" baseline="0" noProof="0" dirty="0" smtClean="0">
              <a:ln>
                <a:noFill/>
              </a:ln>
              <a:solidFill>
                <a:srgbClr val="000000"/>
              </a:solidFill>
              <a:effectLst/>
              <a:uLnTx/>
              <a:uFillTx/>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1927405116"/>
      </p:ext>
    </p:extLst>
  </p:cSld>
  <p:clrMapOvr>
    <a:masterClrMapping/>
  </p:clrMapOvr>
  <p:transition advTm="20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5450" y="2438400"/>
            <a:ext cx="8208000" cy="4679205"/>
          </a:xfrm>
        </p:spPr>
        <p:txBody>
          <a:bodyPr>
            <a:normAutofit/>
          </a:bodyPr>
          <a:lstStyle/>
          <a:p>
            <a:pPr marL="0" lvl="0" indent="0">
              <a:lnSpc>
                <a:spcPct val="80000"/>
              </a:lnSpc>
              <a:spcBef>
                <a:spcPts val="0"/>
              </a:spcBef>
              <a:spcAft>
                <a:spcPts val="1200"/>
              </a:spcAft>
              <a:buNone/>
            </a:pPr>
            <a:r>
              <a:rPr lang="en-US" sz="2600" b="1" dirty="0" smtClean="0">
                <a:solidFill>
                  <a:prstClr val="black"/>
                </a:solidFill>
              </a:rPr>
              <a:t>How satellites track a mass killer </a:t>
            </a:r>
            <a:r>
              <a:rPr lang="en-US" sz="2000" b="1" dirty="0" smtClean="0">
                <a:solidFill>
                  <a:prstClr val="black"/>
                </a:solidFill>
              </a:rPr>
              <a:t>(Copernicus</a:t>
            </a:r>
            <a:r>
              <a:rPr lang="en-US" sz="2000" b="1" dirty="0">
                <a:solidFill>
                  <a:prstClr val="black"/>
                </a:solidFill>
              </a:rPr>
              <a:t>; 2013) </a:t>
            </a:r>
            <a:r>
              <a:rPr lang="en-US" sz="2000" i="1" dirty="0" smtClean="0">
                <a:solidFill>
                  <a:prstClr val="black"/>
                </a:solidFill>
              </a:rPr>
              <a:t>brochure </a:t>
            </a:r>
            <a:r>
              <a:rPr lang="en-US" sz="2000" i="1" dirty="0">
                <a:solidFill>
                  <a:prstClr val="black"/>
                </a:solidFill>
              </a:rPr>
              <a:t>on how satellite data help model the prevalence and spread of </a:t>
            </a:r>
            <a:r>
              <a:rPr lang="en-US" sz="2000" i="1" dirty="0" smtClean="0">
                <a:solidFill>
                  <a:prstClr val="black"/>
                </a:solidFill>
              </a:rPr>
              <a:t>malaria and </a:t>
            </a:r>
            <a:r>
              <a:rPr lang="en-US" sz="2000" i="1" dirty="0">
                <a:solidFill>
                  <a:prstClr val="black"/>
                </a:solidFill>
              </a:rPr>
              <a:t>the dynamics of disease outbreaks</a:t>
            </a:r>
          </a:p>
          <a:p>
            <a:pPr marL="0" indent="0">
              <a:lnSpc>
                <a:spcPct val="80000"/>
              </a:lnSpc>
              <a:spcBef>
                <a:spcPts val="0"/>
              </a:spcBef>
              <a:spcAft>
                <a:spcPts val="1200"/>
              </a:spcAft>
              <a:buNone/>
            </a:pPr>
            <a:r>
              <a:rPr lang="en-US" sz="2600" b="1" dirty="0">
                <a:solidFill>
                  <a:prstClr val="black"/>
                </a:solidFill>
              </a:rPr>
              <a:t>CNES </a:t>
            </a:r>
            <a:r>
              <a:rPr lang="en-US" sz="2600" b="1" dirty="0" smtClean="0">
                <a:solidFill>
                  <a:prstClr val="black"/>
                </a:solidFill>
              </a:rPr>
              <a:t>strategy</a:t>
            </a:r>
            <a:r>
              <a:rPr lang="en-US" sz="2600" b="1" dirty="0">
                <a:solidFill>
                  <a:prstClr val="black"/>
                </a:solidFill>
              </a:rPr>
              <a:t>, </a:t>
            </a:r>
            <a:r>
              <a:rPr lang="en-US" sz="2600" b="1" dirty="0" smtClean="0">
                <a:solidFill>
                  <a:prstClr val="black"/>
                </a:solidFill>
              </a:rPr>
              <a:t>satellite </a:t>
            </a:r>
            <a:r>
              <a:rPr lang="en-US" sz="2600" b="1" dirty="0">
                <a:solidFill>
                  <a:prstClr val="black"/>
                </a:solidFill>
              </a:rPr>
              <a:t>data and modeling for </a:t>
            </a:r>
            <a:r>
              <a:rPr lang="en-US" sz="2600" b="1" dirty="0" smtClean="0">
                <a:solidFill>
                  <a:prstClr val="black"/>
                </a:solidFill>
              </a:rPr>
              <a:t>public health </a:t>
            </a:r>
            <a:r>
              <a:rPr lang="en-US" sz="2000" b="1" dirty="0" smtClean="0">
                <a:solidFill>
                  <a:prstClr val="black"/>
                </a:solidFill>
              </a:rPr>
              <a:t>(CNES; 2011) </a:t>
            </a:r>
            <a:r>
              <a:rPr lang="en-US" sz="2000" i="1" dirty="0" smtClean="0">
                <a:solidFill>
                  <a:prstClr val="black"/>
                </a:solidFill>
              </a:rPr>
              <a:t>presentation of the CNES </a:t>
            </a:r>
            <a:r>
              <a:rPr lang="en-US" sz="2000" i="1" dirty="0" err="1" smtClean="0">
                <a:solidFill>
                  <a:prstClr val="black"/>
                </a:solidFill>
              </a:rPr>
              <a:t>programmes</a:t>
            </a:r>
            <a:r>
              <a:rPr lang="en-US" sz="2000" i="1" dirty="0" smtClean="0">
                <a:solidFill>
                  <a:prstClr val="black"/>
                </a:solidFill>
              </a:rPr>
              <a:t> on e-health: telemedicine and tele-epidemiology</a:t>
            </a:r>
          </a:p>
          <a:p>
            <a:pPr marL="0" lvl="0" indent="0">
              <a:lnSpc>
                <a:spcPct val="80000"/>
              </a:lnSpc>
              <a:spcBef>
                <a:spcPts val="0"/>
              </a:spcBef>
              <a:spcAft>
                <a:spcPts val="1200"/>
              </a:spcAft>
              <a:buNone/>
            </a:pPr>
            <a:r>
              <a:rPr lang="en-US" sz="2600" b="1" dirty="0">
                <a:solidFill>
                  <a:prstClr val="black"/>
                </a:solidFill>
              </a:rPr>
              <a:t>A prototype Malaria Early Warning </a:t>
            </a:r>
            <a:r>
              <a:rPr lang="en-US" sz="2600" b="1" dirty="0" smtClean="0">
                <a:solidFill>
                  <a:prstClr val="black"/>
                </a:solidFill>
              </a:rPr>
              <a:t>System </a:t>
            </a:r>
            <a:r>
              <a:rPr lang="en-US" sz="2000" b="1" dirty="0" smtClean="0">
                <a:solidFill>
                  <a:prstClr val="black"/>
                </a:solidFill>
              </a:rPr>
              <a:t>(ECMWF; 2012)</a:t>
            </a:r>
            <a:r>
              <a:rPr lang="en-US" sz="2600" b="1" dirty="0" smtClean="0">
                <a:solidFill>
                  <a:prstClr val="black"/>
                </a:solidFill>
              </a:rPr>
              <a:t> </a:t>
            </a:r>
            <a:r>
              <a:rPr lang="en-US" sz="2000" i="1" dirty="0" smtClean="0">
                <a:solidFill>
                  <a:prstClr val="black"/>
                </a:solidFill>
              </a:rPr>
              <a:t>presentation on the set-up of a malaria early warning system, based on the relation between malaria and weather and climate</a:t>
            </a:r>
            <a:endParaRPr lang="en-US" sz="2000" i="1" dirty="0">
              <a:solidFill>
                <a:prstClr val="black"/>
              </a:solidFill>
            </a:endParaRPr>
          </a:p>
          <a:p>
            <a:pPr marL="0" indent="0">
              <a:lnSpc>
                <a:spcPct val="80000"/>
              </a:lnSpc>
              <a:spcBef>
                <a:spcPts val="0"/>
              </a:spcBef>
              <a:spcAft>
                <a:spcPts val="1200"/>
              </a:spcAft>
              <a:buNone/>
            </a:pPr>
            <a:endParaRPr lang="en-US" sz="2000" i="1" dirty="0" smtClean="0">
              <a:solidFill>
                <a:prstClr val="black"/>
              </a:solidFill>
            </a:endParaRPr>
          </a:p>
          <a:p>
            <a:pPr marL="0" indent="0">
              <a:lnSpc>
                <a:spcPct val="80000"/>
              </a:lnSpc>
              <a:spcBef>
                <a:spcPts val="0"/>
              </a:spcBef>
              <a:spcAft>
                <a:spcPts val="1200"/>
              </a:spcAft>
              <a:buNone/>
            </a:pPr>
            <a:endParaRPr lang="en-US" sz="2000" i="1" dirty="0">
              <a:solidFill>
                <a:prstClr val="black"/>
              </a:solidFill>
            </a:endParaRPr>
          </a:p>
        </p:txBody>
      </p:sp>
      <p:sp>
        <p:nvSpPr>
          <p:cNvPr id="5" name="Slide Number Placeholder 4"/>
          <p:cNvSpPr>
            <a:spLocks noGrp="1"/>
          </p:cNvSpPr>
          <p:nvPr>
            <p:ph type="sldNum" sz="quarter" idx="12"/>
          </p:nvPr>
        </p:nvSpPr>
        <p:spPr/>
        <p:txBody>
          <a:bodyPr/>
          <a:lstStyle/>
          <a:p>
            <a:fld id="{7AE59B96-4131-4DD5-A7F3-9C8969C240CC}" type="slidenum">
              <a:rPr lang="en-US" smtClean="0"/>
              <a:pPr/>
              <a:t>37</a:t>
            </a:fld>
            <a:endParaRPr lang="en-US"/>
          </a:p>
        </p:txBody>
      </p:sp>
      <p:sp>
        <p:nvSpPr>
          <p:cNvPr id="7" name="Title 1"/>
          <p:cNvSpPr txBox="1">
            <a:spLocks/>
          </p:cNvSpPr>
          <p:nvPr/>
        </p:nvSpPr>
        <p:spPr>
          <a:xfrm>
            <a:off x="378000" y="1080000"/>
            <a:ext cx="4627200" cy="1080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000" b="1" i="1" noProof="0" dirty="0" smtClean="0">
                <a:solidFill>
                  <a:srgbClr val="4676A6"/>
                </a:solidFill>
                <a:latin typeface="+mj-lt"/>
                <a:ea typeface="+mj-ea"/>
                <a:cs typeface="+mj-cs"/>
              </a:rPr>
              <a:t>Examples:</a:t>
            </a:r>
            <a:endParaRPr kumimoji="0" lang="en-US" sz="4000" b="1" i="1" u="none" strike="noStrike" kern="1200" cap="none" spc="0" normalizeH="0" noProof="0" dirty="0">
              <a:ln>
                <a:noFill/>
              </a:ln>
              <a:solidFill>
                <a:srgbClr val="4676A6"/>
              </a:solidFill>
              <a:effectLst/>
              <a:uLnTx/>
              <a:uFillTx/>
              <a:latin typeface="+mj-lt"/>
              <a:ea typeface="+mj-ea"/>
              <a:cs typeface="+mj-cs"/>
            </a:endParaRPr>
          </a:p>
        </p:txBody>
      </p:sp>
      <p:pic>
        <p:nvPicPr>
          <p:cNvPr id="13"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306000"/>
            <a:ext cx="1262847" cy="648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392859"/>
            <a:ext cx="1757850" cy="58897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434600"/>
            <a:ext cx="1471800" cy="50548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1071" y="579582"/>
            <a:ext cx="1905000" cy="339926"/>
          </a:xfrm>
          <a:prstGeom prst="rect">
            <a:avLst/>
          </a:prstGeom>
        </p:spPr>
      </p:pic>
    </p:spTree>
    <p:extLst>
      <p:ext uri="{BB962C8B-B14F-4D97-AF65-F5344CB8AC3E}">
        <p14:creationId xmlns:p14="http://schemas.microsoft.com/office/powerpoint/2010/main" val="608582370"/>
      </p:ext>
    </p:extLst>
  </p:cSld>
  <p:clrMapOvr>
    <a:masterClrMapping/>
  </p:clrMapOvr>
  <p:transition advTm="20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20400"/>
            <a:ext cx="8208000" cy="709200"/>
          </a:xfrm>
        </p:spPr>
        <p:txBody>
          <a:bodyPr>
            <a:normAutofit/>
          </a:bodyPr>
          <a:lstStyle/>
          <a:p>
            <a:pPr algn="l">
              <a:defRPr/>
            </a:pPr>
            <a:r>
              <a:rPr lang="en-US" sz="4000" b="1" i="1" dirty="0">
                <a:solidFill>
                  <a:srgbClr val="4676A6"/>
                </a:solidFill>
              </a:rPr>
              <a:t>Useful sites for early warning</a:t>
            </a:r>
          </a:p>
        </p:txBody>
      </p:sp>
      <p:sp>
        <p:nvSpPr>
          <p:cNvPr id="3" name="Content Placeholder 2"/>
          <p:cNvSpPr>
            <a:spLocks noGrp="1"/>
          </p:cNvSpPr>
          <p:nvPr>
            <p:ph idx="1"/>
          </p:nvPr>
        </p:nvSpPr>
        <p:spPr>
          <a:xfrm>
            <a:off x="381000" y="1828800"/>
            <a:ext cx="8208000" cy="5029200"/>
          </a:xfrm>
        </p:spPr>
        <p:txBody>
          <a:bodyPr>
            <a:normAutofit fontScale="25000" lnSpcReduction="20000"/>
          </a:bodyPr>
          <a:lstStyle/>
          <a:p>
            <a:pPr>
              <a:lnSpc>
                <a:spcPct val="115000"/>
              </a:lnSpc>
              <a:spcBef>
                <a:spcPts val="0"/>
              </a:spcBef>
            </a:pPr>
            <a:endParaRPr lang="en-US" sz="8000" dirty="0" smtClean="0">
              <a:solidFill>
                <a:srgbClr val="000000"/>
              </a:solidFill>
              <a:ea typeface="Times New Roman"/>
              <a:cs typeface="Caecilia-Roman"/>
            </a:endParaRPr>
          </a:p>
          <a:p>
            <a:pPr>
              <a:spcBef>
                <a:spcPts val="0"/>
              </a:spcBef>
              <a:tabLst>
                <a:tab pos="566738" algn="l"/>
              </a:tabLst>
            </a:pPr>
            <a:r>
              <a:rPr lang="en-US" sz="10400" dirty="0" smtClean="0">
                <a:solidFill>
                  <a:srgbClr val="000000"/>
                </a:solidFill>
                <a:ea typeface="Times New Roman"/>
                <a:cs typeface="Caecilia-Roman"/>
              </a:rPr>
              <a:t>IRI, Columbia University </a:t>
            </a:r>
            <a:r>
              <a:rPr lang="en-US" sz="8000" dirty="0" smtClean="0">
                <a:hlinkClick r:id="rId2"/>
              </a:rPr>
              <a:t>http</a:t>
            </a:r>
            <a:r>
              <a:rPr lang="en-US" sz="8000" dirty="0">
                <a:hlinkClick r:id="rId2"/>
              </a:rPr>
              <a:t>://iridl.ldeo.columbia.edu/maproom/.Health</a:t>
            </a:r>
            <a:r>
              <a:rPr lang="en-US" sz="8000" dirty="0" smtClean="0">
                <a:hlinkClick r:id="rId2"/>
              </a:rPr>
              <a:t>/</a:t>
            </a:r>
            <a:r>
              <a:rPr lang="en-US" sz="8000" dirty="0" smtClean="0"/>
              <a:t> (malaria, meningitis)</a:t>
            </a:r>
          </a:p>
          <a:p>
            <a:pPr>
              <a:spcBef>
                <a:spcPts val="0"/>
              </a:spcBef>
              <a:buNone/>
              <a:tabLst>
                <a:tab pos="566738" algn="l"/>
              </a:tabLst>
            </a:pPr>
            <a:endParaRPr lang="en-US" sz="10400" dirty="0" smtClean="0">
              <a:solidFill>
                <a:srgbClr val="000000"/>
              </a:solidFill>
              <a:ea typeface="Times New Roman"/>
              <a:cs typeface="Caecilia-Roman"/>
            </a:endParaRPr>
          </a:p>
          <a:p>
            <a:pPr>
              <a:spcBef>
                <a:spcPts val="0"/>
              </a:spcBef>
              <a:tabLst>
                <a:tab pos="566738" algn="l"/>
              </a:tabLst>
            </a:pPr>
            <a:r>
              <a:rPr lang="en-US" sz="10400" dirty="0" smtClean="0">
                <a:solidFill>
                  <a:srgbClr val="000000"/>
                </a:solidFill>
                <a:ea typeface="Times New Roman"/>
                <a:cs typeface="Caecilia-Roman"/>
              </a:rPr>
              <a:t>CNES </a:t>
            </a:r>
            <a:r>
              <a:rPr lang="en-US" sz="10400" dirty="0" err="1" smtClean="0">
                <a:solidFill>
                  <a:srgbClr val="000000"/>
                </a:solidFill>
                <a:ea typeface="Times New Roman"/>
                <a:cs typeface="Caecilia-Roman"/>
              </a:rPr>
              <a:t>RedGems</a:t>
            </a:r>
            <a:r>
              <a:rPr lang="en-US" sz="10400" dirty="0" smtClean="0">
                <a:solidFill>
                  <a:srgbClr val="000000"/>
                </a:solidFill>
                <a:ea typeface="Times New Roman"/>
                <a:cs typeface="Caecilia-Roman"/>
              </a:rPr>
              <a:t> </a:t>
            </a:r>
            <a:r>
              <a:rPr lang="en-US" sz="8000" dirty="0">
                <a:hlinkClick r:id="rId3"/>
              </a:rPr>
              <a:t>http://www.redgems.org</a:t>
            </a:r>
            <a:r>
              <a:rPr lang="en-US" sz="8000" dirty="0" smtClean="0">
                <a:hlinkClick r:id="rId3"/>
              </a:rPr>
              <a:t>/</a:t>
            </a:r>
            <a:r>
              <a:rPr lang="en-US" sz="8000" dirty="0" smtClean="0"/>
              <a:t> (malaria, rift valley fever, dengue, vibrio diseases and cholera)</a:t>
            </a:r>
          </a:p>
          <a:p>
            <a:pPr>
              <a:spcBef>
                <a:spcPts val="0"/>
              </a:spcBef>
              <a:buNone/>
              <a:tabLst>
                <a:tab pos="566738" algn="l"/>
              </a:tabLst>
            </a:pPr>
            <a:endParaRPr lang="en-US" sz="10400" dirty="0" smtClean="0">
              <a:solidFill>
                <a:srgbClr val="000000"/>
              </a:solidFill>
              <a:ea typeface="Times New Roman"/>
              <a:cs typeface="Caecilia-Roman"/>
            </a:endParaRPr>
          </a:p>
          <a:p>
            <a:pPr>
              <a:spcBef>
                <a:spcPts val="0"/>
              </a:spcBef>
              <a:tabLst>
                <a:tab pos="566738" algn="l"/>
              </a:tabLst>
            </a:pPr>
            <a:r>
              <a:rPr lang="en-US" sz="10400" dirty="0" smtClean="0">
                <a:solidFill>
                  <a:srgbClr val="000000"/>
                </a:solidFill>
                <a:ea typeface="Times New Roman"/>
                <a:cs typeface="Caecilia-Roman"/>
              </a:rPr>
              <a:t>NASA SERVIR </a:t>
            </a:r>
            <a:r>
              <a:rPr lang="en-US" sz="8000" dirty="0">
                <a:hlinkClick r:id="rId4"/>
              </a:rPr>
              <a:t>http://</a:t>
            </a:r>
            <a:r>
              <a:rPr lang="en-US" sz="8000" dirty="0" smtClean="0">
                <a:hlinkClick r:id="rId4"/>
              </a:rPr>
              <a:t>www.nasa.gov/mission_pages/servir/index.html</a:t>
            </a:r>
            <a:r>
              <a:rPr lang="en-US" sz="8000" dirty="0" smtClean="0"/>
              <a:t> (general)</a:t>
            </a:r>
          </a:p>
          <a:p>
            <a:pPr>
              <a:spcBef>
                <a:spcPts val="0"/>
              </a:spcBef>
              <a:buNone/>
              <a:tabLst>
                <a:tab pos="566738" algn="l"/>
              </a:tabLst>
            </a:pPr>
            <a:endParaRPr lang="en-US" sz="10400" dirty="0" smtClean="0">
              <a:solidFill>
                <a:srgbClr val="000000"/>
              </a:solidFill>
              <a:ea typeface="Times New Roman"/>
              <a:cs typeface="Caecilia-Roman"/>
            </a:endParaRPr>
          </a:p>
          <a:p>
            <a:pPr>
              <a:spcBef>
                <a:spcPts val="0"/>
              </a:spcBef>
              <a:tabLst>
                <a:tab pos="566738" algn="l"/>
              </a:tabLst>
            </a:pPr>
            <a:r>
              <a:rPr lang="en-US" sz="10400" dirty="0" smtClean="0">
                <a:solidFill>
                  <a:srgbClr val="000000"/>
                </a:solidFill>
                <a:ea typeface="Times New Roman"/>
                <a:cs typeface="Caecilia-Roman"/>
              </a:rPr>
              <a:t>ISID Pro-MED </a:t>
            </a:r>
            <a:r>
              <a:rPr lang="en-US" sz="8000" dirty="0">
                <a:hlinkClick r:id="rId5"/>
              </a:rPr>
              <a:t>http://</a:t>
            </a:r>
            <a:r>
              <a:rPr lang="en-US" sz="8000" dirty="0" smtClean="0">
                <a:hlinkClick r:id="rId5"/>
              </a:rPr>
              <a:t>www.promedmail.org/pls/otn/f?p=2400:1000</a:t>
            </a:r>
            <a:r>
              <a:rPr lang="en-US" sz="8000" dirty="0" smtClean="0"/>
              <a:t> (diseases general)</a:t>
            </a:r>
          </a:p>
          <a:p>
            <a:pPr>
              <a:spcBef>
                <a:spcPts val="0"/>
              </a:spcBef>
              <a:buNone/>
              <a:tabLst>
                <a:tab pos="566738" algn="l"/>
              </a:tabLst>
            </a:pPr>
            <a:endParaRPr lang="en-US" sz="10400" dirty="0" smtClean="0"/>
          </a:p>
          <a:p>
            <a:pPr>
              <a:spcBef>
                <a:spcPts val="0"/>
              </a:spcBef>
              <a:tabLst>
                <a:tab pos="566738" algn="l"/>
              </a:tabLst>
            </a:pPr>
            <a:r>
              <a:rPr lang="en-US" sz="10400" dirty="0" smtClean="0">
                <a:solidFill>
                  <a:srgbClr val="000000"/>
                </a:solidFill>
                <a:ea typeface="Times New Roman"/>
                <a:cs typeface="Caecilia-Roman"/>
              </a:rPr>
              <a:t>USAID FEWSNET </a:t>
            </a:r>
            <a:r>
              <a:rPr lang="en-US" sz="8000" u="sng" dirty="0">
                <a:hlinkClick r:id="rId6"/>
              </a:rPr>
              <a:t>http://earlywarning.usgs.gov/adds</a:t>
            </a:r>
            <a:r>
              <a:rPr lang="en-US" sz="8000" dirty="0" smtClean="0">
                <a:hlinkClick r:id="rId6"/>
              </a:rPr>
              <a:t>/</a:t>
            </a:r>
            <a:r>
              <a:rPr lang="en-US" sz="8000" dirty="0" smtClean="0"/>
              <a:t>  (famine)</a:t>
            </a:r>
            <a:endParaRPr lang="en-US" sz="8000" dirty="0" smtClean="0">
              <a:solidFill>
                <a:srgbClr val="000000"/>
              </a:solidFill>
              <a:ea typeface="Times New Roman"/>
              <a:cs typeface="Caecilia-Roman"/>
            </a:endParaRPr>
          </a:p>
        </p:txBody>
      </p:sp>
      <p:sp>
        <p:nvSpPr>
          <p:cNvPr id="5" name="Slide Number Placeholder 4"/>
          <p:cNvSpPr>
            <a:spLocks noGrp="1"/>
          </p:cNvSpPr>
          <p:nvPr>
            <p:ph type="sldNum" sz="quarter" idx="12"/>
          </p:nvPr>
        </p:nvSpPr>
        <p:spPr/>
        <p:txBody>
          <a:bodyPr/>
          <a:lstStyle/>
          <a:p>
            <a:fld id="{7AE59B96-4131-4DD5-A7F3-9C8969C240CC}" type="slidenum">
              <a:rPr lang="en-US" smtClean="0"/>
              <a:pPr/>
              <a:t>38</a:t>
            </a:fld>
            <a:endParaRPr lang="en-US"/>
          </a:p>
        </p:txBody>
      </p:sp>
      <p:pic>
        <p:nvPicPr>
          <p:cNvPr id="7"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8000" y="306000"/>
            <a:ext cx="1262847" cy="648000"/>
          </a:xfrm>
          <a:prstGeom prst="rect">
            <a:avLst/>
          </a:prstGeom>
        </p:spPr>
      </p:pic>
    </p:spTree>
    <p:extLst>
      <p:ext uri="{BB962C8B-B14F-4D97-AF65-F5344CB8AC3E}">
        <p14:creationId xmlns:p14="http://schemas.microsoft.com/office/powerpoint/2010/main" val="2364261071"/>
      </p:ext>
    </p:extLst>
  </p:cSld>
  <p:clrMapOvr>
    <a:masterClrMapping/>
  </p:clrMapOvr>
  <p:transition advTm="20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39</a:t>
            </a:fld>
            <a:endParaRPr lang="en-US"/>
          </a:p>
        </p:txBody>
      </p:sp>
      <p:sp>
        <p:nvSpPr>
          <p:cNvPr id="2" name="TextBox 1"/>
          <p:cNvSpPr txBox="1"/>
          <p:nvPr/>
        </p:nvSpPr>
        <p:spPr>
          <a:xfrm>
            <a:off x="378000" y="324000"/>
            <a:ext cx="8208000" cy="1323439"/>
          </a:xfrm>
          <a:prstGeom prst="rect">
            <a:avLst/>
          </a:prstGeom>
          <a:noFill/>
        </p:spPr>
        <p:txBody>
          <a:bodyPr wrap="square" rtlCol="0">
            <a:spAutoFit/>
          </a:bodyPr>
          <a:lstStyle/>
          <a:p>
            <a:pPr algn="r"/>
            <a:r>
              <a:rPr lang="en-US" sz="4000" b="1" i="1" dirty="0" smtClean="0">
                <a:solidFill>
                  <a:srgbClr val="4676A6"/>
                </a:solidFill>
              </a:rPr>
              <a:t>Example diseases and</a:t>
            </a:r>
            <a:br>
              <a:rPr lang="en-US" sz="4000" b="1" i="1" dirty="0" smtClean="0">
                <a:solidFill>
                  <a:srgbClr val="4676A6"/>
                </a:solidFill>
              </a:rPr>
            </a:br>
            <a:r>
              <a:rPr lang="en-US" sz="4000" b="1" i="1" dirty="0" smtClean="0">
                <a:solidFill>
                  <a:srgbClr val="4676A6"/>
                </a:solidFill>
              </a:rPr>
              <a:t>environmental factors</a:t>
            </a:r>
          </a:p>
        </p:txBody>
      </p:sp>
      <p:sp>
        <p:nvSpPr>
          <p:cNvPr id="9" name="TextBox 1"/>
          <p:cNvSpPr txBox="1">
            <a:spLocks noChangeArrowheads="1"/>
          </p:cNvSpPr>
          <p:nvPr/>
        </p:nvSpPr>
        <p:spPr bwMode="auto">
          <a:xfrm>
            <a:off x="162232" y="6036988"/>
            <a:ext cx="8433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60000"/>
              <a:buFont typeface="Arial" charset="0"/>
              <a:defRPr sz="2200">
                <a:solidFill>
                  <a:srgbClr val="000000"/>
                </a:solidFill>
                <a:latin typeface="Verdana" pitchFamily="34" charset="0"/>
              </a:defRPr>
            </a:lvl1pPr>
            <a:lvl2pPr marL="742950" indent="-285750" eaLnBrk="0" hangingPunct="0">
              <a:spcBef>
                <a:spcPct val="20000"/>
              </a:spcBef>
              <a:buSzPct val="80000"/>
              <a:buFont typeface="Arial" charset="0"/>
              <a:buChar char="►"/>
              <a:defRPr sz="2000">
                <a:solidFill>
                  <a:srgbClr val="000000"/>
                </a:solidFill>
                <a:latin typeface="Verdana" pitchFamily="34" charset="0"/>
              </a:defRPr>
            </a:lvl2pPr>
            <a:lvl3pPr marL="1143000" indent="-228600" eaLnBrk="0" hangingPunct="0">
              <a:spcBef>
                <a:spcPct val="20000"/>
              </a:spcBef>
              <a:buFont typeface="Wingdings" pitchFamily="2" charset="2"/>
              <a:buChar char="§"/>
              <a:defRPr>
                <a:solidFill>
                  <a:srgbClr val="000000"/>
                </a:solidFill>
                <a:latin typeface="Verdana" pitchFamily="34" charset="0"/>
              </a:defRPr>
            </a:lvl3pPr>
            <a:lvl4pPr marL="1600200" indent="-228600" eaLnBrk="0" hangingPunct="0">
              <a:spcBef>
                <a:spcPct val="20000"/>
              </a:spcBef>
              <a:buFont typeface="Verdana" pitchFamily="34" charset="0"/>
              <a:buChar char="­"/>
              <a:defRPr sz="1600">
                <a:solidFill>
                  <a:srgbClr val="000000"/>
                </a:solidFill>
                <a:latin typeface="Verdana" pitchFamily="34" charset="0"/>
              </a:defRPr>
            </a:lvl4pPr>
            <a:lvl5pPr marL="2057400" indent="-228600" eaLnBrk="0" hangingPunct="0">
              <a:spcBef>
                <a:spcPct val="20000"/>
              </a:spcBef>
              <a:buChar char="•"/>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ctr" eaLnBrk="1" hangingPunct="1">
              <a:spcBef>
                <a:spcPct val="0"/>
              </a:spcBef>
              <a:buSzTx/>
              <a:buFontTx/>
              <a:buNone/>
            </a:pPr>
            <a:r>
              <a:rPr lang="en-US" sz="2000" i="1" dirty="0">
                <a:solidFill>
                  <a:prstClr val="black"/>
                </a:solidFill>
                <a:latin typeface="Calibri"/>
              </a:rPr>
              <a:t>Distribution of city blocks with dengue </a:t>
            </a:r>
            <a:r>
              <a:rPr lang="en-US" sz="2000" i="1" dirty="0" smtClean="0">
                <a:solidFill>
                  <a:prstClr val="black"/>
                </a:solidFill>
                <a:latin typeface="Calibri"/>
              </a:rPr>
              <a:t>cases, derived from Google Earth, </a:t>
            </a:r>
            <a:r>
              <a:rPr lang="en-US" sz="2000" i="1" dirty="0" err="1">
                <a:solidFill>
                  <a:prstClr val="black"/>
                </a:solidFill>
                <a:latin typeface="Calibri"/>
              </a:rPr>
              <a:t>Chetumal</a:t>
            </a:r>
            <a:r>
              <a:rPr lang="en-US" sz="2000" i="1" dirty="0">
                <a:solidFill>
                  <a:prstClr val="black"/>
                </a:solidFill>
                <a:latin typeface="Calibri"/>
              </a:rPr>
              <a:t>, Quintana </a:t>
            </a:r>
            <a:r>
              <a:rPr lang="en-US" sz="2000" i="1" dirty="0" err="1">
                <a:solidFill>
                  <a:prstClr val="black"/>
                </a:solidFill>
                <a:latin typeface="Calibri"/>
              </a:rPr>
              <a:t>Roo</a:t>
            </a:r>
            <a:r>
              <a:rPr lang="en-US" sz="2000" i="1" dirty="0">
                <a:solidFill>
                  <a:prstClr val="black"/>
                </a:solidFill>
                <a:latin typeface="Calibri"/>
              </a:rPr>
              <a:t>, </a:t>
            </a:r>
            <a:r>
              <a:rPr lang="en-US" sz="2000" i="1" dirty="0" smtClean="0">
                <a:solidFill>
                  <a:prstClr val="black"/>
                </a:solidFill>
                <a:latin typeface="Calibri"/>
              </a:rPr>
              <a:t>Mexico, 2006 ( Source: Lozano-Fuentes et al.; 2008)</a:t>
            </a:r>
            <a:endParaRPr lang="en-US" altLang="en-US" sz="1600" i="1" dirty="0">
              <a:latin typeface="+mn-lt"/>
            </a:endParaRPr>
          </a:p>
        </p:txBody>
      </p:sp>
      <p:pic>
        <p:nvPicPr>
          <p:cNvPr id="10"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2241" y="1647438"/>
            <a:ext cx="6085360" cy="4389549"/>
          </a:xfrm>
          <a:prstGeom prst="rect">
            <a:avLst/>
          </a:prstGeom>
          <a:noFill/>
          <a:ln>
            <a:noFill/>
          </a:ln>
        </p:spPr>
      </p:pic>
    </p:spTree>
    <p:extLst>
      <p:ext uri="{BB962C8B-B14F-4D97-AF65-F5344CB8AC3E}">
        <p14:creationId xmlns:p14="http://schemas.microsoft.com/office/powerpoint/2010/main" val="3875461760"/>
      </p:ext>
    </p:extLst>
  </p:cSld>
  <p:clrMapOvr>
    <a:masterClrMapping/>
  </p:clrMapOvr>
  <p:transition advTm="20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800000"/>
            <a:ext cx="8208000" cy="3652200"/>
          </a:xfrm>
        </p:spPr>
        <p:txBody>
          <a:bodyPr anchor="t">
            <a:normAutofit/>
          </a:bodyPr>
          <a:lstStyle/>
          <a:p>
            <a:pPr marL="2801938" indent="-2801938" algn="l"/>
            <a:r>
              <a:rPr lang="en-US" b="1" i="1" dirty="0" smtClean="0"/>
              <a:t>Earth Observation helps you:</a:t>
            </a:r>
            <a:br>
              <a:rPr lang="en-US" b="1" i="1" dirty="0" smtClean="0"/>
            </a:br>
            <a:r>
              <a:rPr lang="en-US" b="1" i="1" dirty="0" smtClean="0"/>
              <a:t>save money</a:t>
            </a:r>
            <a:br>
              <a:rPr lang="en-US" b="1" i="1" dirty="0" smtClean="0"/>
            </a:br>
            <a:r>
              <a:rPr lang="en-US" b="1" i="1" dirty="0" smtClean="0"/>
              <a:t>save lives</a:t>
            </a:r>
            <a:br>
              <a:rPr lang="en-US" b="1" i="1" dirty="0" smtClean="0"/>
            </a:br>
            <a:r>
              <a:rPr lang="en-US" b="1" i="1" dirty="0" smtClean="0"/>
              <a:t>save the environment</a:t>
            </a:r>
            <a:br>
              <a:rPr lang="en-US" b="1" i="1" dirty="0" smtClean="0"/>
            </a:br>
            <a:endParaRPr lang="en-US" b="1" i="1"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4</a:t>
            </a:fld>
            <a:endParaRPr lang="en-US" dirty="0"/>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514511963"/>
      </p:ext>
    </p:extLst>
  </p:cSld>
  <p:clrMapOvr>
    <a:masterClrMapping/>
  </p:clrMapOvr>
  <p:transition advTm="20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40</a:t>
            </a:fld>
            <a:endParaRPr lang="en-US"/>
          </a:p>
        </p:txBody>
      </p:sp>
      <p:sp>
        <p:nvSpPr>
          <p:cNvPr id="2" name="TextBox 1"/>
          <p:cNvSpPr txBox="1"/>
          <p:nvPr/>
        </p:nvSpPr>
        <p:spPr>
          <a:xfrm>
            <a:off x="2085187" y="464101"/>
            <a:ext cx="6500813" cy="1323439"/>
          </a:xfrm>
          <a:prstGeom prst="rect">
            <a:avLst/>
          </a:prstGeom>
          <a:noFill/>
        </p:spPr>
        <p:txBody>
          <a:bodyPr wrap="square" rtlCol="0" anchor="ctr">
            <a:spAutoFit/>
          </a:bodyPr>
          <a:lstStyle/>
          <a:p>
            <a:pPr algn="r"/>
            <a:r>
              <a:rPr lang="en-US" sz="4000" b="1" i="1" dirty="0" smtClean="0">
                <a:solidFill>
                  <a:srgbClr val="4676A6"/>
                </a:solidFill>
              </a:rPr>
              <a:t>Diseases and</a:t>
            </a:r>
            <a:br>
              <a:rPr lang="en-US" sz="4000" b="1" i="1" dirty="0" smtClean="0">
                <a:solidFill>
                  <a:srgbClr val="4676A6"/>
                </a:solidFill>
              </a:rPr>
            </a:br>
            <a:r>
              <a:rPr lang="en-US" sz="4000" b="1" i="1" dirty="0" smtClean="0">
                <a:solidFill>
                  <a:srgbClr val="4676A6"/>
                </a:solidFill>
              </a:rPr>
              <a:t>environmental factors</a:t>
            </a:r>
          </a:p>
        </p:txBody>
      </p:sp>
      <p:sp>
        <p:nvSpPr>
          <p:cNvPr id="10" name="Tijdelijke aanduiding voor inhoud 2"/>
          <p:cNvSpPr txBox="1">
            <a:spLocks/>
          </p:cNvSpPr>
          <p:nvPr/>
        </p:nvSpPr>
        <p:spPr bwMode="auto">
          <a:xfrm>
            <a:off x="378000" y="1905000"/>
            <a:ext cx="8208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342000" lvl="0" indent="-342000">
              <a:lnSpc>
                <a:spcPct val="80000"/>
              </a:lnSpc>
              <a:spcBef>
                <a:spcPts val="0"/>
              </a:spcBef>
              <a:spcAft>
                <a:spcPts val="1200"/>
              </a:spcAft>
              <a:buFont typeface="Arial" panose="020B0604020202020204" pitchFamily="34" charset="0"/>
              <a:buChar char="•"/>
              <a:defRPr/>
            </a:pPr>
            <a:r>
              <a:rPr lang="en-GB" sz="2600" kern="0" dirty="0" smtClean="0">
                <a:solidFill>
                  <a:schemeClr val="tx1"/>
                </a:solidFill>
              </a:rPr>
              <a:t>Earth observation supports </a:t>
            </a:r>
            <a:r>
              <a:rPr lang="en-US" sz="2600" kern="0" dirty="0" smtClean="0">
                <a:solidFill>
                  <a:schemeClr val="tx1"/>
                </a:solidFill>
              </a:rPr>
              <a:t>analysis and modelling of the </a:t>
            </a:r>
            <a:r>
              <a:rPr lang="en-US" sz="2600" kern="0" dirty="0" smtClean="0">
                <a:solidFill>
                  <a:srgbClr val="4676A6"/>
                </a:solidFill>
              </a:rPr>
              <a:t>occurrence and spreading of infectious diseases </a:t>
            </a:r>
            <a:r>
              <a:rPr lang="en-US" sz="2600" kern="0" dirty="0">
                <a:solidFill>
                  <a:srgbClr val="4676A6"/>
                </a:solidFill>
              </a:rPr>
              <a:t>and disease </a:t>
            </a:r>
            <a:r>
              <a:rPr lang="en-US" sz="2600" kern="0" dirty="0" smtClean="0">
                <a:solidFill>
                  <a:srgbClr val="4676A6"/>
                </a:solidFill>
              </a:rPr>
              <a:t>vectors </a:t>
            </a:r>
            <a:r>
              <a:rPr lang="en-US" sz="2600" kern="0" dirty="0" smtClean="0">
                <a:solidFill>
                  <a:schemeClr val="tx1"/>
                </a:solidFill>
              </a:rPr>
              <a:t>by measuring </a:t>
            </a:r>
            <a:r>
              <a:rPr lang="en-US" sz="2600" kern="0" dirty="0">
                <a:solidFill>
                  <a:schemeClr val="tx1"/>
                </a:solidFill>
              </a:rPr>
              <a:t>environmental factors (land and water surface temperatures, rainfall, water depth, marine organisms) </a:t>
            </a:r>
            <a:r>
              <a:rPr lang="en-US" sz="2600" kern="0" dirty="0" smtClean="0">
                <a:solidFill>
                  <a:schemeClr val="tx1"/>
                </a:solidFill>
              </a:rPr>
              <a:t>and changes </a:t>
            </a:r>
            <a:r>
              <a:rPr lang="en-US" sz="2600" kern="0" dirty="0">
                <a:solidFill>
                  <a:schemeClr val="tx1"/>
                </a:solidFill>
              </a:rPr>
              <a:t>in weather and climatic </a:t>
            </a:r>
            <a:r>
              <a:rPr lang="en-US" sz="2600" kern="0" dirty="0" smtClean="0">
                <a:solidFill>
                  <a:schemeClr val="tx1"/>
                </a:solidFill>
              </a:rPr>
              <a:t>conditions;</a:t>
            </a:r>
          </a:p>
          <a:p>
            <a:pPr marL="342000" lvl="0" indent="-342000">
              <a:lnSpc>
                <a:spcPct val="80000"/>
              </a:lnSpc>
              <a:spcBef>
                <a:spcPts val="0"/>
              </a:spcBef>
              <a:spcAft>
                <a:spcPts val="1200"/>
              </a:spcAft>
              <a:buFont typeface="Arial" panose="020B0604020202020204" pitchFamily="34" charset="0"/>
              <a:buChar char="•"/>
              <a:defRPr/>
            </a:pPr>
            <a:r>
              <a:rPr lang="en-GB" sz="2600" kern="0" dirty="0" smtClean="0">
                <a:solidFill>
                  <a:schemeClr val="tx1"/>
                </a:solidFill>
              </a:rPr>
              <a:t>Earth observation facilitates </a:t>
            </a:r>
            <a:r>
              <a:rPr lang="en-US" sz="2600" kern="0" dirty="0" smtClean="0">
                <a:solidFill>
                  <a:srgbClr val="4676A6"/>
                </a:solidFill>
              </a:rPr>
              <a:t>improved </a:t>
            </a:r>
            <a:r>
              <a:rPr lang="en-US" sz="2600" kern="0" dirty="0">
                <a:solidFill>
                  <a:srgbClr val="4676A6"/>
                </a:solidFill>
              </a:rPr>
              <a:t>decision support </a:t>
            </a:r>
            <a:r>
              <a:rPr lang="en-US" sz="2600" kern="0" dirty="0">
                <a:solidFill>
                  <a:schemeClr val="tx1"/>
                </a:solidFill>
              </a:rPr>
              <a:t>for vulnerability and adaptation assessment, operational predictions and </a:t>
            </a:r>
            <a:r>
              <a:rPr lang="en-US" sz="2600" kern="0" dirty="0">
                <a:solidFill>
                  <a:srgbClr val="4676A6"/>
                </a:solidFill>
              </a:rPr>
              <a:t>understanding of the decision making process</a:t>
            </a:r>
          </a:p>
          <a:p>
            <a:pPr marL="342000" lvl="0" indent="-342000">
              <a:lnSpc>
                <a:spcPct val="80000"/>
              </a:lnSpc>
              <a:spcBef>
                <a:spcPts val="0"/>
              </a:spcBef>
              <a:spcAft>
                <a:spcPts val="1200"/>
              </a:spcAft>
              <a:buFont typeface="Arial" panose="020B0604020202020204" pitchFamily="34" charset="0"/>
              <a:buChar char="•"/>
              <a:defRPr/>
            </a:pPr>
            <a:r>
              <a:rPr lang="en-GB" sz="2600" kern="0" dirty="0" smtClean="0">
                <a:solidFill>
                  <a:srgbClr val="4676A6"/>
                </a:solidFill>
              </a:rPr>
              <a:t>Cost estimate: </a:t>
            </a:r>
            <a:r>
              <a:rPr lang="en-US" sz="2600" kern="0" dirty="0" smtClean="0"/>
              <a:t>on case-by-case basis</a:t>
            </a:r>
            <a:endParaRPr lang="en-GB" sz="2600" kern="0" dirty="0"/>
          </a:p>
          <a:p>
            <a:pPr marL="342000" lvl="0" indent="-342000">
              <a:lnSpc>
                <a:spcPct val="80000"/>
              </a:lnSpc>
              <a:spcBef>
                <a:spcPts val="0"/>
              </a:spcBef>
              <a:spcAft>
                <a:spcPts val="1200"/>
              </a:spcAft>
              <a:buFont typeface="Arial" panose="020B0604020202020204" pitchFamily="34" charset="0"/>
              <a:buChar char="•"/>
              <a:defRPr/>
            </a:pPr>
            <a:r>
              <a:rPr lang="en-US" sz="2600" kern="0" dirty="0" smtClean="0">
                <a:solidFill>
                  <a:srgbClr val="4676A6"/>
                </a:solidFill>
              </a:rPr>
              <a:t>Main </a:t>
            </a:r>
            <a:r>
              <a:rPr lang="en-US" sz="2600" kern="0" dirty="0">
                <a:solidFill>
                  <a:srgbClr val="4676A6"/>
                </a:solidFill>
              </a:rPr>
              <a:t>challenges: </a:t>
            </a:r>
            <a:r>
              <a:rPr lang="en-US" sz="2600" kern="0" dirty="0" smtClean="0"/>
              <a:t>complexity (from data to information, modelling), elegance, capacity</a:t>
            </a:r>
            <a:r>
              <a:rPr lang="en-GB" sz="2600" kern="0" dirty="0" smtClean="0"/>
              <a:t>.</a:t>
            </a:r>
            <a:endParaRPr kumimoji="0" lang="en-GB" sz="2600" i="0" u="none" strike="noStrike" kern="0" cap="none" spc="0" normalizeH="0" baseline="0" noProof="0" dirty="0" smtClean="0">
              <a:ln>
                <a:noFill/>
              </a:ln>
              <a:solidFill>
                <a:srgbClr val="000000"/>
              </a:solidFill>
              <a:effectLst/>
              <a:uLnTx/>
              <a:uFillTx/>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1270197175"/>
      </p:ext>
    </p:extLst>
  </p:cSld>
  <p:clrMapOvr>
    <a:masterClrMapping/>
  </p:clrMapOvr>
  <p:transition advTm="20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2362200"/>
            <a:ext cx="8385000" cy="5292075"/>
          </a:xfrm>
        </p:spPr>
        <p:txBody>
          <a:bodyPr>
            <a:normAutofit lnSpcReduction="10000"/>
          </a:bodyPr>
          <a:lstStyle/>
          <a:p>
            <a:pPr marL="0" lvl="0" indent="0">
              <a:lnSpc>
                <a:spcPct val="90000"/>
              </a:lnSpc>
              <a:spcBef>
                <a:spcPts val="0"/>
              </a:spcBef>
              <a:spcAft>
                <a:spcPts val="1200"/>
              </a:spcAft>
              <a:buNone/>
            </a:pPr>
            <a:r>
              <a:rPr lang="en-US" sz="2600" b="1" dirty="0">
                <a:solidFill>
                  <a:prstClr val="black"/>
                </a:solidFill>
              </a:rPr>
              <a:t>Use of Google Earth™ to strengthen public health capacity and facilitate management of vector-borne diseases in resource-poor environments </a:t>
            </a:r>
            <a:r>
              <a:rPr lang="en-US" sz="2000" b="1" dirty="0">
                <a:solidFill>
                  <a:prstClr val="black"/>
                </a:solidFill>
              </a:rPr>
              <a:t>(Lozano-Fuentes et al.; 2008) </a:t>
            </a:r>
            <a:r>
              <a:rPr lang="en-US" sz="2000" i="1" dirty="0" smtClean="0">
                <a:solidFill>
                  <a:prstClr val="black"/>
                </a:solidFill>
              </a:rPr>
              <a:t>case </a:t>
            </a:r>
            <a:r>
              <a:rPr lang="en-US" sz="2000" i="1" dirty="0">
                <a:solidFill>
                  <a:prstClr val="black"/>
                </a:solidFill>
              </a:rPr>
              <a:t>study from Mexico; Google Earth images used to extract </a:t>
            </a:r>
            <a:r>
              <a:rPr lang="en-US" sz="2000" i="1" dirty="0" smtClean="0">
                <a:solidFill>
                  <a:prstClr val="black"/>
                </a:solidFill>
              </a:rPr>
              <a:t>urban infrastructure patterns; positive aspects: </a:t>
            </a:r>
            <a:r>
              <a:rPr lang="en-US" sz="2000" i="1" dirty="0">
                <a:solidFill>
                  <a:prstClr val="black"/>
                </a:solidFill>
              </a:rPr>
              <a:t>easy to use and easy to </a:t>
            </a:r>
            <a:r>
              <a:rPr lang="en-US" sz="2000" i="1" dirty="0" smtClean="0">
                <a:solidFill>
                  <a:prstClr val="black"/>
                </a:solidFill>
              </a:rPr>
              <a:t>learn; negative</a:t>
            </a:r>
            <a:r>
              <a:rPr lang="en-US" sz="2000" i="1" dirty="0">
                <a:solidFill>
                  <a:prstClr val="black"/>
                </a:solidFill>
              </a:rPr>
              <a:t>: spatial analysis and modelling capacity is limited</a:t>
            </a:r>
          </a:p>
          <a:p>
            <a:pPr marL="0" lvl="0" indent="0">
              <a:lnSpc>
                <a:spcPct val="90000"/>
              </a:lnSpc>
              <a:spcBef>
                <a:spcPts val="0"/>
              </a:spcBef>
              <a:spcAft>
                <a:spcPts val="1200"/>
              </a:spcAft>
              <a:buNone/>
            </a:pPr>
            <a:r>
              <a:rPr lang="en-US" sz="2600" b="1" dirty="0" smtClean="0">
                <a:solidFill>
                  <a:prstClr val="black"/>
                </a:solidFill>
              </a:rPr>
              <a:t>Environmental </a:t>
            </a:r>
            <a:r>
              <a:rPr lang="en-US" sz="2600" b="1" dirty="0">
                <a:solidFill>
                  <a:prstClr val="black"/>
                </a:solidFill>
              </a:rPr>
              <a:t>health risks </a:t>
            </a:r>
            <a:r>
              <a:rPr lang="en-US" sz="2000" b="1" dirty="0">
                <a:solidFill>
                  <a:prstClr val="black"/>
                </a:solidFill>
              </a:rPr>
              <a:t>(EO2HEAVEN; 2013) </a:t>
            </a:r>
            <a:r>
              <a:rPr lang="en-US" sz="2000" i="1" dirty="0" smtClean="0">
                <a:solidFill>
                  <a:prstClr val="black"/>
                </a:solidFill>
              </a:rPr>
              <a:t>description </a:t>
            </a:r>
            <a:r>
              <a:rPr lang="en-US" sz="2000" i="1" dirty="0">
                <a:solidFill>
                  <a:prstClr val="black"/>
                </a:solidFill>
              </a:rPr>
              <a:t>of relationships between environmental changes and their impact on human </a:t>
            </a:r>
            <a:r>
              <a:rPr lang="en-US" sz="2000" i="1" dirty="0" smtClean="0">
                <a:solidFill>
                  <a:prstClr val="black"/>
                </a:solidFill>
              </a:rPr>
              <a:t>health, with earth observation applications as central element</a:t>
            </a:r>
            <a:endParaRPr lang="en-US" sz="2000" i="1" dirty="0">
              <a:solidFill>
                <a:prstClr val="black"/>
              </a:solidFill>
            </a:endParaRPr>
          </a:p>
          <a:p>
            <a:pPr marL="0" lvl="0" indent="0">
              <a:lnSpc>
                <a:spcPct val="90000"/>
              </a:lnSpc>
              <a:spcBef>
                <a:spcPts val="0"/>
              </a:spcBef>
              <a:spcAft>
                <a:spcPts val="1200"/>
              </a:spcAft>
              <a:buNone/>
            </a:pPr>
            <a:r>
              <a:rPr lang="en-US" sz="2600" b="1" dirty="0">
                <a:solidFill>
                  <a:prstClr val="black"/>
                </a:solidFill>
              </a:rPr>
              <a:t>Connecting ecosystems, biodiversity, and human health: using earth observations to reduce and prevent infectious </a:t>
            </a:r>
            <a:r>
              <a:rPr lang="en-US" sz="2600" b="1" dirty="0" smtClean="0">
                <a:solidFill>
                  <a:prstClr val="black"/>
                </a:solidFill>
              </a:rPr>
              <a:t>diseases </a:t>
            </a:r>
            <a:r>
              <a:rPr lang="en-US" sz="2000" b="1" dirty="0" smtClean="0">
                <a:solidFill>
                  <a:prstClr val="black"/>
                </a:solidFill>
              </a:rPr>
              <a:t>(EPA; 2010) </a:t>
            </a:r>
            <a:r>
              <a:rPr lang="en-US" sz="2000" i="1" dirty="0" smtClean="0">
                <a:solidFill>
                  <a:prstClr val="black"/>
                </a:solidFill>
              </a:rPr>
              <a:t>presentation </a:t>
            </a:r>
            <a:r>
              <a:rPr lang="en-US" sz="2000" i="1" dirty="0">
                <a:solidFill>
                  <a:prstClr val="black"/>
                </a:solidFill>
              </a:rPr>
              <a:t>on establishing links between human health and environmental factors with a call for integrated tools and approaches that link ecology to human health</a:t>
            </a:r>
            <a:endParaRPr lang="en-US" sz="2000" i="1" baseline="-25000" dirty="0">
              <a:solidFill>
                <a:prstClr val="black"/>
              </a:solidFill>
            </a:endParaRPr>
          </a:p>
          <a:p>
            <a:pPr marL="0" indent="0">
              <a:lnSpc>
                <a:spcPct val="80000"/>
              </a:lnSpc>
              <a:spcBef>
                <a:spcPts val="0"/>
              </a:spcBef>
              <a:spcAft>
                <a:spcPts val="1200"/>
              </a:spcAft>
              <a:buNone/>
            </a:pPr>
            <a:endParaRPr lang="en-US" sz="800" i="1" dirty="0"/>
          </a:p>
          <a:p>
            <a:pPr marL="0" indent="0">
              <a:lnSpc>
                <a:spcPct val="80000"/>
              </a:lnSpc>
              <a:spcBef>
                <a:spcPts val="0"/>
              </a:spcBef>
              <a:spcAft>
                <a:spcPts val="1200"/>
              </a:spcAft>
              <a:buNone/>
            </a:pPr>
            <a:r>
              <a:rPr lang="en-US" sz="2400" i="1" dirty="0" smtClean="0"/>
              <a:t> </a:t>
            </a:r>
            <a:endParaRPr lang="en-US" sz="2400" i="1" dirty="0"/>
          </a:p>
          <a:p>
            <a:pPr marL="0" indent="0">
              <a:spcBef>
                <a:spcPts val="0"/>
              </a:spcBef>
              <a:buNone/>
            </a:pPr>
            <a:endParaRPr lang="en-US" sz="2000" i="1" dirty="0"/>
          </a:p>
          <a:p>
            <a:pPr marL="0" indent="0">
              <a:spcBef>
                <a:spcPts val="0"/>
              </a:spcBef>
              <a:buNone/>
            </a:pPr>
            <a:endParaRPr lang="en-US" sz="1800" i="1"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41</a:t>
            </a:fld>
            <a:endParaRPr lang="en-US"/>
          </a:p>
        </p:txBody>
      </p:sp>
      <p:sp>
        <p:nvSpPr>
          <p:cNvPr id="7" name="Title 1"/>
          <p:cNvSpPr txBox="1">
            <a:spLocks/>
          </p:cNvSpPr>
          <p:nvPr/>
        </p:nvSpPr>
        <p:spPr>
          <a:xfrm>
            <a:off x="378000" y="1478402"/>
            <a:ext cx="8208000" cy="1080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4000" b="1" i="1" noProof="0" dirty="0" smtClean="0">
                <a:solidFill>
                  <a:srgbClr val="4676A6"/>
                </a:solidFill>
                <a:latin typeface="+mj-lt"/>
                <a:ea typeface="+mj-ea"/>
                <a:cs typeface="+mj-cs"/>
              </a:rPr>
              <a:t>Examples:</a:t>
            </a:r>
            <a:endParaRPr kumimoji="0" lang="en-US" sz="4000" b="1" i="1" u="none" strike="noStrike" kern="1200" cap="none" spc="0" normalizeH="0" noProof="0" dirty="0">
              <a:ln>
                <a:noFill/>
              </a:ln>
              <a:solidFill>
                <a:srgbClr val="4676A6"/>
              </a:solidFill>
              <a:effectLst/>
              <a:uLnTx/>
              <a:uFillTx/>
              <a:latin typeface="+mj-lt"/>
              <a:ea typeface="+mj-ea"/>
              <a:cs typeface="+mj-cs"/>
            </a:endParaRPr>
          </a:p>
        </p:txBody>
      </p:sp>
      <p:pic>
        <p:nvPicPr>
          <p:cNvPr id="6"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343028"/>
            <a:ext cx="1447800" cy="66357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9686" y="261832"/>
            <a:ext cx="758514" cy="825968"/>
          </a:xfrm>
          <a:prstGeom prst="rect">
            <a:avLst/>
          </a:prstGeom>
        </p:spPr>
      </p:pic>
    </p:spTree>
    <p:extLst>
      <p:ext uri="{BB962C8B-B14F-4D97-AF65-F5344CB8AC3E}">
        <p14:creationId xmlns:p14="http://schemas.microsoft.com/office/powerpoint/2010/main" val="1734914556"/>
      </p:ext>
    </p:extLst>
  </p:cSld>
  <p:clrMapOvr>
    <a:masterClrMapping/>
  </p:clrMapOvr>
  <p:transition advTm="20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2362200"/>
            <a:ext cx="8385000" cy="5292075"/>
          </a:xfrm>
        </p:spPr>
        <p:txBody>
          <a:bodyPr>
            <a:normAutofit/>
          </a:bodyPr>
          <a:lstStyle/>
          <a:p>
            <a:pPr marL="0" lvl="0" indent="0">
              <a:lnSpc>
                <a:spcPct val="90000"/>
              </a:lnSpc>
              <a:spcBef>
                <a:spcPts val="0"/>
              </a:spcBef>
              <a:spcAft>
                <a:spcPts val="1200"/>
              </a:spcAft>
              <a:buNone/>
            </a:pPr>
            <a:r>
              <a:rPr lang="en-US" sz="2600" b="1" dirty="0" smtClean="0">
                <a:solidFill>
                  <a:prstClr val="black"/>
                </a:solidFill>
              </a:rPr>
              <a:t>MODIS and vector-borne diseases </a:t>
            </a:r>
            <a:r>
              <a:rPr lang="en-US" sz="2000" b="1" dirty="0" smtClean="0">
                <a:solidFill>
                  <a:prstClr val="black"/>
                </a:solidFill>
              </a:rPr>
              <a:t>(</a:t>
            </a:r>
            <a:r>
              <a:rPr lang="en-US" sz="2000" b="1" dirty="0" err="1" smtClean="0">
                <a:solidFill>
                  <a:prstClr val="black"/>
                </a:solidFill>
              </a:rPr>
              <a:t>Neteler</a:t>
            </a:r>
            <a:r>
              <a:rPr lang="en-US" sz="2000" b="1" dirty="0" smtClean="0">
                <a:solidFill>
                  <a:prstClr val="black"/>
                </a:solidFill>
              </a:rPr>
              <a:t> &amp; Metz; 2014) </a:t>
            </a:r>
            <a:r>
              <a:rPr lang="en-US" sz="2000" i="1" dirty="0" smtClean="0">
                <a:solidFill>
                  <a:prstClr val="black"/>
                </a:solidFill>
              </a:rPr>
              <a:t>description of the use of MODIS products for tick-borne, rodent-borne and mosquito-borne disease vectors</a:t>
            </a:r>
            <a:endParaRPr lang="en-US" sz="2000" i="1" dirty="0">
              <a:solidFill>
                <a:prstClr val="black"/>
              </a:solidFill>
            </a:endParaRPr>
          </a:p>
          <a:p>
            <a:pPr marL="0" lvl="0" indent="0">
              <a:lnSpc>
                <a:spcPct val="90000"/>
              </a:lnSpc>
              <a:spcBef>
                <a:spcPts val="0"/>
              </a:spcBef>
              <a:spcAft>
                <a:spcPts val="1200"/>
              </a:spcAft>
              <a:buNone/>
            </a:pPr>
            <a:r>
              <a:rPr lang="en-US" sz="2600" b="1" dirty="0">
                <a:solidFill>
                  <a:prstClr val="black"/>
                </a:solidFill>
              </a:rPr>
              <a:t>Validation of a remote sensing model to identify </a:t>
            </a:r>
            <a:r>
              <a:rPr lang="en-US" sz="2600" b="1" dirty="0" err="1">
                <a:solidFill>
                  <a:prstClr val="black"/>
                </a:solidFill>
              </a:rPr>
              <a:t>simulium</a:t>
            </a:r>
            <a:r>
              <a:rPr lang="en-US" sz="2600" b="1" dirty="0">
                <a:solidFill>
                  <a:prstClr val="black"/>
                </a:solidFill>
              </a:rPr>
              <a:t> </a:t>
            </a:r>
            <a:r>
              <a:rPr lang="en-US" sz="2600" b="1" dirty="0" err="1">
                <a:solidFill>
                  <a:prstClr val="black"/>
                </a:solidFill>
              </a:rPr>
              <a:t>damnosum</a:t>
            </a:r>
            <a:r>
              <a:rPr lang="en-US" sz="2600" b="1" dirty="0">
                <a:solidFill>
                  <a:prstClr val="black"/>
                </a:solidFill>
              </a:rPr>
              <a:t> </a:t>
            </a:r>
            <a:r>
              <a:rPr lang="en-US" sz="2600" b="1" dirty="0" err="1">
                <a:solidFill>
                  <a:prstClr val="black"/>
                </a:solidFill>
              </a:rPr>
              <a:t>s.l.</a:t>
            </a:r>
            <a:r>
              <a:rPr lang="en-US" sz="2600" b="1" dirty="0">
                <a:solidFill>
                  <a:prstClr val="black"/>
                </a:solidFill>
              </a:rPr>
              <a:t> breeding sites in Sub-Saharan Africa </a:t>
            </a:r>
            <a:r>
              <a:rPr lang="en-US" sz="2000" b="1" dirty="0" smtClean="0">
                <a:solidFill>
                  <a:prstClr val="black"/>
                </a:solidFill>
              </a:rPr>
              <a:t>(Jacob et al.; </a:t>
            </a:r>
            <a:r>
              <a:rPr lang="en-US" sz="2000" b="1" dirty="0">
                <a:solidFill>
                  <a:prstClr val="black"/>
                </a:solidFill>
              </a:rPr>
              <a:t>2013) </a:t>
            </a:r>
            <a:r>
              <a:rPr lang="en-US" sz="2000" i="1" dirty="0" smtClean="0">
                <a:solidFill>
                  <a:prstClr val="black"/>
                </a:solidFill>
              </a:rPr>
              <a:t>article on the use of remote sensing to determine suitable habitats and seasonal variation related to river blindness</a:t>
            </a:r>
            <a:endParaRPr lang="en-US" sz="2000" i="1" dirty="0">
              <a:solidFill>
                <a:prstClr val="black"/>
              </a:solidFill>
            </a:endParaRPr>
          </a:p>
          <a:p>
            <a:pPr marL="0" lvl="0" indent="0">
              <a:lnSpc>
                <a:spcPct val="90000"/>
              </a:lnSpc>
              <a:spcBef>
                <a:spcPts val="0"/>
              </a:spcBef>
              <a:spcAft>
                <a:spcPts val="1200"/>
              </a:spcAft>
              <a:buNone/>
            </a:pPr>
            <a:r>
              <a:rPr lang="en-US" sz="2600" b="1" dirty="0">
                <a:solidFill>
                  <a:prstClr val="black"/>
                </a:solidFill>
              </a:rPr>
              <a:t>Interactions between population dynamics, land use changes and malaria in Kigali city, Rwanda: added value of geospatial techniques for identifying urban malaria </a:t>
            </a:r>
            <a:r>
              <a:rPr lang="en-US" sz="2600" b="1" dirty="0" smtClean="0">
                <a:solidFill>
                  <a:prstClr val="black"/>
                </a:solidFill>
              </a:rPr>
              <a:t>hotspots </a:t>
            </a:r>
            <a:r>
              <a:rPr lang="en-US" sz="2000" b="1" dirty="0" smtClean="0">
                <a:solidFill>
                  <a:prstClr val="black"/>
                </a:solidFill>
              </a:rPr>
              <a:t>(</a:t>
            </a:r>
            <a:r>
              <a:rPr lang="en-US" sz="2000" b="1" dirty="0" err="1" smtClean="0">
                <a:solidFill>
                  <a:prstClr val="black"/>
                </a:solidFill>
              </a:rPr>
              <a:t>Bizimana</a:t>
            </a:r>
            <a:r>
              <a:rPr lang="en-US" sz="2000" b="1" dirty="0" smtClean="0">
                <a:solidFill>
                  <a:prstClr val="black"/>
                </a:solidFill>
              </a:rPr>
              <a:t> et al.; 2013) </a:t>
            </a:r>
            <a:r>
              <a:rPr lang="en-US" sz="2000" i="1" dirty="0" smtClean="0">
                <a:solidFill>
                  <a:prstClr val="black"/>
                </a:solidFill>
              </a:rPr>
              <a:t>presentation </a:t>
            </a:r>
            <a:r>
              <a:rPr lang="en-US" sz="2000" i="1" dirty="0">
                <a:solidFill>
                  <a:prstClr val="black"/>
                </a:solidFill>
              </a:rPr>
              <a:t>on </a:t>
            </a:r>
            <a:r>
              <a:rPr lang="en-US" sz="2000" i="1" dirty="0" smtClean="0">
                <a:solidFill>
                  <a:prstClr val="black"/>
                </a:solidFill>
              </a:rPr>
              <a:t>environmental factors related to malaria transmission</a:t>
            </a:r>
            <a:endParaRPr lang="en-US" sz="2000" i="1" baseline="-25000" dirty="0">
              <a:solidFill>
                <a:prstClr val="black"/>
              </a:solidFill>
            </a:endParaRPr>
          </a:p>
          <a:p>
            <a:pPr marL="0" indent="0">
              <a:lnSpc>
                <a:spcPct val="80000"/>
              </a:lnSpc>
              <a:spcBef>
                <a:spcPts val="0"/>
              </a:spcBef>
              <a:spcAft>
                <a:spcPts val="1200"/>
              </a:spcAft>
              <a:buNone/>
            </a:pPr>
            <a:endParaRPr lang="en-US" sz="800" i="1" dirty="0"/>
          </a:p>
          <a:p>
            <a:pPr marL="0" indent="0">
              <a:lnSpc>
                <a:spcPct val="80000"/>
              </a:lnSpc>
              <a:spcBef>
                <a:spcPts val="0"/>
              </a:spcBef>
              <a:spcAft>
                <a:spcPts val="1200"/>
              </a:spcAft>
              <a:buNone/>
            </a:pPr>
            <a:r>
              <a:rPr lang="en-US" sz="2400" i="1" dirty="0" smtClean="0"/>
              <a:t> </a:t>
            </a:r>
            <a:endParaRPr lang="en-US" sz="2400" i="1" dirty="0"/>
          </a:p>
          <a:p>
            <a:pPr marL="0" indent="0">
              <a:spcBef>
                <a:spcPts val="0"/>
              </a:spcBef>
              <a:buNone/>
            </a:pPr>
            <a:endParaRPr lang="en-US" sz="2000" i="1" dirty="0"/>
          </a:p>
          <a:p>
            <a:pPr marL="0" indent="0">
              <a:spcBef>
                <a:spcPts val="0"/>
              </a:spcBef>
              <a:buNone/>
            </a:pPr>
            <a:endParaRPr lang="en-US" sz="1800" i="1"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42</a:t>
            </a:fld>
            <a:endParaRPr lang="en-US"/>
          </a:p>
        </p:txBody>
      </p:sp>
      <p:sp>
        <p:nvSpPr>
          <p:cNvPr id="7" name="Title 1"/>
          <p:cNvSpPr txBox="1">
            <a:spLocks/>
          </p:cNvSpPr>
          <p:nvPr/>
        </p:nvSpPr>
        <p:spPr>
          <a:xfrm>
            <a:off x="378000" y="1478402"/>
            <a:ext cx="8208000" cy="1080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4000" b="1" i="1" noProof="0" dirty="0" smtClean="0">
                <a:solidFill>
                  <a:srgbClr val="4676A6"/>
                </a:solidFill>
                <a:latin typeface="+mj-lt"/>
                <a:ea typeface="+mj-ea"/>
                <a:cs typeface="+mj-cs"/>
              </a:rPr>
              <a:t>More examples (2):</a:t>
            </a:r>
            <a:endParaRPr kumimoji="0" lang="en-US" sz="4000" b="1" i="1" u="none" strike="noStrike" kern="1200" cap="none" spc="0" normalizeH="0" noProof="0" dirty="0">
              <a:ln>
                <a:noFill/>
              </a:ln>
              <a:solidFill>
                <a:srgbClr val="4676A6"/>
              </a:solidFill>
              <a:effectLst/>
              <a:uLnTx/>
              <a:uFillTx/>
              <a:latin typeface="+mj-lt"/>
              <a:ea typeface="+mj-ea"/>
              <a:cs typeface="+mj-cs"/>
            </a:endParaRPr>
          </a:p>
        </p:txBody>
      </p:sp>
      <p:pic>
        <p:nvPicPr>
          <p:cNvPr id="6"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1506886452"/>
      </p:ext>
    </p:extLst>
  </p:cSld>
  <p:clrMapOvr>
    <a:masterClrMapping/>
  </p:clrMapOvr>
  <p:transition advTm="20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2819400"/>
            <a:ext cx="8385000" cy="5292075"/>
          </a:xfrm>
        </p:spPr>
        <p:txBody>
          <a:bodyPr>
            <a:normAutofit/>
          </a:bodyPr>
          <a:lstStyle/>
          <a:p>
            <a:pPr marL="0" lvl="0" indent="0">
              <a:lnSpc>
                <a:spcPct val="90000"/>
              </a:lnSpc>
              <a:spcBef>
                <a:spcPts val="0"/>
              </a:spcBef>
              <a:spcAft>
                <a:spcPts val="1200"/>
              </a:spcAft>
              <a:buNone/>
            </a:pPr>
            <a:r>
              <a:rPr lang="en-US" sz="2600" b="1" dirty="0" smtClean="0">
                <a:solidFill>
                  <a:prstClr val="black"/>
                </a:solidFill>
              </a:rPr>
              <a:t>Tracing the outbreak of </a:t>
            </a:r>
            <a:r>
              <a:rPr lang="en-US" sz="2600" b="1" dirty="0" err="1" smtClean="0">
                <a:solidFill>
                  <a:prstClr val="black"/>
                </a:solidFill>
              </a:rPr>
              <a:t>ebola</a:t>
            </a:r>
            <a:r>
              <a:rPr lang="en-US" sz="2600" b="1" dirty="0" smtClean="0">
                <a:solidFill>
                  <a:prstClr val="black"/>
                </a:solidFill>
              </a:rPr>
              <a:t> </a:t>
            </a:r>
            <a:r>
              <a:rPr lang="en-US" sz="2000" b="1" dirty="0" smtClean="0">
                <a:solidFill>
                  <a:prstClr val="black"/>
                </a:solidFill>
              </a:rPr>
              <a:t>(Copernicus; </a:t>
            </a:r>
            <a:r>
              <a:rPr lang="en-US" sz="2000" b="1" dirty="0" smtClean="0">
                <a:solidFill>
                  <a:prstClr val="black"/>
                </a:solidFill>
              </a:rPr>
              <a:t>2014) </a:t>
            </a:r>
            <a:r>
              <a:rPr lang="en-US" sz="2000" i="1" dirty="0">
                <a:solidFill>
                  <a:prstClr val="black"/>
                </a:solidFill>
              </a:rPr>
              <a:t>brochure on the use of </a:t>
            </a:r>
            <a:r>
              <a:rPr lang="en-US" sz="2000" i="1" dirty="0" smtClean="0">
                <a:solidFill>
                  <a:prstClr val="black"/>
                </a:solidFill>
              </a:rPr>
              <a:t>EO to identify areas that are likely to attract the main vectors of the </a:t>
            </a:r>
            <a:r>
              <a:rPr lang="en-US" sz="2000" i="1" dirty="0" err="1" smtClean="0">
                <a:solidFill>
                  <a:prstClr val="black"/>
                </a:solidFill>
              </a:rPr>
              <a:t>ebola</a:t>
            </a:r>
            <a:r>
              <a:rPr lang="en-US" sz="2000" i="1" dirty="0" smtClean="0">
                <a:solidFill>
                  <a:prstClr val="black"/>
                </a:solidFill>
              </a:rPr>
              <a:t> virus, such as </a:t>
            </a:r>
            <a:r>
              <a:rPr lang="en-US" sz="2000" i="1" dirty="0">
                <a:solidFill>
                  <a:prstClr val="black"/>
                </a:solidFill>
              </a:rPr>
              <a:t>isolated rural settlements surrounded by dense tropical forests </a:t>
            </a:r>
            <a:r>
              <a:rPr lang="en-US" sz="2000" i="1" dirty="0" smtClean="0">
                <a:solidFill>
                  <a:prstClr val="black"/>
                </a:solidFill>
              </a:rPr>
              <a:t>and oil </a:t>
            </a:r>
            <a:r>
              <a:rPr lang="en-US" sz="2000" i="1" dirty="0">
                <a:solidFill>
                  <a:prstClr val="black"/>
                </a:solidFill>
              </a:rPr>
              <a:t>palm cultivations</a:t>
            </a:r>
            <a:endParaRPr lang="en-US" sz="2000" i="1" dirty="0">
              <a:solidFill>
                <a:prstClr val="black"/>
              </a:solidFill>
            </a:endParaRPr>
          </a:p>
          <a:p>
            <a:pPr marL="0" indent="0">
              <a:spcBef>
                <a:spcPts val="0"/>
              </a:spcBef>
              <a:buNone/>
            </a:pPr>
            <a:endParaRPr lang="en-US" sz="2000" i="1" dirty="0"/>
          </a:p>
          <a:p>
            <a:pPr marL="0" indent="0">
              <a:spcBef>
                <a:spcPts val="0"/>
              </a:spcBef>
              <a:buNone/>
            </a:pPr>
            <a:endParaRPr lang="en-US" sz="1800" i="1"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43</a:t>
            </a:fld>
            <a:endParaRPr lang="en-US"/>
          </a:p>
        </p:txBody>
      </p:sp>
      <p:sp>
        <p:nvSpPr>
          <p:cNvPr id="7" name="Title 1"/>
          <p:cNvSpPr txBox="1">
            <a:spLocks/>
          </p:cNvSpPr>
          <p:nvPr/>
        </p:nvSpPr>
        <p:spPr>
          <a:xfrm>
            <a:off x="378000" y="1478402"/>
            <a:ext cx="8208000" cy="1080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4000" b="1" i="1" noProof="0" dirty="0" smtClean="0">
                <a:solidFill>
                  <a:srgbClr val="4676A6"/>
                </a:solidFill>
                <a:latin typeface="+mj-lt"/>
                <a:ea typeface="+mj-ea"/>
                <a:cs typeface="+mj-cs"/>
              </a:rPr>
              <a:t>More examples </a:t>
            </a:r>
            <a:r>
              <a:rPr lang="en-US" sz="4000" b="1" i="1" noProof="0" dirty="0" smtClean="0">
                <a:solidFill>
                  <a:srgbClr val="4676A6"/>
                </a:solidFill>
                <a:latin typeface="+mj-lt"/>
                <a:ea typeface="+mj-ea"/>
                <a:cs typeface="+mj-cs"/>
              </a:rPr>
              <a:t>(3):</a:t>
            </a:r>
            <a:endParaRPr kumimoji="0" lang="en-US" sz="4000" b="1" i="1" u="none" strike="noStrike" kern="1200" cap="none" spc="0" normalizeH="0" noProof="0" dirty="0">
              <a:ln>
                <a:noFill/>
              </a:ln>
              <a:solidFill>
                <a:srgbClr val="4676A6"/>
              </a:solidFill>
              <a:effectLst/>
              <a:uLnTx/>
              <a:uFillTx/>
              <a:latin typeface="+mj-lt"/>
              <a:ea typeface="+mj-ea"/>
              <a:cs typeface="+mj-cs"/>
            </a:endParaRPr>
          </a:p>
        </p:txBody>
      </p:sp>
      <p:pic>
        <p:nvPicPr>
          <p:cNvPr id="6"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7968" y="480207"/>
            <a:ext cx="2305050" cy="772310"/>
          </a:xfrm>
          <a:prstGeom prst="rect">
            <a:avLst/>
          </a:prstGeom>
        </p:spPr>
      </p:pic>
    </p:spTree>
    <p:extLst>
      <p:ext uri="{BB962C8B-B14F-4D97-AF65-F5344CB8AC3E}">
        <p14:creationId xmlns:p14="http://schemas.microsoft.com/office/powerpoint/2010/main" val="1262091726"/>
      </p:ext>
    </p:extLst>
  </p:cSld>
  <p:clrMapOvr>
    <a:masterClrMapping/>
  </p:clrMapOvr>
  <p:transition advTm="20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44</a:t>
            </a:fld>
            <a:endParaRPr lang="en-US"/>
          </a:p>
        </p:txBody>
      </p:sp>
      <p:sp>
        <p:nvSpPr>
          <p:cNvPr id="2" name="TextBox 1"/>
          <p:cNvSpPr txBox="1"/>
          <p:nvPr/>
        </p:nvSpPr>
        <p:spPr>
          <a:xfrm>
            <a:off x="2254773" y="324000"/>
            <a:ext cx="6331227" cy="1323439"/>
          </a:xfrm>
          <a:prstGeom prst="rect">
            <a:avLst/>
          </a:prstGeom>
          <a:noFill/>
        </p:spPr>
        <p:txBody>
          <a:bodyPr wrap="square" rtlCol="0">
            <a:spAutoFit/>
          </a:bodyPr>
          <a:lstStyle/>
          <a:p>
            <a:pPr algn="r"/>
            <a:r>
              <a:rPr lang="en-US" sz="4000" b="1" i="1" dirty="0" smtClean="0">
                <a:solidFill>
                  <a:srgbClr val="4676A6"/>
                </a:solidFill>
              </a:rPr>
              <a:t>Growth potential for </a:t>
            </a:r>
            <a:br>
              <a:rPr lang="en-US" sz="4000" b="1" i="1" dirty="0" smtClean="0">
                <a:solidFill>
                  <a:srgbClr val="4676A6"/>
                </a:solidFill>
              </a:rPr>
            </a:br>
            <a:r>
              <a:rPr lang="en-US" sz="4000" b="1" i="1" dirty="0" smtClean="0">
                <a:solidFill>
                  <a:srgbClr val="4676A6"/>
                </a:solidFill>
              </a:rPr>
              <a:t>earth observation</a:t>
            </a:r>
            <a:endParaRPr lang="en-US" sz="4000" b="1" i="1" dirty="0">
              <a:solidFill>
                <a:srgbClr val="4676A6"/>
              </a:solidFill>
            </a:endParaRPr>
          </a:p>
        </p:txBody>
      </p:sp>
      <p:sp>
        <p:nvSpPr>
          <p:cNvPr id="5" name="Tijdelijke aanduiding voor inhoud 2"/>
          <p:cNvSpPr txBox="1">
            <a:spLocks/>
          </p:cNvSpPr>
          <p:nvPr/>
        </p:nvSpPr>
        <p:spPr bwMode="auto">
          <a:xfrm>
            <a:off x="378000" y="1800000"/>
            <a:ext cx="8208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lvl="0" eaLnBrk="1" fontAlgn="auto" hangingPunct="1">
              <a:spcBef>
                <a:spcPts val="0"/>
              </a:spcBef>
              <a:spcAft>
                <a:spcPts val="1200"/>
              </a:spcAft>
              <a:buSzTx/>
              <a:buFont typeface="Arial" pitchFamily="34" charset="0"/>
              <a:buChar char="•"/>
              <a:tabLst>
                <a:tab pos="566738" algn="l"/>
              </a:tabLst>
            </a:pPr>
            <a:r>
              <a:rPr lang="en-US" sz="2600" dirty="0">
                <a:ea typeface="Times New Roman"/>
                <a:cs typeface="Caecilia-Roman"/>
              </a:rPr>
              <a:t>Scientists, public health organizations, </a:t>
            </a:r>
            <a:r>
              <a:rPr lang="en-US" sz="2600" dirty="0" smtClean="0">
                <a:ea typeface="Times New Roman"/>
                <a:cs typeface="Caecilia-Roman"/>
              </a:rPr>
              <a:t>NGOs and the </a:t>
            </a:r>
            <a:r>
              <a:rPr lang="en-US" sz="2600" dirty="0">
                <a:ea typeface="Times New Roman"/>
                <a:cs typeface="Caecilia-Roman"/>
              </a:rPr>
              <a:t>general </a:t>
            </a:r>
            <a:r>
              <a:rPr lang="en-US" sz="2600" dirty="0" smtClean="0">
                <a:ea typeface="Times New Roman"/>
                <a:cs typeface="Caecilia-Roman"/>
              </a:rPr>
              <a:t>public are the main players;</a:t>
            </a:r>
            <a:endParaRPr lang="en-US" sz="2600" dirty="0">
              <a:ea typeface="Times New Roman"/>
              <a:cs typeface="Caecilia-Roman"/>
            </a:endParaRPr>
          </a:p>
          <a:p>
            <a:pPr lvl="0" eaLnBrk="1" fontAlgn="auto" hangingPunct="1">
              <a:spcBef>
                <a:spcPts val="0"/>
              </a:spcBef>
              <a:spcAft>
                <a:spcPts val="1200"/>
              </a:spcAft>
              <a:buSzTx/>
              <a:buFont typeface="Arial" pitchFamily="34" charset="0"/>
              <a:buChar char="•"/>
              <a:tabLst>
                <a:tab pos="566738" algn="l"/>
              </a:tabLst>
            </a:pPr>
            <a:r>
              <a:rPr lang="en-US" sz="2600" dirty="0">
                <a:ea typeface="Times New Roman"/>
                <a:cs typeface="Caecilia-Roman"/>
              </a:rPr>
              <a:t>Mainly G2G or B2G market, </a:t>
            </a:r>
            <a:r>
              <a:rPr lang="en-US" sz="2600" dirty="0" smtClean="0">
                <a:ea typeface="Times New Roman"/>
                <a:cs typeface="Caecilia-Roman"/>
              </a:rPr>
              <a:t>governments </a:t>
            </a:r>
            <a:r>
              <a:rPr lang="en-US" sz="2600" dirty="0">
                <a:ea typeface="Times New Roman"/>
                <a:cs typeface="Caecilia-Roman"/>
              </a:rPr>
              <a:t>or international organizations are in virtually in all cases the paying </a:t>
            </a:r>
            <a:r>
              <a:rPr lang="en-US" sz="2600" dirty="0" smtClean="0">
                <a:ea typeface="Times New Roman"/>
                <a:cs typeface="Caecilia-Roman"/>
              </a:rPr>
              <a:t>client;</a:t>
            </a:r>
            <a:endParaRPr lang="en-US" sz="2600" dirty="0">
              <a:ea typeface="Times New Roman"/>
              <a:cs typeface="Caecilia-Roman"/>
            </a:endParaRPr>
          </a:p>
          <a:p>
            <a:pPr lvl="0" eaLnBrk="1" fontAlgn="auto" hangingPunct="1">
              <a:spcBef>
                <a:spcPts val="0"/>
              </a:spcBef>
              <a:spcAft>
                <a:spcPts val="1200"/>
              </a:spcAft>
              <a:buSzTx/>
              <a:buFont typeface="Arial" pitchFamily="34" charset="0"/>
              <a:buChar char="•"/>
              <a:tabLst>
                <a:tab pos="566738" algn="l"/>
              </a:tabLst>
            </a:pPr>
            <a:r>
              <a:rPr lang="en-US" sz="2600" dirty="0">
                <a:ea typeface="Times New Roman"/>
                <a:cs typeface="Caecilia-Roman"/>
              </a:rPr>
              <a:t>Opportunities for businesses in developing countries: refinement of existing models for local circumstances and processing of </a:t>
            </a:r>
            <a:r>
              <a:rPr lang="en-US" sz="2600" dirty="0" smtClean="0">
                <a:ea typeface="Times New Roman"/>
                <a:cs typeface="Caecilia-Roman"/>
              </a:rPr>
              <a:t>actual data flows;</a:t>
            </a:r>
            <a:endParaRPr lang="en-US" sz="2600" dirty="0">
              <a:ea typeface="Times New Roman"/>
              <a:cs typeface="Caecilia-Roman"/>
            </a:endParaRPr>
          </a:p>
          <a:p>
            <a:pPr lvl="0" eaLnBrk="1" fontAlgn="auto" hangingPunct="1">
              <a:spcBef>
                <a:spcPts val="0"/>
              </a:spcBef>
              <a:spcAft>
                <a:spcPts val="1200"/>
              </a:spcAft>
              <a:buSzTx/>
              <a:buFont typeface="Arial" pitchFamily="34" charset="0"/>
              <a:buChar char="•"/>
              <a:tabLst>
                <a:tab pos="566738" algn="l"/>
              </a:tabLst>
            </a:pPr>
            <a:r>
              <a:rPr lang="en-US" sz="2600" dirty="0">
                <a:ea typeface="Times New Roman"/>
                <a:cs typeface="Caecilia-Roman"/>
              </a:rPr>
              <a:t>Air </a:t>
            </a:r>
            <a:r>
              <a:rPr lang="en-US" sz="2600" dirty="0" smtClean="0">
                <a:ea typeface="Times New Roman"/>
                <a:cs typeface="Caecilia-Roman"/>
              </a:rPr>
              <a:t>quality is </a:t>
            </a:r>
            <a:r>
              <a:rPr lang="en-US" sz="2600" dirty="0">
                <a:ea typeface="Times New Roman"/>
                <a:cs typeface="Caecilia-Roman"/>
              </a:rPr>
              <a:t>particularly relevant in the large, densely populated </a:t>
            </a:r>
            <a:r>
              <a:rPr lang="en-US" sz="2600" dirty="0" smtClean="0">
                <a:ea typeface="Times New Roman"/>
                <a:cs typeface="Caecilia-Roman"/>
              </a:rPr>
              <a:t>urban areas.</a:t>
            </a:r>
            <a:endParaRPr lang="en-US" sz="2600" dirty="0">
              <a:ea typeface="Times New Roman"/>
              <a:cs typeface="Caecilia-Roman"/>
            </a:endParaRPr>
          </a:p>
          <a:p>
            <a:pPr lvl="0">
              <a:lnSpc>
                <a:spcPct val="80000"/>
              </a:lnSpc>
              <a:spcBef>
                <a:spcPts val="0"/>
              </a:spcBef>
              <a:spcAft>
                <a:spcPts val="1200"/>
              </a:spcAft>
              <a:buFont typeface="Arial" pitchFamily="34" charset="0"/>
              <a:buChar char="•"/>
              <a:defRPr/>
            </a:pPr>
            <a:endParaRPr kumimoji="0" lang="en-US" altLang="en-US" sz="2000" b="0" i="0" u="none" strike="noStrike" kern="0" cap="none" spc="0" normalizeH="0" baseline="0" noProof="0" dirty="0" smtClean="0">
              <a:ln>
                <a:noFill/>
              </a:ln>
              <a:solidFill>
                <a:srgbClr val="4676A6"/>
              </a:solidFill>
              <a:effectLst/>
              <a:uLnTx/>
              <a:uFillTx/>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1495805894"/>
      </p:ext>
    </p:extLst>
  </p:cSld>
  <p:clrMapOvr>
    <a:masterClrMapping/>
  </p:clrMapOvr>
  <p:transition advTm="20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620000"/>
            <a:ext cx="8208000" cy="1220400"/>
          </a:xfrm>
        </p:spPr>
        <p:txBody>
          <a:bodyPr>
            <a:normAutofit/>
          </a:bodyPr>
          <a:lstStyle/>
          <a:p>
            <a:pPr algn="l"/>
            <a:r>
              <a:rPr lang="en-US" b="1" i="1" dirty="0" smtClean="0"/>
              <a:t>3. Business development</a:t>
            </a:r>
            <a:endParaRPr lang="en-US" b="1" i="1" dirty="0"/>
          </a:p>
        </p:txBody>
      </p:sp>
      <p:sp>
        <p:nvSpPr>
          <p:cNvPr id="3" name="Content Placeholder 2"/>
          <p:cNvSpPr>
            <a:spLocks noGrp="1"/>
          </p:cNvSpPr>
          <p:nvPr>
            <p:ph idx="1"/>
          </p:nvPr>
        </p:nvSpPr>
        <p:spPr>
          <a:xfrm>
            <a:off x="304800" y="3429000"/>
            <a:ext cx="8208000" cy="1220400"/>
          </a:xfrm>
        </p:spPr>
        <p:txBody>
          <a:bodyPr>
            <a:normAutofit/>
          </a:bodyPr>
          <a:lstStyle/>
          <a:p>
            <a:pPr>
              <a:buNone/>
            </a:pPr>
            <a:r>
              <a:rPr lang="en-US" dirty="0" smtClean="0"/>
              <a:t>    	</a:t>
            </a:r>
            <a:endParaRPr lang="en-US" sz="4000" i="1"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45</a:t>
            </a:fld>
            <a:endParaRPr lang="en-US"/>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cSld>
  <p:clrMapOvr>
    <a:masterClrMapping/>
  </p:clrMapOvr>
  <p:transition advTm="20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46</a:t>
            </a:fld>
            <a:endParaRPr lang="en-US"/>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8" name="TextBox 1"/>
          <p:cNvSpPr txBox="1"/>
          <p:nvPr/>
        </p:nvSpPr>
        <p:spPr>
          <a:xfrm>
            <a:off x="378000" y="1498281"/>
            <a:ext cx="8208000" cy="1323439"/>
          </a:xfrm>
          <a:prstGeom prst="rect">
            <a:avLst/>
          </a:prstGeom>
          <a:noFill/>
        </p:spPr>
        <p:txBody>
          <a:bodyPr wrap="square" rtlCol="0" anchor="ctr">
            <a:spAutoFit/>
          </a:bodyPr>
          <a:lstStyle/>
          <a:p>
            <a:r>
              <a:rPr lang="en-US" sz="4000" b="1" i="1" dirty="0" smtClean="0">
                <a:solidFill>
                  <a:srgbClr val="4676A6"/>
                </a:solidFill>
              </a:rPr>
              <a:t>Why is marketing / promotion of earth observation needed?</a:t>
            </a:r>
            <a:endParaRPr lang="en-US" sz="4000" b="1" i="1" dirty="0">
              <a:solidFill>
                <a:srgbClr val="4676A6"/>
              </a:solidFill>
            </a:endParaRPr>
          </a:p>
        </p:txBody>
      </p:sp>
      <p:sp>
        <p:nvSpPr>
          <p:cNvPr id="9" name="Tijdelijke aanduiding voor inhoud 2"/>
          <p:cNvSpPr txBox="1">
            <a:spLocks/>
          </p:cNvSpPr>
          <p:nvPr/>
        </p:nvSpPr>
        <p:spPr bwMode="auto">
          <a:xfrm>
            <a:off x="378000" y="2880000"/>
            <a:ext cx="8208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342900" marR="0" lvl="0" indent="-342900" algn="l" defTabSz="914400" rtl="0" eaLnBrk="0" fontAlgn="base" latinLnBrk="0" hangingPunct="0">
              <a:lnSpc>
                <a:spcPct val="80000"/>
              </a:lnSpc>
              <a:spcBef>
                <a:spcPts val="0"/>
              </a:spcBef>
              <a:spcAft>
                <a:spcPts val="1200"/>
              </a:spcAft>
              <a:buClrTx/>
              <a:buSzPct val="60000"/>
              <a:buFont typeface="Arial" pitchFamily="34" charset="0"/>
              <a:buChar char="•"/>
              <a:tabLst/>
              <a:defRPr/>
            </a:pPr>
            <a:r>
              <a:rPr kumimoji="0" lang="en-US" altLang="en-US" sz="2800" i="0" u="none" strike="noStrike" kern="0" cap="none" spc="0" normalizeH="0" baseline="0" noProof="0" dirty="0" smtClean="0">
                <a:ln>
                  <a:noFill/>
                </a:ln>
                <a:solidFill>
                  <a:srgbClr val="000000"/>
                </a:solidFill>
                <a:effectLst/>
                <a:uLnTx/>
                <a:uFillTx/>
              </a:rPr>
              <a:t>Public sector information (PSI)</a:t>
            </a:r>
          </a:p>
          <a:p>
            <a:pPr lvl="0">
              <a:lnSpc>
                <a:spcPct val="80000"/>
              </a:lnSpc>
              <a:spcBef>
                <a:spcPts val="0"/>
              </a:spcBef>
              <a:spcAft>
                <a:spcPts val="1200"/>
              </a:spcAft>
              <a:buFont typeface="Arial" pitchFamily="34" charset="0"/>
              <a:buChar char="•"/>
              <a:defRPr/>
            </a:pPr>
            <a:r>
              <a:rPr kumimoji="0" lang="en-US" altLang="en-US" sz="2800" i="0" u="none" strike="noStrike" kern="0" cap="none" spc="0" normalizeH="0" baseline="0" noProof="0" dirty="0" smtClean="0">
                <a:ln>
                  <a:noFill/>
                </a:ln>
                <a:solidFill>
                  <a:srgbClr val="000000"/>
                </a:solidFill>
                <a:effectLst/>
                <a:uLnTx/>
                <a:uFillTx/>
              </a:rPr>
              <a:t>Externalities (</a:t>
            </a:r>
            <a:r>
              <a:rPr lang="en-US" sz="2800" dirty="0" smtClean="0"/>
              <a:t>environmental accounting &amp; payment for ecosystem services) </a:t>
            </a:r>
            <a:endParaRPr kumimoji="0" lang="en-US" altLang="en-US" sz="2800" i="0" u="none" strike="noStrike" kern="0" cap="none" spc="0" normalizeH="0" baseline="0" noProof="0" dirty="0" smtClean="0">
              <a:ln>
                <a:noFill/>
              </a:ln>
              <a:solidFill>
                <a:srgbClr val="000000"/>
              </a:solidFill>
              <a:effectLst/>
              <a:uLnTx/>
              <a:uFillTx/>
            </a:endParaRPr>
          </a:p>
          <a:p>
            <a:pPr lvl="0">
              <a:lnSpc>
                <a:spcPct val="80000"/>
              </a:lnSpc>
              <a:spcBef>
                <a:spcPts val="0"/>
              </a:spcBef>
              <a:spcAft>
                <a:spcPts val="1200"/>
              </a:spcAft>
              <a:buFont typeface="Arial" pitchFamily="34" charset="0"/>
              <a:buChar char="•"/>
              <a:defRPr/>
            </a:pPr>
            <a:r>
              <a:rPr lang="en-US" sz="2800" dirty="0" smtClean="0"/>
              <a:t>Global datasets, open access, data sharing, compatibility (GEO) </a:t>
            </a:r>
            <a:r>
              <a:rPr kumimoji="0" lang="en-US" altLang="en-US" sz="2800" b="0" i="0" u="none" strike="noStrike" kern="0" cap="none" spc="0" normalizeH="0" baseline="0" noProof="0" dirty="0" smtClean="0">
                <a:ln>
                  <a:noFill/>
                </a:ln>
                <a:solidFill>
                  <a:srgbClr val="000000"/>
                </a:solidFill>
                <a:effectLst/>
                <a:uLnTx/>
                <a:uFillTx/>
              </a:rPr>
              <a:t/>
            </a:r>
            <a:br>
              <a:rPr kumimoji="0" lang="en-US" altLang="en-US" sz="2800" b="0" i="0" u="none" strike="noStrike" kern="0" cap="none" spc="0" normalizeH="0" baseline="0" noProof="0" dirty="0" smtClean="0">
                <a:ln>
                  <a:noFill/>
                </a:ln>
                <a:solidFill>
                  <a:srgbClr val="000000"/>
                </a:solidFill>
                <a:effectLst/>
                <a:uLnTx/>
                <a:uFillTx/>
              </a:rPr>
            </a:br>
            <a:endParaRPr kumimoji="0" lang="en-US" altLang="en-US" sz="2800" b="0" i="0" u="none" strike="noStrike" kern="0" cap="none" spc="0" normalizeH="0" baseline="0" noProof="0" dirty="0" smtClean="0">
              <a:ln>
                <a:noFill/>
              </a:ln>
              <a:solidFill>
                <a:srgbClr val="000000"/>
              </a:solidFill>
              <a:effectLst/>
              <a:uLnTx/>
              <a:uFillTx/>
            </a:endParaRPr>
          </a:p>
        </p:txBody>
      </p:sp>
    </p:spTree>
    <p:extLst>
      <p:ext uri="{BB962C8B-B14F-4D97-AF65-F5344CB8AC3E}">
        <p14:creationId xmlns:p14="http://schemas.microsoft.com/office/powerpoint/2010/main" val="2749702074"/>
      </p:ext>
    </p:extLst>
  </p:cSld>
  <p:clrMapOvr>
    <a:masterClrMapping/>
  </p:clrMapOvr>
  <p:transition advTm="20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800000"/>
            <a:ext cx="8208000" cy="5181600"/>
          </a:xfrm>
        </p:spPr>
        <p:txBody>
          <a:bodyPr anchor="t">
            <a:normAutofit/>
          </a:bodyPr>
          <a:lstStyle/>
          <a:p>
            <a:pPr algn="l">
              <a:lnSpc>
                <a:spcPct val="80000"/>
              </a:lnSpc>
              <a:spcAft>
                <a:spcPts val="1200"/>
              </a:spcAft>
              <a:tabLst>
                <a:tab pos="465138" algn="l"/>
              </a:tabLst>
            </a:pPr>
            <a:r>
              <a:rPr lang="en-US" sz="2800" dirty="0" smtClean="0">
                <a:latin typeface="+mn-lt"/>
              </a:rPr>
              <a:t>If public sector information is made available </a:t>
            </a:r>
            <a:br>
              <a:rPr lang="en-US" sz="2800" dirty="0" smtClean="0">
                <a:latin typeface="+mn-lt"/>
              </a:rPr>
            </a:br>
            <a:r>
              <a:rPr lang="en-US" sz="2800" dirty="0" smtClean="0">
                <a:latin typeface="+mn-lt"/>
              </a:rPr>
              <a:t>free-of-charge, </a:t>
            </a:r>
            <a:r>
              <a:rPr lang="en-US" sz="2800" dirty="0" smtClean="0">
                <a:solidFill>
                  <a:srgbClr val="4676A6"/>
                </a:solidFill>
                <a:latin typeface="+mn-lt"/>
              </a:rPr>
              <a:t>demand will increase and, in the end, government revenue also,</a:t>
            </a:r>
            <a:r>
              <a:rPr lang="en-US" sz="2800" dirty="0" smtClean="0">
                <a:latin typeface="+mn-lt"/>
              </a:rPr>
              <a:t> as companies will derive income from value-added products and services, and consequently pay more taxes (see figures in following slides).</a:t>
            </a:r>
            <a:endParaRPr lang="en-US" sz="2800" dirty="0">
              <a:latin typeface="+mn-lt"/>
            </a:endParaRPr>
          </a:p>
        </p:txBody>
      </p:sp>
      <p:sp>
        <p:nvSpPr>
          <p:cNvPr id="5" name="Slide Number Placeholder 4"/>
          <p:cNvSpPr>
            <a:spLocks noGrp="1"/>
          </p:cNvSpPr>
          <p:nvPr>
            <p:ph type="sldNum" sz="quarter" idx="12"/>
          </p:nvPr>
        </p:nvSpPr>
        <p:spPr/>
        <p:txBody>
          <a:bodyPr/>
          <a:lstStyle/>
          <a:p>
            <a:fld id="{7AE59B96-4131-4DD5-A7F3-9C8969C240CC}" type="slidenum">
              <a:rPr lang="en-US" smtClean="0"/>
              <a:pPr/>
              <a:t>47</a:t>
            </a:fld>
            <a:endParaRPr lang="en-US"/>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304900249"/>
      </p:ext>
    </p:extLst>
  </p:cSld>
  <p:clrMapOvr>
    <a:masterClrMapping/>
  </p:clrMapOvr>
  <p:transition advTm="20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48</a:t>
            </a:fld>
            <a:endParaRPr lang="en-US"/>
          </a:p>
        </p:txBody>
      </p:sp>
      <p:sp>
        <p:nvSpPr>
          <p:cNvPr id="3" name="Title 2"/>
          <p:cNvSpPr>
            <a:spLocks noGrp="1"/>
          </p:cNvSpPr>
          <p:nvPr>
            <p:ph type="title"/>
          </p:nvPr>
        </p:nvSpPr>
        <p:spPr>
          <a:xfrm>
            <a:off x="0" y="216000"/>
            <a:ext cx="9144000" cy="709200"/>
          </a:xfrm>
        </p:spPr>
        <p:txBody>
          <a:bodyPr>
            <a:noAutofit/>
          </a:bodyPr>
          <a:lstStyle/>
          <a:p>
            <a:pPr>
              <a:defRPr/>
            </a:pPr>
            <a:r>
              <a:rPr lang="en-US" sz="3800" b="1" i="1" dirty="0">
                <a:solidFill>
                  <a:srgbClr val="4676A6"/>
                </a:solidFill>
              </a:rPr>
              <a:t>Supply &amp; Demand Public Sector Information</a:t>
            </a:r>
          </a:p>
        </p:txBody>
      </p:sp>
      <p:sp>
        <p:nvSpPr>
          <p:cNvPr id="4" name="TextBox 3"/>
          <p:cNvSpPr txBox="1"/>
          <p:nvPr/>
        </p:nvSpPr>
        <p:spPr>
          <a:xfrm>
            <a:off x="1440000" y="5760000"/>
            <a:ext cx="6696000" cy="338554"/>
          </a:xfrm>
          <a:prstGeom prst="rect">
            <a:avLst/>
          </a:prstGeom>
          <a:noFill/>
        </p:spPr>
        <p:txBody>
          <a:bodyPr wrap="square" rtlCol="0">
            <a:spAutoFit/>
          </a:bodyPr>
          <a:lstStyle/>
          <a:p>
            <a:r>
              <a:rPr lang="en-US" sz="1600" i="1" dirty="0" smtClean="0"/>
              <a:t>Source: About GMES and data: geese and golden eggs (Sawyer, de </a:t>
            </a:r>
            <a:r>
              <a:rPr lang="en-US" sz="1600" i="1" dirty="0" err="1" smtClean="0"/>
              <a:t>Vries</a:t>
            </a:r>
            <a:r>
              <a:rPr lang="en-US" sz="1600" i="1" dirty="0" smtClean="0"/>
              <a:t> 2012)</a:t>
            </a:r>
            <a:endParaRPr lang="en-US" sz="1600" i="1" dirty="0"/>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1985" y="1066800"/>
            <a:ext cx="6600030" cy="4724399"/>
          </a:xfrm>
          <a:prstGeom prst="rect">
            <a:avLst/>
          </a:prstGeom>
          <a:noFill/>
          <a:ln>
            <a:noFill/>
          </a:ln>
        </p:spPr>
      </p:pic>
      <p:sp>
        <p:nvSpPr>
          <p:cNvPr id="2" name="Rectangle 1"/>
          <p:cNvSpPr/>
          <p:nvPr/>
        </p:nvSpPr>
        <p:spPr>
          <a:xfrm>
            <a:off x="5112000" y="1440000"/>
            <a:ext cx="2936125" cy="369332"/>
          </a:xfrm>
          <a:prstGeom prst="rect">
            <a:avLst/>
          </a:prstGeom>
        </p:spPr>
        <p:txBody>
          <a:bodyPr wrap="none">
            <a:spAutoFit/>
          </a:bodyPr>
          <a:lstStyle/>
          <a:p>
            <a:r>
              <a:rPr lang="en-US" dirty="0">
                <a:hlinkClick r:id="rId3"/>
              </a:rPr>
              <a:t>http://</a:t>
            </a:r>
            <a:r>
              <a:rPr lang="en-US" dirty="0" smtClean="0">
                <a:hlinkClick r:id="rId3"/>
              </a:rPr>
              <a:t>vimeo.com/63079712</a:t>
            </a:r>
            <a:r>
              <a:rPr lang="en-US" dirty="0" smtClean="0"/>
              <a:t> </a:t>
            </a:r>
            <a:endParaRPr lang="en-US" dirty="0"/>
          </a:p>
        </p:txBody>
      </p:sp>
    </p:spTree>
    <p:extLst>
      <p:ext uri="{BB962C8B-B14F-4D97-AF65-F5344CB8AC3E}">
        <p14:creationId xmlns:p14="http://schemas.microsoft.com/office/powerpoint/2010/main" val="1848084010"/>
      </p:ext>
    </p:extLst>
  </p:cSld>
  <p:clrMapOvr>
    <a:masterClrMapping/>
  </p:clrMapOvr>
  <p:transition advTm="20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49</a:t>
            </a:fld>
            <a:endParaRPr lang="en-US"/>
          </a:p>
        </p:txBody>
      </p:sp>
      <p:sp>
        <p:nvSpPr>
          <p:cNvPr id="3" name="Title 2"/>
          <p:cNvSpPr>
            <a:spLocks noGrp="1"/>
          </p:cNvSpPr>
          <p:nvPr>
            <p:ph type="title"/>
          </p:nvPr>
        </p:nvSpPr>
        <p:spPr>
          <a:xfrm>
            <a:off x="457200" y="216000"/>
            <a:ext cx="8229600" cy="709200"/>
          </a:xfrm>
        </p:spPr>
        <p:txBody>
          <a:bodyPr>
            <a:noAutofit/>
          </a:bodyPr>
          <a:lstStyle/>
          <a:p>
            <a:pPr>
              <a:defRPr/>
            </a:pPr>
            <a:r>
              <a:rPr lang="en-US" sz="4000" b="1" i="1" dirty="0">
                <a:solidFill>
                  <a:srgbClr val="4676A6"/>
                </a:solidFill>
              </a:rPr>
              <a:t>Cost-benefit Public Sector Information</a:t>
            </a:r>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00" y="1066800"/>
            <a:ext cx="7391400" cy="5181600"/>
          </a:xfrm>
          <a:prstGeom prst="rect">
            <a:avLst/>
          </a:prstGeom>
          <a:noFill/>
          <a:ln>
            <a:noFill/>
          </a:ln>
        </p:spPr>
      </p:pic>
      <p:sp>
        <p:nvSpPr>
          <p:cNvPr id="4" name="TextBox 3"/>
          <p:cNvSpPr txBox="1"/>
          <p:nvPr/>
        </p:nvSpPr>
        <p:spPr>
          <a:xfrm>
            <a:off x="876300" y="6300000"/>
            <a:ext cx="8040651" cy="338554"/>
          </a:xfrm>
          <a:prstGeom prst="rect">
            <a:avLst/>
          </a:prstGeom>
          <a:noFill/>
        </p:spPr>
        <p:txBody>
          <a:bodyPr wrap="square" rtlCol="0">
            <a:spAutoFit/>
          </a:bodyPr>
          <a:lstStyle/>
          <a:p>
            <a:r>
              <a:rPr lang="en-US" sz="1600" i="1" dirty="0" smtClean="0"/>
              <a:t>Source: About GMES and data: geese and golden eggs (Sawyer, de </a:t>
            </a:r>
            <a:r>
              <a:rPr lang="en-US" sz="1600" i="1" dirty="0" err="1" smtClean="0"/>
              <a:t>Vries</a:t>
            </a:r>
            <a:r>
              <a:rPr lang="en-US" sz="1600" i="1" dirty="0" smtClean="0"/>
              <a:t> 2012)</a:t>
            </a:r>
            <a:endParaRPr lang="en-US" sz="1600" i="1" dirty="0"/>
          </a:p>
        </p:txBody>
      </p:sp>
    </p:spTree>
    <p:extLst>
      <p:ext uri="{BB962C8B-B14F-4D97-AF65-F5344CB8AC3E}">
        <p14:creationId xmlns:p14="http://schemas.microsoft.com/office/powerpoint/2010/main" val="4060722236"/>
      </p:ext>
    </p:extLst>
  </p:cSld>
  <p:clrMapOvr>
    <a:masterClrMapping/>
  </p:clrMapOvr>
  <p:transition advTm="20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5</a:t>
            </a:fld>
            <a:endParaRPr lang="en-US" dirty="0"/>
          </a:p>
        </p:txBody>
      </p:sp>
      <p:sp>
        <p:nvSpPr>
          <p:cNvPr id="8" name="Title 1"/>
          <p:cNvSpPr txBox="1">
            <a:spLocks/>
          </p:cNvSpPr>
          <p:nvPr/>
        </p:nvSpPr>
        <p:spPr>
          <a:xfrm>
            <a:off x="378000" y="324000"/>
            <a:ext cx="8208000" cy="1324800"/>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smtClean="0">
                <a:ln>
                  <a:noFill/>
                </a:ln>
                <a:solidFill>
                  <a:srgbClr val="4676A6"/>
                </a:solidFill>
                <a:effectLst/>
                <a:uLnTx/>
                <a:uFillTx/>
                <a:latin typeface="+mj-lt"/>
                <a:ea typeface="+mj-ea"/>
                <a:cs typeface="+mj-cs"/>
              </a:rPr>
              <a:t>Earth observation </a:t>
            </a:r>
            <a:br>
              <a:rPr kumimoji="0" lang="en-US" sz="4000" b="1" i="1" u="none" strike="noStrike" kern="1200" cap="none" spc="0" normalizeH="0" baseline="0" noProof="0" dirty="0" smtClean="0">
                <a:ln>
                  <a:noFill/>
                </a:ln>
                <a:solidFill>
                  <a:srgbClr val="4676A6"/>
                </a:solidFill>
                <a:effectLst/>
                <a:uLnTx/>
                <a:uFillTx/>
                <a:latin typeface="+mj-lt"/>
                <a:ea typeface="+mj-ea"/>
                <a:cs typeface="+mj-cs"/>
              </a:rPr>
            </a:br>
            <a:r>
              <a:rPr kumimoji="0" lang="en-US" sz="4000" b="1" i="1" u="none" strike="noStrike" kern="1200" cap="none" spc="0" normalizeH="0" baseline="0" noProof="0" dirty="0" smtClean="0">
                <a:ln>
                  <a:noFill/>
                </a:ln>
                <a:solidFill>
                  <a:srgbClr val="4676A6"/>
                </a:solidFill>
                <a:effectLst/>
                <a:uLnTx/>
                <a:uFillTx/>
                <a:latin typeface="+mj-lt"/>
                <a:ea typeface="+mj-ea"/>
                <a:cs typeface="+mj-cs"/>
              </a:rPr>
              <a:t>applications</a:t>
            </a:r>
            <a:endParaRPr kumimoji="0" lang="en-US" sz="4000" b="1" i="1" u="none" strike="noStrike" kern="1200" cap="none" spc="0" normalizeH="0" baseline="0" noProof="0" dirty="0">
              <a:ln>
                <a:noFill/>
              </a:ln>
              <a:solidFill>
                <a:srgbClr val="4676A6"/>
              </a:solidFill>
              <a:effectLst/>
              <a:uLnTx/>
              <a:uFillTx/>
              <a:latin typeface="+mj-lt"/>
              <a:ea typeface="+mj-ea"/>
              <a:cs typeface="+mj-cs"/>
            </a:endParaRPr>
          </a:p>
        </p:txBody>
      </p:sp>
      <p:sp>
        <p:nvSpPr>
          <p:cNvPr id="9" name="Content Placeholder 2"/>
          <p:cNvSpPr txBox="1">
            <a:spLocks/>
          </p:cNvSpPr>
          <p:nvPr/>
        </p:nvSpPr>
        <p:spPr>
          <a:xfrm>
            <a:off x="378000" y="1800000"/>
            <a:ext cx="8229600" cy="39600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80000"/>
              </a:lnSpc>
              <a:spcAft>
                <a:spcPts val="120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On the verge of reaching new user communities</a:t>
            </a:r>
          </a:p>
          <a:p>
            <a:pPr marL="342900" marR="0" lvl="0" indent="-342900" algn="l" defTabSz="914400" rtl="0" eaLnBrk="1" fontAlgn="auto" latinLnBrk="0" hangingPunct="1">
              <a:lnSpc>
                <a:spcPct val="80000"/>
              </a:lnSpc>
              <a:spcAft>
                <a:spcPts val="1200"/>
              </a:spcAft>
              <a:buClrTx/>
              <a:buSzTx/>
              <a:buFont typeface="Arial" pitchFamily="34" charset="0"/>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80000"/>
              </a:lnSpc>
              <a:spcAft>
                <a:spcPts val="120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These new user communities need to be involved</a:t>
            </a:r>
          </a:p>
          <a:p>
            <a:pPr marL="342900" marR="0" lvl="0" indent="-342900" algn="l" defTabSz="914400" rtl="0" eaLnBrk="1" fontAlgn="auto" latinLnBrk="0" hangingPunct="1">
              <a:lnSpc>
                <a:spcPct val="80000"/>
              </a:lnSpc>
              <a:spcAft>
                <a:spcPts val="1200"/>
              </a:spcAft>
              <a:buClrTx/>
              <a:buSzTx/>
              <a:buFont typeface="Arial" pitchFamily="34" charset="0"/>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80000"/>
              </a:lnSpc>
              <a:spcAft>
                <a:spcPts val="120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Weakest link / last mile aspects are important</a:t>
            </a:r>
          </a:p>
          <a:p>
            <a:pPr marL="342900" marR="0" lvl="0" indent="-342900" algn="l" defTabSz="914400" rtl="0" eaLnBrk="1" fontAlgn="auto" latinLnBrk="0" hangingPunct="1">
              <a:lnSpc>
                <a:spcPct val="80000"/>
              </a:lnSpc>
              <a:spcAft>
                <a:spcPts val="1200"/>
              </a:spcAft>
              <a:buClrTx/>
              <a:buSzTx/>
              <a:buFont typeface="Arial" pitchFamily="34" charset="0"/>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80000"/>
              </a:lnSpc>
              <a:spcAft>
                <a:spcPts val="120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Marketing needed: promotion &amp; capacity building</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cSld>
  <p:clrMapOvr>
    <a:masterClrMapping/>
  </p:clrMapOvr>
  <p:transition advTm="20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50</a:t>
            </a:fld>
            <a:endParaRPr lang="en-US"/>
          </a:p>
        </p:txBody>
      </p:sp>
      <p:sp>
        <p:nvSpPr>
          <p:cNvPr id="3" name="Title 2"/>
          <p:cNvSpPr>
            <a:spLocks noGrp="1"/>
          </p:cNvSpPr>
          <p:nvPr>
            <p:ph type="title"/>
          </p:nvPr>
        </p:nvSpPr>
        <p:spPr>
          <a:xfrm>
            <a:off x="190500" y="216000"/>
            <a:ext cx="8763000" cy="709200"/>
          </a:xfrm>
        </p:spPr>
        <p:txBody>
          <a:bodyPr>
            <a:normAutofit/>
          </a:bodyPr>
          <a:lstStyle/>
          <a:p>
            <a:pPr>
              <a:defRPr/>
            </a:pPr>
            <a:r>
              <a:rPr lang="en-US" sz="4000" b="1" i="1" dirty="0">
                <a:solidFill>
                  <a:srgbClr val="4676A6"/>
                </a:solidFill>
              </a:rPr>
              <a:t>Re-use of Public Sector Information</a:t>
            </a:r>
          </a:p>
        </p:txBody>
      </p:sp>
      <p:sp>
        <p:nvSpPr>
          <p:cNvPr id="4" name="TextBox 3"/>
          <p:cNvSpPr txBox="1"/>
          <p:nvPr/>
        </p:nvSpPr>
        <p:spPr>
          <a:xfrm>
            <a:off x="342900" y="5940000"/>
            <a:ext cx="6653681" cy="338554"/>
          </a:xfrm>
          <a:prstGeom prst="rect">
            <a:avLst/>
          </a:prstGeom>
          <a:noFill/>
        </p:spPr>
        <p:txBody>
          <a:bodyPr wrap="none" rtlCol="0">
            <a:spAutoFit/>
          </a:bodyPr>
          <a:lstStyle/>
          <a:p>
            <a:r>
              <a:rPr lang="en-US" sz="1600" i="1" dirty="0" smtClean="0"/>
              <a:t>Source: About GMES and data: geese and golden eggs (Sawyer, de </a:t>
            </a:r>
            <a:r>
              <a:rPr lang="en-US" sz="1600" i="1" dirty="0" err="1" smtClean="0"/>
              <a:t>Vries</a:t>
            </a:r>
            <a:r>
              <a:rPr lang="en-US" sz="1600" i="1" dirty="0" smtClean="0"/>
              <a:t> 2012)</a:t>
            </a:r>
            <a:endParaRPr lang="en-US" sz="1600" i="1" dirty="0"/>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 y="1295400"/>
            <a:ext cx="8458200" cy="4495800"/>
          </a:xfrm>
          <a:prstGeom prst="rect">
            <a:avLst/>
          </a:prstGeom>
          <a:noFill/>
          <a:ln>
            <a:noFill/>
          </a:ln>
        </p:spPr>
      </p:pic>
    </p:spTree>
    <p:extLst>
      <p:ext uri="{BB962C8B-B14F-4D97-AF65-F5344CB8AC3E}">
        <p14:creationId xmlns:p14="http://schemas.microsoft.com/office/powerpoint/2010/main" val="4281760934"/>
      </p:ext>
    </p:extLst>
  </p:cSld>
  <p:clrMapOvr>
    <a:masterClrMapping/>
  </p:clrMapOvr>
  <p:transition advTm="20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800000"/>
            <a:ext cx="8208000" cy="5181600"/>
          </a:xfrm>
        </p:spPr>
        <p:txBody>
          <a:bodyPr anchor="t">
            <a:normAutofit/>
          </a:bodyPr>
          <a:lstStyle/>
          <a:p>
            <a:pPr algn="l">
              <a:lnSpc>
                <a:spcPct val="80000"/>
              </a:lnSpc>
              <a:spcAft>
                <a:spcPts val="1200"/>
              </a:spcAft>
              <a:tabLst>
                <a:tab pos="465138" algn="l"/>
              </a:tabLst>
            </a:pPr>
            <a:r>
              <a:rPr lang="en-US" sz="2800" dirty="0" smtClean="0">
                <a:latin typeface="+mn-lt"/>
              </a:rPr>
              <a:t>Most earth observation applications deal with so-called externalities, such as impact on the environment. </a:t>
            </a:r>
            <a:br>
              <a:rPr lang="en-US" sz="2800" dirty="0" smtClean="0">
                <a:latin typeface="+mn-lt"/>
              </a:rPr>
            </a:br>
            <a:r>
              <a:rPr lang="en-US" sz="2800" dirty="0" smtClean="0">
                <a:latin typeface="+mn-lt"/>
              </a:rPr>
              <a:t>It is difficult to capture these in terms of conventional cost-benefit models. </a:t>
            </a:r>
            <a:br>
              <a:rPr lang="en-US" sz="2800" dirty="0" smtClean="0">
                <a:latin typeface="+mn-lt"/>
              </a:rPr>
            </a:br>
            <a:r>
              <a:rPr lang="en-US" sz="2800" dirty="0" smtClean="0">
                <a:latin typeface="+mn-lt"/>
              </a:rPr>
              <a:t/>
            </a:r>
            <a:br>
              <a:rPr lang="en-US" sz="2800" dirty="0" smtClean="0">
                <a:latin typeface="+mn-lt"/>
              </a:rPr>
            </a:br>
            <a:r>
              <a:rPr lang="en-US" sz="2800" dirty="0" smtClean="0">
                <a:latin typeface="+mn-lt"/>
              </a:rPr>
              <a:t>To tackle this, the following framework for analysis of earth observation applications is developed: </a:t>
            </a:r>
            <a:endParaRPr lang="en-US" sz="2800" dirty="0">
              <a:latin typeface="+mn-lt"/>
            </a:endParaRPr>
          </a:p>
        </p:txBody>
      </p:sp>
      <p:sp>
        <p:nvSpPr>
          <p:cNvPr id="5" name="Slide Number Placeholder 4"/>
          <p:cNvSpPr>
            <a:spLocks noGrp="1"/>
          </p:cNvSpPr>
          <p:nvPr>
            <p:ph type="sldNum" sz="quarter" idx="12"/>
          </p:nvPr>
        </p:nvSpPr>
        <p:spPr/>
        <p:txBody>
          <a:bodyPr/>
          <a:lstStyle/>
          <a:p>
            <a:fld id="{7AE59B96-4131-4DD5-A7F3-9C8969C240CC}" type="slidenum">
              <a:rPr lang="en-US" smtClean="0"/>
              <a:pPr/>
              <a:t>51</a:t>
            </a:fld>
            <a:endParaRPr lang="en-US"/>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2162088989"/>
      </p:ext>
    </p:extLst>
  </p:cSld>
  <p:clrMapOvr>
    <a:masterClrMapping/>
  </p:clrMapOvr>
  <p:transition advTm="20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52</a:t>
            </a:fld>
            <a:endParaRPr lang="en-US"/>
          </a:p>
        </p:txBody>
      </p:sp>
      <p:sp>
        <p:nvSpPr>
          <p:cNvPr id="2" name="TextBox 1"/>
          <p:cNvSpPr txBox="1"/>
          <p:nvPr/>
        </p:nvSpPr>
        <p:spPr>
          <a:xfrm>
            <a:off x="2248572" y="396000"/>
            <a:ext cx="6337428" cy="707886"/>
          </a:xfrm>
          <a:prstGeom prst="rect">
            <a:avLst/>
          </a:prstGeom>
          <a:noFill/>
        </p:spPr>
        <p:txBody>
          <a:bodyPr wrap="square" rtlCol="0">
            <a:spAutoFit/>
          </a:bodyPr>
          <a:lstStyle/>
          <a:p>
            <a:pPr algn="r"/>
            <a:r>
              <a:rPr lang="en-US" sz="4000" b="1" i="1" dirty="0" smtClean="0">
                <a:solidFill>
                  <a:srgbClr val="4676A6"/>
                </a:solidFill>
              </a:rPr>
              <a:t>Framework for analysis</a:t>
            </a:r>
            <a:endParaRPr lang="en-US" sz="4000" b="1" i="1" dirty="0">
              <a:solidFill>
                <a:srgbClr val="4676A6"/>
              </a:solidFill>
            </a:endParaRPr>
          </a:p>
        </p:txBody>
      </p:sp>
      <p:pic>
        <p:nvPicPr>
          <p:cNvPr id="8" name="Picture 7" descr="C:\Users\Mark\Documents\3 GEO\geonetcab\marketing EO products &amp; services\figure 15 step-by-step benefit E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700" y="1181405"/>
            <a:ext cx="7086600" cy="4762195"/>
          </a:xfrm>
          <a:prstGeom prst="rect">
            <a:avLst/>
          </a:prstGeom>
          <a:noFill/>
          <a:ln>
            <a:noFill/>
          </a:ln>
        </p:spPr>
      </p:pic>
      <p:sp>
        <p:nvSpPr>
          <p:cNvPr id="5" name="TextBox 4"/>
          <p:cNvSpPr txBox="1"/>
          <p:nvPr/>
        </p:nvSpPr>
        <p:spPr>
          <a:xfrm>
            <a:off x="1028700" y="5940000"/>
            <a:ext cx="7251279" cy="338554"/>
          </a:xfrm>
          <a:prstGeom prst="rect">
            <a:avLst/>
          </a:prstGeom>
          <a:noFill/>
        </p:spPr>
        <p:txBody>
          <a:bodyPr wrap="none" rtlCol="0">
            <a:spAutoFit/>
          </a:bodyPr>
          <a:lstStyle/>
          <a:p>
            <a:r>
              <a:rPr lang="en-US" sz="1600" i="1" dirty="0" smtClean="0"/>
              <a:t>Step-by-step </a:t>
            </a:r>
            <a:r>
              <a:rPr lang="en-US" sz="1600" i="1" dirty="0"/>
              <a:t>analysis of the benefits of earth observation (source: </a:t>
            </a:r>
            <a:r>
              <a:rPr lang="en-US" sz="1600" i="1" dirty="0" err="1"/>
              <a:t>GEONetCab</a:t>
            </a:r>
            <a:r>
              <a:rPr lang="en-US" sz="1600" i="1" dirty="0"/>
              <a:t>, 2013)</a:t>
            </a:r>
          </a:p>
        </p:txBody>
      </p:sp>
      <p:pic>
        <p:nvPicPr>
          <p:cNvPr id="10"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00" y="306000"/>
            <a:ext cx="1262847" cy="648000"/>
          </a:xfrm>
          <a:prstGeom prst="rect">
            <a:avLst/>
          </a:prstGeom>
        </p:spPr>
      </p:pic>
    </p:spTree>
    <p:extLst>
      <p:ext uri="{BB962C8B-B14F-4D97-AF65-F5344CB8AC3E}">
        <p14:creationId xmlns:p14="http://schemas.microsoft.com/office/powerpoint/2010/main" val="3394107001"/>
      </p:ext>
    </p:extLst>
  </p:cSld>
  <p:clrMapOvr>
    <a:masterClrMapping/>
  </p:clrMapOvr>
  <p:transition advTm="20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1800000"/>
            <a:ext cx="8208000" cy="4417707"/>
          </a:xfrm>
        </p:spPr>
        <p:txBody>
          <a:bodyPr>
            <a:noAutofit/>
          </a:bodyPr>
          <a:lstStyle/>
          <a:p>
            <a:pPr>
              <a:lnSpc>
                <a:spcPct val="80000"/>
              </a:lnSpc>
              <a:spcBef>
                <a:spcPts val="0"/>
              </a:spcBef>
              <a:spcAft>
                <a:spcPts val="1200"/>
              </a:spcAft>
            </a:pPr>
            <a:r>
              <a:rPr lang="en-GB" sz="2600" dirty="0" smtClean="0"/>
              <a:t>Does </a:t>
            </a:r>
            <a:r>
              <a:rPr lang="en-GB" sz="2600" dirty="0"/>
              <a:t>the new application cause a paradigm shift?</a:t>
            </a:r>
            <a:endParaRPr lang="en-US" sz="2600" dirty="0"/>
          </a:p>
          <a:p>
            <a:pPr lvl="0">
              <a:lnSpc>
                <a:spcPct val="80000"/>
              </a:lnSpc>
              <a:spcBef>
                <a:spcPts val="0"/>
              </a:spcBef>
              <a:spcAft>
                <a:spcPts val="1200"/>
              </a:spcAft>
            </a:pPr>
            <a:r>
              <a:rPr lang="en-GB" sz="2600" dirty="0"/>
              <a:t>Is the current business or organization process improved?</a:t>
            </a:r>
            <a:endParaRPr lang="en-US" sz="2600" dirty="0"/>
          </a:p>
          <a:p>
            <a:pPr>
              <a:lnSpc>
                <a:spcPct val="80000"/>
              </a:lnSpc>
              <a:spcBef>
                <a:spcPts val="0"/>
              </a:spcBef>
              <a:spcAft>
                <a:spcPts val="1200"/>
              </a:spcAft>
            </a:pPr>
            <a:r>
              <a:rPr lang="en-GB" sz="2600" dirty="0" smtClean="0"/>
              <a:t>Does </a:t>
            </a:r>
            <a:r>
              <a:rPr lang="en-GB" sz="2600" dirty="0"/>
              <a:t>the application provide economic value that can be quantified?</a:t>
            </a:r>
            <a:endParaRPr lang="en-US" sz="2600" dirty="0"/>
          </a:p>
          <a:p>
            <a:pPr lvl="0">
              <a:lnSpc>
                <a:spcPct val="80000"/>
              </a:lnSpc>
              <a:spcBef>
                <a:spcPts val="0"/>
              </a:spcBef>
              <a:spcAft>
                <a:spcPts val="1200"/>
              </a:spcAft>
            </a:pPr>
            <a:r>
              <a:rPr lang="en-GB" sz="2600" dirty="0"/>
              <a:t>Is a clear measurable goal defined to which the earth observation application contributes?</a:t>
            </a:r>
            <a:endParaRPr lang="en-US" sz="2600" dirty="0"/>
          </a:p>
          <a:p>
            <a:pPr>
              <a:lnSpc>
                <a:spcPct val="80000"/>
              </a:lnSpc>
              <a:spcBef>
                <a:spcPts val="0"/>
              </a:spcBef>
              <a:spcAft>
                <a:spcPts val="1200"/>
              </a:spcAft>
            </a:pPr>
            <a:r>
              <a:rPr lang="en-GB" sz="2600" dirty="0" smtClean="0"/>
              <a:t>Is </a:t>
            </a:r>
            <a:r>
              <a:rPr lang="en-GB" sz="2600" dirty="0"/>
              <a:t>a future payment scheme or other economic mechanism foreseen in which the earth observation application fits?</a:t>
            </a:r>
            <a:endParaRPr lang="en-US" sz="2600" dirty="0"/>
          </a:p>
          <a:p>
            <a:pPr marL="0" indent="0">
              <a:lnSpc>
                <a:spcPct val="80000"/>
              </a:lnSpc>
              <a:spcBef>
                <a:spcPts val="0"/>
              </a:spcBef>
              <a:spcAft>
                <a:spcPts val="1200"/>
              </a:spcAft>
              <a:buNone/>
            </a:pPr>
            <a:r>
              <a:rPr lang="en-US" sz="2600" dirty="0" smtClean="0"/>
              <a:t/>
            </a:r>
            <a:br>
              <a:rPr lang="en-US" sz="2600" dirty="0" smtClean="0"/>
            </a:br>
            <a:endParaRPr lang="en-US" sz="2600" dirty="0" smtClean="0"/>
          </a:p>
        </p:txBody>
      </p:sp>
      <p:sp>
        <p:nvSpPr>
          <p:cNvPr id="6" name="Slide Number Placeholder 5"/>
          <p:cNvSpPr>
            <a:spLocks noGrp="1"/>
          </p:cNvSpPr>
          <p:nvPr>
            <p:ph type="sldNum" sz="quarter" idx="12"/>
          </p:nvPr>
        </p:nvSpPr>
        <p:spPr/>
        <p:txBody>
          <a:bodyPr/>
          <a:lstStyle/>
          <a:p>
            <a:fld id="{7AE59B96-4131-4DD5-A7F3-9C8969C240CC}" type="slidenum">
              <a:rPr lang="en-US" smtClean="0"/>
              <a:pPr/>
              <a:t>53</a:t>
            </a:fld>
            <a:endParaRPr lang="en-US"/>
          </a:p>
        </p:txBody>
      </p:sp>
      <p:sp>
        <p:nvSpPr>
          <p:cNvPr id="2" name="TextBox 1"/>
          <p:cNvSpPr txBox="1"/>
          <p:nvPr/>
        </p:nvSpPr>
        <p:spPr>
          <a:xfrm>
            <a:off x="4053758" y="900000"/>
            <a:ext cx="4532242" cy="707886"/>
          </a:xfrm>
          <a:prstGeom prst="rect">
            <a:avLst/>
          </a:prstGeom>
          <a:noFill/>
        </p:spPr>
        <p:txBody>
          <a:bodyPr wrap="square" rtlCol="0">
            <a:spAutoFit/>
          </a:bodyPr>
          <a:lstStyle/>
          <a:p>
            <a:pPr algn="r"/>
            <a:r>
              <a:rPr lang="en-US" sz="4000" b="1" i="1" dirty="0" smtClean="0">
                <a:solidFill>
                  <a:srgbClr val="4676A6"/>
                </a:solidFill>
              </a:rPr>
              <a:t>Key questions</a:t>
            </a:r>
            <a:endParaRPr lang="en-US" sz="4000" b="1" i="1" dirty="0">
              <a:solidFill>
                <a:srgbClr val="4676A6"/>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401341810"/>
      </p:ext>
    </p:extLst>
  </p:cSld>
  <p:clrMapOvr>
    <a:masterClrMapping/>
  </p:clrMapOvr>
  <p:transition advTm="20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54</a:t>
            </a:fld>
            <a:endParaRPr lang="en-US"/>
          </a:p>
        </p:txBody>
      </p:sp>
      <p:sp>
        <p:nvSpPr>
          <p:cNvPr id="2" name="TextBox 1"/>
          <p:cNvSpPr txBox="1"/>
          <p:nvPr/>
        </p:nvSpPr>
        <p:spPr>
          <a:xfrm>
            <a:off x="378000" y="324000"/>
            <a:ext cx="8208000" cy="1323439"/>
          </a:xfrm>
          <a:prstGeom prst="rect">
            <a:avLst/>
          </a:prstGeom>
          <a:noFill/>
        </p:spPr>
        <p:txBody>
          <a:bodyPr wrap="square" rtlCol="0">
            <a:spAutoFit/>
          </a:bodyPr>
          <a:lstStyle/>
          <a:p>
            <a:pPr algn="r"/>
            <a:r>
              <a:rPr lang="en-US" sz="4000" b="1" i="1" dirty="0" smtClean="0">
                <a:solidFill>
                  <a:srgbClr val="4676A6"/>
                </a:solidFill>
              </a:rPr>
              <a:t>Assessment of </a:t>
            </a:r>
            <a:br>
              <a:rPr lang="en-US" sz="4000" b="1" i="1" dirty="0" smtClean="0">
                <a:solidFill>
                  <a:srgbClr val="4676A6"/>
                </a:solidFill>
              </a:rPr>
            </a:br>
            <a:r>
              <a:rPr lang="en-US" sz="4000" b="1" i="1" dirty="0" smtClean="0">
                <a:solidFill>
                  <a:srgbClr val="4676A6"/>
                </a:solidFill>
              </a:rPr>
              <a:t>geospatial solutions</a:t>
            </a:r>
            <a:endParaRPr lang="en-US" sz="4000" b="1" i="1" dirty="0">
              <a:solidFill>
                <a:srgbClr val="4676A6"/>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9" name="Content Placeholder 2"/>
          <p:cNvSpPr>
            <a:spLocks noGrp="1"/>
          </p:cNvSpPr>
          <p:nvPr>
            <p:ph idx="1"/>
          </p:nvPr>
        </p:nvSpPr>
        <p:spPr>
          <a:xfrm>
            <a:off x="378000" y="1800000"/>
            <a:ext cx="8208000" cy="4417707"/>
          </a:xfrm>
        </p:spPr>
        <p:txBody>
          <a:bodyPr>
            <a:noAutofit/>
          </a:bodyPr>
          <a:lstStyle/>
          <a:p>
            <a:pPr>
              <a:lnSpc>
                <a:spcPct val="80000"/>
              </a:lnSpc>
              <a:spcBef>
                <a:spcPts val="0"/>
              </a:spcBef>
              <a:buNone/>
            </a:pPr>
            <a:r>
              <a:rPr lang="en-US" sz="2000" dirty="0"/>
              <a:t>Rating of </a:t>
            </a:r>
            <a:r>
              <a:rPr lang="en-US" sz="2000" b="1" dirty="0">
                <a:solidFill>
                  <a:srgbClr val="4676A6"/>
                </a:solidFill>
              </a:rPr>
              <a:t>characteristics</a:t>
            </a:r>
            <a:r>
              <a:rPr lang="en-US" sz="2000" dirty="0"/>
              <a:t> of geospatial </a:t>
            </a:r>
            <a:r>
              <a:rPr lang="en-US" sz="2000" dirty="0" smtClean="0"/>
              <a:t>solutions: </a:t>
            </a:r>
          </a:p>
          <a:p>
            <a:pPr>
              <a:lnSpc>
                <a:spcPct val="80000"/>
              </a:lnSpc>
              <a:spcBef>
                <a:spcPts val="0"/>
              </a:spcBef>
            </a:pPr>
            <a:r>
              <a:rPr lang="en-US" sz="1800" dirty="0" smtClean="0"/>
              <a:t>fit-for-purpose </a:t>
            </a:r>
          </a:p>
          <a:p>
            <a:pPr>
              <a:lnSpc>
                <a:spcPct val="80000"/>
              </a:lnSpc>
              <a:spcBef>
                <a:spcPts val="0"/>
              </a:spcBef>
            </a:pPr>
            <a:r>
              <a:rPr lang="en-US" sz="1800" dirty="0" smtClean="0"/>
              <a:t>comparative advantage </a:t>
            </a:r>
          </a:p>
          <a:p>
            <a:pPr>
              <a:lnSpc>
                <a:spcPct val="80000"/>
              </a:lnSpc>
              <a:spcBef>
                <a:spcPts val="0"/>
              </a:spcBef>
            </a:pPr>
            <a:r>
              <a:rPr lang="en-US" sz="1800" dirty="0" smtClean="0"/>
              <a:t>complexity to user / ease- of-use </a:t>
            </a:r>
          </a:p>
          <a:p>
            <a:pPr>
              <a:lnSpc>
                <a:spcPct val="80000"/>
              </a:lnSpc>
              <a:spcBef>
                <a:spcPts val="0"/>
              </a:spcBef>
            </a:pPr>
            <a:r>
              <a:rPr lang="en-US" sz="1800" dirty="0" smtClean="0"/>
              <a:t>elegance </a:t>
            </a:r>
          </a:p>
          <a:p>
            <a:pPr>
              <a:lnSpc>
                <a:spcPct val="80000"/>
              </a:lnSpc>
              <a:spcBef>
                <a:spcPts val="0"/>
              </a:spcBef>
            </a:pPr>
            <a:r>
              <a:rPr lang="en-US" sz="1800" dirty="0" smtClean="0"/>
              <a:t>cost-benefit, </a:t>
            </a:r>
          </a:p>
          <a:p>
            <a:pPr>
              <a:lnSpc>
                <a:spcPct val="80000"/>
              </a:lnSpc>
              <a:spcBef>
                <a:spcPts val="0"/>
              </a:spcBef>
            </a:pPr>
            <a:r>
              <a:rPr lang="en-US" sz="1800" dirty="0" smtClean="0"/>
              <a:t>sustainability</a:t>
            </a:r>
          </a:p>
          <a:p>
            <a:pPr>
              <a:lnSpc>
                <a:spcPct val="80000"/>
              </a:lnSpc>
              <a:spcBef>
                <a:spcPts val="0"/>
              </a:spcBef>
            </a:pPr>
            <a:r>
              <a:rPr lang="en-US" sz="1800" dirty="0" smtClean="0"/>
              <a:t>resilience </a:t>
            </a:r>
          </a:p>
          <a:p>
            <a:pPr>
              <a:lnSpc>
                <a:spcPct val="80000"/>
              </a:lnSpc>
              <a:spcBef>
                <a:spcPts val="0"/>
              </a:spcBef>
            </a:pPr>
            <a:r>
              <a:rPr lang="en-US" sz="1800" dirty="0" smtClean="0"/>
              <a:t>reproduction capacity / flexibility </a:t>
            </a:r>
          </a:p>
          <a:p>
            <a:pPr>
              <a:lnSpc>
                <a:spcPct val="80000"/>
              </a:lnSpc>
              <a:spcBef>
                <a:spcPts val="0"/>
              </a:spcBef>
            </a:pPr>
            <a:r>
              <a:rPr lang="en-US" sz="1800" dirty="0" smtClean="0"/>
              <a:t>acceptance </a:t>
            </a:r>
          </a:p>
          <a:p>
            <a:pPr>
              <a:lnSpc>
                <a:spcPct val="80000"/>
              </a:lnSpc>
              <a:spcBef>
                <a:spcPts val="0"/>
              </a:spcBef>
            </a:pPr>
            <a:r>
              <a:rPr lang="en-US" sz="1800" dirty="0" smtClean="0"/>
              <a:t>level of knowledge transfer required</a:t>
            </a:r>
          </a:p>
          <a:p>
            <a:pPr>
              <a:lnSpc>
                <a:spcPct val="80000"/>
              </a:lnSpc>
              <a:spcBef>
                <a:spcPts val="0"/>
              </a:spcBef>
            </a:pPr>
            <a:r>
              <a:rPr lang="en-US" sz="1800" dirty="0" smtClean="0"/>
              <a:t>ethics, transparency, public accountability, objectivity &amp; impartiality</a:t>
            </a:r>
          </a:p>
          <a:p>
            <a:pPr>
              <a:lnSpc>
                <a:spcPct val="80000"/>
              </a:lnSpc>
              <a:spcBef>
                <a:spcPts val="0"/>
              </a:spcBef>
              <a:spcAft>
                <a:spcPts val="600"/>
              </a:spcAft>
              <a:buNone/>
            </a:pPr>
            <a:endParaRPr lang="en-US" sz="2000" dirty="0" smtClean="0"/>
          </a:p>
          <a:p>
            <a:pPr>
              <a:lnSpc>
                <a:spcPct val="80000"/>
              </a:lnSpc>
              <a:spcBef>
                <a:spcPts val="0"/>
              </a:spcBef>
              <a:buNone/>
            </a:pPr>
            <a:r>
              <a:rPr lang="en-US" sz="2000" dirty="0" smtClean="0"/>
              <a:t>Rating </a:t>
            </a:r>
            <a:r>
              <a:rPr lang="en-US" sz="2000" dirty="0"/>
              <a:t>of </a:t>
            </a:r>
            <a:r>
              <a:rPr lang="en-US" sz="2000" b="1" dirty="0">
                <a:solidFill>
                  <a:srgbClr val="4676A6"/>
                </a:solidFill>
              </a:rPr>
              <a:t>business </a:t>
            </a:r>
            <a:r>
              <a:rPr lang="en-US" sz="2000" b="1" dirty="0" smtClean="0">
                <a:solidFill>
                  <a:srgbClr val="4676A6"/>
                </a:solidFill>
              </a:rPr>
              <a:t>environment</a:t>
            </a:r>
            <a:r>
              <a:rPr lang="en-US" sz="2000" dirty="0" smtClean="0"/>
              <a:t>:</a:t>
            </a:r>
          </a:p>
          <a:p>
            <a:pPr>
              <a:lnSpc>
                <a:spcPct val="80000"/>
              </a:lnSpc>
              <a:spcBef>
                <a:spcPts val="0"/>
              </a:spcBef>
            </a:pPr>
            <a:r>
              <a:rPr lang="en-US" sz="1800" b="1" dirty="0" smtClean="0"/>
              <a:t>Willingness </a:t>
            </a:r>
            <a:r>
              <a:rPr lang="en-US" sz="1800" b="1" dirty="0"/>
              <a:t>to pay </a:t>
            </a:r>
            <a:r>
              <a:rPr lang="en-US" sz="1800" dirty="0"/>
              <a:t>(by </a:t>
            </a:r>
            <a:r>
              <a:rPr lang="en-US" sz="1800" dirty="0" smtClean="0"/>
              <a:t>clients)</a:t>
            </a:r>
          </a:p>
          <a:p>
            <a:pPr>
              <a:lnSpc>
                <a:spcPct val="80000"/>
              </a:lnSpc>
              <a:spcBef>
                <a:spcPts val="0"/>
              </a:spcBef>
            </a:pPr>
            <a:r>
              <a:rPr lang="en-US" sz="1800" b="1" dirty="0" smtClean="0"/>
              <a:t>Embedding</a:t>
            </a:r>
            <a:r>
              <a:rPr lang="en-US" sz="1800" dirty="0" smtClean="0"/>
              <a:t> </a:t>
            </a:r>
            <a:r>
              <a:rPr lang="en-US" sz="1800" dirty="0"/>
              <a:t>(in organizational </a:t>
            </a:r>
            <a:r>
              <a:rPr lang="en-US" sz="1800" dirty="0" smtClean="0"/>
              <a:t>processes)</a:t>
            </a:r>
          </a:p>
          <a:p>
            <a:pPr>
              <a:lnSpc>
                <a:spcPct val="80000"/>
              </a:lnSpc>
              <a:spcBef>
                <a:spcPts val="0"/>
              </a:spcBef>
            </a:pPr>
            <a:r>
              <a:rPr lang="en-US" sz="1800" b="1" dirty="0" smtClean="0"/>
              <a:t>Openness</a:t>
            </a:r>
            <a:r>
              <a:rPr lang="en-US" sz="1800" dirty="0" smtClean="0"/>
              <a:t> </a:t>
            </a:r>
            <a:r>
              <a:rPr lang="en-US" sz="1800" dirty="0"/>
              <a:t>(transparency and ease of doing business, access to </a:t>
            </a:r>
            <a:r>
              <a:rPr lang="en-US" sz="1800" dirty="0" smtClean="0"/>
              <a:t>markets)</a:t>
            </a:r>
          </a:p>
          <a:p>
            <a:pPr>
              <a:lnSpc>
                <a:spcPct val="80000"/>
              </a:lnSpc>
              <a:spcBef>
                <a:spcPts val="0"/>
              </a:spcBef>
            </a:pPr>
            <a:r>
              <a:rPr lang="en-US" sz="1800" b="1" dirty="0" smtClean="0"/>
              <a:t>Institutions</a:t>
            </a:r>
            <a:r>
              <a:rPr lang="en-US" sz="1800" dirty="0" smtClean="0"/>
              <a:t> </a:t>
            </a:r>
            <a:r>
              <a:rPr lang="en-US" sz="1800" dirty="0"/>
              <a:t>(is the institutional environment conducive to doing business, acceptance of </a:t>
            </a:r>
            <a:r>
              <a:rPr lang="en-US" sz="1800" dirty="0" smtClean="0"/>
              <a:t>new solutions?)</a:t>
            </a:r>
          </a:p>
        </p:txBody>
      </p:sp>
    </p:spTree>
    <p:extLst>
      <p:ext uri="{BB962C8B-B14F-4D97-AF65-F5344CB8AC3E}">
        <p14:creationId xmlns:p14="http://schemas.microsoft.com/office/powerpoint/2010/main" val="790703149"/>
      </p:ext>
    </p:extLst>
  </p:cSld>
  <p:clrMapOvr>
    <a:masterClrMapping/>
  </p:clrMapOvr>
  <p:transition advTm="20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55</a:t>
            </a:fld>
            <a:endParaRPr lang="en-US"/>
          </a:p>
        </p:txBody>
      </p:sp>
      <p:sp>
        <p:nvSpPr>
          <p:cNvPr id="2" name="TextBox 1"/>
          <p:cNvSpPr txBox="1"/>
          <p:nvPr/>
        </p:nvSpPr>
        <p:spPr>
          <a:xfrm>
            <a:off x="4053758" y="900000"/>
            <a:ext cx="4532242" cy="707886"/>
          </a:xfrm>
          <a:prstGeom prst="rect">
            <a:avLst/>
          </a:prstGeom>
          <a:noFill/>
        </p:spPr>
        <p:txBody>
          <a:bodyPr wrap="square" rtlCol="0">
            <a:spAutoFit/>
          </a:bodyPr>
          <a:lstStyle/>
          <a:p>
            <a:pPr algn="r"/>
            <a:r>
              <a:rPr lang="en-US" sz="4000" b="1" i="1" dirty="0" smtClean="0">
                <a:solidFill>
                  <a:srgbClr val="4676A6"/>
                </a:solidFill>
              </a:rPr>
              <a:t>Fit-for-purpose</a:t>
            </a:r>
            <a:endParaRPr lang="en-US" sz="4000" b="1" i="1" dirty="0">
              <a:solidFill>
                <a:srgbClr val="4676A6"/>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9" name="Content Placeholder 2"/>
          <p:cNvSpPr>
            <a:spLocks noGrp="1"/>
          </p:cNvSpPr>
          <p:nvPr>
            <p:ph idx="1"/>
          </p:nvPr>
        </p:nvSpPr>
        <p:spPr>
          <a:xfrm>
            <a:off x="378000" y="1800000"/>
            <a:ext cx="8208000" cy="4417707"/>
          </a:xfrm>
        </p:spPr>
        <p:txBody>
          <a:bodyPr>
            <a:noAutofit/>
          </a:bodyPr>
          <a:lstStyle/>
          <a:p>
            <a:pPr marL="0" indent="0">
              <a:lnSpc>
                <a:spcPct val="80000"/>
              </a:lnSpc>
              <a:buNone/>
            </a:pPr>
            <a:r>
              <a:rPr lang="en-GB" sz="2600" dirty="0"/>
              <a:t>An important, but often forgotten requirement: </a:t>
            </a:r>
            <a:r>
              <a:rPr lang="en-GB" sz="2600" dirty="0" smtClean="0"/>
              <a:t/>
            </a:r>
            <a:br>
              <a:rPr lang="en-GB" sz="2600" dirty="0" smtClean="0"/>
            </a:br>
            <a:r>
              <a:rPr lang="en-GB" sz="2600" dirty="0" smtClean="0">
                <a:solidFill>
                  <a:srgbClr val="4676A6"/>
                </a:solidFill>
              </a:rPr>
              <a:t>Does </a:t>
            </a:r>
            <a:r>
              <a:rPr lang="en-GB" sz="2600" dirty="0">
                <a:solidFill>
                  <a:srgbClr val="4676A6"/>
                </a:solidFill>
              </a:rPr>
              <a:t>the product or service do what it is supposed to do to solve a certain problem? </a:t>
            </a:r>
            <a:r>
              <a:rPr lang="en-GB" sz="2600" dirty="0" smtClean="0"/>
              <a:t/>
            </a:r>
            <a:br>
              <a:rPr lang="en-GB" sz="2600" dirty="0" smtClean="0"/>
            </a:br>
            <a:endParaRPr lang="en-GB" sz="2600" dirty="0" smtClean="0"/>
          </a:p>
          <a:p>
            <a:pPr marL="0" indent="0">
              <a:lnSpc>
                <a:spcPct val="80000"/>
              </a:lnSpc>
              <a:buNone/>
            </a:pPr>
            <a:r>
              <a:rPr lang="en-GB" sz="2600" dirty="0" smtClean="0"/>
              <a:t>In </a:t>
            </a:r>
            <a:r>
              <a:rPr lang="en-GB" sz="2600" dirty="0"/>
              <a:t>other words: is it really a solution or just an attempt towards a solution</a:t>
            </a:r>
            <a:r>
              <a:rPr lang="en-GB" sz="2600" dirty="0" smtClean="0"/>
              <a:t>?</a:t>
            </a:r>
          </a:p>
          <a:p>
            <a:pPr marL="0" indent="0">
              <a:lnSpc>
                <a:spcPct val="80000"/>
              </a:lnSpc>
              <a:buNone/>
            </a:pPr>
            <a:endParaRPr lang="en-US" sz="2600" dirty="0"/>
          </a:p>
          <a:p>
            <a:pPr lvl="0">
              <a:lnSpc>
                <a:spcPct val="80000"/>
              </a:lnSpc>
              <a:spcBef>
                <a:spcPts val="0"/>
              </a:spcBef>
              <a:spcAft>
                <a:spcPts val="1200"/>
              </a:spcAft>
            </a:pPr>
            <a:r>
              <a:rPr lang="en-US" sz="2600" dirty="0" smtClean="0">
                <a:solidFill>
                  <a:srgbClr val="4676A6"/>
                </a:solidFill>
              </a:rPr>
              <a:t>Quantitative:</a:t>
            </a:r>
            <a:r>
              <a:rPr lang="en-US" sz="2600" dirty="0" smtClean="0"/>
              <a:t> not applicable</a:t>
            </a:r>
            <a:endParaRPr lang="en-US" sz="2600" dirty="0"/>
          </a:p>
          <a:p>
            <a:pPr>
              <a:lnSpc>
                <a:spcPct val="80000"/>
              </a:lnSpc>
              <a:spcBef>
                <a:spcPts val="0"/>
              </a:spcBef>
              <a:spcAft>
                <a:spcPts val="1200"/>
              </a:spcAft>
            </a:pPr>
            <a:r>
              <a:rPr lang="en-US" sz="2600" dirty="0" smtClean="0">
                <a:solidFill>
                  <a:srgbClr val="4676A6"/>
                </a:solidFill>
              </a:rPr>
              <a:t>Qualitative (on scale of 1 to 5): </a:t>
            </a:r>
            <a:r>
              <a:rPr lang="en-GB" sz="2600" dirty="0" smtClean="0"/>
              <a:t>based </a:t>
            </a:r>
            <a:r>
              <a:rPr lang="en-GB" sz="2600" dirty="0"/>
              <a:t>on description of what the EO solution actually does</a:t>
            </a:r>
            <a:endParaRPr lang="en-US" sz="2600" dirty="0"/>
          </a:p>
          <a:p>
            <a:pPr marL="0" indent="0">
              <a:buNone/>
            </a:pPr>
            <a:r>
              <a:rPr lang="en-US" sz="2600" dirty="0" smtClean="0"/>
              <a:t/>
            </a:r>
            <a:br>
              <a:rPr lang="en-US" sz="2600" dirty="0" smtClean="0"/>
            </a:br>
            <a:endParaRPr lang="en-US" sz="2600" dirty="0" smtClean="0"/>
          </a:p>
        </p:txBody>
      </p:sp>
    </p:spTree>
    <p:extLst>
      <p:ext uri="{BB962C8B-B14F-4D97-AF65-F5344CB8AC3E}">
        <p14:creationId xmlns:p14="http://schemas.microsoft.com/office/powerpoint/2010/main" val="2002258099"/>
      </p:ext>
    </p:extLst>
  </p:cSld>
  <p:clrMapOvr>
    <a:masterClrMapping/>
  </p:clrMapOvr>
  <p:transition advTm="20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56</a:t>
            </a:fld>
            <a:endParaRPr lang="en-US"/>
          </a:p>
        </p:txBody>
      </p:sp>
      <p:sp>
        <p:nvSpPr>
          <p:cNvPr id="2" name="TextBox 1"/>
          <p:cNvSpPr txBox="1"/>
          <p:nvPr/>
        </p:nvSpPr>
        <p:spPr>
          <a:xfrm>
            <a:off x="4053758" y="324000"/>
            <a:ext cx="4532242" cy="1323439"/>
          </a:xfrm>
          <a:prstGeom prst="rect">
            <a:avLst/>
          </a:prstGeom>
          <a:noFill/>
        </p:spPr>
        <p:txBody>
          <a:bodyPr wrap="square" rtlCol="0">
            <a:spAutoFit/>
          </a:bodyPr>
          <a:lstStyle/>
          <a:p>
            <a:pPr algn="r"/>
            <a:r>
              <a:rPr lang="en-US" sz="4000" b="1" i="1" dirty="0" smtClean="0">
                <a:solidFill>
                  <a:srgbClr val="4676A6"/>
                </a:solidFill>
              </a:rPr>
              <a:t>Comparative advantage</a:t>
            </a:r>
            <a:endParaRPr lang="en-US" sz="4000" b="1" i="1" dirty="0">
              <a:solidFill>
                <a:srgbClr val="4676A6"/>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9" name="Content Placeholder 2"/>
          <p:cNvSpPr>
            <a:spLocks noGrp="1"/>
          </p:cNvSpPr>
          <p:nvPr>
            <p:ph idx="1"/>
          </p:nvPr>
        </p:nvSpPr>
        <p:spPr>
          <a:xfrm>
            <a:off x="378000" y="1800000"/>
            <a:ext cx="8208000" cy="4417707"/>
          </a:xfrm>
        </p:spPr>
        <p:txBody>
          <a:bodyPr>
            <a:noAutofit/>
          </a:bodyPr>
          <a:lstStyle/>
          <a:p>
            <a:pPr marL="0" indent="0">
              <a:lnSpc>
                <a:spcPct val="80000"/>
              </a:lnSpc>
              <a:buNone/>
            </a:pPr>
            <a:r>
              <a:rPr lang="en-GB" sz="2600" dirty="0">
                <a:solidFill>
                  <a:srgbClr val="4676A6"/>
                </a:solidFill>
              </a:rPr>
              <a:t>What it does significantly better than other solutions to the same problem. </a:t>
            </a:r>
            <a:r>
              <a:rPr lang="en-GB" sz="2600" dirty="0" smtClean="0"/>
              <a:t/>
            </a:r>
            <a:br>
              <a:rPr lang="en-GB" sz="2600" dirty="0" smtClean="0"/>
            </a:br>
            <a:r>
              <a:rPr lang="en-GB" sz="2600" dirty="0" smtClean="0"/>
              <a:t>For </a:t>
            </a:r>
            <a:r>
              <a:rPr lang="en-GB" sz="2600" dirty="0"/>
              <a:t>earth observation usually the comparative advantages of greater accuracy, better resolution in time and space, comprehensive overview of large areas and near real-time information provision are mentioned as comparative advantages. </a:t>
            </a:r>
            <a:endParaRPr lang="en-GB" sz="2600" dirty="0" smtClean="0"/>
          </a:p>
          <a:p>
            <a:pPr marL="0" indent="0">
              <a:lnSpc>
                <a:spcPct val="80000"/>
              </a:lnSpc>
              <a:buNone/>
            </a:pPr>
            <a:endParaRPr lang="en-US" sz="2600" dirty="0"/>
          </a:p>
          <a:p>
            <a:pPr lvl="0">
              <a:lnSpc>
                <a:spcPct val="80000"/>
              </a:lnSpc>
              <a:spcBef>
                <a:spcPts val="0"/>
              </a:spcBef>
              <a:spcAft>
                <a:spcPts val="1200"/>
              </a:spcAft>
            </a:pPr>
            <a:r>
              <a:rPr lang="en-US" sz="2600" dirty="0" smtClean="0">
                <a:solidFill>
                  <a:srgbClr val="4676A6"/>
                </a:solidFill>
              </a:rPr>
              <a:t>Quantitative:</a:t>
            </a:r>
            <a:r>
              <a:rPr lang="en-US" sz="2600" dirty="0" smtClean="0"/>
              <a:t> ca</a:t>
            </a:r>
            <a:r>
              <a:rPr lang="en-GB" sz="2600" dirty="0" err="1" smtClean="0"/>
              <a:t>lculation</a:t>
            </a:r>
            <a:r>
              <a:rPr lang="en-GB" sz="2600" dirty="0" smtClean="0"/>
              <a:t> </a:t>
            </a:r>
            <a:r>
              <a:rPr lang="en-GB" sz="2600" dirty="0"/>
              <a:t>of degree in which the EO solution is better than alternatives</a:t>
            </a:r>
            <a:endParaRPr lang="en-US" sz="2600" dirty="0"/>
          </a:p>
          <a:p>
            <a:pPr>
              <a:lnSpc>
                <a:spcPct val="80000"/>
              </a:lnSpc>
              <a:spcBef>
                <a:spcPts val="0"/>
              </a:spcBef>
              <a:spcAft>
                <a:spcPts val="1200"/>
              </a:spcAft>
            </a:pPr>
            <a:r>
              <a:rPr lang="en-US" sz="2600" dirty="0" smtClean="0">
                <a:solidFill>
                  <a:srgbClr val="4676A6"/>
                </a:solidFill>
              </a:rPr>
              <a:t>Qualitative (on scale of 1 to 5): </a:t>
            </a:r>
            <a:r>
              <a:rPr lang="en-US" sz="2600" dirty="0" smtClean="0"/>
              <a:t>b</a:t>
            </a:r>
            <a:r>
              <a:rPr lang="en-GB" sz="2600" dirty="0" err="1" smtClean="0"/>
              <a:t>ased</a:t>
            </a:r>
            <a:r>
              <a:rPr lang="en-GB" sz="2600" dirty="0" smtClean="0"/>
              <a:t> </a:t>
            </a:r>
            <a:r>
              <a:rPr lang="en-GB" sz="2600" dirty="0"/>
              <a:t>on listing of comparative advantages</a:t>
            </a:r>
            <a:r>
              <a:rPr lang="en-US" sz="2600" dirty="0" smtClean="0"/>
              <a:t/>
            </a:r>
            <a:br>
              <a:rPr lang="en-US" sz="2600" dirty="0" smtClean="0"/>
            </a:br>
            <a:endParaRPr lang="en-US" sz="2600" dirty="0" smtClean="0"/>
          </a:p>
        </p:txBody>
      </p:sp>
    </p:spTree>
    <p:extLst>
      <p:ext uri="{BB962C8B-B14F-4D97-AF65-F5344CB8AC3E}">
        <p14:creationId xmlns:p14="http://schemas.microsoft.com/office/powerpoint/2010/main" val="1879686478"/>
      </p:ext>
    </p:extLst>
  </p:cSld>
  <p:clrMapOvr>
    <a:masterClrMapping/>
  </p:clrMapOvr>
  <p:transition advTm="200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57</a:t>
            </a:fld>
            <a:endParaRPr lang="en-US"/>
          </a:p>
        </p:txBody>
      </p:sp>
      <p:sp>
        <p:nvSpPr>
          <p:cNvPr id="2" name="TextBox 1"/>
          <p:cNvSpPr txBox="1"/>
          <p:nvPr/>
        </p:nvSpPr>
        <p:spPr>
          <a:xfrm>
            <a:off x="2682158" y="324000"/>
            <a:ext cx="5903842" cy="1323439"/>
          </a:xfrm>
          <a:prstGeom prst="rect">
            <a:avLst/>
          </a:prstGeom>
          <a:noFill/>
        </p:spPr>
        <p:txBody>
          <a:bodyPr wrap="square" rtlCol="0">
            <a:spAutoFit/>
          </a:bodyPr>
          <a:lstStyle/>
          <a:p>
            <a:pPr algn="r"/>
            <a:r>
              <a:rPr lang="en-US" sz="4000" b="1" i="1" dirty="0" smtClean="0">
                <a:solidFill>
                  <a:srgbClr val="4676A6"/>
                </a:solidFill>
              </a:rPr>
              <a:t>Complexity (to user) / ease-of-use</a:t>
            </a:r>
            <a:endParaRPr lang="en-US" sz="4000" b="1" i="1" dirty="0">
              <a:solidFill>
                <a:srgbClr val="4676A6"/>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9" name="Content Placeholder 2"/>
          <p:cNvSpPr>
            <a:spLocks noGrp="1"/>
          </p:cNvSpPr>
          <p:nvPr>
            <p:ph idx="1"/>
          </p:nvPr>
        </p:nvSpPr>
        <p:spPr>
          <a:xfrm>
            <a:off x="378000" y="1800000"/>
            <a:ext cx="8208000" cy="4417707"/>
          </a:xfrm>
        </p:spPr>
        <p:txBody>
          <a:bodyPr>
            <a:noAutofit/>
          </a:bodyPr>
          <a:lstStyle/>
          <a:p>
            <a:pPr marL="0" indent="0">
              <a:lnSpc>
                <a:spcPct val="80000"/>
              </a:lnSpc>
              <a:buNone/>
            </a:pPr>
            <a:r>
              <a:rPr lang="en-GB" sz="2600" dirty="0">
                <a:solidFill>
                  <a:srgbClr val="4676A6"/>
                </a:solidFill>
              </a:rPr>
              <a:t>At all levels in the value chain the </a:t>
            </a:r>
            <a:r>
              <a:rPr lang="en-GB" sz="2600" dirty="0" smtClean="0">
                <a:solidFill>
                  <a:srgbClr val="4676A6"/>
                </a:solidFill>
              </a:rPr>
              <a:t>users </a:t>
            </a:r>
            <a:r>
              <a:rPr lang="en-GB" sz="2600" dirty="0">
                <a:solidFill>
                  <a:srgbClr val="4676A6"/>
                </a:solidFill>
              </a:rPr>
              <a:t>(professionals and </a:t>
            </a:r>
            <a:r>
              <a:rPr lang="en-GB" sz="2600" dirty="0" smtClean="0">
                <a:solidFill>
                  <a:srgbClr val="4676A6"/>
                </a:solidFill>
              </a:rPr>
              <a:t/>
            </a:r>
            <a:br>
              <a:rPr lang="en-GB" sz="2600" dirty="0" smtClean="0">
                <a:solidFill>
                  <a:srgbClr val="4676A6"/>
                </a:solidFill>
              </a:rPr>
            </a:br>
            <a:r>
              <a:rPr lang="en-GB" sz="2600" dirty="0" smtClean="0">
                <a:solidFill>
                  <a:srgbClr val="4676A6"/>
                </a:solidFill>
              </a:rPr>
              <a:t>end-users</a:t>
            </a:r>
            <a:r>
              <a:rPr lang="en-GB" sz="2600" dirty="0">
                <a:solidFill>
                  <a:srgbClr val="4676A6"/>
                </a:solidFill>
              </a:rPr>
              <a:t>) are able to work with the product or service</a:t>
            </a:r>
            <a:r>
              <a:rPr lang="en-GB" sz="2600" dirty="0" smtClean="0">
                <a:solidFill>
                  <a:srgbClr val="4676A6"/>
                </a:solidFill>
              </a:rPr>
              <a:t>.</a:t>
            </a:r>
          </a:p>
          <a:p>
            <a:pPr marL="0" indent="0">
              <a:lnSpc>
                <a:spcPct val="80000"/>
              </a:lnSpc>
              <a:buNone/>
            </a:pPr>
            <a:endParaRPr lang="en-US" sz="2600" dirty="0"/>
          </a:p>
          <a:p>
            <a:pPr lvl="0">
              <a:lnSpc>
                <a:spcPct val="80000"/>
              </a:lnSpc>
              <a:spcBef>
                <a:spcPts val="0"/>
              </a:spcBef>
              <a:spcAft>
                <a:spcPts val="1200"/>
              </a:spcAft>
            </a:pPr>
            <a:r>
              <a:rPr lang="en-US" sz="2600" dirty="0" smtClean="0">
                <a:solidFill>
                  <a:srgbClr val="4676A6"/>
                </a:solidFill>
              </a:rPr>
              <a:t>Quantitative:</a:t>
            </a:r>
            <a:r>
              <a:rPr lang="en-US" sz="2600" dirty="0" smtClean="0"/>
              <a:t> not applicable</a:t>
            </a:r>
            <a:endParaRPr lang="en-US" sz="2600" dirty="0"/>
          </a:p>
          <a:p>
            <a:pPr>
              <a:lnSpc>
                <a:spcPct val="80000"/>
              </a:lnSpc>
              <a:spcBef>
                <a:spcPts val="0"/>
              </a:spcBef>
              <a:spcAft>
                <a:spcPts val="1200"/>
              </a:spcAft>
            </a:pPr>
            <a:r>
              <a:rPr lang="en-US" sz="2600" dirty="0" smtClean="0">
                <a:solidFill>
                  <a:srgbClr val="4676A6"/>
                </a:solidFill>
              </a:rPr>
              <a:t>Qualitative (on scale of 1 to 5): </a:t>
            </a:r>
            <a:r>
              <a:rPr lang="en-GB" sz="2600" dirty="0" smtClean="0"/>
              <a:t>based </a:t>
            </a:r>
            <a:r>
              <a:rPr lang="en-GB" sz="2600" dirty="0"/>
              <a:t>on user testimonials and user surveys</a:t>
            </a:r>
            <a:r>
              <a:rPr lang="en-US" sz="2600" dirty="0" smtClean="0"/>
              <a:t/>
            </a:r>
            <a:br>
              <a:rPr lang="en-US" sz="2600" dirty="0" smtClean="0"/>
            </a:br>
            <a:endParaRPr lang="en-US" sz="2600" dirty="0" smtClean="0"/>
          </a:p>
        </p:txBody>
      </p:sp>
    </p:spTree>
    <p:extLst>
      <p:ext uri="{BB962C8B-B14F-4D97-AF65-F5344CB8AC3E}">
        <p14:creationId xmlns:p14="http://schemas.microsoft.com/office/powerpoint/2010/main" val="1879686478"/>
      </p:ext>
    </p:extLst>
  </p:cSld>
  <p:clrMapOvr>
    <a:masterClrMapping/>
  </p:clrMapOvr>
  <p:transition advTm="20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58</a:t>
            </a:fld>
            <a:endParaRPr lang="en-US"/>
          </a:p>
        </p:txBody>
      </p:sp>
      <p:sp>
        <p:nvSpPr>
          <p:cNvPr id="2" name="TextBox 1"/>
          <p:cNvSpPr txBox="1"/>
          <p:nvPr/>
        </p:nvSpPr>
        <p:spPr>
          <a:xfrm>
            <a:off x="4053758" y="900000"/>
            <a:ext cx="4532242" cy="707886"/>
          </a:xfrm>
          <a:prstGeom prst="rect">
            <a:avLst/>
          </a:prstGeom>
          <a:noFill/>
        </p:spPr>
        <p:txBody>
          <a:bodyPr wrap="square" rtlCol="0">
            <a:spAutoFit/>
          </a:bodyPr>
          <a:lstStyle/>
          <a:p>
            <a:pPr algn="r"/>
            <a:r>
              <a:rPr lang="en-US" sz="4000" b="1" i="1" dirty="0" smtClean="0">
                <a:solidFill>
                  <a:srgbClr val="4676A6"/>
                </a:solidFill>
              </a:rPr>
              <a:t>Elegance</a:t>
            </a:r>
            <a:endParaRPr lang="en-US" sz="4000" b="1" i="1" dirty="0">
              <a:solidFill>
                <a:srgbClr val="4676A6"/>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9" name="Content Placeholder 2"/>
          <p:cNvSpPr>
            <a:spLocks noGrp="1"/>
          </p:cNvSpPr>
          <p:nvPr>
            <p:ph idx="1"/>
          </p:nvPr>
        </p:nvSpPr>
        <p:spPr>
          <a:xfrm>
            <a:off x="378000" y="1800000"/>
            <a:ext cx="8208000" cy="4417707"/>
          </a:xfrm>
        </p:spPr>
        <p:txBody>
          <a:bodyPr>
            <a:noAutofit/>
          </a:bodyPr>
          <a:lstStyle/>
          <a:p>
            <a:pPr marL="0" marR="0" indent="0" algn="just">
              <a:lnSpc>
                <a:spcPct val="80000"/>
              </a:lnSpc>
              <a:spcBef>
                <a:spcPts val="0"/>
              </a:spcBef>
              <a:spcAft>
                <a:spcPts val="0"/>
              </a:spcAft>
              <a:buNone/>
            </a:pPr>
            <a:r>
              <a:rPr lang="en-GB" sz="2600" dirty="0">
                <a:solidFill>
                  <a:srgbClr val="4676A6"/>
                </a:solidFill>
                <a:ea typeface="Calibri"/>
                <a:cs typeface="Times New Roman"/>
              </a:rPr>
              <a:t>Once you get the idea behind this product or service, you want to be part of the community that uses it. </a:t>
            </a:r>
            <a:endParaRPr lang="en-GB" sz="2600" dirty="0" smtClean="0">
              <a:solidFill>
                <a:srgbClr val="4676A6"/>
              </a:solidFill>
              <a:ea typeface="Calibri"/>
              <a:cs typeface="Times New Roman"/>
            </a:endParaRPr>
          </a:p>
          <a:p>
            <a:pPr marL="0" marR="0" indent="0" algn="just">
              <a:lnSpc>
                <a:spcPct val="80000"/>
              </a:lnSpc>
              <a:spcBef>
                <a:spcPts val="0"/>
              </a:spcBef>
              <a:spcAft>
                <a:spcPts val="0"/>
              </a:spcAft>
              <a:buNone/>
            </a:pPr>
            <a:endParaRPr lang="en-GB" sz="2600" dirty="0" smtClean="0">
              <a:ea typeface="Calibri"/>
              <a:cs typeface="Times New Roman"/>
            </a:endParaRPr>
          </a:p>
          <a:p>
            <a:pPr marL="0" marR="0" indent="0" algn="just">
              <a:lnSpc>
                <a:spcPct val="80000"/>
              </a:lnSpc>
              <a:spcBef>
                <a:spcPts val="0"/>
              </a:spcBef>
              <a:spcAft>
                <a:spcPts val="0"/>
              </a:spcAft>
              <a:buNone/>
            </a:pPr>
            <a:r>
              <a:rPr lang="en-GB" sz="2600" dirty="0" smtClean="0">
                <a:ea typeface="Calibri"/>
                <a:cs typeface="Times New Roman"/>
              </a:rPr>
              <a:t>This </a:t>
            </a:r>
            <a:r>
              <a:rPr lang="en-GB" sz="2600" dirty="0">
                <a:ea typeface="Calibri"/>
                <a:cs typeface="Times New Roman"/>
              </a:rPr>
              <a:t>sense of belonging facilitates the formation of user groups that provide valuable feedback</a:t>
            </a:r>
            <a:r>
              <a:rPr lang="en-GB" sz="2600" dirty="0" smtClean="0">
                <a:ea typeface="Calibri"/>
                <a:cs typeface="Times New Roman"/>
              </a:rPr>
              <a:t>.</a:t>
            </a:r>
          </a:p>
          <a:p>
            <a:pPr marL="0" marR="0" indent="0" algn="just">
              <a:lnSpc>
                <a:spcPct val="80000"/>
              </a:lnSpc>
              <a:spcBef>
                <a:spcPts val="0"/>
              </a:spcBef>
              <a:spcAft>
                <a:spcPts val="0"/>
              </a:spcAft>
              <a:buNone/>
            </a:pPr>
            <a:endParaRPr lang="en-US" sz="2600" dirty="0">
              <a:ea typeface="Calibri"/>
              <a:cs typeface="Times New Roman"/>
            </a:endParaRPr>
          </a:p>
          <a:p>
            <a:pPr lvl="0">
              <a:lnSpc>
                <a:spcPct val="80000"/>
              </a:lnSpc>
              <a:spcBef>
                <a:spcPts val="0"/>
              </a:spcBef>
              <a:spcAft>
                <a:spcPts val="1200"/>
              </a:spcAft>
            </a:pPr>
            <a:r>
              <a:rPr lang="en-US" sz="2600" dirty="0" smtClean="0">
                <a:solidFill>
                  <a:srgbClr val="4676A6"/>
                </a:solidFill>
              </a:rPr>
              <a:t>Quantitative:</a:t>
            </a:r>
            <a:r>
              <a:rPr lang="en-US" sz="2600" dirty="0" smtClean="0"/>
              <a:t> </a:t>
            </a:r>
            <a:r>
              <a:rPr lang="en-GB" sz="2600" dirty="0" smtClean="0"/>
              <a:t>none</a:t>
            </a:r>
            <a:r>
              <a:rPr lang="en-GB" sz="2600" dirty="0"/>
              <a:t>, or it should be the size of the user community</a:t>
            </a:r>
            <a:endParaRPr lang="en-US" sz="2600" dirty="0"/>
          </a:p>
          <a:p>
            <a:pPr>
              <a:lnSpc>
                <a:spcPct val="80000"/>
              </a:lnSpc>
              <a:spcBef>
                <a:spcPts val="0"/>
              </a:spcBef>
              <a:spcAft>
                <a:spcPts val="1200"/>
              </a:spcAft>
            </a:pPr>
            <a:r>
              <a:rPr lang="en-US" sz="2600" dirty="0" smtClean="0">
                <a:solidFill>
                  <a:srgbClr val="4676A6"/>
                </a:solidFill>
              </a:rPr>
              <a:t>Qualitative (on scale of 1 to 5): </a:t>
            </a:r>
            <a:r>
              <a:rPr lang="en-US" sz="2600" dirty="0" smtClean="0"/>
              <a:t>b</a:t>
            </a:r>
            <a:r>
              <a:rPr lang="en-GB" sz="2600" dirty="0" err="1" smtClean="0"/>
              <a:t>ased</a:t>
            </a:r>
            <a:r>
              <a:rPr lang="en-GB" sz="2600" dirty="0" smtClean="0"/>
              <a:t> </a:t>
            </a:r>
            <a:r>
              <a:rPr lang="en-GB" sz="2600" dirty="0"/>
              <a:t>on user testimonials and user surveys</a:t>
            </a:r>
            <a:r>
              <a:rPr lang="en-US" sz="2600" dirty="0" smtClean="0"/>
              <a:t/>
            </a:r>
            <a:br>
              <a:rPr lang="en-US" sz="2600" dirty="0" smtClean="0"/>
            </a:br>
            <a:endParaRPr lang="en-US" sz="2600" dirty="0" smtClean="0"/>
          </a:p>
        </p:txBody>
      </p:sp>
    </p:spTree>
    <p:extLst>
      <p:ext uri="{BB962C8B-B14F-4D97-AF65-F5344CB8AC3E}">
        <p14:creationId xmlns:p14="http://schemas.microsoft.com/office/powerpoint/2010/main" val="1879686478"/>
      </p:ext>
    </p:extLst>
  </p:cSld>
  <p:clrMapOvr>
    <a:masterClrMapping/>
  </p:clrMapOvr>
  <p:transition advTm="200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59</a:t>
            </a:fld>
            <a:endParaRPr lang="en-US"/>
          </a:p>
        </p:txBody>
      </p:sp>
      <p:sp>
        <p:nvSpPr>
          <p:cNvPr id="2" name="TextBox 1"/>
          <p:cNvSpPr txBox="1"/>
          <p:nvPr/>
        </p:nvSpPr>
        <p:spPr>
          <a:xfrm>
            <a:off x="4053758" y="900000"/>
            <a:ext cx="4532242" cy="707886"/>
          </a:xfrm>
          <a:prstGeom prst="rect">
            <a:avLst/>
          </a:prstGeom>
          <a:noFill/>
        </p:spPr>
        <p:txBody>
          <a:bodyPr wrap="square" rtlCol="0">
            <a:spAutoFit/>
          </a:bodyPr>
          <a:lstStyle/>
          <a:p>
            <a:pPr algn="r"/>
            <a:r>
              <a:rPr lang="en-US" sz="4000" b="1" i="1" dirty="0" smtClean="0">
                <a:solidFill>
                  <a:srgbClr val="4676A6"/>
                </a:solidFill>
              </a:rPr>
              <a:t>Cost-benefit</a:t>
            </a:r>
            <a:endParaRPr lang="en-US" sz="4000" b="1" i="1" dirty="0">
              <a:solidFill>
                <a:srgbClr val="4676A6"/>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9" name="Content Placeholder 2"/>
          <p:cNvSpPr>
            <a:spLocks noGrp="1"/>
          </p:cNvSpPr>
          <p:nvPr>
            <p:ph idx="1"/>
          </p:nvPr>
        </p:nvSpPr>
        <p:spPr>
          <a:xfrm>
            <a:off x="378000" y="1800000"/>
            <a:ext cx="8208000" cy="4417707"/>
          </a:xfrm>
        </p:spPr>
        <p:txBody>
          <a:bodyPr>
            <a:noAutofit/>
          </a:bodyPr>
          <a:lstStyle/>
          <a:p>
            <a:pPr marL="0" indent="0">
              <a:lnSpc>
                <a:spcPct val="80000"/>
              </a:lnSpc>
              <a:buNone/>
            </a:pPr>
            <a:r>
              <a:rPr lang="en-GB" sz="2600" dirty="0">
                <a:solidFill>
                  <a:srgbClr val="4676A6"/>
                </a:solidFill>
              </a:rPr>
              <a:t>The cost-benefit of the product or service is quantified and sufficiently attractive, also in the long-term</a:t>
            </a:r>
            <a:r>
              <a:rPr lang="en-GB" sz="2600" dirty="0" smtClean="0">
                <a:solidFill>
                  <a:srgbClr val="4676A6"/>
                </a:solidFill>
              </a:rPr>
              <a:t>.</a:t>
            </a:r>
          </a:p>
          <a:p>
            <a:pPr marL="0" indent="0">
              <a:lnSpc>
                <a:spcPct val="80000"/>
              </a:lnSpc>
              <a:buNone/>
            </a:pPr>
            <a:endParaRPr lang="en-US" sz="2600" dirty="0">
              <a:solidFill>
                <a:srgbClr val="4676A6"/>
              </a:solidFill>
            </a:endParaRPr>
          </a:p>
          <a:p>
            <a:pPr lvl="0">
              <a:lnSpc>
                <a:spcPct val="80000"/>
              </a:lnSpc>
              <a:spcBef>
                <a:spcPts val="0"/>
              </a:spcBef>
              <a:spcAft>
                <a:spcPts val="1200"/>
              </a:spcAft>
            </a:pPr>
            <a:r>
              <a:rPr lang="en-US" sz="2600" dirty="0" smtClean="0">
                <a:solidFill>
                  <a:srgbClr val="4676A6"/>
                </a:solidFill>
              </a:rPr>
              <a:t>Quantitative:</a:t>
            </a:r>
            <a:r>
              <a:rPr lang="en-US" sz="2600" dirty="0" smtClean="0"/>
              <a:t> cost-benefit calculation</a:t>
            </a:r>
            <a:endParaRPr lang="en-US" sz="2600" dirty="0"/>
          </a:p>
          <a:p>
            <a:pPr>
              <a:lnSpc>
                <a:spcPct val="80000"/>
              </a:lnSpc>
              <a:spcBef>
                <a:spcPts val="0"/>
              </a:spcBef>
              <a:spcAft>
                <a:spcPts val="1200"/>
              </a:spcAft>
            </a:pPr>
            <a:r>
              <a:rPr lang="en-US" sz="2600" dirty="0" smtClean="0">
                <a:solidFill>
                  <a:srgbClr val="4676A6"/>
                </a:solidFill>
              </a:rPr>
              <a:t>Qualitative (on scale of 1 to 5): </a:t>
            </a:r>
            <a:r>
              <a:rPr lang="en-GB" sz="2600" dirty="0" smtClean="0"/>
              <a:t>based </a:t>
            </a:r>
            <a:r>
              <a:rPr lang="en-GB" sz="2600" dirty="0"/>
              <a:t>on </a:t>
            </a:r>
            <a:r>
              <a:rPr lang="en-US" sz="2600" dirty="0" smtClean="0"/>
              <a:t>quantitative assessment</a:t>
            </a:r>
            <a:endParaRPr lang="en-US" sz="2600" dirty="0"/>
          </a:p>
          <a:p>
            <a:pPr marL="0" indent="0">
              <a:lnSpc>
                <a:spcPct val="80000"/>
              </a:lnSpc>
              <a:buNone/>
            </a:pPr>
            <a:r>
              <a:rPr lang="en-US" sz="2600" dirty="0" smtClean="0"/>
              <a:t/>
            </a:r>
            <a:br>
              <a:rPr lang="en-US" sz="2600" dirty="0" smtClean="0"/>
            </a:br>
            <a:endParaRPr lang="en-US" sz="2600" dirty="0" smtClean="0"/>
          </a:p>
        </p:txBody>
      </p:sp>
    </p:spTree>
    <p:extLst>
      <p:ext uri="{BB962C8B-B14F-4D97-AF65-F5344CB8AC3E}">
        <p14:creationId xmlns:p14="http://schemas.microsoft.com/office/powerpoint/2010/main" val="1879686478"/>
      </p:ext>
    </p:extLst>
  </p:cSld>
  <p:clrMapOvr>
    <a:masterClrMapping/>
  </p:clrMapOvr>
  <p:transition advTm="20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324000"/>
            <a:ext cx="8208000" cy="1324800"/>
          </a:xfrm>
        </p:spPr>
        <p:txBody>
          <a:bodyPr>
            <a:normAutofit/>
          </a:bodyPr>
          <a:lstStyle/>
          <a:p>
            <a:pPr algn="r"/>
            <a:r>
              <a:rPr lang="en-US" sz="4000" b="1" i="1" dirty="0" smtClean="0">
                <a:solidFill>
                  <a:srgbClr val="4676A6"/>
                </a:solidFill>
              </a:rPr>
              <a:t>Life cycle of </a:t>
            </a:r>
            <a:br>
              <a:rPr lang="en-US" sz="4000" b="1" i="1" dirty="0" smtClean="0">
                <a:solidFill>
                  <a:srgbClr val="4676A6"/>
                </a:solidFill>
              </a:rPr>
            </a:br>
            <a:r>
              <a:rPr lang="en-US" sz="4000" b="1" i="1" dirty="0" smtClean="0">
                <a:solidFill>
                  <a:srgbClr val="4676A6"/>
                </a:solidFill>
              </a:rPr>
              <a:t>products &amp; services</a:t>
            </a:r>
            <a:endParaRPr lang="en-US" sz="4000" b="1" i="1" dirty="0">
              <a:solidFill>
                <a:srgbClr val="4676A6"/>
              </a:solidFill>
            </a:endParaRPr>
          </a:p>
        </p:txBody>
      </p:sp>
      <p:sp>
        <p:nvSpPr>
          <p:cNvPr id="3" name="Content Placeholder 2"/>
          <p:cNvSpPr>
            <a:spLocks noGrp="1"/>
          </p:cNvSpPr>
          <p:nvPr>
            <p:ph idx="1"/>
          </p:nvPr>
        </p:nvSpPr>
        <p:spPr>
          <a:xfrm>
            <a:off x="378000" y="2340000"/>
            <a:ext cx="8208000" cy="3960000"/>
          </a:xfrm>
        </p:spPr>
        <p:txBody>
          <a:bodyPr>
            <a:normAutofit/>
          </a:bodyPr>
          <a:lstStyle/>
          <a:p>
            <a:pPr>
              <a:buNone/>
            </a:pPr>
            <a:r>
              <a:rPr lang="en-US" sz="2800" dirty="0" smtClean="0"/>
              <a:t>Initialization</a:t>
            </a:r>
          </a:p>
          <a:p>
            <a:pPr>
              <a:buNone/>
            </a:pPr>
            <a:r>
              <a:rPr lang="en-US" sz="2800" dirty="0" smtClean="0"/>
              <a:t>System analysis &amp; design</a:t>
            </a:r>
          </a:p>
          <a:p>
            <a:pPr>
              <a:buNone/>
            </a:pPr>
            <a:r>
              <a:rPr lang="en-US" sz="2800" dirty="0" smtClean="0"/>
              <a:t>Rapid prototyping</a:t>
            </a:r>
          </a:p>
          <a:p>
            <a:pPr>
              <a:buNone/>
            </a:pPr>
            <a:r>
              <a:rPr lang="en-US" sz="2800" dirty="0" smtClean="0"/>
              <a:t>System development</a:t>
            </a:r>
          </a:p>
          <a:p>
            <a:pPr>
              <a:buNone/>
            </a:pPr>
            <a:r>
              <a:rPr lang="en-US" sz="2800" dirty="0" smtClean="0"/>
              <a:t>Implementation</a:t>
            </a:r>
          </a:p>
          <a:p>
            <a:pPr>
              <a:buNone/>
            </a:pPr>
            <a:r>
              <a:rPr lang="en-US" sz="2800" dirty="0" smtClean="0"/>
              <a:t>Post-implementation</a:t>
            </a:r>
          </a:p>
          <a:p>
            <a:pPr>
              <a:buNone/>
            </a:pPr>
            <a:r>
              <a:rPr lang="en-US" sz="3600" dirty="0" smtClean="0"/>
              <a:t>	</a:t>
            </a:r>
            <a:endParaRPr lang="en-US" sz="3600"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6</a:t>
            </a:fld>
            <a:endParaRPr lang="en-US" dirty="0"/>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0430" y="2160000"/>
            <a:ext cx="2528570" cy="3319145"/>
          </a:xfrm>
          <a:prstGeom prst="rect">
            <a:avLst/>
          </a:prstGeom>
          <a:noFill/>
          <a:ln>
            <a:noFill/>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cSld>
  <p:clrMapOvr>
    <a:masterClrMapping/>
  </p:clrMapOvr>
  <p:transition advTm="20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60</a:t>
            </a:fld>
            <a:endParaRPr lang="en-US"/>
          </a:p>
        </p:txBody>
      </p:sp>
      <p:sp>
        <p:nvSpPr>
          <p:cNvPr id="2" name="TextBox 1"/>
          <p:cNvSpPr txBox="1"/>
          <p:nvPr/>
        </p:nvSpPr>
        <p:spPr>
          <a:xfrm>
            <a:off x="2834558" y="900000"/>
            <a:ext cx="5751442" cy="707886"/>
          </a:xfrm>
          <a:prstGeom prst="rect">
            <a:avLst/>
          </a:prstGeom>
          <a:noFill/>
        </p:spPr>
        <p:txBody>
          <a:bodyPr wrap="square" rtlCol="0">
            <a:spAutoFit/>
          </a:bodyPr>
          <a:lstStyle/>
          <a:p>
            <a:pPr algn="r"/>
            <a:r>
              <a:rPr lang="en-US" sz="4000" b="1" i="1" dirty="0" smtClean="0">
                <a:solidFill>
                  <a:srgbClr val="4676A6"/>
                </a:solidFill>
              </a:rPr>
              <a:t>Sustainability</a:t>
            </a:r>
            <a:endParaRPr lang="en-US" sz="4000" b="1" i="1" dirty="0">
              <a:solidFill>
                <a:srgbClr val="4676A6"/>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9" name="Content Placeholder 2"/>
          <p:cNvSpPr>
            <a:spLocks noGrp="1"/>
          </p:cNvSpPr>
          <p:nvPr>
            <p:ph idx="1"/>
          </p:nvPr>
        </p:nvSpPr>
        <p:spPr>
          <a:xfrm>
            <a:off x="378000" y="1800000"/>
            <a:ext cx="8208000" cy="4417707"/>
          </a:xfrm>
        </p:spPr>
        <p:txBody>
          <a:bodyPr>
            <a:noAutofit/>
          </a:bodyPr>
          <a:lstStyle/>
          <a:p>
            <a:pPr marL="0" indent="0">
              <a:lnSpc>
                <a:spcPct val="80000"/>
              </a:lnSpc>
              <a:buNone/>
            </a:pPr>
            <a:r>
              <a:rPr lang="en-GB" sz="2600" dirty="0">
                <a:solidFill>
                  <a:srgbClr val="4676A6"/>
                </a:solidFill>
              </a:rPr>
              <a:t>The product or service can be delivered when it is needed. </a:t>
            </a:r>
            <a:r>
              <a:rPr lang="en-GB" sz="2600" dirty="0" smtClean="0">
                <a:solidFill>
                  <a:srgbClr val="4676A6"/>
                </a:solidFill>
              </a:rPr>
              <a:t/>
            </a:r>
            <a:br>
              <a:rPr lang="en-GB" sz="2600" dirty="0" smtClean="0">
                <a:solidFill>
                  <a:srgbClr val="4676A6"/>
                </a:solidFill>
              </a:rPr>
            </a:br>
            <a:r>
              <a:rPr lang="en-GB" sz="2600" dirty="0" smtClean="0"/>
              <a:t>There </a:t>
            </a:r>
            <a:r>
              <a:rPr lang="en-GB" sz="2600" dirty="0"/>
              <a:t>is a long-term perspective that guarantees </a:t>
            </a:r>
            <a:r>
              <a:rPr lang="en-GB" sz="2600" dirty="0" smtClean="0"/>
              <a:t>delivery.</a:t>
            </a:r>
          </a:p>
          <a:p>
            <a:pPr marL="0" indent="0">
              <a:lnSpc>
                <a:spcPct val="80000"/>
              </a:lnSpc>
              <a:buNone/>
            </a:pPr>
            <a:endParaRPr lang="en-GB" sz="1000" dirty="0" smtClean="0"/>
          </a:p>
          <a:p>
            <a:pPr marL="342000" indent="-342000">
              <a:lnSpc>
                <a:spcPct val="80000"/>
              </a:lnSpc>
              <a:spcBef>
                <a:spcPts val="0"/>
              </a:spcBef>
              <a:spcAft>
                <a:spcPts val="600"/>
              </a:spcAft>
              <a:buNone/>
            </a:pPr>
            <a:r>
              <a:rPr lang="en-US" sz="2600" dirty="0" smtClean="0"/>
              <a:t>Sustainability concerns the following aspects:</a:t>
            </a:r>
          </a:p>
          <a:p>
            <a:pPr marL="342000" indent="-342000">
              <a:lnSpc>
                <a:spcPct val="80000"/>
              </a:lnSpc>
              <a:spcBef>
                <a:spcPts val="0"/>
              </a:spcBef>
              <a:spcAft>
                <a:spcPts val="600"/>
              </a:spcAft>
              <a:buFont typeface="Wingdings" pitchFamily="2" charset="2"/>
              <a:buChar char="ü"/>
            </a:pPr>
            <a:r>
              <a:rPr lang="en-US" sz="2000" dirty="0" smtClean="0"/>
              <a:t>Long-term data availability </a:t>
            </a:r>
          </a:p>
          <a:p>
            <a:pPr marL="342000" indent="-342000">
              <a:lnSpc>
                <a:spcPct val="80000"/>
              </a:lnSpc>
              <a:spcBef>
                <a:spcPts val="0"/>
              </a:spcBef>
              <a:spcAft>
                <a:spcPts val="600"/>
              </a:spcAft>
              <a:buFont typeface="Wingdings" pitchFamily="2" charset="2"/>
              <a:buChar char="ü"/>
            </a:pPr>
            <a:r>
              <a:rPr lang="en-US" sz="2000" dirty="0" smtClean="0"/>
              <a:t>Availability of finance/funds to provide the solution continuously for present and future use </a:t>
            </a:r>
          </a:p>
          <a:p>
            <a:pPr marL="342000" indent="-342000">
              <a:lnSpc>
                <a:spcPct val="80000"/>
              </a:lnSpc>
              <a:spcBef>
                <a:spcPts val="0"/>
              </a:spcBef>
              <a:spcAft>
                <a:spcPts val="600"/>
              </a:spcAft>
              <a:buFont typeface="Wingdings" pitchFamily="2" charset="2"/>
              <a:buChar char="ü"/>
            </a:pPr>
            <a:r>
              <a:rPr lang="en-US" sz="2000" dirty="0" smtClean="0"/>
              <a:t>Long-term institutional / governmental interest and support</a:t>
            </a:r>
          </a:p>
          <a:p>
            <a:pPr marL="342000" indent="-342000">
              <a:lnSpc>
                <a:spcPct val="80000"/>
              </a:lnSpc>
              <a:spcBef>
                <a:spcPts val="0"/>
              </a:spcBef>
              <a:spcAft>
                <a:spcPts val="600"/>
              </a:spcAft>
              <a:buFont typeface="Wingdings" pitchFamily="2" charset="2"/>
              <a:buChar char="ü"/>
            </a:pPr>
            <a:r>
              <a:rPr lang="en-US" sz="2000" dirty="0" smtClean="0"/>
              <a:t>Long-term user interest for a solution that addresses real needs</a:t>
            </a:r>
          </a:p>
          <a:p>
            <a:pPr marL="342000" indent="-342000">
              <a:lnSpc>
                <a:spcPct val="80000"/>
              </a:lnSpc>
              <a:spcBef>
                <a:spcPts val="0"/>
              </a:spcBef>
              <a:spcAft>
                <a:spcPts val="600"/>
              </a:spcAft>
              <a:buNone/>
            </a:pPr>
            <a:r>
              <a:rPr lang="en-GB" sz="1000" dirty="0" smtClean="0"/>
              <a:t> </a:t>
            </a:r>
            <a:endParaRPr lang="en-US" sz="1000" dirty="0" smtClean="0"/>
          </a:p>
          <a:p>
            <a:pPr lvl="0">
              <a:lnSpc>
                <a:spcPct val="80000"/>
              </a:lnSpc>
              <a:spcBef>
                <a:spcPts val="0"/>
              </a:spcBef>
              <a:spcAft>
                <a:spcPts val="1200"/>
              </a:spcAft>
            </a:pPr>
            <a:r>
              <a:rPr lang="en-US" sz="2600" dirty="0" smtClean="0">
                <a:solidFill>
                  <a:srgbClr val="4676A6"/>
                </a:solidFill>
              </a:rPr>
              <a:t>Quantitative:</a:t>
            </a:r>
            <a:r>
              <a:rPr lang="en-US" sz="2600" dirty="0" smtClean="0"/>
              <a:t> not applicable</a:t>
            </a:r>
          </a:p>
          <a:p>
            <a:pPr>
              <a:lnSpc>
                <a:spcPct val="80000"/>
              </a:lnSpc>
              <a:spcBef>
                <a:spcPts val="0"/>
              </a:spcBef>
              <a:spcAft>
                <a:spcPts val="1200"/>
              </a:spcAft>
            </a:pPr>
            <a:r>
              <a:rPr lang="en-US" sz="2600" dirty="0" smtClean="0">
                <a:solidFill>
                  <a:srgbClr val="4676A6"/>
                </a:solidFill>
              </a:rPr>
              <a:t>Qualitative (on scale of 1 to 5): </a:t>
            </a:r>
            <a:r>
              <a:rPr lang="en-US" sz="2600" dirty="0" smtClean="0"/>
              <a:t>b</a:t>
            </a:r>
            <a:r>
              <a:rPr lang="en-GB" sz="2600" dirty="0" err="1" smtClean="0"/>
              <a:t>ased</a:t>
            </a:r>
            <a:r>
              <a:rPr lang="en-GB" sz="2600" dirty="0" smtClean="0"/>
              <a:t> </a:t>
            </a:r>
            <a:r>
              <a:rPr lang="en-GB" sz="2600" dirty="0"/>
              <a:t>on sensitivity analysis of the EO solution</a:t>
            </a:r>
            <a:r>
              <a:rPr lang="en-US" sz="2600" dirty="0" smtClean="0"/>
              <a:t/>
            </a:r>
            <a:br>
              <a:rPr lang="en-US" sz="2600" dirty="0" smtClean="0"/>
            </a:br>
            <a:endParaRPr lang="en-US" sz="2600" dirty="0" smtClean="0"/>
          </a:p>
        </p:txBody>
      </p:sp>
    </p:spTree>
    <p:extLst>
      <p:ext uri="{BB962C8B-B14F-4D97-AF65-F5344CB8AC3E}">
        <p14:creationId xmlns:p14="http://schemas.microsoft.com/office/powerpoint/2010/main" val="2517170794"/>
      </p:ext>
    </p:extLst>
  </p:cSld>
  <p:clrMapOvr>
    <a:masterClrMapping/>
  </p:clrMapOvr>
  <p:transition advTm="2000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61</a:t>
            </a:fld>
            <a:endParaRPr lang="en-US"/>
          </a:p>
        </p:txBody>
      </p:sp>
      <p:sp>
        <p:nvSpPr>
          <p:cNvPr id="2" name="TextBox 1"/>
          <p:cNvSpPr txBox="1"/>
          <p:nvPr/>
        </p:nvSpPr>
        <p:spPr>
          <a:xfrm>
            <a:off x="4053758" y="900000"/>
            <a:ext cx="4532242" cy="707886"/>
          </a:xfrm>
          <a:prstGeom prst="rect">
            <a:avLst/>
          </a:prstGeom>
          <a:noFill/>
        </p:spPr>
        <p:txBody>
          <a:bodyPr wrap="square" rtlCol="0">
            <a:spAutoFit/>
          </a:bodyPr>
          <a:lstStyle/>
          <a:p>
            <a:pPr algn="r"/>
            <a:r>
              <a:rPr lang="en-US" sz="4000" b="1" i="1" dirty="0" smtClean="0">
                <a:solidFill>
                  <a:srgbClr val="4676A6"/>
                </a:solidFill>
              </a:rPr>
              <a:t>Resilience</a:t>
            </a:r>
            <a:endParaRPr lang="en-US" sz="4000" b="1" i="1" dirty="0">
              <a:solidFill>
                <a:srgbClr val="4676A6"/>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9" name="Content Placeholder 2"/>
          <p:cNvSpPr>
            <a:spLocks noGrp="1"/>
          </p:cNvSpPr>
          <p:nvPr>
            <p:ph idx="1"/>
          </p:nvPr>
        </p:nvSpPr>
        <p:spPr>
          <a:xfrm>
            <a:off x="378000" y="1800000"/>
            <a:ext cx="8208000" cy="4417707"/>
          </a:xfrm>
        </p:spPr>
        <p:txBody>
          <a:bodyPr>
            <a:noAutofit/>
          </a:bodyPr>
          <a:lstStyle/>
          <a:p>
            <a:pPr marL="0" indent="0">
              <a:lnSpc>
                <a:spcPct val="80000"/>
              </a:lnSpc>
              <a:buNone/>
            </a:pPr>
            <a:r>
              <a:rPr lang="en-GB" sz="2600" dirty="0">
                <a:solidFill>
                  <a:srgbClr val="4676A6"/>
                </a:solidFill>
              </a:rPr>
              <a:t>In case of extremes or breakdown in the value chain, the product or service can still be delivered at an acceptable level. </a:t>
            </a:r>
            <a:r>
              <a:rPr lang="en-GB" sz="2600" dirty="0"/>
              <a:t>Alternatives (plan B) are available (and developed</a:t>
            </a:r>
            <a:r>
              <a:rPr lang="en-GB" sz="2600" dirty="0" smtClean="0"/>
              <a:t>).</a:t>
            </a:r>
          </a:p>
          <a:p>
            <a:pPr marL="0" indent="0">
              <a:lnSpc>
                <a:spcPct val="80000"/>
              </a:lnSpc>
              <a:buNone/>
            </a:pPr>
            <a:endParaRPr lang="en-US" sz="2600" dirty="0"/>
          </a:p>
          <a:p>
            <a:pPr lvl="0">
              <a:lnSpc>
                <a:spcPct val="80000"/>
              </a:lnSpc>
              <a:spcBef>
                <a:spcPts val="0"/>
              </a:spcBef>
              <a:spcAft>
                <a:spcPts val="1200"/>
              </a:spcAft>
            </a:pPr>
            <a:r>
              <a:rPr lang="en-US" sz="2600" dirty="0" smtClean="0">
                <a:solidFill>
                  <a:srgbClr val="4676A6"/>
                </a:solidFill>
              </a:rPr>
              <a:t>Quantitative:</a:t>
            </a:r>
            <a:r>
              <a:rPr lang="en-US" sz="2600" dirty="0" smtClean="0"/>
              <a:t> </a:t>
            </a:r>
            <a:r>
              <a:rPr lang="en-GB" sz="2600" dirty="0" smtClean="0"/>
              <a:t>cost-benefit </a:t>
            </a:r>
            <a:r>
              <a:rPr lang="en-GB" sz="2600" dirty="0"/>
              <a:t>calculation of plan B </a:t>
            </a:r>
            <a:endParaRPr lang="en-US" sz="2600" dirty="0"/>
          </a:p>
          <a:p>
            <a:pPr>
              <a:lnSpc>
                <a:spcPct val="80000"/>
              </a:lnSpc>
              <a:spcBef>
                <a:spcPts val="0"/>
              </a:spcBef>
              <a:spcAft>
                <a:spcPts val="1200"/>
              </a:spcAft>
            </a:pPr>
            <a:r>
              <a:rPr lang="en-US" sz="2600" dirty="0" smtClean="0">
                <a:solidFill>
                  <a:srgbClr val="4676A6"/>
                </a:solidFill>
              </a:rPr>
              <a:t>Qualitative (on scale of 1 to 5): </a:t>
            </a:r>
            <a:r>
              <a:rPr lang="en-GB" sz="2600" dirty="0" smtClean="0"/>
              <a:t>based </a:t>
            </a:r>
            <a:r>
              <a:rPr lang="en-GB" sz="2600" dirty="0"/>
              <a:t>on risk analysis of the EO solution</a:t>
            </a:r>
            <a:r>
              <a:rPr lang="en-US" sz="2600" dirty="0" smtClean="0"/>
              <a:t/>
            </a:r>
            <a:br>
              <a:rPr lang="en-US" sz="2600" dirty="0" smtClean="0"/>
            </a:br>
            <a:endParaRPr lang="en-US" sz="2600" dirty="0" smtClean="0"/>
          </a:p>
        </p:txBody>
      </p:sp>
    </p:spTree>
    <p:extLst>
      <p:ext uri="{BB962C8B-B14F-4D97-AF65-F5344CB8AC3E}">
        <p14:creationId xmlns:p14="http://schemas.microsoft.com/office/powerpoint/2010/main" val="2620521176"/>
      </p:ext>
    </p:extLst>
  </p:cSld>
  <p:clrMapOvr>
    <a:masterClrMapping/>
  </p:clrMapOvr>
  <p:transition advTm="2000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62</a:t>
            </a:fld>
            <a:endParaRPr lang="en-US"/>
          </a:p>
        </p:txBody>
      </p:sp>
      <p:sp>
        <p:nvSpPr>
          <p:cNvPr id="2" name="TextBox 1"/>
          <p:cNvSpPr txBox="1"/>
          <p:nvPr/>
        </p:nvSpPr>
        <p:spPr>
          <a:xfrm>
            <a:off x="2301158" y="324000"/>
            <a:ext cx="6284842" cy="1323439"/>
          </a:xfrm>
          <a:prstGeom prst="rect">
            <a:avLst/>
          </a:prstGeom>
          <a:noFill/>
        </p:spPr>
        <p:txBody>
          <a:bodyPr wrap="square" rtlCol="0">
            <a:spAutoFit/>
          </a:bodyPr>
          <a:lstStyle/>
          <a:p>
            <a:pPr algn="r"/>
            <a:r>
              <a:rPr lang="en-US" sz="4000" b="1" i="1" dirty="0" smtClean="0">
                <a:solidFill>
                  <a:srgbClr val="4676A6"/>
                </a:solidFill>
              </a:rPr>
              <a:t>Reproduction </a:t>
            </a:r>
            <a:br>
              <a:rPr lang="en-US" sz="4000" b="1" i="1" dirty="0" smtClean="0">
                <a:solidFill>
                  <a:srgbClr val="4676A6"/>
                </a:solidFill>
              </a:rPr>
            </a:br>
            <a:r>
              <a:rPr lang="en-US" sz="4000" b="1" i="1" dirty="0" smtClean="0">
                <a:solidFill>
                  <a:srgbClr val="4676A6"/>
                </a:solidFill>
              </a:rPr>
              <a:t>capacity / flexibility</a:t>
            </a:r>
            <a:endParaRPr lang="en-US" sz="4000" b="1" i="1" dirty="0">
              <a:solidFill>
                <a:srgbClr val="4676A6"/>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9" name="Content Placeholder 2"/>
          <p:cNvSpPr>
            <a:spLocks noGrp="1"/>
          </p:cNvSpPr>
          <p:nvPr>
            <p:ph idx="1"/>
          </p:nvPr>
        </p:nvSpPr>
        <p:spPr>
          <a:xfrm>
            <a:off x="378000" y="1800000"/>
            <a:ext cx="8208000" cy="4417707"/>
          </a:xfrm>
        </p:spPr>
        <p:txBody>
          <a:bodyPr>
            <a:noAutofit/>
          </a:bodyPr>
          <a:lstStyle/>
          <a:p>
            <a:pPr marL="0" indent="0">
              <a:lnSpc>
                <a:spcPct val="80000"/>
              </a:lnSpc>
              <a:buNone/>
            </a:pPr>
            <a:r>
              <a:rPr lang="en-GB" sz="2600" dirty="0">
                <a:solidFill>
                  <a:srgbClr val="4676A6"/>
                </a:solidFill>
              </a:rPr>
              <a:t>The product or service can be easily applied or adapted for use in another region or another situation, while still providing the solution without (too much) extra cost</a:t>
            </a:r>
            <a:r>
              <a:rPr lang="en-GB" sz="2600" dirty="0" smtClean="0">
                <a:solidFill>
                  <a:srgbClr val="4676A6"/>
                </a:solidFill>
              </a:rPr>
              <a:t>.</a:t>
            </a:r>
          </a:p>
          <a:p>
            <a:pPr marL="0" indent="0">
              <a:lnSpc>
                <a:spcPct val="80000"/>
              </a:lnSpc>
              <a:buNone/>
            </a:pPr>
            <a:endParaRPr lang="en-US" sz="2600" dirty="0" smtClean="0">
              <a:solidFill>
                <a:srgbClr val="4676A6"/>
              </a:solidFill>
            </a:endParaRPr>
          </a:p>
          <a:p>
            <a:pPr lvl="0">
              <a:lnSpc>
                <a:spcPct val="80000"/>
              </a:lnSpc>
              <a:spcBef>
                <a:spcPts val="0"/>
              </a:spcBef>
              <a:spcAft>
                <a:spcPts val="1200"/>
              </a:spcAft>
            </a:pPr>
            <a:r>
              <a:rPr lang="en-US" sz="2600" dirty="0" smtClean="0">
                <a:solidFill>
                  <a:srgbClr val="4676A6"/>
                </a:solidFill>
              </a:rPr>
              <a:t>Quantitative:</a:t>
            </a:r>
            <a:r>
              <a:rPr lang="en-US" sz="2600" dirty="0" smtClean="0"/>
              <a:t> </a:t>
            </a:r>
            <a:r>
              <a:rPr lang="en-GB" sz="2600" dirty="0" smtClean="0"/>
              <a:t>calculation of reproduction costs for application in other regions or situations; measurement of spreading of actual use</a:t>
            </a:r>
            <a:endParaRPr lang="en-US" sz="2600" dirty="0" smtClean="0"/>
          </a:p>
          <a:p>
            <a:pPr>
              <a:lnSpc>
                <a:spcPct val="80000"/>
              </a:lnSpc>
              <a:spcBef>
                <a:spcPts val="0"/>
              </a:spcBef>
              <a:spcAft>
                <a:spcPts val="1200"/>
              </a:spcAft>
            </a:pPr>
            <a:r>
              <a:rPr lang="en-US" sz="2600" dirty="0" smtClean="0">
                <a:solidFill>
                  <a:srgbClr val="4676A6"/>
                </a:solidFill>
              </a:rPr>
              <a:t>Qualitative (on scale of 1 to 5): </a:t>
            </a:r>
            <a:r>
              <a:rPr lang="en-GB" sz="2600" dirty="0" smtClean="0"/>
              <a:t>based </a:t>
            </a:r>
            <a:r>
              <a:rPr lang="en-GB" sz="2600" dirty="0"/>
              <a:t>on quantitative assessment and description of EO solution</a:t>
            </a:r>
            <a:r>
              <a:rPr lang="en-US" sz="2600" dirty="0" smtClean="0"/>
              <a:t/>
            </a:r>
            <a:br>
              <a:rPr lang="en-US" sz="2600" dirty="0" smtClean="0"/>
            </a:br>
            <a:endParaRPr lang="en-US" sz="2600" dirty="0" smtClean="0"/>
          </a:p>
        </p:txBody>
      </p:sp>
    </p:spTree>
    <p:extLst>
      <p:ext uri="{BB962C8B-B14F-4D97-AF65-F5344CB8AC3E}">
        <p14:creationId xmlns:p14="http://schemas.microsoft.com/office/powerpoint/2010/main" val="294192666"/>
      </p:ext>
    </p:extLst>
  </p:cSld>
  <p:clrMapOvr>
    <a:masterClrMapping/>
  </p:clrMapOvr>
  <p:transition advTm="2000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63</a:t>
            </a:fld>
            <a:endParaRPr lang="en-US"/>
          </a:p>
        </p:txBody>
      </p:sp>
      <p:sp>
        <p:nvSpPr>
          <p:cNvPr id="2" name="TextBox 1"/>
          <p:cNvSpPr txBox="1"/>
          <p:nvPr/>
        </p:nvSpPr>
        <p:spPr>
          <a:xfrm>
            <a:off x="4053758" y="900000"/>
            <a:ext cx="4532242" cy="707886"/>
          </a:xfrm>
          <a:prstGeom prst="rect">
            <a:avLst/>
          </a:prstGeom>
          <a:noFill/>
        </p:spPr>
        <p:txBody>
          <a:bodyPr wrap="square" rtlCol="0">
            <a:spAutoFit/>
          </a:bodyPr>
          <a:lstStyle/>
          <a:p>
            <a:pPr algn="r"/>
            <a:r>
              <a:rPr lang="en-US" sz="4000" b="1" i="1" dirty="0" smtClean="0">
                <a:solidFill>
                  <a:srgbClr val="4676A6"/>
                </a:solidFill>
              </a:rPr>
              <a:t>Acceptance</a:t>
            </a:r>
            <a:endParaRPr lang="en-US" sz="4000" b="1" i="1" dirty="0">
              <a:solidFill>
                <a:srgbClr val="4676A6"/>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9" name="Content Placeholder 2"/>
          <p:cNvSpPr>
            <a:spLocks noGrp="1"/>
          </p:cNvSpPr>
          <p:nvPr>
            <p:ph idx="1"/>
          </p:nvPr>
        </p:nvSpPr>
        <p:spPr>
          <a:xfrm>
            <a:off x="378000" y="1800000"/>
            <a:ext cx="8208000" cy="4417707"/>
          </a:xfrm>
        </p:spPr>
        <p:txBody>
          <a:bodyPr>
            <a:noAutofit/>
          </a:bodyPr>
          <a:lstStyle/>
          <a:p>
            <a:pPr marL="0" indent="0">
              <a:lnSpc>
                <a:spcPct val="80000"/>
              </a:lnSpc>
              <a:buNone/>
            </a:pPr>
            <a:r>
              <a:rPr lang="en-GB" sz="2600" dirty="0"/>
              <a:t>The users intuitively get what the product or service is about and are interested. </a:t>
            </a:r>
            <a:r>
              <a:rPr lang="en-GB" sz="2600" dirty="0">
                <a:solidFill>
                  <a:srgbClr val="4676A6"/>
                </a:solidFill>
              </a:rPr>
              <a:t>They accept it as a solution to their problem</a:t>
            </a:r>
            <a:r>
              <a:rPr lang="en-GB" sz="2600" dirty="0" smtClean="0">
                <a:solidFill>
                  <a:srgbClr val="4676A6"/>
                </a:solidFill>
              </a:rPr>
              <a:t>.</a:t>
            </a:r>
          </a:p>
          <a:p>
            <a:pPr marL="0" indent="0">
              <a:lnSpc>
                <a:spcPct val="80000"/>
              </a:lnSpc>
              <a:buNone/>
            </a:pPr>
            <a:endParaRPr lang="en-US" sz="2600" dirty="0">
              <a:solidFill>
                <a:srgbClr val="4676A6"/>
              </a:solidFill>
            </a:endParaRPr>
          </a:p>
          <a:p>
            <a:pPr lvl="0">
              <a:lnSpc>
                <a:spcPct val="80000"/>
              </a:lnSpc>
              <a:spcBef>
                <a:spcPts val="0"/>
              </a:spcBef>
              <a:spcAft>
                <a:spcPts val="1200"/>
              </a:spcAft>
            </a:pPr>
            <a:r>
              <a:rPr lang="en-US" sz="2600" dirty="0" smtClean="0">
                <a:solidFill>
                  <a:srgbClr val="4676A6"/>
                </a:solidFill>
              </a:rPr>
              <a:t>Quantitative:</a:t>
            </a:r>
            <a:r>
              <a:rPr lang="en-US" sz="2600" dirty="0" smtClean="0"/>
              <a:t> </a:t>
            </a:r>
            <a:r>
              <a:rPr lang="en-GB" sz="2600" dirty="0" smtClean="0"/>
              <a:t>none</a:t>
            </a:r>
            <a:r>
              <a:rPr lang="en-GB" sz="2600" dirty="0"/>
              <a:t>, or survey results about acceptance. After introduction of the solution: number of clients and/or </a:t>
            </a:r>
            <a:r>
              <a:rPr lang="en-GB" sz="2600" dirty="0" smtClean="0"/>
              <a:t>users</a:t>
            </a:r>
            <a:endParaRPr lang="en-US" sz="2600" dirty="0"/>
          </a:p>
          <a:p>
            <a:pPr>
              <a:lnSpc>
                <a:spcPct val="80000"/>
              </a:lnSpc>
              <a:spcBef>
                <a:spcPts val="0"/>
              </a:spcBef>
              <a:spcAft>
                <a:spcPts val="1200"/>
              </a:spcAft>
            </a:pPr>
            <a:r>
              <a:rPr lang="en-US" sz="2600" dirty="0" smtClean="0">
                <a:solidFill>
                  <a:srgbClr val="4676A6"/>
                </a:solidFill>
              </a:rPr>
              <a:t>Qualitative (on scale of 1 to 5): </a:t>
            </a:r>
            <a:r>
              <a:rPr lang="en-GB" sz="2600" dirty="0" smtClean="0"/>
              <a:t>based </a:t>
            </a:r>
            <a:r>
              <a:rPr lang="en-GB" sz="2600" dirty="0"/>
              <a:t>on user testimonials and user surveys</a:t>
            </a:r>
            <a:r>
              <a:rPr lang="en-US" sz="2600" dirty="0" smtClean="0"/>
              <a:t/>
            </a:r>
            <a:br>
              <a:rPr lang="en-US" sz="2600" dirty="0" smtClean="0"/>
            </a:br>
            <a:endParaRPr lang="en-US" sz="2600" dirty="0" smtClean="0"/>
          </a:p>
        </p:txBody>
      </p:sp>
    </p:spTree>
    <p:extLst>
      <p:ext uri="{BB962C8B-B14F-4D97-AF65-F5344CB8AC3E}">
        <p14:creationId xmlns:p14="http://schemas.microsoft.com/office/powerpoint/2010/main" val="3974465347"/>
      </p:ext>
    </p:extLst>
  </p:cSld>
  <p:clrMapOvr>
    <a:masterClrMapping/>
  </p:clrMapOvr>
  <p:transition advTm="2000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64</a:t>
            </a:fld>
            <a:endParaRPr lang="en-US"/>
          </a:p>
        </p:txBody>
      </p:sp>
      <p:sp>
        <p:nvSpPr>
          <p:cNvPr id="2" name="TextBox 1"/>
          <p:cNvSpPr txBox="1"/>
          <p:nvPr/>
        </p:nvSpPr>
        <p:spPr>
          <a:xfrm>
            <a:off x="2072558" y="324000"/>
            <a:ext cx="6513442" cy="1323439"/>
          </a:xfrm>
          <a:prstGeom prst="rect">
            <a:avLst/>
          </a:prstGeom>
          <a:noFill/>
        </p:spPr>
        <p:txBody>
          <a:bodyPr wrap="square" rtlCol="0">
            <a:spAutoFit/>
          </a:bodyPr>
          <a:lstStyle/>
          <a:p>
            <a:pPr algn="r"/>
            <a:r>
              <a:rPr lang="en-US" sz="4000" b="1" i="1" dirty="0" smtClean="0">
                <a:solidFill>
                  <a:srgbClr val="4676A6"/>
                </a:solidFill>
              </a:rPr>
              <a:t>Level of knowledge </a:t>
            </a:r>
            <a:br>
              <a:rPr lang="en-US" sz="4000" b="1" i="1" dirty="0" smtClean="0">
                <a:solidFill>
                  <a:srgbClr val="4676A6"/>
                </a:solidFill>
              </a:rPr>
            </a:br>
            <a:r>
              <a:rPr lang="en-US" sz="4000" b="1" i="1" dirty="0" smtClean="0">
                <a:solidFill>
                  <a:srgbClr val="4676A6"/>
                </a:solidFill>
              </a:rPr>
              <a:t>transfer required</a:t>
            </a:r>
            <a:endParaRPr lang="en-US" sz="4000" b="1" i="1" dirty="0">
              <a:solidFill>
                <a:srgbClr val="4676A6"/>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9" name="Content Placeholder 2"/>
          <p:cNvSpPr>
            <a:spLocks noGrp="1"/>
          </p:cNvSpPr>
          <p:nvPr>
            <p:ph idx="1"/>
          </p:nvPr>
        </p:nvSpPr>
        <p:spPr>
          <a:xfrm>
            <a:off x="378000" y="1800000"/>
            <a:ext cx="8208000" cy="4417707"/>
          </a:xfrm>
        </p:spPr>
        <p:txBody>
          <a:bodyPr>
            <a:noAutofit/>
          </a:bodyPr>
          <a:lstStyle/>
          <a:p>
            <a:pPr marL="0" indent="0">
              <a:lnSpc>
                <a:spcPct val="80000"/>
              </a:lnSpc>
              <a:buNone/>
            </a:pPr>
            <a:r>
              <a:rPr lang="en-GB" sz="2600" dirty="0">
                <a:solidFill>
                  <a:srgbClr val="4676A6"/>
                </a:solidFill>
              </a:rPr>
              <a:t>The training requirements for professionals and other users along the value chain are clear and associated costs and efforts are acceptable</a:t>
            </a:r>
            <a:r>
              <a:rPr lang="en-GB" sz="2600" dirty="0" smtClean="0">
                <a:solidFill>
                  <a:srgbClr val="4676A6"/>
                </a:solidFill>
              </a:rPr>
              <a:t>.</a:t>
            </a:r>
          </a:p>
          <a:p>
            <a:pPr marL="0" indent="0">
              <a:lnSpc>
                <a:spcPct val="80000"/>
              </a:lnSpc>
              <a:buNone/>
            </a:pPr>
            <a:endParaRPr lang="en-US" sz="2600" dirty="0">
              <a:solidFill>
                <a:srgbClr val="4676A6"/>
              </a:solidFill>
            </a:endParaRPr>
          </a:p>
          <a:p>
            <a:pPr lvl="0">
              <a:lnSpc>
                <a:spcPct val="80000"/>
              </a:lnSpc>
              <a:spcBef>
                <a:spcPts val="0"/>
              </a:spcBef>
              <a:spcAft>
                <a:spcPts val="1200"/>
              </a:spcAft>
            </a:pPr>
            <a:r>
              <a:rPr lang="en-US" sz="2600" dirty="0" smtClean="0">
                <a:solidFill>
                  <a:srgbClr val="4676A6"/>
                </a:solidFill>
              </a:rPr>
              <a:t>Quantitative:</a:t>
            </a:r>
            <a:r>
              <a:rPr lang="en-US" sz="2600" dirty="0" smtClean="0"/>
              <a:t> </a:t>
            </a:r>
            <a:r>
              <a:rPr lang="en-GB" sz="2600" dirty="0" smtClean="0"/>
              <a:t>cost </a:t>
            </a:r>
            <a:r>
              <a:rPr lang="en-GB" sz="2600" dirty="0"/>
              <a:t>and time required to get the users at the desired knowledge and skill level</a:t>
            </a:r>
            <a:endParaRPr lang="en-US" sz="2600" dirty="0"/>
          </a:p>
          <a:p>
            <a:pPr>
              <a:lnSpc>
                <a:spcPct val="80000"/>
              </a:lnSpc>
              <a:spcBef>
                <a:spcPts val="0"/>
              </a:spcBef>
              <a:spcAft>
                <a:spcPts val="1200"/>
              </a:spcAft>
            </a:pPr>
            <a:r>
              <a:rPr lang="en-US" sz="2600" dirty="0" smtClean="0">
                <a:solidFill>
                  <a:srgbClr val="4676A6"/>
                </a:solidFill>
              </a:rPr>
              <a:t>Qualitative (on scale of 1 to 5): </a:t>
            </a:r>
            <a:r>
              <a:rPr lang="en-GB" sz="2600" dirty="0" smtClean="0"/>
              <a:t>based </a:t>
            </a:r>
            <a:r>
              <a:rPr lang="en-GB" sz="2600" dirty="0"/>
              <a:t>on knowledge transfer plans and evaluation of training activities</a:t>
            </a:r>
            <a:r>
              <a:rPr lang="en-US" sz="2600" dirty="0" smtClean="0"/>
              <a:t/>
            </a:r>
            <a:br>
              <a:rPr lang="en-US" sz="2600" dirty="0" smtClean="0"/>
            </a:br>
            <a:endParaRPr lang="en-US" sz="2600" dirty="0" smtClean="0"/>
          </a:p>
        </p:txBody>
      </p:sp>
    </p:spTree>
    <p:extLst>
      <p:ext uri="{BB962C8B-B14F-4D97-AF65-F5344CB8AC3E}">
        <p14:creationId xmlns:p14="http://schemas.microsoft.com/office/powerpoint/2010/main" val="3532823475"/>
      </p:ext>
    </p:extLst>
  </p:cSld>
  <p:clrMapOvr>
    <a:masterClrMapping/>
  </p:clrMapOvr>
  <p:transition advTm="2000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65</a:t>
            </a:fld>
            <a:endParaRPr lang="en-US"/>
          </a:p>
        </p:txBody>
      </p:sp>
      <p:sp>
        <p:nvSpPr>
          <p:cNvPr id="2" name="TextBox 1"/>
          <p:cNvSpPr txBox="1"/>
          <p:nvPr/>
        </p:nvSpPr>
        <p:spPr>
          <a:xfrm>
            <a:off x="378000" y="324000"/>
            <a:ext cx="8208000" cy="1938992"/>
          </a:xfrm>
          <a:prstGeom prst="rect">
            <a:avLst/>
          </a:prstGeom>
          <a:noFill/>
        </p:spPr>
        <p:txBody>
          <a:bodyPr wrap="square" rtlCol="0">
            <a:spAutoFit/>
          </a:bodyPr>
          <a:lstStyle/>
          <a:p>
            <a:pPr algn="r"/>
            <a:r>
              <a:rPr lang="en-US" sz="4000" b="1" i="1" dirty="0" smtClean="0">
                <a:solidFill>
                  <a:srgbClr val="4676A6"/>
                </a:solidFill>
              </a:rPr>
              <a:t>Ethics, transparency, </a:t>
            </a:r>
            <a:br>
              <a:rPr lang="en-US" sz="4000" b="1" i="1" dirty="0" smtClean="0">
                <a:solidFill>
                  <a:srgbClr val="4676A6"/>
                </a:solidFill>
              </a:rPr>
            </a:br>
            <a:r>
              <a:rPr lang="en-US" sz="4000" b="1" i="1" dirty="0" smtClean="0">
                <a:solidFill>
                  <a:srgbClr val="4676A6"/>
                </a:solidFill>
              </a:rPr>
              <a:t>public accountability, </a:t>
            </a:r>
            <a:br>
              <a:rPr lang="en-US" sz="4000" b="1" i="1" dirty="0" smtClean="0">
                <a:solidFill>
                  <a:srgbClr val="4676A6"/>
                </a:solidFill>
              </a:rPr>
            </a:br>
            <a:r>
              <a:rPr lang="en-US" sz="4000" b="1" i="1" dirty="0" smtClean="0">
                <a:solidFill>
                  <a:srgbClr val="4676A6"/>
                </a:solidFill>
              </a:rPr>
              <a:t>objectivity &amp; impartiality</a:t>
            </a:r>
            <a:endParaRPr lang="en-US" sz="4000" b="1" i="1" dirty="0">
              <a:solidFill>
                <a:srgbClr val="4676A6"/>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9" name="Content Placeholder 2"/>
          <p:cNvSpPr>
            <a:spLocks noGrp="1"/>
          </p:cNvSpPr>
          <p:nvPr>
            <p:ph idx="1"/>
          </p:nvPr>
        </p:nvSpPr>
        <p:spPr>
          <a:xfrm>
            <a:off x="378000" y="2340000"/>
            <a:ext cx="8208000" cy="4417707"/>
          </a:xfrm>
        </p:spPr>
        <p:txBody>
          <a:bodyPr>
            <a:noAutofit/>
          </a:bodyPr>
          <a:lstStyle/>
          <a:p>
            <a:pPr marL="0" indent="0">
              <a:lnSpc>
                <a:spcPct val="80000"/>
              </a:lnSpc>
              <a:buNone/>
            </a:pPr>
            <a:r>
              <a:rPr lang="en-US" sz="2600" dirty="0" smtClean="0"/>
              <a:t>Application of Earth observation increases the level of objectivity and impartiality in decision-making processes, including conflict resolution. The application improves transparency and public accountability. It raises no ethical issues or if it does, as in the case of privacy concerns, these are resolved in a satisfactory way for all parties concerned.</a:t>
            </a:r>
          </a:p>
          <a:p>
            <a:pPr marL="0" indent="0">
              <a:lnSpc>
                <a:spcPct val="80000"/>
              </a:lnSpc>
              <a:buNone/>
            </a:pPr>
            <a:endParaRPr lang="en-US" sz="2600" dirty="0" smtClean="0"/>
          </a:p>
          <a:p>
            <a:pPr>
              <a:lnSpc>
                <a:spcPct val="80000"/>
              </a:lnSpc>
              <a:spcBef>
                <a:spcPts val="0"/>
              </a:spcBef>
              <a:spcAft>
                <a:spcPts val="1200"/>
              </a:spcAft>
            </a:pPr>
            <a:r>
              <a:rPr lang="en-US" sz="2600" dirty="0" smtClean="0">
                <a:solidFill>
                  <a:srgbClr val="4676A6"/>
                </a:solidFill>
              </a:rPr>
              <a:t>Quantitative:</a:t>
            </a:r>
            <a:r>
              <a:rPr lang="en-US" sz="2600" dirty="0" smtClean="0"/>
              <a:t> </a:t>
            </a:r>
            <a:r>
              <a:rPr lang="en-GB" sz="2600" dirty="0" smtClean="0"/>
              <a:t>not applicable</a:t>
            </a:r>
            <a:endParaRPr lang="en-US" sz="2600" dirty="0" smtClean="0"/>
          </a:p>
          <a:p>
            <a:pPr>
              <a:lnSpc>
                <a:spcPct val="80000"/>
              </a:lnSpc>
              <a:spcBef>
                <a:spcPts val="0"/>
              </a:spcBef>
              <a:spcAft>
                <a:spcPts val="1200"/>
              </a:spcAft>
            </a:pPr>
            <a:r>
              <a:rPr lang="en-US" sz="2600" dirty="0" smtClean="0">
                <a:solidFill>
                  <a:srgbClr val="4676A6"/>
                </a:solidFill>
              </a:rPr>
              <a:t>Qualitative (on scale of 1 to 5): </a:t>
            </a:r>
            <a:r>
              <a:rPr lang="en-US" sz="2600" dirty="0" smtClean="0"/>
              <a:t>based on user testimonials and user surveys</a:t>
            </a:r>
          </a:p>
        </p:txBody>
      </p:sp>
    </p:spTree>
    <p:extLst>
      <p:ext uri="{BB962C8B-B14F-4D97-AF65-F5344CB8AC3E}">
        <p14:creationId xmlns:p14="http://schemas.microsoft.com/office/powerpoint/2010/main" val="3532823475"/>
      </p:ext>
    </p:extLst>
  </p:cSld>
  <p:clrMapOvr>
    <a:masterClrMapping/>
  </p:clrMapOvr>
  <p:transition advTm="2000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800000"/>
            <a:ext cx="8208000" cy="5181600"/>
          </a:xfrm>
        </p:spPr>
        <p:txBody>
          <a:bodyPr anchor="t">
            <a:normAutofit/>
          </a:bodyPr>
          <a:lstStyle/>
          <a:p>
            <a:pPr algn="l">
              <a:lnSpc>
                <a:spcPct val="80000"/>
              </a:lnSpc>
              <a:spcAft>
                <a:spcPts val="1200"/>
              </a:spcAft>
              <a:tabLst>
                <a:tab pos="465138" algn="l"/>
              </a:tabLst>
            </a:pPr>
            <a:r>
              <a:rPr lang="en-US" sz="2800" dirty="0" smtClean="0">
                <a:latin typeface="+mn-lt"/>
              </a:rPr>
              <a:t>Several attempts have been made to introduce environmental accounting and to enlarge the sphere of the conventional economy to include and quantify impact on ecosystems. </a:t>
            </a:r>
            <a:br>
              <a:rPr lang="en-US" sz="2800" dirty="0" smtClean="0">
                <a:latin typeface="+mn-lt"/>
              </a:rPr>
            </a:br>
            <a:r>
              <a:rPr lang="en-US" sz="2800" dirty="0" smtClean="0">
                <a:latin typeface="+mn-lt"/>
              </a:rPr>
              <a:t/>
            </a:r>
            <a:br>
              <a:rPr lang="en-US" sz="2800" dirty="0" smtClean="0">
                <a:latin typeface="+mn-lt"/>
              </a:rPr>
            </a:br>
            <a:r>
              <a:rPr lang="en-US" sz="2800" dirty="0" smtClean="0">
                <a:latin typeface="+mn-lt"/>
              </a:rPr>
              <a:t>The following slides give some examples:</a:t>
            </a:r>
            <a:endParaRPr lang="en-US" sz="2800" dirty="0">
              <a:latin typeface="+mn-lt"/>
            </a:endParaRPr>
          </a:p>
        </p:txBody>
      </p:sp>
      <p:sp>
        <p:nvSpPr>
          <p:cNvPr id="5" name="Slide Number Placeholder 4"/>
          <p:cNvSpPr>
            <a:spLocks noGrp="1"/>
          </p:cNvSpPr>
          <p:nvPr>
            <p:ph type="sldNum" sz="quarter" idx="12"/>
          </p:nvPr>
        </p:nvSpPr>
        <p:spPr/>
        <p:txBody>
          <a:bodyPr/>
          <a:lstStyle/>
          <a:p>
            <a:fld id="{7AE59B96-4131-4DD5-A7F3-9C8969C240CC}" type="slidenum">
              <a:rPr lang="en-US" smtClean="0"/>
              <a:pPr/>
              <a:t>66</a:t>
            </a:fld>
            <a:endParaRPr lang="en-US"/>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926417517"/>
      </p:ext>
    </p:extLst>
  </p:cSld>
  <p:clrMapOvr>
    <a:masterClrMapping/>
  </p:clrMapOvr>
  <p:transition advTm="2000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67</a:t>
            </a:fld>
            <a:endParaRPr lang="en-US" dirty="0"/>
          </a:p>
        </p:txBody>
      </p:sp>
      <p:sp>
        <p:nvSpPr>
          <p:cNvPr id="6" name="TextBox 5"/>
          <p:cNvSpPr txBox="1"/>
          <p:nvPr/>
        </p:nvSpPr>
        <p:spPr>
          <a:xfrm>
            <a:off x="378000" y="1620000"/>
            <a:ext cx="8208000" cy="1080000"/>
          </a:xfrm>
          <a:prstGeom prst="rect">
            <a:avLst/>
          </a:prstGeom>
          <a:noFill/>
        </p:spPr>
        <p:txBody>
          <a:bodyPr wrap="square" rtlCol="0" anchor="ctr">
            <a:spAutoFit/>
          </a:bodyPr>
          <a:lstStyle/>
          <a:p>
            <a:r>
              <a:rPr lang="en-US" sz="4000" b="1" i="1" dirty="0" smtClean="0">
                <a:solidFill>
                  <a:srgbClr val="4676A6"/>
                </a:solidFill>
              </a:rPr>
              <a:t>Environmental accounting &amp; payment for ecosystem services</a:t>
            </a:r>
            <a:endParaRPr lang="en-US" sz="4000" b="1" i="1" dirty="0">
              <a:solidFill>
                <a:srgbClr val="4676A6"/>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600" y="430615"/>
            <a:ext cx="685200" cy="73491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513" y="489216"/>
            <a:ext cx="849087" cy="61195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578891"/>
            <a:ext cx="1447800" cy="53279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2700" y="499790"/>
            <a:ext cx="685800" cy="6858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5400" y="506076"/>
            <a:ext cx="1562100" cy="67951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7500" y="489216"/>
            <a:ext cx="696374" cy="696374"/>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3044" y="430615"/>
            <a:ext cx="823913" cy="839714"/>
          </a:xfrm>
          <a:prstGeom prst="rect">
            <a:avLst/>
          </a:prstGeom>
        </p:spPr>
      </p:pic>
      <p:sp>
        <p:nvSpPr>
          <p:cNvPr id="14" name="Content Placeholder 2"/>
          <p:cNvSpPr>
            <a:spLocks noGrp="1"/>
          </p:cNvSpPr>
          <p:nvPr>
            <p:ph idx="1"/>
          </p:nvPr>
        </p:nvSpPr>
        <p:spPr>
          <a:xfrm>
            <a:off x="378000" y="2880000"/>
            <a:ext cx="8208000" cy="3810000"/>
          </a:xfrm>
        </p:spPr>
        <p:txBody>
          <a:bodyPr>
            <a:normAutofit/>
          </a:bodyPr>
          <a:lstStyle/>
          <a:p>
            <a:pPr marL="342000" indent="-342000">
              <a:lnSpc>
                <a:spcPct val="80000"/>
              </a:lnSpc>
              <a:spcBef>
                <a:spcPts val="0"/>
              </a:spcBef>
              <a:spcAft>
                <a:spcPts val="1200"/>
              </a:spcAft>
            </a:pPr>
            <a:r>
              <a:rPr lang="en-US" sz="2600" b="1" dirty="0" err="1" smtClean="0">
                <a:solidFill>
                  <a:prstClr val="black"/>
                </a:solidFill>
                <a:ea typeface="Times New Roman"/>
                <a:cs typeface="Times New Roman"/>
              </a:rPr>
              <a:t>SEEA</a:t>
            </a:r>
            <a:r>
              <a:rPr lang="en-US" sz="2600" b="1" dirty="0" smtClean="0">
                <a:solidFill>
                  <a:prstClr val="black"/>
                </a:solidFill>
                <a:ea typeface="Times New Roman"/>
                <a:cs typeface="Times New Roman"/>
              </a:rPr>
              <a:t>:</a:t>
            </a:r>
            <a:r>
              <a:rPr lang="en-US" sz="2600" dirty="0" smtClean="0">
                <a:solidFill>
                  <a:prstClr val="black"/>
                </a:solidFill>
                <a:ea typeface="Times New Roman"/>
                <a:cs typeface="Times New Roman"/>
              </a:rPr>
              <a:t> </a:t>
            </a:r>
            <a:br>
              <a:rPr lang="en-US" sz="2600" dirty="0" smtClean="0">
                <a:solidFill>
                  <a:prstClr val="black"/>
                </a:solidFill>
                <a:ea typeface="Times New Roman"/>
                <a:cs typeface="Times New Roman"/>
              </a:rPr>
            </a:br>
            <a:r>
              <a:rPr lang="en-US" sz="2600" dirty="0" smtClean="0">
                <a:solidFill>
                  <a:prstClr val="black"/>
                </a:solidFill>
                <a:ea typeface="Times New Roman"/>
                <a:cs typeface="Times New Roman"/>
              </a:rPr>
              <a:t>System of Environmental-Economic Accounts </a:t>
            </a:r>
            <a:br>
              <a:rPr lang="en-US" sz="2600" dirty="0" smtClean="0">
                <a:solidFill>
                  <a:prstClr val="black"/>
                </a:solidFill>
                <a:ea typeface="Times New Roman"/>
                <a:cs typeface="Times New Roman"/>
              </a:rPr>
            </a:br>
            <a:r>
              <a:rPr lang="en-US" sz="2600" dirty="0" smtClean="0">
                <a:solidFill>
                  <a:prstClr val="black"/>
                </a:solidFill>
                <a:ea typeface="Times New Roman"/>
                <a:cs typeface="Times New Roman"/>
              </a:rPr>
              <a:t>(</a:t>
            </a:r>
            <a:r>
              <a:rPr lang="en-US" sz="2600" dirty="0" smtClean="0"/>
              <a:t>EC, </a:t>
            </a:r>
            <a:r>
              <a:rPr lang="en-US" sz="2600" dirty="0" err="1" smtClean="0"/>
              <a:t>FAO</a:t>
            </a:r>
            <a:r>
              <a:rPr lang="en-US" sz="2600" dirty="0" smtClean="0"/>
              <a:t>, IMF, OECD, UN, WB </a:t>
            </a:r>
            <a:r>
              <a:rPr lang="en-US" sz="2600" dirty="0" smtClean="0">
                <a:solidFill>
                  <a:prstClr val="black"/>
                </a:solidFill>
                <a:ea typeface="Times New Roman"/>
                <a:cs typeface="Times New Roman"/>
              </a:rPr>
              <a:t>)</a:t>
            </a:r>
          </a:p>
          <a:p>
            <a:pPr marL="342000" lvl="0" indent="-342000">
              <a:lnSpc>
                <a:spcPct val="80000"/>
              </a:lnSpc>
              <a:spcBef>
                <a:spcPts val="0"/>
              </a:spcBef>
              <a:spcAft>
                <a:spcPts val="1200"/>
              </a:spcAft>
            </a:pPr>
            <a:r>
              <a:rPr lang="en-US" sz="2600" b="1" dirty="0" smtClean="0">
                <a:solidFill>
                  <a:prstClr val="black"/>
                </a:solidFill>
                <a:ea typeface="Times New Roman"/>
                <a:cs typeface="Times New Roman"/>
              </a:rPr>
              <a:t>WAVES:</a:t>
            </a:r>
            <a:r>
              <a:rPr lang="en-US" sz="2600" dirty="0" smtClean="0">
                <a:solidFill>
                  <a:prstClr val="black"/>
                </a:solidFill>
                <a:ea typeface="Times New Roman"/>
                <a:cs typeface="Times New Roman"/>
              </a:rPr>
              <a:t> </a:t>
            </a:r>
            <a:br>
              <a:rPr lang="en-US" sz="2600" dirty="0" smtClean="0">
                <a:solidFill>
                  <a:prstClr val="black"/>
                </a:solidFill>
                <a:ea typeface="Times New Roman"/>
                <a:cs typeface="Times New Roman"/>
              </a:rPr>
            </a:br>
            <a:r>
              <a:rPr lang="en-US" sz="2600" dirty="0" smtClean="0">
                <a:solidFill>
                  <a:prstClr val="black"/>
                </a:solidFill>
                <a:ea typeface="Times New Roman"/>
                <a:cs typeface="Times New Roman"/>
              </a:rPr>
              <a:t>Wealth Accounting and the Valuation of Ecosystem Services (global partnership, led by World Bank)</a:t>
            </a:r>
          </a:p>
          <a:p>
            <a:pPr marL="342000" lvl="0" indent="-342000">
              <a:lnSpc>
                <a:spcPct val="80000"/>
              </a:lnSpc>
              <a:spcBef>
                <a:spcPts val="0"/>
              </a:spcBef>
              <a:spcAft>
                <a:spcPts val="1200"/>
              </a:spcAft>
            </a:pPr>
            <a:r>
              <a:rPr lang="en-US" sz="2600" b="1" dirty="0" err="1" smtClean="0">
                <a:solidFill>
                  <a:prstClr val="black"/>
                </a:solidFill>
                <a:ea typeface="Times New Roman"/>
                <a:cs typeface="Times New Roman"/>
              </a:rPr>
              <a:t>TEEB</a:t>
            </a:r>
            <a:r>
              <a:rPr lang="en-US" sz="2600" b="1" dirty="0" smtClean="0">
                <a:solidFill>
                  <a:prstClr val="black"/>
                </a:solidFill>
                <a:ea typeface="Times New Roman"/>
                <a:cs typeface="Times New Roman"/>
              </a:rPr>
              <a:t>:</a:t>
            </a:r>
            <a:r>
              <a:rPr lang="en-US" sz="2600" dirty="0" smtClean="0">
                <a:solidFill>
                  <a:prstClr val="black"/>
                </a:solidFill>
                <a:ea typeface="Times New Roman"/>
                <a:cs typeface="Times New Roman"/>
              </a:rPr>
              <a:t> </a:t>
            </a:r>
            <a:br>
              <a:rPr lang="en-US" sz="2600" dirty="0" smtClean="0">
                <a:solidFill>
                  <a:prstClr val="black"/>
                </a:solidFill>
                <a:ea typeface="Times New Roman"/>
                <a:cs typeface="Times New Roman"/>
              </a:rPr>
            </a:br>
            <a:r>
              <a:rPr lang="en-US" sz="2600" dirty="0" smtClean="0">
                <a:solidFill>
                  <a:prstClr val="black"/>
                </a:solidFill>
                <a:ea typeface="Times New Roman"/>
                <a:cs typeface="Times New Roman"/>
              </a:rPr>
              <a:t>The Economics of Ecosystems and Biodiversity </a:t>
            </a:r>
            <a:br>
              <a:rPr lang="en-US" sz="2600" dirty="0" smtClean="0">
                <a:solidFill>
                  <a:prstClr val="black"/>
                </a:solidFill>
                <a:ea typeface="Times New Roman"/>
                <a:cs typeface="Times New Roman"/>
              </a:rPr>
            </a:br>
            <a:r>
              <a:rPr lang="en-US" sz="2600" dirty="0" smtClean="0">
                <a:solidFill>
                  <a:prstClr val="black"/>
                </a:solidFill>
                <a:ea typeface="Times New Roman"/>
                <a:cs typeface="Times New Roman"/>
              </a:rPr>
              <a:t>(group led by UNEP)</a:t>
            </a:r>
          </a:p>
        </p:txBody>
      </p:sp>
    </p:spTree>
    <p:extLst>
      <p:ext uri="{BB962C8B-B14F-4D97-AF65-F5344CB8AC3E}">
        <p14:creationId xmlns:p14="http://schemas.microsoft.com/office/powerpoint/2010/main" val="1592292387"/>
      </p:ext>
    </p:extLst>
  </p:cSld>
  <p:clrMapOvr>
    <a:masterClrMapping/>
  </p:clrMapOvr>
  <p:transition advTm="2000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68</a:t>
            </a:fld>
            <a:endParaRPr lang="en-US"/>
          </a:p>
        </p:txBody>
      </p:sp>
      <p:sp>
        <p:nvSpPr>
          <p:cNvPr id="3" name="Title 2"/>
          <p:cNvSpPr>
            <a:spLocks noGrp="1"/>
          </p:cNvSpPr>
          <p:nvPr>
            <p:ph type="title"/>
          </p:nvPr>
        </p:nvSpPr>
        <p:spPr>
          <a:xfrm>
            <a:off x="190500" y="216000"/>
            <a:ext cx="8763000" cy="709200"/>
          </a:xfrm>
        </p:spPr>
        <p:txBody>
          <a:bodyPr>
            <a:normAutofit/>
          </a:bodyPr>
          <a:lstStyle/>
          <a:p>
            <a:pPr>
              <a:defRPr/>
            </a:pPr>
            <a:r>
              <a:rPr lang="en-US" sz="4000" b="1" i="1" dirty="0" smtClean="0">
                <a:solidFill>
                  <a:srgbClr val="4676A6"/>
                </a:solidFill>
              </a:rPr>
              <a:t>SEEA Conceptual Framework</a:t>
            </a:r>
            <a:endParaRPr lang="en-US" sz="4000" b="1" i="1" dirty="0">
              <a:solidFill>
                <a:srgbClr val="4676A6"/>
              </a:solidFill>
            </a:endParaRPr>
          </a:p>
        </p:txBody>
      </p:sp>
      <p:sp>
        <p:nvSpPr>
          <p:cNvPr id="4" name="TextBox 3"/>
          <p:cNvSpPr txBox="1"/>
          <p:nvPr/>
        </p:nvSpPr>
        <p:spPr>
          <a:xfrm>
            <a:off x="1195499" y="6300000"/>
            <a:ext cx="6753003" cy="338554"/>
          </a:xfrm>
          <a:prstGeom prst="rect">
            <a:avLst/>
          </a:prstGeom>
          <a:noFill/>
        </p:spPr>
        <p:txBody>
          <a:bodyPr wrap="none" rtlCol="0">
            <a:spAutoFit/>
          </a:bodyPr>
          <a:lstStyle/>
          <a:p>
            <a:pPr algn="ctr"/>
            <a:r>
              <a:rPr lang="en-US" sz="1600" i="1" dirty="0" smtClean="0"/>
              <a:t>Source: SEEA conceptual framework report (EC, FAO, IMF, OECD, UN, WB 2012)</a:t>
            </a:r>
            <a:endParaRPr lang="en-US" sz="1600" i="1" dirty="0"/>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066800"/>
            <a:ext cx="7772400" cy="5229163"/>
          </a:xfrm>
          <a:prstGeom prst="rect">
            <a:avLst/>
          </a:prstGeom>
          <a:noFill/>
          <a:ln>
            <a:noFill/>
          </a:ln>
        </p:spPr>
      </p:pic>
    </p:spTree>
    <p:extLst>
      <p:ext uri="{BB962C8B-B14F-4D97-AF65-F5344CB8AC3E}">
        <p14:creationId xmlns:p14="http://schemas.microsoft.com/office/powerpoint/2010/main" val="3633816606"/>
      </p:ext>
    </p:extLst>
  </p:cSld>
  <p:clrMapOvr>
    <a:masterClrMapping/>
  </p:clrMapOvr>
  <p:transition advTm="2000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800000"/>
            <a:ext cx="8208000" cy="5181600"/>
          </a:xfrm>
        </p:spPr>
        <p:txBody>
          <a:bodyPr anchor="t">
            <a:normAutofit/>
          </a:bodyPr>
          <a:lstStyle/>
          <a:p>
            <a:pPr algn="l">
              <a:lnSpc>
                <a:spcPct val="80000"/>
              </a:lnSpc>
              <a:spcAft>
                <a:spcPts val="1200"/>
              </a:spcAft>
              <a:tabLst>
                <a:tab pos="465138" algn="l"/>
              </a:tabLst>
            </a:pPr>
            <a:r>
              <a:rPr lang="en-US" sz="2800" dirty="0" smtClean="0">
                <a:latin typeface="+mn-lt"/>
              </a:rPr>
              <a:t>For earth observation the work of the Group on Earth Observations (GEO) is essential to achieve the goal </a:t>
            </a:r>
            <a:r>
              <a:rPr lang="en-US" sz="2800" dirty="0">
                <a:latin typeface="+mn-lt"/>
              </a:rPr>
              <a:t>of </a:t>
            </a:r>
            <a:r>
              <a:rPr lang="en-US" sz="2800" dirty="0" smtClean="0">
                <a:latin typeface="+mn-lt"/>
              </a:rPr>
              <a:t>a Global </a:t>
            </a:r>
            <a:r>
              <a:rPr lang="en-US" sz="2800" dirty="0">
                <a:latin typeface="+mn-lt"/>
              </a:rPr>
              <a:t>Earth Observations System of Systems (GEOSS</a:t>
            </a:r>
            <a:r>
              <a:rPr lang="en-US" sz="2800" dirty="0" smtClean="0">
                <a:latin typeface="+mn-lt"/>
              </a:rPr>
              <a:t>), resulting in the shared GEO common infrastructure (GCI): </a:t>
            </a:r>
            <a:endParaRPr lang="en-US" sz="2800" dirty="0">
              <a:latin typeface="+mn-lt"/>
            </a:endParaRPr>
          </a:p>
        </p:txBody>
      </p:sp>
      <p:sp>
        <p:nvSpPr>
          <p:cNvPr id="5" name="Slide Number Placeholder 4"/>
          <p:cNvSpPr>
            <a:spLocks noGrp="1"/>
          </p:cNvSpPr>
          <p:nvPr>
            <p:ph type="sldNum" sz="quarter" idx="12"/>
          </p:nvPr>
        </p:nvSpPr>
        <p:spPr/>
        <p:txBody>
          <a:bodyPr/>
          <a:lstStyle/>
          <a:p>
            <a:fld id="{7AE59B96-4131-4DD5-A7F3-9C8969C240CC}" type="slidenum">
              <a:rPr lang="en-US" smtClean="0"/>
              <a:pPr/>
              <a:t>69</a:t>
            </a:fld>
            <a:endParaRPr lang="en-US"/>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926417517"/>
      </p:ext>
    </p:extLst>
  </p:cSld>
  <p:clrMapOvr>
    <a:masterClrMapping/>
  </p:clrMapOvr>
  <p:transition advTm="20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1800000"/>
            <a:ext cx="8208000" cy="4796597"/>
          </a:xfrm>
        </p:spPr>
        <p:txBody>
          <a:bodyPr>
            <a:noAutofit/>
          </a:bodyPr>
          <a:lstStyle/>
          <a:p>
            <a:pPr marL="0" marR="0" indent="0">
              <a:lnSpc>
                <a:spcPct val="80000"/>
              </a:lnSpc>
              <a:spcBef>
                <a:spcPts val="0"/>
              </a:spcBef>
              <a:spcAft>
                <a:spcPts val="1200"/>
              </a:spcAft>
              <a:buNone/>
            </a:pPr>
            <a:r>
              <a:rPr lang="en-US" sz="2600" b="1" dirty="0" smtClean="0">
                <a:ea typeface="Calibri"/>
                <a:cs typeface="Times New Roman"/>
              </a:rPr>
              <a:t>Health:</a:t>
            </a:r>
            <a:r>
              <a:rPr lang="en-US" sz="2600" dirty="0" smtClean="0">
                <a:ea typeface="Calibri"/>
                <a:cs typeface="Times New Roman"/>
              </a:rPr>
              <a:t> </a:t>
            </a:r>
            <a:br>
              <a:rPr lang="en-US" sz="2600" dirty="0" smtClean="0">
                <a:ea typeface="Calibri"/>
                <a:cs typeface="Times New Roman"/>
              </a:rPr>
            </a:br>
            <a:r>
              <a:rPr lang="en-US" sz="2600" b="1" dirty="0">
                <a:solidFill>
                  <a:srgbClr val="4676A6"/>
                </a:solidFill>
                <a:ea typeface="Calibri"/>
                <a:cs typeface="Times New Roman"/>
              </a:rPr>
              <a:t>Health is a state of complete physical, mental and social well-being and not merely the absence of disease or </a:t>
            </a:r>
            <a:r>
              <a:rPr lang="en-US" sz="2600" b="1" dirty="0" smtClean="0">
                <a:solidFill>
                  <a:srgbClr val="4676A6"/>
                </a:solidFill>
                <a:ea typeface="Calibri"/>
                <a:cs typeface="Times New Roman"/>
              </a:rPr>
              <a:t>infirmity.</a:t>
            </a:r>
            <a:endParaRPr lang="en-US" sz="2600" dirty="0" smtClean="0">
              <a:ea typeface="Calibri"/>
              <a:cs typeface="Times New Roman"/>
            </a:endParaRPr>
          </a:p>
          <a:p>
            <a:pPr marL="0" marR="0" indent="0">
              <a:lnSpc>
                <a:spcPct val="80000"/>
              </a:lnSpc>
              <a:spcBef>
                <a:spcPts val="0"/>
              </a:spcBef>
              <a:spcAft>
                <a:spcPts val="1200"/>
              </a:spcAft>
              <a:buNone/>
            </a:pPr>
            <a:r>
              <a:rPr lang="en-US" sz="2600" b="1" dirty="0" smtClean="0">
                <a:ea typeface="Calibri"/>
                <a:cs typeface="Times New Roman"/>
              </a:rPr>
              <a:t>Air quality: </a:t>
            </a:r>
            <a:r>
              <a:rPr lang="en-US" sz="2600" b="1" dirty="0" smtClean="0">
                <a:solidFill>
                  <a:srgbClr val="4676A6"/>
                </a:solidFill>
                <a:ea typeface="Calibri"/>
                <a:cs typeface="Times New Roman"/>
              </a:rPr>
              <a:t>The </a:t>
            </a:r>
            <a:r>
              <a:rPr lang="en-US" sz="2600" b="1" dirty="0">
                <a:solidFill>
                  <a:srgbClr val="4676A6"/>
                </a:solidFill>
                <a:ea typeface="Calibri"/>
                <a:cs typeface="Times New Roman"/>
              </a:rPr>
              <a:t>state of the air around us. Good air quality refers to clean, clear, unpolluted air</a:t>
            </a:r>
            <a:r>
              <a:rPr lang="en-US" sz="2600" b="1" dirty="0" smtClean="0">
                <a:solidFill>
                  <a:srgbClr val="4676A6"/>
                </a:solidFill>
                <a:ea typeface="Calibri"/>
                <a:cs typeface="Times New Roman"/>
              </a:rPr>
              <a:t>.</a:t>
            </a:r>
          </a:p>
          <a:p>
            <a:pPr marL="0" indent="0">
              <a:lnSpc>
                <a:spcPct val="80000"/>
              </a:lnSpc>
              <a:spcBef>
                <a:spcPts val="0"/>
              </a:spcBef>
              <a:spcAft>
                <a:spcPts val="1200"/>
              </a:spcAft>
              <a:buNone/>
            </a:pPr>
            <a:r>
              <a:rPr lang="en-US" sz="2600" b="1" dirty="0" smtClean="0">
                <a:ea typeface="Calibri"/>
                <a:cs typeface="Times New Roman"/>
              </a:rPr>
              <a:t>Disease: </a:t>
            </a:r>
            <a:r>
              <a:rPr lang="en-US" sz="2600" b="1" dirty="0" smtClean="0">
                <a:solidFill>
                  <a:srgbClr val="4676A6"/>
                </a:solidFill>
                <a:ea typeface="Calibri"/>
                <a:cs typeface="Times New Roman"/>
              </a:rPr>
              <a:t>Any </a:t>
            </a:r>
            <a:r>
              <a:rPr lang="en-US" sz="2600" b="1" dirty="0">
                <a:solidFill>
                  <a:srgbClr val="4676A6"/>
                </a:solidFill>
                <a:ea typeface="Calibri"/>
                <a:cs typeface="Times New Roman"/>
              </a:rPr>
              <a:t>condition that causes pain, dysfunction, distress, social problems, or death to the person afflicted, or similar problems for those in contact with the person.</a:t>
            </a:r>
          </a:p>
          <a:p>
            <a:pPr marL="0" marR="0" indent="0">
              <a:lnSpc>
                <a:spcPct val="80000"/>
              </a:lnSpc>
              <a:spcBef>
                <a:spcPts val="0"/>
              </a:spcBef>
              <a:spcAft>
                <a:spcPts val="1200"/>
              </a:spcAft>
              <a:buNone/>
            </a:pPr>
            <a:endParaRPr lang="en-US" sz="2600" b="1" dirty="0" smtClean="0">
              <a:solidFill>
                <a:srgbClr val="4676A6"/>
              </a:solidFill>
              <a:ea typeface="Calibri"/>
              <a:cs typeface="Times New Roman"/>
            </a:endParaRPr>
          </a:p>
          <a:p>
            <a:pPr marL="0" marR="0" indent="0">
              <a:lnSpc>
                <a:spcPct val="80000"/>
              </a:lnSpc>
              <a:spcBef>
                <a:spcPts val="0"/>
              </a:spcBef>
              <a:spcAft>
                <a:spcPts val="1200"/>
              </a:spcAft>
              <a:buNone/>
            </a:pPr>
            <a:r>
              <a:rPr lang="en-US" sz="2000" i="1" dirty="0" smtClean="0">
                <a:ea typeface="Calibri"/>
                <a:cs typeface="Times New Roman"/>
              </a:rPr>
              <a:t>Environmental aspects are dealt </a:t>
            </a:r>
            <a:r>
              <a:rPr lang="en-US" sz="2000" i="1" dirty="0">
                <a:ea typeface="Calibri"/>
                <a:cs typeface="Times New Roman"/>
              </a:rPr>
              <a:t>with more in detail in the </a:t>
            </a:r>
            <a:r>
              <a:rPr lang="en-US" sz="2000" i="1" dirty="0" smtClean="0">
                <a:ea typeface="Calibri"/>
                <a:cs typeface="Times New Roman"/>
              </a:rPr>
              <a:t>environmental toolkit, industrial accidents and other disaster-related aspects in the disaster management toolkit.</a:t>
            </a:r>
            <a:endParaRPr lang="en-US" sz="2000" i="1" dirty="0">
              <a:ea typeface="Calibri"/>
              <a:cs typeface="Times New Roman"/>
            </a:endParaRPr>
          </a:p>
        </p:txBody>
      </p:sp>
      <p:sp>
        <p:nvSpPr>
          <p:cNvPr id="6" name="Slide Number Placeholder 5"/>
          <p:cNvSpPr>
            <a:spLocks noGrp="1"/>
          </p:cNvSpPr>
          <p:nvPr>
            <p:ph type="sldNum" sz="quarter" idx="12"/>
          </p:nvPr>
        </p:nvSpPr>
        <p:spPr/>
        <p:txBody>
          <a:bodyPr/>
          <a:lstStyle/>
          <a:p>
            <a:fld id="{7AE59B96-4131-4DD5-A7F3-9C8969C240CC}" type="slidenum">
              <a:rPr lang="en-US" smtClean="0"/>
              <a:pPr/>
              <a:t>7</a:t>
            </a:fld>
            <a:endParaRPr lang="en-US" dirty="0"/>
          </a:p>
        </p:txBody>
      </p:sp>
      <p:sp>
        <p:nvSpPr>
          <p:cNvPr id="2" name="TextBox 1"/>
          <p:cNvSpPr txBox="1"/>
          <p:nvPr/>
        </p:nvSpPr>
        <p:spPr>
          <a:xfrm>
            <a:off x="378000" y="900000"/>
            <a:ext cx="8208000" cy="707886"/>
          </a:xfrm>
          <a:prstGeom prst="rect">
            <a:avLst/>
          </a:prstGeom>
          <a:noFill/>
        </p:spPr>
        <p:txBody>
          <a:bodyPr wrap="square" rtlCol="0" anchor="ctr">
            <a:spAutoFit/>
          </a:bodyPr>
          <a:lstStyle/>
          <a:p>
            <a:pPr algn="r"/>
            <a:r>
              <a:rPr lang="en-US" sz="4000" b="1" i="1" dirty="0" smtClean="0">
                <a:solidFill>
                  <a:srgbClr val="4676A6"/>
                </a:solidFill>
              </a:rPr>
              <a:t>Scope</a:t>
            </a:r>
            <a:endParaRPr lang="en-US" sz="4000" b="1" i="1" dirty="0">
              <a:solidFill>
                <a:srgbClr val="4676A6"/>
              </a:solidFill>
            </a:endParaRPr>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1537521376"/>
      </p:ext>
    </p:extLst>
  </p:cSld>
  <p:clrMapOvr>
    <a:masterClrMapping/>
  </p:clrMapOvr>
  <p:transition advTm="2000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70</a:t>
            </a:fld>
            <a:endParaRPr lang="en-US"/>
          </a:p>
        </p:txBody>
      </p:sp>
      <p:sp>
        <p:nvSpPr>
          <p:cNvPr id="3" name="Title 2"/>
          <p:cNvSpPr>
            <a:spLocks noGrp="1"/>
          </p:cNvSpPr>
          <p:nvPr>
            <p:ph type="title"/>
          </p:nvPr>
        </p:nvSpPr>
        <p:spPr>
          <a:xfrm>
            <a:off x="190500" y="216000"/>
            <a:ext cx="8763000" cy="709200"/>
          </a:xfrm>
        </p:spPr>
        <p:txBody>
          <a:bodyPr>
            <a:normAutofit/>
          </a:bodyPr>
          <a:lstStyle/>
          <a:p>
            <a:pPr>
              <a:defRPr/>
            </a:pPr>
            <a:r>
              <a:rPr lang="en-US" sz="4000" b="1" i="1" dirty="0" smtClean="0">
                <a:solidFill>
                  <a:srgbClr val="4676A6"/>
                </a:solidFill>
              </a:rPr>
              <a:t>Group on Earth Observations</a:t>
            </a:r>
            <a:endParaRPr lang="en-US" sz="4000" b="1" i="1" dirty="0">
              <a:solidFill>
                <a:srgbClr val="4676A6"/>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9500" y="1074448"/>
            <a:ext cx="7305001" cy="5478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00" y="6012000"/>
            <a:ext cx="2743200" cy="549298"/>
          </a:xfrm>
          <a:prstGeom prst="rect">
            <a:avLst/>
          </a:prstGeom>
        </p:spPr>
      </p:pic>
    </p:spTree>
    <p:extLst>
      <p:ext uri="{BB962C8B-B14F-4D97-AF65-F5344CB8AC3E}">
        <p14:creationId xmlns:p14="http://schemas.microsoft.com/office/powerpoint/2010/main" val="1897469505"/>
      </p:ext>
    </p:extLst>
  </p:cSld>
  <p:clrMapOvr>
    <a:masterClrMapping/>
  </p:clrMapOvr>
  <p:transition advTm="2000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71</a:t>
            </a:fld>
            <a:endParaRPr lang="en-US"/>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8" name="Title 1"/>
          <p:cNvSpPr txBox="1">
            <a:spLocks/>
          </p:cNvSpPr>
          <p:nvPr/>
        </p:nvSpPr>
        <p:spPr>
          <a:xfrm>
            <a:off x="378000" y="900000"/>
            <a:ext cx="8208000" cy="709200"/>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sz="4000" b="1" i="1" noProof="0" dirty="0" smtClean="0">
                <a:solidFill>
                  <a:srgbClr val="4676A6"/>
                </a:solidFill>
                <a:latin typeface="+mj-lt"/>
                <a:ea typeface="+mj-ea"/>
                <a:cs typeface="+mj-cs"/>
              </a:rPr>
              <a:t>Marketing elements</a:t>
            </a:r>
            <a:endParaRPr kumimoji="0" lang="en-US" sz="4000" b="1" i="1" u="none" strike="noStrike" kern="1200" cap="none" spc="0" normalizeH="0" noProof="0" dirty="0">
              <a:ln>
                <a:noFill/>
              </a:ln>
              <a:solidFill>
                <a:srgbClr val="4676A6"/>
              </a:solidFill>
              <a:effectLst/>
              <a:uLnTx/>
              <a:uFillTx/>
              <a:latin typeface="+mj-lt"/>
              <a:ea typeface="+mj-ea"/>
              <a:cs typeface="+mj-cs"/>
            </a:endParaRPr>
          </a:p>
        </p:txBody>
      </p:sp>
      <p:sp>
        <p:nvSpPr>
          <p:cNvPr id="11" name="Content Placeholder 2"/>
          <p:cNvSpPr>
            <a:spLocks noGrp="1"/>
          </p:cNvSpPr>
          <p:nvPr>
            <p:ph idx="1"/>
          </p:nvPr>
        </p:nvSpPr>
        <p:spPr>
          <a:xfrm>
            <a:off x="378000" y="1800000"/>
            <a:ext cx="8208000" cy="4417707"/>
          </a:xfrm>
        </p:spPr>
        <p:txBody>
          <a:bodyPr>
            <a:noAutofit/>
          </a:bodyPr>
          <a:lstStyle/>
          <a:p>
            <a:pPr lvl="0">
              <a:lnSpc>
                <a:spcPct val="80000"/>
              </a:lnSpc>
              <a:spcBef>
                <a:spcPts val="0"/>
              </a:spcBef>
              <a:spcAft>
                <a:spcPts val="1200"/>
              </a:spcAft>
            </a:pPr>
            <a:r>
              <a:rPr lang="nl-NL" sz="2800" dirty="0" smtClean="0"/>
              <a:t>Customer value propositions</a:t>
            </a:r>
            <a:endParaRPr lang="en-US" sz="2800" dirty="0"/>
          </a:p>
          <a:p>
            <a:pPr>
              <a:lnSpc>
                <a:spcPct val="80000"/>
              </a:lnSpc>
              <a:spcBef>
                <a:spcPts val="0"/>
              </a:spcBef>
              <a:spcAft>
                <a:spcPts val="1200"/>
              </a:spcAft>
            </a:pPr>
            <a:r>
              <a:rPr lang="nl-NL" sz="2800" dirty="0" smtClean="0"/>
              <a:t>Crossing the technology chasm</a:t>
            </a:r>
          </a:p>
          <a:p>
            <a:pPr>
              <a:lnSpc>
                <a:spcPct val="80000"/>
              </a:lnSpc>
              <a:spcBef>
                <a:spcPts val="0"/>
              </a:spcBef>
              <a:spcAft>
                <a:spcPts val="1200"/>
              </a:spcAft>
            </a:pPr>
            <a:r>
              <a:rPr lang="nl-NL" sz="2800" dirty="0" smtClean="0"/>
              <a:t>Creating shared value</a:t>
            </a:r>
          </a:p>
          <a:p>
            <a:pPr>
              <a:lnSpc>
                <a:spcPct val="80000"/>
              </a:lnSpc>
              <a:spcBef>
                <a:spcPts val="0"/>
              </a:spcBef>
              <a:spcAft>
                <a:spcPts val="1200"/>
              </a:spcAft>
            </a:pPr>
            <a:r>
              <a:rPr lang="nl-NL" sz="2800" dirty="0" smtClean="0"/>
              <a:t>Promotion tools</a:t>
            </a:r>
            <a:r>
              <a:rPr lang="en-US" sz="2800" dirty="0" smtClean="0"/>
              <a:t/>
            </a:r>
            <a:br>
              <a:rPr lang="en-US" sz="2800" dirty="0" smtClean="0"/>
            </a:br>
            <a:endParaRPr lang="en-US" sz="2800" dirty="0" smtClean="0"/>
          </a:p>
        </p:txBody>
      </p:sp>
    </p:spTree>
    <p:extLst>
      <p:ext uri="{BB962C8B-B14F-4D97-AF65-F5344CB8AC3E}">
        <p14:creationId xmlns:p14="http://schemas.microsoft.com/office/powerpoint/2010/main" val="1184681602"/>
      </p:ext>
    </p:extLst>
  </p:cSld>
  <p:clrMapOvr>
    <a:masterClrMapping/>
  </p:clrMapOvr>
  <p:transition advTm="2000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800000"/>
            <a:ext cx="8208000" cy="5181600"/>
          </a:xfrm>
        </p:spPr>
        <p:txBody>
          <a:bodyPr anchor="t">
            <a:normAutofit/>
          </a:bodyPr>
          <a:lstStyle/>
          <a:p>
            <a:pPr algn="l">
              <a:lnSpc>
                <a:spcPct val="80000"/>
              </a:lnSpc>
              <a:spcAft>
                <a:spcPts val="1200"/>
              </a:spcAft>
              <a:tabLst>
                <a:tab pos="465138" algn="l"/>
              </a:tabLst>
            </a:pPr>
            <a:r>
              <a:rPr lang="en-US" sz="2800" dirty="0" smtClean="0">
                <a:latin typeface="+mn-lt"/>
              </a:rPr>
              <a:t>Customer value propositions capture the unique value of a product or services as perceived and appreciated by the customer. </a:t>
            </a:r>
            <a:br>
              <a:rPr lang="en-US" sz="2800" dirty="0" smtClean="0">
                <a:latin typeface="+mn-lt"/>
              </a:rPr>
            </a:br>
            <a:r>
              <a:rPr lang="en-US" sz="2800" dirty="0" smtClean="0">
                <a:latin typeface="+mn-lt"/>
              </a:rPr>
              <a:t/>
            </a:r>
            <a:br>
              <a:rPr lang="en-US" sz="2800" dirty="0" smtClean="0">
                <a:latin typeface="+mn-lt"/>
              </a:rPr>
            </a:br>
            <a:r>
              <a:rPr lang="en-US" sz="2800" dirty="0" smtClean="0">
                <a:latin typeface="+mn-lt"/>
              </a:rPr>
              <a:t>Interestingly, they can differ completely from the features that the provider considers most important: </a:t>
            </a:r>
            <a:endParaRPr lang="en-US" sz="2800" dirty="0">
              <a:latin typeface="+mn-lt"/>
            </a:endParaRPr>
          </a:p>
        </p:txBody>
      </p:sp>
      <p:sp>
        <p:nvSpPr>
          <p:cNvPr id="5" name="Slide Number Placeholder 4"/>
          <p:cNvSpPr>
            <a:spLocks noGrp="1"/>
          </p:cNvSpPr>
          <p:nvPr>
            <p:ph type="sldNum" sz="quarter" idx="12"/>
          </p:nvPr>
        </p:nvSpPr>
        <p:spPr/>
        <p:txBody>
          <a:bodyPr/>
          <a:lstStyle/>
          <a:p>
            <a:fld id="{7AE59B96-4131-4DD5-A7F3-9C8969C240CC}" type="slidenum">
              <a:rPr lang="en-US" smtClean="0"/>
              <a:pPr/>
              <a:t>72</a:t>
            </a:fld>
            <a:endParaRPr lang="en-US" dirty="0"/>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95864153"/>
      </p:ext>
    </p:extLst>
  </p:cSld>
  <p:clrMapOvr>
    <a:masterClrMapping/>
  </p:clrMapOvr>
  <p:transition advTm="2000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73</a:t>
            </a:fld>
            <a:endParaRPr lang="en-US" dirty="0"/>
          </a:p>
        </p:txBody>
      </p:sp>
      <p:sp>
        <p:nvSpPr>
          <p:cNvPr id="3" name="Title 2"/>
          <p:cNvSpPr>
            <a:spLocks noGrp="1"/>
          </p:cNvSpPr>
          <p:nvPr>
            <p:ph type="title"/>
          </p:nvPr>
        </p:nvSpPr>
        <p:spPr>
          <a:xfrm>
            <a:off x="190500" y="152400"/>
            <a:ext cx="8763000" cy="709200"/>
          </a:xfrm>
        </p:spPr>
        <p:txBody>
          <a:bodyPr>
            <a:normAutofit fontScale="90000"/>
          </a:bodyPr>
          <a:lstStyle/>
          <a:p>
            <a:pPr>
              <a:defRPr/>
            </a:pPr>
            <a:r>
              <a:rPr lang="en-US" b="1" i="1" dirty="0" smtClean="0">
                <a:solidFill>
                  <a:srgbClr val="4676A6"/>
                </a:solidFill>
              </a:rPr>
              <a:t>Customer Value Propositions</a:t>
            </a:r>
            <a:endParaRPr lang="en-US" b="1" i="1" dirty="0">
              <a:solidFill>
                <a:srgbClr val="4676A6"/>
              </a:solidFill>
            </a:endParaRPr>
          </a:p>
        </p:txBody>
      </p:sp>
      <p:sp>
        <p:nvSpPr>
          <p:cNvPr id="4" name="TextBox 3"/>
          <p:cNvSpPr txBox="1"/>
          <p:nvPr/>
        </p:nvSpPr>
        <p:spPr>
          <a:xfrm>
            <a:off x="198000" y="6408000"/>
            <a:ext cx="5903667" cy="338554"/>
          </a:xfrm>
          <a:prstGeom prst="rect">
            <a:avLst/>
          </a:prstGeom>
          <a:noFill/>
        </p:spPr>
        <p:txBody>
          <a:bodyPr wrap="none" rtlCol="0">
            <a:spAutoFit/>
          </a:bodyPr>
          <a:lstStyle/>
          <a:p>
            <a:pPr algn="ctr"/>
            <a:r>
              <a:rPr lang="en-US" sz="1600" i="1" dirty="0" smtClean="0"/>
              <a:t>Source: Customer value propositions in business markets (HBR 2006)</a:t>
            </a:r>
            <a:endParaRPr lang="en-US" sz="1600" i="1" dirty="0"/>
          </a:p>
        </p:txBody>
      </p:sp>
      <p:graphicFrame>
        <p:nvGraphicFramePr>
          <p:cNvPr id="2" name="Table 1"/>
          <p:cNvGraphicFramePr>
            <a:graphicFrameLocks noGrp="1"/>
          </p:cNvGraphicFramePr>
          <p:nvPr>
            <p:extLst>
              <p:ext uri="{D42A27DB-BD31-4B8C-83A1-F6EECF244321}">
                <p14:modId xmlns:p14="http://schemas.microsoft.com/office/powerpoint/2010/main" val="322078358"/>
              </p:ext>
            </p:extLst>
          </p:nvPr>
        </p:nvGraphicFramePr>
        <p:xfrm>
          <a:off x="270000" y="792000"/>
          <a:ext cx="8610602" cy="5669280"/>
        </p:xfrm>
        <a:graphic>
          <a:graphicData uri="http://schemas.openxmlformats.org/drawingml/2006/table">
            <a:tbl>
              <a:tblPr firstRow="1" bandRow="1">
                <a:tableStyleId>{5C22544A-7EE6-4342-B048-85BDC9FD1C3A}</a:tableStyleId>
              </a:tblPr>
              <a:tblGrid>
                <a:gridCol w="1524001"/>
                <a:gridCol w="1524000"/>
                <a:gridCol w="2590800"/>
                <a:gridCol w="2971801"/>
              </a:tblGrid>
              <a:tr h="370840">
                <a:tc>
                  <a:txBody>
                    <a:bodyPr/>
                    <a:lstStyle/>
                    <a:p>
                      <a:r>
                        <a:rPr lang="en-US" dirty="0" smtClean="0"/>
                        <a:t>VALUE PROPOSITION</a:t>
                      </a:r>
                      <a:endParaRPr lang="en-US" dirty="0"/>
                    </a:p>
                  </a:txBody>
                  <a:tcPr/>
                </a:tc>
                <a:tc>
                  <a:txBody>
                    <a:bodyPr/>
                    <a:lstStyle/>
                    <a:p>
                      <a:r>
                        <a:rPr lang="en-US" dirty="0" smtClean="0"/>
                        <a:t>ALL BENEFITS</a:t>
                      </a:r>
                      <a:endParaRPr lang="en-US" dirty="0"/>
                    </a:p>
                  </a:txBody>
                  <a:tcPr/>
                </a:tc>
                <a:tc>
                  <a:txBody>
                    <a:bodyPr/>
                    <a:lstStyle/>
                    <a:p>
                      <a:r>
                        <a:rPr lang="en-US" dirty="0" smtClean="0"/>
                        <a:t>FAVOURABLE POINTS OF DIFFERENCE</a:t>
                      </a:r>
                      <a:endParaRPr lang="en-US" dirty="0"/>
                    </a:p>
                  </a:txBody>
                  <a:tcPr/>
                </a:tc>
                <a:tc>
                  <a:txBody>
                    <a:bodyPr/>
                    <a:lstStyle/>
                    <a:p>
                      <a:r>
                        <a:rPr lang="en-US" dirty="0" smtClean="0"/>
                        <a:t>RESONATING</a:t>
                      </a:r>
                      <a:r>
                        <a:rPr lang="en-US" baseline="0" dirty="0" smtClean="0"/>
                        <a:t> FOCUS</a:t>
                      </a:r>
                      <a:endParaRPr lang="en-US" dirty="0"/>
                    </a:p>
                  </a:txBody>
                  <a:tcPr/>
                </a:tc>
              </a:tr>
              <a:tr h="370840">
                <a:tc>
                  <a:txBody>
                    <a:bodyPr/>
                    <a:lstStyle/>
                    <a:p>
                      <a:r>
                        <a:rPr lang="en-US" dirty="0" smtClean="0"/>
                        <a:t>Consists</a:t>
                      </a:r>
                      <a:r>
                        <a:rPr lang="en-US" baseline="0" dirty="0" smtClean="0"/>
                        <a:t> of:</a:t>
                      </a:r>
                      <a:endParaRPr lang="en-US" dirty="0"/>
                    </a:p>
                  </a:txBody>
                  <a:tcPr/>
                </a:tc>
                <a:tc>
                  <a:txBody>
                    <a:bodyPr/>
                    <a:lstStyle/>
                    <a:p>
                      <a:r>
                        <a:rPr lang="en-US" dirty="0" smtClean="0"/>
                        <a:t>All benefits customers receive from a market offering</a:t>
                      </a:r>
                      <a:endParaRPr lang="en-US" dirty="0"/>
                    </a:p>
                  </a:txBody>
                  <a:tcPr/>
                </a:tc>
                <a:tc>
                  <a:txBody>
                    <a:bodyPr/>
                    <a:lstStyle/>
                    <a:p>
                      <a:r>
                        <a:rPr lang="en-US" dirty="0" smtClean="0"/>
                        <a:t>All </a:t>
                      </a:r>
                      <a:r>
                        <a:rPr lang="en-US" dirty="0" err="1" smtClean="0"/>
                        <a:t>favourable</a:t>
                      </a:r>
                      <a:r>
                        <a:rPr lang="en-US" dirty="0" smtClean="0"/>
                        <a:t> points of difference a market offering</a:t>
                      </a:r>
                      <a:r>
                        <a:rPr lang="en-US" baseline="0" dirty="0" smtClean="0"/>
                        <a:t> has relative to the next best alternative</a:t>
                      </a:r>
                      <a:endParaRPr lang="en-US" dirty="0"/>
                    </a:p>
                  </a:txBody>
                  <a:tcPr/>
                </a:tc>
                <a:tc>
                  <a:txBody>
                    <a:bodyPr/>
                    <a:lstStyle/>
                    <a:p>
                      <a:r>
                        <a:rPr lang="en-US" dirty="0" smtClean="0"/>
                        <a:t>The one or two points of difference whose improvement</a:t>
                      </a:r>
                      <a:r>
                        <a:rPr lang="en-US" baseline="0" dirty="0" smtClean="0"/>
                        <a:t> will deliver the greatest value to the customer</a:t>
                      </a:r>
                      <a:endParaRPr lang="en-US" dirty="0"/>
                    </a:p>
                  </a:txBody>
                  <a:tcPr/>
                </a:tc>
              </a:tr>
              <a:tr h="370840">
                <a:tc>
                  <a:txBody>
                    <a:bodyPr/>
                    <a:lstStyle/>
                    <a:p>
                      <a:r>
                        <a:rPr lang="en-US" dirty="0" smtClean="0"/>
                        <a:t>Answers the customer question:</a:t>
                      </a:r>
                      <a:endParaRPr lang="en-US" dirty="0"/>
                    </a:p>
                  </a:txBody>
                  <a:tcPr/>
                </a:tc>
                <a:tc>
                  <a:txBody>
                    <a:bodyPr/>
                    <a:lstStyle/>
                    <a:p>
                      <a:r>
                        <a:rPr lang="en-US" dirty="0" smtClean="0"/>
                        <a:t>“Why should our firm purchase</a:t>
                      </a:r>
                      <a:r>
                        <a:rPr lang="en-US" baseline="0" dirty="0" smtClean="0"/>
                        <a:t> your offering?”</a:t>
                      </a:r>
                      <a:endParaRPr lang="en-US" dirty="0"/>
                    </a:p>
                  </a:txBody>
                  <a:tcPr/>
                </a:tc>
                <a:tc>
                  <a:txBody>
                    <a:bodyPr/>
                    <a:lstStyle/>
                    <a:p>
                      <a:r>
                        <a:rPr lang="en-US" dirty="0" smtClean="0"/>
                        <a:t>“Why should our firm purchase your offering instead of your competitor’s?”</a:t>
                      </a:r>
                      <a:endParaRPr lang="en-US" dirty="0"/>
                    </a:p>
                  </a:txBody>
                  <a:tcPr/>
                </a:tc>
                <a:tc>
                  <a:txBody>
                    <a:bodyPr/>
                    <a:lstStyle/>
                    <a:p>
                      <a:r>
                        <a:rPr lang="en-US" dirty="0" smtClean="0"/>
                        <a:t>“What is </a:t>
                      </a:r>
                      <a:r>
                        <a:rPr lang="en-US" i="1" dirty="0" smtClean="0"/>
                        <a:t>most</a:t>
                      </a:r>
                      <a:r>
                        <a:rPr lang="en-US" dirty="0" smtClean="0"/>
                        <a:t> worthwhile</a:t>
                      </a:r>
                      <a:r>
                        <a:rPr lang="en-US" baseline="0" dirty="0" smtClean="0"/>
                        <a:t> for our firm to keep in mind about your offering?”</a:t>
                      </a:r>
                      <a:endParaRPr lang="en-US" dirty="0"/>
                    </a:p>
                  </a:txBody>
                  <a:tcPr/>
                </a:tc>
              </a:tr>
              <a:tr h="370840">
                <a:tc>
                  <a:txBody>
                    <a:bodyPr/>
                    <a:lstStyle/>
                    <a:p>
                      <a:r>
                        <a:rPr lang="en-US" dirty="0" smtClean="0"/>
                        <a:t>Requires:</a:t>
                      </a:r>
                    </a:p>
                  </a:txBody>
                  <a:tcPr/>
                </a:tc>
                <a:tc>
                  <a:txBody>
                    <a:bodyPr/>
                    <a:lstStyle/>
                    <a:p>
                      <a:r>
                        <a:rPr lang="en-US" dirty="0" smtClean="0"/>
                        <a:t>Knowledge of own market offering</a:t>
                      </a:r>
                      <a:endParaRPr lang="en-US" dirty="0"/>
                    </a:p>
                  </a:txBody>
                  <a:tcPr/>
                </a:tc>
                <a:tc>
                  <a:txBody>
                    <a:bodyPr/>
                    <a:lstStyle/>
                    <a:p>
                      <a:r>
                        <a:rPr lang="en-US" dirty="0" smtClean="0"/>
                        <a:t>Knowledge of own market offering and next best alternative</a:t>
                      </a:r>
                      <a:endParaRPr lang="en-US" dirty="0"/>
                    </a:p>
                  </a:txBody>
                  <a:tcPr/>
                </a:tc>
                <a:tc>
                  <a:txBody>
                    <a:bodyPr/>
                    <a:lstStyle/>
                    <a:p>
                      <a:r>
                        <a:rPr lang="en-US" dirty="0" smtClean="0"/>
                        <a:t>Knowledge of how own marketing offering delivers value to customers, compared with next best alternative</a:t>
                      </a:r>
                      <a:endParaRPr lang="en-US" dirty="0"/>
                    </a:p>
                  </a:txBody>
                  <a:tcPr/>
                </a:tc>
              </a:tr>
              <a:tr h="370840">
                <a:tc>
                  <a:txBody>
                    <a:bodyPr/>
                    <a:lstStyle/>
                    <a:p>
                      <a:r>
                        <a:rPr lang="en-US" dirty="0" smtClean="0"/>
                        <a:t>Has the potential pitfall:</a:t>
                      </a:r>
                      <a:endParaRPr lang="en-US" dirty="0"/>
                    </a:p>
                  </a:txBody>
                  <a:tcPr/>
                </a:tc>
                <a:tc>
                  <a:txBody>
                    <a:bodyPr/>
                    <a:lstStyle/>
                    <a:p>
                      <a:r>
                        <a:rPr lang="en-US" dirty="0" smtClean="0"/>
                        <a:t>Benefit assertion</a:t>
                      </a:r>
                      <a:endParaRPr lang="en-US" dirty="0"/>
                    </a:p>
                  </a:txBody>
                  <a:tcPr/>
                </a:tc>
                <a:tc>
                  <a:txBody>
                    <a:bodyPr/>
                    <a:lstStyle/>
                    <a:p>
                      <a:r>
                        <a:rPr lang="en-US" dirty="0" smtClean="0"/>
                        <a:t>Value presumption</a:t>
                      </a:r>
                      <a:endParaRPr lang="en-US" dirty="0"/>
                    </a:p>
                  </a:txBody>
                  <a:tcPr/>
                </a:tc>
                <a:tc>
                  <a:txBody>
                    <a:bodyPr/>
                    <a:lstStyle/>
                    <a:p>
                      <a:r>
                        <a:rPr lang="en-US" dirty="0" smtClean="0"/>
                        <a:t>Requires customer</a:t>
                      </a:r>
                      <a:r>
                        <a:rPr lang="en-US" baseline="0" dirty="0" smtClean="0"/>
                        <a:t> value research</a:t>
                      </a:r>
                      <a:endParaRPr lang="en-US" dirty="0"/>
                    </a:p>
                  </a:txBody>
                  <a:tcPr/>
                </a:tc>
              </a:tr>
            </a:tbl>
          </a:graphicData>
        </a:graphic>
      </p:graphicFrame>
    </p:spTree>
    <p:extLst>
      <p:ext uri="{BB962C8B-B14F-4D97-AF65-F5344CB8AC3E}">
        <p14:creationId xmlns:p14="http://schemas.microsoft.com/office/powerpoint/2010/main" val="497018072"/>
      </p:ext>
    </p:extLst>
  </p:cSld>
  <p:clrMapOvr>
    <a:masterClrMapping/>
  </p:clrMapOvr>
  <p:transition advTm="2000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74</a:t>
            </a:fld>
            <a:endParaRPr lang="en-US"/>
          </a:p>
        </p:txBody>
      </p:sp>
      <p:sp>
        <p:nvSpPr>
          <p:cNvPr id="3" name="Title 2"/>
          <p:cNvSpPr>
            <a:spLocks noGrp="1"/>
          </p:cNvSpPr>
          <p:nvPr>
            <p:ph type="title"/>
          </p:nvPr>
        </p:nvSpPr>
        <p:spPr>
          <a:xfrm>
            <a:off x="190500" y="216000"/>
            <a:ext cx="8763000" cy="709200"/>
          </a:xfrm>
        </p:spPr>
        <p:txBody>
          <a:bodyPr>
            <a:normAutofit fontScale="90000"/>
          </a:bodyPr>
          <a:lstStyle/>
          <a:p>
            <a:pPr>
              <a:defRPr/>
            </a:pPr>
            <a:r>
              <a:rPr lang="en-US" b="1" i="1" dirty="0" smtClean="0">
                <a:solidFill>
                  <a:srgbClr val="4676A6"/>
                </a:solidFill>
              </a:rPr>
              <a:t>Buyer </a:t>
            </a:r>
            <a:r>
              <a:rPr lang="en-US" b="1" i="1" dirty="0" err="1" smtClean="0">
                <a:solidFill>
                  <a:srgbClr val="4676A6"/>
                </a:solidFill>
              </a:rPr>
              <a:t>behaviour</a:t>
            </a:r>
            <a:r>
              <a:rPr lang="en-US" b="1" i="1" dirty="0" smtClean="0">
                <a:solidFill>
                  <a:srgbClr val="4676A6"/>
                </a:solidFill>
              </a:rPr>
              <a:t> &amp; motivation</a:t>
            </a:r>
            <a:endParaRPr lang="en-US" b="1" i="1" dirty="0">
              <a:solidFill>
                <a:srgbClr val="4676A6"/>
              </a:solidFill>
            </a:endParaRPr>
          </a:p>
        </p:txBody>
      </p:sp>
      <p:sp>
        <p:nvSpPr>
          <p:cNvPr id="4" name="TextBox 3"/>
          <p:cNvSpPr txBox="1"/>
          <p:nvPr/>
        </p:nvSpPr>
        <p:spPr>
          <a:xfrm>
            <a:off x="648000" y="5940000"/>
            <a:ext cx="5497723" cy="338554"/>
          </a:xfrm>
          <a:prstGeom prst="rect">
            <a:avLst/>
          </a:prstGeom>
          <a:noFill/>
        </p:spPr>
        <p:txBody>
          <a:bodyPr wrap="none" rtlCol="0">
            <a:spAutoFit/>
          </a:bodyPr>
          <a:lstStyle/>
          <a:p>
            <a:r>
              <a:rPr lang="en-US" sz="1600" i="1" dirty="0" smtClean="0"/>
              <a:t>Source: Rethinking the sales force (Rackham, de </a:t>
            </a:r>
            <a:r>
              <a:rPr lang="en-US" sz="1600" i="1" dirty="0" err="1" smtClean="0"/>
              <a:t>Vincentis</a:t>
            </a:r>
            <a:r>
              <a:rPr lang="en-US" sz="1600" i="1" dirty="0" smtClean="0"/>
              <a:t> 1999)</a:t>
            </a:r>
            <a:endParaRPr lang="en-US" sz="1600" i="1" dirty="0"/>
          </a:p>
        </p:txBody>
      </p:sp>
      <p:graphicFrame>
        <p:nvGraphicFramePr>
          <p:cNvPr id="6" name="Table 5"/>
          <p:cNvGraphicFramePr>
            <a:graphicFrameLocks noGrp="1"/>
          </p:cNvGraphicFramePr>
          <p:nvPr>
            <p:extLst>
              <p:ext uri="{D42A27DB-BD31-4B8C-83A1-F6EECF244321}">
                <p14:modId xmlns:p14="http://schemas.microsoft.com/office/powerpoint/2010/main" val="2662078545"/>
              </p:ext>
            </p:extLst>
          </p:nvPr>
        </p:nvGraphicFramePr>
        <p:xfrm>
          <a:off x="648000" y="1260000"/>
          <a:ext cx="7848601" cy="4632960"/>
        </p:xfrm>
        <a:graphic>
          <a:graphicData uri="http://schemas.openxmlformats.org/drawingml/2006/table">
            <a:tbl>
              <a:tblPr firstRow="1" bandRow="1">
                <a:tableStyleId>{5C22544A-7EE6-4342-B048-85BDC9FD1C3A}</a:tableStyleId>
              </a:tblPr>
              <a:tblGrid>
                <a:gridCol w="2057401"/>
                <a:gridCol w="2593622"/>
                <a:gridCol w="3197578"/>
              </a:tblGrid>
              <a:tr h="370840">
                <a:tc>
                  <a:txBody>
                    <a:bodyPr/>
                    <a:lstStyle/>
                    <a:p>
                      <a:pPr algn="l"/>
                      <a:r>
                        <a:rPr lang="en-US" sz="2600" dirty="0" smtClean="0"/>
                        <a:t>Type</a:t>
                      </a:r>
                      <a:endParaRPr lang="en-US" sz="2600" dirty="0"/>
                    </a:p>
                  </a:txBody>
                  <a:tcPr/>
                </a:tc>
                <a:tc>
                  <a:txBody>
                    <a:bodyPr/>
                    <a:lstStyle/>
                    <a:p>
                      <a:pPr algn="l"/>
                      <a:r>
                        <a:rPr lang="en-US" sz="2600" dirty="0" smtClean="0"/>
                        <a:t>Buyer </a:t>
                      </a:r>
                      <a:r>
                        <a:rPr lang="en-US" sz="2600" dirty="0" err="1" smtClean="0"/>
                        <a:t>behaviour</a:t>
                      </a:r>
                      <a:endParaRPr lang="en-US" sz="2600" dirty="0"/>
                    </a:p>
                  </a:txBody>
                  <a:tcPr/>
                </a:tc>
                <a:tc>
                  <a:txBody>
                    <a:bodyPr/>
                    <a:lstStyle/>
                    <a:p>
                      <a:pPr algn="l"/>
                      <a:r>
                        <a:rPr lang="en-US" sz="2600" dirty="0" smtClean="0"/>
                        <a:t>Motivation</a:t>
                      </a:r>
                      <a:endParaRPr lang="en-US" sz="2600" dirty="0"/>
                    </a:p>
                  </a:txBody>
                  <a:tcPr/>
                </a:tc>
              </a:tr>
              <a:tr h="370840">
                <a:tc>
                  <a:txBody>
                    <a:bodyPr/>
                    <a:lstStyle/>
                    <a:p>
                      <a:pPr algn="l"/>
                      <a:r>
                        <a:rPr lang="en-US" sz="2600" dirty="0" smtClean="0"/>
                        <a:t>Transactional sales</a:t>
                      </a:r>
                      <a:endParaRPr lang="en-US" sz="2600" dirty="0"/>
                    </a:p>
                  </a:txBody>
                  <a:tcPr/>
                </a:tc>
                <a:tc>
                  <a:txBody>
                    <a:bodyPr/>
                    <a:lstStyle/>
                    <a:p>
                      <a:pPr algn="l"/>
                      <a:r>
                        <a:rPr lang="en-US" sz="2600" dirty="0" smtClean="0"/>
                        <a:t>Intrinsic value buyers: “keep it cheap and easy to do business”</a:t>
                      </a:r>
                      <a:endParaRPr lang="en-US" sz="2600" dirty="0"/>
                    </a:p>
                  </a:txBody>
                  <a:tcPr/>
                </a:tc>
                <a:tc>
                  <a:txBody>
                    <a:bodyPr/>
                    <a:lstStyle/>
                    <a:p>
                      <a:pPr algn="l"/>
                      <a:r>
                        <a:rPr lang="en-US" sz="2000" dirty="0" smtClean="0"/>
                        <a:t>Understands</a:t>
                      </a:r>
                      <a:r>
                        <a:rPr lang="en-US" sz="2000" baseline="0" dirty="0" smtClean="0"/>
                        <a:t> the product</a:t>
                      </a:r>
                    </a:p>
                    <a:p>
                      <a:pPr algn="l"/>
                      <a:r>
                        <a:rPr lang="en-US" sz="2000" baseline="0" dirty="0" smtClean="0"/>
                        <a:t>Perceives it as substitutable</a:t>
                      </a:r>
                    </a:p>
                    <a:p>
                      <a:pPr algn="l"/>
                      <a:r>
                        <a:rPr lang="en-US" sz="2000" baseline="0" dirty="0" smtClean="0"/>
                        <a:t>Cost focus</a:t>
                      </a:r>
                    </a:p>
                    <a:p>
                      <a:pPr algn="l"/>
                      <a:r>
                        <a:rPr lang="en-US" sz="2000" baseline="0" dirty="0" smtClean="0"/>
                        <a:t>Resents time ‘wasted’ with sales people</a:t>
                      </a:r>
                      <a:endParaRPr lang="en-US" sz="2000" dirty="0"/>
                    </a:p>
                  </a:txBody>
                  <a:tcPr/>
                </a:tc>
              </a:tr>
              <a:tr h="370840">
                <a:tc>
                  <a:txBody>
                    <a:bodyPr/>
                    <a:lstStyle/>
                    <a:p>
                      <a:pPr algn="l"/>
                      <a:r>
                        <a:rPr lang="en-US" sz="2600" dirty="0" smtClean="0"/>
                        <a:t>Consultative sales</a:t>
                      </a:r>
                      <a:endParaRPr lang="en-US" sz="2600" dirty="0"/>
                    </a:p>
                  </a:txBody>
                  <a:tcPr/>
                </a:tc>
                <a:tc>
                  <a:txBody>
                    <a:bodyPr/>
                    <a:lstStyle/>
                    <a:p>
                      <a:pPr algn="l"/>
                      <a:r>
                        <a:rPr lang="en-US" sz="2600" dirty="0" smtClean="0"/>
                        <a:t>Extrinsic value buyers: “I don’t know the answer:</a:t>
                      </a:r>
                      <a:r>
                        <a:rPr lang="en-US" sz="2600" baseline="0" dirty="0" smtClean="0"/>
                        <a:t> help me </a:t>
                      </a:r>
                      <a:r>
                        <a:rPr lang="en-US" sz="2600" baseline="0" dirty="0" err="1" smtClean="0"/>
                        <a:t>analyse</a:t>
                      </a:r>
                      <a:r>
                        <a:rPr lang="en-US" sz="2600" baseline="0" dirty="0" smtClean="0"/>
                        <a:t> and solve the issue</a:t>
                      </a:r>
                      <a:endParaRPr lang="en-US" sz="2600" dirty="0"/>
                    </a:p>
                  </a:txBody>
                  <a:tcPr/>
                </a:tc>
                <a:tc>
                  <a:txBody>
                    <a:bodyPr/>
                    <a:lstStyle/>
                    <a:p>
                      <a:pPr algn="l"/>
                      <a:r>
                        <a:rPr lang="en-US" sz="2000" dirty="0" smtClean="0"/>
                        <a:t>Focus on how the product is used</a:t>
                      </a:r>
                    </a:p>
                    <a:p>
                      <a:pPr algn="l"/>
                      <a:r>
                        <a:rPr lang="en-US" sz="2000" dirty="0" smtClean="0"/>
                        <a:t>Interested in solutions and applications</a:t>
                      </a:r>
                    </a:p>
                    <a:p>
                      <a:pPr algn="l"/>
                      <a:r>
                        <a:rPr lang="en-US" sz="2000" dirty="0" smtClean="0"/>
                        <a:t>Values advice and help</a:t>
                      </a:r>
                    </a:p>
                    <a:p>
                      <a:pPr algn="l"/>
                      <a:r>
                        <a:rPr lang="en-US" sz="2000" dirty="0" smtClean="0"/>
                        <a:t>Needs the sales</a:t>
                      </a:r>
                      <a:r>
                        <a:rPr lang="en-US" sz="2000" baseline="0" dirty="0" smtClean="0"/>
                        <a:t> person</a:t>
                      </a:r>
                      <a:endParaRPr lang="en-US" sz="2000" dirty="0"/>
                    </a:p>
                  </a:txBody>
                  <a:tcPr/>
                </a:tc>
              </a:tr>
            </a:tbl>
          </a:graphicData>
        </a:graphic>
      </p:graphicFrame>
    </p:spTree>
    <p:extLst>
      <p:ext uri="{BB962C8B-B14F-4D97-AF65-F5344CB8AC3E}">
        <p14:creationId xmlns:p14="http://schemas.microsoft.com/office/powerpoint/2010/main" val="2174941352"/>
      </p:ext>
    </p:extLst>
  </p:cSld>
  <p:clrMapOvr>
    <a:masterClrMapping/>
  </p:clrMapOvr>
  <p:transition advTm="2000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800000"/>
            <a:ext cx="8208000" cy="5181600"/>
          </a:xfrm>
        </p:spPr>
        <p:txBody>
          <a:bodyPr anchor="t">
            <a:normAutofit/>
          </a:bodyPr>
          <a:lstStyle/>
          <a:p>
            <a:pPr algn="l">
              <a:lnSpc>
                <a:spcPct val="80000"/>
              </a:lnSpc>
              <a:spcAft>
                <a:spcPts val="1200"/>
              </a:spcAft>
              <a:tabLst>
                <a:tab pos="465138" algn="l"/>
              </a:tabLst>
            </a:pPr>
            <a:r>
              <a:rPr lang="en-US" sz="2800" dirty="0" smtClean="0">
                <a:latin typeface="+mn-lt"/>
              </a:rPr>
              <a:t>Even when customer value propositions are well captured and formulated, introduction of solutions that involve new technology will have to overcome some hurdles. </a:t>
            </a:r>
            <a:br>
              <a:rPr lang="en-US" sz="2800" dirty="0" smtClean="0">
                <a:latin typeface="+mn-lt"/>
              </a:rPr>
            </a:br>
            <a:r>
              <a:rPr lang="en-US" sz="2800" dirty="0" smtClean="0">
                <a:latin typeface="+mn-lt"/>
              </a:rPr>
              <a:t/>
            </a:r>
            <a:br>
              <a:rPr lang="en-US" sz="2800" dirty="0" smtClean="0">
                <a:latin typeface="+mn-lt"/>
              </a:rPr>
            </a:br>
            <a:r>
              <a:rPr lang="en-US" sz="2800" dirty="0" smtClean="0">
                <a:latin typeface="+mn-lt"/>
              </a:rPr>
              <a:t>This is called </a:t>
            </a:r>
            <a:r>
              <a:rPr lang="en-US" sz="2800" dirty="0" smtClean="0">
                <a:solidFill>
                  <a:srgbClr val="4676A6"/>
                </a:solidFill>
                <a:latin typeface="+mn-lt"/>
              </a:rPr>
              <a:t>“crossing the technology chasm”</a:t>
            </a:r>
            <a:r>
              <a:rPr lang="en-US" sz="2800" dirty="0" smtClean="0">
                <a:latin typeface="+mn-lt"/>
              </a:rPr>
              <a:t>:</a:t>
            </a:r>
            <a:r>
              <a:rPr lang="en-US" sz="2800" dirty="0" smtClean="0">
                <a:solidFill>
                  <a:srgbClr val="4676A6"/>
                </a:solidFill>
                <a:latin typeface="+mn-lt"/>
              </a:rPr>
              <a:t> </a:t>
            </a:r>
            <a:endParaRPr lang="en-US" sz="2800" dirty="0">
              <a:solidFill>
                <a:srgbClr val="4676A6"/>
              </a:solidFill>
              <a:latin typeface="+mn-lt"/>
            </a:endParaRPr>
          </a:p>
        </p:txBody>
      </p:sp>
      <p:sp>
        <p:nvSpPr>
          <p:cNvPr id="5" name="Slide Number Placeholder 4"/>
          <p:cNvSpPr>
            <a:spLocks noGrp="1"/>
          </p:cNvSpPr>
          <p:nvPr>
            <p:ph type="sldNum" sz="quarter" idx="12"/>
          </p:nvPr>
        </p:nvSpPr>
        <p:spPr/>
        <p:txBody>
          <a:bodyPr/>
          <a:lstStyle/>
          <a:p>
            <a:fld id="{7AE59B96-4131-4DD5-A7F3-9C8969C240CC}" type="slidenum">
              <a:rPr lang="en-US" smtClean="0"/>
              <a:pPr/>
              <a:t>75</a:t>
            </a:fld>
            <a:endParaRPr lang="en-US"/>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2367073452"/>
      </p:ext>
    </p:extLst>
  </p:cSld>
  <p:clrMapOvr>
    <a:masterClrMapping/>
  </p:clrMapOvr>
  <p:transition advTm="2000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76</a:t>
            </a:fld>
            <a:endParaRPr lang="en-US"/>
          </a:p>
        </p:txBody>
      </p:sp>
      <p:sp>
        <p:nvSpPr>
          <p:cNvPr id="3" name="Title 2"/>
          <p:cNvSpPr>
            <a:spLocks noGrp="1"/>
          </p:cNvSpPr>
          <p:nvPr>
            <p:ph type="title"/>
          </p:nvPr>
        </p:nvSpPr>
        <p:spPr>
          <a:xfrm>
            <a:off x="190500" y="216000"/>
            <a:ext cx="8763000" cy="709200"/>
          </a:xfrm>
        </p:spPr>
        <p:txBody>
          <a:bodyPr>
            <a:normAutofit/>
          </a:bodyPr>
          <a:lstStyle/>
          <a:p>
            <a:pPr>
              <a:defRPr/>
            </a:pPr>
            <a:r>
              <a:rPr lang="en-US" sz="4000" b="1" i="1" dirty="0" smtClean="0">
                <a:solidFill>
                  <a:srgbClr val="4676A6"/>
                </a:solidFill>
              </a:rPr>
              <a:t>Crossing the technology chasm</a:t>
            </a:r>
            <a:endParaRPr lang="en-US" sz="4000" b="1" i="1" dirty="0">
              <a:solidFill>
                <a:srgbClr val="4676A6"/>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244600"/>
            <a:ext cx="7162800" cy="477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742525" y="5940000"/>
            <a:ext cx="3658950" cy="338554"/>
          </a:xfrm>
          <a:prstGeom prst="rect">
            <a:avLst/>
          </a:prstGeom>
          <a:noFill/>
        </p:spPr>
        <p:txBody>
          <a:bodyPr wrap="none" rtlCol="0">
            <a:spAutoFit/>
          </a:bodyPr>
          <a:lstStyle/>
          <a:p>
            <a:pPr algn="ctr"/>
            <a:r>
              <a:rPr lang="en-US" sz="1600" i="1" dirty="0" smtClean="0"/>
              <a:t>Source: Crossing the chasm (Moore 1991)</a:t>
            </a:r>
            <a:endParaRPr lang="en-US" sz="1600" i="1" dirty="0"/>
          </a:p>
        </p:txBody>
      </p:sp>
    </p:spTree>
    <p:extLst>
      <p:ext uri="{BB962C8B-B14F-4D97-AF65-F5344CB8AC3E}">
        <p14:creationId xmlns:p14="http://schemas.microsoft.com/office/powerpoint/2010/main" val="3903573739"/>
      </p:ext>
    </p:extLst>
  </p:cSld>
  <p:clrMapOvr>
    <a:masterClrMapping/>
  </p:clrMapOvr>
  <p:transition advTm="2000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77</a:t>
            </a:fld>
            <a:endParaRPr lang="en-US"/>
          </a:p>
        </p:txBody>
      </p:sp>
      <p:sp>
        <p:nvSpPr>
          <p:cNvPr id="3" name="Title 2"/>
          <p:cNvSpPr>
            <a:spLocks noGrp="1"/>
          </p:cNvSpPr>
          <p:nvPr>
            <p:ph type="title"/>
          </p:nvPr>
        </p:nvSpPr>
        <p:spPr>
          <a:xfrm>
            <a:off x="378000" y="324000"/>
            <a:ext cx="8208000" cy="1324800"/>
          </a:xfrm>
        </p:spPr>
        <p:txBody>
          <a:bodyPr>
            <a:normAutofit/>
          </a:bodyPr>
          <a:lstStyle/>
          <a:p>
            <a:pPr algn="r">
              <a:defRPr/>
            </a:pPr>
            <a:r>
              <a:rPr lang="en-US" sz="4000" b="1" i="1" dirty="0" smtClean="0">
                <a:solidFill>
                  <a:srgbClr val="4676A6"/>
                </a:solidFill>
              </a:rPr>
              <a:t>Crossing </a:t>
            </a:r>
            <a:br>
              <a:rPr lang="en-US" sz="4000" b="1" i="1" dirty="0" smtClean="0">
                <a:solidFill>
                  <a:srgbClr val="4676A6"/>
                </a:solidFill>
              </a:rPr>
            </a:br>
            <a:r>
              <a:rPr lang="en-US" sz="4000" b="1" i="1" dirty="0" smtClean="0">
                <a:solidFill>
                  <a:srgbClr val="4676A6"/>
                </a:solidFill>
              </a:rPr>
              <a:t>the technology chasm</a:t>
            </a:r>
            <a:endParaRPr lang="en-US" sz="4000" b="1" i="1" dirty="0">
              <a:solidFill>
                <a:srgbClr val="4676A6"/>
              </a:solidFill>
            </a:endParaRPr>
          </a:p>
        </p:txBody>
      </p:sp>
      <p:sp>
        <p:nvSpPr>
          <p:cNvPr id="2" name="TextBox 1"/>
          <p:cNvSpPr txBox="1"/>
          <p:nvPr/>
        </p:nvSpPr>
        <p:spPr>
          <a:xfrm>
            <a:off x="378000" y="1800000"/>
            <a:ext cx="8208000" cy="4219617"/>
          </a:xfrm>
          <a:prstGeom prst="rect">
            <a:avLst/>
          </a:prstGeom>
          <a:noFill/>
        </p:spPr>
        <p:txBody>
          <a:bodyPr wrap="square" rtlCol="0">
            <a:spAutoFit/>
          </a:bodyPr>
          <a:lstStyle/>
          <a:p>
            <a:pPr marL="342000" indent="-342000">
              <a:lnSpc>
                <a:spcPct val="80000"/>
              </a:lnSpc>
              <a:spcAft>
                <a:spcPts val="1200"/>
              </a:spcAft>
              <a:buFont typeface="Arial" pitchFamily="34" charset="0"/>
              <a:buChar char="•"/>
            </a:pPr>
            <a:r>
              <a:rPr lang="en-US" sz="2600" dirty="0" smtClean="0"/>
              <a:t>Most clients of EO products and services belong to the early and late majority,</a:t>
            </a:r>
          </a:p>
          <a:p>
            <a:pPr marL="342000" indent="-342000">
              <a:lnSpc>
                <a:spcPct val="80000"/>
              </a:lnSpc>
              <a:spcAft>
                <a:spcPts val="1200"/>
              </a:spcAft>
              <a:buFont typeface="Arial" pitchFamily="34" charset="0"/>
              <a:buChar char="•"/>
            </a:pPr>
            <a:r>
              <a:rPr lang="en-US" sz="2600" dirty="0" smtClean="0"/>
              <a:t>They are pragmatists and are not prepared or willing to take substantial risk: the solution should work and be reliable.</a:t>
            </a:r>
          </a:p>
          <a:p>
            <a:pPr marL="342000" indent="-342000">
              <a:lnSpc>
                <a:spcPct val="80000"/>
              </a:lnSpc>
              <a:spcAft>
                <a:spcPts val="1200"/>
              </a:spcAft>
              <a:buFont typeface="Arial" pitchFamily="34" charset="0"/>
              <a:buChar char="•"/>
            </a:pPr>
            <a:r>
              <a:rPr lang="en-US" sz="2600" dirty="0" smtClean="0"/>
              <a:t>Once convinced, the pragmatists will be long-term clients.</a:t>
            </a:r>
          </a:p>
          <a:p>
            <a:pPr marL="342000" indent="-342000">
              <a:lnSpc>
                <a:spcPct val="80000"/>
              </a:lnSpc>
              <a:spcAft>
                <a:spcPts val="1200"/>
              </a:spcAft>
              <a:buFont typeface="Arial" pitchFamily="34" charset="0"/>
              <a:buChar char="•"/>
            </a:pPr>
            <a:endParaRPr lang="en-US" sz="2600" dirty="0" smtClean="0"/>
          </a:p>
          <a:p>
            <a:pPr marL="342000" indent="-342000">
              <a:lnSpc>
                <a:spcPct val="80000"/>
              </a:lnSpc>
              <a:spcAft>
                <a:spcPts val="1200"/>
              </a:spcAft>
            </a:pPr>
            <a:r>
              <a:rPr lang="en-US" sz="1600" i="1" dirty="0" smtClean="0"/>
              <a:t>Source: Crossing the chasm (Moore 1991)</a:t>
            </a:r>
          </a:p>
          <a:p>
            <a:pPr marL="342000" indent="-342000">
              <a:spcAft>
                <a:spcPts val="600"/>
              </a:spcAft>
            </a:pPr>
            <a:endParaRPr lang="en-US" sz="1600" i="1" dirty="0" smtClean="0"/>
          </a:p>
          <a:p>
            <a:pPr marL="285750" indent="-285750">
              <a:buFont typeface="Wingdings" panose="05000000000000000000" pitchFamily="2" charset="2"/>
              <a:buChar char="§"/>
            </a:pPr>
            <a:endParaRPr lang="en-US" dirty="0"/>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2388299031"/>
      </p:ext>
    </p:extLst>
  </p:cSld>
  <p:clrMapOvr>
    <a:masterClrMapping/>
  </p:clrMapOvr>
  <p:transition advTm="2000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78</a:t>
            </a:fld>
            <a:endParaRPr lang="en-US"/>
          </a:p>
        </p:txBody>
      </p:sp>
      <p:sp>
        <p:nvSpPr>
          <p:cNvPr id="7" name="Title 1"/>
          <p:cNvSpPr txBox="1">
            <a:spLocks/>
          </p:cNvSpPr>
          <p:nvPr/>
        </p:nvSpPr>
        <p:spPr>
          <a:xfrm>
            <a:off x="3958800" y="900000"/>
            <a:ext cx="4627200" cy="709200"/>
          </a:xfrm>
          <a:prstGeom prst="rect">
            <a:avLst/>
          </a:prstGeom>
        </p:spPr>
        <p:txBody>
          <a:bodyPr vert="horz" lIns="91440" tIns="45720" rIns="91440" bIns="45720" rtlCol="0" anchor="ctr">
            <a:normAutofit fontScale="2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400" b="1" i="1" u="none" strike="noStrike" kern="1200" cap="none" spc="0" normalizeH="0" baseline="0" noProof="0" dirty="0" smtClean="0">
              <a:ln>
                <a:noFill/>
              </a:ln>
              <a:solidFill>
                <a:srgbClr val="00B0F0"/>
              </a:solidFill>
              <a:effectLst/>
              <a:uLnTx/>
              <a:uFillTx/>
              <a:latin typeface="+mj-lt"/>
              <a:ea typeface="+mj-ea"/>
              <a:cs typeface="+mj-cs"/>
            </a:endParaRPr>
          </a:p>
          <a:p>
            <a:pPr marL="0" marR="0" lvl="0" indent="0" algn="r" defTabSz="914400" rtl="0" eaLnBrk="1" fontAlgn="auto" latinLnBrk="0" hangingPunct="1">
              <a:lnSpc>
                <a:spcPct val="100000"/>
              </a:lnSpc>
              <a:spcBef>
                <a:spcPct val="0"/>
              </a:spcBef>
              <a:spcAft>
                <a:spcPts val="0"/>
              </a:spcAft>
              <a:buClrTx/>
              <a:buSzTx/>
              <a:buFontTx/>
              <a:buNone/>
              <a:tabLst/>
              <a:defRPr/>
            </a:pPr>
            <a:r>
              <a:rPr lang="en-US" sz="16000" b="1" i="1" noProof="0" dirty="0" smtClean="0">
                <a:solidFill>
                  <a:srgbClr val="4676A6"/>
                </a:solidFill>
                <a:latin typeface="+mj-lt"/>
                <a:ea typeface="+mj-ea"/>
                <a:cs typeface="+mj-cs"/>
              </a:rPr>
              <a:t>More information:</a:t>
            </a:r>
            <a:endParaRPr kumimoji="0" lang="en-US" sz="16000" b="1" i="1" u="none" strike="noStrike" kern="1200" cap="none" spc="0" normalizeH="0" noProof="0" dirty="0">
              <a:ln>
                <a:noFill/>
              </a:ln>
              <a:solidFill>
                <a:srgbClr val="4676A6"/>
              </a:solidFill>
              <a:effectLst/>
              <a:uLnTx/>
              <a:uFillTx/>
              <a:latin typeface="+mj-lt"/>
              <a:ea typeface="+mj-ea"/>
              <a:cs typeface="+mj-cs"/>
            </a:endParaRPr>
          </a:p>
        </p:txBody>
      </p:sp>
      <p:pic>
        <p:nvPicPr>
          <p:cNvPr id="6"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9" name="Content Placeholder 2"/>
          <p:cNvSpPr>
            <a:spLocks noGrp="1"/>
          </p:cNvSpPr>
          <p:nvPr>
            <p:ph idx="1"/>
          </p:nvPr>
        </p:nvSpPr>
        <p:spPr>
          <a:xfrm>
            <a:off x="378000" y="1800000"/>
            <a:ext cx="8208000" cy="4679205"/>
          </a:xfrm>
        </p:spPr>
        <p:txBody>
          <a:bodyPr>
            <a:normAutofit/>
          </a:bodyPr>
          <a:lstStyle/>
          <a:p>
            <a:pPr marL="0" indent="0">
              <a:lnSpc>
                <a:spcPct val="80000"/>
              </a:lnSpc>
              <a:spcBef>
                <a:spcPts val="0"/>
              </a:spcBef>
              <a:spcAft>
                <a:spcPts val="1200"/>
              </a:spcAft>
              <a:buNone/>
            </a:pPr>
            <a:r>
              <a:rPr lang="en-US" sz="2600" b="1" dirty="0" smtClean="0">
                <a:solidFill>
                  <a:srgbClr val="4676A6"/>
                </a:solidFill>
              </a:rPr>
              <a:t>Creating &amp; delivering your value proposition </a:t>
            </a:r>
            <a:br>
              <a:rPr lang="en-US" sz="2600" b="1" dirty="0" smtClean="0">
                <a:solidFill>
                  <a:srgbClr val="4676A6"/>
                </a:solidFill>
              </a:rPr>
            </a:br>
            <a:r>
              <a:rPr lang="en-US" sz="2000" dirty="0" smtClean="0"/>
              <a:t>– </a:t>
            </a:r>
            <a:r>
              <a:rPr lang="en-US" sz="2000" i="1" dirty="0" smtClean="0"/>
              <a:t>managing customer experience for profit </a:t>
            </a:r>
            <a:r>
              <a:rPr lang="en-US" sz="2000" dirty="0" smtClean="0"/>
              <a:t/>
            </a:r>
            <a:br>
              <a:rPr lang="en-US" sz="2000" dirty="0" smtClean="0"/>
            </a:br>
            <a:r>
              <a:rPr lang="en-US" sz="2000" b="1" dirty="0" smtClean="0"/>
              <a:t>(Barnes, Blake, </a:t>
            </a:r>
            <a:r>
              <a:rPr lang="en-US" sz="2000" b="1" dirty="0" err="1" smtClean="0"/>
              <a:t>Pinder</a:t>
            </a:r>
            <a:r>
              <a:rPr lang="en-US" sz="2000" b="1" dirty="0" smtClean="0"/>
              <a:t>; 2009)</a:t>
            </a:r>
            <a:endParaRPr lang="en-US" sz="2000" i="1" dirty="0" smtClean="0"/>
          </a:p>
          <a:p>
            <a:pPr marL="0" indent="0">
              <a:lnSpc>
                <a:spcPct val="80000"/>
              </a:lnSpc>
              <a:spcBef>
                <a:spcPts val="0"/>
              </a:spcBef>
              <a:spcAft>
                <a:spcPts val="1200"/>
              </a:spcAft>
              <a:buNone/>
            </a:pPr>
            <a:r>
              <a:rPr lang="en-US" sz="2600" b="1" dirty="0" smtClean="0">
                <a:solidFill>
                  <a:srgbClr val="4676A6"/>
                </a:solidFill>
              </a:rPr>
              <a:t>Customer </a:t>
            </a:r>
            <a:r>
              <a:rPr lang="en-US" sz="2600" b="1" dirty="0">
                <a:solidFill>
                  <a:srgbClr val="4676A6"/>
                </a:solidFill>
              </a:rPr>
              <a:t>value </a:t>
            </a:r>
            <a:r>
              <a:rPr lang="en-US" sz="2600" b="1" dirty="0" smtClean="0">
                <a:solidFill>
                  <a:srgbClr val="4676A6"/>
                </a:solidFill>
              </a:rPr>
              <a:t>propositions in business markets </a:t>
            </a:r>
            <a:br>
              <a:rPr lang="en-US" sz="2600" b="1" dirty="0" smtClean="0">
                <a:solidFill>
                  <a:srgbClr val="4676A6"/>
                </a:solidFill>
              </a:rPr>
            </a:br>
            <a:r>
              <a:rPr lang="en-US" sz="2000" b="1" dirty="0" smtClean="0"/>
              <a:t>(Anderson, </a:t>
            </a:r>
            <a:r>
              <a:rPr lang="en-US" sz="2000" b="1" dirty="0" err="1" smtClean="0"/>
              <a:t>Narus</a:t>
            </a:r>
            <a:r>
              <a:rPr lang="en-US" sz="2000" b="1" dirty="0" smtClean="0"/>
              <a:t>, van </a:t>
            </a:r>
            <a:r>
              <a:rPr lang="en-US" sz="2000" b="1" dirty="0" err="1" smtClean="0"/>
              <a:t>Rossum</a:t>
            </a:r>
            <a:r>
              <a:rPr lang="en-US" sz="2000" b="1" dirty="0" smtClean="0"/>
              <a:t> </a:t>
            </a:r>
            <a:r>
              <a:rPr lang="en-US" sz="2000" dirty="0" smtClean="0"/>
              <a:t>[Harvard Business Review]</a:t>
            </a:r>
            <a:r>
              <a:rPr lang="en-US" sz="2000" b="1" dirty="0" smtClean="0"/>
              <a:t>; 2006)</a:t>
            </a:r>
            <a:endParaRPr lang="en-US" sz="2000" i="1" dirty="0"/>
          </a:p>
          <a:p>
            <a:pPr marL="0" indent="0">
              <a:lnSpc>
                <a:spcPct val="80000"/>
              </a:lnSpc>
              <a:spcBef>
                <a:spcPts val="0"/>
              </a:spcBef>
              <a:spcAft>
                <a:spcPts val="1200"/>
              </a:spcAft>
              <a:buNone/>
            </a:pPr>
            <a:r>
              <a:rPr lang="en-US" sz="2600" b="1" dirty="0" smtClean="0">
                <a:solidFill>
                  <a:srgbClr val="4676A6"/>
                </a:solidFill>
              </a:rPr>
              <a:t>Rethinking the sales force: </a:t>
            </a:r>
            <a:br>
              <a:rPr lang="en-US" sz="2600" b="1" dirty="0" smtClean="0">
                <a:solidFill>
                  <a:srgbClr val="4676A6"/>
                </a:solidFill>
              </a:rPr>
            </a:br>
            <a:r>
              <a:rPr lang="en-US" sz="2000" i="1" dirty="0" smtClean="0"/>
              <a:t>refining selling to create and capture customer value</a:t>
            </a:r>
            <a:r>
              <a:rPr lang="en-US" sz="2000" b="1" i="1" dirty="0" smtClean="0"/>
              <a:t> </a:t>
            </a:r>
            <a:r>
              <a:rPr lang="en-US" sz="2000" b="1" dirty="0" smtClean="0"/>
              <a:t/>
            </a:r>
            <a:br>
              <a:rPr lang="en-US" sz="2000" b="1" dirty="0" smtClean="0"/>
            </a:br>
            <a:r>
              <a:rPr lang="en-US" sz="2000" b="1" dirty="0" smtClean="0"/>
              <a:t>(Rackham, de </a:t>
            </a:r>
            <a:r>
              <a:rPr lang="en-US" sz="2000" b="1" dirty="0" err="1" smtClean="0"/>
              <a:t>Vicentis</a:t>
            </a:r>
            <a:r>
              <a:rPr lang="en-US" sz="2000" b="1" dirty="0" smtClean="0"/>
              <a:t>; 1999)</a:t>
            </a:r>
            <a:endParaRPr lang="en-US" sz="2000" i="1" dirty="0"/>
          </a:p>
          <a:p>
            <a:pPr marL="0" indent="0">
              <a:lnSpc>
                <a:spcPct val="80000"/>
              </a:lnSpc>
              <a:spcBef>
                <a:spcPts val="0"/>
              </a:spcBef>
              <a:spcAft>
                <a:spcPts val="1200"/>
              </a:spcAft>
              <a:buNone/>
            </a:pPr>
            <a:r>
              <a:rPr lang="en-US" sz="2600" b="1" dirty="0" smtClean="0">
                <a:solidFill>
                  <a:srgbClr val="4676A6"/>
                </a:solidFill>
              </a:rPr>
              <a:t>Crossing the chasm </a:t>
            </a:r>
            <a:br>
              <a:rPr lang="en-US" sz="2600" b="1" dirty="0" smtClean="0">
                <a:solidFill>
                  <a:srgbClr val="4676A6"/>
                </a:solidFill>
              </a:rPr>
            </a:br>
            <a:r>
              <a:rPr lang="en-US" sz="2000" i="1" dirty="0" smtClean="0"/>
              <a:t>– marketing and selling high-tech products to mainstream customers</a:t>
            </a:r>
            <a:r>
              <a:rPr lang="en-US" sz="2000" b="1" i="1" dirty="0" smtClean="0"/>
              <a:t> </a:t>
            </a:r>
            <a:br>
              <a:rPr lang="en-US" sz="2000" b="1" i="1" dirty="0" smtClean="0"/>
            </a:br>
            <a:r>
              <a:rPr lang="en-US" sz="2000" b="1" dirty="0" smtClean="0"/>
              <a:t>(Moore; 1991)</a:t>
            </a:r>
          </a:p>
        </p:txBody>
      </p:sp>
    </p:spTree>
    <p:extLst>
      <p:ext uri="{BB962C8B-B14F-4D97-AF65-F5344CB8AC3E}">
        <p14:creationId xmlns:p14="http://schemas.microsoft.com/office/powerpoint/2010/main" val="508619844"/>
      </p:ext>
    </p:extLst>
  </p:cSld>
  <p:clrMapOvr>
    <a:masterClrMapping/>
  </p:clrMapOvr>
  <p:transition advTm="2000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800000"/>
            <a:ext cx="8208000" cy="5181600"/>
          </a:xfrm>
        </p:spPr>
        <p:txBody>
          <a:bodyPr anchor="t">
            <a:normAutofit/>
          </a:bodyPr>
          <a:lstStyle/>
          <a:p>
            <a:pPr algn="l">
              <a:lnSpc>
                <a:spcPct val="80000"/>
              </a:lnSpc>
              <a:spcAft>
                <a:spcPts val="1200"/>
              </a:spcAft>
              <a:tabLst>
                <a:tab pos="465138" algn="l"/>
              </a:tabLst>
            </a:pPr>
            <a:r>
              <a:rPr lang="en-US" sz="2800" dirty="0" smtClean="0">
                <a:latin typeface="+mn-lt"/>
              </a:rPr>
              <a:t>Creating shared value is a key element of successful implementation of earth observation solutions. </a:t>
            </a:r>
            <a:br>
              <a:rPr lang="en-US" sz="2800" dirty="0" smtClean="0">
                <a:latin typeface="+mn-lt"/>
              </a:rPr>
            </a:br>
            <a:r>
              <a:rPr lang="en-US" sz="2800" dirty="0" smtClean="0">
                <a:latin typeface="+mn-lt"/>
              </a:rPr>
              <a:t/>
            </a:r>
            <a:br>
              <a:rPr lang="en-US" sz="2800" dirty="0" smtClean="0">
                <a:latin typeface="+mn-lt"/>
              </a:rPr>
            </a:br>
            <a:r>
              <a:rPr lang="en-US" sz="2800" dirty="0" smtClean="0">
                <a:latin typeface="+mn-lt"/>
              </a:rPr>
              <a:t>To achieve this, in most cases earth observation applications have to be integrated into more general (business or organizational) processes: </a:t>
            </a:r>
            <a:endParaRPr lang="en-US" sz="2800" dirty="0">
              <a:latin typeface="+mn-lt"/>
            </a:endParaRPr>
          </a:p>
        </p:txBody>
      </p:sp>
      <p:sp>
        <p:nvSpPr>
          <p:cNvPr id="5" name="Slide Number Placeholder 4"/>
          <p:cNvSpPr>
            <a:spLocks noGrp="1"/>
          </p:cNvSpPr>
          <p:nvPr>
            <p:ph type="sldNum" sz="quarter" idx="12"/>
          </p:nvPr>
        </p:nvSpPr>
        <p:spPr/>
        <p:txBody>
          <a:bodyPr/>
          <a:lstStyle/>
          <a:p>
            <a:fld id="{7AE59B96-4131-4DD5-A7F3-9C8969C240CC}" type="slidenum">
              <a:rPr lang="en-US" smtClean="0"/>
              <a:pPr/>
              <a:t>79</a:t>
            </a:fld>
            <a:endParaRPr lang="en-US"/>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2233571925"/>
      </p:ext>
    </p:extLst>
  </p:cSld>
  <p:clrMapOvr>
    <a:masterClrMapping/>
  </p:clrMapOvr>
  <p:transition advTm="20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324000"/>
            <a:ext cx="8208000" cy="1324800"/>
          </a:xfrm>
        </p:spPr>
        <p:txBody>
          <a:bodyPr>
            <a:noAutofit/>
          </a:bodyPr>
          <a:lstStyle/>
          <a:p>
            <a:pPr algn="r"/>
            <a:r>
              <a:rPr lang="en-US" sz="4000" b="1" i="1" dirty="0" smtClean="0">
                <a:solidFill>
                  <a:srgbClr val="4676A6"/>
                </a:solidFill>
              </a:rPr>
              <a:t>Assessment of business &amp; </a:t>
            </a:r>
            <a:br>
              <a:rPr lang="en-US" sz="4000" b="1" i="1" dirty="0" smtClean="0">
                <a:solidFill>
                  <a:srgbClr val="4676A6"/>
                </a:solidFill>
              </a:rPr>
            </a:br>
            <a:r>
              <a:rPr lang="en-US" sz="4000" b="1" i="1" dirty="0" smtClean="0">
                <a:solidFill>
                  <a:srgbClr val="4676A6"/>
                </a:solidFill>
              </a:rPr>
              <a:t>funding opportunities</a:t>
            </a:r>
            <a:endParaRPr lang="en-US" sz="4000" b="1" i="1" dirty="0">
              <a:solidFill>
                <a:srgbClr val="4676A6"/>
              </a:solidFill>
            </a:endParaRPr>
          </a:p>
        </p:txBody>
      </p:sp>
      <p:sp>
        <p:nvSpPr>
          <p:cNvPr id="3" name="Content Placeholder 2"/>
          <p:cNvSpPr>
            <a:spLocks noGrp="1"/>
          </p:cNvSpPr>
          <p:nvPr>
            <p:ph idx="1"/>
          </p:nvPr>
        </p:nvSpPr>
        <p:spPr>
          <a:xfrm>
            <a:off x="378000" y="1800000"/>
            <a:ext cx="8208000" cy="3732959"/>
          </a:xfrm>
        </p:spPr>
        <p:txBody>
          <a:bodyPr>
            <a:normAutofit/>
          </a:bodyPr>
          <a:lstStyle/>
          <a:p>
            <a:pPr>
              <a:lnSpc>
                <a:spcPct val="80000"/>
              </a:lnSpc>
              <a:spcBef>
                <a:spcPts val="0"/>
              </a:spcBef>
              <a:spcAft>
                <a:spcPts val="1200"/>
              </a:spcAft>
            </a:pPr>
            <a:r>
              <a:rPr lang="en-US" sz="2800" dirty="0" smtClean="0"/>
              <a:t>Categories of health products &amp; services</a:t>
            </a:r>
          </a:p>
          <a:p>
            <a:pPr>
              <a:lnSpc>
                <a:spcPct val="80000"/>
              </a:lnSpc>
              <a:spcBef>
                <a:spcPts val="0"/>
              </a:spcBef>
              <a:spcAft>
                <a:spcPts val="1200"/>
              </a:spcAft>
            </a:pPr>
            <a:r>
              <a:rPr lang="en-US" sz="2800" dirty="0" smtClean="0"/>
              <a:t>Life cycle phase of product or service</a:t>
            </a:r>
          </a:p>
          <a:p>
            <a:pPr>
              <a:lnSpc>
                <a:spcPct val="80000"/>
              </a:lnSpc>
              <a:spcBef>
                <a:spcPts val="0"/>
              </a:spcBef>
              <a:spcAft>
                <a:spcPts val="1200"/>
              </a:spcAft>
            </a:pPr>
            <a:r>
              <a:rPr lang="en-US" sz="2800" dirty="0" smtClean="0"/>
              <a:t>Regional context, level of technological &amp; economic development</a:t>
            </a:r>
          </a:p>
          <a:p>
            <a:pPr>
              <a:lnSpc>
                <a:spcPct val="80000"/>
              </a:lnSpc>
              <a:spcBef>
                <a:spcPts val="0"/>
              </a:spcBef>
              <a:spcAft>
                <a:spcPts val="1200"/>
              </a:spcAft>
            </a:pPr>
            <a:r>
              <a:rPr lang="en-US" sz="2800" dirty="0" smtClean="0"/>
              <a:t>Optimum marketing mix</a:t>
            </a:r>
          </a:p>
          <a:p>
            <a:pPr>
              <a:buNone/>
            </a:pPr>
            <a:endParaRPr lang="en-US" sz="2400"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8</a:t>
            </a:fld>
            <a:endParaRPr lang="en-US" dirty="0"/>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cSld>
  <p:clrMapOvr>
    <a:masterClrMapping/>
  </p:clrMapOvr>
  <p:transition advTm="2000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80</a:t>
            </a:fld>
            <a:endParaRPr lang="en-US" dirty="0"/>
          </a:p>
        </p:txBody>
      </p:sp>
      <p:sp>
        <p:nvSpPr>
          <p:cNvPr id="6" name="TextBox 5"/>
          <p:cNvSpPr txBox="1"/>
          <p:nvPr/>
        </p:nvSpPr>
        <p:spPr>
          <a:xfrm>
            <a:off x="378000" y="900000"/>
            <a:ext cx="8208000" cy="707886"/>
          </a:xfrm>
          <a:prstGeom prst="rect">
            <a:avLst/>
          </a:prstGeom>
          <a:noFill/>
        </p:spPr>
        <p:txBody>
          <a:bodyPr wrap="square" rtlCol="0" anchor="ctr">
            <a:spAutoFit/>
          </a:bodyPr>
          <a:lstStyle/>
          <a:p>
            <a:pPr algn="r"/>
            <a:r>
              <a:rPr lang="en-US" sz="4000" b="1" i="1" dirty="0" smtClean="0">
                <a:solidFill>
                  <a:srgbClr val="4676A6"/>
                </a:solidFill>
              </a:rPr>
              <a:t>Create shared value</a:t>
            </a:r>
            <a:endParaRPr lang="en-US" sz="4000" b="1" i="1" dirty="0">
              <a:solidFill>
                <a:srgbClr val="4676A6"/>
              </a:solidFill>
            </a:endParaRPr>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9" name="Content Placeholder 2"/>
          <p:cNvSpPr>
            <a:spLocks noGrp="1"/>
          </p:cNvSpPr>
          <p:nvPr>
            <p:ph idx="1"/>
          </p:nvPr>
        </p:nvSpPr>
        <p:spPr>
          <a:xfrm>
            <a:off x="376685" y="1800000"/>
            <a:ext cx="8208000" cy="4267200"/>
          </a:xfrm>
        </p:spPr>
        <p:txBody>
          <a:bodyPr>
            <a:normAutofit/>
          </a:bodyPr>
          <a:lstStyle/>
          <a:p>
            <a:pPr marL="0" indent="0">
              <a:lnSpc>
                <a:spcPct val="80000"/>
              </a:lnSpc>
              <a:spcBef>
                <a:spcPts val="0"/>
              </a:spcBef>
              <a:spcAft>
                <a:spcPts val="1200"/>
              </a:spcAft>
              <a:buNone/>
            </a:pPr>
            <a:r>
              <a:rPr lang="en-US" sz="2600" dirty="0" smtClean="0">
                <a:solidFill>
                  <a:prstClr val="black"/>
                </a:solidFill>
                <a:ea typeface="Times New Roman"/>
                <a:cs typeface="Times New Roman"/>
              </a:rPr>
              <a:t>Involves cooperation between:</a:t>
            </a:r>
            <a:endParaRPr lang="en-US" sz="2600" b="1" dirty="0" smtClean="0">
              <a:solidFill>
                <a:prstClr val="black"/>
              </a:solidFill>
              <a:ea typeface="Times New Roman"/>
              <a:cs typeface="Times New Roman"/>
            </a:endParaRPr>
          </a:p>
          <a:p>
            <a:pPr>
              <a:lnSpc>
                <a:spcPct val="80000"/>
              </a:lnSpc>
              <a:spcBef>
                <a:spcPts val="0"/>
              </a:spcBef>
              <a:spcAft>
                <a:spcPts val="1200"/>
              </a:spcAft>
            </a:pPr>
            <a:r>
              <a:rPr lang="en-US" sz="2600" b="1" dirty="0" smtClean="0">
                <a:solidFill>
                  <a:srgbClr val="4676A6"/>
                </a:solidFill>
                <a:ea typeface="Times New Roman"/>
                <a:cs typeface="Times New Roman"/>
              </a:rPr>
              <a:t>Public sector</a:t>
            </a:r>
            <a:endParaRPr lang="en-US" sz="2600" dirty="0" smtClean="0">
              <a:solidFill>
                <a:srgbClr val="4676A6"/>
              </a:solidFill>
              <a:ea typeface="Times New Roman"/>
              <a:cs typeface="Times New Roman"/>
            </a:endParaRPr>
          </a:p>
          <a:p>
            <a:pPr>
              <a:lnSpc>
                <a:spcPct val="80000"/>
              </a:lnSpc>
              <a:spcBef>
                <a:spcPts val="0"/>
              </a:spcBef>
              <a:spcAft>
                <a:spcPts val="1200"/>
              </a:spcAft>
            </a:pPr>
            <a:r>
              <a:rPr lang="en-US" sz="2600" b="1" dirty="0" smtClean="0">
                <a:solidFill>
                  <a:srgbClr val="4676A6"/>
                </a:solidFill>
                <a:ea typeface="Times New Roman"/>
                <a:cs typeface="Times New Roman"/>
              </a:rPr>
              <a:t>Private sector</a:t>
            </a:r>
            <a:endParaRPr lang="en-US" sz="2600" dirty="0">
              <a:solidFill>
                <a:srgbClr val="4676A6"/>
              </a:solidFill>
              <a:ea typeface="Times New Roman"/>
              <a:cs typeface="Times New Roman"/>
            </a:endParaRPr>
          </a:p>
          <a:p>
            <a:pPr>
              <a:lnSpc>
                <a:spcPct val="80000"/>
              </a:lnSpc>
              <a:spcBef>
                <a:spcPts val="0"/>
              </a:spcBef>
              <a:spcAft>
                <a:spcPts val="1200"/>
              </a:spcAft>
            </a:pPr>
            <a:r>
              <a:rPr lang="en-US" sz="2600" b="1" dirty="0" smtClean="0">
                <a:solidFill>
                  <a:srgbClr val="4676A6"/>
                </a:solidFill>
                <a:ea typeface="Times New Roman"/>
                <a:cs typeface="Times New Roman"/>
              </a:rPr>
              <a:t>Social sector</a:t>
            </a:r>
            <a:endParaRPr lang="en-US" sz="2600" dirty="0">
              <a:solidFill>
                <a:srgbClr val="4676A6"/>
              </a:solidFill>
              <a:ea typeface="Times New Roman"/>
              <a:cs typeface="Times New Roman"/>
            </a:endParaRPr>
          </a:p>
          <a:p>
            <a:pPr marL="0" indent="0">
              <a:lnSpc>
                <a:spcPct val="80000"/>
              </a:lnSpc>
              <a:spcBef>
                <a:spcPts val="0"/>
              </a:spcBef>
              <a:spcAft>
                <a:spcPts val="600"/>
              </a:spcAft>
              <a:buNone/>
            </a:pPr>
            <a:endParaRPr lang="en-US" sz="2600" dirty="0" smtClean="0">
              <a:solidFill>
                <a:prstClr val="black"/>
              </a:solidFill>
              <a:ea typeface="Times New Roman"/>
              <a:cs typeface="Times New Roman"/>
            </a:endParaRPr>
          </a:p>
          <a:p>
            <a:pPr marL="0" indent="0">
              <a:lnSpc>
                <a:spcPct val="80000"/>
              </a:lnSpc>
              <a:spcBef>
                <a:spcPts val="0"/>
              </a:spcBef>
              <a:spcAft>
                <a:spcPts val="1200"/>
              </a:spcAft>
              <a:buNone/>
            </a:pPr>
            <a:r>
              <a:rPr lang="en-US" sz="2600" dirty="0" smtClean="0">
                <a:solidFill>
                  <a:prstClr val="black"/>
                </a:solidFill>
                <a:ea typeface="Times New Roman"/>
                <a:cs typeface="Times New Roman"/>
              </a:rPr>
              <a:t>Opportunity for earth observation (integrated) solutions:</a:t>
            </a:r>
            <a:endParaRPr lang="en-US" sz="2600" dirty="0">
              <a:solidFill>
                <a:prstClr val="black"/>
              </a:solidFill>
              <a:ea typeface="Times New Roman"/>
              <a:cs typeface="Times New Roman"/>
            </a:endParaRPr>
          </a:p>
          <a:p>
            <a:pPr>
              <a:lnSpc>
                <a:spcPct val="80000"/>
              </a:lnSpc>
              <a:spcBef>
                <a:spcPts val="0"/>
              </a:spcBef>
              <a:spcAft>
                <a:spcPts val="1200"/>
              </a:spcAft>
            </a:pPr>
            <a:r>
              <a:rPr lang="en-US" sz="2600" dirty="0" smtClean="0">
                <a:solidFill>
                  <a:prstClr val="black"/>
                </a:solidFill>
                <a:ea typeface="Times New Roman"/>
                <a:cs typeface="Times New Roman"/>
              </a:rPr>
              <a:t>Integrate EO in general business / organizational process</a:t>
            </a:r>
          </a:p>
          <a:p>
            <a:pPr>
              <a:lnSpc>
                <a:spcPct val="80000"/>
              </a:lnSpc>
              <a:spcBef>
                <a:spcPts val="0"/>
              </a:spcBef>
              <a:spcAft>
                <a:spcPts val="1200"/>
              </a:spcAft>
            </a:pPr>
            <a:r>
              <a:rPr lang="en-US" sz="2600" dirty="0" smtClean="0">
                <a:solidFill>
                  <a:prstClr val="black"/>
                </a:solidFill>
                <a:ea typeface="Times New Roman"/>
                <a:cs typeface="Times New Roman"/>
              </a:rPr>
              <a:t>Integrate different EO (and GIS and navigation) functionalities</a:t>
            </a:r>
            <a:endParaRPr lang="en-US" sz="2600" dirty="0">
              <a:solidFill>
                <a:prstClr val="black"/>
              </a:solidFill>
              <a:ea typeface="Times New Roman"/>
              <a:cs typeface="Times New Roman"/>
            </a:endParaRPr>
          </a:p>
        </p:txBody>
      </p:sp>
    </p:spTree>
    <p:extLst>
      <p:ext uri="{BB962C8B-B14F-4D97-AF65-F5344CB8AC3E}">
        <p14:creationId xmlns:p14="http://schemas.microsoft.com/office/powerpoint/2010/main" val="2455979077"/>
      </p:ext>
    </p:extLst>
  </p:cSld>
  <p:clrMapOvr>
    <a:masterClrMapping/>
  </p:clrMapOvr>
  <p:transition advTm="2000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800000"/>
            <a:ext cx="8208000" cy="5181600"/>
          </a:xfrm>
        </p:spPr>
        <p:txBody>
          <a:bodyPr anchor="t">
            <a:normAutofit/>
          </a:bodyPr>
          <a:lstStyle/>
          <a:p>
            <a:pPr algn="l">
              <a:lnSpc>
                <a:spcPct val="80000"/>
              </a:lnSpc>
              <a:spcAft>
                <a:spcPts val="1200"/>
              </a:spcAft>
              <a:tabLst>
                <a:tab pos="465138" algn="l"/>
              </a:tabLst>
            </a:pPr>
            <a:r>
              <a:rPr lang="en-US" sz="2800" dirty="0" smtClean="0">
                <a:latin typeface="+mn-lt"/>
              </a:rPr>
              <a:t>Based on all considerations dealt with in the previous slides, there are some practical approaches that can be applied in combination to promote earth observation applications: </a:t>
            </a:r>
            <a:endParaRPr lang="en-US" sz="2800" dirty="0">
              <a:latin typeface="+mn-lt"/>
            </a:endParaRPr>
          </a:p>
        </p:txBody>
      </p:sp>
      <p:sp>
        <p:nvSpPr>
          <p:cNvPr id="5" name="Slide Number Placeholder 4"/>
          <p:cNvSpPr>
            <a:spLocks noGrp="1"/>
          </p:cNvSpPr>
          <p:nvPr>
            <p:ph type="sldNum" sz="quarter" idx="12"/>
          </p:nvPr>
        </p:nvSpPr>
        <p:spPr/>
        <p:txBody>
          <a:bodyPr/>
          <a:lstStyle/>
          <a:p>
            <a:fld id="{7AE59B96-4131-4DD5-A7F3-9C8969C240CC}" type="slidenum">
              <a:rPr lang="en-US" smtClean="0"/>
              <a:pPr/>
              <a:t>81</a:t>
            </a:fld>
            <a:endParaRPr lang="en-US"/>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2233571925"/>
      </p:ext>
    </p:extLst>
  </p:cSld>
  <p:clrMapOvr>
    <a:masterClrMapping/>
  </p:clrMapOvr>
  <p:transition advTm="2000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82</a:t>
            </a:fld>
            <a:endParaRPr lang="en-US" dirty="0"/>
          </a:p>
        </p:txBody>
      </p:sp>
      <p:sp>
        <p:nvSpPr>
          <p:cNvPr id="6" name="TextBox 5"/>
          <p:cNvSpPr txBox="1"/>
          <p:nvPr/>
        </p:nvSpPr>
        <p:spPr>
          <a:xfrm>
            <a:off x="378000" y="1080000"/>
            <a:ext cx="8316000" cy="1080000"/>
          </a:xfrm>
          <a:prstGeom prst="rect">
            <a:avLst/>
          </a:prstGeom>
          <a:noFill/>
        </p:spPr>
        <p:txBody>
          <a:bodyPr wrap="square" rtlCol="0" anchor="ctr">
            <a:spAutoFit/>
          </a:bodyPr>
          <a:lstStyle/>
          <a:p>
            <a:r>
              <a:rPr lang="en-US" sz="4000" b="1" i="1" dirty="0" smtClean="0">
                <a:solidFill>
                  <a:srgbClr val="4676A6"/>
                </a:solidFill>
              </a:rPr>
              <a:t>Tools for earth observation marketing:</a:t>
            </a:r>
            <a:endParaRPr lang="en-US" sz="4000" b="1" i="1" dirty="0">
              <a:solidFill>
                <a:srgbClr val="4676A6"/>
              </a:solidFill>
            </a:endParaRPr>
          </a:p>
        </p:txBody>
      </p:sp>
      <p:sp>
        <p:nvSpPr>
          <p:cNvPr id="8" name="TextBox 7"/>
          <p:cNvSpPr txBox="1"/>
          <p:nvPr/>
        </p:nvSpPr>
        <p:spPr>
          <a:xfrm>
            <a:off x="378000" y="6300000"/>
            <a:ext cx="6218241" cy="338554"/>
          </a:xfrm>
          <a:prstGeom prst="rect">
            <a:avLst/>
          </a:prstGeom>
          <a:noFill/>
        </p:spPr>
        <p:txBody>
          <a:bodyPr wrap="none" rtlCol="0">
            <a:spAutoFit/>
          </a:bodyPr>
          <a:lstStyle/>
          <a:p>
            <a:r>
              <a:rPr lang="en-US" sz="1600" i="1" dirty="0"/>
              <a:t>Source: </a:t>
            </a:r>
            <a:r>
              <a:rPr lang="en-US" sz="1600" i="1" dirty="0" smtClean="0"/>
              <a:t>Marketing earth observation products and services (</a:t>
            </a:r>
            <a:r>
              <a:rPr lang="en-US" sz="1600" i="1" dirty="0" err="1" smtClean="0"/>
              <a:t>Noort</a:t>
            </a:r>
            <a:r>
              <a:rPr lang="en-US" sz="1600" i="1" dirty="0" smtClean="0"/>
              <a:t> 2013)</a:t>
            </a:r>
            <a:endParaRPr lang="en-US" sz="1600" i="1" dirty="0"/>
          </a:p>
        </p:txBody>
      </p:sp>
      <p:pic>
        <p:nvPicPr>
          <p:cNvPr id="9" name="Picture 2" descr="5-LOGO-Acouleur"/>
          <p:cNvPicPr>
            <a:picLocks noChangeAspect="1" noChangeArrowheads="1"/>
          </p:cNvPicPr>
          <p:nvPr/>
        </p:nvPicPr>
        <p:blipFill>
          <a:blip r:embed="rId2" cstate="print"/>
          <a:srcRect/>
          <a:stretch>
            <a:fillRect/>
          </a:stretch>
        </p:blipFill>
        <p:spPr bwMode="auto">
          <a:xfrm>
            <a:off x="6459854" y="324000"/>
            <a:ext cx="2126146" cy="647700"/>
          </a:xfrm>
          <a:prstGeom prst="rect">
            <a:avLst/>
          </a:prstGeom>
          <a:noFill/>
          <a:ln w="9525">
            <a:noFill/>
            <a:miter lim="800000"/>
            <a:headEnd/>
            <a:tailEnd/>
          </a:ln>
        </p:spPr>
      </p:pic>
      <p:pic>
        <p:nvPicPr>
          <p:cNvPr id="11"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00" y="306000"/>
            <a:ext cx="1262847" cy="648000"/>
          </a:xfrm>
          <a:prstGeom prst="rect">
            <a:avLst/>
          </a:prstGeom>
        </p:spPr>
      </p:pic>
      <p:sp>
        <p:nvSpPr>
          <p:cNvPr id="12" name="Content Placeholder 2"/>
          <p:cNvSpPr>
            <a:spLocks noGrp="1"/>
          </p:cNvSpPr>
          <p:nvPr>
            <p:ph idx="1"/>
          </p:nvPr>
        </p:nvSpPr>
        <p:spPr>
          <a:xfrm>
            <a:off x="378000" y="2340000"/>
            <a:ext cx="8208000" cy="4165097"/>
          </a:xfrm>
        </p:spPr>
        <p:txBody>
          <a:bodyPr>
            <a:normAutofit/>
          </a:bodyPr>
          <a:lstStyle/>
          <a:p>
            <a:pPr>
              <a:lnSpc>
                <a:spcPct val="80000"/>
              </a:lnSpc>
              <a:spcBef>
                <a:spcPts val="0"/>
              </a:spcBef>
              <a:spcAft>
                <a:spcPts val="1200"/>
              </a:spcAft>
            </a:pPr>
            <a:r>
              <a:rPr lang="en-US" sz="2600" dirty="0" smtClean="0">
                <a:solidFill>
                  <a:prstClr val="black"/>
                </a:solidFill>
                <a:ea typeface="Times New Roman"/>
                <a:cs typeface="Times New Roman"/>
              </a:rPr>
              <a:t>Success stories (in non-technical language, feasible, replication capacity, sustainable)</a:t>
            </a:r>
          </a:p>
          <a:p>
            <a:pPr>
              <a:lnSpc>
                <a:spcPct val="80000"/>
              </a:lnSpc>
              <a:spcBef>
                <a:spcPts val="0"/>
              </a:spcBef>
              <a:spcAft>
                <a:spcPts val="1200"/>
              </a:spcAft>
            </a:pPr>
            <a:r>
              <a:rPr lang="en-US" sz="2600" dirty="0" smtClean="0">
                <a:solidFill>
                  <a:prstClr val="black"/>
                </a:solidFill>
                <a:ea typeface="Times New Roman"/>
                <a:cs typeface="Times New Roman"/>
              </a:rPr>
              <a:t>Marketing toolkits (international trends, earth observation examples, references)</a:t>
            </a:r>
            <a:endParaRPr lang="en-US" sz="2600" dirty="0">
              <a:solidFill>
                <a:prstClr val="black"/>
              </a:solidFill>
              <a:ea typeface="Times New Roman"/>
              <a:cs typeface="Times New Roman"/>
            </a:endParaRPr>
          </a:p>
          <a:p>
            <a:pPr>
              <a:lnSpc>
                <a:spcPct val="80000"/>
              </a:lnSpc>
              <a:spcBef>
                <a:spcPts val="0"/>
              </a:spcBef>
              <a:spcAft>
                <a:spcPts val="1200"/>
              </a:spcAft>
            </a:pPr>
            <a:r>
              <a:rPr lang="en-US" sz="2600" dirty="0" smtClean="0">
                <a:solidFill>
                  <a:prstClr val="black"/>
                </a:solidFill>
                <a:ea typeface="Times New Roman"/>
                <a:cs typeface="Times New Roman"/>
              </a:rPr>
              <a:t>Pilot projects, innovation funds, quick-wins (demonstration that EO actually works)</a:t>
            </a:r>
          </a:p>
          <a:p>
            <a:pPr>
              <a:lnSpc>
                <a:spcPct val="80000"/>
              </a:lnSpc>
              <a:spcBef>
                <a:spcPts val="0"/>
              </a:spcBef>
              <a:spcAft>
                <a:spcPts val="1200"/>
              </a:spcAft>
            </a:pPr>
            <a:r>
              <a:rPr lang="en-US" sz="2600" dirty="0" smtClean="0">
                <a:solidFill>
                  <a:prstClr val="black"/>
                </a:solidFill>
                <a:ea typeface="Times New Roman"/>
                <a:cs typeface="Times New Roman"/>
              </a:rPr>
              <a:t>Promotion outside EO community (fairs, seminars, lunch-bag meetings, magazines)</a:t>
            </a:r>
          </a:p>
          <a:p>
            <a:pPr>
              <a:lnSpc>
                <a:spcPct val="80000"/>
              </a:lnSpc>
              <a:spcBef>
                <a:spcPts val="0"/>
              </a:spcBef>
              <a:spcAft>
                <a:spcPts val="1200"/>
              </a:spcAft>
            </a:pPr>
            <a:r>
              <a:rPr lang="en-US" sz="2600" dirty="0" smtClean="0">
                <a:solidFill>
                  <a:prstClr val="black"/>
                </a:solidFill>
                <a:ea typeface="Times New Roman"/>
                <a:cs typeface="Times New Roman"/>
              </a:rPr>
              <a:t>Resource facilities for reference and capacity building (distributed, but connected, in different languages)</a:t>
            </a:r>
          </a:p>
          <a:p>
            <a:pPr>
              <a:lnSpc>
                <a:spcPct val="80000"/>
              </a:lnSpc>
              <a:spcAft>
                <a:spcPts val="1200"/>
              </a:spcAft>
            </a:pPr>
            <a:endParaRPr lang="en-US" sz="2600" dirty="0">
              <a:solidFill>
                <a:prstClr val="black"/>
              </a:solidFill>
              <a:ea typeface="Times New Roman"/>
              <a:cs typeface="Times New Roman"/>
            </a:endParaRPr>
          </a:p>
        </p:txBody>
      </p:sp>
    </p:spTree>
    <p:extLst>
      <p:ext uri="{BB962C8B-B14F-4D97-AF65-F5344CB8AC3E}">
        <p14:creationId xmlns:p14="http://schemas.microsoft.com/office/powerpoint/2010/main" val="3917355470"/>
      </p:ext>
    </p:extLst>
  </p:cSld>
  <p:clrMapOvr>
    <a:masterClrMapping/>
  </p:clrMapOvr>
  <p:transition advTm="2000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83</a:t>
            </a:fld>
            <a:endParaRPr lang="en-US"/>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8" name="TextBox 5"/>
          <p:cNvSpPr txBox="1"/>
          <p:nvPr/>
        </p:nvSpPr>
        <p:spPr>
          <a:xfrm>
            <a:off x="378000" y="900000"/>
            <a:ext cx="8208000" cy="707886"/>
          </a:xfrm>
          <a:prstGeom prst="rect">
            <a:avLst/>
          </a:prstGeom>
          <a:noFill/>
        </p:spPr>
        <p:txBody>
          <a:bodyPr wrap="square" rtlCol="0" anchor="ctr">
            <a:spAutoFit/>
          </a:bodyPr>
          <a:lstStyle/>
          <a:p>
            <a:pPr algn="r"/>
            <a:r>
              <a:rPr lang="en-US" sz="4000" b="1" i="1" dirty="0" smtClean="0">
                <a:solidFill>
                  <a:srgbClr val="4676A6"/>
                </a:solidFill>
              </a:rPr>
              <a:t>Business elements</a:t>
            </a:r>
            <a:endParaRPr lang="en-US" sz="4000" b="1" i="1" dirty="0">
              <a:solidFill>
                <a:srgbClr val="4676A6"/>
              </a:solidFill>
            </a:endParaRPr>
          </a:p>
        </p:txBody>
      </p:sp>
      <p:sp>
        <p:nvSpPr>
          <p:cNvPr id="9" name="Content Placeholder 2"/>
          <p:cNvSpPr>
            <a:spLocks noGrp="1"/>
          </p:cNvSpPr>
          <p:nvPr>
            <p:ph idx="1"/>
          </p:nvPr>
        </p:nvSpPr>
        <p:spPr>
          <a:xfrm>
            <a:off x="378000" y="1800000"/>
            <a:ext cx="8208000" cy="4267200"/>
          </a:xfrm>
        </p:spPr>
        <p:txBody>
          <a:bodyPr>
            <a:normAutofit/>
          </a:bodyPr>
          <a:lstStyle/>
          <a:p>
            <a:pPr marL="0" indent="0">
              <a:lnSpc>
                <a:spcPct val="80000"/>
              </a:lnSpc>
              <a:spcBef>
                <a:spcPts val="0"/>
              </a:spcBef>
              <a:spcAft>
                <a:spcPts val="1200"/>
              </a:spcAft>
              <a:buNone/>
            </a:pPr>
            <a:r>
              <a:rPr lang="en-US" sz="2800" b="1" dirty="0" smtClean="0">
                <a:solidFill>
                  <a:prstClr val="black"/>
                </a:solidFill>
                <a:ea typeface="Times New Roman"/>
                <a:cs typeface="Times New Roman"/>
              </a:rPr>
              <a:t>Business elements:</a:t>
            </a:r>
          </a:p>
          <a:p>
            <a:pPr>
              <a:lnSpc>
                <a:spcPct val="80000"/>
              </a:lnSpc>
              <a:spcBef>
                <a:spcPts val="0"/>
              </a:spcBef>
              <a:spcAft>
                <a:spcPts val="1200"/>
              </a:spcAft>
            </a:pPr>
            <a:r>
              <a:rPr lang="en-US" sz="2800" b="1" dirty="0" smtClean="0">
                <a:solidFill>
                  <a:srgbClr val="4676A6"/>
                </a:solidFill>
                <a:ea typeface="Times New Roman"/>
                <a:cs typeface="Times New Roman"/>
              </a:rPr>
              <a:t>Proposal writing</a:t>
            </a:r>
            <a:endParaRPr lang="en-US" sz="2800" dirty="0" smtClean="0">
              <a:solidFill>
                <a:srgbClr val="4676A6"/>
              </a:solidFill>
              <a:ea typeface="Times New Roman"/>
              <a:cs typeface="Times New Roman"/>
            </a:endParaRPr>
          </a:p>
          <a:p>
            <a:pPr>
              <a:lnSpc>
                <a:spcPct val="80000"/>
              </a:lnSpc>
              <a:spcBef>
                <a:spcPts val="0"/>
              </a:spcBef>
              <a:spcAft>
                <a:spcPts val="1200"/>
              </a:spcAft>
            </a:pPr>
            <a:r>
              <a:rPr lang="en-US" sz="2800" b="1" dirty="0" smtClean="0">
                <a:solidFill>
                  <a:srgbClr val="4676A6"/>
                </a:solidFill>
                <a:ea typeface="Times New Roman"/>
                <a:cs typeface="Times New Roman"/>
              </a:rPr>
              <a:t>Business procedures</a:t>
            </a:r>
            <a:endParaRPr lang="en-US" sz="2800" dirty="0">
              <a:solidFill>
                <a:srgbClr val="4676A6"/>
              </a:solidFill>
              <a:ea typeface="Times New Roman"/>
              <a:cs typeface="Times New Roman"/>
            </a:endParaRPr>
          </a:p>
        </p:txBody>
      </p:sp>
    </p:spTree>
    <p:extLst>
      <p:ext uri="{BB962C8B-B14F-4D97-AF65-F5344CB8AC3E}">
        <p14:creationId xmlns:p14="http://schemas.microsoft.com/office/powerpoint/2010/main" val="1913962975"/>
      </p:ext>
    </p:extLst>
  </p:cSld>
  <p:clrMapOvr>
    <a:masterClrMapping/>
  </p:clrMapOvr>
  <p:transition advTm="2000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800000"/>
            <a:ext cx="8208000" cy="5181600"/>
          </a:xfrm>
        </p:spPr>
        <p:txBody>
          <a:bodyPr anchor="t">
            <a:normAutofit/>
          </a:bodyPr>
          <a:lstStyle/>
          <a:p>
            <a:pPr algn="l">
              <a:lnSpc>
                <a:spcPct val="80000"/>
              </a:lnSpc>
              <a:spcAft>
                <a:spcPts val="1200"/>
              </a:spcAft>
              <a:tabLst>
                <a:tab pos="465138" algn="l"/>
              </a:tabLst>
            </a:pPr>
            <a:r>
              <a:rPr lang="en-US" sz="2800" dirty="0" smtClean="0">
                <a:solidFill>
                  <a:srgbClr val="4676A6"/>
                </a:solidFill>
                <a:latin typeface="+mn-lt"/>
              </a:rPr>
              <a:t>Proposal writing is an art in itself. </a:t>
            </a:r>
            <a:r>
              <a:rPr lang="en-US" sz="2800" dirty="0" smtClean="0">
                <a:latin typeface="+mn-lt"/>
              </a:rPr>
              <a:t/>
            </a:r>
            <a:br>
              <a:rPr lang="en-US" sz="2800" dirty="0" smtClean="0">
                <a:latin typeface="+mn-lt"/>
              </a:rPr>
            </a:br>
            <a:r>
              <a:rPr lang="en-US" sz="2800" dirty="0" smtClean="0">
                <a:latin typeface="+mn-lt"/>
              </a:rPr>
              <a:t/>
            </a:r>
            <a:br>
              <a:rPr lang="en-US" sz="2800" dirty="0" smtClean="0">
                <a:latin typeface="+mn-lt"/>
              </a:rPr>
            </a:br>
            <a:r>
              <a:rPr lang="en-US" sz="2800" dirty="0" smtClean="0">
                <a:latin typeface="+mn-lt"/>
              </a:rPr>
              <a:t>During the </a:t>
            </a:r>
            <a:r>
              <a:rPr lang="en-US" sz="2800" dirty="0" err="1" smtClean="0">
                <a:latin typeface="+mn-lt"/>
              </a:rPr>
              <a:t>GEONetCab</a:t>
            </a:r>
            <a:r>
              <a:rPr lang="en-US" sz="2800" dirty="0" smtClean="0">
                <a:latin typeface="+mn-lt"/>
              </a:rPr>
              <a:t> and EOPOWER projects templates have been developed for writing successful proposals: </a:t>
            </a:r>
            <a:endParaRPr lang="en-US" sz="2800" dirty="0">
              <a:latin typeface="+mn-lt"/>
            </a:endParaRPr>
          </a:p>
        </p:txBody>
      </p:sp>
      <p:sp>
        <p:nvSpPr>
          <p:cNvPr id="5" name="Slide Number Placeholder 4"/>
          <p:cNvSpPr>
            <a:spLocks noGrp="1"/>
          </p:cNvSpPr>
          <p:nvPr>
            <p:ph type="sldNum" sz="quarter" idx="12"/>
          </p:nvPr>
        </p:nvSpPr>
        <p:spPr/>
        <p:txBody>
          <a:bodyPr/>
          <a:lstStyle/>
          <a:p>
            <a:fld id="{7AE59B96-4131-4DD5-A7F3-9C8969C240CC}" type="slidenum">
              <a:rPr lang="en-US" smtClean="0"/>
              <a:pPr/>
              <a:t>84</a:t>
            </a:fld>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556634539"/>
      </p:ext>
    </p:extLst>
  </p:cSld>
  <p:clrMapOvr>
    <a:masterClrMapping/>
  </p:clrMapOvr>
  <p:transition advTm="2000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900000"/>
            <a:ext cx="8208000" cy="709200"/>
          </a:xfrm>
        </p:spPr>
        <p:txBody>
          <a:bodyPr>
            <a:normAutofit/>
          </a:bodyPr>
          <a:lstStyle/>
          <a:p>
            <a:pPr algn="r"/>
            <a:r>
              <a:rPr lang="en-US" sz="4000" b="1" i="1" dirty="0" smtClean="0">
                <a:solidFill>
                  <a:srgbClr val="4676A6"/>
                </a:solidFill>
              </a:rPr>
              <a:t>Proposal outline</a:t>
            </a:r>
            <a:endParaRPr lang="en-US" sz="4000" dirty="0"/>
          </a:p>
        </p:txBody>
      </p:sp>
      <p:sp>
        <p:nvSpPr>
          <p:cNvPr id="6" name="Slide Number Placeholder 5"/>
          <p:cNvSpPr>
            <a:spLocks noGrp="1"/>
          </p:cNvSpPr>
          <p:nvPr>
            <p:ph type="sldNum" sz="quarter" idx="12"/>
          </p:nvPr>
        </p:nvSpPr>
        <p:spPr/>
        <p:txBody>
          <a:bodyPr/>
          <a:lstStyle/>
          <a:p>
            <a:fld id="{7AE59B96-4131-4DD5-A7F3-9C8969C240CC}" type="slidenum">
              <a:rPr lang="en-US" smtClean="0"/>
              <a:pPr/>
              <a:t>85</a:t>
            </a:fld>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7" name="Title 1"/>
          <p:cNvSpPr txBox="1">
            <a:spLocks/>
          </p:cNvSpPr>
          <p:nvPr/>
        </p:nvSpPr>
        <p:spPr>
          <a:xfrm>
            <a:off x="378000" y="4680000"/>
            <a:ext cx="8208000" cy="720000"/>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dirty="0" smtClean="0">
                <a:ln>
                  <a:noFill/>
                </a:ln>
                <a:solidFill>
                  <a:schemeClr val="tx1"/>
                </a:solidFill>
                <a:effectLst/>
                <a:uLnTx/>
                <a:uFillTx/>
                <a:ea typeface="+mj-ea"/>
                <a:cs typeface="+mj-cs"/>
              </a:rPr>
              <a:t>(more detailed version in separate document, </a:t>
            </a:r>
            <a:br>
              <a:rPr kumimoji="0" lang="en-US" sz="2000" b="0" i="1" u="none" strike="noStrike" kern="1200" cap="none" spc="0" normalizeH="0" baseline="0" noProof="0" dirty="0" smtClean="0">
                <a:ln>
                  <a:noFill/>
                </a:ln>
                <a:solidFill>
                  <a:schemeClr val="tx1"/>
                </a:solidFill>
                <a:effectLst/>
                <a:uLnTx/>
                <a:uFillTx/>
                <a:ea typeface="+mj-ea"/>
                <a:cs typeface="+mj-cs"/>
              </a:rPr>
            </a:br>
            <a:r>
              <a:rPr kumimoji="0" lang="en-US" sz="2000" b="0" i="1" u="none" strike="noStrike" kern="1200" cap="none" spc="0" normalizeH="0" baseline="0" noProof="0" dirty="0" smtClean="0">
                <a:ln>
                  <a:noFill/>
                </a:ln>
                <a:solidFill>
                  <a:schemeClr val="tx1"/>
                </a:solidFill>
                <a:effectLst/>
                <a:uLnTx/>
                <a:uFillTx/>
                <a:ea typeface="+mj-ea"/>
                <a:cs typeface="+mj-cs"/>
              </a:rPr>
              <a:t>see </a:t>
            </a:r>
            <a:r>
              <a:rPr kumimoji="0" lang="en-US" sz="2000" b="0" i="1" u="none" strike="noStrike" kern="1200" cap="none" spc="0" normalizeH="0" baseline="0" noProof="0" dirty="0" smtClean="0">
                <a:ln>
                  <a:noFill/>
                </a:ln>
                <a:solidFill>
                  <a:schemeClr val="tx1"/>
                </a:solidFill>
                <a:effectLst/>
                <a:uLnTx/>
                <a:uFillTx/>
                <a:ea typeface="+mj-ea"/>
                <a:cs typeface="+mj-cs"/>
                <a:hlinkClick r:id="rId3"/>
              </a:rPr>
              <a:t>www.eopower.eu</a:t>
            </a:r>
            <a:r>
              <a:rPr kumimoji="0" lang="en-US" sz="2000" b="0" i="1" u="none" strike="noStrike" kern="1200" cap="none" spc="0" normalizeH="0" baseline="0" noProof="0" dirty="0" smtClean="0">
                <a:ln>
                  <a:noFill/>
                </a:ln>
                <a:solidFill>
                  <a:schemeClr val="tx1"/>
                </a:solidFill>
                <a:effectLst/>
                <a:uLnTx/>
                <a:uFillTx/>
                <a:ea typeface="+mj-ea"/>
                <a:cs typeface="+mj-cs"/>
              </a:rPr>
              <a:t> or </a:t>
            </a:r>
            <a:r>
              <a:rPr kumimoji="0" lang="en-US" sz="2000" b="0" i="1" u="none" strike="noStrike" kern="1200" cap="none" spc="0" normalizeH="0" baseline="0" noProof="0" dirty="0" smtClean="0">
                <a:ln>
                  <a:noFill/>
                </a:ln>
                <a:solidFill>
                  <a:schemeClr val="tx1"/>
                </a:solidFill>
                <a:effectLst/>
                <a:uLnTx/>
                <a:uFillTx/>
                <a:ea typeface="+mj-ea"/>
                <a:cs typeface="+mj-cs"/>
                <a:hlinkClick r:id="rId4"/>
              </a:rPr>
              <a:t>www.hcpinternational.com</a:t>
            </a:r>
            <a:r>
              <a:rPr kumimoji="0" lang="en-US" sz="2000" b="0" i="1" u="none" strike="noStrike" kern="1200" cap="none" spc="0" normalizeH="0" baseline="0" noProof="0" dirty="0" smtClean="0">
                <a:ln>
                  <a:noFill/>
                </a:ln>
                <a:solidFill>
                  <a:schemeClr val="tx1"/>
                </a:solidFill>
                <a:effectLst/>
                <a:uLnTx/>
                <a:uFillTx/>
                <a:ea typeface="+mj-ea"/>
                <a:cs typeface="+mj-cs"/>
              </a:rPr>
              <a:t>)</a:t>
            </a:r>
            <a:endParaRPr kumimoji="0" lang="en-US" sz="2000" b="0" i="0" u="none" strike="noStrike" kern="1200" cap="none" spc="0" normalizeH="0" baseline="0" noProof="0" dirty="0">
              <a:ln>
                <a:noFill/>
              </a:ln>
              <a:solidFill>
                <a:schemeClr val="tx1"/>
              </a:solidFill>
              <a:effectLst/>
              <a:uLnTx/>
              <a:uFillTx/>
              <a:ea typeface="+mj-ea"/>
              <a:cs typeface="+mj-cs"/>
            </a:endParaRPr>
          </a:p>
        </p:txBody>
      </p:sp>
      <p:sp>
        <p:nvSpPr>
          <p:cNvPr id="11" name="Content Placeholder 2"/>
          <p:cNvSpPr>
            <a:spLocks noGrp="1"/>
          </p:cNvSpPr>
          <p:nvPr>
            <p:ph sz="half" idx="1"/>
          </p:nvPr>
        </p:nvSpPr>
        <p:spPr>
          <a:xfrm>
            <a:off x="381600" y="1800000"/>
            <a:ext cx="4876800" cy="3960000"/>
          </a:xfrm>
        </p:spPr>
        <p:txBody>
          <a:bodyPr>
            <a:normAutofit/>
          </a:bodyPr>
          <a:lstStyle/>
          <a:p>
            <a:pPr>
              <a:lnSpc>
                <a:spcPct val="80000"/>
              </a:lnSpc>
              <a:spcBef>
                <a:spcPts val="0"/>
              </a:spcBef>
              <a:spcAft>
                <a:spcPts val="1200"/>
              </a:spcAft>
              <a:buNone/>
            </a:pPr>
            <a:r>
              <a:rPr lang="en-US" sz="2600" dirty="0" smtClean="0"/>
              <a:t>1. Introduction / relevance</a:t>
            </a:r>
          </a:p>
          <a:p>
            <a:pPr>
              <a:lnSpc>
                <a:spcPct val="80000"/>
              </a:lnSpc>
              <a:spcBef>
                <a:spcPts val="0"/>
              </a:spcBef>
              <a:spcAft>
                <a:spcPts val="1200"/>
              </a:spcAft>
              <a:buNone/>
            </a:pPr>
            <a:r>
              <a:rPr lang="en-US" sz="2600" dirty="0" smtClean="0"/>
              <a:t>2. Objective(s)</a:t>
            </a:r>
          </a:p>
          <a:p>
            <a:pPr>
              <a:lnSpc>
                <a:spcPct val="80000"/>
              </a:lnSpc>
              <a:spcBef>
                <a:spcPts val="0"/>
              </a:spcBef>
              <a:spcAft>
                <a:spcPts val="1200"/>
              </a:spcAft>
              <a:buNone/>
            </a:pPr>
            <a:r>
              <a:rPr lang="en-US" sz="2600" dirty="0" smtClean="0"/>
              <a:t>3. Activities</a:t>
            </a:r>
          </a:p>
          <a:p>
            <a:pPr>
              <a:lnSpc>
                <a:spcPct val="80000"/>
              </a:lnSpc>
              <a:spcBef>
                <a:spcPts val="0"/>
              </a:spcBef>
              <a:spcAft>
                <a:spcPts val="1200"/>
              </a:spcAft>
              <a:buNone/>
            </a:pPr>
            <a:r>
              <a:rPr lang="en-US" sz="2600" dirty="0" smtClean="0"/>
              <a:t>4. Output</a:t>
            </a:r>
          </a:p>
          <a:p>
            <a:pPr>
              <a:lnSpc>
                <a:spcPct val="80000"/>
              </a:lnSpc>
              <a:spcBef>
                <a:spcPts val="0"/>
              </a:spcBef>
              <a:spcAft>
                <a:spcPts val="1200"/>
              </a:spcAft>
              <a:buNone/>
            </a:pPr>
            <a:r>
              <a:rPr lang="en-US" sz="2600" dirty="0" smtClean="0"/>
              <a:t>5. Management &amp; evaluation</a:t>
            </a:r>
          </a:p>
          <a:p>
            <a:endParaRPr lang="en-US" dirty="0"/>
          </a:p>
        </p:txBody>
      </p:sp>
      <p:sp>
        <p:nvSpPr>
          <p:cNvPr id="12" name="Content Placeholder 3"/>
          <p:cNvSpPr>
            <a:spLocks noGrp="1"/>
          </p:cNvSpPr>
          <p:nvPr>
            <p:ph sz="half" idx="2"/>
          </p:nvPr>
        </p:nvSpPr>
        <p:spPr>
          <a:xfrm>
            <a:off x="4968000" y="1800000"/>
            <a:ext cx="3429000" cy="3960000"/>
          </a:xfrm>
        </p:spPr>
        <p:txBody>
          <a:bodyPr>
            <a:normAutofit/>
          </a:bodyPr>
          <a:lstStyle/>
          <a:p>
            <a:pPr>
              <a:lnSpc>
                <a:spcPct val="80000"/>
              </a:lnSpc>
              <a:spcBef>
                <a:spcPts val="0"/>
              </a:spcBef>
              <a:spcAft>
                <a:spcPts val="1200"/>
              </a:spcAft>
              <a:buNone/>
            </a:pPr>
            <a:r>
              <a:rPr lang="en-US" sz="2600" dirty="0" smtClean="0"/>
              <a:t>6. Risk assessment</a:t>
            </a:r>
          </a:p>
          <a:p>
            <a:pPr>
              <a:lnSpc>
                <a:spcPct val="80000"/>
              </a:lnSpc>
              <a:spcBef>
                <a:spcPts val="0"/>
              </a:spcBef>
              <a:spcAft>
                <a:spcPts val="1200"/>
              </a:spcAft>
              <a:buNone/>
            </a:pPr>
            <a:r>
              <a:rPr lang="en-US" sz="2600" dirty="0" smtClean="0"/>
              <a:t>7. Time schedule</a:t>
            </a:r>
          </a:p>
          <a:p>
            <a:pPr>
              <a:lnSpc>
                <a:spcPct val="80000"/>
              </a:lnSpc>
              <a:spcBef>
                <a:spcPts val="0"/>
              </a:spcBef>
              <a:spcAft>
                <a:spcPts val="1200"/>
              </a:spcAft>
              <a:buNone/>
            </a:pPr>
            <a:r>
              <a:rPr lang="en-US" sz="2600" dirty="0" smtClean="0"/>
              <a:t>8. Budget</a:t>
            </a:r>
          </a:p>
          <a:p>
            <a:pPr>
              <a:lnSpc>
                <a:spcPct val="80000"/>
              </a:lnSpc>
              <a:spcBef>
                <a:spcPts val="0"/>
              </a:spcBef>
              <a:spcAft>
                <a:spcPts val="1200"/>
              </a:spcAft>
              <a:buNone/>
            </a:pPr>
            <a:r>
              <a:rPr lang="en-US" sz="2600" dirty="0" smtClean="0"/>
              <a:t>	Annexes</a:t>
            </a:r>
          </a:p>
          <a:p>
            <a:endParaRPr lang="en-US" dirty="0"/>
          </a:p>
        </p:txBody>
      </p:sp>
    </p:spTree>
  </p:cSld>
  <p:clrMapOvr>
    <a:masterClrMapping/>
  </p:clrMapOvr>
  <p:transition advTm="2000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srcRect/>
          <a:stretch>
            <a:fillRect/>
          </a:stretch>
        </p:blipFill>
        <p:spPr bwMode="auto">
          <a:xfrm>
            <a:off x="5004000" y="512325"/>
            <a:ext cx="2364799" cy="968400"/>
          </a:xfrm>
          <a:prstGeom prst="rect">
            <a:avLst/>
          </a:prstGeom>
          <a:noFill/>
          <a:ln w="9525">
            <a:noFill/>
            <a:miter lim="800000"/>
            <a:headEnd/>
            <a:tailEnd/>
          </a:ln>
        </p:spPr>
      </p:pic>
      <p:sp>
        <p:nvSpPr>
          <p:cNvPr id="2" name="Title 1"/>
          <p:cNvSpPr>
            <a:spLocks noGrp="1"/>
          </p:cNvSpPr>
          <p:nvPr>
            <p:ph type="title"/>
          </p:nvPr>
        </p:nvSpPr>
        <p:spPr>
          <a:xfrm>
            <a:off x="378000" y="1620000"/>
            <a:ext cx="8208000" cy="1080000"/>
          </a:xfrm>
        </p:spPr>
        <p:txBody>
          <a:bodyPr>
            <a:normAutofit/>
          </a:bodyPr>
          <a:lstStyle/>
          <a:p>
            <a:pPr algn="l"/>
            <a:r>
              <a:rPr lang="en-US" sz="4000" b="1" i="1" dirty="0" smtClean="0">
                <a:solidFill>
                  <a:srgbClr val="4676A6"/>
                </a:solidFill>
              </a:rPr>
              <a:t>Other guides that may be useful:</a:t>
            </a:r>
            <a:endParaRPr lang="en-US" sz="4000" b="1" i="1" dirty="0">
              <a:solidFill>
                <a:srgbClr val="4676A6"/>
              </a:solidFill>
            </a:endParaRPr>
          </a:p>
        </p:txBody>
      </p:sp>
      <p:pic>
        <p:nvPicPr>
          <p:cNvPr id="7169" name="Picture 1"/>
          <p:cNvPicPr>
            <a:picLocks noChangeAspect="1" noChangeArrowheads="1"/>
          </p:cNvPicPr>
          <p:nvPr/>
        </p:nvPicPr>
        <p:blipFill>
          <a:blip r:embed="rId3" cstate="print"/>
          <a:srcRect/>
          <a:stretch>
            <a:fillRect/>
          </a:stretch>
        </p:blipFill>
        <p:spPr bwMode="auto">
          <a:xfrm>
            <a:off x="7621200" y="512325"/>
            <a:ext cx="968400" cy="9684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7AE59B96-4131-4DD5-A7F3-9C8969C240CC}" type="slidenum">
              <a:rPr lang="en-US" smtClean="0"/>
              <a:pPr/>
              <a:t>86</a:t>
            </a:fld>
            <a:endParaRPr lang="en-US"/>
          </a:p>
        </p:txBody>
      </p:sp>
      <p:sp>
        <p:nvSpPr>
          <p:cNvPr id="3" name="Content Placeholder 2"/>
          <p:cNvSpPr>
            <a:spLocks noGrp="1"/>
          </p:cNvSpPr>
          <p:nvPr>
            <p:ph idx="1"/>
          </p:nvPr>
        </p:nvSpPr>
        <p:spPr>
          <a:xfrm>
            <a:off x="378000" y="2880000"/>
            <a:ext cx="8208000" cy="3960000"/>
          </a:xfrm>
          <a:ln>
            <a:noFill/>
          </a:ln>
        </p:spPr>
        <p:txBody>
          <a:bodyPr>
            <a:normAutofit/>
          </a:bodyPr>
          <a:lstStyle/>
          <a:p>
            <a:pPr lvl="0">
              <a:lnSpc>
                <a:spcPct val="80000"/>
              </a:lnSpc>
              <a:spcBef>
                <a:spcPts val="0"/>
              </a:spcBef>
              <a:spcAft>
                <a:spcPts val="1200"/>
              </a:spcAft>
            </a:pPr>
            <a:r>
              <a:rPr lang="en-US" sz="2800" dirty="0" err="1" smtClean="0"/>
              <a:t>Civicus</a:t>
            </a:r>
            <a:r>
              <a:rPr lang="en-US" sz="2800" dirty="0" smtClean="0"/>
              <a:t>: writing a funding proposal</a:t>
            </a:r>
          </a:p>
          <a:p>
            <a:pPr lvl="0">
              <a:lnSpc>
                <a:spcPct val="80000"/>
              </a:lnSpc>
              <a:spcBef>
                <a:spcPts val="0"/>
              </a:spcBef>
              <a:spcAft>
                <a:spcPts val="1200"/>
              </a:spcAft>
            </a:pPr>
            <a:r>
              <a:rPr lang="en-US" sz="2800" dirty="0" smtClean="0"/>
              <a:t>Michigan State University: guide for writing a funding proposal</a:t>
            </a:r>
          </a:p>
          <a:p>
            <a:pPr lvl="0">
              <a:lnSpc>
                <a:spcPct val="80000"/>
              </a:lnSpc>
              <a:spcBef>
                <a:spcPts val="0"/>
              </a:spcBef>
              <a:spcAft>
                <a:spcPts val="1200"/>
              </a:spcAft>
            </a:pPr>
            <a:r>
              <a:rPr lang="en-US" sz="2800" dirty="0" err="1" smtClean="0"/>
              <a:t>ESRI</a:t>
            </a:r>
            <a:r>
              <a:rPr lang="en-US" sz="2800" dirty="0" smtClean="0"/>
              <a:t>: writing a competitive GRANT application</a:t>
            </a:r>
          </a:p>
          <a:p>
            <a:pPr>
              <a:lnSpc>
                <a:spcPct val="80000"/>
              </a:lnSpc>
              <a:spcBef>
                <a:spcPts val="0"/>
              </a:spcBef>
              <a:spcAft>
                <a:spcPts val="1200"/>
              </a:spcAft>
            </a:pPr>
            <a:r>
              <a:rPr lang="en-US" sz="2800" dirty="0" err="1" smtClean="0"/>
              <a:t>REC</a:t>
            </a:r>
            <a:r>
              <a:rPr lang="en-US" sz="2800" dirty="0" smtClean="0"/>
              <a:t>: project proposal writing</a:t>
            </a:r>
            <a:endParaRPr lang="en-US" sz="2800" dirty="0"/>
          </a:p>
        </p:txBody>
      </p:sp>
      <p:pic>
        <p:nvPicPr>
          <p:cNvPr id="10"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cSld>
  <p:clrMapOvr>
    <a:masterClrMapping/>
  </p:clrMapOvr>
  <p:transition advTm="2000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800000"/>
            <a:ext cx="8208000" cy="5181600"/>
          </a:xfrm>
        </p:spPr>
        <p:txBody>
          <a:bodyPr anchor="t">
            <a:normAutofit/>
          </a:bodyPr>
          <a:lstStyle/>
          <a:p>
            <a:pPr algn="l">
              <a:lnSpc>
                <a:spcPct val="80000"/>
              </a:lnSpc>
              <a:spcAft>
                <a:spcPts val="1200"/>
              </a:spcAft>
              <a:tabLst>
                <a:tab pos="465138" algn="l"/>
              </a:tabLst>
            </a:pPr>
            <a:r>
              <a:rPr lang="en-US" sz="2800" dirty="0" smtClean="0">
                <a:latin typeface="+mn-lt"/>
              </a:rPr>
              <a:t>If you run a company, compete for assignments and manage projects, a structured approach towards responsibilities, tasks, implementation and documentation is needed. </a:t>
            </a:r>
            <a:br>
              <a:rPr lang="en-US" sz="2800" dirty="0" smtClean="0">
                <a:latin typeface="+mn-lt"/>
              </a:rPr>
            </a:br>
            <a:r>
              <a:rPr lang="en-US" sz="2800" dirty="0" smtClean="0">
                <a:latin typeface="+mn-lt"/>
              </a:rPr>
              <a:t/>
            </a:r>
            <a:br>
              <a:rPr lang="en-US" sz="2800" dirty="0" smtClean="0">
                <a:latin typeface="+mn-lt"/>
              </a:rPr>
            </a:br>
            <a:r>
              <a:rPr lang="en-US" sz="2800" dirty="0" smtClean="0">
                <a:latin typeface="+mn-lt"/>
              </a:rPr>
              <a:t>The following business procedures may be helpful: </a:t>
            </a:r>
            <a:endParaRPr lang="en-US" sz="2800" dirty="0">
              <a:latin typeface="+mn-lt"/>
            </a:endParaRPr>
          </a:p>
        </p:txBody>
      </p:sp>
      <p:sp>
        <p:nvSpPr>
          <p:cNvPr id="5" name="Slide Number Placeholder 4"/>
          <p:cNvSpPr>
            <a:spLocks noGrp="1"/>
          </p:cNvSpPr>
          <p:nvPr>
            <p:ph type="sldNum" sz="quarter" idx="12"/>
          </p:nvPr>
        </p:nvSpPr>
        <p:spPr/>
        <p:txBody>
          <a:bodyPr/>
          <a:lstStyle/>
          <a:p>
            <a:fld id="{7AE59B96-4131-4DD5-A7F3-9C8969C240CC}" type="slidenum">
              <a:rPr lang="en-US" smtClean="0"/>
              <a:pPr/>
              <a:t>87</a:t>
            </a:fld>
            <a:endParaRPr lang="en-US"/>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3256798448"/>
      </p:ext>
    </p:extLst>
  </p:cSld>
  <p:clrMapOvr>
    <a:masterClrMapping/>
  </p:clrMapOvr>
  <p:transition advTm="2000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900000"/>
            <a:ext cx="8208000" cy="709200"/>
          </a:xfrm>
        </p:spPr>
        <p:txBody>
          <a:bodyPr>
            <a:normAutofit/>
          </a:bodyPr>
          <a:lstStyle/>
          <a:p>
            <a:pPr algn="r"/>
            <a:r>
              <a:rPr lang="en-US" sz="4000" b="1" i="1" dirty="0" smtClean="0">
                <a:solidFill>
                  <a:srgbClr val="4676A6"/>
                </a:solidFill>
              </a:rPr>
              <a:t>Business procedures</a:t>
            </a:r>
            <a:endParaRPr lang="en-US" sz="4000" dirty="0"/>
          </a:p>
        </p:txBody>
      </p:sp>
      <p:sp>
        <p:nvSpPr>
          <p:cNvPr id="6" name="Slide Number Placeholder 5"/>
          <p:cNvSpPr>
            <a:spLocks noGrp="1"/>
          </p:cNvSpPr>
          <p:nvPr>
            <p:ph type="sldNum" sz="quarter" idx="12"/>
          </p:nvPr>
        </p:nvSpPr>
        <p:spPr/>
        <p:txBody>
          <a:bodyPr/>
          <a:lstStyle/>
          <a:p>
            <a:fld id="{7AE59B96-4131-4DD5-A7F3-9C8969C240CC}" type="slidenum">
              <a:rPr lang="en-US" smtClean="0"/>
              <a:pPr/>
              <a:t>88</a:t>
            </a:fld>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7" name="Title 1"/>
          <p:cNvSpPr txBox="1">
            <a:spLocks/>
          </p:cNvSpPr>
          <p:nvPr/>
        </p:nvSpPr>
        <p:spPr>
          <a:xfrm>
            <a:off x="378000" y="4680000"/>
            <a:ext cx="8208000" cy="720000"/>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dirty="0" smtClean="0">
                <a:ln>
                  <a:noFill/>
                </a:ln>
                <a:solidFill>
                  <a:schemeClr val="tx1"/>
                </a:solidFill>
                <a:effectLst/>
                <a:uLnTx/>
                <a:uFillTx/>
                <a:ea typeface="+mj-ea"/>
                <a:cs typeface="+mj-cs"/>
              </a:rPr>
              <a:t>(more detailed version in separate document, </a:t>
            </a:r>
            <a:br>
              <a:rPr kumimoji="0" lang="en-US" sz="2000" b="0" i="1" u="none" strike="noStrike" kern="1200" cap="none" spc="0" normalizeH="0" baseline="0" noProof="0" dirty="0" smtClean="0">
                <a:ln>
                  <a:noFill/>
                </a:ln>
                <a:solidFill>
                  <a:schemeClr val="tx1"/>
                </a:solidFill>
                <a:effectLst/>
                <a:uLnTx/>
                <a:uFillTx/>
                <a:ea typeface="+mj-ea"/>
                <a:cs typeface="+mj-cs"/>
              </a:rPr>
            </a:br>
            <a:r>
              <a:rPr kumimoji="0" lang="en-US" sz="2000" b="0" i="1" u="none" strike="noStrike" kern="1200" cap="none" spc="0" normalizeH="0" baseline="0" noProof="0" dirty="0" smtClean="0">
                <a:ln>
                  <a:noFill/>
                </a:ln>
                <a:solidFill>
                  <a:schemeClr val="tx1"/>
                </a:solidFill>
                <a:effectLst/>
                <a:uLnTx/>
                <a:uFillTx/>
                <a:ea typeface="+mj-ea"/>
                <a:cs typeface="+mj-cs"/>
              </a:rPr>
              <a:t>see </a:t>
            </a:r>
            <a:r>
              <a:rPr kumimoji="0" lang="en-US" sz="2000" b="0" i="1" u="none" strike="noStrike" kern="1200" cap="none" spc="0" normalizeH="0" baseline="0" noProof="0" dirty="0" smtClean="0">
                <a:ln>
                  <a:noFill/>
                </a:ln>
                <a:solidFill>
                  <a:schemeClr val="tx1"/>
                </a:solidFill>
                <a:effectLst/>
                <a:uLnTx/>
                <a:uFillTx/>
                <a:ea typeface="+mj-ea"/>
                <a:cs typeface="+mj-cs"/>
                <a:hlinkClick r:id="rId3"/>
              </a:rPr>
              <a:t>www.eopower.eu</a:t>
            </a:r>
            <a:r>
              <a:rPr kumimoji="0" lang="en-US" sz="2000" b="0" i="1" u="none" strike="noStrike" kern="1200" cap="none" spc="0" normalizeH="0" baseline="0" noProof="0" dirty="0" smtClean="0">
                <a:ln>
                  <a:noFill/>
                </a:ln>
                <a:solidFill>
                  <a:schemeClr val="tx1"/>
                </a:solidFill>
                <a:effectLst/>
                <a:uLnTx/>
                <a:uFillTx/>
                <a:ea typeface="+mj-ea"/>
                <a:cs typeface="+mj-cs"/>
              </a:rPr>
              <a:t> or </a:t>
            </a:r>
            <a:r>
              <a:rPr kumimoji="0" lang="en-US" sz="2000" b="0" i="1" u="none" strike="noStrike" kern="1200" cap="none" spc="0" normalizeH="0" baseline="0" noProof="0" dirty="0" smtClean="0">
                <a:ln>
                  <a:noFill/>
                </a:ln>
                <a:solidFill>
                  <a:schemeClr val="tx1"/>
                </a:solidFill>
                <a:effectLst/>
                <a:uLnTx/>
                <a:uFillTx/>
                <a:ea typeface="+mj-ea"/>
                <a:cs typeface="+mj-cs"/>
                <a:hlinkClick r:id="rId4"/>
              </a:rPr>
              <a:t>www.hcpinternational.com</a:t>
            </a:r>
            <a:r>
              <a:rPr kumimoji="0" lang="en-US" sz="2000" b="0" i="1" u="none" strike="noStrike" kern="1200" cap="none" spc="0" normalizeH="0" baseline="0" noProof="0" dirty="0" smtClean="0">
                <a:ln>
                  <a:noFill/>
                </a:ln>
                <a:solidFill>
                  <a:schemeClr val="tx1"/>
                </a:solidFill>
                <a:effectLst/>
                <a:uLnTx/>
                <a:uFillTx/>
                <a:ea typeface="+mj-ea"/>
                <a:cs typeface="+mj-cs"/>
              </a:rPr>
              <a:t>)</a:t>
            </a:r>
            <a:endParaRPr kumimoji="0" lang="en-US" sz="2000" b="0" i="0" u="none" strike="noStrike" kern="1200" cap="none" spc="0" normalizeH="0" baseline="0" noProof="0" dirty="0">
              <a:ln>
                <a:noFill/>
              </a:ln>
              <a:solidFill>
                <a:schemeClr val="tx1"/>
              </a:solidFill>
              <a:effectLst/>
              <a:uLnTx/>
              <a:uFillTx/>
              <a:ea typeface="+mj-ea"/>
              <a:cs typeface="+mj-cs"/>
            </a:endParaRPr>
          </a:p>
        </p:txBody>
      </p:sp>
      <p:sp>
        <p:nvSpPr>
          <p:cNvPr id="11" name="Content Placeholder 2"/>
          <p:cNvSpPr>
            <a:spLocks noGrp="1"/>
          </p:cNvSpPr>
          <p:nvPr>
            <p:ph sz="half" idx="1"/>
          </p:nvPr>
        </p:nvSpPr>
        <p:spPr>
          <a:xfrm>
            <a:off x="378000" y="1800000"/>
            <a:ext cx="4876800" cy="3960000"/>
          </a:xfrm>
        </p:spPr>
        <p:txBody>
          <a:bodyPr>
            <a:normAutofit/>
          </a:bodyPr>
          <a:lstStyle/>
          <a:p>
            <a:pPr>
              <a:lnSpc>
                <a:spcPct val="80000"/>
              </a:lnSpc>
              <a:spcBef>
                <a:spcPts val="0"/>
              </a:spcBef>
              <a:spcAft>
                <a:spcPts val="1200"/>
              </a:spcAft>
              <a:buNone/>
            </a:pPr>
            <a:r>
              <a:rPr lang="en-US" sz="2600" dirty="0" smtClean="0"/>
              <a:t>1. On acquisition</a:t>
            </a:r>
          </a:p>
          <a:p>
            <a:pPr>
              <a:lnSpc>
                <a:spcPct val="80000"/>
              </a:lnSpc>
              <a:spcBef>
                <a:spcPts val="0"/>
              </a:spcBef>
              <a:spcAft>
                <a:spcPts val="1200"/>
              </a:spcAft>
              <a:buNone/>
            </a:pPr>
            <a:r>
              <a:rPr lang="en-US" sz="2600" dirty="0" smtClean="0"/>
              <a:t>2. On offers</a:t>
            </a:r>
          </a:p>
          <a:p>
            <a:pPr>
              <a:lnSpc>
                <a:spcPct val="80000"/>
              </a:lnSpc>
              <a:spcBef>
                <a:spcPts val="0"/>
              </a:spcBef>
              <a:spcAft>
                <a:spcPts val="1200"/>
              </a:spcAft>
              <a:buNone/>
            </a:pPr>
            <a:r>
              <a:rPr lang="en-US" sz="2600" dirty="0" smtClean="0"/>
              <a:t>3. On negotiation</a:t>
            </a:r>
          </a:p>
          <a:p>
            <a:pPr>
              <a:lnSpc>
                <a:spcPct val="80000"/>
              </a:lnSpc>
              <a:spcBef>
                <a:spcPts val="0"/>
              </a:spcBef>
              <a:spcAft>
                <a:spcPts val="1200"/>
              </a:spcAft>
              <a:buNone/>
            </a:pPr>
            <a:r>
              <a:rPr lang="en-US" sz="2600" dirty="0" smtClean="0"/>
              <a:t>4. On contracts</a:t>
            </a:r>
          </a:p>
          <a:p>
            <a:pPr>
              <a:lnSpc>
                <a:spcPct val="80000"/>
              </a:lnSpc>
              <a:spcBef>
                <a:spcPts val="0"/>
              </a:spcBef>
              <a:spcAft>
                <a:spcPts val="1200"/>
              </a:spcAft>
              <a:buNone/>
            </a:pPr>
            <a:r>
              <a:rPr lang="en-US" sz="2600" dirty="0" smtClean="0"/>
              <a:t>5. On project management</a:t>
            </a:r>
          </a:p>
          <a:p>
            <a:endParaRPr lang="en-US" dirty="0"/>
          </a:p>
        </p:txBody>
      </p:sp>
      <p:sp>
        <p:nvSpPr>
          <p:cNvPr id="12" name="Content Placeholder 3"/>
          <p:cNvSpPr>
            <a:spLocks noGrp="1"/>
          </p:cNvSpPr>
          <p:nvPr>
            <p:ph sz="half" idx="2"/>
          </p:nvPr>
        </p:nvSpPr>
        <p:spPr>
          <a:xfrm>
            <a:off x="4176000" y="1800000"/>
            <a:ext cx="4444200" cy="3960000"/>
          </a:xfrm>
        </p:spPr>
        <p:txBody>
          <a:bodyPr>
            <a:normAutofit/>
          </a:bodyPr>
          <a:lstStyle/>
          <a:p>
            <a:pPr>
              <a:lnSpc>
                <a:spcPct val="80000"/>
              </a:lnSpc>
              <a:spcBef>
                <a:spcPts val="0"/>
              </a:spcBef>
              <a:spcAft>
                <a:spcPts val="1200"/>
              </a:spcAft>
              <a:buNone/>
            </a:pPr>
            <a:r>
              <a:rPr lang="en-US" sz="2600" dirty="0" smtClean="0"/>
              <a:t>6. On travel &amp; deployment</a:t>
            </a:r>
          </a:p>
          <a:p>
            <a:pPr>
              <a:lnSpc>
                <a:spcPct val="80000"/>
              </a:lnSpc>
              <a:spcBef>
                <a:spcPts val="0"/>
              </a:spcBef>
              <a:spcAft>
                <a:spcPts val="1200"/>
              </a:spcAft>
              <a:buNone/>
            </a:pPr>
            <a:r>
              <a:rPr lang="en-US" sz="2600" dirty="0" smtClean="0"/>
              <a:t>7. On deficiencies &amp; complaints</a:t>
            </a:r>
          </a:p>
          <a:p>
            <a:pPr>
              <a:lnSpc>
                <a:spcPct val="80000"/>
              </a:lnSpc>
              <a:spcBef>
                <a:spcPts val="0"/>
              </a:spcBef>
              <a:spcAft>
                <a:spcPts val="1200"/>
              </a:spcAft>
              <a:buNone/>
            </a:pPr>
            <a:r>
              <a:rPr lang="en-US" sz="2600" dirty="0" smtClean="0"/>
              <a:t>8. On internal organization</a:t>
            </a:r>
          </a:p>
          <a:p>
            <a:pPr>
              <a:lnSpc>
                <a:spcPct val="80000"/>
              </a:lnSpc>
              <a:spcBef>
                <a:spcPts val="0"/>
              </a:spcBef>
              <a:spcAft>
                <a:spcPts val="1200"/>
              </a:spcAft>
              <a:buNone/>
            </a:pPr>
            <a:r>
              <a:rPr lang="en-US" sz="2600" dirty="0" smtClean="0"/>
              <a:t>9.	On finance</a:t>
            </a:r>
          </a:p>
          <a:p>
            <a:pPr>
              <a:lnSpc>
                <a:spcPct val="80000"/>
              </a:lnSpc>
              <a:spcAft>
                <a:spcPts val="1200"/>
              </a:spcAft>
              <a:buNone/>
            </a:pPr>
            <a:r>
              <a:rPr lang="en-US" sz="2600" dirty="0" smtClean="0"/>
              <a:t>	</a:t>
            </a:r>
            <a:endParaRPr lang="en-US" dirty="0"/>
          </a:p>
        </p:txBody>
      </p:sp>
    </p:spTree>
    <p:extLst>
      <p:ext uri="{BB962C8B-B14F-4D97-AF65-F5344CB8AC3E}">
        <p14:creationId xmlns:p14="http://schemas.microsoft.com/office/powerpoint/2010/main" val="3466760014"/>
      </p:ext>
    </p:extLst>
  </p:cSld>
  <p:clrMapOvr>
    <a:masterClrMapping/>
  </p:clrMapOvr>
  <p:transition advTm="2000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620000"/>
            <a:ext cx="7696200" cy="1080000"/>
          </a:xfrm>
        </p:spPr>
        <p:txBody>
          <a:bodyPr>
            <a:normAutofit/>
          </a:bodyPr>
          <a:lstStyle/>
          <a:p>
            <a:pPr algn="l"/>
            <a:r>
              <a:rPr lang="en-US" sz="4000" b="1" i="1" dirty="0" smtClean="0">
                <a:solidFill>
                  <a:srgbClr val="4676A6"/>
                </a:solidFill>
              </a:rPr>
              <a:t>Again:</a:t>
            </a:r>
            <a:endParaRPr lang="en-US" sz="4000" b="1" i="1" dirty="0">
              <a:solidFill>
                <a:srgbClr val="4676A6"/>
              </a:solidFill>
            </a:endParaRPr>
          </a:p>
        </p:txBody>
      </p:sp>
      <p:sp>
        <p:nvSpPr>
          <p:cNvPr id="3" name="Content Placeholder 2"/>
          <p:cNvSpPr>
            <a:spLocks noGrp="1"/>
          </p:cNvSpPr>
          <p:nvPr>
            <p:ph idx="1"/>
          </p:nvPr>
        </p:nvSpPr>
        <p:spPr>
          <a:xfrm>
            <a:off x="378000" y="2880000"/>
            <a:ext cx="8229600" cy="3382963"/>
          </a:xfrm>
        </p:spPr>
        <p:txBody>
          <a:bodyPr>
            <a:normAutofit fontScale="32500" lnSpcReduction="20000"/>
          </a:bodyPr>
          <a:lstStyle/>
          <a:p>
            <a:r>
              <a:rPr lang="en-US" sz="12300" b="1" dirty="0" smtClean="0">
                <a:solidFill>
                  <a:srgbClr val="4676A6"/>
                </a:solidFill>
              </a:rPr>
              <a:t>SHARED PROBLEM</a:t>
            </a:r>
          </a:p>
          <a:p>
            <a:r>
              <a:rPr lang="en-US" sz="12300" b="1" dirty="0" smtClean="0">
                <a:solidFill>
                  <a:srgbClr val="4676A6"/>
                </a:solidFill>
              </a:rPr>
              <a:t>SHARED LANGUAGE</a:t>
            </a:r>
          </a:p>
          <a:p>
            <a:r>
              <a:rPr lang="en-US" sz="12300" b="1" dirty="0" smtClean="0">
                <a:solidFill>
                  <a:srgbClr val="4676A6"/>
                </a:solidFill>
              </a:rPr>
              <a:t>SHARED SOLUTION</a:t>
            </a:r>
          </a:p>
          <a:p>
            <a:endParaRPr lang="en-US" sz="10400" i="1" dirty="0" smtClean="0"/>
          </a:p>
          <a:p>
            <a:pPr>
              <a:buNone/>
            </a:pPr>
            <a:endParaRPr lang="en-US" sz="9600" dirty="0" smtClean="0"/>
          </a:p>
          <a:p>
            <a:pPr>
              <a:buNone/>
            </a:pPr>
            <a:r>
              <a:rPr lang="en-US" sz="9600" dirty="0" smtClean="0"/>
              <a:t>	</a:t>
            </a:r>
            <a:endParaRPr lang="en-US" sz="9600"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89</a:t>
            </a:fld>
            <a:endParaRPr lang="en-US"/>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cSld>
  <p:clrMapOvr>
    <a:masterClrMapping/>
  </p:clrMapOvr>
  <p:transition advTm="20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800000"/>
            <a:ext cx="8208000" cy="1800000"/>
          </a:xfrm>
        </p:spPr>
        <p:txBody>
          <a:bodyPr>
            <a:noAutofit/>
          </a:bodyPr>
          <a:lstStyle/>
          <a:p>
            <a:pPr algn="l"/>
            <a:r>
              <a:rPr lang="en-US" sz="4000" b="1" i="1" dirty="0" smtClean="0"/>
              <a:t>1. International trends &amp;</a:t>
            </a:r>
            <a:br>
              <a:rPr lang="en-US" sz="4000" b="1" i="1" dirty="0" smtClean="0"/>
            </a:br>
            <a:r>
              <a:rPr lang="en-US" sz="4000" b="1" i="1" dirty="0" smtClean="0"/>
              <a:t>    developments in </a:t>
            </a:r>
            <a:br>
              <a:rPr lang="en-US" sz="4000" b="1" i="1" dirty="0" smtClean="0"/>
            </a:br>
            <a:r>
              <a:rPr lang="en-US" sz="4000" b="1" i="1" dirty="0" smtClean="0"/>
              <a:t>    health</a:t>
            </a:r>
            <a:endParaRPr lang="en-US" sz="4000" b="1" i="1"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9</a:t>
            </a:fld>
            <a:endParaRPr lang="en-US" dirty="0"/>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cSld>
  <p:clrMapOvr>
    <a:masterClrMapping/>
  </p:clrMapOvr>
  <p:transition advTm="2000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620000"/>
            <a:ext cx="8208000" cy="1080000"/>
          </a:xfrm>
        </p:spPr>
        <p:txBody>
          <a:bodyPr>
            <a:normAutofit/>
          </a:bodyPr>
          <a:lstStyle/>
          <a:p>
            <a:pPr algn="l"/>
            <a:r>
              <a:rPr lang="en-US" b="1" i="1" dirty="0" smtClean="0"/>
              <a:t>4. Capacity Building</a:t>
            </a:r>
            <a:endParaRPr lang="en-US" b="1" i="1" dirty="0"/>
          </a:p>
        </p:txBody>
      </p:sp>
      <p:sp>
        <p:nvSpPr>
          <p:cNvPr id="3" name="Content Placeholder 2"/>
          <p:cNvSpPr>
            <a:spLocks noGrp="1"/>
          </p:cNvSpPr>
          <p:nvPr>
            <p:ph idx="1"/>
          </p:nvPr>
        </p:nvSpPr>
        <p:spPr>
          <a:xfrm>
            <a:off x="457200" y="4419600"/>
            <a:ext cx="8208000" cy="1080000"/>
          </a:xfrm>
        </p:spPr>
        <p:txBody>
          <a:bodyPr>
            <a:normAutofit/>
          </a:bodyPr>
          <a:lstStyle/>
          <a:p>
            <a:pPr>
              <a:buNone/>
            </a:pPr>
            <a:r>
              <a:rPr lang="en-US" dirty="0" smtClean="0"/>
              <a:t>    	</a:t>
            </a:r>
            <a:endParaRPr lang="en-US" sz="9600"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90</a:t>
            </a:fld>
            <a:endParaRPr lang="en-US"/>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cSld>
  <p:clrMapOvr>
    <a:masterClrMapping/>
  </p:clrMapOvr>
  <p:transition advTm="2000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900000"/>
            <a:ext cx="8208000" cy="709200"/>
          </a:xfrm>
        </p:spPr>
        <p:txBody>
          <a:bodyPr>
            <a:normAutofit/>
          </a:bodyPr>
          <a:lstStyle/>
          <a:p>
            <a:pPr algn="r"/>
            <a:r>
              <a:rPr lang="en-US" sz="4000" b="1" i="1" dirty="0" smtClean="0">
                <a:solidFill>
                  <a:srgbClr val="4676A6"/>
                </a:solidFill>
              </a:rPr>
              <a:t>General</a:t>
            </a:r>
            <a:endParaRPr lang="en-US" sz="4000" b="1" i="1" dirty="0">
              <a:solidFill>
                <a:srgbClr val="4676A6"/>
              </a:solidFill>
            </a:endParaRPr>
          </a:p>
        </p:txBody>
      </p:sp>
      <p:sp>
        <p:nvSpPr>
          <p:cNvPr id="3" name="Content Placeholder 2"/>
          <p:cNvSpPr>
            <a:spLocks noGrp="1"/>
          </p:cNvSpPr>
          <p:nvPr>
            <p:ph idx="1"/>
          </p:nvPr>
        </p:nvSpPr>
        <p:spPr>
          <a:xfrm>
            <a:off x="378000" y="1800000"/>
            <a:ext cx="8229600" cy="3382963"/>
          </a:xfrm>
        </p:spPr>
        <p:txBody>
          <a:bodyPr>
            <a:normAutofit lnSpcReduction="10000"/>
          </a:bodyPr>
          <a:lstStyle/>
          <a:p>
            <a:pPr marL="0" indent="0">
              <a:lnSpc>
                <a:spcPct val="90000"/>
              </a:lnSpc>
              <a:spcBef>
                <a:spcPts val="0"/>
              </a:spcBef>
              <a:spcAft>
                <a:spcPts val="1200"/>
              </a:spcAft>
              <a:buNone/>
            </a:pPr>
            <a:r>
              <a:rPr lang="en-US" sz="2800" dirty="0" smtClean="0"/>
              <a:t>Marketing is promotion + capacity building.</a:t>
            </a:r>
          </a:p>
          <a:p>
            <a:pPr marL="0" indent="0">
              <a:lnSpc>
                <a:spcPct val="90000"/>
              </a:lnSpc>
              <a:spcBef>
                <a:spcPts val="0"/>
              </a:spcBef>
              <a:spcAft>
                <a:spcPts val="1200"/>
              </a:spcAft>
              <a:buNone/>
            </a:pPr>
            <a:endParaRPr lang="en-US" sz="2800" dirty="0" smtClean="0"/>
          </a:p>
          <a:p>
            <a:pPr marL="0" indent="0">
              <a:lnSpc>
                <a:spcPct val="90000"/>
              </a:lnSpc>
              <a:spcBef>
                <a:spcPts val="0"/>
              </a:spcBef>
              <a:spcAft>
                <a:spcPts val="1200"/>
              </a:spcAft>
              <a:buNone/>
            </a:pPr>
            <a:r>
              <a:rPr lang="en-US" sz="2800" dirty="0" smtClean="0"/>
              <a:t>Especially for the introduction of new technologies capacity building is important at all levels. </a:t>
            </a:r>
          </a:p>
          <a:p>
            <a:pPr marL="0" indent="0">
              <a:lnSpc>
                <a:spcPct val="90000"/>
              </a:lnSpc>
              <a:spcBef>
                <a:spcPts val="0"/>
              </a:spcBef>
              <a:spcAft>
                <a:spcPts val="1200"/>
              </a:spcAft>
              <a:buNone/>
            </a:pPr>
            <a:endParaRPr lang="en-US" sz="2800" dirty="0" smtClean="0"/>
          </a:p>
          <a:p>
            <a:pPr marL="0" indent="0">
              <a:lnSpc>
                <a:spcPct val="90000"/>
              </a:lnSpc>
              <a:spcBef>
                <a:spcPts val="0"/>
              </a:spcBef>
              <a:spcAft>
                <a:spcPts val="1200"/>
              </a:spcAft>
              <a:buNone/>
            </a:pPr>
            <a:r>
              <a:rPr lang="en-US" sz="2800" dirty="0" smtClean="0"/>
              <a:t>Capacity building is the instrument to increase </a:t>
            </a:r>
            <a:br>
              <a:rPr lang="en-US" sz="2800" dirty="0" smtClean="0"/>
            </a:br>
            <a:r>
              <a:rPr lang="en-US" sz="2800" dirty="0" smtClean="0"/>
              <a:t>self-sufficiency and make solutions work.</a:t>
            </a:r>
            <a:r>
              <a:rPr lang="en-US" sz="2600" dirty="0" smtClean="0"/>
              <a:t>	</a:t>
            </a:r>
            <a:endParaRPr lang="en-US" sz="2600"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91</a:t>
            </a:fld>
            <a:endParaRPr lang="en-US"/>
          </a:p>
        </p:txBody>
      </p:sp>
      <p:pic>
        <p:nvPicPr>
          <p:cNvPr id="7"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cSld>
  <p:clrMapOvr>
    <a:masterClrMapping/>
  </p:clrMapOvr>
  <p:transition advTm="2000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440000"/>
            <a:ext cx="8388000" cy="1080000"/>
          </a:xfrm>
        </p:spPr>
        <p:txBody>
          <a:bodyPr>
            <a:normAutofit fontScale="90000"/>
          </a:bodyPr>
          <a:lstStyle/>
          <a:p>
            <a:pPr algn="l"/>
            <a:r>
              <a:rPr lang="en-US" b="1" i="1" dirty="0" smtClean="0">
                <a:solidFill>
                  <a:srgbClr val="4676A6"/>
                </a:solidFill>
              </a:rPr>
              <a:t>General references for capacity building, open data and success stories</a:t>
            </a:r>
            <a:endParaRPr lang="en-US" b="1" i="1" dirty="0">
              <a:solidFill>
                <a:srgbClr val="4676A6"/>
              </a:solidFill>
            </a:endParaRPr>
          </a:p>
        </p:txBody>
      </p:sp>
      <p:sp>
        <p:nvSpPr>
          <p:cNvPr id="8" name="Slide Number Placeholder 7"/>
          <p:cNvSpPr>
            <a:spLocks noGrp="1"/>
          </p:cNvSpPr>
          <p:nvPr>
            <p:ph type="sldNum" sz="quarter" idx="12"/>
          </p:nvPr>
        </p:nvSpPr>
        <p:spPr/>
        <p:txBody>
          <a:bodyPr/>
          <a:lstStyle/>
          <a:p>
            <a:fld id="{7AE59B96-4131-4DD5-A7F3-9C8969C240CC}" type="slidenum">
              <a:rPr lang="en-US" smtClean="0"/>
              <a:pPr/>
              <a:t>92</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5850" y="390526"/>
            <a:ext cx="1200150" cy="69532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000" y="457200"/>
            <a:ext cx="990600" cy="56197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2274" y="427854"/>
            <a:ext cx="1201451" cy="620668"/>
          </a:xfrm>
          <a:prstGeom prst="rect">
            <a:avLst/>
          </a:prstGeom>
        </p:spPr>
      </p:pic>
      <p:pic>
        <p:nvPicPr>
          <p:cNvPr id="10"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000" y="306000"/>
            <a:ext cx="1262847" cy="648000"/>
          </a:xfrm>
          <a:prstGeom prst="rect">
            <a:avLst/>
          </a:prstGeom>
        </p:spPr>
      </p:pic>
      <p:sp>
        <p:nvSpPr>
          <p:cNvPr id="11" name="Content Placeholder 2"/>
          <p:cNvSpPr>
            <a:spLocks noGrp="1"/>
          </p:cNvSpPr>
          <p:nvPr>
            <p:ph idx="1"/>
          </p:nvPr>
        </p:nvSpPr>
        <p:spPr>
          <a:xfrm>
            <a:off x="378000" y="2880000"/>
            <a:ext cx="8208000" cy="3657600"/>
          </a:xfrm>
        </p:spPr>
        <p:txBody>
          <a:bodyPr>
            <a:normAutofit fontScale="25000" lnSpcReduction="20000"/>
          </a:bodyPr>
          <a:lstStyle/>
          <a:p>
            <a:pPr>
              <a:spcBef>
                <a:spcPts val="0"/>
              </a:spcBef>
              <a:buNone/>
            </a:pPr>
            <a:r>
              <a:rPr lang="en-US" sz="10400" b="1" dirty="0"/>
              <a:t>GEO Portal: </a:t>
            </a:r>
            <a:r>
              <a:rPr lang="en-US" sz="8000" dirty="0">
                <a:hlinkClick r:id="rId6"/>
              </a:rPr>
              <a:t>www.earthobservations.org</a:t>
            </a:r>
            <a:endParaRPr lang="en-US" sz="8000" dirty="0"/>
          </a:p>
          <a:p>
            <a:pPr marL="0" indent="0">
              <a:buNone/>
            </a:pPr>
            <a:endParaRPr lang="en-US" sz="10400" b="1" dirty="0">
              <a:solidFill>
                <a:srgbClr val="00B0F0"/>
              </a:solidFill>
            </a:endParaRPr>
          </a:p>
          <a:p>
            <a:pPr marL="0" indent="0">
              <a:buNone/>
            </a:pPr>
            <a:r>
              <a:rPr lang="en-US" sz="10400" b="1" dirty="0" smtClean="0">
                <a:solidFill>
                  <a:srgbClr val="4676A6"/>
                </a:solidFill>
              </a:rPr>
              <a:t>Capacity building resource facility</a:t>
            </a:r>
            <a:r>
              <a:rPr lang="en-US" sz="10400" dirty="0" smtClean="0">
                <a:solidFill>
                  <a:srgbClr val="4676A6"/>
                </a:solidFill>
              </a:rPr>
              <a:t> </a:t>
            </a:r>
            <a:r>
              <a:rPr lang="en-US" sz="8000" dirty="0" smtClean="0">
                <a:hlinkClick r:id="rId7"/>
              </a:rPr>
              <a:t>www.geocab.org</a:t>
            </a:r>
            <a:r>
              <a:rPr lang="en-US" sz="8000" dirty="0" smtClean="0"/>
              <a:t> </a:t>
            </a:r>
          </a:p>
          <a:p>
            <a:pPr marL="0" indent="0">
              <a:buNone/>
            </a:pPr>
            <a:r>
              <a:rPr lang="en-US" sz="8000" i="1" dirty="0" smtClean="0"/>
              <a:t>compilation of tutorials, references, open-source software, etc. </a:t>
            </a:r>
          </a:p>
          <a:p>
            <a:pPr marL="0" indent="0">
              <a:buNone/>
            </a:pPr>
            <a:endParaRPr lang="en-US" sz="10400" i="1" dirty="0" smtClean="0"/>
          </a:p>
          <a:p>
            <a:pPr marL="0" indent="0">
              <a:buNone/>
            </a:pPr>
            <a:r>
              <a:rPr lang="en-US" sz="10400" b="1" dirty="0" smtClean="0"/>
              <a:t>Satellites going local: </a:t>
            </a:r>
            <a:r>
              <a:rPr lang="en-US" sz="8000" i="1" dirty="0" smtClean="0"/>
              <a:t>share good practice </a:t>
            </a:r>
            <a:r>
              <a:rPr lang="en-US" sz="10400" b="1" dirty="0" smtClean="0"/>
              <a:t>(</a:t>
            </a:r>
            <a:r>
              <a:rPr lang="en-US" sz="10400" b="1" dirty="0" err="1" smtClean="0"/>
              <a:t>Eurisy</a:t>
            </a:r>
            <a:r>
              <a:rPr lang="en-US" sz="10400" b="1" dirty="0" smtClean="0"/>
              <a:t> handbooks) </a:t>
            </a:r>
            <a:r>
              <a:rPr lang="en-US" sz="8000" dirty="0" smtClean="0">
                <a:hlinkClick r:id="rId8"/>
              </a:rPr>
              <a:t>www.eurisy.org</a:t>
            </a:r>
            <a:endParaRPr lang="en-US" sz="8000" dirty="0"/>
          </a:p>
          <a:p>
            <a:pPr marL="0" indent="0">
              <a:buNone/>
            </a:pPr>
            <a:endParaRPr lang="en-US" sz="10400" dirty="0" smtClean="0"/>
          </a:p>
          <a:p>
            <a:pPr marL="0" indent="0">
              <a:buNone/>
            </a:pPr>
            <a:r>
              <a:rPr lang="en-US" sz="10400" b="1" dirty="0" smtClean="0"/>
              <a:t>Earth observation for green growth </a:t>
            </a:r>
            <a:r>
              <a:rPr lang="en-US" sz="8000" b="1" dirty="0" smtClean="0"/>
              <a:t>(ESA; 2013)</a:t>
            </a:r>
            <a:endParaRPr lang="en-US" sz="8000" dirty="0"/>
          </a:p>
          <a:p>
            <a:pPr marL="0" indent="0">
              <a:buNone/>
            </a:pPr>
            <a:endParaRPr lang="en-US" sz="8000" dirty="0"/>
          </a:p>
          <a:p>
            <a:pPr marL="0" indent="0">
              <a:buNone/>
            </a:pPr>
            <a:endParaRPr lang="en-US" sz="4000" u="sng" dirty="0" smtClean="0"/>
          </a:p>
          <a:p>
            <a:pPr>
              <a:buNone/>
            </a:pPr>
            <a:r>
              <a:rPr lang="en-US" sz="8000" b="1" i="1" dirty="0" smtClean="0"/>
              <a:t>	</a:t>
            </a:r>
            <a:r>
              <a:rPr lang="en-US" sz="9600" dirty="0" smtClean="0"/>
              <a:t>	</a:t>
            </a:r>
            <a:endParaRPr lang="en-US" sz="9600" dirty="0"/>
          </a:p>
        </p:txBody>
      </p:sp>
    </p:spTree>
    <p:extLst>
      <p:ext uri="{BB962C8B-B14F-4D97-AF65-F5344CB8AC3E}">
        <p14:creationId xmlns:p14="http://schemas.microsoft.com/office/powerpoint/2010/main" val="2382811921"/>
      </p:ext>
    </p:extLst>
  </p:cSld>
  <p:clrMapOvr>
    <a:masterClrMapping/>
  </p:clrMapOvr>
  <p:transition advTm="2000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440000"/>
            <a:ext cx="8388000" cy="1080000"/>
          </a:xfrm>
        </p:spPr>
        <p:txBody>
          <a:bodyPr>
            <a:normAutofit fontScale="90000"/>
          </a:bodyPr>
          <a:lstStyle/>
          <a:p>
            <a:pPr algn="l"/>
            <a:r>
              <a:rPr lang="en-US" b="1" i="1" dirty="0" smtClean="0">
                <a:solidFill>
                  <a:srgbClr val="4676A6"/>
                </a:solidFill>
              </a:rPr>
              <a:t>General references for capacity building, open data (2)</a:t>
            </a:r>
            <a:endParaRPr lang="en-US" b="1" i="1" dirty="0">
              <a:solidFill>
                <a:srgbClr val="4676A6"/>
              </a:solidFill>
            </a:endParaRPr>
          </a:p>
        </p:txBody>
      </p:sp>
      <p:sp>
        <p:nvSpPr>
          <p:cNvPr id="8" name="Slide Number Placeholder 7"/>
          <p:cNvSpPr>
            <a:spLocks noGrp="1"/>
          </p:cNvSpPr>
          <p:nvPr>
            <p:ph type="sldNum" sz="quarter" idx="12"/>
          </p:nvPr>
        </p:nvSpPr>
        <p:spPr/>
        <p:txBody>
          <a:bodyPr/>
          <a:lstStyle/>
          <a:p>
            <a:fld id="{7AE59B96-4131-4DD5-A7F3-9C8969C240CC}" type="slidenum">
              <a:rPr lang="en-US" smtClean="0"/>
              <a:pPr/>
              <a:t>93</a:t>
            </a:fld>
            <a:endParaRPr lang="en-US"/>
          </a:p>
        </p:txBody>
      </p:sp>
      <p:pic>
        <p:nvPicPr>
          <p:cNvPr id="10"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5850" y="390526"/>
            <a:ext cx="1200150" cy="695325"/>
          </a:xfrm>
          <a:prstGeom prst="rect">
            <a:avLst/>
          </a:prstGeom>
        </p:spPr>
      </p:pic>
      <p:pic>
        <p:nvPicPr>
          <p:cNvPr id="12"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0999" y="404042"/>
            <a:ext cx="1201451" cy="620668"/>
          </a:xfrm>
          <a:prstGeom prst="rect">
            <a:avLst/>
          </a:prstGeom>
        </p:spPr>
      </p:pic>
      <p:pic>
        <p:nvPicPr>
          <p:cNvPr id="13"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000" y="306000"/>
            <a:ext cx="1262847" cy="6480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800" y="468641"/>
            <a:ext cx="1466850" cy="491470"/>
          </a:xfrm>
          <a:prstGeom prst="rect">
            <a:avLst/>
          </a:prstGeom>
        </p:spPr>
      </p:pic>
      <p:sp>
        <p:nvSpPr>
          <p:cNvPr id="11" name="Content Placeholder 2"/>
          <p:cNvSpPr>
            <a:spLocks noGrp="1"/>
          </p:cNvSpPr>
          <p:nvPr>
            <p:ph idx="1"/>
          </p:nvPr>
        </p:nvSpPr>
        <p:spPr>
          <a:xfrm>
            <a:off x="378000" y="2880000"/>
            <a:ext cx="8208000" cy="4343400"/>
          </a:xfrm>
        </p:spPr>
        <p:txBody>
          <a:bodyPr>
            <a:normAutofit fontScale="25000" lnSpcReduction="20000"/>
          </a:bodyPr>
          <a:lstStyle/>
          <a:p>
            <a:pPr marL="0" indent="0">
              <a:spcBef>
                <a:spcPts val="0"/>
              </a:spcBef>
              <a:buNone/>
            </a:pPr>
            <a:r>
              <a:rPr lang="en-US" sz="9600" b="1" dirty="0" smtClean="0"/>
              <a:t>Bringing GEOSS services into practice: </a:t>
            </a:r>
            <a:br>
              <a:rPr lang="en-US" sz="9600" b="1" dirty="0" smtClean="0"/>
            </a:br>
            <a:r>
              <a:rPr lang="en-US" sz="8000" i="1" dirty="0" smtClean="0"/>
              <a:t>how to use data from the GEO portal and how to provide input</a:t>
            </a:r>
            <a:br>
              <a:rPr lang="en-US" sz="8000" i="1" dirty="0" smtClean="0"/>
            </a:br>
            <a:r>
              <a:rPr lang="en-US" sz="8000" dirty="0" smtClean="0">
                <a:hlinkClick r:id="rId6"/>
              </a:rPr>
              <a:t>www.envirogrids.net</a:t>
            </a:r>
            <a:r>
              <a:rPr lang="en-US" sz="9600" dirty="0" smtClean="0"/>
              <a:t> </a:t>
            </a:r>
            <a:endParaRPr lang="en-US" sz="9600" dirty="0"/>
          </a:p>
          <a:p>
            <a:pPr marL="0" indent="0">
              <a:buNone/>
            </a:pPr>
            <a:endParaRPr lang="en-US" sz="6400" b="1" dirty="0">
              <a:solidFill>
                <a:srgbClr val="00B0F0"/>
              </a:solidFill>
            </a:endParaRPr>
          </a:p>
          <a:p>
            <a:pPr marL="0" indent="0">
              <a:spcBef>
                <a:spcPts val="0"/>
              </a:spcBef>
              <a:buNone/>
            </a:pPr>
            <a:r>
              <a:rPr lang="en-US" sz="9600" b="1" dirty="0" smtClean="0"/>
              <a:t>Science education through earth observation for high schools: </a:t>
            </a:r>
            <a:r>
              <a:rPr lang="en-US" sz="8000" i="1" dirty="0" smtClean="0"/>
              <a:t>basic tutorials on all kind of subjects</a:t>
            </a:r>
            <a:br>
              <a:rPr lang="en-US" sz="8000" i="1" dirty="0" smtClean="0"/>
            </a:br>
            <a:r>
              <a:rPr lang="en-US" sz="8000" dirty="0" smtClean="0">
                <a:hlinkClick r:id="rId7"/>
              </a:rPr>
              <a:t>www.seos-project.eu</a:t>
            </a:r>
            <a:r>
              <a:rPr lang="en-US" sz="8000" dirty="0" smtClean="0"/>
              <a:t> </a:t>
            </a:r>
          </a:p>
          <a:p>
            <a:pPr marL="0" indent="0">
              <a:buNone/>
            </a:pPr>
            <a:endParaRPr lang="en-US" sz="6400" dirty="0"/>
          </a:p>
          <a:p>
            <a:pPr marL="0" indent="0">
              <a:spcBef>
                <a:spcPts val="0"/>
              </a:spcBef>
              <a:buNone/>
            </a:pPr>
            <a:r>
              <a:rPr lang="en-US" sz="9600" b="1" dirty="0" smtClean="0"/>
              <a:t>Copernicus briefs: </a:t>
            </a:r>
            <a:br>
              <a:rPr lang="en-US" sz="9600" b="1" dirty="0" smtClean="0"/>
            </a:br>
            <a:r>
              <a:rPr lang="en-US" sz="8000" i="1" dirty="0" smtClean="0"/>
              <a:t>information </a:t>
            </a:r>
            <a:r>
              <a:rPr lang="en-US" sz="8000" i="1" dirty="0"/>
              <a:t>on satellite applications for different topics</a:t>
            </a:r>
          </a:p>
          <a:p>
            <a:pPr marL="0" indent="0">
              <a:spcBef>
                <a:spcPts val="0"/>
              </a:spcBef>
              <a:buNone/>
            </a:pPr>
            <a:r>
              <a:rPr lang="en-US" sz="8000" dirty="0">
                <a:hlinkClick r:id="rId8"/>
              </a:rPr>
              <a:t>http://</a:t>
            </a:r>
            <a:r>
              <a:rPr lang="en-US" sz="8000" dirty="0" smtClean="0">
                <a:hlinkClick r:id="rId8"/>
              </a:rPr>
              <a:t>www.copernicus.eu/main/copernicus-briefs</a:t>
            </a:r>
            <a:r>
              <a:rPr lang="en-US" sz="8000" dirty="0" smtClean="0"/>
              <a:t> </a:t>
            </a:r>
            <a:r>
              <a:rPr lang="en-US" sz="8000" dirty="0"/>
              <a:t>	</a:t>
            </a:r>
          </a:p>
          <a:p>
            <a:pPr marL="0" indent="0">
              <a:buNone/>
            </a:pPr>
            <a:endParaRPr lang="en-US" sz="8000" dirty="0" smtClean="0"/>
          </a:p>
          <a:p>
            <a:pPr marL="0" indent="0">
              <a:buNone/>
            </a:pPr>
            <a:endParaRPr lang="en-US" sz="8000" dirty="0"/>
          </a:p>
          <a:p>
            <a:pPr marL="0" indent="0">
              <a:buNone/>
            </a:pPr>
            <a:endParaRPr lang="en-US" sz="4000" u="sng" dirty="0" smtClean="0"/>
          </a:p>
          <a:p>
            <a:pPr>
              <a:buNone/>
            </a:pPr>
            <a:r>
              <a:rPr lang="en-US" sz="8000" b="1" i="1" dirty="0" smtClean="0"/>
              <a:t>	</a:t>
            </a:r>
            <a:r>
              <a:rPr lang="en-US" sz="9600" dirty="0" smtClean="0"/>
              <a:t>	</a:t>
            </a:r>
            <a:endParaRPr lang="en-US" sz="9600" dirty="0"/>
          </a:p>
        </p:txBody>
      </p:sp>
    </p:spTree>
    <p:extLst>
      <p:ext uri="{BB962C8B-B14F-4D97-AF65-F5344CB8AC3E}">
        <p14:creationId xmlns:p14="http://schemas.microsoft.com/office/powerpoint/2010/main" val="186921974"/>
      </p:ext>
    </p:extLst>
  </p:cSld>
  <p:clrMapOvr>
    <a:masterClrMapping/>
  </p:clrMapOvr>
  <p:transition advTm="2000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295400"/>
            <a:ext cx="8388000" cy="1080000"/>
          </a:xfrm>
        </p:spPr>
        <p:txBody>
          <a:bodyPr>
            <a:normAutofit/>
          </a:bodyPr>
          <a:lstStyle/>
          <a:p>
            <a:pPr algn="l"/>
            <a:r>
              <a:rPr lang="en-US" b="1" i="1" dirty="0" smtClean="0">
                <a:solidFill>
                  <a:srgbClr val="4676A6"/>
                </a:solidFill>
              </a:rPr>
              <a:t>More references open data</a:t>
            </a:r>
            <a:endParaRPr lang="en-US" b="1" i="1" dirty="0">
              <a:solidFill>
                <a:srgbClr val="4676A6"/>
              </a:solidFill>
            </a:endParaRPr>
          </a:p>
        </p:txBody>
      </p:sp>
      <p:sp>
        <p:nvSpPr>
          <p:cNvPr id="3" name="Content Placeholder 2"/>
          <p:cNvSpPr>
            <a:spLocks noGrp="1"/>
          </p:cNvSpPr>
          <p:nvPr>
            <p:ph idx="1"/>
          </p:nvPr>
        </p:nvSpPr>
        <p:spPr>
          <a:xfrm>
            <a:off x="378000" y="2286000"/>
            <a:ext cx="8208000" cy="4343400"/>
          </a:xfrm>
        </p:spPr>
        <p:txBody>
          <a:bodyPr>
            <a:normAutofit fontScale="25000" lnSpcReduction="20000"/>
          </a:bodyPr>
          <a:lstStyle/>
          <a:p>
            <a:pPr marL="0" indent="0">
              <a:spcBef>
                <a:spcPts val="0"/>
              </a:spcBef>
              <a:buNone/>
            </a:pPr>
            <a:r>
              <a:rPr lang="en-US" sz="9600" b="1" dirty="0" smtClean="0"/>
              <a:t>Open data for sustainable development </a:t>
            </a:r>
            <a:r>
              <a:rPr lang="en-US" sz="8000" b="1" dirty="0" smtClean="0"/>
              <a:t>(World Bank; 2015) </a:t>
            </a:r>
            <a:br>
              <a:rPr lang="en-US" sz="8000" b="1" dirty="0" smtClean="0"/>
            </a:br>
            <a:r>
              <a:rPr lang="en-US" sz="8000" i="1" dirty="0" smtClean="0"/>
              <a:t>description of the benefits of open data for a wide range of development goals, including the SDGs </a:t>
            </a:r>
            <a:r>
              <a:rPr lang="en-US" sz="8000" dirty="0" smtClean="0">
                <a:hlinkClick r:id="rId2"/>
              </a:rPr>
              <a:t>http</a:t>
            </a:r>
            <a:r>
              <a:rPr lang="en-US" sz="8000" dirty="0">
                <a:hlinkClick r:id="rId2"/>
              </a:rPr>
              <a:t>://</a:t>
            </a:r>
            <a:r>
              <a:rPr lang="en-US" sz="8000" dirty="0" smtClean="0">
                <a:hlinkClick r:id="rId2"/>
              </a:rPr>
              <a:t>pubdocs.worldbank.org/pubdocs/publicdoc/2015/8/904051440717425994/Open-Data-for-Sustainable-development-Final-New.pdf</a:t>
            </a:r>
            <a:r>
              <a:rPr lang="en-US" sz="8000" dirty="0" smtClean="0"/>
              <a:t> </a:t>
            </a:r>
            <a:r>
              <a:rPr lang="en-US" sz="9600" dirty="0" smtClean="0"/>
              <a:t> </a:t>
            </a:r>
            <a:endParaRPr lang="en-US" sz="9600" dirty="0"/>
          </a:p>
          <a:p>
            <a:pPr marL="0" indent="0">
              <a:buNone/>
            </a:pPr>
            <a:endParaRPr lang="en-US" sz="6400" b="1" dirty="0">
              <a:solidFill>
                <a:srgbClr val="00B0F0"/>
              </a:solidFill>
            </a:endParaRPr>
          </a:p>
          <a:p>
            <a:pPr marL="0" indent="0">
              <a:spcBef>
                <a:spcPts val="0"/>
              </a:spcBef>
              <a:buNone/>
            </a:pPr>
            <a:r>
              <a:rPr lang="en-US" sz="9600" b="1" dirty="0"/>
              <a:t>Terms and conditions for the use and distribution of Sentinel </a:t>
            </a:r>
            <a:r>
              <a:rPr lang="en-US" sz="9600" b="1" dirty="0" smtClean="0"/>
              <a:t>data </a:t>
            </a:r>
            <a:r>
              <a:rPr lang="en-US" sz="8000" b="1" dirty="0" smtClean="0"/>
              <a:t>(</a:t>
            </a:r>
            <a:r>
              <a:rPr lang="en-US" sz="8000" b="1" dirty="0"/>
              <a:t>European Parliament and </a:t>
            </a:r>
            <a:r>
              <a:rPr lang="en-US" sz="8000" b="1" dirty="0" smtClean="0"/>
              <a:t>European Commission; 2014) </a:t>
            </a:r>
            <a:r>
              <a:rPr lang="en-US" sz="9600" b="1" dirty="0" smtClean="0"/>
              <a:t/>
            </a:r>
            <a:br>
              <a:rPr lang="en-US" sz="9600" b="1" dirty="0" smtClean="0"/>
            </a:br>
            <a:r>
              <a:rPr lang="en-US" sz="8000" i="1" dirty="0" smtClean="0"/>
              <a:t>standard stipulations related to free and open access to Sentinel data </a:t>
            </a:r>
            <a:r>
              <a:rPr lang="en-US" sz="8000" dirty="0" smtClean="0">
                <a:hlinkClick r:id="rId3"/>
              </a:rPr>
              <a:t>http</a:t>
            </a:r>
            <a:r>
              <a:rPr lang="en-US" sz="8000" dirty="0">
                <a:hlinkClick r:id="rId3"/>
              </a:rPr>
              <a:t>://</a:t>
            </a:r>
            <a:r>
              <a:rPr lang="en-US" sz="8000" dirty="0" smtClean="0">
                <a:hlinkClick r:id="rId3"/>
              </a:rPr>
              <a:t>www.demarine.de/lr/c/document_library/get_file?uuid=c5067655-b7ad-4d71-b07b-6111808f4abd&amp;groupId=13521</a:t>
            </a:r>
            <a:r>
              <a:rPr lang="en-US" sz="8000" dirty="0" smtClean="0"/>
              <a:t> </a:t>
            </a:r>
          </a:p>
          <a:p>
            <a:pPr marL="0" indent="0">
              <a:spcBef>
                <a:spcPts val="0"/>
              </a:spcBef>
              <a:buNone/>
            </a:pPr>
            <a:endParaRPr lang="en-US" sz="6400" b="1" dirty="0"/>
          </a:p>
          <a:p>
            <a:pPr marL="0" indent="0">
              <a:spcBef>
                <a:spcPts val="0"/>
              </a:spcBef>
              <a:buNone/>
            </a:pPr>
            <a:r>
              <a:rPr lang="en-US" sz="9600" b="1" dirty="0"/>
              <a:t>Towards a thriving data-driven economy </a:t>
            </a:r>
            <a:r>
              <a:rPr lang="en-US" sz="8000" b="1" dirty="0"/>
              <a:t>(</a:t>
            </a:r>
            <a:r>
              <a:rPr lang="en-US" sz="8000" b="1" dirty="0" smtClean="0"/>
              <a:t>European Commission; 2014)</a:t>
            </a:r>
            <a:r>
              <a:rPr lang="en-US" sz="9600" b="1" dirty="0" smtClean="0"/>
              <a:t> </a:t>
            </a:r>
            <a:r>
              <a:rPr lang="en-US" sz="8000" i="1" dirty="0" smtClean="0"/>
              <a:t>policy document on the use of (open) data for a knowledge economy and society</a:t>
            </a:r>
            <a:endParaRPr lang="en-US" sz="8000" i="1" dirty="0"/>
          </a:p>
          <a:p>
            <a:pPr marL="0" indent="0">
              <a:spcBef>
                <a:spcPts val="0"/>
              </a:spcBef>
              <a:buNone/>
            </a:pPr>
            <a:r>
              <a:rPr lang="en-US" sz="8000" dirty="0">
                <a:hlinkClick r:id="rId4"/>
              </a:rPr>
              <a:t>http://</a:t>
            </a:r>
            <a:r>
              <a:rPr lang="en-US" sz="8000" dirty="0" smtClean="0">
                <a:hlinkClick r:id="rId4"/>
              </a:rPr>
              <a:t>ec.europa.eu/information_society/newsroom/cf/dae/document.cfm?doc_id=6210</a:t>
            </a:r>
            <a:r>
              <a:rPr lang="en-US" sz="8000" dirty="0" smtClean="0"/>
              <a:t> </a:t>
            </a:r>
            <a:r>
              <a:rPr lang="en-US" sz="8000" dirty="0"/>
              <a:t>	</a:t>
            </a:r>
          </a:p>
          <a:p>
            <a:pPr marL="0" indent="0">
              <a:buNone/>
            </a:pPr>
            <a:endParaRPr lang="en-US" sz="8000" dirty="0" smtClean="0"/>
          </a:p>
          <a:p>
            <a:pPr marL="0" indent="0">
              <a:buNone/>
            </a:pPr>
            <a:endParaRPr lang="en-US" sz="8000" dirty="0"/>
          </a:p>
          <a:p>
            <a:pPr marL="0" indent="0">
              <a:buNone/>
            </a:pPr>
            <a:endParaRPr lang="en-US" sz="4000" u="sng" dirty="0" smtClean="0"/>
          </a:p>
          <a:p>
            <a:pPr>
              <a:buNone/>
            </a:pPr>
            <a:r>
              <a:rPr lang="en-US" sz="8000" b="1" i="1" dirty="0" smtClean="0"/>
              <a:t>	</a:t>
            </a:r>
            <a:r>
              <a:rPr lang="en-US" sz="9600" dirty="0" smtClean="0"/>
              <a:t>	</a:t>
            </a:r>
            <a:endParaRPr lang="en-US" sz="9600" dirty="0"/>
          </a:p>
        </p:txBody>
      </p:sp>
      <p:sp>
        <p:nvSpPr>
          <p:cNvPr id="8" name="Slide Number Placeholder 7"/>
          <p:cNvSpPr>
            <a:spLocks noGrp="1"/>
          </p:cNvSpPr>
          <p:nvPr>
            <p:ph type="sldNum" sz="quarter" idx="12"/>
          </p:nvPr>
        </p:nvSpPr>
        <p:spPr/>
        <p:txBody>
          <a:bodyPr/>
          <a:lstStyle/>
          <a:p>
            <a:fld id="{7AE59B96-4131-4DD5-A7F3-9C8969C240CC}" type="slidenum">
              <a:rPr lang="en-US" smtClean="0"/>
              <a:pPr/>
              <a:t>94</a:t>
            </a:fld>
            <a:endParaRPr lang="en-US"/>
          </a:p>
        </p:txBody>
      </p:sp>
      <p:pic>
        <p:nvPicPr>
          <p:cNvPr id="12"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2400" y="428400"/>
            <a:ext cx="1201451" cy="620668"/>
          </a:xfrm>
          <a:prstGeom prst="rect">
            <a:avLst/>
          </a:prstGeom>
        </p:spPr>
      </p:pic>
      <p:pic>
        <p:nvPicPr>
          <p:cNvPr id="13"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000" y="306000"/>
            <a:ext cx="1262847" cy="64800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1200" y="346289"/>
            <a:ext cx="1057275" cy="76200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56101" y="357734"/>
            <a:ext cx="1759299" cy="765295"/>
          </a:xfrm>
          <a:prstGeom prst="rect">
            <a:avLst/>
          </a:prstGeom>
        </p:spPr>
      </p:pic>
    </p:spTree>
    <p:extLst>
      <p:ext uri="{BB962C8B-B14F-4D97-AF65-F5344CB8AC3E}">
        <p14:creationId xmlns:p14="http://schemas.microsoft.com/office/powerpoint/2010/main" val="1137369698"/>
      </p:ext>
    </p:extLst>
  </p:cSld>
  <p:clrMapOvr>
    <a:masterClrMapping/>
  </p:clrMapOvr>
  <p:transition advTm="2000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419" y="860865"/>
            <a:ext cx="8461200" cy="1080000"/>
          </a:xfrm>
        </p:spPr>
        <p:txBody>
          <a:bodyPr>
            <a:normAutofit fontScale="90000"/>
          </a:bodyPr>
          <a:lstStyle/>
          <a:p>
            <a:pPr algn="l"/>
            <a:r>
              <a:rPr lang="en-US" b="1" i="1" dirty="0" smtClean="0">
                <a:solidFill>
                  <a:srgbClr val="4676A6"/>
                </a:solidFill>
              </a:rPr>
              <a:t>Capacity building resources for health:</a:t>
            </a:r>
            <a:endParaRPr lang="en-US" b="1" i="1" dirty="0">
              <a:solidFill>
                <a:srgbClr val="4676A6"/>
              </a:solidFill>
            </a:endParaRPr>
          </a:p>
        </p:txBody>
      </p:sp>
      <p:sp>
        <p:nvSpPr>
          <p:cNvPr id="3" name="Content Placeholder 2"/>
          <p:cNvSpPr>
            <a:spLocks noGrp="1"/>
          </p:cNvSpPr>
          <p:nvPr>
            <p:ph idx="1"/>
          </p:nvPr>
        </p:nvSpPr>
        <p:spPr>
          <a:xfrm>
            <a:off x="378000" y="1905000"/>
            <a:ext cx="8208000" cy="3962400"/>
          </a:xfrm>
        </p:spPr>
        <p:txBody>
          <a:bodyPr>
            <a:noAutofit/>
          </a:bodyPr>
          <a:lstStyle/>
          <a:p>
            <a:pPr marL="0" lvl="0" indent="0">
              <a:lnSpc>
                <a:spcPct val="80000"/>
              </a:lnSpc>
              <a:spcBef>
                <a:spcPts val="0"/>
              </a:spcBef>
              <a:spcAft>
                <a:spcPts val="1200"/>
              </a:spcAft>
              <a:buNone/>
            </a:pPr>
            <a:r>
              <a:rPr lang="en-US" sz="2400" b="1" dirty="0">
                <a:solidFill>
                  <a:prstClr val="black"/>
                </a:solidFill>
              </a:rPr>
              <a:t>Environmental health risks </a:t>
            </a:r>
            <a:r>
              <a:rPr lang="en-US" sz="2000" b="1" dirty="0">
                <a:solidFill>
                  <a:prstClr val="black"/>
                </a:solidFill>
              </a:rPr>
              <a:t>(EO2HEAVEN; 2013) </a:t>
            </a:r>
            <a:r>
              <a:rPr lang="en-US" sz="2000" i="1" dirty="0">
                <a:solidFill>
                  <a:prstClr val="black"/>
                </a:solidFill>
              </a:rPr>
              <a:t>d</a:t>
            </a:r>
            <a:r>
              <a:rPr lang="en-US" sz="2000" i="1" dirty="0" smtClean="0">
                <a:solidFill>
                  <a:prstClr val="black"/>
                </a:solidFill>
              </a:rPr>
              <a:t>escription </a:t>
            </a:r>
            <a:r>
              <a:rPr lang="en-US" sz="2000" i="1" dirty="0">
                <a:solidFill>
                  <a:prstClr val="black"/>
                </a:solidFill>
              </a:rPr>
              <a:t>of relationships between environmental changes and their impact on human health, with earth observation applications as central </a:t>
            </a:r>
            <a:r>
              <a:rPr lang="en-US" sz="2000" i="1" dirty="0" smtClean="0">
                <a:solidFill>
                  <a:prstClr val="black"/>
                </a:solidFill>
              </a:rPr>
              <a:t>element and attention for stakeholder involvement and capacity building</a:t>
            </a:r>
            <a:endParaRPr lang="en-US" sz="2000" i="1" dirty="0">
              <a:solidFill>
                <a:prstClr val="black"/>
              </a:solidFill>
            </a:endParaRPr>
          </a:p>
          <a:p>
            <a:pPr marL="0" lvl="0" indent="0">
              <a:lnSpc>
                <a:spcPct val="80000"/>
              </a:lnSpc>
              <a:spcBef>
                <a:spcPts val="0"/>
              </a:spcBef>
              <a:spcAft>
                <a:spcPts val="1200"/>
              </a:spcAft>
              <a:buNone/>
            </a:pPr>
            <a:r>
              <a:rPr lang="en-US" sz="2400" b="1" dirty="0">
                <a:solidFill>
                  <a:prstClr val="black"/>
                </a:solidFill>
              </a:rPr>
              <a:t>Approaches to GIS programs in health education </a:t>
            </a:r>
            <a:r>
              <a:rPr lang="en-US" sz="2000" b="1" dirty="0" smtClean="0">
                <a:solidFill>
                  <a:prstClr val="black"/>
                </a:solidFill>
              </a:rPr>
              <a:t>(ESRI; 2011) </a:t>
            </a:r>
            <a:r>
              <a:rPr lang="en-US" sz="2000" i="1" dirty="0" smtClean="0">
                <a:solidFill>
                  <a:prstClr val="black"/>
                </a:solidFill>
              </a:rPr>
              <a:t>short </a:t>
            </a:r>
            <a:r>
              <a:rPr lang="en-US" sz="2000" i="1" dirty="0">
                <a:solidFill>
                  <a:prstClr val="black"/>
                </a:solidFill>
              </a:rPr>
              <a:t>examples from different universities (no EO as such, but </a:t>
            </a:r>
            <a:r>
              <a:rPr lang="en-US" sz="2000" i="1" dirty="0" smtClean="0">
                <a:solidFill>
                  <a:prstClr val="black"/>
                </a:solidFill>
              </a:rPr>
              <a:t>related)</a:t>
            </a:r>
            <a:endParaRPr lang="en-US" sz="2000" b="1" i="1" dirty="0">
              <a:solidFill>
                <a:prstClr val="black"/>
              </a:solidFill>
            </a:endParaRPr>
          </a:p>
          <a:p>
            <a:pPr marL="0" lvl="0" indent="0">
              <a:lnSpc>
                <a:spcPct val="80000"/>
              </a:lnSpc>
              <a:spcBef>
                <a:spcPts val="0"/>
              </a:spcBef>
              <a:spcAft>
                <a:spcPts val="1200"/>
              </a:spcAft>
              <a:buNone/>
            </a:pPr>
            <a:r>
              <a:rPr lang="en-US" sz="2400" b="1" dirty="0" smtClean="0">
                <a:solidFill>
                  <a:prstClr val="black"/>
                </a:solidFill>
              </a:rPr>
              <a:t>Optical </a:t>
            </a:r>
            <a:r>
              <a:rPr lang="en-US" sz="2400" b="1" dirty="0">
                <a:solidFill>
                  <a:prstClr val="black"/>
                </a:solidFill>
              </a:rPr>
              <a:t>remote sensing for measurement and monitoring of emission </a:t>
            </a:r>
            <a:r>
              <a:rPr lang="en-US" sz="2400" b="1" dirty="0" smtClean="0">
                <a:solidFill>
                  <a:prstClr val="black"/>
                </a:solidFill>
              </a:rPr>
              <a:t>flux </a:t>
            </a:r>
            <a:r>
              <a:rPr lang="en-US" sz="2000" b="1" dirty="0" smtClean="0">
                <a:solidFill>
                  <a:prstClr val="black"/>
                </a:solidFill>
              </a:rPr>
              <a:t>(EPA; 2011) </a:t>
            </a:r>
            <a:r>
              <a:rPr lang="en-US" sz="2000" i="1" dirty="0" smtClean="0">
                <a:solidFill>
                  <a:prstClr val="black"/>
                </a:solidFill>
              </a:rPr>
              <a:t>again, </a:t>
            </a:r>
            <a:r>
              <a:rPr lang="en-US" sz="2000" i="1" dirty="0">
                <a:solidFill>
                  <a:prstClr val="black"/>
                </a:solidFill>
              </a:rPr>
              <a:t>not strictly EO, but </a:t>
            </a:r>
            <a:r>
              <a:rPr lang="en-US" sz="2000" i="1" dirty="0" smtClean="0">
                <a:solidFill>
                  <a:prstClr val="black"/>
                </a:solidFill>
              </a:rPr>
              <a:t>the handbook explains </a:t>
            </a:r>
            <a:r>
              <a:rPr lang="en-US" sz="2000" i="1" dirty="0">
                <a:solidFill>
                  <a:prstClr val="black"/>
                </a:solidFill>
              </a:rPr>
              <a:t>remote sensing techniques with similar underlying processes, including optical, LIDAR and thermal infrared</a:t>
            </a:r>
          </a:p>
          <a:p>
            <a:pPr marL="0" lvl="0" indent="0">
              <a:lnSpc>
                <a:spcPct val="80000"/>
              </a:lnSpc>
              <a:spcBef>
                <a:spcPts val="0"/>
              </a:spcBef>
              <a:spcAft>
                <a:spcPts val="1200"/>
              </a:spcAft>
              <a:buNone/>
            </a:pPr>
            <a:r>
              <a:rPr lang="en-US" sz="2400" b="1" dirty="0" smtClean="0">
                <a:solidFill>
                  <a:prstClr val="black"/>
                </a:solidFill>
              </a:rPr>
              <a:t>SERVIR </a:t>
            </a:r>
            <a:r>
              <a:rPr lang="en-US" sz="2400" b="1" dirty="0">
                <a:solidFill>
                  <a:prstClr val="black"/>
                </a:solidFill>
              </a:rPr>
              <a:t>and public </a:t>
            </a:r>
            <a:r>
              <a:rPr lang="en-US" sz="2400" b="1" dirty="0" smtClean="0">
                <a:solidFill>
                  <a:prstClr val="black"/>
                </a:solidFill>
              </a:rPr>
              <a:t>health </a:t>
            </a:r>
            <a:r>
              <a:rPr lang="en-US" sz="2000" b="1" dirty="0" smtClean="0">
                <a:solidFill>
                  <a:prstClr val="black"/>
                </a:solidFill>
              </a:rPr>
              <a:t>(SERVIR; 2012) </a:t>
            </a:r>
            <a:r>
              <a:rPr lang="en-US" sz="2000" i="1" dirty="0" smtClean="0">
                <a:solidFill>
                  <a:prstClr val="black"/>
                </a:solidFill>
              </a:rPr>
              <a:t>examples </a:t>
            </a:r>
            <a:r>
              <a:rPr lang="en-US" sz="2000" i="1" dirty="0">
                <a:solidFill>
                  <a:prstClr val="black"/>
                </a:solidFill>
              </a:rPr>
              <a:t>of projects and capacity </a:t>
            </a:r>
            <a:r>
              <a:rPr lang="en-US" sz="2000" i="1" dirty="0" smtClean="0">
                <a:solidFill>
                  <a:prstClr val="black"/>
                </a:solidFill>
              </a:rPr>
              <a:t>building activities that use EO to </a:t>
            </a:r>
            <a:r>
              <a:rPr lang="en-US" sz="2000" i="1" dirty="0">
                <a:solidFill>
                  <a:prstClr val="black"/>
                </a:solidFill>
              </a:rPr>
              <a:t>support public health initiatives in </a:t>
            </a:r>
            <a:r>
              <a:rPr lang="en-US" sz="2000" i="1" dirty="0" smtClean="0">
                <a:solidFill>
                  <a:prstClr val="black"/>
                </a:solidFill>
              </a:rPr>
              <a:t>developing countries</a:t>
            </a:r>
          </a:p>
          <a:p>
            <a:pPr marL="0" lvl="0" indent="0">
              <a:lnSpc>
                <a:spcPct val="80000"/>
              </a:lnSpc>
              <a:spcBef>
                <a:spcPts val="0"/>
              </a:spcBef>
              <a:spcAft>
                <a:spcPts val="1200"/>
              </a:spcAft>
              <a:buNone/>
            </a:pPr>
            <a:r>
              <a:rPr lang="en-US" sz="2400" b="1" dirty="0" smtClean="0">
                <a:solidFill>
                  <a:prstClr val="black"/>
                </a:solidFill>
              </a:rPr>
              <a:t>IMPACTMIN project </a:t>
            </a:r>
            <a:r>
              <a:rPr lang="en-US" sz="2000" i="1" dirty="0" smtClean="0">
                <a:solidFill>
                  <a:prstClr val="black"/>
                </a:solidFill>
              </a:rPr>
              <a:t>information on health aspects related to mining </a:t>
            </a:r>
            <a:r>
              <a:rPr lang="en-US" sz="2400" dirty="0" smtClean="0">
                <a:solidFill>
                  <a:prstClr val="black"/>
                </a:solidFill>
                <a:hlinkClick r:id="rId2"/>
              </a:rPr>
              <a:t>http://www.impactmin.eu</a:t>
            </a:r>
            <a:r>
              <a:rPr lang="en-US" sz="2400" dirty="0" smtClean="0">
                <a:solidFill>
                  <a:prstClr val="black"/>
                </a:solidFill>
              </a:rPr>
              <a:t> </a:t>
            </a:r>
            <a:endParaRPr lang="en-US" sz="2400" dirty="0">
              <a:solidFill>
                <a:prstClr val="black"/>
              </a:solidFill>
            </a:endParaRPr>
          </a:p>
        </p:txBody>
      </p:sp>
      <p:sp>
        <p:nvSpPr>
          <p:cNvPr id="8" name="Slide Number Placeholder 7"/>
          <p:cNvSpPr>
            <a:spLocks noGrp="1"/>
          </p:cNvSpPr>
          <p:nvPr>
            <p:ph type="sldNum" sz="quarter" idx="12"/>
          </p:nvPr>
        </p:nvSpPr>
        <p:spPr/>
        <p:txBody>
          <a:bodyPr/>
          <a:lstStyle/>
          <a:p>
            <a:fld id="{7AE59B96-4131-4DD5-A7F3-9C8969C240CC}" type="slidenum">
              <a:rPr lang="en-US" smtClean="0"/>
              <a:pPr/>
              <a:t>95</a:t>
            </a:fld>
            <a:endParaRPr lang="en-US" dirty="0"/>
          </a:p>
        </p:txBody>
      </p:sp>
      <p:pic>
        <p:nvPicPr>
          <p:cNvPr id="17"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00" y="306000"/>
            <a:ext cx="1262847" cy="648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7600" y="432496"/>
            <a:ext cx="1343025" cy="395007"/>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432496"/>
            <a:ext cx="2633662" cy="32861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2400" y="326098"/>
            <a:ext cx="558165" cy="607802"/>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4200" y="215566"/>
            <a:ext cx="655853" cy="828865"/>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8800" y="306000"/>
            <a:ext cx="1151424" cy="527736"/>
          </a:xfrm>
          <a:prstGeom prst="rect">
            <a:avLst/>
          </a:prstGeom>
        </p:spPr>
      </p:pic>
    </p:spTree>
    <p:extLst>
      <p:ext uri="{BB962C8B-B14F-4D97-AF65-F5344CB8AC3E}">
        <p14:creationId xmlns:p14="http://schemas.microsoft.com/office/powerpoint/2010/main" val="4160094796"/>
      </p:ext>
    </p:extLst>
  </p:cSld>
  <p:clrMapOvr>
    <a:masterClrMapping/>
  </p:clrMapOvr>
  <p:transition advTm="2000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4470"/>
            <a:ext cx="7772400" cy="1470025"/>
          </a:xfrm>
        </p:spPr>
        <p:txBody>
          <a:bodyPr>
            <a:normAutofit/>
          </a:bodyPr>
          <a:lstStyle/>
          <a:p>
            <a:r>
              <a:rPr lang="en-US" sz="4800" b="1" dirty="0" smtClean="0"/>
              <a:t>Further details:</a:t>
            </a:r>
            <a:endParaRPr lang="en-US" sz="4800" b="1" dirty="0"/>
          </a:p>
        </p:txBody>
      </p:sp>
      <p:sp>
        <p:nvSpPr>
          <p:cNvPr id="3" name="Subtitle 2"/>
          <p:cNvSpPr>
            <a:spLocks noGrp="1"/>
          </p:cNvSpPr>
          <p:nvPr>
            <p:ph type="subTitle" idx="1"/>
          </p:nvPr>
        </p:nvSpPr>
        <p:spPr>
          <a:xfrm>
            <a:off x="1371600" y="3886200"/>
            <a:ext cx="6400800" cy="2133600"/>
          </a:xfrm>
        </p:spPr>
        <p:txBody>
          <a:bodyPr>
            <a:normAutofit fontScale="92500" lnSpcReduction="20000"/>
          </a:bodyPr>
          <a:lstStyle/>
          <a:p>
            <a:r>
              <a:rPr lang="en-US" sz="2800" dirty="0" smtClean="0"/>
              <a:t>Contact: Mark Noort</a:t>
            </a:r>
          </a:p>
          <a:p>
            <a:r>
              <a:rPr lang="en-US" sz="2800" dirty="0" smtClean="0">
                <a:hlinkClick r:id="rId2"/>
              </a:rPr>
              <a:t>m.noort@hcpinternational.com</a:t>
            </a:r>
            <a:r>
              <a:rPr lang="en-US" sz="2800" dirty="0" smtClean="0"/>
              <a:t> </a:t>
            </a:r>
          </a:p>
          <a:p>
            <a:endParaRPr lang="en-US" sz="2800" dirty="0" smtClean="0"/>
          </a:p>
          <a:p>
            <a:r>
              <a:rPr lang="en-US" sz="2800" dirty="0" smtClean="0"/>
              <a:t> </a:t>
            </a:r>
            <a:r>
              <a:rPr lang="en-US" sz="2800" dirty="0" smtClean="0">
                <a:hlinkClick r:id="rId3"/>
              </a:rPr>
              <a:t>www.eopower.eu</a:t>
            </a:r>
            <a:r>
              <a:rPr lang="en-US" sz="2800" dirty="0" smtClean="0"/>
              <a:t> </a:t>
            </a:r>
          </a:p>
          <a:p>
            <a:r>
              <a:rPr lang="en-US" sz="2800" dirty="0" smtClean="0">
                <a:hlinkClick r:id="rId4"/>
              </a:rPr>
              <a:t>www.hcpinternational.com</a:t>
            </a:r>
            <a:r>
              <a:rPr lang="en-US" sz="2800" dirty="0" smtClean="0"/>
              <a:t> </a:t>
            </a:r>
          </a:p>
          <a:p>
            <a:endParaRPr lang="en-US" sz="2800"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96</a:t>
            </a:fld>
            <a:endParaRPr lang="en-US"/>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4200" y="762000"/>
            <a:ext cx="2673025" cy="1371600"/>
          </a:xfrm>
          <a:prstGeom prst="rect">
            <a:avLst/>
          </a:prstGeom>
        </p:spPr>
      </p:pic>
    </p:spTree>
  </p:cSld>
  <p:clrMapOvr>
    <a:masterClrMapping/>
  </p:clrMapOvr>
  <p:transition advTm="2000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1.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2.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3.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4.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5.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6.xml><?xml version="1.0" encoding="utf-8"?>
<a:theme xmlns:a="http://schemas.openxmlformats.org/drawingml/2006/main" name="1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7.xml><?xml version="1.0" encoding="utf-8"?>
<a:theme xmlns:a="http://schemas.openxmlformats.org/drawingml/2006/main" name="1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8.xml><?xml version="1.0" encoding="utf-8"?>
<a:theme xmlns:a="http://schemas.openxmlformats.org/drawingml/2006/main" name="1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9.xml><?xml version="1.0" encoding="utf-8"?>
<a:theme xmlns:a="http://schemas.openxmlformats.org/drawingml/2006/main" name="1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0.xml><?xml version="1.0" encoding="utf-8"?>
<a:theme xmlns:a="http://schemas.openxmlformats.org/drawingml/2006/main" name="1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1.xml><?xml version="1.0" encoding="utf-8"?>
<a:theme xmlns:a="http://schemas.openxmlformats.org/drawingml/2006/main" name="2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2.xml><?xml version="1.0" encoding="utf-8"?>
<a:theme xmlns:a="http://schemas.openxmlformats.org/drawingml/2006/main" name="2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3.xml><?xml version="1.0" encoding="utf-8"?>
<a:theme xmlns:a="http://schemas.openxmlformats.org/drawingml/2006/main" name="2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4.xml><?xml version="1.0" encoding="utf-8"?>
<a:theme xmlns:a="http://schemas.openxmlformats.org/drawingml/2006/main" name="2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5.xml><?xml version="1.0" encoding="utf-8"?>
<a:theme xmlns:a="http://schemas.openxmlformats.org/drawingml/2006/main" name="2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6.xml><?xml version="1.0" encoding="utf-8"?>
<a:theme xmlns:a="http://schemas.openxmlformats.org/drawingml/2006/main" name="2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7.xml><?xml version="1.0" encoding="utf-8"?>
<a:theme xmlns:a="http://schemas.openxmlformats.org/drawingml/2006/main" name="2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8.xml><?xml version="1.0" encoding="utf-8"?>
<a:theme xmlns:a="http://schemas.openxmlformats.org/drawingml/2006/main" name="2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9.xml><?xml version="1.0" encoding="utf-8"?>
<a:theme xmlns:a="http://schemas.openxmlformats.org/drawingml/2006/main" name="2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30.xml><?xml version="1.0" encoding="utf-8"?>
<a:theme xmlns:a="http://schemas.openxmlformats.org/drawingml/2006/main" name="2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31.xml><?xml version="1.0" encoding="utf-8"?>
<a:theme xmlns:a="http://schemas.openxmlformats.org/drawingml/2006/main" name="3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8.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14790</TotalTime>
  <Words>4099</Words>
  <Application>Microsoft Office PowerPoint</Application>
  <PresentationFormat>On-screen Show (4:3)</PresentationFormat>
  <Paragraphs>598</Paragraphs>
  <Slides>96</Slides>
  <Notes>1</Notes>
  <HiddenSlides>0</HiddenSlides>
  <MMClips>0</MMClips>
  <ScaleCrop>false</ScaleCrop>
  <HeadingPairs>
    <vt:vector size="4" baseType="variant">
      <vt:variant>
        <vt:lpstr>Theme</vt:lpstr>
      </vt:variant>
      <vt:variant>
        <vt:i4>31</vt:i4>
      </vt:variant>
      <vt:variant>
        <vt:lpstr>Slide Titles</vt:lpstr>
      </vt:variant>
      <vt:variant>
        <vt:i4>96</vt:i4>
      </vt:variant>
    </vt:vector>
  </HeadingPairs>
  <TitlesOfParts>
    <vt:vector size="127" baseType="lpstr">
      <vt:lpstr>Office Theme</vt:lpstr>
      <vt:lpstr>1_Custom Design</vt:lpstr>
      <vt:lpstr>2_Custom Design</vt:lpstr>
      <vt:lpstr>3_Custom Design</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14_Custom Design</vt:lpstr>
      <vt:lpstr>15_Custom Design</vt:lpstr>
      <vt:lpstr>16_Custom Design</vt:lpstr>
      <vt:lpstr>17_Custom Design</vt:lpstr>
      <vt:lpstr>18_Custom Design</vt:lpstr>
      <vt:lpstr>19_Custom Design</vt:lpstr>
      <vt:lpstr>20_Custom Design</vt:lpstr>
      <vt:lpstr>21_Custom Design</vt:lpstr>
      <vt:lpstr>22_Custom Design</vt:lpstr>
      <vt:lpstr>23_Custom Design</vt:lpstr>
      <vt:lpstr>24_Custom Design</vt:lpstr>
      <vt:lpstr>25_Custom Design</vt:lpstr>
      <vt:lpstr>26_Custom Design</vt:lpstr>
      <vt:lpstr>27_Custom Design</vt:lpstr>
      <vt:lpstr>28_Custom Design</vt:lpstr>
      <vt:lpstr>29_Custom Design</vt:lpstr>
      <vt:lpstr>30_Custom Design</vt:lpstr>
      <vt:lpstr>Earth Observation for  Health</vt:lpstr>
      <vt:lpstr>PowerPoint Presentation</vt:lpstr>
      <vt:lpstr>PowerPoint Presentation</vt:lpstr>
      <vt:lpstr>Earth Observation helps you: save money save lives save the environment </vt:lpstr>
      <vt:lpstr>PowerPoint Presentation</vt:lpstr>
      <vt:lpstr>Life cycle of  products &amp; services</vt:lpstr>
      <vt:lpstr>PowerPoint Presentation</vt:lpstr>
      <vt:lpstr>Assessment of business &amp;  funding opportunities</vt:lpstr>
      <vt:lpstr>1. International trends &amp;     developments in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Earth observation applications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Useful sites for early warning</vt:lpstr>
      <vt:lpstr>PowerPoint Presentation</vt:lpstr>
      <vt:lpstr>PowerPoint Presentation</vt:lpstr>
      <vt:lpstr>PowerPoint Presentation</vt:lpstr>
      <vt:lpstr>PowerPoint Presentation</vt:lpstr>
      <vt:lpstr>PowerPoint Presentation</vt:lpstr>
      <vt:lpstr>PowerPoint Presentation</vt:lpstr>
      <vt:lpstr>3. Business development</vt:lpstr>
      <vt:lpstr>PowerPoint Presentation</vt:lpstr>
      <vt:lpstr>If public sector information is made available  free-of-charge, demand will increase and, in the end, government revenue also, as companies will derive income from value-added products and services, and consequently pay more taxes (see figures in following slides).</vt:lpstr>
      <vt:lpstr>Supply &amp; Demand Public Sector Information</vt:lpstr>
      <vt:lpstr>Cost-benefit Public Sector Information</vt:lpstr>
      <vt:lpstr>Re-use of Public Sector Information</vt:lpstr>
      <vt:lpstr>Most earth observation applications deal with so-called externalities, such as impact on the environment.  It is difficult to capture these in terms of conventional cost-benefit models.   To tackle this, the following framework for analysis of earth observation applications is developed: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Several attempts have been made to introduce environmental accounting and to enlarge the sphere of the conventional economy to include and quantify impact on ecosystems.   The following slides give some examples:</vt:lpstr>
      <vt:lpstr>PowerPoint Presentation</vt:lpstr>
      <vt:lpstr>SEEA Conceptual Framework</vt:lpstr>
      <vt:lpstr>For earth observation the work of the Group on Earth Observations (GEO) is essential to achieve the goal of a Global Earth Observations System of Systems (GEOSS), resulting in the shared GEO common infrastructure (GCI): </vt:lpstr>
      <vt:lpstr>Group on Earth Observations</vt:lpstr>
      <vt:lpstr>PowerPoint Presentation</vt:lpstr>
      <vt:lpstr>Customer value propositions capture the unique value of a product or services as perceived and appreciated by the customer.   Interestingly, they can differ completely from the features that the provider considers most important: </vt:lpstr>
      <vt:lpstr>Customer Value Propositions</vt:lpstr>
      <vt:lpstr>Buyer behaviour &amp; motivation</vt:lpstr>
      <vt:lpstr>Even when customer value propositions are well captured and formulated, introduction of solutions that involve new technology will have to overcome some hurdles.   This is called “crossing the technology chasm”: </vt:lpstr>
      <vt:lpstr>Crossing the technology chasm</vt:lpstr>
      <vt:lpstr>Crossing  the technology chasm</vt:lpstr>
      <vt:lpstr>PowerPoint Presentation</vt:lpstr>
      <vt:lpstr>Creating shared value is a key element of successful implementation of earth observation solutions.   To achieve this, in most cases earth observation applications have to be integrated into more general (business or organizational) processes: </vt:lpstr>
      <vt:lpstr>PowerPoint Presentation</vt:lpstr>
      <vt:lpstr>Based on all considerations dealt with in the previous slides, there are some practical approaches that can be applied in combination to promote earth observation applications: </vt:lpstr>
      <vt:lpstr>PowerPoint Presentation</vt:lpstr>
      <vt:lpstr>PowerPoint Presentation</vt:lpstr>
      <vt:lpstr>Proposal writing is an art in itself.   During the GEONetCab and EOPOWER projects templates have been developed for writing successful proposals: </vt:lpstr>
      <vt:lpstr>Proposal outline</vt:lpstr>
      <vt:lpstr>Other guides that may be useful:</vt:lpstr>
      <vt:lpstr>If you run a company, compete for assignments and manage projects, a structured approach towards responsibilities, tasks, implementation and documentation is needed.   The following business procedures may be helpful: </vt:lpstr>
      <vt:lpstr>Business procedures</vt:lpstr>
      <vt:lpstr>Again:</vt:lpstr>
      <vt:lpstr>4. Capacity Building</vt:lpstr>
      <vt:lpstr>General</vt:lpstr>
      <vt:lpstr>General references for capacity building, open data and success stories</vt:lpstr>
      <vt:lpstr>General references for capacity building, open data (2)</vt:lpstr>
      <vt:lpstr>More references open data</vt:lpstr>
      <vt:lpstr>Capacity building resources for health:</vt:lpstr>
      <vt:lpstr>Further details:</vt:lpstr>
    </vt:vector>
  </TitlesOfParts>
  <Company>ITC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M.Noort</dc:creator>
  <cp:lastModifiedBy>Mark Noort</cp:lastModifiedBy>
  <cp:revision>752</cp:revision>
  <dcterms:created xsi:type="dcterms:W3CDTF">2011-01-20T13:25:32Z</dcterms:created>
  <dcterms:modified xsi:type="dcterms:W3CDTF">2016-02-17T17:31:42Z</dcterms:modified>
</cp:coreProperties>
</file>