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6" r:id="rId4"/>
    <p:sldMasterId id="2147483669" r:id="rId5"/>
    <p:sldMasterId id="2147483671" r:id="rId6"/>
    <p:sldMasterId id="2147483673" r:id="rId7"/>
    <p:sldMasterId id="2147483675" r:id="rId8"/>
    <p:sldMasterId id="2147483677" r:id="rId9"/>
    <p:sldMasterId id="2147483679" r:id="rId10"/>
    <p:sldMasterId id="2147483681" r:id="rId11"/>
    <p:sldMasterId id="2147483683" r:id="rId12"/>
    <p:sldMasterId id="2147483685" r:id="rId13"/>
    <p:sldMasterId id="2147483687" r:id="rId14"/>
    <p:sldMasterId id="2147483689" r:id="rId15"/>
    <p:sldMasterId id="2147483691" r:id="rId16"/>
    <p:sldMasterId id="2147483693" r:id="rId17"/>
    <p:sldMasterId id="2147483695" r:id="rId18"/>
    <p:sldMasterId id="2147483697" r:id="rId19"/>
    <p:sldMasterId id="2147483699" r:id="rId20"/>
    <p:sldMasterId id="2147483701" r:id="rId21"/>
    <p:sldMasterId id="2147483703" r:id="rId22"/>
    <p:sldMasterId id="2147483705" r:id="rId23"/>
    <p:sldMasterId id="2147483707" r:id="rId24"/>
    <p:sldMasterId id="2147483709" r:id="rId25"/>
    <p:sldMasterId id="2147483711" r:id="rId26"/>
    <p:sldMasterId id="2147483713" r:id="rId27"/>
    <p:sldMasterId id="2147483715" r:id="rId28"/>
    <p:sldMasterId id="2147483717" r:id="rId29"/>
    <p:sldMasterId id="2147483719" r:id="rId30"/>
    <p:sldMasterId id="2147483721" r:id="rId31"/>
  </p:sldMasterIdLst>
  <p:notesMasterIdLst>
    <p:notesMasterId r:id="rId118"/>
  </p:notesMasterIdLst>
  <p:sldIdLst>
    <p:sldId id="308" r:id="rId32"/>
    <p:sldId id="306" r:id="rId33"/>
    <p:sldId id="407" r:id="rId34"/>
    <p:sldId id="345" r:id="rId35"/>
    <p:sldId id="259" r:id="rId36"/>
    <p:sldId id="327" r:id="rId37"/>
    <p:sldId id="346" r:id="rId38"/>
    <p:sldId id="328" r:id="rId39"/>
    <p:sldId id="329" r:id="rId40"/>
    <p:sldId id="351" r:id="rId41"/>
    <p:sldId id="426" r:id="rId42"/>
    <p:sldId id="408" r:id="rId43"/>
    <p:sldId id="427" r:id="rId44"/>
    <p:sldId id="545" r:id="rId45"/>
    <p:sldId id="409" r:id="rId46"/>
    <p:sldId id="428" r:id="rId47"/>
    <p:sldId id="500" r:id="rId48"/>
    <p:sldId id="536" r:id="rId49"/>
    <p:sldId id="283" r:id="rId50"/>
    <p:sldId id="354" r:id="rId51"/>
    <p:sldId id="355" r:id="rId52"/>
    <p:sldId id="356" r:id="rId53"/>
    <p:sldId id="458" r:id="rId54"/>
    <p:sldId id="432" r:id="rId55"/>
    <p:sldId id="357" r:id="rId56"/>
    <p:sldId id="459" r:id="rId57"/>
    <p:sldId id="546" r:id="rId58"/>
    <p:sldId id="460" r:id="rId59"/>
    <p:sldId id="358" r:id="rId60"/>
    <p:sldId id="461" r:id="rId61"/>
    <p:sldId id="462" r:id="rId62"/>
    <p:sldId id="549" r:id="rId63"/>
    <p:sldId id="543" r:id="rId64"/>
    <p:sldId id="334" r:id="rId65"/>
    <p:sldId id="381" r:id="rId66"/>
    <p:sldId id="481" r:id="rId67"/>
    <p:sldId id="382" r:id="rId68"/>
    <p:sldId id="383" r:id="rId69"/>
    <p:sldId id="384" r:id="rId70"/>
    <p:sldId id="482" r:id="rId71"/>
    <p:sldId id="379" r:id="rId72"/>
    <p:sldId id="380" r:id="rId73"/>
    <p:sldId id="349" r:id="rId74"/>
    <p:sldId id="388" r:id="rId75"/>
    <p:sldId id="394" r:id="rId76"/>
    <p:sldId id="395" r:id="rId77"/>
    <p:sldId id="396" r:id="rId78"/>
    <p:sldId id="397" r:id="rId79"/>
    <p:sldId id="398" r:id="rId80"/>
    <p:sldId id="399" r:id="rId81"/>
    <p:sldId id="400" r:id="rId82"/>
    <p:sldId id="401" r:id="rId83"/>
    <p:sldId id="402" r:id="rId84"/>
    <p:sldId id="496" r:id="rId85"/>
    <p:sldId id="483" r:id="rId86"/>
    <p:sldId id="385" r:id="rId87"/>
    <p:sldId id="386" r:id="rId88"/>
    <p:sldId id="484" r:id="rId89"/>
    <p:sldId id="387" r:id="rId90"/>
    <p:sldId id="403" r:id="rId91"/>
    <p:sldId id="485" r:id="rId92"/>
    <p:sldId id="389" r:id="rId93"/>
    <p:sldId id="390" r:id="rId94"/>
    <p:sldId id="486" r:id="rId95"/>
    <p:sldId id="391" r:id="rId96"/>
    <p:sldId id="406" r:id="rId97"/>
    <p:sldId id="491" r:id="rId98"/>
    <p:sldId id="487" r:id="rId99"/>
    <p:sldId id="392" r:id="rId100"/>
    <p:sldId id="488" r:id="rId101"/>
    <p:sldId id="393" r:id="rId102"/>
    <p:sldId id="404" r:id="rId103"/>
    <p:sldId id="489" r:id="rId104"/>
    <p:sldId id="337" r:id="rId105"/>
    <p:sldId id="338" r:id="rId106"/>
    <p:sldId id="490" r:id="rId107"/>
    <p:sldId id="405" r:id="rId108"/>
    <p:sldId id="339" r:id="rId109"/>
    <p:sldId id="340" r:id="rId110"/>
    <p:sldId id="341" r:id="rId111"/>
    <p:sldId id="492" r:id="rId112"/>
    <p:sldId id="495" r:id="rId113"/>
    <p:sldId id="547" r:id="rId114"/>
    <p:sldId id="493" r:id="rId115"/>
    <p:sldId id="548" r:id="rId116"/>
    <p:sldId id="344" r:id="rId117"/>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9" autoAdjust="0"/>
    <p:restoredTop sz="94660"/>
  </p:normalViewPr>
  <p:slideViewPr>
    <p:cSldViewPr>
      <p:cViewPr varScale="1">
        <p:scale>
          <a:sx n="70" d="100"/>
          <a:sy n="70" d="100"/>
        </p:scale>
        <p:origin x="-15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0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84" Type="http://schemas.openxmlformats.org/officeDocument/2006/relationships/slide" Target="slides/slide53.xml"/><Relationship Id="rId89" Type="http://schemas.openxmlformats.org/officeDocument/2006/relationships/slide" Target="slides/slide58.xml"/><Relationship Id="rId112" Type="http://schemas.openxmlformats.org/officeDocument/2006/relationships/slide" Target="slides/slide81.xml"/><Relationship Id="rId16" Type="http://schemas.openxmlformats.org/officeDocument/2006/relationships/slideMaster" Target="slideMasters/slideMaster16.xml"/><Relationship Id="rId107" Type="http://schemas.openxmlformats.org/officeDocument/2006/relationships/slide" Target="slides/slide76.xml"/><Relationship Id="rId11" Type="http://schemas.openxmlformats.org/officeDocument/2006/relationships/slideMaster" Target="slideMasters/slideMaster11.xml"/><Relationship Id="rId32" Type="http://schemas.openxmlformats.org/officeDocument/2006/relationships/slide" Target="slides/slide1.xml"/><Relationship Id="rId37" Type="http://schemas.openxmlformats.org/officeDocument/2006/relationships/slide" Target="slides/slide6.xml"/><Relationship Id="rId53" Type="http://schemas.openxmlformats.org/officeDocument/2006/relationships/slide" Target="slides/slide22.xml"/><Relationship Id="rId58" Type="http://schemas.openxmlformats.org/officeDocument/2006/relationships/slide" Target="slides/slide27.xml"/><Relationship Id="rId74" Type="http://schemas.openxmlformats.org/officeDocument/2006/relationships/slide" Target="slides/slide43.xml"/><Relationship Id="rId79" Type="http://schemas.openxmlformats.org/officeDocument/2006/relationships/slide" Target="slides/slide48.xml"/><Relationship Id="rId102" Type="http://schemas.openxmlformats.org/officeDocument/2006/relationships/slide" Target="slides/slide71.xml"/><Relationship Id="rId5" Type="http://schemas.openxmlformats.org/officeDocument/2006/relationships/slideMaster" Target="slideMasters/slideMaster5.xml"/><Relationship Id="rId61" Type="http://schemas.openxmlformats.org/officeDocument/2006/relationships/slide" Target="slides/slide30.xml"/><Relationship Id="rId82" Type="http://schemas.openxmlformats.org/officeDocument/2006/relationships/slide" Target="slides/slide51.xml"/><Relationship Id="rId90" Type="http://schemas.openxmlformats.org/officeDocument/2006/relationships/slide" Target="slides/slide59.xml"/><Relationship Id="rId95" Type="http://schemas.openxmlformats.org/officeDocument/2006/relationships/slide" Target="slides/slide6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100" Type="http://schemas.openxmlformats.org/officeDocument/2006/relationships/slide" Target="slides/slide69.xml"/><Relationship Id="rId105" Type="http://schemas.openxmlformats.org/officeDocument/2006/relationships/slide" Target="slides/slide74.xml"/><Relationship Id="rId113" Type="http://schemas.openxmlformats.org/officeDocument/2006/relationships/slide" Target="slides/slide82.xml"/><Relationship Id="rId11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slide" Target="slides/slide49.xml"/><Relationship Id="rId85" Type="http://schemas.openxmlformats.org/officeDocument/2006/relationships/slide" Target="slides/slide54.xml"/><Relationship Id="rId93" Type="http://schemas.openxmlformats.org/officeDocument/2006/relationships/slide" Target="slides/slide62.xml"/><Relationship Id="rId98" Type="http://schemas.openxmlformats.org/officeDocument/2006/relationships/slide" Target="slides/slide67.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103" Type="http://schemas.openxmlformats.org/officeDocument/2006/relationships/slide" Target="slides/slide72.xml"/><Relationship Id="rId108" Type="http://schemas.openxmlformats.org/officeDocument/2006/relationships/slide" Target="slides/slide77.xml"/><Relationship Id="rId116" Type="http://schemas.openxmlformats.org/officeDocument/2006/relationships/slide" Target="slides/slide85.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slide" Target="slides/slide57.xml"/><Relationship Id="rId91" Type="http://schemas.openxmlformats.org/officeDocument/2006/relationships/slide" Target="slides/slide60.xml"/><Relationship Id="rId96" Type="http://schemas.openxmlformats.org/officeDocument/2006/relationships/slide" Target="slides/slide65.xml"/><Relationship Id="rId111"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6" Type="http://schemas.openxmlformats.org/officeDocument/2006/relationships/slide" Target="slides/slide75.xml"/><Relationship Id="rId114" Type="http://schemas.openxmlformats.org/officeDocument/2006/relationships/slide" Target="slides/slide83.xml"/><Relationship Id="rId119"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94" Type="http://schemas.openxmlformats.org/officeDocument/2006/relationships/slide" Target="slides/slide63.xml"/><Relationship Id="rId99" Type="http://schemas.openxmlformats.org/officeDocument/2006/relationships/slide" Target="slides/slide68.xml"/><Relationship Id="rId101" Type="http://schemas.openxmlformats.org/officeDocument/2006/relationships/slide" Target="slides/slide70.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109" Type="http://schemas.openxmlformats.org/officeDocument/2006/relationships/slide" Target="slides/slide7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97" Type="http://schemas.openxmlformats.org/officeDocument/2006/relationships/slide" Target="slides/slide66.xml"/><Relationship Id="rId104" Type="http://schemas.openxmlformats.org/officeDocument/2006/relationships/slide" Target="slides/slide73.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9.xml"/><Relationship Id="rId45" Type="http://schemas.openxmlformats.org/officeDocument/2006/relationships/slide" Target="slides/slide14.xml"/><Relationship Id="rId66" Type="http://schemas.openxmlformats.org/officeDocument/2006/relationships/slide" Target="slides/slide35.xml"/><Relationship Id="rId87" Type="http://schemas.openxmlformats.org/officeDocument/2006/relationships/slide" Target="slides/slide56.xml"/><Relationship Id="rId110" Type="http://schemas.openxmlformats.org/officeDocument/2006/relationships/slide" Target="slides/slide79.xml"/><Relationship Id="rId115" Type="http://schemas.openxmlformats.org/officeDocument/2006/relationships/slide" Target="slides/slide8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1440" tIns="45720" rIns="91440" bIns="45720" rtlCol="0"/>
          <a:lstStyle>
            <a:lvl1pPr algn="r">
              <a:defRPr sz="1200"/>
            </a:lvl1pPr>
          </a:lstStyle>
          <a:p>
            <a:fld id="{155A049E-E845-4498-BCB0-5A5F5DD70AFB}" type="datetimeFigureOut">
              <a:rPr lang="en-US" smtClean="0"/>
              <a:pPr/>
              <a:t>2/16/2016</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a:lvl1pPr>
          </a:lstStyle>
          <a:p>
            <a:fld id="{45570898-53CB-4188-93A0-BB7AD28D3627}" type="slidenum">
              <a:rPr lang="en-US" smtClean="0"/>
              <a:pPr/>
              <a:t>‹#›</a:t>
            </a:fld>
            <a:endParaRPr lang="en-US"/>
          </a:p>
        </p:txBody>
      </p:sp>
    </p:spTree>
    <p:extLst>
      <p:ext uri="{BB962C8B-B14F-4D97-AF65-F5344CB8AC3E}">
        <p14:creationId xmlns:p14="http://schemas.microsoft.com/office/powerpoint/2010/main" val="426622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570898-53CB-4188-93A0-BB7AD28D3627}" type="slidenum">
              <a:rPr lang="en-US" smtClean="0"/>
              <a:pPr/>
              <a:t>80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9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C10157-9631-42F1-996A-6114590DA44A}" type="datetime1">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5E5BBB-7077-4D28-91CE-027912914A6E}" type="datetime1">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47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47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F77BC-F3C7-4A02-B345-FBD1BAAF306C}" type="datetime1">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9140C-FD28-45E3-941A-C25450CFD353}" type="datetime1">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77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FEC64-592F-4ECE-B6DF-BA8EA6E3149A}" type="datetime1">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205519-78B3-4B51-A855-A86E6321A063}" type="datetime1">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EDD28B-0B01-4161-A856-BF7592D537C2}" type="datetime1">
              <a:rPr lang="en-US" smtClean="0"/>
              <a:pPr/>
              <a:t>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0EDE13-38D1-460E-AE47-DCC782DA1509}" type="datetime1">
              <a:rPr lang="en-US" smtClean="0"/>
              <a:pPr/>
              <a:t>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F2A7C-6469-475D-8284-09D45332A2EF}" type="datetime1">
              <a:rPr lang="en-US" smtClean="0"/>
              <a:pPr/>
              <a:t>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8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2FC93F-1DF5-40A0-9C7B-C071529D3447}" type="datetime1">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5927E-78B9-4888-A5E6-136E4E6BC293}" type="datetime1">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1.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72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259B6-706F-4139-9C51-F735958FE5AE}" type="datetime1">
              <a:rPr lang="en-US" smtClean="0"/>
              <a:pPr/>
              <a:t>2/16/2016</a:t>
            </a:fld>
            <a:endParaRPr lang="en-US"/>
          </a:p>
        </p:txBody>
      </p:sp>
      <p:sp>
        <p:nvSpPr>
          <p:cNvPr id="5" name="Footer Placeholder 4"/>
          <p:cNvSpPr>
            <a:spLocks noGrp="1"/>
          </p:cNvSpPr>
          <p:nvPr>
            <p:ph type="ftr" sz="quarter" idx="3"/>
          </p:nvPr>
        </p:nvSpPr>
        <p:spPr>
          <a:xfrm>
            <a:off x="3124200" y="635722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72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59B96-4131-4DD5-A7F3-9C8969C240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9" y="65728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1" y="65728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0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92" y="657284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9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1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82" y="65728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6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71" y="657280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5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6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59" y="65727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1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46" y="657275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0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1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32" y="65727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5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17" y="657269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4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6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01" y="65726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84" y="65726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66" y="65725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1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47" y="657255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0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2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7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27" y="65725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3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06" y="657247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2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3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84" y="65724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4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61" y="657238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3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4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9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37" y="657233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8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0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4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12" y="657228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3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55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79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86" y="65722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6" y="65729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91" y="1347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59" y="65721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63" y="13468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31" y="65721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3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3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4" y="65729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1" y="65729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7" y="65729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6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2" y="657290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5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7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16" y="65728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gi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incs.com/research/trackers/" TargetMode="External"/><Relationship Id="rId7" Type="http://schemas.openxmlformats.org/officeDocument/2006/relationships/image" Target="../media/image13.jpg"/><Relationship Id="rId2" Type="http://schemas.openxmlformats.org/officeDocument/2006/relationships/hyperlink" Target="http://www.wri.org/publication/interactive-forestry-atlas-cameroon-version-2-0" TargetMode="Externa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4.png"/><Relationship Id="rId4" Type="http://schemas.openxmlformats.org/officeDocument/2006/relationships/hyperlink" Target="http://carboncreditcapital.com/resources-publications/market-tracker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8.gif"/></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vimeo.com/63079712" TargetMode="External"/><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gif"/><Relationship Id="rId7" Type="http://schemas.openxmlformats.org/officeDocument/2006/relationships/image" Target="../media/image8.gif"/><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www.hcpinternational.com/"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www.hcpinternational.com/" TargetMode="Externa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hyperlink" Target="http://www.eurisy.org/" TargetMode="External"/><Relationship Id="rId3" Type="http://schemas.openxmlformats.org/officeDocument/2006/relationships/image" Target="../media/image47.jpeg"/><Relationship Id="rId7" Type="http://schemas.openxmlformats.org/officeDocument/2006/relationships/hyperlink" Target="http://www.geocab.org/" TargetMode="External"/><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hyperlink" Target="http://www.earthobservations.org/" TargetMode="External"/><Relationship Id="rId5" Type="http://schemas.openxmlformats.org/officeDocument/2006/relationships/image" Target="../media/image4.png"/><Relationship Id="rId4" Type="http://schemas.openxmlformats.org/officeDocument/2006/relationships/image" Target="../media/image48.emf"/></Relationships>
</file>

<file path=ppt/slides/_rels/slide82.xml.rels><?xml version="1.0" encoding="UTF-8" standalone="yes"?>
<Relationships xmlns="http://schemas.openxmlformats.org/package/2006/relationships"><Relationship Id="rId8" Type="http://schemas.openxmlformats.org/officeDocument/2006/relationships/hyperlink" Target="http://www.copernicus.eu/main/copernicus-briefs" TargetMode="External"/><Relationship Id="rId3" Type="http://schemas.openxmlformats.org/officeDocument/2006/relationships/image" Target="../media/image48.emf"/><Relationship Id="rId7" Type="http://schemas.openxmlformats.org/officeDocument/2006/relationships/hyperlink" Target="http://www.seos-project.eu/" TargetMode="External"/><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hyperlink" Target="http://www.envirogrids.net/" TargetMode="External"/><Relationship Id="rId5" Type="http://schemas.openxmlformats.org/officeDocument/2006/relationships/image" Target="../media/image49.png"/><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www.demarine.de/lr/c/document_library/get_file?uuid=c5067655-b7ad-4d71-b07b-6111808f4abd&amp;groupId=13521" TargetMode="External"/><Relationship Id="rId7" Type="http://schemas.openxmlformats.org/officeDocument/2006/relationships/image" Target="../media/image34.gif"/><Relationship Id="rId2" Type="http://schemas.openxmlformats.org/officeDocument/2006/relationships/hyperlink" Target="http://pubdocs.worldbank.org/pubdocs/publicdoc/2015/8/904051440717425994/Open-Data-for-Sustainable-development-Final-New.pdf"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8.emf"/><Relationship Id="rId4" Type="http://schemas.openxmlformats.org/officeDocument/2006/relationships/hyperlink" Target="http://ec.europa.eu/information_society/newsroom/cf/dae/document.cfm?doc_id=6210" TargetMode="External"/></Relationships>
</file>

<file path=ppt/slides/_rels/slide84.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12.jpg"/><Relationship Id="rId7" Type="http://schemas.openxmlformats.org/officeDocument/2006/relationships/image" Target="../media/image51.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50.jpg"/><Relationship Id="rId4" Type="http://schemas.openxmlformats.org/officeDocument/2006/relationships/image" Target="../media/image11.gif"/></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menhir.itc.utwente.nl:5000/fbsharing/KGKOZXKU/" TargetMode="Externa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53.gif"/></Relationships>
</file>

<file path=ppt/slides/_rels/slide86.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hyperlink" Target="mailto:m.noort@hcpinternational.com"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hcpinternational.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rmAutofit fontScale="90000"/>
          </a:bodyPr>
          <a:lstStyle/>
          <a:p>
            <a:r>
              <a:rPr lang="en-US" sz="5300" b="1" dirty="0" smtClean="0"/>
              <a:t>Earth Observation for </a:t>
            </a:r>
            <a:br>
              <a:rPr lang="en-US" sz="5300" b="1" dirty="0" smtClean="0"/>
            </a:br>
            <a:r>
              <a:rPr lang="en-US" sz="5300" b="1" dirty="0" smtClean="0"/>
              <a:t>Forest Management</a:t>
            </a:r>
            <a:endParaRPr lang="en-US" sz="4000" dirty="0"/>
          </a:p>
        </p:txBody>
      </p:sp>
      <p:sp>
        <p:nvSpPr>
          <p:cNvPr id="3" name="Subtitle 2"/>
          <p:cNvSpPr>
            <a:spLocks noGrp="1"/>
          </p:cNvSpPr>
          <p:nvPr>
            <p:ph type="subTitle" idx="1"/>
          </p:nvPr>
        </p:nvSpPr>
        <p:spPr>
          <a:xfrm>
            <a:off x="1393512" y="4191000"/>
            <a:ext cx="6400800" cy="2438400"/>
          </a:xfrm>
        </p:spPr>
        <p:txBody>
          <a:bodyPr>
            <a:normAutofit/>
          </a:bodyPr>
          <a:lstStyle/>
          <a:p>
            <a:r>
              <a:rPr lang="en-US" sz="2800" dirty="0" smtClean="0"/>
              <a:t>International trends &amp; developments</a:t>
            </a:r>
          </a:p>
          <a:p>
            <a:r>
              <a:rPr lang="en-US" sz="2800" dirty="0" smtClean="0"/>
              <a:t>Earth observation applications</a:t>
            </a:r>
          </a:p>
          <a:p>
            <a:r>
              <a:rPr lang="en-US" sz="2800" dirty="0" smtClean="0"/>
              <a:t>Business development</a:t>
            </a:r>
          </a:p>
          <a:p>
            <a:r>
              <a:rPr lang="en-US" sz="2800" dirty="0" smtClean="0"/>
              <a:t>Capacity building</a:t>
            </a:r>
          </a:p>
        </p:txBody>
      </p:sp>
      <p:pic>
        <p:nvPicPr>
          <p:cNvPr id="8" name="Picture 7" descr="European flag"/>
          <p:cNvPicPr/>
          <p:nvPr/>
        </p:nvPicPr>
        <p:blipFill>
          <a:blip r:embed="rId2" cstate="print"/>
          <a:srcRect/>
          <a:stretch>
            <a:fillRect/>
          </a:stretch>
        </p:blipFill>
        <p:spPr bwMode="auto">
          <a:xfrm>
            <a:off x="5791270" y="914400"/>
            <a:ext cx="1057275" cy="762000"/>
          </a:xfrm>
          <a:prstGeom prst="rect">
            <a:avLst/>
          </a:prstGeom>
          <a:noFill/>
          <a:ln w="9525">
            <a:noFill/>
            <a:miter lim="800000"/>
            <a:headEnd/>
            <a:tailEnd/>
          </a:ln>
        </p:spPr>
      </p:pic>
      <p:pic>
        <p:nvPicPr>
          <p:cNvPr id="9" name="Picture 8" descr="Logo of the 7th Framework Programme"/>
          <p:cNvPicPr/>
          <p:nvPr/>
        </p:nvPicPr>
        <p:blipFill>
          <a:blip r:embed="rId3" cstate="print"/>
          <a:srcRect/>
          <a:stretch>
            <a:fillRect/>
          </a:stretch>
        </p:blipFill>
        <p:spPr bwMode="auto">
          <a:xfrm>
            <a:off x="7315205" y="914400"/>
            <a:ext cx="1019175" cy="762000"/>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799" y="4572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10</a:t>
            </a:fld>
            <a:endParaRPr lang="en-US" dirty="0"/>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Issues &amp; trends in </a:t>
            </a:r>
            <a:br>
              <a:rPr lang="en-US" sz="4000" b="1" i="1" dirty="0" smtClean="0">
                <a:solidFill>
                  <a:srgbClr val="4676A6"/>
                </a:solidFill>
              </a:rPr>
            </a:br>
            <a:r>
              <a:rPr lang="en-US" sz="4000" b="1" i="1" dirty="0" smtClean="0">
                <a:solidFill>
                  <a:srgbClr val="4676A6"/>
                </a:solidFill>
              </a:rPr>
              <a:t>forest management</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eaLnBrk="1" fontAlgn="auto" hangingPunct="1">
              <a:lnSpc>
                <a:spcPct val="80000"/>
              </a:lnSpc>
              <a:spcBef>
                <a:spcPts val="0"/>
              </a:spcBef>
              <a:spcAft>
                <a:spcPts val="1200"/>
              </a:spcAft>
              <a:buSzTx/>
              <a:buFont typeface="Arial" pitchFamily="34" charset="0"/>
              <a:buChar char="•"/>
            </a:pPr>
            <a:r>
              <a:rPr lang="en-US" sz="2600" dirty="0" smtClean="0">
                <a:solidFill>
                  <a:prstClr val="black"/>
                </a:solidFill>
                <a:ea typeface="Times New Roman"/>
                <a:cs typeface="Times New Roman"/>
              </a:rPr>
              <a:t>Increased </a:t>
            </a:r>
            <a:r>
              <a:rPr lang="en-US" sz="2600" dirty="0">
                <a:solidFill>
                  <a:prstClr val="black"/>
                </a:solidFill>
                <a:ea typeface="Times New Roman"/>
                <a:cs typeface="Times New Roman"/>
              </a:rPr>
              <a:t>attention for </a:t>
            </a:r>
            <a:r>
              <a:rPr lang="en-US" sz="2600" b="1" dirty="0" smtClean="0">
                <a:solidFill>
                  <a:prstClr val="black"/>
                </a:solidFill>
                <a:ea typeface="Times New Roman"/>
                <a:cs typeface="Times New Roman"/>
              </a:rPr>
              <a:t>forest governance</a:t>
            </a:r>
            <a:r>
              <a:rPr lang="en-US" sz="2600" dirty="0" smtClean="0">
                <a:solidFill>
                  <a:prstClr val="black"/>
                </a:solidFill>
                <a:ea typeface="Times New Roman"/>
                <a:cs typeface="Times New Roman"/>
              </a:rPr>
              <a:t>,</a:t>
            </a:r>
            <a:r>
              <a:rPr lang="en-US" sz="2600" b="1" dirty="0" smtClean="0">
                <a:solidFill>
                  <a:prstClr val="black"/>
                </a:solidFill>
                <a:ea typeface="Times New Roman"/>
                <a:cs typeface="Times New Roman"/>
              </a:rPr>
              <a:t> </a:t>
            </a:r>
            <a:r>
              <a:rPr lang="en-US" sz="2600" dirty="0" smtClean="0">
                <a:solidFill>
                  <a:prstClr val="black"/>
                </a:solidFill>
                <a:ea typeface="Times New Roman"/>
                <a:cs typeface="Times New Roman"/>
              </a:rPr>
              <a:t>including </a:t>
            </a:r>
            <a:r>
              <a:rPr lang="en-US" sz="2600" b="1" dirty="0" smtClean="0">
                <a:solidFill>
                  <a:prstClr val="black"/>
                </a:solidFill>
                <a:ea typeface="Times New Roman"/>
                <a:cs typeface="Times New Roman"/>
              </a:rPr>
              <a:t>certification</a:t>
            </a:r>
            <a:endParaRPr lang="en-US" sz="2600" dirty="0">
              <a:solidFill>
                <a:prstClr val="black"/>
              </a:solidFill>
              <a:ea typeface="Times New Roman"/>
              <a:cs typeface="Times New Roman"/>
            </a:endParaRPr>
          </a:p>
          <a:p>
            <a:pPr lvl="0" eaLnBrk="1" fontAlgn="auto" hangingPunct="1">
              <a:lnSpc>
                <a:spcPct val="80000"/>
              </a:lnSpc>
              <a:spcBef>
                <a:spcPts val="0"/>
              </a:spcBef>
              <a:spcAft>
                <a:spcPts val="1200"/>
              </a:spcAft>
              <a:buSzTx/>
              <a:buFont typeface="Arial" pitchFamily="34" charset="0"/>
              <a:buChar char="•"/>
            </a:pPr>
            <a:r>
              <a:rPr lang="en-US" sz="2600" dirty="0" smtClean="0">
                <a:solidFill>
                  <a:prstClr val="black"/>
                </a:solidFill>
                <a:ea typeface="Times New Roman"/>
                <a:cs typeface="Times New Roman"/>
              </a:rPr>
              <a:t>More detailed and accurate (</a:t>
            </a:r>
            <a:r>
              <a:rPr lang="en-US" sz="2600" b="1" dirty="0" smtClean="0">
                <a:solidFill>
                  <a:prstClr val="black"/>
                </a:solidFill>
                <a:ea typeface="Times New Roman"/>
                <a:cs typeface="Times New Roman"/>
              </a:rPr>
              <a:t>global) monitoring of forests and deforestation</a:t>
            </a:r>
          </a:p>
          <a:p>
            <a:pPr lvl="0" eaLnBrk="1" fontAlgn="auto" hangingPunct="1">
              <a:lnSpc>
                <a:spcPct val="80000"/>
              </a:lnSpc>
              <a:spcBef>
                <a:spcPts val="0"/>
              </a:spcBef>
              <a:spcAft>
                <a:spcPts val="1200"/>
              </a:spcAft>
              <a:buSzTx/>
              <a:buFont typeface="Arial" pitchFamily="34" charset="0"/>
              <a:buChar char="•"/>
            </a:pPr>
            <a:r>
              <a:rPr lang="en-US" sz="2600" dirty="0" smtClean="0">
                <a:solidFill>
                  <a:prstClr val="black"/>
                </a:solidFill>
                <a:ea typeface="Times New Roman"/>
                <a:cs typeface="Times New Roman"/>
              </a:rPr>
              <a:t>More involvement of the general public</a:t>
            </a:r>
            <a:r>
              <a:rPr lang="en-US" sz="2600" b="1" dirty="0" smtClean="0">
                <a:solidFill>
                  <a:prstClr val="black"/>
                </a:solidFill>
                <a:ea typeface="Times New Roman"/>
                <a:cs typeface="Times New Roman"/>
              </a:rPr>
              <a:t>: participation, interactivity </a:t>
            </a:r>
            <a:r>
              <a:rPr lang="en-US" sz="2600" dirty="0" smtClean="0">
                <a:solidFill>
                  <a:prstClr val="black"/>
                </a:solidFill>
                <a:ea typeface="Times New Roman"/>
                <a:cs typeface="Times New Roman"/>
              </a:rPr>
              <a:t>and </a:t>
            </a:r>
            <a:r>
              <a:rPr lang="en-US" sz="2600" b="1" dirty="0" smtClean="0">
                <a:solidFill>
                  <a:prstClr val="black"/>
                </a:solidFill>
                <a:ea typeface="Times New Roman"/>
                <a:cs typeface="Times New Roman"/>
              </a:rPr>
              <a:t>citizens’ observatories</a:t>
            </a:r>
            <a:endParaRPr lang="en-US" sz="2600" b="1" dirty="0">
              <a:solidFill>
                <a:prstClr val="black"/>
              </a:solidFill>
              <a:ea typeface="Times New Roman"/>
              <a:cs typeface="Times New Roman"/>
            </a:endParaRPr>
          </a:p>
          <a:p>
            <a:pPr lvl="0" eaLnBrk="1" fontAlgn="auto" hangingPunct="1">
              <a:lnSpc>
                <a:spcPct val="80000"/>
              </a:lnSpc>
              <a:spcBef>
                <a:spcPts val="0"/>
              </a:spcBef>
              <a:spcAft>
                <a:spcPts val="1200"/>
              </a:spcAft>
              <a:buSzTx/>
              <a:buFont typeface="Arial" pitchFamily="34" charset="0"/>
              <a:buChar char="•"/>
            </a:pPr>
            <a:r>
              <a:rPr lang="en-US" sz="2600" dirty="0" smtClean="0">
                <a:solidFill>
                  <a:prstClr val="black"/>
                </a:solidFill>
                <a:ea typeface="Times New Roman"/>
                <a:cs typeface="Times New Roman"/>
              </a:rPr>
              <a:t>Possible </a:t>
            </a:r>
            <a:r>
              <a:rPr lang="en-US" sz="2600" dirty="0">
                <a:solidFill>
                  <a:prstClr val="black"/>
                </a:solidFill>
                <a:ea typeface="Times New Roman"/>
                <a:cs typeface="Times New Roman"/>
              </a:rPr>
              <a:t>effects </a:t>
            </a:r>
            <a:r>
              <a:rPr lang="en-US" sz="2600" dirty="0" smtClean="0">
                <a:solidFill>
                  <a:prstClr val="black"/>
                </a:solidFill>
                <a:ea typeface="Times New Roman"/>
                <a:cs typeface="Times New Roman"/>
              </a:rPr>
              <a:t>of deforestation and sustainable forest management on </a:t>
            </a:r>
            <a:r>
              <a:rPr lang="en-US" sz="2600" b="1" dirty="0">
                <a:solidFill>
                  <a:prstClr val="black"/>
                </a:solidFill>
                <a:ea typeface="Times New Roman"/>
                <a:cs typeface="Times New Roman"/>
              </a:rPr>
              <a:t>climate </a:t>
            </a:r>
            <a:r>
              <a:rPr lang="en-US" sz="2600" b="1" dirty="0" smtClean="0">
                <a:solidFill>
                  <a:prstClr val="black"/>
                </a:solidFill>
                <a:ea typeface="Times New Roman"/>
                <a:cs typeface="Times New Roman"/>
              </a:rPr>
              <a:t>change </a:t>
            </a:r>
            <a:r>
              <a:rPr lang="en-US" sz="2600" dirty="0" smtClean="0">
                <a:solidFill>
                  <a:prstClr val="black"/>
                </a:solidFill>
                <a:ea typeface="Times New Roman"/>
                <a:cs typeface="Times New Roman"/>
              </a:rPr>
              <a:t>(including carbon accounting)</a:t>
            </a:r>
            <a:br>
              <a:rPr lang="en-US" sz="2600" dirty="0" smtClean="0">
                <a:solidFill>
                  <a:prstClr val="black"/>
                </a:solidFill>
                <a:ea typeface="Times New Roman"/>
                <a:cs typeface="Times New Roman"/>
              </a:rPr>
            </a:br>
            <a:r>
              <a:rPr lang="en-US" sz="2600" dirty="0">
                <a:solidFill>
                  <a:srgbClr val="4676A6"/>
                </a:solidFill>
                <a:ea typeface="Times New Roman"/>
                <a:cs typeface="Times New Roman"/>
              </a:rPr>
              <a:t>-&gt; in climate toolkit</a:t>
            </a:r>
            <a:endParaRPr lang="en-US" sz="2600" b="1" dirty="0">
              <a:solidFill>
                <a:prstClr val="black"/>
              </a:solidFill>
              <a:ea typeface="Times New Roman"/>
              <a:cs typeface="Times New Roman"/>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287870319"/>
      </p:ext>
    </p:extLst>
  </p:cSld>
  <p:clrMapOvr>
    <a:masterClrMapping/>
  </p:clrMapOvr>
  <p:transition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11</a:t>
            </a:fld>
            <a:endParaRPr lang="en-US" dirty="0"/>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Drivers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(Increasing) demand for timber and wood as fuel;</a:t>
            </a:r>
            <a:endParaRPr lang="en-US" sz="26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Increased pressure on land, conversion of forests into agricultural (and urban) land;</a:t>
            </a:r>
          </a:p>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Recognition of cardinal role of forests in carbon sequestration; </a:t>
            </a:r>
            <a:endParaRPr lang="en-US" sz="26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Increased attention for biodiversity loss and conservation of ecosystems; </a:t>
            </a:r>
            <a:endParaRPr lang="en-US" sz="26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Esthetic and recreational value of forests.</a:t>
            </a:r>
            <a:endParaRPr lang="en-US" sz="2600" dirty="0">
              <a:solidFill>
                <a:prstClr val="black"/>
              </a:solidFill>
            </a:endParaRPr>
          </a:p>
          <a:p>
            <a:pPr marL="285750" marR="0" lvl="0" indent="-285750" algn="l" defTabSz="914400" rtl="0" eaLnBrk="0" fontAlgn="base" latinLnBrk="0" hangingPunct="0">
              <a:lnSpc>
                <a:spcPct val="100000"/>
              </a:lnSpc>
              <a:spcBef>
                <a:spcPct val="20000"/>
              </a:spcBef>
              <a:spcAft>
                <a:spcPct val="0"/>
              </a:spcAft>
              <a:buClrTx/>
              <a:buSzPct val="60000"/>
              <a:buFont typeface="Arial" panose="020B0604020202020204" pitchFamily="34" charset="0"/>
              <a:buChar char="•"/>
              <a:tabLst/>
              <a:defRPr/>
            </a:pPr>
            <a:endParaRPr kumimoji="0" lang="en-GB" sz="1800" b="1" i="0" u="none" strike="noStrike" kern="0" cap="none" spc="0" normalizeH="0" baseline="0" noProof="0" dirty="0" smtClean="0">
              <a:ln>
                <a:noFill/>
              </a:ln>
              <a:solidFill>
                <a:srgbClr val="000000"/>
              </a:solidFill>
              <a:effectLst/>
              <a:uLnTx/>
              <a:uFillTx/>
              <a:latin typeface="Verdana"/>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194019792"/>
      </p:ext>
    </p:extLst>
  </p:cSld>
  <p:clrMapOvr>
    <a:masterClrMapping/>
  </p:clrMapOvr>
  <p:transition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12</a:t>
            </a:fld>
            <a:endParaRPr lang="en-US" dirty="0"/>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Forest governance</a:t>
            </a:r>
            <a:br>
              <a:rPr lang="en-US" sz="4000" b="1" i="1" dirty="0" smtClean="0">
                <a:solidFill>
                  <a:srgbClr val="4676A6"/>
                </a:solidFill>
              </a:rPr>
            </a:br>
            <a:r>
              <a:rPr lang="en-US" sz="4000" b="1" i="1" dirty="0" smtClean="0">
                <a:solidFill>
                  <a:srgbClr val="4676A6"/>
                </a:solidFill>
              </a:rPr>
              <a:t>and certification</a:t>
            </a:r>
          </a:p>
        </p:txBody>
      </p:sp>
      <p:sp>
        <p:nvSpPr>
          <p:cNvPr id="10" name="Tijdelijke aanduiding voor inhoud 2"/>
          <p:cNvSpPr txBox="1">
            <a:spLocks/>
          </p:cNvSpPr>
          <p:nvPr/>
        </p:nvSpPr>
        <p:spPr bwMode="auto">
          <a:xfrm>
            <a:off x="378000" y="1800000"/>
            <a:ext cx="82080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0" lvl="0" indent="0" eaLnBrk="1" fontAlgn="auto" hangingPunct="1">
              <a:spcBef>
                <a:spcPts val="0"/>
              </a:spcBef>
              <a:spcAft>
                <a:spcPts val="0"/>
              </a:spcAft>
              <a:buSzTx/>
            </a:pPr>
            <a:r>
              <a:rPr lang="en-US" sz="2400" b="1" dirty="0">
                <a:solidFill>
                  <a:prstClr val="black"/>
                </a:solidFill>
                <a:ea typeface="Times New Roman"/>
                <a:cs typeface="Times New Roman"/>
              </a:rPr>
              <a:t>Based on three pillars:</a:t>
            </a:r>
          </a:p>
          <a:p>
            <a:pPr lvl="0" eaLnBrk="1" fontAlgn="auto" hangingPunct="1">
              <a:spcBef>
                <a:spcPts val="0"/>
              </a:spcBef>
              <a:spcAft>
                <a:spcPts val="0"/>
              </a:spcAft>
              <a:buSzTx/>
              <a:buFont typeface="Arial" pitchFamily="34" charset="0"/>
              <a:buChar char="•"/>
            </a:pPr>
            <a:r>
              <a:rPr lang="en-US" sz="2400" dirty="0" smtClean="0">
                <a:solidFill>
                  <a:prstClr val="black"/>
                </a:solidFill>
                <a:ea typeface="Times New Roman"/>
                <a:cs typeface="Times New Roman"/>
              </a:rPr>
              <a:t>Policy</a:t>
            </a:r>
            <a:r>
              <a:rPr lang="en-US" sz="2400" dirty="0">
                <a:solidFill>
                  <a:prstClr val="black"/>
                </a:solidFill>
                <a:ea typeface="Times New Roman"/>
                <a:cs typeface="Times New Roman"/>
              </a:rPr>
              <a:t>, legal, institutional and </a:t>
            </a:r>
            <a:r>
              <a:rPr lang="en-US" sz="2400" dirty="0" smtClean="0">
                <a:solidFill>
                  <a:prstClr val="black"/>
                </a:solidFill>
                <a:ea typeface="Times New Roman"/>
                <a:cs typeface="Times New Roman"/>
              </a:rPr>
              <a:t>regulatory </a:t>
            </a:r>
            <a:r>
              <a:rPr lang="en-US" sz="2400" dirty="0">
                <a:solidFill>
                  <a:prstClr val="black"/>
                </a:solidFill>
                <a:ea typeface="Times New Roman"/>
                <a:cs typeface="Times New Roman"/>
              </a:rPr>
              <a:t>frameworks</a:t>
            </a:r>
          </a:p>
          <a:p>
            <a:pPr lvl="0" eaLnBrk="1" fontAlgn="auto" hangingPunct="1">
              <a:spcBef>
                <a:spcPts val="0"/>
              </a:spcBef>
              <a:spcAft>
                <a:spcPts val="0"/>
              </a:spcAft>
              <a:buSzTx/>
              <a:buFont typeface="Arial" pitchFamily="34" charset="0"/>
              <a:buChar char="•"/>
            </a:pPr>
            <a:r>
              <a:rPr lang="en-US" sz="2400" dirty="0">
                <a:solidFill>
                  <a:prstClr val="black"/>
                </a:solidFill>
                <a:ea typeface="Times New Roman"/>
                <a:cs typeface="Times New Roman"/>
              </a:rPr>
              <a:t>Planning and decision-making processes</a:t>
            </a:r>
          </a:p>
          <a:p>
            <a:pPr lvl="0" eaLnBrk="1" fontAlgn="auto" hangingPunct="1">
              <a:spcBef>
                <a:spcPts val="0"/>
              </a:spcBef>
              <a:spcAft>
                <a:spcPts val="0"/>
              </a:spcAft>
              <a:buSzTx/>
              <a:buFont typeface="Arial" pitchFamily="34" charset="0"/>
              <a:buChar char="•"/>
            </a:pPr>
            <a:r>
              <a:rPr lang="en-US" sz="2400" dirty="0">
                <a:solidFill>
                  <a:prstClr val="black"/>
                </a:solidFill>
                <a:ea typeface="Times New Roman"/>
                <a:cs typeface="Times New Roman"/>
              </a:rPr>
              <a:t>Implementation enforcement and compliance</a:t>
            </a:r>
          </a:p>
          <a:p>
            <a:pPr lvl="0" eaLnBrk="1" fontAlgn="auto" hangingPunct="1">
              <a:spcBef>
                <a:spcPts val="0"/>
              </a:spcBef>
              <a:spcAft>
                <a:spcPts val="0"/>
              </a:spcAft>
              <a:buSzTx/>
            </a:pPr>
            <a:endParaRPr lang="en-US" sz="1000" dirty="0">
              <a:solidFill>
                <a:prstClr val="black"/>
              </a:solidFill>
              <a:ea typeface="Times New Roman"/>
              <a:cs typeface="Times New Roman"/>
            </a:endParaRPr>
          </a:p>
          <a:p>
            <a:pPr marL="0" lvl="0" indent="0" eaLnBrk="1" fontAlgn="auto" hangingPunct="1">
              <a:spcBef>
                <a:spcPts val="0"/>
              </a:spcBef>
              <a:spcAft>
                <a:spcPts val="0"/>
              </a:spcAft>
              <a:buSzTx/>
            </a:pPr>
            <a:r>
              <a:rPr lang="en-US" sz="2400" b="1" dirty="0" smtClean="0">
                <a:solidFill>
                  <a:prstClr val="black"/>
                </a:solidFill>
                <a:ea typeface="Times New Roman"/>
                <a:cs typeface="Times New Roman"/>
              </a:rPr>
              <a:t>and </a:t>
            </a:r>
            <a:r>
              <a:rPr lang="en-US" sz="2400" b="1" dirty="0">
                <a:solidFill>
                  <a:prstClr val="black"/>
                </a:solidFill>
                <a:ea typeface="Times New Roman"/>
                <a:cs typeface="Times New Roman"/>
              </a:rPr>
              <a:t>a number of cross-cutting aspects: </a:t>
            </a:r>
            <a:r>
              <a:rPr lang="en-US" sz="2400" dirty="0">
                <a:solidFill>
                  <a:prstClr val="black"/>
                </a:solidFill>
                <a:ea typeface="Times New Roman"/>
                <a:cs typeface="Times New Roman"/>
              </a:rPr>
              <a:t/>
            </a:r>
            <a:br>
              <a:rPr lang="en-US" sz="2400" dirty="0">
                <a:solidFill>
                  <a:prstClr val="black"/>
                </a:solidFill>
                <a:ea typeface="Times New Roman"/>
                <a:cs typeface="Times New Roman"/>
              </a:rPr>
            </a:br>
            <a:r>
              <a:rPr lang="en-US" sz="2400" dirty="0">
                <a:solidFill>
                  <a:prstClr val="black"/>
                </a:solidFill>
                <a:ea typeface="Times New Roman"/>
                <a:cs typeface="Times New Roman"/>
              </a:rPr>
              <a:t>accountability, effectiveness, efficiency, fairness/equity, participation, transparency + description of subcomponents and </a:t>
            </a:r>
            <a:r>
              <a:rPr lang="en-US" sz="2400" dirty="0" smtClean="0">
                <a:solidFill>
                  <a:prstClr val="black"/>
                </a:solidFill>
                <a:ea typeface="Times New Roman"/>
                <a:cs typeface="Times New Roman"/>
              </a:rPr>
              <a:t>indicators</a:t>
            </a:r>
          </a:p>
          <a:p>
            <a:pPr marL="0" lvl="0" indent="0" eaLnBrk="1" fontAlgn="auto" hangingPunct="1">
              <a:spcBef>
                <a:spcPts val="0"/>
              </a:spcBef>
              <a:spcAft>
                <a:spcPts val="0"/>
              </a:spcAft>
              <a:buSzTx/>
            </a:pPr>
            <a:endParaRPr lang="en-US" sz="1000" dirty="0">
              <a:solidFill>
                <a:prstClr val="black"/>
              </a:solidFill>
              <a:ea typeface="Times New Roman"/>
              <a:cs typeface="Times New Roman"/>
            </a:endParaRPr>
          </a:p>
          <a:p>
            <a:pPr marL="0" lvl="0" indent="0" eaLnBrk="1" fontAlgn="auto" hangingPunct="1">
              <a:spcBef>
                <a:spcPts val="0"/>
              </a:spcBef>
              <a:spcAft>
                <a:spcPts val="0"/>
              </a:spcAft>
              <a:buSzTx/>
            </a:pPr>
            <a:r>
              <a:rPr lang="en-US" sz="2400" dirty="0">
                <a:solidFill>
                  <a:prstClr val="black"/>
                </a:solidFill>
                <a:ea typeface="Times New Roman"/>
                <a:cs typeface="Times New Roman"/>
              </a:rPr>
              <a:t>The International Tropical Timber Organization (ITTO) and the Forest Stewardship Council (FSC) developed </a:t>
            </a:r>
            <a:r>
              <a:rPr lang="en-US" sz="2400" b="1" dirty="0">
                <a:solidFill>
                  <a:prstClr val="black"/>
                </a:solidFill>
                <a:ea typeface="Times New Roman"/>
                <a:cs typeface="Times New Roman"/>
              </a:rPr>
              <a:t>criteria and indicators for sustainable forest management and certification</a:t>
            </a:r>
            <a:r>
              <a:rPr lang="en-US" sz="2400" dirty="0">
                <a:solidFill>
                  <a:prstClr val="black"/>
                </a:solidFill>
                <a:ea typeface="Times New Roman"/>
                <a:cs typeface="Times New Roman"/>
              </a:rPr>
              <a:t>: </a:t>
            </a:r>
            <a:r>
              <a:rPr lang="en-US" sz="2400" dirty="0" smtClean="0">
                <a:solidFill>
                  <a:prstClr val="black"/>
                </a:solidFill>
                <a:ea typeface="Times New Roman"/>
                <a:cs typeface="Times New Roman"/>
              </a:rPr>
              <a:t>FSC </a:t>
            </a:r>
            <a:r>
              <a:rPr lang="en-US" sz="2400" dirty="0">
                <a:solidFill>
                  <a:prstClr val="black"/>
                </a:solidFill>
                <a:ea typeface="Times New Roman"/>
                <a:cs typeface="Times New Roman"/>
              </a:rPr>
              <a:t>label required by customers and therefore by producers</a:t>
            </a:r>
          </a:p>
          <a:p>
            <a:pPr marL="0" lvl="0" indent="0" eaLnBrk="1" fontAlgn="auto" hangingPunct="1">
              <a:spcBef>
                <a:spcPts val="0"/>
              </a:spcBef>
              <a:spcAft>
                <a:spcPts val="0"/>
              </a:spcAft>
              <a:buSzTx/>
            </a:pPr>
            <a:endParaRPr lang="en-US" sz="2600" dirty="0">
              <a:solidFill>
                <a:prstClr val="black"/>
              </a:solidFill>
              <a:ea typeface="Times New Roman"/>
              <a:cs typeface="Times New Roman"/>
            </a:endParaRPr>
          </a:p>
          <a:p>
            <a:pPr marL="342000" lvl="0" indent="-342000">
              <a:spcBef>
                <a:spcPts val="0"/>
              </a:spcBef>
              <a:spcAft>
                <a:spcPts val="600"/>
              </a:spcAft>
              <a:buFont typeface="Arial" panose="020B0604020202020204" pitchFamily="34" charset="0"/>
              <a:buChar char="•"/>
              <a:tabLst>
                <a:tab pos="685800" algn="l"/>
              </a:tabLst>
              <a:defRPr/>
            </a:pPr>
            <a:endParaRPr lang="en-US" sz="2400" kern="0" dirty="0"/>
          </a:p>
          <a:p>
            <a:pPr marL="342000" lvl="0" indent="-342000">
              <a:spcBef>
                <a:spcPts val="0"/>
              </a:spcBef>
              <a:spcAft>
                <a:spcPts val="600"/>
              </a:spcAft>
              <a:buFont typeface="Arial" panose="020B0604020202020204" pitchFamily="34" charset="0"/>
              <a:buChar char="•"/>
              <a:defRPr/>
            </a:pPr>
            <a:endParaRPr lang="en-US" sz="2400" kern="0" dirty="0" smtClean="0"/>
          </a:p>
          <a:p>
            <a:pPr marL="342000" lvl="0" indent="-342000">
              <a:spcBef>
                <a:spcPts val="0"/>
              </a:spcBef>
              <a:spcAft>
                <a:spcPts val="600"/>
              </a:spcAft>
              <a:buFont typeface="Arial" panose="020B0604020202020204" pitchFamily="34" charset="0"/>
              <a:buChar char="•"/>
              <a:defRPr/>
            </a:pPr>
            <a:endParaRPr lang="en-US" sz="2400" kern="0" dirty="0" smtClean="0"/>
          </a:p>
          <a:p>
            <a:pPr marL="342000" indent="-342000">
              <a:spcBef>
                <a:spcPts val="0"/>
              </a:spcBef>
              <a:spcAft>
                <a:spcPts val="600"/>
              </a:spcAft>
              <a:buFont typeface="Arial" panose="020B0604020202020204" pitchFamily="34" charset="0"/>
              <a:buChar char="•"/>
              <a:defRPr/>
            </a:pPr>
            <a:endParaRPr lang="en-US" sz="2400" kern="0"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700963931"/>
      </p:ext>
    </p:extLst>
  </p:cSld>
  <p:clrMapOvr>
    <a:masterClrMapping/>
  </p:clrMapOvr>
  <p:transition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62200"/>
            <a:ext cx="8208000" cy="4679205"/>
          </a:xfrm>
        </p:spPr>
        <p:txBody>
          <a:bodyPr>
            <a:normAutofit/>
          </a:bodyPr>
          <a:lstStyle/>
          <a:p>
            <a:pPr marL="0" indent="0">
              <a:lnSpc>
                <a:spcPct val="90000"/>
              </a:lnSpc>
              <a:spcBef>
                <a:spcPts val="0"/>
              </a:spcBef>
              <a:spcAft>
                <a:spcPts val="1200"/>
              </a:spcAft>
              <a:buNone/>
            </a:pPr>
            <a:r>
              <a:rPr lang="en-US" sz="2600" b="1" dirty="0"/>
              <a:t>Framework for assessing and monitoring forest governance </a:t>
            </a:r>
            <a:r>
              <a:rPr lang="en-US" sz="2000" b="1" dirty="0"/>
              <a:t>(PROFOR, </a:t>
            </a:r>
            <a:r>
              <a:rPr lang="en-US" sz="2000" b="1" dirty="0" smtClean="0"/>
              <a:t>FAO; 2011) </a:t>
            </a:r>
            <a:r>
              <a:rPr lang="en-US" sz="2000" i="1" dirty="0" smtClean="0"/>
              <a:t>framework for </a:t>
            </a:r>
            <a:r>
              <a:rPr lang="en-US" sz="2000" i="1" dirty="0"/>
              <a:t>description, diagnosis, monitoring, assessment and </a:t>
            </a:r>
            <a:r>
              <a:rPr lang="en-US" sz="2000" i="1" dirty="0" smtClean="0"/>
              <a:t>reporting on </a:t>
            </a:r>
            <a:r>
              <a:rPr lang="en-US" sz="2000" i="1" dirty="0"/>
              <a:t>the state of governance in a country’s forest sector</a:t>
            </a:r>
            <a:r>
              <a:rPr lang="en-US" sz="2000" i="1" dirty="0" smtClean="0"/>
              <a:t>.</a:t>
            </a:r>
            <a:endParaRPr lang="en-US" sz="1000" i="1" dirty="0" smtClean="0"/>
          </a:p>
          <a:p>
            <a:pPr marL="0" indent="0">
              <a:lnSpc>
                <a:spcPct val="90000"/>
              </a:lnSpc>
              <a:spcBef>
                <a:spcPts val="0"/>
              </a:spcBef>
              <a:spcAft>
                <a:spcPts val="1200"/>
              </a:spcAft>
              <a:buNone/>
            </a:pPr>
            <a:r>
              <a:rPr lang="en-US" sz="2600" b="1" dirty="0" smtClean="0">
                <a:solidFill>
                  <a:prstClr val="black"/>
                </a:solidFill>
              </a:rPr>
              <a:t>Impact </a:t>
            </a:r>
            <a:r>
              <a:rPr lang="en-US" sz="2600" b="1" dirty="0">
                <a:solidFill>
                  <a:prstClr val="black"/>
                </a:solidFill>
              </a:rPr>
              <a:t>of the global forest industry on atmospheric greenhouse gases </a:t>
            </a:r>
            <a:r>
              <a:rPr lang="en-US" sz="2000" b="1" dirty="0">
                <a:solidFill>
                  <a:prstClr val="black"/>
                </a:solidFill>
              </a:rPr>
              <a:t>(</a:t>
            </a:r>
            <a:r>
              <a:rPr lang="en-US" sz="2000" b="1" dirty="0" smtClean="0">
                <a:solidFill>
                  <a:prstClr val="black"/>
                </a:solidFill>
              </a:rPr>
              <a:t>FAO; 2010) </a:t>
            </a:r>
            <a:r>
              <a:rPr lang="en-US" sz="2000" i="1" dirty="0" smtClean="0">
                <a:solidFill>
                  <a:prstClr val="black"/>
                </a:solidFill>
              </a:rPr>
              <a:t>assessment of the </a:t>
            </a:r>
            <a:r>
              <a:rPr lang="en-US" sz="2000" i="1" dirty="0">
                <a:solidFill>
                  <a:prstClr val="black"/>
                </a:solidFill>
              </a:rPr>
              <a:t>influence of the forest products (</a:t>
            </a:r>
            <a:r>
              <a:rPr lang="en-US" sz="2000" i="1" dirty="0" err="1">
                <a:solidFill>
                  <a:prstClr val="black"/>
                </a:solidFill>
              </a:rPr>
              <a:t>roundwood</a:t>
            </a:r>
            <a:r>
              <a:rPr lang="en-US" sz="2000" i="1" dirty="0">
                <a:solidFill>
                  <a:prstClr val="black"/>
                </a:solidFill>
              </a:rPr>
              <a:t>, processed </a:t>
            </a:r>
            <a:r>
              <a:rPr lang="en-US" sz="2000" i="1" dirty="0" smtClean="0">
                <a:solidFill>
                  <a:prstClr val="black"/>
                </a:solidFill>
              </a:rPr>
              <a:t>wood products </a:t>
            </a:r>
            <a:r>
              <a:rPr lang="en-US" sz="2000" i="1" dirty="0">
                <a:solidFill>
                  <a:prstClr val="black"/>
                </a:solidFill>
              </a:rPr>
              <a:t>and pulp and paper) value chain on atmospheric greenhouse </a:t>
            </a:r>
            <a:r>
              <a:rPr lang="en-US" sz="2000" i="1" dirty="0" smtClean="0">
                <a:solidFill>
                  <a:prstClr val="black"/>
                </a:solidFill>
              </a:rPr>
              <a:t>gases with the aim to make management practices more sustainable</a:t>
            </a:r>
          </a:p>
          <a:p>
            <a:pPr marL="0" lvl="0" indent="0">
              <a:lnSpc>
                <a:spcPct val="90000"/>
              </a:lnSpc>
              <a:spcBef>
                <a:spcPts val="0"/>
              </a:spcBef>
              <a:spcAft>
                <a:spcPts val="1200"/>
              </a:spcAft>
              <a:buNone/>
            </a:pPr>
            <a:r>
              <a:rPr lang="en-US" sz="2600" b="1" dirty="0" smtClean="0"/>
              <a:t>Sustaining </a:t>
            </a:r>
            <a:r>
              <a:rPr lang="en-US" sz="2600" b="1" dirty="0"/>
              <a:t>forests - investing in our common future </a:t>
            </a:r>
            <a:r>
              <a:rPr lang="en-US" sz="2000" b="1" dirty="0" smtClean="0"/>
              <a:t>(UNEP; 2011) </a:t>
            </a:r>
            <a:r>
              <a:rPr lang="en-US" sz="2000" i="1" dirty="0" smtClean="0"/>
              <a:t>assessment of forest assets values, threats and policy and market solutions for sustainable forest management</a:t>
            </a:r>
            <a:endParaRPr lang="en-US" sz="2000" b="1" i="1" dirty="0" smtClean="0"/>
          </a:p>
          <a:p>
            <a:pPr marL="0" indent="0">
              <a:lnSpc>
                <a:spcPct val="90000"/>
              </a:lnSpc>
              <a:spcBef>
                <a:spcPts val="0"/>
              </a:spcBef>
              <a:spcAft>
                <a:spcPts val="1200"/>
              </a:spcAft>
              <a:buNone/>
            </a:pPr>
            <a:endParaRPr lang="en-US" sz="2400" b="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13</a:t>
            </a:fld>
            <a:endParaRPr lang="en-US"/>
          </a:p>
        </p:txBody>
      </p:sp>
      <p:sp>
        <p:nvSpPr>
          <p:cNvPr id="7" name="Title 1"/>
          <p:cNvSpPr txBox="1">
            <a:spLocks/>
          </p:cNvSpPr>
          <p:nvPr/>
        </p:nvSpPr>
        <p:spPr>
          <a:xfrm>
            <a:off x="378000" y="1480725"/>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96061"/>
            <a:ext cx="681178" cy="75473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346914"/>
            <a:ext cx="685800" cy="6858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6053" y="368241"/>
            <a:ext cx="755550" cy="810373"/>
          </a:xfrm>
          <a:prstGeom prst="rect">
            <a:avLst/>
          </a:prstGeom>
        </p:spPr>
      </p:pic>
    </p:spTree>
    <p:extLst>
      <p:ext uri="{BB962C8B-B14F-4D97-AF65-F5344CB8AC3E}">
        <p14:creationId xmlns:p14="http://schemas.microsoft.com/office/powerpoint/2010/main" val="4084099542"/>
      </p:ext>
    </p:extLst>
  </p:cSld>
  <p:clrMapOvr>
    <a:masterClrMapping/>
  </p:clrMapOvr>
  <p:transition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62200"/>
            <a:ext cx="8208000" cy="4679205"/>
          </a:xfrm>
        </p:spPr>
        <p:txBody>
          <a:bodyPr>
            <a:normAutofit/>
          </a:bodyPr>
          <a:lstStyle/>
          <a:p>
            <a:pPr marL="0" lvl="0" indent="0">
              <a:lnSpc>
                <a:spcPct val="80000"/>
              </a:lnSpc>
              <a:spcBef>
                <a:spcPts val="0"/>
              </a:spcBef>
              <a:buNone/>
            </a:pPr>
            <a:endParaRPr lang="en-US" sz="2000" b="1" i="1" dirty="0" smtClean="0"/>
          </a:p>
          <a:p>
            <a:pPr marL="0" lvl="0" indent="0">
              <a:lnSpc>
                <a:spcPct val="80000"/>
              </a:lnSpc>
              <a:spcBef>
                <a:spcPts val="0"/>
              </a:spcBef>
              <a:spcAft>
                <a:spcPts val="1200"/>
              </a:spcAft>
              <a:buNone/>
            </a:pPr>
            <a:r>
              <a:rPr lang="en-US" sz="2600" b="1" dirty="0">
                <a:solidFill>
                  <a:prstClr val="black"/>
                </a:solidFill>
              </a:rPr>
              <a:t>Forest sourcebook </a:t>
            </a:r>
            <a:r>
              <a:rPr lang="en-US" sz="2000" b="1" dirty="0">
                <a:solidFill>
                  <a:prstClr val="black"/>
                </a:solidFill>
              </a:rPr>
              <a:t>(World Bank; 2008) </a:t>
            </a:r>
            <a:r>
              <a:rPr lang="en-US" sz="2000" i="1" dirty="0" smtClean="0">
                <a:solidFill>
                  <a:prstClr val="black"/>
                </a:solidFill>
              </a:rPr>
              <a:t>comprehensive </a:t>
            </a:r>
            <a:r>
              <a:rPr lang="en-US" sz="2000" i="1" dirty="0">
                <a:solidFill>
                  <a:prstClr val="black"/>
                </a:solidFill>
              </a:rPr>
              <a:t>overview of forest management, including a discussion of remote sensing applications</a:t>
            </a:r>
            <a:br>
              <a:rPr lang="en-US" sz="2000" i="1" dirty="0">
                <a:solidFill>
                  <a:prstClr val="black"/>
                </a:solidFill>
              </a:rPr>
            </a:br>
            <a:r>
              <a:rPr lang="en-US" sz="2000" i="1" dirty="0">
                <a:solidFill>
                  <a:prstClr val="black"/>
                </a:solidFill>
              </a:rPr>
              <a:t>+ cost comparison between RS and conventional monitoring</a:t>
            </a:r>
          </a:p>
          <a:p>
            <a:pPr marL="0" lvl="0" indent="0">
              <a:lnSpc>
                <a:spcPct val="80000"/>
              </a:lnSpc>
              <a:spcBef>
                <a:spcPts val="0"/>
              </a:spcBef>
              <a:spcAft>
                <a:spcPts val="1200"/>
              </a:spcAft>
              <a:buNone/>
            </a:pPr>
            <a:r>
              <a:rPr lang="en-US" sz="2600" b="1" dirty="0" smtClean="0">
                <a:solidFill>
                  <a:prstClr val="black"/>
                </a:solidFill>
              </a:rPr>
              <a:t>ICT </a:t>
            </a:r>
            <a:r>
              <a:rPr lang="en-US" sz="2600" b="1" dirty="0">
                <a:solidFill>
                  <a:prstClr val="black"/>
                </a:solidFill>
              </a:rPr>
              <a:t>for data collection and monitoring &amp; evaluation - Opportunities and guidance on mobile applications for forest and agricultural </a:t>
            </a:r>
            <a:r>
              <a:rPr lang="en-US" sz="2600" b="1" dirty="0" smtClean="0">
                <a:solidFill>
                  <a:prstClr val="black"/>
                </a:solidFill>
              </a:rPr>
              <a:t>sectors</a:t>
            </a:r>
            <a:r>
              <a:rPr lang="en-US" sz="2600" b="1" dirty="0">
                <a:solidFill>
                  <a:prstClr val="black"/>
                </a:solidFill>
              </a:rPr>
              <a:t> </a:t>
            </a:r>
            <a:r>
              <a:rPr lang="en-US" sz="2000" b="1" dirty="0" smtClean="0">
                <a:solidFill>
                  <a:prstClr val="black"/>
                </a:solidFill>
              </a:rPr>
              <a:t>(World Bank; 2013) </a:t>
            </a:r>
            <a:r>
              <a:rPr lang="en-US" sz="2000" i="1" dirty="0" smtClean="0">
                <a:solidFill>
                  <a:prstClr val="black"/>
                </a:solidFill>
              </a:rPr>
              <a:t>discussion </a:t>
            </a:r>
            <a:r>
              <a:rPr lang="en-US" sz="2000" i="1" dirty="0">
                <a:solidFill>
                  <a:prstClr val="black"/>
                </a:solidFill>
              </a:rPr>
              <a:t>of </a:t>
            </a:r>
            <a:r>
              <a:rPr lang="en-US" sz="2000" i="1" dirty="0" smtClean="0">
                <a:solidFill>
                  <a:prstClr val="black"/>
                </a:solidFill>
              </a:rPr>
              <a:t>(feasibility of) remote </a:t>
            </a:r>
            <a:r>
              <a:rPr lang="en-US" sz="2000" i="1" dirty="0">
                <a:solidFill>
                  <a:prstClr val="black"/>
                </a:solidFill>
              </a:rPr>
              <a:t>sensing </a:t>
            </a:r>
            <a:r>
              <a:rPr lang="en-US" sz="2000" i="1" dirty="0" smtClean="0">
                <a:solidFill>
                  <a:prstClr val="black"/>
                </a:solidFill>
              </a:rPr>
              <a:t>applications, challenges and opportunities</a:t>
            </a:r>
            <a:endParaRPr lang="en-US" sz="2000" i="1" dirty="0">
              <a:solidFill>
                <a:prstClr val="black"/>
              </a:solidFill>
            </a:endParaRPr>
          </a:p>
          <a:p>
            <a:pPr marL="0" lvl="0" indent="0">
              <a:lnSpc>
                <a:spcPct val="80000"/>
              </a:lnSpc>
              <a:spcBef>
                <a:spcPts val="0"/>
              </a:spcBef>
              <a:spcAft>
                <a:spcPts val="1200"/>
              </a:spcAft>
              <a:buNone/>
            </a:pPr>
            <a:r>
              <a:rPr lang="en-US" sz="2600" b="1" dirty="0"/>
              <a:t>The High Conservation Value Forest </a:t>
            </a:r>
            <a:r>
              <a:rPr lang="en-US" sz="2600" b="1" dirty="0" smtClean="0"/>
              <a:t>toolkit </a:t>
            </a:r>
            <a:r>
              <a:rPr lang="en-US" sz="2000" b="1" dirty="0" smtClean="0"/>
              <a:t>(</a:t>
            </a:r>
            <a:r>
              <a:rPr lang="en-US" sz="2000" b="1" dirty="0" err="1" smtClean="0"/>
              <a:t>Proforest</a:t>
            </a:r>
            <a:r>
              <a:rPr lang="en-US" sz="2000" b="1" dirty="0" smtClean="0"/>
              <a:t>; 2003)</a:t>
            </a:r>
            <a:r>
              <a:rPr lang="en-US" sz="2600" b="1" dirty="0" smtClean="0"/>
              <a:t> </a:t>
            </a:r>
            <a:r>
              <a:rPr lang="en-US" sz="2000" i="1" dirty="0" smtClean="0"/>
              <a:t>toolkit for identification of high conservation values, with the aim to improve decision making, management and protection of forests</a:t>
            </a:r>
            <a:endParaRPr lang="en-US" sz="2000" b="1" i="1" dirty="0" smtClean="0"/>
          </a:p>
          <a:p>
            <a:pPr marL="0" indent="0">
              <a:lnSpc>
                <a:spcPct val="80000"/>
              </a:lnSpc>
              <a:spcBef>
                <a:spcPts val="0"/>
              </a:spcBef>
              <a:spcAft>
                <a:spcPts val="1200"/>
              </a:spcAft>
              <a:buNone/>
            </a:pPr>
            <a:endParaRPr lang="en-US" sz="2400" b="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14</a:t>
            </a:fld>
            <a:endParaRPr lang="en-US"/>
          </a:p>
        </p:txBody>
      </p:sp>
      <p:sp>
        <p:nvSpPr>
          <p:cNvPr id="7" name="Title 1"/>
          <p:cNvSpPr txBox="1">
            <a:spLocks/>
          </p:cNvSpPr>
          <p:nvPr/>
        </p:nvSpPr>
        <p:spPr>
          <a:xfrm>
            <a:off x="378000" y="1480725"/>
            <a:ext cx="49560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 (2):</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101" y="381379"/>
            <a:ext cx="1535253" cy="66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00" y="338550"/>
            <a:ext cx="681178" cy="75473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6354" y="477791"/>
            <a:ext cx="2390775" cy="476250"/>
          </a:xfrm>
          <a:prstGeom prst="rect">
            <a:avLst/>
          </a:prstGeom>
        </p:spPr>
      </p:pic>
    </p:spTree>
    <p:extLst>
      <p:ext uri="{BB962C8B-B14F-4D97-AF65-F5344CB8AC3E}">
        <p14:creationId xmlns:p14="http://schemas.microsoft.com/office/powerpoint/2010/main" val="2311148271"/>
      </p:ext>
    </p:extLst>
  </p:cSld>
  <p:clrMapOvr>
    <a:masterClrMapping/>
  </p:clrMapOvr>
  <p:transition advTm="2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15</a:t>
            </a:fld>
            <a:endParaRPr lang="en-US"/>
          </a:p>
        </p:txBody>
      </p:sp>
      <p:sp>
        <p:nvSpPr>
          <p:cNvPr id="2" name="TextBox 1"/>
          <p:cNvSpPr txBox="1"/>
          <p:nvPr/>
        </p:nvSpPr>
        <p:spPr>
          <a:xfrm>
            <a:off x="377999" y="592224"/>
            <a:ext cx="8208000" cy="1323439"/>
          </a:xfrm>
          <a:prstGeom prst="rect">
            <a:avLst/>
          </a:prstGeom>
          <a:noFill/>
        </p:spPr>
        <p:txBody>
          <a:bodyPr wrap="square" rtlCol="0" anchor="ctr">
            <a:spAutoFit/>
          </a:bodyPr>
          <a:lstStyle/>
          <a:p>
            <a:pPr algn="r"/>
            <a:r>
              <a:rPr lang="en-US" sz="4000" b="1" i="1" dirty="0" smtClean="0">
                <a:solidFill>
                  <a:srgbClr val="4676A6"/>
                </a:solidFill>
              </a:rPr>
              <a:t>Forest and deforestation</a:t>
            </a:r>
            <a:br>
              <a:rPr lang="en-US" sz="4000" b="1" i="1" dirty="0" smtClean="0">
                <a:solidFill>
                  <a:srgbClr val="4676A6"/>
                </a:solidFill>
              </a:rPr>
            </a:br>
            <a:r>
              <a:rPr lang="en-US" sz="4000" b="1" i="1" dirty="0" smtClean="0">
                <a:solidFill>
                  <a:srgbClr val="4676A6"/>
                </a:solidFill>
              </a:rPr>
              <a:t>monitoring</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557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0" lvl="0" indent="0" eaLnBrk="1" fontAlgn="auto" hangingPunct="1">
              <a:lnSpc>
                <a:spcPct val="115000"/>
              </a:lnSpc>
              <a:spcBef>
                <a:spcPts val="0"/>
              </a:spcBef>
              <a:spcAft>
                <a:spcPts val="0"/>
              </a:spcAft>
              <a:buSzTx/>
            </a:pPr>
            <a:r>
              <a:rPr lang="en-US" sz="2600" b="1" dirty="0">
                <a:solidFill>
                  <a:prstClr val="black"/>
                </a:solidFill>
                <a:ea typeface="Times New Roman"/>
                <a:cs typeface="FrutigerLTStd-Roman"/>
              </a:rPr>
              <a:t>FAO Forest Resource Assessment 2010 outcomes:</a:t>
            </a:r>
          </a:p>
          <a:p>
            <a:pPr marL="457200" lvl="0" indent="-457200" eaLnBrk="1" fontAlgn="auto" hangingPunct="1">
              <a:spcBef>
                <a:spcPts val="0"/>
              </a:spcBef>
              <a:spcAft>
                <a:spcPts val="0"/>
              </a:spcAft>
              <a:buSzTx/>
              <a:buFont typeface="Arial" panose="020B0604020202020204" pitchFamily="34" charset="0"/>
              <a:buChar char="•"/>
            </a:pPr>
            <a:r>
              <a:rPr lang="en-US" sz="2600" dirty="0" smtClean="0">
                <a:solidFill>
                  <a:prstClr val="black"/>
                </a:solidFill>
                <a:ea typeface="Times New Roman"/>
                <a:cs typeface="FrutigerLTStd-Roman"/>
              </a:rPr>
              <a:t>improved </a:t>
            </a:r>
            <a:r>
              <a:rPr lang="en-US" sz="2600" dirty="0">
                <a:solidFill>
                  <a:prstClr val="black"/>
                </a:solidFill>
                <a:ea typeface="Times New Roman"/>
                <a:cs typeface="FrutigerLTStd-Roman"/>
              </a:rPr>
              <a:t>knowledge on land cover and land use changes related to forests, especially deforestation, afforestation and natural expansion of </a:t>
            </a:r>
            <a:r>
              <a:rPr lang="en-US" sz="2600" dirty="0" smtClean="0">
                <a:solidFill>
                  <a:prstClr val="black"/>
                </a:solidFill>
                <a:ea typeface="Times New Roman"/>
                <a:cs typeface="FrutigerLTStd-Roman"/>
              </a:rPr>
              <a:t>forests;</a:t>
            </a:r>
          </a:p>
          <a:p>
            <a:pPr marL="457200" lvl="0" indent="-457200" eaLnBrk="1" fontAlgn="auto" hangingPunct="1">
              <a:spcBef>
                <a:spcPts val="0"/>
              </a:spcBef>
              <a:spcAft>
                <a:spcPts val="0"/>
              </a:spcAft>
              <a:buSzTx/>
              <a:buFont typeface="Arial" panose="020B0604020202020204" pitchFamily="34" charset="0"/>
              <a:buChar char="•"/>
            </a:pPr>
            <a:r>
              <a:rPr lang="en-US" sz="2600" dirty="0" smtClean="0">
                <a:solidFill>
                  <a:prstClr val="black"/>
                </a:solidFill>
                <a:ea typeface="Times New Roman"/>
                <a:cs typeface="FrutigerLTStd-Roman"/>
              </a:rPr>
              <a:t>information </a:t>
            </a:r>
            <a:r>
              <a:rPr lang="en-US" sz="2600" dirty="0">
                <a:solidFill>
                  <a:prstClr val="black"/>
                </a:solidFill>
                <a:ea typeface="Times New Roman"/>
                <a:cs typeface="FrutigerLTStd-Roman"/>
              </a:rPr>
              <a:t>on the rate of change between 1990 and 2005 at global, biome and regional </a:t>
            </a:r>
            <a:r>
              <a:rPr lang="en-US" sz="2600" dirty="0" smtClean="0">
                <a:solidFill>
                  <a:prstClr val="black"/>
                </a:solidFill>
                <a:ea typeface="Times New Roman"/>
                <a:cs typeface="FrutigerLTStd-Roman"/>
              </a:rPr>
              <a:t>levels;</a:t>
            </a:r>
          </a:p>
          <a:p>
            <a:pPr marL="457200" lvl="0" indent="-457200" eaLnBrk="1" fontAlgn="auto" hangingPunct="1">
              <a:spcBef>
                <a:spcPts val="0"/>
              </a:spcBef>
              <a:spcAft>
                <a:spcPts val="0"/>
              </a:spcAft>
              <a:buSzTx/>
              <a:buFont typeface="Arial" panose="020B0604020202020204" pitchFamily="34" charset="0"/>
              <a:buChar char="•"/>
            </a:pPr>
            <a:r>
              <a:rPr lang="en-US" sz="2600" dirty="0" smtClean="0">
                <a:solidFill>
                  <a:prstClr val="black"/>
                </a:solidFill>
                <a:ea typeface="Times New Roman"/>
                <a:cs typeface="FrutigerLTStd-Roman"/>
              </a:rPr>
              <a:t>a </a:t>
            </a:r>
            <a:r>
              <a:rPr lang="en-US" sz="2600" dirty="0">
                <a:solidFill>
                  <a:prstClr val="black"/>
                </a:solidFill>
                <a:ea typeface="Times New Roman"/>
                <a:cs typeface="FrutigerLTStd-Roman"/>
              </a:rPr>
              <a:t>global framework and method for monitoring forest </a:t>
            </a:r>
            <a:r>
              <a:rPr lang="en-US" sz="2600" dirty="0" smtClean="0">
                <a:solidFill>
                  <a:prstClr val="black"/>
                </a:solidFill>
                <a:ea typeface="Times New Roman"/>
                <a:cs typeface="FrutigerLTStd-Roman"/>
              </a:rPr>
              <a:t>change;</a:t>
            </a:r>
          </a:p>
          <a:p>
            <a:pPr marL="457200" lvl="0" indent="-457200" eaLnBrk="1" fontAlgn="auto" hangingPunct="1">
              <a:spcBef>
                <a:spcPts val="0"/>
              </a:spcBef>
              <a:spcAft>
                <a:spcPts val="0"/>
              </a:spcAft>
              <a:buSzTx/>
              <a:buFont typeface="Arial" panose="020B0604020202020204" pitchFamily="34" charset="0"/>
              <a:buChar char="•"/>
            </a:pPr>
            <a:r>
              <a:rPr lang="en-US" sz="2600" dirty="0" smtClean="0">
                <a:solidFill>
                  <a:prstClr val="black"/>
                </a:solidFill>
                <a:ea typeface="Times New Roman"/>
                <a:cs typeface="FrutigerLTStd-Roman"/>
              </a:rPr>
              <a:t>easy </a:t>
            </a:r>
            <a:r>
              <a:rPr lang="en-US" sz="2600" dirty="0">
                <a:solidFill>
                  <a:prstClr val="black"/>
                </a:solidFill>
                <a:ea typeface="Times New Roman"/>
                <a:cs typeface="FrutigerLTStd-Roman"/>
              </a:rPr>
              <a:t>access to satellite imagery through an internet-based data </a:t>
            </a:r>
            <a:r>
              <a:rPr lang="en-US" sz="2600" dirty="0" smtClean="0">
                <a:solidFill>
                  <a:prstClr val="black"/>
                </a:solidFill>
                <a:ea typeface="Times New Roman"/>
                <a:cs typeface="FrutigerLTStd-Roman"/>
              </a:rPr>
              <a:t>portal;</a:t>
            </a:r>
          </a:p>
          <a:p>
            <a:pPr marL="457200" lvl="0" indent="-457200" eaLnBrk="1" fontAlgn="auto" hangingPunct="1">
              <a:spcBef>
                <a:spcPts val="0"/>
              </a:spcBef>
              <a:spcAft>
                <a:spcPts val="0"/>
              </a:spcAft>
              <a:buSzTx/>
              <a:buFont typeface="Arial" panose="020B0604020202020204" pitchFamily="34" charset="0"/>
              <a:buChar char="•"/>
            </a:pPr>
            <a:r>
              <a:rPr lang="en-US" sz="2600" dirty="0" smtClean="0">
                <a:solidFill>
                  <a:prstClr val="black"/>
                </a:solidFill>
                <a:ea typeface="Times New Roman"/>
                <a:cs typeface="FrutigerLTStd-Roman"/>
              </a:rPr>
              <a:t>enhanced </a:t>
            </a:r>
            <a:r>
              <a:rPr lang="en-US" sz="2600" dirty="0">
                <a:solidFill>
                  <a:prstClr val="black"/>
                </a:solidFill>
                <a:ea typeface="Times New Roman"/>
                <a:cs typeface="FrutigerLTStd-Roman"/>
              </a:rPr>
              <a:t>capacity in many countries for monitoring, assessing and reporting on forest area and forest area</a:t>
            </a:r>
            <a:endParaRPr lang="en-US" sz="2600" i="1" dirty="0">
              <a:solidFill>
                <a:prstClr val="black"/>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700963931"/>
      </p:ext>
    </p:extLst>
  </p:cSld>
  <p:clrMapOvr>
    <a:masterClrMapping/>
  </p:clrMapOvr>
  <p:transition advTm="2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190999"/>
          </a:xfrm>
        </p:spPr>
        <p:txBody>
          <a:bodyPr>
            <a:normAutofit/>
          </a:bodyPr>
          <a:lstStyle/>
          <a:p>
            <a:pPr marL="0" indent="0">
              <a:lnSpc>
                <a:spcPct val="80000"/>
              </a:lnSpc>
              <a:spcBef>
                <a:spcPts val="0"/>
              </a:spcBef>
              <a:spcAft>
                <a:spcPts val="1200"/>
              </a:spcAft>
              <a:buNone/>
            </a:pPr>
            <a:r>
              <a:rPr lang="en-US" sz="2600" b="1" dirty="0" smtClean="0"/>
              <a:t>Global forest resource assessment </a:t>
            </a:r>
            <a:r>
              <a:rPr lang="en-US" sz="2000" b="1" dirty="0" smtClean="0"/>
              <a:t>(FAO; 2015) </a:t>
            </a:r>
            <a:r>
              <a:rPr lang="en-US" sz="2400" b="1" dirty="0"/>
              <a:t/>
            </a:r>
            <a:br>
              <a:rPr lang="en-US" sz="2400" b="1" dirty="0"/>
            </a:br>
            <a:r>
              <a:rPr lang="en-US" sz="2000" i="1" dirty="0" smtClean="0"/>
              <a:t>global assessment of status and trends for all types of forests; comparison between 1990, 2000, 2005, 2010 and 2015</a:t>
            </a:r>
            <a:endParaRPr lang="en-US" sz="1000" b="1" dirty="0" smtClean="0"/>
          </a:p>
          <a:p>
            <a:pPr marL="0" indent="0">
              <a:lnSpc>
                <a:spcPct val="80000"/>
              </a:lnSpc>
              <a:spcBef>
                <a:spcPts val="0"/>
              </a:spcBef>
              <a:spcAft>
                <a:spcPts val="1200"/>
              </a:spcAft>
              <a:buNone/>
            </a:pPr>
            <a:r>
              <a:rPr lang="en-US" sz="2600" b="1" dirty="0" smtClean="0"/>
              <a:t>Global </a:t>
            </a:r>
            <a:r>
              <a:rPr lang="en-US" sz="2600" b="1" dirty="0"/>
              <a:t>forest land-use change 1990 – 2005 </a:t>
            </a:r>
            <a:r>
              <a:rPr lang="en-US" sz="2000" b="1" dirty="0"/>
              <a:t>(FAO; 2012</a:t>
            </a:r>
            <a:r>
              <a:rPr lang="en-US" sz="2000" b="1" dirty="0" smtClean="0"/>
              <a:t>)</a:t>
            </a:r>
            <a:r>
              <a:rPr lang="en-US" sz="2000" i="1" dirty="0" smtClean="0"/>
              <a:t> remote </a:t>
            </a:r>
            <a:r>
              <a:rPr lang="en-US" sz="2000" i="1" dirty="0"/>
              <a:t>sensing analysis of global forests, comparison with FAO </a:t>
            </a:r>
            <a:r>
              <a:rPr lang="en-US" sz="2000" i="1" dirty="0" smtClean="0"/>
              <a:t>forest resource assessment</a:t>
            </a:r>
            <a:endParaRPr lang="en-US" sz="1000" b="1" dirty="0" smtClean="0">
              <a:solidFill>
                <a:prstClr val="black"/>
              </a:solidFill>
            </a:endParaRPr>
          </a:p>
          <a:p>
            <a:pPr marL="0" lvl="0" indent="0">
              <a:lnSpc>
                <a:spcPct val="80000"/>
              </a:lnSpc>
              <a:spcBef>
                <a:spcPts val="0"/>
              </a:spcBef>
              <a:spcAft>
                <a:spcPts val="1200"/>
              </a:spcAft>
              <a:buNone/>
            </a:pPr>
            <a:r>
              <a:rPr lang="en-US" sz="2600" b="1" dirty="0">
                <a:solidFill>
                  <a:prstClr val="black"/>
                </a:solidFill>
              </a:rPr>
              <a:t>Global ecological forest classification and forest protected area gap analysis </a:t>
            </a:r>
            <a:r>
              <a:rPr lang="en-US" sz="2000" b="1" dirty="0">
                <a:solidFill>
                  <a:prstClr val="black"/>
                </a:solidFill>
              </a:rPr>
              <a:t>(</a:t>
            </a:r>
            <a:r>
              <a:rPr lang="en-US" sz="2000" b="1" dirty="0" smtClean="0">
                <a:solidFill>
                  <a:prstClr val="black"/>
                </a:solidFill>
              </a:rPr>
              <a:t>UNEP; 2008) </a:t>
            </a:r>
            <a:r>
              <a:rPr lang="en-US" sz="2000" i="1" dirty="0" smtClean="0">
                <a:solidFill>
                  <a:prstClr val="black"/>
                </a:solidFill>
              </a:rPr>
              <a:t>update of the 2000 UNEP-WCMC global forest map and assessment of ecoregions, forest cover and gap analysis of protected areas to indicate priorities for conservation and promote sustainable forest management</a:t>
            </a:r>
            <a:endParaRPr lang="en-US" sz="2000" i="1" dirty="0">
              <a:solidFill>
                <a:prstClr val="black"/>
              </a:solidFill>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16</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430527"/>
            <a:ext cx="685800" cy="6858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6053" y="368241"/>
            <a:ext cx="755550" cy="810373"/>
          </a:xfrm>
          <a:prstGeom prst="rect">
            <a:avLst/>
          </a:prstGeom>
        </p:spPr>
      </p:pic>
    </p:spTree>
    <p:extLst>
      <p:ext uri="{BB962C8B-B14F-4D97-AF65-F5344CB8AC3E}">
        <p14:creationId xmlns:p14="http://schemas.microsoft.com/office/powerpoint/2010/main" val="3782279761"/>
      </p:ext>
    </p:extLst>
  </p:cSld>
  <p:clrMapOvr>
    <a:masterClrMapping/>
  </p:clrMapOvr>
  <p:transition advTm="2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17</a:t>
            </a:fld>
            <a:endParaRPr lang="en-US"/>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Participation, interactivity</a:t>
            </a:r>
            <a:br>
              <a:rPr lang="en-US" sz="4000" b="1" i="1" dirty="0" smtClean="0">
                <a:solidFill>
                  <a:srgbClr val="4676A6"/>
                </a:solidFill>
              </a:rPr>
            </a:br>
            <a:r>
              <a:rPr lang="en-US" sz="4000" b="1" i="1" dirty="0" smtClean="0">
                <a:solidFill>
                  <a:srgbClr val="4676A6"/>
                </a:solidFill>
              </a:rPr>
              <a:t>and citizens’ observatories</a:t>
            </a: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457200" lvl="0" indent="-457200" eaLnBrk="1" fontAlgn="auto" hangingPunct="1">
              <a:lnSpc>
                <a:spcPct val="80000"/>
              </a:lnSpc>
              <a:spcBef>
                <a:spcPts val="0"/>
              </a:spcBef>
              <a:spcAft>
                <a:spcPts val="1200"/>
              </a:spcAft>
              <a:buSzTx/>
              <a:buFont typeface="Arial" panose="020B0604020202020204" pitchFamily="34" charset="0"/>
              <a:buChar char="•"/>
            </a:pPr>
            <a:r>
              <a:rPr lang="en-US" sz="2600" dirty="0">
                <a:solidFill>
                  <a:prstClr val="black"/>
                </a:solidFill>
                <a:ea typeface="Times New Roman"/>
                <a:cs typeface="Times New Roman"/>
              </a:rPr>
              <a:t>Increased </a:t>
            </a:r>
            <a:r>
              <a:rPr lang="en-US" sz="2600" dirty="0" smtClean="0">
                <a:solidFill>
                  <a:prstClr val="black"/>
                </a:solidFill>
                <a:ea typeface="Times New Roman"/>
                <a:cs typeface="Times New Roman"/>
              </a:rPr>
              <a:t>flow of open and accessible data and information (government to individuals, CSOs to individuals, social media).</a:t>
            </a:r>
          </a:p>
          <a:p>
            <a:pPr marL="457200" lvl="0" indent="-457200" eaLnBrk="1" fontAlgn="auto" hangingPunct="1">
              <a:lnSpc>
                <a:spcPct val="80000"/>
              </a:lnSpc>
              <a:spcBef>
                <a:spcPts val="0"/>
              </a:spcBef>
              <a:spcAft>
                <a:spcPts val="1200"/>
              </a:spcAft>
              <a:buSzTx/>
              <a:buFont typeface="Arial" panose="020B0604020202020204" pitchFamily="34" charset="0"/>
              <a:buChar char="•"/>
            </a:pPr>
            <a:r>
              <a:rPr lang="en-US" sz="2600" dirty="0" smtClean="0">
                <a:solidFill>
                  <a:prstClr val="black"/>
                </a:solidFill>
                <a:ea typeface="Times New Roman"/>
                <a:cs typeface="Times New Roman"/>
              </a:rPr>
              <a:t>Increased awareness and involvement of general public (changing consumer preferences -&gt; certified products, reasonable </a:t>
            </a:r>
            <a:r>
              <a:rPr lang="en-US" sz="2600" dirty="0" err="1" smtClean="0">
                <a:solidFill>
                  <a:prstClr val="black"/>
                </a:solidFill>
                <a:ea typeface="Times New Roman"/>
                <a:cs typeface="Times New Roman"/>
              </a:rPr>
              <a:t>labour</a:t>
            </a:r>
            <a:r>
              <a:rPr lang="en-US" sz="2600" dirty="0" smtClean="0">
                <a:solidFill>
                  <a:prstClr val="black"/>
                </a:solidFill>
                <a:ea typeface="Times New Roman"/>
                <a:cs typeface="Times New Roman"/>
              </a:rPr>
              <a:t> conditions, sustainable exploitation of resources), public opinion, participation in monitoring).</a:t>
            </a:r>
          </a:p>
          <a:p>
            <a:pPr marL="457200" lvl="0" indent="-457200" eaLnBrk="1" fontAlgn="auto" hangingPunct="1">
              <a:lnSpc>
                <a:spcPct val="80000"/>
              </a:lnSpc>
              <a:spcBef>
                <a:spcPts val="0"/>
              </a:spcBef>
              <a:spcAft>
                <a:spcPts val="1200"/>
              </a:spcAft>
              <a:buSzTx/>
              <a:buFont typeface="Arial" panose="020B0604020202020204" pitchFamily="34" charset="0"/>
              <a:buChar char="•"/>
            </a:pPr>
            <a:r>
              <a:rPr lang="en-US" sz="2600" dirty="0" smtClean="0">
                <a:solidFill>
                  <a:prstClr val="black"/>
                </a:solidFill>
                <a:ea typeface="Times New Roman"/>
                <a:cs typeface="Times New Roman"/>
              </a:rPr>
              <a:t>Community forest management (sustainability, income generation from natural resources or payment for ecosystem services, attention for biodiversity, health, culture).</a:t>
            </a:r>
            <a:endParaRPr lang="en-US" sz="2600" dirty="0">
              <a:solidFill>
                <a:prstClr val="black"/>
              </a:solidFill>
              <a:ea typeface="Times New Roman"/>
              <a:cs typeface="Times New Roman"/>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4207811564"/>
      </p:ext>
    </p:extLst>
  </p:cSld>
  <p:clrMapOvr>
    <a:masterClrMapping/>
  </p:clrMapOvr>
  <p:transition advTm="2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514600"/>
            <a:ext cx="8208000" cy="4572000"/>
          </a:xfrm>
        </p:spPr>
        <p:txBody>
          <a:bodyPr>
            <a:normAutofit/>
          </a:bodyPr>
          <a:lstStyle/>
          <a:p>
            <a:pPr marL="0" lvl="0" indent="0">
              <a:lnSpc>
                <a:spcPct val="80000"/>
              </a:lnSpc>
              <a:spcBef>
                <a:spcPts val="0"/>
              </a:spcBef>
              <a:spcAft>
                <a:spcPts val="1200"/>
              </a:spcAft>
              <a:buNone/>
            </a:pPr>
            <a:r>
              <a:rPr lang="en-US" sz="2600" b="1" dirty="0">
                <a:solidFill>
                  <a:prstClr val="black"/>
                </a:solidFill>
              </a:rPr>
              <a:t>Interactive forest cover atlas of Cameroon </a:t>
            </a:r>
            <a:r>
              <a:rPr lang="en-US" sz="2000" b="1" dirty="0">
                <a:solidFill>
                  <a:prstClr val="black"/>
                </a:solidFill>
              </a:rPr>
              <a:t>(WRI) </a:t>
            </a:r>
            <a:r>
              <a:rPr lang="en-US" sz="2400" u="sng" dirty="0">
                <a:solidFill>
                  <a:srgbClr val="0000FF"/>
                </a:solidFill>
                <a:ea typeface="Times New Roman"/>
                <a:cs typeface="Times New Roman"/>
                <a:hlinkClick r:id="rId2"/>
              </a:rPr>
              <a:t>http://</a:t>
            </a:r>
            <a:r>
              <a:rPr lang="en-US" sz="2400" u="sng" dirty="0" smtClean="0">
                <a:solidFill>
                  <a:srgbClr val="0000FF"/>
                </a:solidFill>
                <a:ea typeface="Times New Roman"/>
                <a:cs typeface="Times New Roman"/>
                <a:hlinkClick r:id="rId2"/>
              </a:rPr>
              <a:t>www.wri.org/publication/interactive-forestry-atlas-cameroon-version-2-0</a:t>
            </a:r>
            <a:endParaRPr lang="en-US" sz="1000" i="1" dirty="0">
              <a:solidFill>
                <a:prstClr val="black"/>
              </a:solidFill>
            </a:endParaRPr>
          </a:p>
          <a:p>
            <a:pPr marL="0" lvl="0" indent="0">
              <a:lnSpc>
                <a:spcPct val="80000"/>
              </a:lnSpc>
              <a:spcBef>
                <a:spcPts val="0"/>
              </a:spcBef>
              <a:spcAft>
                <a:spcPts val="1200"/>
              </a:spcAft>
              <a:buNone/>
            </a:pPr>
            <a:r>
              <a:rPr lang="en-US" sz="2600" b="1" dirty="0" err="1">
                <a:solidFill>
                  <a:prstClr val="black"/>
                </a:solidFill>
              </a:rPr>
              <a:t>Forestracker</a:t>
            </a:r>
            <a:r>
              <a:rPr lang="en-US" sz="2600" b="1" dirty="0">
                <a:solidFill>
                  <a:prstClr val="black"/>
                </a:solidFill>
              </a:rPr>
              <a:t>: </a:t>
            </a:r>
            <a:r>
              <a:rPr lang="en-US" sz="2400" dirty="0">
                <a:solidFill>
                  <a:prstClr val="black"/>
                </a:solidFill>
                <a:hlinkClick r:id="rId3"/>
              </a:rPr>
              <a:t>http://cincs.com/research/trackers/</a:t>
            </a:r>
            <a:r>
              <a:rPr lang="en-US" sz="2400" dirty="0">
                <a:solidFill>
                  <a:prstClr val="black"/>
                </a:solidFill>
              </a:rPr>
              <a:t> </a:t>
            </a:r>
            <a:endParaRPr lang="en-US" sz="1000" i="1" dirty="0">
              <a:solidFill>
                <a:prstClr val="black"/>
              </a:solidFill>
            </a:endParaRPr>
          </a:p>
          <a:p>
            <a:pPr marL="0" lvl="0" indent="0">
              <a:lnSpc>
                <a:spcPct val="80000"/>
              </a:lnSpc>
              <a:spcBef>
                <a:spcPts val="0"/>
              </a:spcBef>
              <a:spcAft>
                <a:spcPts val="1200"/>
              </a:spcAft>
              <a:buNone/>
            </a:pPr>
            <a:r>
              <a:rPr lang="en-US" sz="2600" b="1" dirty="0" err="1">
                <a:solidFill>
                  <a:prstClr val="black"/>
                </a:solidFill>
              </a:rPr>
              <a:t>Marketracker</a:t>
            </a:r>
            <a:r>
              <a:rPr lang="en-US" sz="2600" b="1" dirty="0">
                <a:solidFill>
                  <a:prstClr val="black"/>
                </a:solidFill>
              </a:rPr>
              <a:t>:</a:t>
            </a:r>
            <a:r>
              <a:rPr lang="en-US" sz="3100" b="1" dirty="0">
                <a:solidFill>
                  <a:prstClr val="black"/>
                </a:solidFill>
              </a:rPr>
              <a:t> </a:t>
            </a:r>
            <a:r>
              <a:rPr lang="en-US" sz="2400" dirty="0">
                <a:solidFill>
                  <a:prstClr val="black"/>
                </a:solidFill>
                <a:hlinkClick r:id="rId4"/>
              </a:rPr>
              <a:t>http://carboncreditcapital.com/resources-publications/market-trackers/</a:t>
            </a:r>
            <a:r>
              <a:rPr lang="en-US" sz="2400" dirty="0">
                <a:solidFill>
                  <a:prstClr val="black"/>
                </a:solidFill>
              </a:rPr>
              <a:t> </a:t>
            </a:r>
            <a:endParaRPr lang="en-US" sz="2400" dirty="0" smtClean="0">
              <a:solidFill>
                <a:prstClr val="black"/>
              </a:solidFill>
            </a:endParaRPr>
          </a:p>
          <a:p>
            <a:pPr marL="0" lvl="0" indent="0">
              <a:lnSpc>
                <a:spcPct val="80000"/>
              </a:lnSpc>
              <a:spcBef>
                <a:spcPts val="0"/>
              </a:spcBef>
              <a:spcAft>
                <a:spcPts val="1200"/>
              </a:spcAft>
              <a:buNone/>
            </a:pPr>
            <a:r>
              <a:rPr lang="en-US" sz="2600" b="1" dirty="0">
                <a:solidFill>
                  <a:prstClr val="black"/>
                </a:solidFill>
              </a:rPr>
              <a:t>REDD+ and community forestry: lessons learned from an exchange of Brazilian experiences with </a:t>
            </a:r>
            <a:r>
              <a:rPr lang="en-US" sz="2600" b="1" dirty="0" smtClean="0">
                <a:solidFill>
                  <a:prstClr val="black"/>
                </a:solidFill>
              </a:rPr>
              <a:t>Africa </a:t>
            </a:r>
            <a:r>
              <a:rPr lang="en-US" sz="2000" b="1" dirty="0" smtClean="0">
                <a:solidFill>
                  <a:prstClr val="black"/>
                </a:solidFill>
              </a:rPr>
              <a:t>(World Bank; 2012) </a:t>
            </a:r>
            <a:r>
              <a:rPr lang="en-US" sz="2000" i="1" dirty="0" smtClean="0">
                <a:solidFill>
                  <a:prstClr val="black"/>
                </a:solidFill>
              </a:rPr>
              <a:t>description of </a:t>
            </a:r>
            <a:r>
              <a:rPr lang="en-US" sz="2000" i="1" dirty="0">
                <a:solidFill>
                  <a:prstClr val="black"/>
                </a:solidFill>
              </a:rPr>
              <a:t>an exchange between Brazil and Africa on </a:t>
            </a:r>
            <a:r>
              <a:rPr lang="en-US" sz="2000" i="1" dirty="0" smtClean="0">
                <a:solidFill>
                  <a:prstClr val="black"/>
                </a:solidFill>
              </a:rPr>
              <a:t>lessons learned </a:t>
            </a:r>
            <a:r>
              <a:rPr lang="en-US" sz="2000" i="1" dirty="0">
                <a:solidFill>
                  <a:prstClr val="black"/>
                </a:solidFill>
              </a:rPr>
              <a:t>about the role of community forestry as a strategy to </a:t>
            </a:r>
            <a:r>
              <a:rPr lang="en-US" sz="2000" i="1" dirty="0" smtClean="0">
                <a:solidFill>
                  <a:prstClr val="black"/>
                </a:solidFill>
              </a:rPr>
              <a:t>achieve the </a:t>
            </a:r>
            <a:r>
              <a:rPr lang="en-US" sz="2000" i="1" dirty="0">
                <a:solidFill>
                  <a:prstClr val="black"/>
                </a:solidFill>
              </a:rPr>
              <a:t>goals of REDD+</a:t>
            </a:r>
          </a:p>
        </p:txBody>
      </p:sp>
      <p:sp>
        <p:nvSpPr>
          <p:cNvPr id="5" name="Slide Number Placeholder 4"/>
          <p:cNvSpPr>
            <a:spLocks noGrp="1"/>
          </p:cNvSpPr>
          <p:nvPr>
            <p:ph type="sldNum" sz="quarter" idx="12"/>
          </p:nvPr>
        </p:nvSpPr>
        <p:spPr/>
        <p:txBody>
          <a:bodyPr/>
          <a:lstStyle/>
          <a:p>
            <a:fld id="{7AE59B96-4131-4DD5-A7F3-9C8969C240CC}" type="slidenum">
              <a:rPr lang="en-US" smtClean="0"/>
              <a:pPr/>
              <a:t>18</a:t>
            </a:fld>
            <a:endParaRPr lang="en-US"/>
          </a:p>
        </p:txBody>
      </p:sp>
      <p:sp>
        <p:nvSpPr>
          <p:cNvPr id="7" name="Title 1"/>
          <p:cNvSpPr txBox="1">
            <a:spLocks/>
          </p:cNvSpPr>
          <p:nvPr/>
        </p:nvSpPr>
        <p:spPr>
          <a:xfrm>
            <a:off x="378000" y="1480725"/>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7800" y="454883"/>
            <a:ext cx="1676400" cy="681038"/>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91400" y="494012"/>
            <a:ext cx="1385700" cy="602780"/>
          </a:xfrm>
          <a:prstGeom prst="rect">
            <a:avLst/>
          </a:prstGeom>
        </p:spPr>
      </p:pic>
    </p:spTree>
    <p:extLst>
      <p:ext uri="{BB962C8B-B14F-4D97-AF65-F5344CB8AC3E}">
        <p14:creationId xmlns:p14="http://schemas.microsoft.com/office/powerpoint/2010/main" val="1877710378"/>
      </p:ext>
    </p:extLst>
  </p:cSld>
  <p:clrMapOvr>
    <a:masterClrMapping/>
  </p:clrMapOvr>
  <p:transition advTm="2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220400"/>
          </a:xfrm>
        </p:spPr>
        <p:txBody>
          <a:bodyPr>
            <a:normAutofit/>
          </a:bodyPr>
          <a:lstStyle/>
          <a:p>
            <a:pPr algn="l"/>
            <a:r>
              <a:rPr lang="en-US" b="1" i="1" dirty="0" smtClean="0"/>
              <a:t>2. Earth observation applications</a:t>
            </a:r>
            <a:endParaRPr lang="en-US"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19</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3960000"/>
          </a:xfrm>
        </p:spPr>
        <p:txBody>
          <a:bodyPr>
            <a:normAutofit/>
          </a:bodyPr>
          <a:lstStyle/>
          <a:p>
            <a:pPr>
              <a:spcBef>
                <a:spcPts val="0"/>
              </a:spcBef>
              <a:buNone/>
            </a:pPr>
            <a:r>
              <a:rPr lang="en-US" sz="2800" dirty="0" smtClean="0"/>
              <a:t>Mark Noort, consultant, project manager</a:t>
            </a:r>
          </a:p>
          <a:p>
            <a:pPr>
              <a:spcBef>
                <a:spcPts val="0"/>
              </a:spcBef>
              <a:buNone/>
            </a:pPr>
            <a:r>
              <a:rPr lang="en-US" sz="2800" dirty="0" smtClean="0"/>
              <a:t>	</a:t>
            </a:r>
          </a:p>
          <a:p>
            <a:pPr>
              <a:spcBef>
                <a:spcPts val="0"/>
              </a:spcBef>
              <a:buNone/>
            </a:pPr>
            <a:r>
              <a:rPr lang="en-US" sz="2800" dirty="0" smtClean="0"/>
              <a:t>HCP international: </a:t>
            </a:r>
          </a:p>
          <a:p>
            <a:pPr>
              <a:spcBef>
                <a:spcPts val="0"/>
              </a:spcBef>
              <a:buNone/>
            </a:pPr>
            <a:r>
              <a:rPr lang="en-US" sz="2800" dirty="0" smtClean="0"/>
              <a:t>consulting, marketing of earth observation</a:t>
            </a:r>
          </a:p>
          <a:p>
            <a:pPr>
              <a:spcBef>
                <a:spcPts val="0"/>
              </a:spcBef>
              <a:buNone/>
            </a:pPr>
            <a:r>
              <a:rPr lang="en-US" sz="2800" dirty="0" smtClean="0"/>
              <a:t>	</a:t>
            </a:r>
          </a:p>
          <a:p>
            <a:pPr>
              <a:spcBef>
                <a:spcPts val="0"/>
              </a:spcBef>
              <a:buNone/>
            </a:pPr>
            <a:r>
              <a:rPr lang="en-US" sz="2800" dirty="0" smtClean="0"/>
              <a:t>Project director EOPOWER: </a:t>
            </a:r>
          </a:p>
          <a:p>
            <a:pPr>
              <a:spcBef>
                <a:spcPts val="0"/>
              </a:spcBef>
              <a:buNone/>
            </a:pPr>
            <a:r>
              <a:rPr lang="en-US" sz="2800" dirty="0" smtClean="0"/>
              <a:t>project for promotion &amp; capacity building of </a:t>
            </a:r>
          </a:p>
          <a:p>
            <a:pPr>
              <a:spcBef>
                <a:spcPts val="0"/>
              </a:spcBef>
              <a:buNone/>
            </a:pPr>
            <a:r>
              <a:rPr lang="en-US" sz="2800" dirty="0" smtClean="0"/>
              <a:t>earth observation applications</a:t>
            </a:r>
          </a:p>
        </p:txBody>
      </p:sp>
      <p:sp>
        <p:nvSpPr>
          <p:cNvPr id="6" name="Slide Number Placeholder 5"/>
          <p:cNvSpPr>
            <a:spLocks noGrp="1"/>
          </p:cNvSpPr>
          <p:nvPr>
            <p:ph type="sldNum" sz="quarter" idx="12"/>
          </p:nvPr>
        </p:nvSpPr>
        <p:spPr/>
        <p:txBody>
          <a:bodyPr/>
          <a:lstStyle/>
          <a:p>
            <a:fld id="{7AE59B96-4131-4DD5-A7F3-9C8969C240CC}" type="slidenum">
              <a:rPr lang="en-US" smtClean="0"/>
              <a:pPr/>
              <a:t>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0058" y="838800"/>
            <a:ext cx="2275942" cy="910377"/>
          </a:xfrm>
          <a:prstGeom prst="rect">
            <a:avLst/>
          </a:prstGeom>
        </p:spPr>
      </p:pic>
      <p:sp>
        <p:nvSpPr>
          <p:cNvPr id="9" name="Title 1"/>
          <p:cNvSpPr txBox="1">
            <a:spLocks/>
          </p:cNvSpPr>
          <p:nvPr/>
        </p:nvSpPr>
        <p:spPr>
          <a:xfrm>
            <a:off x="378000" y="1620000"/>
            <a:ext cx="82080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chemeClr val="tx1"/>
                </a:solidFill>
                <a:effectLst/>
                <a:uLnTx/>
                <a:uFillTx/>
                <a:latin typeface="+mj-lt"/>
                <a:ea typeface="+mj-ea"/>
                <a:cs typeface="+mj-cs"/>
              </a:rPr>
              <a:t>0. Introduction</a:t>
            </a:r>
            <a:endParaRPr kumimoji="0" lang="en-US" sz="4000" b="1" i="1"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20</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Earth observation for </a:t>
            </a:r>
            <a:br>
              <a:rPr lang="en-US" sz="4000" b="1" i="1" dirty="0" smtClean="0">
                <a:solidFill>
                  <a:srgbClr val="4676A6"/>
                </a:solidFill>
              </a:rPr>
            </a:br>
            <a:r>
              <a:rPr lang="en-US" sz="4000" b="1" i="1" dirty="0" smtClean="0">
                <a:solidFill>
                  <a:srgbClr val="4676A6"/>
                </a:solidFill>
              </a:rPr>
              <a:t>forest management</a:t>
            </a:r>
            <a:endParaRPr lang="en-US" sz="4000" b="1" i="1" dirty="0">
              <a:solidFill>
                <a:srgbClr val="4676A6"/>
              </a:solidFill>
            </a:endParaRPr>
          </a:p>
        </p:txBody>
      </p:sp>
      <p:sp>
        <p:nvSpPr>
          <p:cNvPr id="10" name="TextBox 5"/>
          <p:cNvSpPr txBox="1">
            <a:spLocks noChangeArrowheads="1"/>
          </p:cNvSpPr>
          <p:nvPr/>
        </p:nvSpPr>
        <p:spPr bwMode="auto">
          <a:xfrm>
            <a:off x="375198" y="5757446"/>
            <a:ext cx="820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ctr" eaLnBrk="1" hangingPunct="1">
              <a:spcBef>
                <a:spcPct val="0"/>
              </a:spcBef>
              <a:buSzTx/>
              <a:buFontTx/>
              <a:buNone/>
            </a:pPr>
            <a:r>
              <a:rPr lang="en-US" altLang="en-US" sz="2000" i="1" dirty="0" smtClean="0">
                <a:latin typeface="Calibri" pitchFamily="34" charset="0"/>
              </a:rPr>
              <a:t>Automatic change detection</a:t>
            </a:r>
            <a:endParaRPr lang="en-US" altLang="en-US" sz="2000" b="1" dirty="0">
              <a:latin typeface="Calibri"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600" y="2160000"/>
            <a:ext cx="2590800" cy="2728913"/>
          </a:xfrm>
          <a:prstGeom prst="rect">
            <a:avLst/>
          </a:prstGeom>
          <a:noFill/>
          <a:ln>
            <a:noFill/>
          </a:ln>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0000" y="2160000"/>
            <a:ext cx="2658397" cy="2728595"/>
          </a:xfrm>
          <a:prstGeom prst="rect">
            <a:avLst/>
          </a:prstGeom>
          <a:noFill/>
          <a:ln>
            <a:noFill/>
          </a:ln>
        </p:spPr>
      </p:pic>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9247" y="2160000"/>
            <a:ext cx="2580353" cy="2728513"/>
          </a:xfrm>
          <a:prstGeom prst="rect">
            <a:avLst/>
          </a:prstGeom>
          <a:noFill/>
          <a:ln>
            <a:noFill/>
          </a:ln>
        </p:spPr>
      </p:pic>
      <p:sp>
        <p:nvSpPr>
          <p:cNvPr id="12" name="Content Placeholder 2"/>
          <p:cNvSpPr>
            <a:spLocks noGrp="1"/>
          </p:cNvSpPr>
          <p:nvPr>
            <p:ph idx="1"/>
          </p:nvPr>
        </p:nvSpPr>
        <p:spPr>
          <a:xfrm>
            <a:off x="381600" y="5040000"/>
            <a:ext cx="8635950" cy="522600"/>
          </a:xfrm>
        </p:spPr>
        <p:txBody>
          <a:bodyPr>
            <a:normAutofit lnSpcReduction="10000"/>
          </a:bodyPr>
          <a:lstStyle/>
          <a:p>
            <a:pPr marL="342000" indent="0">
              <a:lnSpc>
                <a:spcPct val="80000"/>
              </a:lnSpc>
              <a:spcBef>
                <a:spcPts val="0"/>
              </a:spcBef>
              <a:buNone/>
              <a:tabLst>
                <a:tab pos="3436938" algn="l"/>
                <a:tab pos="6283325" algn="l"/>
              </a:tabLst>
            </a:pPr>
            <a:r>
              <a:rPr lang="en-US" sz="2000" dirty="0" smtClean="0">
                <a:ea typeface="Times New Roman"/>
                <a:cs typeface="Times New Roman"/>
              </a:rPr>
              <a:t>  </a:t>
            </a:r>
            <a:r>
              <a:rPr lang="en-US" sz="2000" dirty="0" err="1" smtClean="0">
                <a:ea typeface="Times New Roman"/>
                <a:cs typeface="Times New Roman"/>
              </a:rPr>
              <a:t>Landsat</a:t>
            </a:r>
            <a:r>
              <a:rPr lang="en-US" sz="2000" dirty="0" smtClean="0">
                <a:ea typeface="Times New Roman"/>
                <a:cs typeface="Times New Roman"/>
              </a:rPr>
              <a:t> 1992                        </a:t>
            </a:r>
            <a:r>
              <a:rPr lang="en-US" sz="2000" dirty="0" err="1" smtClean="0">
                <a:ea typeface="Times New Roman"/>
                <a:cs typeface="Times New Roman"/>
              </a:rPr>
              <a:t>Landsat</a:t>
            </a:r>
            <a:r>
              <a:rPr lang="en-US" sz="2000" dirty="0" smtClean="0">
                <a:ea typeface="Times New Roman"/>
                <a:cs typeface="Times New Roman"/>
              </a:rPr>
              <a:t> 2001                          Likely areas of </a:t>
            </a:r>
          </a:p>
          <a:p>
            <a:pPr marL="342000" indent="0">
              <a:lnSpc>
                <a:spcPct val="80000"/>
              </a:lnSpc>
              <a:spcBef>
                <a:spcPts val="0"/>
              </a:spcBef>
              <a:buNone/>
              <a:tabLst>
                <a:tab pos="3436938" algn="l"/>
                <a:tab pos="6283325" algn="l"/>
              </a:tabLst>
            </a:pPr>
            <a:r>
              <a:rPr lang="en-US" sz="2000" dirty="0" smtClean="0">
                <a:ea typeface="Times New Roman"/>
                <a:cs typeface="Times New Roman"/>
              </a:rPr>
              <a:t>                                                                                                    deforestation</a:t>
            </a:r>
          </a:p>
        </p:txBody>
      </p:sp>
    </p:spTree>
    <p:extLst>
      <p:ext uri="{BB962C8B-B14F-4D97-AF65-F5344CB8AC3E}">
        <p14:creationId xmlns:p14="http://schemas.microsoft.com/office/powerpoint/2010/main" val="3368031587"/>
      </p:ext>
    </p:extLst>
  </p:cSld>
  <p:clrMapOvr>
    <a:masterClrMapping/>
  </p:clrMapOvr>
  <p:transition advTm="2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21</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Earth observation </a:t>
            </a:r>
            <a:br>
              <a:rPr lang="en-US" sz="4000" b="1" i="1" dirty="0" smtClean="0">
                <a:solidFill>
                  <a:srgbClr val="4676A6"/>
                </a:solidFill>
              </a:rPr>
            </a:br>
            <a:r>
              <a:rPr lang="en-US" sz="4000" b="1" i="1" dirty="0" smtClean="0">
                <a:solidFill>
                  <a:srgbClr val="4676A6"/>
                </a:solidFill>
              </a:rPr>
              <a:t>contribution</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eaLnBrk="1" fontAlgn="auto" hangingPunct="1">
              <a:lnSpc>
                <a:spcPct val="80000"/>
              </a:lnSpc>
              <a:spcBef>
                <a:spcPts val="0"/>
              </a:spcBef>
              <a:spcAft>
                <a:spcPts val="1200"/>
              </a:spcAft>
              <a:buSzTx/>
              <a:buFont typeface="Arial" pitchFamily="34" charset="0"/>
              <a:buChar char="•"/>
            </a:pPr>
            <a:r>
              <a:rPr lang="en-US" sz="2600" b="1" dirty="0" smtClean="0">
                <a:solidFill>
                  <a:prstClr val="black"/>
                </a:solidFill>
              </a:rPr>
              <a:t>Global / regional forest monitoring</a:t>
            </a:r>
          </a:p>
          <a:p>
            <a:pPr marL="342000" lvl="0" indent="-342000" eaLnBrk="1" fontAlgn="auto" hangingPunct="1">
              <a:lnSpc>
                <a:spcPct val="80000"/>
              </a:lnSpc>
              <a:spcBef>
                <a:spcPts val="0"/>
              </a:spcBef>
              <a:spcAft>
                <a:spcPts val="1200"/>
              </a:spcAft>
              <a:buSzTx/>
              <a:buFont typeface="Arial" pitchFamily="34" charset="0"/>
              <a:buChar char="•"/>
            </a:pPr>
            <a:r>
              <a:rPr lang="en-US" sz="2600" b="1" dirty="0" smtClean="0">
                <a:solidFill>
                  <a:prstClr val="black"/>
                </a:solidFill>
              </a:rPr>
              <a:t>National / local forest monitoring </a:t>
            </a:r>
          </a:p>
          <a:p>
            <a:pPr marL="342000" lvl="0" indent="-342000" eaLnBrk="1" fontAlgn="auto" hangingPunct="1">
              <a:lnSpc>
                <a:spcPct val="80000"/>
              </a:lnSpc>
              <a:spcBef>
                <a:spcPts val="0"/>
              </a:spcBef>
              <a:spcAft>
                <a:spcPts val="1200"/>
              </a:spcAft>
              <a:buSzTx/>
              <a:buFont typeface="Arial" pitchFamily="34" charset="0"/>
              <a:buChar char="•"/>
            </a:pPr>
            <a:r>
              <a:rPr lang="en-US" sz="2600" b="1" dirty="0" smtClean="0">
                <a:solidFill>
                  <a:prstClr val="black"/>
                </a:solidFill>
              </a:rPr>
              <a:t>Support to operational forest management</a:t>
            </a:r>
            <a:endParaRPr lang="en-US" sz="2600" b="1" dirty="0">
              <a:solidFill>
                <a:prstClr val="black"/>
              </a:solidFill>
            </a:endParaRPr>
          </a:p>
          <a:p>
            <a:pPr marL="342000" lvl="0" indent="-342000" eaLnBrk="1" fontAlgn="auto" hangingPunct="1">
              <a:lnSpc>
                <a:spcPct val="80000"/>
              </a:lnSpc>
              <a:spcBef>
                <a:spcPts val="0"/>
              </a:spcBef>
              <a:spcAft>
                <a:spcPts val="1200"/>
              </a:spcAft>
              <a:buSzTx/>
              <a:buFont typeface="Arial" pitchFamily="34" charset="0"/>
              <a:buChar char="•"/>
            </a:pPr>
            <a:r>
              <a:rPr lang="en-US" sz="2600" dirty="0" smtClean="0">
                <a:solidFill>
                  <a:prstClr val="black"/>
                </a:solidFill>
              </a:rPr>
              <a:t>Fire monitoring and prevention</a:t>
            </a:r>
            <a:br>
              <a:rPr lang="en-US" sz="2600" dirty="0" smtClean="0">
                <a:solidFill>
                  <a:prstClr val="black"/>
                </a:solidFill>
              </a:rPr>
            </a:br>
            <a:r>
              <a:rPr lang="en-US" sz="2000" i="1" dirty="0" smtClean="0">
                <a:solidFill>
                  <a:prstClr val="black"/>
                </a:solidFill>
              </a:rPr>
              <a:t>(</a:t>
            </a:r>
            <a:r>
              <a:rPr lang="en-US" sz="2000" i="1" dirty="0">
                <a:solidFill>
                  <a:prstClr val="black"/>
                </a:solidFill>
              </a:rPr>
              <a:t>see </a:t>
            </a:r>
            <a:r>
              <a:rPr lang="en-US" sz="2000" i="1" dirty="0" smtClean="0">
                <a:solidFill>
                  <a:prstClr val="black"/>
                </a:solidFill>
              </a:rPr>
              <a:t>disaster toolkit</a:t>
            </a:r>
            <a:r>
              <a:rPr lang="en-US" sz="2000" i="1" dirty="0">
                <a:solidFill>
                  <a:prstClr val="black"/>
                </a:solidFill>
              </a:rPr>
              <a:t>)</a:t>
            </a:r>
          </a:p>
          <a:p>
            <a:pPr lvl="0" eaLnBrk="1" fontAlgn="auto" hangingPunct="1">
              <a:lnSpc>
                <a:spcPct val="80000"/>
              </a:lnSpc>
              <a:spcBef>
                <a:spcPts val="0"/>
              </a:spcBef>
              <a:spcAft>
                <a:spcPts val="1200"/>
              </a:spcAft>
              <a:buSzTx/>
              <a:buFont typeface="Arial" pitchFamily="34" charset="0"/>
              <a:buChar char="•"/>
            </a:pPr>
            <a:r>
              <a:rPr lang="en-US" sz="2600" dirty="0" smtClean="0">
                <a:solidFill>
                  <a:prstClr val="black"/>
                </a:solidFill>
              </a:rPr>
              <a:t>Carbon accounting</a:t>
            </a:r>
            <a:br>
              <a:rPr lang="en-US" sz="2600" dirty="0" smtClean="0">
                <a:solidFill>
                  <a:prstClr val="black"/>
                </a:solidFill>
              </a:rPr>
            </a:br>
            <a:r>
              <a:rPr lang="en-US" sz="2000" i="1" dirty="0" smtClean="0">
                <a:solidFill>
                  <a:prstClr val="black"/>
                </a:solidFill>
              </a:rPr>
              <a:t>(see </a:t>
            </a:r>
            <a:r>
              <a:rPr lang="en-US" sz="2000" i="1" dirty="0">
                <a:solidFill>
                  <a:prstClr val="black"/>
                </a:solidFill>
              </a:rPr>
              <a:t>climate </a:t>
            </a:r>
            <a:r>
              <a:rPr lang="en-US" sz="2000" i="1" dirty="0" smtClean="0">
                <a:solidFill>
                  <a:prstClr val="black"/>
                </a:solidFill>
              </a:rPr>
              <a:t>toolkit)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576961471"/>
      </p:ext>
    </p:extLst>
  </p:cSld>
  <p:clrMapOvr>
    <a:masterClrMapping/>
  </p:clrMapOvr>
  <p:transition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22</a:t>
            </a:fld>
            <a:endParaRPr lang="en-US"/>
          </a:p>
        </p:txBody>
      </p:sp>
      <p:sp>
        <p:nvSpPr>
          <p:cNvPr id="2" name="TextBox 1"/>
          <p:cNvSpPr txBox="1"/>
          <p:nvPr/>
        </p:nvSpPr>
        <p:spPr>
          <a:xfrm>
            <a:off x="2407175" y="324000"/>
            <a:ext cx="6178825" cy="1323439"/>
          </a:xfrm>
          <a:prstGeom prst="rect">
            <a:avLst/>
          </a:prstGeom>
          <a:noFill/>
        </p:spPr>
        <p:txBody>
          <a:bodyPr wrap="square" rtlCol="0">
            <a:spAutoFit/>
          </a:bodyPr>
          <a:lstStyle/>
          <a:p>
            <a:pPr algn="r"/>
            <a:r>
              <a:rPr lang="en-US" sz="4000" b="1" i="1" dirty="0" smtClean="0">
                <a:solidFill>
                  <a:srgbClr val="4676A6"/>
                </a:solidFill>
              </a:rPr>
              <a:t>Example global / regional</a:t>
            </a:r>
            <a:br>
              <a:rPr lang="en-US" sz="4000" b="1" i="1" dirty="0" smtClean="0">
                <a:solidFill>
                  <a:srgbClr val="4676A6"/>
                </a:solidFill>
              </a:rPr>
            </a:br>
            <a:r>
              <a:rPr lang="en-US" sz="4000" b="1" i="1" dirty="0" smtClean="0">
                <a:solidFill>
                  <a:srgbClr val="4676A6"/>
                </a:solidFill>
              </a:rPr>
              <a:t> forest monitoring</a:t>
            </a:r>
          </a:p>
        </p:txBody>
      </p:sp>
      <p:sp>
        <p:nvSpPr>
          <p:cNvPr id="12" name="TextBox 2"/>
          <p:cNvSpPr txBox="1">
            <a:spLocks noChangeArrowheads="1"/>
          </p:cNvSpPr>
          <p:nvPr/>
        </p:nvSpPr>
        <p:spPr bwMode="auto">
          <a:xfrm>
            <a:off x="4876800" y="3052435"/>
            <a:ext cx="39027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spcBef>
                <a:spcPct val="0"/>
              </a:spcBef>
              <a:buSzTx/>
              <a:buFontTx/>
              <a:buNone/>
            </a:pPr>
            <a:r>
              <a:rPr lang="en-US" altLang="en-US" sz="1600" i="1" dirty="0">
                <a:latin typeface="+mn-lt"/>
              </a:rPr>
              <a:t>Map of forested areas in 2000 produced on the basis of Landsat satellite data. White </a:t>
            </a:r>
            <a:r>
              <a:rPr lang="en-US" altLang="en-US" sz="1600" i="1" dirty="0" smtClean="0">
                <a:latin typeface="+mn-lt"/>
              </a:rPr>
              <a:t>areas show </a:t>
            </a:r>
            <a:r>
              <a:rPr lang="en-US" altLang="en-US" sz="1600" i="1" dirty="0">
                <a:latin typeface="+mn-lt"/>
              </a:rPr>
              <a:t>where no cloud-free images were acquired over the course of the year</a:t>
            </a:r>
            <a:r>
              <a:rPr lang="en-US" altLang="en-US" sz="1600" i="1" dirty="0" smtClean="0">
                <a:latin typeface="+mn-lt"/>
              </a:rPr>
              <a:t>. </a:t>
            </a:r>
            <a:br>
              <a:rPr lang="en-US" altLang="en-US" sz="1600" i="1" dirty="0" smtClean="0">
                <a:latin typeface="+mn-lt"/>
              </a:rPr>
            </a:br>
            <a:r>
              <a:rPr lang="en-US" altLang="en-US" sz="1600" i="1" dirty="0" smtClean="0">
                <a:latin typeface="+mn-lt"/>
              </a:rPr>
              <a:t>(by GAF AG, source</a:t>
            </a:r>
            <a:r>
              <a:rPr lang="en-US" altLang="en-US" sz="1600" i="1" dirty="0">
                <a:latin typeface="+mn-lt"/>
              </a:rPr>
              <a:t>: </a:t>
            </a:r>
            <a:r>
              <a:rPr lang="en-US" altLang="en-US" sz="1600" i="1" dirty="0" smtClean="0">
                <a:latin typeface="+mn-lt"/>
              </a:rPr>
              <a:t>Copernicus; 2013)</a:t>
            </a:r>
            <a:endParaRPr lang="en-US" altLang="en-US" sz="1600" i="1"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647439"/>
            <a:ext cx="3543300" cy="4912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854848"/>
      </p:ext>
    </p:extLst>
  </p:cSld>
  <p:clrMapOvr>
    <a:masterClrMapping/>
  </p:clrMapOvr>
  <p:transition advTm="2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23</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Global / regional forest</a:t>
            </a:r>
            <a:br>
              <a:rPr lang="en-US" sz="4000" b="1" i="1" dirty="0" smtClean="0">
                <a:solidFill>
                  <a:srgbClr val="4676A6"/>
                </a:solidFill>
              </a:rPr>
            </a:br>
            <a:r>
              <a:rPr lang="en-US" sz="4000" b="1" i="1" dirty="0" smtClean="0">
                <a:solidFill>
                  <a:srgbClr val="4676A6"/>
                </a:solidFill>
              </a:rPr>
              <a:t>monitoring</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chemeClr val="tx1"/>
                </a:solidFill>
              </a:rPr>
              <a:t>Earth observation provides a </a:t>
            </a:r>
            <a:r>
              <a:rPr lang="en-US" sz="2600" kern="0" dirty="0" smtClean="0">
                <a:solidFill>
                  <a:srgbClr val="4676A6"/>
                </a:solidFill>
              </a:rPr>
              <a:t>comprehensive view </a:t>
            </a:r>
            <a:r>
              <a:rPr lang="en-US" sz="2600" kern="0" dirty="0" smtClean="0">
                <a:solidFill>
                  <a:schemeClr val="tx1"/>
                </a:solidFill>
              </a:rPr>
              <a:t>for forest classification and monitoring</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chemeClr val="tx1"/>
                </a:solidFill>
              </a:rPr>
              <a:t>Data series are available for </a:t>
            </a:r>
            <a:r>
              <a:rPr lang="en-US" sz="2600" kern="0" dirty="0" smtClean="0">
                <a:solidFill>
                  <a:srgbClr val="4676A6"/>
                </a:solidFill>
              </a:rPr>
              <a:t>historical and statistical analysis and analysis of whole regions</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chemeClr val="tx1"/>
                </a:solidFill>
              </a:rPr>
              <a:t>Earth observation provides a solid basis for </a:t>
            </a:r>
            <a:r>
              <a:rPr lang="en-US" sz="2600" kern="0" dirty="0" smtClean="0">
                <a:solidFill>
                  <a:srgbClr val="4676A6"/>
                </a:solidFill>
              </a:rPr>
              <a:t>verification and reporting</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chemeClr val="tx1"/>
                </a:solidFill>
              </a:rPr>
              <a:t>Earth observation supports </a:t>
            </a:r>
            <a:r>
              <a:rPr lang="en-US" sz="2600" kern="0" dirty="0" smtClean="0">
                <a:solidFill>
                  <a:srgbClr val="4676A6"/>
                </a:solidFill>
              </a:rPr>
              <a:t>biomass estimation</a:t>
            </a:r>
            <a:endParaRPr lang="en-US" sz="2600" kern="0" dirty="0">
              <a:solidFill>
                <a:srgbClr val="4676A6"/>
              </a:solidFill>
            </a:endParaRP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Cost </a:t>
            </a:r>
            <a:r>
              <a:rPr lang="en-US" sz="2600" kern="0" dirty="0">
                <a:solidFill>
                  <a:srgbClr val="4676A6"/>
                </a:solidFill>
              </a:rPr>
              <a:t>estimate: </a:t>
            </a:r>
            <a:r>
              <a:rPr lang="en-US" sz="2600" kern="0" dirty="0" smtClean="0"/>
              <a:t>mapping different forest types, data 1,500 k€ / 100,000 km</a:t>
            </a:r>
            <a:r>
              <a:rPr lang="en-US" sz="2600" kern="0" baseline="30000" dirty="0" smtClean="0"/>
              <a:t>2</a:t>
            </a:r>
            <a:r>
              <a:rPr lang="en-US" sz="2600" kern="0" dirty="0" smtClean="0"/>
              <a:t>, mapping 350 – </a:t>
            </a:r>
            <a:r>
              <a:rPr lang="en-US" sz="2600" kern="0" dirty="0"/>
              <a:t>500 k€ / 100,000 km</a:t>
            </a:r>
            <a:r>
              <a:rPr lang="en-US" sz="2600" kern="0" baseline="30000" dirty="0"/>
              <a:t>2</a:t>
            </a:r>
            <a:endParaRPr lang="en-US" sz="2600" kern="0" baseline="30000" dirty="0" smtClean="0"/>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Main challenges: </a:t>
            </a:r>
            <a:r>
              <a:rPr lang="en-US" sz="2600" kern="0" dirty="0" smtClean="0"/>
              <a:t>business model.</a:t>
            </a:r>
            <a:endParaRPr lang="en-US" sz="2600" kern="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459898726"/>
      </p:ext>
    </p:extLst>
  </p:cSld>
  <p:clrMapOvr>
    <a:masterClrMapping/>
  </p:clrMapOvr>
  <p:transition advTm="2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833" y="2057400"/>
            <a:ext cx="8208000" cy="5105400"/>
          </a:xfrm>
        </p:spPr>
        <p:txBody>
          <a:bodyPr>
            <a:normAutofit/>
          </a:bodyPr>
          <a:lstStyle/>
          <a:p>
            <a:pPr marL="0" indent="0">
              <a:lnSpc>
                <a:spcPct val="80000"/>
              </a:lnSpc>
              <a:spcBef>
                <a:spcPts val="0"/>
              </a:spcBef>
              <a:spcAft>
                <a:spcPts val="1200"/>
              </a:spcAft>
              <a:buNone/>
            </a:pPr>
            <a:r>
              <a:rPr lang="en-US" sz="2400" b="1" dirty="0"/>
              <a:t>Integrating remote-sensing and </a:t>
            </a:r>
            <a:r>
              <a:rPr lang="en-US" sz="2400" b="1" dirty="0" err="1" smtClean="0"/>
              <a:t>groundbased</a:t>
            </a:r>
            <a:r>
              <a:rPr lang="en-US" sz="2400" b="1" dirty="0" smtClean="0"/>
              <a:t> observations </a:t>
            </a:r>
            <a:r>
              <a:rPr lang="en-US" sz="2400" b="1" dirty="0"/>
              <a:t>for estimation </a:t>
            </a:r>
            <a:r>
              <a:rPr lang="en-US" sz="2400" b="1" dirty="0" smtClean="0"/>
              <a:t>of emissions </a:t>
            </a:r>
            <a:r>
              <a:rPr lang="en-US" sz="2400" b="1" dirty="0"/>
              <a:t>and removals of </a:t>
            </a:r>
            <a:r>
              <a:rPr lang="en-US" sz="2400" b="1" dirty="0" smtClean="0"/>
              <a:t>greenhouse gases </a:t>
            </a:r>
            <a:r>
              <a:rPr lang="en-US" sz="2400" b="1" dirty="0"/>
              <a:t>in forests </a:t>
            </a:r>
            <a:r>
              <a:rPr lang="en-US" sz="2000" b="1" dirty="0" smtClean="0"/>
              <a:t>(GFOI; 2014) </a:t>
            </a:r>
            <a:r>
              <a:rPr lang="en-US" sz="2000" i="1" dirty="0" smtClean="0"/>
              <a:t>methods </a:t>
            </a:r>
            <a:r>
              <a:rPr lang="en-US" sz="2000" i="1" dirty="0"/>
              <a:t>and </a:t>
            </a:r>
            <a:r>
              <a:rPr lang="en-US" sz="2000" i="1" dirty="0" smtClean="0"/>
              <a:t>guidance </a:t>
            </a:r>
            <a:r>
              <a:rPr lang="en-US" sz="2000" i="1" dirty="0"/>
              <a:t>from the Global </a:t>
            </a:r>
            <a:r>
              <a:rPr lang="en-US" sz="2000" i="1" dirty="0" smtClean="0"/>
              <a:t>Forest Observation Initiative</a:t>
            </a:r>
          </a:p>
          <a:p>
            <a:pPr marL="0" indent="0">
              <a:lnSpc>
                <a:spcPct val="80000"/>
              </a:lnSpc>
              <a:spcBef>
                <a:spcPts val="0"/>
              </a:spcBef>
              <a:spcAft>
                <a:spcPts val="1200"/>
              </a:spcAft>
              <a:buNone/>
            </a:pPr>
            <a:r>
              <a:rPr lang="en-US" sz="2600" b="1" dirty="0" smtClean="0">
                <a:solidFill>
                  <a:prstClr val="black"/>
                </a:solidFill>
              </a:rPr>
              <a:t>Global </a:t>
            </a:r>
            <a:r>
              <a:rPr lang="en-US" sz="2600" b="1" dirty="0">
                <a:solidFill>
                  <a:prstClr val="black"/>
                </a:solidFill>
              </a:rPr>
              <a:t>forest resource assessment </a:t>
            </a:r>
            <a:r>
              <a:rPr lang="en-US" sz="2000" b="1" dirty="0">
                <a:solidFill>
                  <a:prstClr val="black"/>
                </a:solidFill>
              </a:rPr>
              <a:t>(FAO; 2010) </a:t>
            </a:r>
            <a:br>
              <a:rPr lang="en-US" sz="2000" b="1" dirty="0">
                <a:solidFill>
                  <a:prstClr val="black"/>
                </a:solidFill>
              </a:rPr>
            </a:br>
            <a:r>
              <a:rPr lang="en-US" sz="2000" i="1" dirty="0" smtClean="0">
                <a:solidFill>
                  <a:prstClr val="black"/>
                </a:solidFill>
              </a:rPr>
              <a:t>global </a:t>
            </a:r>
            <a:r>
              <a:rPr lang="en-US" sz="2000" i="1" dirty="0">
                <a:solidFill>
                  <a:prstClr val="black"/>
                </a:solidFill>
              </a:rPr>
              <a:t>assessment of status and trends for all types of forests; comparison between 1990, 2000, 2005 and </a:t>
            </a:r>
            <a:r>
              <a:rPr lang="en-US" sz="2000" i="1" dirty="0" smtClean="0">
                <a:solidFill>
                  <a:prstClr val="black"/>
                </a:solidFill>
              </a:rPr>
              <a:t>2010, including a remote sensing forest survey</a:t>
            </a:r>
            <a:endParaRPr lang="en-US" sz="1000" b="1" dirty="0">
              <a:solidFill>
                <a:prstClr val="black"/>
              </a:solidFill>
            </a:endParaRPr>
          </a:p>
          <a:p>
            <a:pPr marL="0" indent="0">
              <a:lnSpc>
                <a:spcPct val="80000"/>
              </a:lnSpc>
              <a:spcBef>
                <a:spcPts val="0"/>
              </a:spcBef>
              <a:spcAft>
                <a:spcPts val="1200"/>
              </a:spcAft>
              <a:buNone/>
            </a:pPr>
            <a:r>
              <a:rPr lang="en-US" sz="2400" b="1" dirty="0" smtClean="0"/>
              <a:t>REDD</a:t>
            </a:r>
            <a:r>
              <a:rPr lang="en-US" sz="2400" b="1" baseline="30000" dirty="0" smtClean="0"/>
              <a:t>+</a:t>
            </a:r>
            <a:r>
              <a:rPr lang="en-US" sz="2400" b="1" dirty="0" smtClean="0"/>
              <a:t> </a:t>
            </a:r>
            <a:r>
              <a:rPr lang="en-US" sz="2000" i="1" dirty="0" smtClean="0"/>
              <a:t>reducing Emissions </a:t>
            </a:r>
            <a:r>
              <a:rPr lang="en-US" sz="2000" i="1" dirty="0"/>
              <a:t>from </a:t>
            </a:r>
            <a:r>
              <a:rPr lang="en-US" sz="2000" i="1" dirty="0" smtClean="0"/>
              <a:t>Deforestation  </a:t>
            </a:r>
            <a:r>
              <a:rPr lang="en-US" sz="2000" i="1" dirty="0"/>
              <a:t>and </a:t>
            </a:r>
            <a:r>
              <a:rPr lang="en-US" sz="2000" i="1" dirty="0" smtClean="0"/>
              <a:t>forest Degradation </a:t>
            </a:r>
            <a:r>
              <a:rPr lang="en-US" sz="2000" i="1" dirty="0"/>
              <a:t>in </a:t>
            </a:r>
            <a:r>
              <a:rPr lang="en-US" sz="2000" i="1" dirty="0" smtClean="0"/>
              <a:t>developing countries</a:t>
            </a:r>
            <a:endParaRPr lang="en-US" sz="2000" b="1" i="1" dirty="0">
              <a:solidFill>
                <a:prstClr val="black"/>
              </a:solidFill>
            </a:endParaRPr>
          </a:p>
          <a:p>
            <a:pPr marL="0" indent="0">
              <a:lnSpc>
                <a:spcPct val="80000"/>
              </a:lnSpc>
              <a:spcBef>
                <a:spcPts val="0"/>
              </a:spcBef>
              <a:spcAft>
                <a:spcPts val="1200"/>
              </a:spcAft>
              <a:buNone/>
            </a:pPr>
            <a:r>
              <a:rPr lang="en-US" sz="2400" b="1" dirty="0" smtClean="0">
                <a:solidFill>
                  <a:prstClr val="black"/>
                </a:solidFill>
              </a:rPr>
              <a:t>GOFC-GOLD </a:t>
            </a:r>
            <a:r>
              <a:rPr lang="en-US" sz="2000" i="1" dirty="0" smtClean="0">
                <a:solidFill>
                  <a:prstClr val="black"/>
                </a:solidFill>
              </a:rPr>
              <a:t>Global Observation </a:t>
            </a:r>
            <a:r>
              <a:rPr lang="en-US" sz="2000" i="1" dirty="0">
                <a:solidFill>
                  <a:prstClr val="black"/>
                </a:solidFill>
              </a:rPr>
              <a:t>for </a:t>
            </a:r>
            <a:r>
              <a:rPr lang="en-US" sz="2000" i="1" dirty="0" smtClean="0">
                <a:solidFill>
                  <a:prstClr val="black"/>
                </a:solidFill>
              </a:rPr>
              <a:t>Forest Cover </a:t>
            </a:r>
            <a:r>
              <a:rPr lang="en-US" sz="2000" i="1" dirty="0">
                <a:solidFill>
                  <a:prstClr val="black"/>
                </a:solidFill>
              </a:rPr>
              <a:t>and </a:t>
            </a:r>
            <a:r>
              <a:rPr lang="en-US" sz="2000" i="1" dirty="0" smtClean="0">
                <a:solidFill>
                  <a:prstClr val="black"/>
                </a:solidFill>
              </a:rPr>
              <a:t>Land Dynamics</a:t>
            </a:r>
          </a:p>
          <a:p>
            <a:pPr marL="0" lvl="0" indent="0">
              <a:lnSpc>
                <a:spcPct val="80000"/>
              </a:lnSpc>
              <a:spcBef>
                <a:spcPts val="0"/>
              </a:spcBef>
              <a:spcAft>
                <a:spcPts val="1200"/>
              </a:spcAft>
              <a:buNone/>
            </a:pPr>
            <a:r>
              <a:rPr lang="en-US" sz="2400" b="1" dirty="0" smtClean="0">
                <a:solidFill>
                  <a:prstClr val="black"/>
                </a:solidFill>
              </a:rPr>
              <a:t>Preserving forests, cutting carbon </a:t>
            </a:r>
            <a:r>
              <a:rPr lang="en-US" sz="2000" b="1" dirty="0" smtClean="0">
                <a:solidFill>
                  <a:prstClr val="black"/>
                </a:solidFill>
              </a:rPr>
              <a:t>(Copernicus; 2013) </a:t>
            </a:r>
            <a:r>
              <a:rPr lang="en-US" sz="2600" b="1" dirty="0">
                <a:solidFill>
                  <a:prstClr val="black"/>
                </a:solidFill>
              </a:rPr>
              <a:t/>
            </a:r>
            <a:br>
              <a:rPr lang="en-US" sz="2600" b="1" dirty="0">
                <a:solidFill>
                  <a:prstClr val="black"/>
                </a:solidFill>
              </a:rPr>
            </a:br>
            <a:r>
              <a:rPr lang="en-US" sz="2000" i="1" dirty="0" smtClean="0">
                <a:solidFill>
                  <a:prstClr val="black"/>
                </a:solidFill>
              </a:rPr>
              <a:t>brochure on earth observation support for objective measurement, reporting and verification of information on forests</a:t>
            </a:r>
            <a:endParaRPr lang="en-US" sz="2000" i="1" dirty="0">
              <a:solidFill>
                <a:prstClr val="black"/>
              </a:solidFill>
            </a:endParaRPr>
          </a:p>
          <a:p>
            <a:pPr marL="0" indent="0">
              <a:lnSpc>
                <a:spcPct val="80000"/>
              </a:lnSpc>
              <a:spcBef>
                <a:spcPts val="0"/>
              </a:spcBef>
              <a:spcAft>
                <a:spcPts val="600"/>
              </a:spcAft>
              <a:buNone/>
            </a:pPr>
            <a:endParaRPr lang="en-US" sz="20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24</a:t>
            </a:fld>
            <a:endParaRPr lang="en-US"/>
          </a:p>
        </p:txBody>
      </p:sp>
      <p:sp>
        <p:nvSpPr>
          <p:cNvPr id="7" name="Title 1"/>
          <p:cNvSpPr txBox="1">
            <a:spLocks/>
          </p:cNvSpPr>
          <p:nvPr/>
        </p:nvSpPr>
        <p:spPr>
          <a:xfrm>
            <a:off x="378000" y="108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1" y="252001"/>
            <a:ext cx="1527000" cy="78354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494712"/>
            <a:ext cx="2639059" cy="38526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344444"/>
            <a:ext cx="685800" cy="6858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392859"/>
            <a:ext cx="1757850" cy="588970"/>
          </a:xfrm>
          <a:prstGeom prst="rect">
            <a:avLst/>
          </a:prstGeom>
        </p:spPr>
      </p:pic>
    </p:spTree>
    <p:extLst>
      <p:ext uri="{BB962C8B-B14F-4D97-AF65-F5344CB8AC3E}">
        <p14:creationId xmlns:p14="http://schemas.microsoft.com/office/powerpoint/2010/main" val="3782279761"/>
      </p:ext>
    </p:extLst>
  </p:cSld>
  <p:clrMapOvr>
    <a:masterClrMapping/>
  </p:clrMapOvr>
  <p:transition advTm="2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25</a:t>
            </a:fld>
            <a:endParaRPr lang="en-US"/>
          </a:p>
        </p:txBody>
      </p:sp>
      <p:sp>
        <p:nvSpPr>
          <p:cNvPr id="2" name="TextBox 1"/>
          <p:cNvSpPr txBox="1"/>
          <p:nvPr/>
        </p:nvSpPr>
        <p:spPr>
          <a:xfrm>
            <a:off x="377999" y="324000"/>
            <a:ext cx="8208000" cy="1323439"/>
          </a:xfrm>
          <a:prstGeom prst="rect">
            <a:avLst/>
          </a:prstGeom>
          <a:noFill/>
        </p:spPr>
        <p:txBody>
          <a:bodyPr wrap="square" rtlCol="0">
            <a:spAutoFit/>
          </a:bodyPr>
          <a:lstStyle/>
          <a:p>
            <a:pPr algn="r"/>
            <a:r>
              <a:rPr lang="en-US" sz="4000" b="1" i="1" dirty="0" smtClean="0">
                <a:solidFill>
                  <a:srgbClr val="4676A6"/>
                </a:solidFill>
              </a:rPr>
              <a:t>Example national / local</a:t>
            </a:r>
            <a:br>
              <a:rPr lang="en-US" sz="4000" b="1" i="1" dirty="0" smtClean="0">
                <a:solidFill>
                  <a:srgbClr val="4676A6"/>
                </a:solidFill>
              </a:rPr>
            </a:br>
            <a:r>
              <a:rPr lang="en-US" sz="4000" b="1" i="1" dirty="0" smtClean="0">
                <a:solidFill>
                  <a:srgbClr val="4676A6"/>
                </a:solidFill>
              </a:rPr>
              <a:t>forest monitoring</a:t>
            </a:r>
            <a:endParaRPr lang="en-US" sz="4000" b="1" i="1" dirty="0">
              <a:solidFill>
                <a:srgbClr val="4676A6"/>
              </a:solidFill>
            </a:endParaRPr>
          </a:p>
        </p:txBody>
      </p:sp>
      <p:sp>
        <p:nvSpPr>
          <p:cNvPr id="11" name="TextBox 2"/>
          <p:cNvSpPr txBox="1">
            <a:spLocks noChangeArrowheads="1"/>
          </p:cNvSpPr>
          <p:nvPr/>
        </p:nvSpPr>
        <p:spPr bwMode="auto">
          <a:xfrm>
            <a:off x="704052" y="6019799"/>
            <a:ext cx="80525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spcBef>
                <a:spcPct val="0"/>
              </a:spcBef>
              <a:buSzTx/>
              <a:buFontTx/>
              <a:buNone/>
            </a:pPr>
            <a:r>
              <a:rPr lang="en-US" altLang="en-US" sz="1600" i="1" dirty="0" smtClean="0">
                <a:latin typeface="+mn-lt"/>
              </a:rPr>
              <a:t>A Landsat </a:t>
            </a:r>
            <a:r>
              <a:rPr lang="en-US" altLang="en-US" sz="1600" i="1" dirty="0">
                <a:latin typeface="+mn-lt"/>
              </a:rPr>
              <a:t>TM image shows in </a:t>
            </a:r>
            <a:r>
              <a:rPr lang="en-US" altLang="en-US" sz="1600" i="1" dirty="0" smtClean="0">
                <a:latin typeface="+mn-lt"/>
              </a:rPr>
              <a:t>detail houses that </a:t>
            </a:r>
            <a:r>
              <a:rPr lang="en-US" altLang="en-US" sz="1600" i="1" dirty="0">
                <a:latin typeface="+mn-lt"/>
              </a:rPr>
              <a:t>have been built and </a:t>
            </a:r>
            <a:r>
              <a:rPr lang="en-US" altLang="en-US" sz="1600" i="1" dirty="0" smtClean="0">
                <a:latin typeface="+mn-lt"/>
              </a:rPr>
              <a:t>fields </a:t>
            </a:r>
            <a:r>
              <a:rPr lang="en-US" altLang="en-US" sz="1600" i="1" dirty="0">
                <a:latin typeface="+mn-lt"/>
              </a:rPr>
              <a:t>that have been cleared along </a:t>
            </a:r>
            <a:r>
              <a:rPr lang="en-US" altLang="en-US" sz="1600" i="1" dirty="0" smtClean="0">
                <a:latin typeface="+mn-lt"/>
              </a:rPr>
              <a:t>parallel “fishbone</a:t>
            </a:r>
            <a:r>
              <a:rPr lang="en-US" altLang="en-US" sz="1600" i="1" dirty="0">
                <a:latin typeface="+mn-lt"/>
              </a:rPr>
              <a:t>” </a:t>
            </a:r>
            <a:r>
              <a:rPr lang="en-US" altLang="en-US" sz="1600" i="1" dirty="0" smtClean="0">
                <a:latin typeface="+mn-lt"/>
              </a:rPr>
              <a:t>lines in the tropical rainforest of Brazil. </a:t>
            </a:r>
            <a:r>
              <a:rPr lang="en-US" altLang="en-US" sz="1600" i="1" dirty="0">
                <a:latin typeface="+mn-lt"/>
              </a:rPr>
              <a:t>(Source: NASA)</a:t>
            </a: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08" y="1717876"/>
            <a:ext cx="7491981"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291607"/>
      </p:ext>
    </p:extLst>
  </p:cSld>
  <p:clrMapOvr>
    <a:masterClrMapping/>
  </p:clrMapOvr>
  <p:transition advTm="2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26</a:t>
            </a:fld>
            <a:endParaRPr lang="en-US"/>
          </a:p>
        </p:txBody>
      </p:sp>
      <p:sp>
        <p:nvSpPr>
          <p:cNvPr id="2" name="TextBox 1"/>
          <p:cNvSpPr txBox="1"/>
          <p:nvPr/>
        </p:nvSpPr>
        <p:spPr>
          <a:xfrm>
            <a:off x="2085187" y="381648"/>
            <a:ext cx="6500813" cy="1323439"/>
          </a:xfrm>
          <a:prstGeom prst="rect">
            <a:avLst/>
          </a:prstGeom>
          <a:noFill/>
        </p:spPr>
        <p:txBody>
          <a:bodyPr wrap="square" rtlCol="0">
            <a:spAutoFit/>
          </a:bodyPr>
          <a:lstStyle/>
          <a:p>
            <a:pPr algn="r"/>
            <a:r>
              <a:rPr lang="en-US" sz="4000" b="1" i="1" dirty="0" smtClean="0">
                <a:solidFill>
                  <a:srgbClr val="4676A6"/>
                </a:solidFill>
              </a:rPr>
              <a:t>National / local forest</a:t>
            </a:r>
            <a:br>
              <a:rPr lang="en-US" sz="4000" b="1" i="1" dirty="0" smtClean="0">
                <a:solidFill>
                  <a:srgbClr val="4676A6"/>
                </a:solidFill>
              </a:rPr>
            </a:br>
            <a:r>
              <a:rPr lang="en-US" sz="4000" b="1" i="1" dirty="0" smtClean="0">
                <a:solidFill>
                  <a:srgbClr val="4676A6"/>
                </a:solidFill>
              </a:rPr>
              <a:t>monitoring</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7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All aspects of the global / regional forest monitoring apply</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chemeClr val="tx1"/>
                </a:solidFill>
              </a:rPr>
              <a:t>Earth observation facilitates </a:t>
            </a:r>
            <a:r>
              <a:rPr lang="en-US" sz="2600" kern="0" dirty="0" smtClean="0">
                <a:solidFill>
                  <a:srgbClr val="4676A6"/>
                </a:solidFill>
              </a:rPr>
              <a:t>identification of the different stages of forest development</a:t>
            </a:r>
            <a:endParaRPr lang="en-US" sz="2600" kern="0" dirty="0"/>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chemeClr val="tx1"/>
                </a:solidFill>
              </a:rPr>
              <a:t>Earth observation can be used for </a:t>
            </a:r>
            <a:r>
              <a:rPr lang="en-US" sz="2600" kern="0" dirty="0" smtClean="0">
                <a:solidFill>
                  <a:srgbClr val="4676A6"/>
                </a:solidFill>
              </a:rPr>
              <a:t>detection of illegal logging </a:t>
            </a:r>
            <a:r>
              <a:rPr lang="en-US" sz="2600" kern="0" dirty="0" smtClean="0">
                <a:solidFill>
                  <a:schemeClr val="tx1"/>
                </a:solidFill>
              </a:rPr>
              <a:t>and more </a:t>
            </a:r>
            <a:r>
              <a:rPr lang="en-US" sz="2600" kern="0" dirty="0" smtClean="0">
                <a:solidFill>
                  <a:srgbClr val="4676A6"/>
                </a:solidFill>
              </a:rPr>
              <a:t>detailed classification</a:t>
            </a:r>
          </a:p>
          <a:p>
            <a:pPr marL="342000" indent="-342000">
              <a:lnSpc>
                <a:spcPct val="80000"/>
              </a:lnSpc>
              <a:spcBef>
                <a:spcPts val="0"/>
              </a:spcBef>
              <a:spcAft>
                <a:spcPts val="1200"/>
              </a:spcAft>
              <a:buFont typeface="Arial" panose="020B0604020202020204" pitchFamily="34" charset="0"/>
              <a:buChar char="•"/>
              <a:defRPr/>
            </a:pPr>
            <a:r>
              <a:rPr lang="en-GB" sz="2600" kern="0" dirty="0" smtClean="0">
                <a:solidFill>
                  <a:srgbClr val="4676A6"/>
                </a:solidFill>
              </a:rPr>
              <a:t>Cost estimate: </a:t>
            </a:r>
            <a:r>
              <a:rPr lang="en-GB" sz="2600" kern="0" dirty="0" smtClean="0"/>
              <a:t>see global / regional forest monitoring, index forest fragmentation on case-by-case basis</a:t>
            </a:r>
          </a:p>
          <a:p>
            <a:pPr marL="34200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Main </a:t>
            </a:r>
            <a:r>
              <a:rPr lang="en-US" sz="2600" kern="0" dirty="0">
                <a:solidFill>
                  <a:srgbClr val="4676A6"/>
                </a:solidFill>
              </a:rPr>
              <a:t>challenges: </a:t>
            </a:r>
            <a:r>
              <a:rPr lang="en-US" sz="2600" kern="0" dirty="0" smtClean="0"/>
              <a:t>cost, business model.</a:t>
            </a:r>
            <a:endParaRPr kumimoji="0" lang="en-GB" sz="26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927405116"/>
      </p:ext>
    </p:extLst>
  </p:cSld>
  <p:clrMapOvr>
    <a:masterClrMapping/>
  </p:clrMapOvr>
  <p:transition advTm="2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450" y="2438400"/>
            <a:ext cx="8208000" cy="4679205"/>
          </a:xfrm>
        </p:spPr>
        <p:txBody>
          <a:bodyPr>
            <a:normAutofit/>
          </a:bodyPr>
          <a:lstStyle/>
          <a:p>
            <a:pPr marL="0" indent="0">
              <a:lnSpc>
                <a:spcPct val="80000"/>
              </a:lnSpc>
              <a:spcBef>
                <a:spcPts val="0"/>
              </a:spcBef>
              <a:spcAft>
                <a:spcPts val="1200"/>
              </a:spcAft>
              <a:buNone/>
            </a:pPr>
            <a:r>
              <a:rPr lang="en-US" sz="2400" b="1" dirty="0">
                <a:solidFill>
                  <a:prstClr val="black"/>
                </a:solidFill>
              </a:rPr>
              <a:t>Earth observation for sustainable development of </a:t>
            </a:r>
            <a:r>
              <a:rPr lang="en-US" sz="2400" b="1" dirty="0" smtClean="0">
                <a:solidFill>
                  <a:prstClr val="black"/>
                </a:solidFill>
              </a:rPr>
              <a:t>forest (EOSD) </a:t>
            </a:r>
            <a:r>
              <a:rPr lang="en-US" sz="2000" b="1" dirty="0" smtClean="0">
                <a:solidFill>
                  <a:prstClr val="black"/>
                </a:solidFill>
              </a:rPr>
              <a:t>(Natural Resources Canada; 2010) </a:t>
            </a:r>
            <a:r>
              <a:rPr lang="en-US" sz="2000" i="1" dirty="0" smtClean="0">
                <a:solidFill>
                  <a:prstClr val="black"/>
                </a:solidFill>
              </a:rPr>
              <a:t>building </a:t>
            </a:r>
            <a:r>
              <a:rPr lang="en-US" sz="2000" i="1" dirty="0">
                <a:solidFill>
                  <a:prstClr val="black"/>
                </a:solidFill>
              </a:rPr>
              <a:t>a </a:t>
            </a:r>
            <a:r>
              <a:rPr lang="en-US" sz="2000" i="1" dirty="0" smtClean="0">
                <a:solidFill>
                  <a:prstClr val="black"/>
                </a:solidFill>
              </a:rPr>
              <a:t>next generation forest measuring </a:t>
            </a:r>
            <a:r>
              <a:rPr lang="en-US" sz="2000" i="1" dirty="0">
                <a:solidFill>
                  <a:prstClr val="black"/>
                </a:solidFill>
              </a:rPr>
              <a:t>and </a:t>
            </a:r>
            <a:r>
              <a:rPr lang="en-US" sz="2000" i="1" dirty="0" smtClean="0">
                <a:solidFill>
                  <a:prstClr val="black"/>
                </a:solidFill>
              </a:rPr>
              <a:t>monitoring system </a:t>
            </a:r>
            <a:r>
              <a:rPr lang="en-US" sz="2000" i="1" dirty="0">
                <a:solidFill>
                  <a:prstClr val="black"/>
                </a:solidFill>
              </a:rPr>
              <a:t>for </a:t>
            </a:r>
            <a:r>
              <a:rPr lang="en-US" sz="2000" i="1" dirty="0" smtClean="0">
                <a:solidFill>
                  <a:prstClr val="black"/>
                </a:solidFill>
              </a:rPr>
              <a:t>Canada: description of land cover mapping, applications, change monitoring and a forest information system</a:t>
            </a:r>
          </a:p>
          <a:p>
            <a:pPr marL="0" indent="0">
              <a:lnSpc>
                <a:spcPct val="80000"/>
              </a:lnSpc>
              <a:spcBef>
                <a:spcPts val="0"/>
              </a:spcBef>
              <a:spcAft>
                <a:spcPts val="1200"/>
              </a:spcAft>
              <a:buNone/>
            </a:pPr>
            <a:r>
              <a:rPr lang="en-US" sz="2400" b="1" dirty="0" smtClean="0">
                <a:solidFill>
                  <a:prstClr val="black"/>
                </a:solidFill>
              </a:rPr>
              <a:t>Land system modelling for a sustainable world </a:t>
            </a:r>
            <a:r>
              <a:rPr lang="en-US" sz="2000" b="1" dirty="0" smtClean="0">
                <a:solidFill>
                  <a:prstClr val="black"/>
                </a:solidFill>
              </a:rPr>
              <a:t>(INPE; 2013) </a:t>
            </a:r>
            <a:r>
              <a:rPr lang="en-US" sz="2000" i="1" dirty="0" smtClean="0">
                <a:solidFill>
                  <a:prstClr val="black"/>
                </a:solidFill>
              </a:rPr>
              <a:t>presentation showing deforestation monitoring and forest modelling in Brazil</a:t>
            </a:r>
          </a:p>
          <a:p>
            <a:pPr marL="0" indent="0">
              <a:lnSpc>
                <a:spcPct val="80000"/>
              </a:lnSpc>
              <a:spcBef>
                <a:spcPts val="0"/>
              </a:spcBef>
              <a:spcAft>
                <a:spcPts val="1200"/>
              </a:spcAft>
              <a:buNone/>
            </a:pPr>
            <a:r>
              <a:rPr lang="en-US" sz="2400" b="1" dirty="0">
                <a:solidFill>
                  <a:prstClr val="black"/>
                </a:solidFill>
              </a:rPr>
              <a:t>Monitoring of tropical forests and agricultural areas with </a:t>
            </a:r>
            <a:r>
              <a:rPr lang="en-US" sz="2400" b="1" dirty="0" smtClean="0">
                <a:solidFill>
                  <a:prstClr val="black"/>
                </a:solidFill>
              </a:rPr>
              <a:t>radar </a:t>
            </a:r>
            <a:r>
              <a:rPr lang="en-US" sz="2000" b="1" dirty="0" smtClean="0">
                <a:solidFill>
                  <a:prstClr val="black"/>
                </a:solidFill>
              </a:rPr>
              <a:t>(</a:t>
            </a:r>
            <a:r>
              <a:rPr lang="en-US" sz="2000" b="1" dirty="0" err="1" smtClean="0">
                <a:solidFill>
                  <a:prstClr val="black"/>
                </a:solidFill>
              </a:rPr>
              <a:t>SarVision</a:t>
            </a:r>
            <a:r>
              <a:rPr lang="en-US" sz="2000" b="1" dirty="0">
                <a:solidFill>
                  <a:prstClr val="black"/>
                </a:solidFill>
              </a:rPr>
              <a:t>;</a:t>
            </a:r>
            <a:r>
              <a:rPr lang="en-US" sz="2000" b="1" dirty="0" smtClean="0">
                <a:solidFill>
                  <a:prstClr val="black"/>
                </a:solidFill>
              </a:rPr>
              <a:t> 2011) </a:t>
            </a:r>
            <a:r>
              <a:rPr lang="en-US" sz="2000" i="1" dirty="0" smtClean="0">
                <a:solidFill>
                  <a:prstClr val="black"/>
                </a:solidFill>
              </a:rPr>
              <a:t>methodology overview by the Dutch company </a:t>
            </a:r>
            <a:r>
              <a:rPr lang="en-US" sz="2000" i="1" dirty="0" err="1" smtClean="0">
                <a:solidFill>
                  <a:prstClr val="black"/>
                </a:solidFill>
              </a:rPr>
              <a:t>SarVision</a:t>
            </a:r>
            <a:endParaRPr lang="en-US" sz="2000" i="1" dirty="0">
              <a:solidFill>
                <a:prstClr val="black"/>
              </a:solidFill>
            </a:endParaRPr>
          </a:p>
          <a:p>
            <a:pPr marL="0" indent="0">
              <a:lnSpc>
                <a:spcPct val="80000"/>
              </a:lnSpc>
              <a:spcBef>
                <a:spcPts val="0"/>
              </a:spcBef>
              <a:spcAft>
                <a:spcPts val="1200"/>
              </a:spcAft>
              <a:buNone/>
            </a:pPr>
            <a:endParaRPr lang="en-US" sz="2000" i="1" dirty="0">
              <a:solidFill>
                <a:prstClr val="black"/>
              </a:solidFill>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27</a:t>
            </a:fld>
            <a:endParaRPr lang="en-US"/>
          </a:p>
        </p:txBody>
      </p:sp>
      <p:sp>
        <p:nvSpPr>
          <p:cNvPr id="7" name="Title 1"/>
          <p:cNvSpPr txBox="1">
            <a:spLocks/>
          </p:cNvSpPr>
          <p:nvPr/>
        </p:nvSpPr>
        <p:spPr>
          <a:xfrm>
            <a:off x="378000" y="108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3"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98" y="301819"/>
            <a:ext cx="1666875" cy="62849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291017"/>
            <a:ext cx="2343150" cy="70294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354425"/>
            <a:ext cx="775500" cy="629837"/>
          </a:xfrm>
          <a:prstGeom prst="rect">
            <a:avLst/>
          </a:prstGeom>
        </p:spPr>
      </p:pic>
    </p:spTree>
    <p:extLst>
      <p:ext uri="{BB962C8B-B14F-4D97-AF65-F5344CB8AC3E}">
        <p14:creationId xmlns:p14="http://schemas.microsoft.com/office/powerpoint/2010/main" val="608582370"/>
      </p:ext>
    </p:extLst>
  </p:cSld>
  <p:clrMapOvr>
    <a:masterClrMapping/>
  </p:clrMapOvr>
  <p:transition advTm="2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450" y="2514600"/>
            <a:ext cx="8208000" cy="4679205"/>
          </a:xfrm>
        </p:spPr>
        <p:txBody>
          <a:bodyPr>
            <a:normAutofit/>
          </a:bodyPr>
          <a:lstStyle/>
          <a:p>
            <a:pPr marL="0" indent="0">
              <a:lnSpc>
                <a:spcPct val="80000"/>
              </a:lnSpc>
              <a:spcBef>
                <a:spcPts val="0"/>
              </a:spcBef>
              <a:spcAft>
                <a:spcPts val="1200"/>
              </a:spcAft>
              <a:buNone/>
            </a:pPr>
            <a:r>
              <a:rPr lang="en-US" sz="2600" b="1" dirty="0" smtClean="0">
                <a:solidFill>
                  <a:prstClr val="black"/>
                </a:solidFill>
              </a:rPr>
              <a:t>Forestry and forest management </a:t>
            </a:r>
            <a:r>
              <a:rPr lang="en-US" sz="2000" b="1" dirty="0" smtClean="0">
                <a:solidFill>
                  <a:prstClr val="black"/>
                </a:solidFill>
              </a:rPr>
              <a:t>(Earth </a:t>
            </a:r>
            <a:r>
              <a:rPr lang="en-US" sz="2000" b="1" dirty="0">
                <a:solidFill>
                  <a:prstClr val="black"/>
                </a:solidFill>
              </a:rPr>
              <a:t>from Space; </a:t>
            </a:r>
            <a:r>
              <a:rPr lang="en-US" sz="2000" b="1" dirty="0" smtClean="0">
                <a:solidFill>
                  <a:prstClr val="black"/>
                </a:solidFill>
              </a:rPr>
              <a:t>2009) </a:t>
            </a:r>
            <a:br>
              <a:rPr lang="en-US" sz="2000" b="1" dirty="0" smtClean="0">
                <a:solidFill>
                  <a:prstClr val="black"/>
                </a:solidFill>
              </a:rPr>
            </a:br>
            <a:r>
              <a:rPr lang="en-US" sz="2000" i="1" dirty="0" smtClean="0">
                <a:solidFill>
                  <a:prstClr val="black"/>
                </a:solidFill>
              </a:rPr>
              <a:t>articles on remote sensing for forest monitoring in Russia by the </a:t>
            </a:r>
            <a:r>
              <a:rPr lang="en-US" sz="2000" i="1" dirty="0">
                <a:solidFill>
                  <a:prstClr val="black"/>
                </a:solidFill>
              </a:rPr>
              <a:t>company </a:t>
            </a:r>
            <a:r>
              <a:rPr lang="en-US" sz="2000" i="1" dirty="0" err="1" smtClean="0">
                <a:solidFill>
                  <a:prstClr val="black"/>
                </a:solidFill>
              </a:rPr>
              <a:t>Scanex</a:t>
            </a:r>
            <a:endParaRPr lang="en-US" sz="2000" i="1" dirty="0" smtClean="0">
              <a:solidFill>
                <a:prstClr val="black"/>
              </a:solidFill>
            </a:endParaRPr>
          </a:p>
          <a:p>
            <a:pPr marL="0" lvl="0" indent="0">
              <a:lnSpc>
                <a:spcPct val="80000"/>
              </a:lnSpc>
              <a:spcBef>
                <a:spcPts val="0"/>
              </a:spcBef>
              <a:spcAft>
                <a:spcPts val="1200"/>
              </a:spcAft>
              <a:buNone/>
            </a:pPr>
            <a:r>
              <a:rPr lang="en-US" sz="2600" b="1" dirty="0" smtClean="0">
                <a:solidFill>
                  <a:prstClr val="black"/>
                </a:solidFill>
              </a:rPr>
              <a:t>Satellites support monitoring of Europe’s green lungs </a:t>
            </a:r>
            <a:r>
              <a:rPr lang="en-US" sz="2000" b="1" dirty="0" smtClean="0">
                <a:solidFill>
                  <a:prstClr val="black"/>
                </a:solidFill>
              </a:rPr>
              <a:t>(Copernicus; </a:t>
            </a:r>
            <a:r>
              <a:rPr lang="en-US" sz="2000" b="1" dirty="0">
                <a:solidFill>
                  <a:prstClr val="black"/>
                </a:solidFill>
              </a:rPr>
              <a:t>2013) </a:t>
            </a:r>
            <a:r>
              <a:rPr lang="en-US" sz="2000" i="1" dirty="0" smtClean="0">
                <a:solidFill>
                  <a:prstClr val="black"/>
                </a:solidFill>
              </a:rPr>
              <a:t>brochure on earth observation for forest monitoring in Europe</a:t>
            </a:r>
          </a:p>
          <a:p>
            <a:pPr marL="0" indent="0">
              <a:lnSpc>
                <a:spcPct val="80000"/>
              </a:lnSpc>
              <a:spcBef>
                <a:spcPts val="0"/>
              </a:spcBef>
              <a:spcAft>
                <a:spcPts val="1200"/>
              </a:spcAft>
              <a:buNone/>
            </a:pPr>
            <a:r>
              <a:rPr lang="en-US" sz="2600" b="1" dirty="0" smtClean="0">
                <a:solidFill>
                  <a:prstClr val="black"/>
                </a:solidFill>
              </a:rPr>
              <a:t>Forest </a:t>
            </a:r>
            <a:r>
              <a:rPr lang="en-US" sz="2600" b="1" dirty="0">
                <a:solidFill>
                  <a:prstClr val="black"/>
                </a:solidFill>
              </a:rPr>
              <a:t>cover and deforestation in Belize </a:t>
            </a:r>
            <a:r>
              <a:rPr lang="en-US" sz="2600" b="1" dirty="0" smtClean="0">
                <a:solidFill>
                  <a:prstClr val="black"/>
                </a:solidFill>
              </a:rPr>
              <a:t>1980-2010</a:t>
            </a:r>
            <a:r>
              <a:rPr lang="en-US" sz="2800" b="1" dirty="0">
                <a:solidFill>
                  <a:prstClr val="black"/>
                </a:solidFill>
              </a:rPr>
              <a:t> </a:t>
            </a:r>
            <a:r>
              <a:rPr lang="en-US" sz="2000" b="1" dirty="0" smtClean="0">
                <a:solidFill>
                  <a:prstClr val="black"/>
                </a:solidFill>
              </a:rPr>
              <a:t>(SERVIR; 2010) </a:t>
            </a:r>
            <a:r>
              <a:rPr lang="en-US" sz="2000" i="1" dirty="0" smtClean="0">
                <a:solidFill>
                  <a:prstClr val="black"/>
                </a:solidFill>
              </a:rPr>
              <a:t>use </a:t>
            </a:r>
            <a:r>
              <a:rPr lang="en-US" sz="2000" i="1" dirty="0">
                <a:solidFill>
                  <a:prstClr val="black"/>
                </a:solidFill>
              </a:rPr>
              <a:t>of remote sensing for change detection and analysis</a:t>
            </a:r>
          </a:p>
          <a:p>
            <a:pPr marL="0" indent="0">
              <a:lnSpc>
                <a:spcPct val="80000"/>
              </a:lnSpc>
              <a:spcBef>
                <a:spcPts val="0"/>
              </a:spcBef>
              <a:spcAft>
                <a:spcPts val="1200"/>
              </a:spcAft>
              <a:buNone/>
            </a:pPr>
            <a:endParaRPr lang="en-US" sz="2000" i="1" dirty="0">
              <a:solidFill>
                <a:prstClr val="black"/>
              </a:solidFill>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28</a:t>
            </a:fld>
            <a:endParaRPr lang="en-US"/>
          </a:p>
        </p:txBody>
      </p:sp>
      <p:sp>
        <p:nvSpPr>
          <p:cNvPr id="7" name="Title 1"/>
          <p:cNvSpPr txBox="1">
            <a:spLocks/>
          </p:cNvSpPr>
          <p:nvPr/>
        </p:nvSpPr>
        <p:spPr>
          <a:xfrm>
            <a:off x="378000" y="108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 (2):</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3"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9266" y="421810"/>
            <a:ext cx="1943100" cy="41637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45968"/>
            <a:ext cx="1695450" cy="56806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455884"/>
            <a:ext cx="2633662" cy="328612"/>
          </a:xfrm>
          <a:prstGeom prst="rect">
            <a:avLst/>
          </a:prstGeom>
        </p:spPr>
      </p:pic>
    </p:spTree>
    <p:extLst>
      <p:ext uri="{BB962C8B-B14F-4D97-AF65-F5344CB8AC3E}">
        <p14:creationId xmlns:p14="http://schemas.microsoft.com/office/powerpoint/2010/main" val="4090715406"/>
      </p:ext>
    </p:extLst>
  </p:cSld>
  <p:clrMapOvr>
    <a:masterClrMapping/>
  </p:clrMapOvr>
  <p:transition advTm="2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29</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Example support to operational</a:t>
            </a:r>
            <a:br>
              <a:rPr lang="en-US" sz="4000" b="1" i="1" dirty="0" smtClean="0">
                <a:solidFill>
                  <a:srgbClr val="4676A6"/>
                </a:solidFill>
              </a:rPr>
            </a:br>
            <a:r>
              <a:rPr lang="en-US" sz="4000" b="1" i="1" dirty="0" smtClean="0">
                <a:solidFill>
                  <a:srgbClr val="4676A6"/>
                </a:solidFill>
              </a:rPr>
              <a:t>forest management </a:t>
            </a:r>
          </a:p>
        </p:txBody>
      </p:sp>
      <p:sp>
        <p:nvSpPr>
          <p:cNvPr id="9" name="TextBox 1"/>
          <p:cNvSpPr txBox="1">
            <a:spLocks noChangeArrowheads="1"/>
          </p:cNvSpPr>
          <p:nvPr/>
        </p:nvSpPr>
        <p:spPr bwMode="auto">
          <a:xfrm>
            <a:off x="265200" y="5683045"/>
            <a:ext cx="8433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spcBef>
                <a:spcPct val="0"/>
              </a:spcBef>
              <a:buSzTx/>
              <a:buFontTx/>
              <a:buNone/>
            </a:pPr>
            <a:r>
              <a:rPr lang="en-US" altLang="en-US" sz="1600" i="1" dirty="0">
                <a:latin typeface="+mn-lt"/>
              </a:rPr>
              <a:t>Clear-cut and re-growth based on multi-temporal ALOS PALSAR-1 data (August 2007 </a:t>
            </a:r>
            <a:r>
              <a:rPr lang="en-US" altLang="en-US" sz="1600" i="1" dirty="0" smtClean="0">
                <a:latin typeface="+mn-lt"/>
              </a:rPr>
              <a:t>- August </a:t>
            </a:r>
            <a:r>
              <a:rPr lang="en-US" altLang="en-US" sz="1600" i="1" dirty="0">
                <a:latin typeface="+mn-lt"/>
              </a:rPr>
              <a:t>2008). Red </a:t>
            </a:r>
            <a:r>
              <a:rPr lang="en-US" altLang="en-US" sz="1600" i="1" dirty="0" err="1">
                <a:latin typeface="+mn-lt"/>
              </a:rPr>
              <a:t>colour</a:t>
            </a:r>
            <a:r>
              <a:rPr lang="en-US" altLang="en-US" sz="1600" i="1" dirty="0">
                <a:latin typeface="+mn-lt"/>
              </a:rPr>
              <a:t> corresponds to harvested before 2008 and </a:t>
            </a:r>
            <a:r>
              <a:rPr lang="en-US" altLang="en-US" sz="1600" i="1" dirty="0" smtClean="0">
                <a:latin typeface="+mn-lt"/>
              </a:rPr>
              <a:t>re-establishment, brown </a:t>
            </a:r>
            <a:r>
              <a:rPr lang="en-US" altLang="en-US" sz="1600" i="1" dirty="0">
                <a:latin typeface="+mn-lt"/>
              </a:rPr>
              <a:t>to harvested before 2008 and no re-establishment, blue and cyan harvested in </a:t>
            </a:r>
            <a:r>
              <a:rPr lang="en-US" altLang="en-US" sz="1600" i="1" dirty="0" smtClean="0">
                <a:latin typeface="+mn-lt"/>
              </a:rPr>
              <a:t>2008 and </a:t>
            </a:r>
            <a:r>
              <a:rPr lang="en-US" altLang="en-US" sz="1600" i="1" dirty="0">
                <a:latin typeface="+mn-lt"/>
              </a:rPr>
              <a:t>no re-establishment</a:t>
            </a:r>
            <a:r>
              <a:rPr lang="en-US" altLang="en-US" sz="1600" i="1" dirty="0" smtClean="0">
                <a:latin typeface="+mn-lt"/>
              </a:rPr>
              <a:t>. (Source: Case studies for ASI/FSC, service delivery report; 2011)</a:t>
            </a:r>
          </a:p>
          <a:p>
            <a:pPr algn="r" eaLnBrk="1" hangingPunct="1">
              <a:spcBef>
                <a:spcPct val="0"/>
              </a:spcBef>
              <a:buSzTx/>
              <a:buFontTx/>
              <a:buNone/>
            </a:pPr>
            <a:endParaRPr lang="en-US" altLang="en-US" sz="1600"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084" y="1607774"/>
            <a:ext cx="7363831" cy="3890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461760"/>
      </p:ext>
    </p:extLst>
  </p:cSld>
  <p:clrMapOvr>
    <a:masterClrMapping/>
  </p:clrMapOvr>
  <p:transition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3</a:t>
            </a:fld>
            <a:endParaRPr lang="en-US" dirty="0"/>
          </a:p>
        </p:txBody>
      </p:sp>
      <p:sp>
        <p:nvSpPr>
          <p:cNvPr id="8" name="Title 1"/>
          <p:cNvSpPr txBox="1">
            <a:spLocks/>
          </p:cNvSpPr>
          <p:nvPr/>
        </p:nvSpPr>
        <p:spPr>
          <a:xfrm>
            <a:off x="378000" y="900000"/>
            <a:ext cx="8208000" cy="709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4676A6"/>
                </a:solidFill>
                <a:effectLst/>
                <a:uLnTx/>
                <a:uFillTx/>
                <a:latin typeface="+mj-lt"/>
                <a:ea typeface="+mj-ea"/>
                <a:cs typeface="+mj-cs"/>
              </a:rPr>
              <a:t>Sequence:</a:t>
            </a:r>
            <a:endParaRPr kumimoji="0" lang="en-US" sz="4000" b="1" i="1" u="none" strike="noStrike" kern="1200" cap="none" spc="0" normalizeH="0" baseline="0" noProof="0" dirty="0">
              <a:ln>
                <a:noFill/>
              </a:ln>
              <a:solidFill>
                <a:srgbClr val="4676A6"/>
              </a:solidFill>
              <a:effectLst/>
              <a:uLnTx/>
              <a:uFillTx/>
              <a:latin typeface="+mj-lt"/>
              <a:ea typeface="+mj-ea"/>
              <a:cs typeface="+mj-cs"/>
            </a:endParaRPr>
          </a:p>
        </p:txBody>
      </p:sp>
      <p:sp>
        <p:nvSpPr>
          <p:cNvPr id="9" name="Content Placeholder 2"/>
          <p:cNvSpPr txBox="1">
            <a:spLocks/>
          </p:cNvSpPr>
          <p:nvPr/>
        </p:nvSpPr>
        <p:spPr>
          <a:xfrm>
            <a:off x="378000" y="1800000"/>
            <a:ext cx="8229600" cy="39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General assessment of the state-of-the</a:t>
            </a:r>
            <a:r>
              <a:rPr lang="en-US" sz="2800" dirty="0" smtClean="0"/>
              <a:t>-art of</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earth observation</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Major trends and developments in the application field</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Description of</a:t>
            </a:r>
            <a:r>
              <a:rPr kumimoji="0" lang="en-US" sz="2800" b="0" i="0" u="none" strike="noStrike" kern="1200" cap="none" spc="0" normalizeH="0" noProof="0" dirty="0" smtClean="0">
                <a:ln>
                  <a:noFill/>
                </a:ln>
                <a:solidFill>
                  <a:schemeClr val="tx1"/>
                </a:solidFill>
                <a:effectLst/>
                <a:uLnTx/>
                <a:uFillTx/>
                <a:latin typeface="+mn-lt"/>
                <a:ea typeface="+mn-ea"/>
                <a:cs typeface="+mn-cs"/>
              </a:rPr>
              <a:t> earth observation solutions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Assessment of market</a:t>
            </a:r>
            <a:r>
              <a:rPr kumimoji="0" lang="en-US" sz="2800" b="0" i="0" u="none" strike="noStrike" kern="1200" cap="none" spc="0" normalizeH="0" noProof="0" dirty="0" smtClean="0">
                <a:ln>
                  <a:noFill/>
                </a:ln>
                <a:solidFill>
                  <a:schemeClr val="tx1"/>
                </a:solidFill>
                <a:effectLst/>
                <a:uLnTx/>
                <a:uFillTx/>
                <a:latin typeface="+mn-lt"/>
                <a:ea typeface="+mn-ea"/>
                <a:cs typeface="+mn-cs"/>
              </a:rPr>
              <a:t> potential for earth observation solutions and marketing instruments</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lang="en-US" sz="2800" baseline="0" dirty="0" smtClean="0"/>
              <a:t>Capacity</a:t>
            </a:r>
            <a:r>
              <a:rPr lang="en-US" sz="2800" dirty="0" smtClean="0"/>
              <a:t> building for successful application of earth observation solutions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145907551"/>
      </p:ext>
    </p:extLst>
  </p:cSld>
  <p:clrMapOvr>
    <a:masterClrMapping/>
  </p:clrMapOvr>
  <p:transition advTm="2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30</a:t>
            </a:fld>
            <a:endParaRPr lang="en-US"/>
          </a:p>
        </p:txBody>
      </p:sp>
      <p:sp>
        <p:nvSpPr>
          <p:cNvPr id="2" name="TextBox 1"/>
          <p:cNvSpPr txBox="1"/>
          <p:nvPr/>
        </p:nvSpPr>
        <p:spPr>
          <a:xfrm>
            <a:off x="2085187" y="464101"/>
            <a:ext cx="6500813" cy="1323439"/>
          </a:xfrm>
          <a:prstGeom prst="rect">
            <a:avLst/>
          </a:prstGeom>
          <a:noFill/>
        </p:spPr>
        <p:txBody>
          <a:bodyPr wrap="square" rtlCol="0" anchor="ctr">
            <a:spAutoFit/>
          </a:bodyPr>
          <a:lstStyle/>
          <a:p>
            <a:pPr algn="r"/>
            <a:r>
              <a:rPr lang="en-US" sz="4000" b="1" i="1" dirty="0" smtClean="0">
                <a:solidFill>
                  <a:srgbClr val="4676A6"/>
                </a:solidFill>
              </a:rPr>
              <a:t>Support to operational</a:t>
            </a:r>
            <a:br>
              <a:rPr lang="en-US" sz="4000" b="1" i="1" dirty="0" smtClean="0">
                <a:solidFill>
                  <a:srgbClr val="4676A6"/>
                </a:solidFill>
              </a:rPr>
            </a:br>
            <a:r>
              <a:rPr lang="en-US" sz="4000" b="1" i="1" dirty="0" smtClean="0">
                <a:solidFill>
                  <a:srgbClr val="4676A6"/>
                </a:solidFill>
              </a:rPr>
              <a:t>forest management</a:t>
            </a:r>
          </a:p>
        </p:txBody>
      </p:sp>
      <p:sp>
        <p:nvSpPr>
          <p:cNvPr id="10" name="Tijdelijke aanduiding voor inhoud 2"/>
          <p:cNvSpPr txBox="1">
            <a:spLocks/>
          </p:cNvSpPr>
          <p:nvPr/>
        </p:nvSpPr>
        <p:spPr bwMode="auto">
          <a:xfrm>
            <a:off x="378000" y="21336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kumimoji="0" lang="en-GB" sz="2600" i="0" u="none" strike="noStrike" kern="0" cap="none" spc="0" normalizeH="0" noProof="0" dirty="0" smtClean="0">
                <a:ln>
                  <a:noFill/>
                </a:ln>
                <a:solidFill>
                  <a:srgbClr val="4676A6"/>
                </a:solidFill>
                <a:effectLst/>
                <a:uLnTx/>
                <a:uFillTx/>
              </a:rPr>
              <a:t>All aspects of the forest monitoring categories apply</a:t>
            </a:r>
          </a:p>
          <a:p>
            <a:pPr marL="342000" lvl="0" indent="-342000">
              <a:lnSpc>
                <a:spcPct val="80000"/>
              </a:lnSpc>
              <a:spcBef>
                <a:spcPts val="0"/>
              </a:spcBef>
              <a:spcAft>
                <a:spcPts val="1200"/>
              </a:spcAft>
              <a:buFont typeface="Arial" panose="020B0604020202020204" pitchFamily="34" charset="0"/>
              <a:buChar char="•"/>
              <a:defRPr/>
            </a:pPr>
            <a:r>
              <a:rPr lang="en-GB" sz="2600" kern="0" dirty="0" smtClean="0">
                <a:solidFill>
                  <a:schemeClr val="tx1"/>
                </a:solidFill>
              </a:rPr>
              <a:t>Earth observation supports </a:t>
            </a:r>
            <a:r>
              <a:rPr lang="en-GB" sz="2600" kern="0" dirty="0" smtClean="0">
                <a:solidFill>
                  <a:srgbClr val="4676A6"/>
                </a:solidFill>
              </a:rPr>
              <a:t>identification of new plantings, road systems, total annual cut, overcutting, illegal logging, </a:t>
            </a:r>
            <a:r>
              <a:rPr lang="en-GB" sz="2600" kern="0" dirty="0" smtClean="0">
                <a:solidFill>
                  <a:schemeClr val="tx1"/>
                </a:solidFill>
              </a:rPr>
              <a:t>etc.</a:t>
            </a:r>
            <a:endParaRPr kumimoji="0" lang="en-GB" sz="2600" i="0" u="none" strike="noStrike" kern="0" cap="none" spc="0" normalizeH="0" noProof="0" dirty="0" smtClean="0">
              <a:ln>
                <a:noFill/>
              </a:ln>
              <a:solidFill>
                <a:schemeClr val="tx1"/>
              </a:solidFill>
              <a:effectLst/>
              <a:uLnTx/>
              <a:uFillTx/>
            </a:endParaRPr>
          </a:p>
          <a:p>
            <a:pPr marL="342000" lvl="0" indent="-342000">
              <a:lnSpc>
                <a:spcPct val="80000"/>
              </a:lnSpc>
              <a:spcBef>
                <a:spcPts val="0"/>
              </a:spcBef>
              <a:spcAft>
                <a:spcPts val="1200"/>
              </a:spcAft>
              <a:buFont typeface="Arial" panose="020B0604020202020204" pitchFamily="34" charset="0"/>
              <a:buChar char="•"/>
              <a:defRPr/>
            </a:pPr>
            <a:r>
              <a:rPr lang="en-GB" sz="2600" kern="0" dirty="0" smtClean="0">
                <a:solidFill>
                  <a:schemeClr val="tx1"/>
                </a:solidFill>
              </a:rPr>
              <a:t>Earth observation facilitates </a:t>
            </a:r>
            <a:r>
              <a:rPr lang="en-GB" sz="2600" kern="0" dirty="0" smtClean="0">
                <a:solidFill>
                  <a:srgbClr val="4676A6"/>
                </a:solidFill>
              </a:rPr>
              <a:t>early detection of disasters (fire) </a:t>
            </a:r>
            <a:r>
              <a:rPr lang="en-GB" sz="2600" kern="0" dirty="0" smtClean="0">
                <a:solidFill>
                  <a:schemeClr val="tx1"/>
                </a:solidFill>
              </a:rPr>
              <a:t>and</a:t>
            </a:r>
            <a:r>
              <a:rPr lang="en-GB" sz="2600" kern="0" dirty="0" smtClean="0">
                <a:solidFill>
                  <a:srgbClr val="4676A6"/>
                </a:solidFill>
              </a:rPr>
              <a:t> pests and diseases</a:t>
            </a:r>
            <a:endParaRPr lang="en-GB" sz="2600" kern="0" dirty="0"/>
          </a:p>
          <a:p>
            <a:pPr marL="342000" lvl="0" indent="-342000">
              <a:lnSpc>
                <a:spcPct val="80000"/>
              </a:lnSpc>
              <a:spcBef>
                <a:spcPts val="0"/>
              </a:spcBef>
              <a:spcAft>
                <a:spcPts val="1200"/>
              </a:spcAft>
              <a:buFont typeface="Arial" panose="020B0604020202020204" pitchFamily="34" charset="0"/>
              <a:buChar char="•"/>
              <a:defRPr/>
            </a:pPr>
            <a:r>
              <a:rPr lang="en-GB" sz="2600" kern="0" dirty="0" smtClean="0">
                <a:solidFill>
                  <a:srgbClr val="4676A6"/>
                </a:solidFill>
              </a:rPr>
              <a:t>Cost estimate: </a:t>
            </a:r>
            <a:r>
              <a:rPr lang="en-US" sz="2600" kern="0" dirty="0"/>
              <a:t>mapping different forest types, data 1,500 k€ / 100,000 km2, inventory 4 € / ha optical + 4 € / ha SAR, monitoring  4 € / ha optical + 4 € / ha SAR (FSC</a:t>
            </a:r>
            <a:r>
              <a:rPr lang="en-US" sz="2600" kern="0" dirty="0" smtClean="0"/>
              <a:t>)</a:t>
            </a:r>
            <a:endParaRPr lang="en-GB" sz="2600" kern="0" dirty="0"/>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Main </a:t>
            </a:r>
            <a:r>
              <a:rPr lang="en-US" sz="2600" kern="0" dirty="0">
                <a:solidFill>
                  <a:srgbClr val="4676A6"/>
                </a:solidFill>
              </a:rPr>
              <a:t>challenges: </a:t>
            </a:r>
            <a:r>
              <a:rPr lang="en-US" sz="2600" kern="0" dirty="0" smtClean="0"/>
              <a:t>cost, complexity (data calibration), elegance, capacity</a:t>
            </a:r>
            <a:r>
              <a:rPr lang="en-GB" sz="2600" kern="0" dirty="0" smtClean="0"/>
              <a:t>.</a:t>
            </a:r>
            <a:endParaRPr kumimoji="0" lang="en-GB" sz="26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270197175"/>
      </p:ext>
    </p:extLst>
  </p:cSld>
  <p:clrMapOvr>
    <a:masterClrMapping/>
  </p:clrMapOvr>
  <p:transition advTm="2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62200"/>
            <a:ext cx="8385000" cy="5292075"/>
          </a:xfrm>
        </p:spPr>
        <p:txBody>
          <a:bodyPr>
            <a:normAutofit/>
          </a:bodyPr>
          <a:lstStyle/>
          <a:p>
            <a:pPr marL="0" indent="0">
              <a:lnSpc>
                <a:spcPct val="80000"/>
              </a:lnSpc>
              <a:spcBef>
                <a:spcPts val="0"/>
              </a:spcBef>
              <a:spcAft>
                <a:spcPts val="1200"/>
              </a:spcAft>
              <a:buNone/>
            </a:pPr>
            <a:r>
              <a:rPr lang="en-US" sz="2600" b="1" dirty="0">
                <a:solidFill>
                  <a:prstClr val="black"/>
                </a:solidFill>
              </a:rPr>
              <a:t>Sustainable </a:t>
            </a:r>
            <a:r>
              <a:rPr lang="en-US" sz="2600" b="1" dirty="0" smtClean="0">
                <a:solidFill>
                  <a:prstClr val="black"/>
                </a:solidFill>
              </a:rPr>
              <a:t>forest management- </a:t>
            </a:r>
            <a:r>
              <a:rPr lang="en-US" sz="2600" b="1" dirty="0">
                <a:solidFill>
                  <a:prstClr val="black"/>
                </a:solidFill>
              </a:rPr>
              <a:t>Support to the Forest Stewardship </a:t>
            </a:r>
            <a:r>
              <a:rPr lang="en-US" sz="2600" b="1" dirty="0" smtClean="0">
                <a:solidFill>
                  <a:prstClr val="black"/>
                </a:solidFill>
              </a:rPr>
              <a:t>Council - Service </a:t>
            </a:r>
            <a:r>
              <a:rPr lang="en-US" sz="2600" b="1" dirty="0">
                <a:solidFill>
                  <a:prstClr val="black"/>
                </a:solidFill>
              </a:rPr>
              <a:t>delivery report –Top </a:t>
            </a:r>
            <a:r>
              <a:rPr lang="en-US" sz="2600" b="1" dirty="0" smtClean="0">
                <a:solidFill>
                  <a:prstClr val="black"/>
                </a:solidFill>
              </a:rPr>
              <a:t>down case studies </a:t>
            </a:r>
            <a:r>
              <a:rPr lang="en-US" sz="2600" b="1" dirty="0">
                <a:solidFill>
                  <a:prstClr val="black"/>
                </a:solidFill>
              </a:rPr>
              <a:t>for </a:t>
            </a:r>
            <a:r>
              <a:rPr lang="en-US" sz="2600" b="1" dirty="0" smtClean="0">
                <a:solidFill>
                  <a:prstClr val="black"/>
                </a:solidFill>
              </a:rPr>
              <a:t>ASI/FSC + reports on Swedish, Russian &amp; South African trials </a:t>
            </a:r>
            <a:r>
              <a:rPr lang="en-US" sz="2000" b="1" dirty="0" smtClean="0">
                <a:solidFill>
                  <a:prstClr val="black"/>
                </a:solidFill>
              </a:rPr>
              <a:t>(FSC; 2011) </a:t>
            </a:r>
            <a:r>
              <a:rPr lang="en-US" sz="2000" i="1" dirty="0" smtClean="0">
                <a:solidFill>
                  <a:prstClr val="black"/>
                </a:solidFill>
              </a:rPr>
              <a:t>results of a feasibility study on the use of earth observation for operational and sustainable forest management + reports on different trials with evaluation by forest management</a:t>
            </a:r>
          </a:p>
          <a:p>
            <a:pPr marL="0" indent="0">
              <a:lnSpc>
                <a:spcPct val="80000"/>
              </a:lnSpc>
              <a:spcBef>
                <a:spcPts val="0"/>
              </a:spcBef>
              <a:spcAft>
                <a:spcPts val="1200"/>
              </a:spcAft>
              <a:buNone/>
            </a:pPr>
            <a:r>
              <a:rPr lang="en-US" sz="2600" b="1" dirty="0" smtClean="0">
                <a:solidFill>
                  <a:prstClr val="black"/>
                </a:solidFill>
              </a:rPr>
              <a:t>The </a:t>
            </a:r>
            <a:r>
              <a:rPr lang="en-US" sz="2600" b="1" dirty="0">
                <a:solidFill>
                  <a:prstClr val="black"/>
                </a:solidFill>
              </a:rPr>
              <a:t>experience of applying high resolution radar imagery for monitoring of </a:t>
            </a:r>
            <a:r>
              <a:rPr lang="en-US" sz="2600" b="1" dirty="0" smtClean="0">
                <a:solidFill>
                  <a:prstClr val="black"/>
                </a:solidFill>
              </a:rPr>
              <a:t>logging in </a:t>
            </a:r>
            <a:r>
              <a:rPr lang="en-US" sz="2600" b="1" dirty="0">
                <a:solidFill>
                  <a:prstClr val="black"/>
                </a:solidFill>
              </a:rPr>
              <a:t>Moscow </a:t>
            </a:r>
            <a:r>
              <a:rPr lang="en-US" sz="2600" b="1" dirty="0" smtClean="0">
                <a:solidFill>
                  <a:prstClr val="black"/>
                </a:solidFill>
              </a:rPr>
              <a:t>Region </a:t>
            </a:r>
            <a:r>
              <a:rPr lang="en-US" sz="2000" b="1" dirty="0" smtClean="0">
                <a:solidFill>
                  <a:prstClr val="black"/>
                </a:solidFill>
              </a:rPr>
              <a:t>(Earth from Space; 2010)</a:t>
            </a:r>
            <a:r>
              <a:rPr lang="en-US" sz="2600" b="1" dirty="0" smtClean="0">
                <a:solidFill>
                  <a:prstClr val="black"/>
                </a:solidFill>
              </a:rPr>
              <a:t> </a:t>
            </a:r>
            <a:r>
              <a:rPr lang="en-US" sz="2000" i="1" dirty="0" smtClean="0">
                <a:solidFill>
                  <a:prstClr val="black"/>
                </a:solidFill>
              </a:rPr>
              <a:t>description of the use of radar images for illegal logging detection and forest management</a:t>
            </a:r>
            <a:endParaRPr lang="en-US" sz="2400" b="1" i="1" dirty="0">
              <a:solidFill>
                <a:prstClr val="black"/>
              </a:solidFill>
            </a:endParaRPr>
          </a:p>
          <a:p>
            <a:pPr marL="0" indent="0">
              <a:lnSpc>
                <a:spcPct val="80000"/>
              </a:lnSpc>
              <a:spcBef>
                <a:spcPts val="0"/>
              </a:spcBef>
              <a:spcAft>
                <a:spcPts val="1200"/>
              </a:spcAft>
              <a:buNone/>
            </a:pPr>
            <a:r>
              <a:rPr lang="en-US" sz="2600" b="1" dirty="0">
                <a:solidFill>
                  <a:prstClr val="black"/>
                </a:solidFill>
              </a:rPr>
              <a:t>Earth </a:t>
            </a:r>
            <a:r>
              <a:rPr lang="en-US" sz="2600" b="1" dirty="0" smtClean="0">
                <a:solidFill>
                  <a:prstClr val="black"/>
                </a:solidFill>
              </a:rPr>
              <a:t>observation capacity building activities in </a:t>
            </a:r>
            <a:r>
              <a:rPr lang="en-US" sz="2600" b="1" dirty="0">
                <a:solidFill>
                  <a:prstClr val="black"/>
                </a:solidFill>
              </a:rPr>
              <a:t>the Giant Mountains </a:t>
            </a:r>
            <a:r>
              <a:rPr lang="en-US" sz="2600" b="1" dirty="0" smtClean="0">
                <a:solidFill>
                  <a:prstClr val="black"/>
                </a:solidFill>
              </a:rPr>
              <a:t>national park </a:t>
            </a:r>
            <a:r>
              <a:rPr lang="en-US" sz="2000" b="1" dirty="0" smtClean="0">
                <a:solidFill>
                  <a:prstClr val="black"/>
                </a:solidFill>
              </a:rPr>
              <a:t>(CUNI; 2013) </a:t>
            </a:r>
            <a:r>
              <a:rPr lang="en-US" sz="2000" i="1" dirty="0" smtClean="0">
                <a:solidFill>
                  <a:prstClr val="black"/>
                </a:solidFill>
              </a:rPr>
              <a:t>description of the use of earth observation for forest health assessment in the Czech Republic</a:t>
            </a:r>
            <a:endParaRPr lang="en-US" sz="2000" i="1" dirty="0">
              <a:solidFill>
                <a:prstClr val="black"/>
              </a:solidFill>
            </a:endParaRPr>
          </a:p>
          <a:p>
            <a:pPr marL="0" indent="0">
              <a:lnSpc>
                <a:spcPct val="80000"/>
              </a:lnSpc>
              <a:spcBef>
                <a:spcPts val="0"/>
              </a:spcBef>
              <a:spcAft>
                <a:spcPts val="1200"/>
              </a:spcAft>
              <a:buNone/>
            </a:pPr>
            <a:endParaRPr lang="en-US" sz="800" i="1" dirty="0"/>
          </a:p>
          <a:p>
            <a:pPr marL="0" indent="0">
              <a:lnSpc>
                <a:spcPct val="80000"/>
              </a:lnSpc>
              <a:spcBef>
                <a:spcPts val="0"/>
              </a:spcBef>
              <a:spcAft>
                <a:spcPts val="1200"/>
              </a:spcAft>
              <a:buNone/>
            </a:pPr>
            <a:r>
              <a:rPr lang="en-US" sz="2400" i="1" dirty="0" smtClean="0"/>
              <a:t> </a:t>
            </a:r>
            <a:endParaRPr lang="en-US" sz="2400" i="1" dirty="0"/>
          </a:p>
          <a:p>
            <a:pPr marL="0" indent="0">
              <a:spcBef>
                <a:spcPts val="0"/>
              </a:spcBef>
              <a:buNone/>
            </a:pPr>
            <a:endParaRPr lang="en-US" sz="2000" i="1" dirty="0"/>
          </a:p>
          <a:p>
            <a:pPr marL="0" indent="0">
              <a:spcBef>
                <a:spcPts val="0"/>
              </a:spcBef>
              <a:buNone/>
            </a:pPr>
            <a:endParaRPr lang="en-US" sz="18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31</a:t>
            </a:fld>
            <a:endParaRPr lang="en-US"/>
          </a:p>
        </p:txBody>
      </p:sp>
      <p:sp>
        <p:nvSpPr>
          <p:cNvPr id="7" name="Title 1"/>
          <p:cNvSpPr txBox="1">
            <a:spLocks/>
          </p:cNvSpPr>
          <p:nvPr/>
        </p:nvSpPr>
        <p:spPr>
          <a:xfrm>
            <a:off x="378000" y="1478402"/>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6"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468279"/>
            <a:ext cx="1028700" cy="9239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596" y="580198"/>
            <a:ext cx="700088" cy="700088"/>
          </a:xfrm>
          <a:prstGeom prst="rect">
            <a:avLst/>
          </a:prstGeom>
        </p:spPr>
      </p:pic>
    </p:spTree>
    <p:extLst>
      <p:ext uri="{BB962C8B-B14F-4D97-AF65-F5344CB8AC3E}">
        <p14:creationId xmlns:p14="http://schemas.microsoft.com/office/powerpoint/2010/main" val="1734914556"/>
      </p:ext>
    </p:extLst>
  </p:cSld>
  <p:clrMapOvr>
    <a:masterClrMapping/>
  </p:clrMapOvr>
  <p:transition advTm="2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62200"/>
            <a:ext cx="8385000" cy="5292075"/>
          </a:xfrm>
        </p:spPr>
        <p:txBody>
          <a:bodyPr>
            <a:normAutofit/>
          </a:bodyPr>
          <a:lstStyle/>
          <a:p>
            <a:pPr marL="0" indent="0">
              <a:lnSpc>
                <a:spcPct val="80000"/>
              </a:lnSpc>
              <a:spcBef>
                <a:spcPts val="0"/>
              </a:spcBef>
              <a:spcAft>
                <a:spcPts val="1200"/>
              </a:spcAft>
              <a:buNone/>
            </a:pPr>
            <a:r>
              <a:rPr lang="en-US" sz="2600" b="1" dirty="0">
                <a:solidFill>
                  <a:prstClr val="black"/>
                </a:solidFill>
              </a:rPr>
              <a:t>The use of remote sensing techniques in operational  </a:t>
            </a:r>
            <a:r>
              <a:rPr lang="en-US" sz="2600" b="1" dirty="0" smtClean="0">
                <a:solidFill>
                  <a:prstClr val="black"/>
                </a:solidFill>
              </a:rPr>
              <a:t>forestry </a:t>
            </a:r>
            <a:r>
              <a:rPr lang="en-US" sz="2000" b="1" dirty="0" smtClean="0">
                <a:solidFill>
                  <a:prstClr val="black"/>
                </a:solidFill>
              </a:rPr>
              <a:t>(Suarez et al.; 2004) </a:t>
            </a:r>
            <a:r>
              <a:rPr lang="en-US" sz="2000" i="1" dirty="0" smtClean="0">
                <a:solidFill>
                  <a:prstClr val="black"/>
                </a:solidFill>
              </a:rPr>
              <a:t>description of remote sensing for British forestry, including a cost comparison</a:t>
            </a:r>
          </a:p>
          <a:p>
            <a:pPr marL="0" indent="0">
              <a:lnSpc>
                <a:spcPct val="80000"/>
              </a:lnSpc>
              <a:spcBef>
                <a:spcPts val="0"/>
              </a:spcBef>
              <a:spcAft>
                <a:spcPts val="1200"/>
              </a:spcAft>
              <a:buNone/>
            </a:pPr>
            <a:r>
              <a:rPr lang="en-US" sz="2600" b="1" dirty="0">
                <a:solidFill>
                  <a:prstClr val="black"/>
                </a:solidFill>
              </a:rPr>
              <a:t>Use of remote sensing in research and industry:  an international </a:t>
            </a:r>
            <a:r>
              <a:rPr lang="en-US" sz="2600" b="1" dirty="0" smtClean="0">
                <a:solidFill>
                  <a:prstClr val="black"/>
                </a:solidFill>
              </a:rPr>
              <a:t>perspective </a:t>
            </a:r>
            <a:r>
              <a:rPr lang="en-US" sz="2000" b="1" dirty="0" smtClean="0">
                <a:solidFill>
                  <a:prstClr val="black"/>
                </a:solidFill>
              </a:rPr>
              <a:t>(Watt; 2014)</a:t>
            </a:r>
            <a:r>
              <a:rPr lang="en-US" sz="2600" b="1" dirty="0" smtClean="0">
                <a:solidFill>
                  <a:prstClr val="black"/>
                </a:solidFill>
              </a:rPr>
              <a:t> </a:t>
            </a:r>
            <a:r>
              <a:rPr lang="en-US" sz="2000" i="1" dirty="0" smtClean="0">
                <a:solidFill>
                  <a:prstClr val="black"/>
                </a:solidFill>
              </a:rPr>
              <a:t>presentation on the use and costs of remote sensing for forestry</a:t>
            </a:r>
            <a:endParaRPr lang="en-US" sz="2400" b="1" i="1" dirty="0">
              <a:solidFill>
                <a:prstClr val="black"/>
              </a:solidFill>
            </a:endParaRPr>
          </a:p>
          <a:p>
            <a:pPr marL="0" indent="0">
              <a:lnSpc>
                <a:spcPct val="80000"/>
              </a:lnSpc>
              <a:spcBef>
                <a:spcPts val="0"/>
              </a:spcBef>
              <a:spcAft>
                <a:spcPts val="1200"/>
              </a:spcAft>
              <a:buNone/>
            </a:pPr>
            <a:endParaRPr lang="en-US" sz="800" i="1" dirty="0"/>
          </a:p>
          <a:p>
            <a:pPr marL="0" indent="0">
              <a:lnSpc>
                <a:spcPct val="80000"/>
              </a:lnSpc>
              <a:spcBef>
                <a:spcPts val="0"/>
              </a:spcBef>
              <a:spcAft>
                <a:spcPts val="1200"/>
              </a:spcAft>
              <a:buNone/>
            </a:pPr>
            <a:r>
              <a:rPr lang="en-US" sz="2400" i="1" dirty="0" smtClean="0"/>
              <a:t> </a:t>
            </a:r>
            <a:endParaRPr lang="en-US" sz="2400" i="1" dirty="0"/>
          </a:p>
          <a:p>
            <a:pPr marL="0" indent="0">
              <a:spcBef>
                <a:spcPts val="0"/>
              </a:spcBef>
              <a:buNone/>
            </a:pPr>
            <a:endParaRPr lang="en-US" sz="2000" i="1" dirty="0"/>
          </a:p>
          <a:p>
            <a:pPr marL="0" indent="0">
              <a:spcBef>
                <a:spcPts val="0"/>
              </a:spcBef>
              <a:buNone/>
            </a:pPr>
            <a:endParaRPr lang="en-US" sz="18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32</a:t>
            </a:fld>
            <a:endParaRPr lang="en-US"/>
          </a:p>
        </p:txBody>
      </p:sp>
      <p:sp>
        <p:nvSpPr>
          <p:cNvPr id="7" name="Title 1"/>
          <p:cNvSpPr txBox="1">
            <a:spLocks/>
          </p:cNvSpPr>
          <p:nvPr/>
        </p:nvSpPr>
        <p:spPr>
          <a:xfrm>
            <a:off x="378000" y="1478402"/>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6"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11246246"/>
      </p:ext>
    </p:extLst>
  </p:cSld>
  <p:clrMapOvr>
    <a:masterClrMapping/>
  </p:clrMapOvr>
  <p:transition advTm="2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33</a:t>
            </a:fld>
            <a:endParaRPr lang="en-US"/>
          </a:p>
        </p:txBody>
      </p:sp>
      <p:sp>
        <p:nvSpPr>
          <p:cNvPr id="2" name="TextBox 1"/>
          <p:cNvSpPr txBox="1"/>
          <p:nvPr/>
        </p:nvSpPr>
        <p:spPr>
          <a:xfrm>
            <a:off x="2254773" y="324000"/>
            <a:ext cx="6331227" cy="1323439"/>
          </a:xfrm>
          <a:prstGeom prst="rect">
            <a:avLst/>
          </a:prstGeom>
          <a:noFill/>
        </p:spPr>
        <p:txBody>
          <a:bodyPr wrap="square" rtlCol="0">
            <a:spAutoFit/>
          </a:bodyPr>
          <a:lstStyle/>
          <a:p>
            <a:pPr algn="r"/>
            <a:r>
              <a:rPr lang="en-US" sz="4000" b="1" i="1" dirty="0" smtClean="0">
                <a:solidFill>
                  <a:srgbClr val="4676A6"/>
                </a:solidFill>
              </a:rPr>
              <a:t>Growth potential for </a:t>
            </a:r>
            <a:br>
              <a:rPr lang="en-US" sz="4000" b="1" i="1" dirty="0" smtClean="0">
                <a:solidFill>
                  <a:srgbClr val="4676A6"/>
                </a:solidFill>
              </a:rPr>
            </a:br>
            <a:r>
              <a:rPr lang="en-US" sz="4000" b="1" i="1" dirty="0" smtClean="0">
                <a:solidFill>
                  <a:srgbClr val="4676A6"/>
                </a:solidFill>
              </a:rPr>
              <a:t>earth observation</a:t>
            </a:r>
            <a:endParaRPr lang="en-US" sz="4000" b="1" i="1" dirty="0">
              <a:solidFill>
                <a:srgbClr val="4676A6"/>
              </a:solidFill>
            </a:endParaRPr>
          </a:p>
        </p:txBody>
      </p:sp>
      <p:sp>
        <p:nvSpPr>
          <p:cNvPr id="5"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a:lnSpc>
                <a:spcPct val="80000"/>
              </a:lnSpc>
              <a:spcBef>
                <a:spcPts val="0"/>
              </a:spcBef>
              <a:spcAft>
                <a:spcPts val="1200"/>
              </a:spcAft>
              <a:buFont typeface="Arial" pitchFamily="34" charset="0"/>
              <a:buChar char="•"/>
              <a:defRPr/>
            </a:pPr>
            <a:r>
              <a:rPr lang="en-US" altLang="en-US" sz="2600" b="1" kern="0" dirty="0" smtClean="0"/>
              <a:t>Monitoring for environmental and certification purposes</a:t>
            </a:r>
            <a:r>
              <a:rPr kumimoji="0" lang="en-US" altLang="en-US" sz="2600" b="0" i="0" u="none" strike="noStrike" kern="0" cap="none" spc="0" normalizeH="0" baseline="0" noProof="0" dirty="0" smtClean="0">
                <a:ln>
                  <a:noFill/>
                </a:ln>
                <a:solidFill>
                  <a:srgbClr val="000000"/>
                </a:solidFill>
                <a:effectLst/>
                <a:uLnTx/>
                <a:uFillTx/>
              </a:rPr>
              <a:t>.</a:t>
            </a:r>
            <a:r>
              <a:rPr kumimoji="0" lang="en-US" altLang="en-US" sz="2600" b="0" i="0" u="none" strike="noStrike" kern="0" cap="none" spc="0" normalizeH="0" noProof="0" dirty="0" smtClean="0">
                <a:ln>
                  <a:noFill/>
                </a:ln>
                <a:solidFill>
                  <a:srgbClr val="000000"/>
                </a:solidFill>
                <a:effectLst/>
                <a:uLnTx/>
                <a:uFillTx/>
              </a:rPr>
              <a:t> </a:t>
            </a:r>
            <a:r>
              <a:rPr kumimoji="0" lang="en-US" altLang="en-US" sz="2400" b="0" i="0" u="none" strike="noStrike" kern="0" cap="none" spc="0" normalizeH="0" noProof="0" dirty="0" smtClean="0">
                <a:ln>
                  <a:noFill/>
                </a:ln>
                <a:solidFill>
                  <a:srgbClr val="000000"/>
                </a:solidFill>
                <a:effectLst/>
                <a:uLnTx/>
                <a:uFillTx/>
              </a:rPr>
              <a:t/>
            </a:r>
            <a:br>
              <a:rPr kumimoji="0" lang="en-US" altLang="en-US" sz="2400" b="0" i="0" u="none" strike="noStrike" kern="0" cap="none" spc="0" normalizeH="0" noProof="0" dirty="0" smtClean="0">
                <a:ln>
                  <a:noFill/>
                </a:ln>
                <a:solidFill>
                  <a:srgbClr val="000000"/>
                </a:solidFill>
                <a:effectLst/>
                <a:uLnTx/>
                <a:uFillTx/>
              </a:rPr>
            </a:br>
            <a:r>
              <a:rPr kumimoji="0" lang="en-US" altLang="en-US" sz="2000" b="0" i="0" u="none" strike="noStrike" kern="0" cap="none" spc="0" normalizeH="0" baseline="0" noProof="0" dirty="0" smtClean="0">
                <a:ln>
                  <a:noFill/>
                </a:ln>
                <a:solidFill>
                  <a:srgbClr val="4676A6"/>
                </a:solidFill>
                <a:effectLst/>
                <a:uLnTx/>
                <a:uFillTx/>
              </a:rPr>
              <a:t>Main clients: governments, international organizations, NGOs.</a:t>
            </a:r>
          </a:p>
          <a:p>
            <a:pPr lvl="0">
              <a:lnSpc>
                <a:spcPct val="80000"/>
              </a:lnSpc>
              <a:spcBef>
                <a:spcPts val="0"/>
              </a:spcBef>
              <a:spcAft>
                <a:spcPts val="1200"/>
              </a:spcAft>
              <a:buFont typeface="Arial" pitchFamily="34" charset="0"/>
              <a:buChar char="•"/>
              <a:defRPr/>
            </a:pPr>
            <a:r>
              <a:rPr lang="en-US" altLang="en-US" sz="2600" b="1" kern="0" dirty="0" smtClean="0"/>
              <a:t>Support to operational forest management</a:t>
            </a:r>
            <a:r>
              <a:rPr lang="en-US" altLang="en-US" sz="2600" kern="0" dirty="0" smtClean="0"/>
              <a:t>.</a:t>
            </a:r>
            <a:r>
              <a:rPr kumimoji="0" lang="en-US" altLang="en-US" sz="2600" b="1" i="0" u="none" strike="noStrike" kern="0" cap="none" spc="0" normalizeH="0" baseline="0" noProof="0" dirty="0" smtClean="0">
                <a:ln>
                  <a:noFill/>
                </a:ln>
                <a:solidFill>
                  <a:srgbClr val="000000"/>
                </a:solidFill>
                <a:effectLst/>
                <a:uLnTx/>
                <a:uFillTx/>
              </a:rPr>
              <a:t> </a:t>
            </a:r>
            <a:r>
              <a:rPr kumimoji="0" lang="en-US" altLang="en-US" sz="2400" b="1" i="0" u="none" strike="noStrike" kern="0" cap="none" spc="0" normalizeH="0" baseline="0" noProof="0" dirty="0" smtClean="0">
                <a:ln>
                  <a:noFill/>
                </a:ln>
                <a:solidFill>
                  <a:srgbClr val="000000"/>
                </a:solidFill>
                <a:effectLst/>
                <a:uLnTx/>
                <a:uFillTx/>
              </a:rPr>
              <a:t/>
            </a:r>
            <a:br>
              <a:rPr kumimoji="0" lang="en-US" altLang="en-US" sz="2400" b="1" i="0" u="none" strike="noStrike" kern="0" cap="none" spc="0" normalizeH="0" baseline="0" noProof="0" dirty="0" smtClean="0">
                <a:ln>
                  <a:noFill/>
                </a:ln>
                <a:solidFill>
                  <a:srgbClr val="000000"/>
                </a:solidFill>
                <a:effectLst/>
                <a:uLnTx/>
                <a:uFillTx/>
              </a:rPr>
            </a:br>
            <a:r>
              <a:rPr kumimoji="0" lang="en-US" altLang="en-US" sz="2000" b="0" i="0" u="none" strike="noStrike" kern="0" cap="none" spc="0" normalizeH="0" baseline="0" noProof="0" dirty="0" smtClean="0">
                <a:ln>
                  <a:noFill/>
                </a:ln>
                <a:solidFill>
                  <a:srgbClr val="4676A6"/>
                </a:solidFill>
                <a:effectLst/>
                <a:uLnTx/>
                <a:uFillTx/>
              </a:rPr>
              <a:t>Main clients: forestry</a:t>
            </a:r>
            <a:r>
              <a:rPr kumimoji="0" lang="en-US" altLang="en-US" sz="2000" b="0" i="0" u="none" strike="noStrike" kern="0" cap="none" spc="0" normalizeH="0" noProof="0" dirty="0" smtClean="0">
                <a:ln>
                  <a:noFill/>
                </a:ln>
                <a:solidFill>
                  <a:srgbClr val="4676A6"/>
                </a:solidFill>
                <a:effectLst/>
                <a:uLnTx/>
                <a:uFillTx/>
              </a:rPr>
              <a:t> companies</a:t>
            </a:r>
            <a:r>
              <a:rPr kumimoji="0" lang="en-US" altLang="en-US" sz="2000" b="0" i="0" u="none" strike="noStrike" kern="0" cap="none" spc="0" normalizeH="0" baseline="0" noProof="0" dirty="0" smtClean="0">
                <a:ln>
                  <a:noFill/>
                </a:ln>
                <a:solidFill>
                  <a:srgbClr val="4676A6"/>
                </a:solidFill>
                <a:effectLst/>
                <a:uLnTx/>
                <a:uFillTx/>
              </a:rPr>
              <a:t>.</a:t>
            </a:r>
          </a:p>
          <a:p>
            <a:pPr lvl="0">
              <a:lnSpc>
                <a:spcPct val="80000"/>
              </a:lnSpc>
              <a:spcBef>
                <a:spcPts val="0"/>
              </a:spcBef>
              <a:spcAft>
                <a:spcPts val="1200"/>
              </a:spcAft>
              <a:buFont typeface="Arial" pitchFamily="34" charset="0"/>
              <a:buChar char="•"/>
              <a:defRPr/>
            </a:pPr>
            <a:endParaRPr kumimoji="0" lang="en-US" altLang="en-US" sz="2000" b="0" i="0" u="none" strike="noStrike" kern="0" cap="none" spc="0" normalizeH="0" baseline="0" noProof="0" dirty="0" smtClean="0">
              <a:ln>
                <a:noFill/>
              </a:ln>
              <a:solidFill>
                <a:srgbClr val="4676A6"/>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495805894"/>
      </p:ext>
    </p:extLst>
  </p:cSld>
  <p:clrMapOvr>
    <a:masterClrMapping/>
  </p:clrMapOvr>
  <p:transition advTm="2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220400"/>
          </a:xfrm>
        </p:spPr>
        <p:txBody>
          <a:bodyPr>
            <a:normAutofit/>
          </a:bodyPr>
          <a:lstStyle/>
          <a:p>
            <a:pPr algn="l"/>
            <a:r>
              <a:rPr lang="en-US" b="1" i="1" dirty="0" smtClean="0"/>
              <a:t>3. Business development</a:t>
            </a:r>
            <a:endParaRPr lang="en-US" b="1" i="1" dirty="0"/>
          </a:p>
        </p:txBody>
      </p:sp>
      <p:sp>
        <p:nvSpPr>
          <p:cNvPr id="3" name="Content Placeholder 2"/>
          <p:cNvSpPr>
            <a:spLocks noGrp="1"/>
          </p:cNvSpPr>
          <p:nvPr>
            <p:ph idx="1"/>
          </p:nvPr>
        </p:nvSpPr>
        <p:spPr>
          <a:xfrm>
            <a:off x="304800" y="3429000"/>
            <a:ext cx="8208000" cy="1220400"/>
          </a:xfrm>
        </p:spPr>
        <p:txBody>
          <a:bodyPr>
            <a:normAutofit/>
          </a:bodyPr>
          <a:lstStyle/>
          <a:p>
            <a:pPr>
              <a:buNone/>
            </a:pPr>
            <a:r>
              <a:rPr lang="en-US" dirty="0" smtClean="0"/>
              <a:t>    	</a:t>
            </a:r>
            <a:endParaRPr lang="en-US" sz="40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34</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35</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extBox 1"/>
          <p:cNvSpPr txBox="1"/>
          <p:nvPr/>
        </p:nvSpPr>
        <p:spPr>
          <a:xfrm>
            <a:off x="378000" y="1498281"/>
            <a:ext cx="8208000" cy="1323439"/>
          </a:xfrm>
          <a:prstGeom prst="rect">
            <a:avLst/>
          </a:prstGeom>
          <a:noFill/>
        </p:spPr>
        <p:txBody>
          <a:bodyPr wrap="square" rtlCol="0" anchor="ctr">
            <a:spAutoFit/>
          </a:bodyPr>
          <a:lstStyle/>
          <a:p>
            <a:r>
              <a:rPr lang="en-US" sz="4000" b="1" i="1" dirty="0" smtClean="0">
                <a:solidFill>
                  <a:srgbClr val="4676A6"/>
                </a:solidFill>
              </a:rPr>
              <a:t>Why is marketing / promotion of earth observation needed?</a:t>
            </a:r>
            <a:endParaRPr lang="en-US" sz="4000" b="1" i="1" dirty="0">
              <a:solidFill>
                <a:srgbClr val="4676A6"/>
              </a:solidFill>
            </a:endParaRPr>
          </a:p>
        </p:txBody>
      </p:sp>
      <p:sp>
        <p:nvSpPr>
          <p:cNvPr id="9" name="Tijdelijke aanduiding voor inhoud 2"/>
          <p:cNvSpPr txBox="1">
            <a:spLocks/>
          </p:cNvSpPr>
          <p:nvPr/>
        </p:nvSpPr>
        <p:spPr bwMode="auto">
          <a:xfrm>
            <a:off x="378000" y="288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altLang="en-US" sz="2800" i="0" u="none" strike="noStrike" kern="0" cap="none" spc="0" normalizeH="0" baseline="0" noProof="0" dirty="0" smtClean="0">
                <a:ln>
                  <a:noFill/>
                </a:ln>
                <a:solidFill>
                  <a:srgbClr val="000000"/>
                </a:solidFill>
                <a:effectLst/>
                <a:uLnTx/>
                <a:uFillTx/>
              </a:rPr>
              <a:t>Public sector information (PSI)</a:t>
            </a:r>
          </a:p>
          <a:p>
            <a:pPr lvl="0">
              <a:lnSpc>
                <a:spcPct val="80000"/>
              </a:lnSpc>
              <a:spcBef>
                <a:spcPts val="0"/>
              </a:spcBef>
              <a:spcAft>
                <a:spcPts val="1200"/>
              </a:spcAft>
              <a:buFont typeface="Arial" pitchFamily="34" charset="0"/>
              <a:buChar char="•"/>
              <a:defRPr/>
            </a:pPr>
            <a:r>
              <a:rPr kumimoji="0" lang="en-US" altLang="en-US" sz="2800" i="0" u="none" strike="noStrike" kern="0" cap="none" spc="0" normalizeH="0" baseline="0" noProof="0" dirty="0" smtClean="0">
                <a:ln>
                  <a:noFill/>
                </a:ln>
                <a:solidFill>
                  <a:srgbClr val="000000"/>
                </a:solidFill>
                <a:effectLst/>
                <a:uLnTx/>
                <a:uFillTx/>
              </a:rPr>
              <a:t>Externalities (</a:t>
            </a:r>
            <a:r>
              <a:rPr lang="en-US" sz="2800" dirty="0" smtClean="0"/>
              <a:t>environmental accounting &amp; payment for ecosystem services) </a:t>
            </a:r>
            <a:endParaRPr kumimoji="0" lang="en-US" altLang="en-US" sz="2800" i="0" u="none" strike="noStrike" kern="0" cap="none" spc="0" normalizeH="0" baseline="0" noProof="0" dirty="0" smtClean="0">
              <a:ln>
                <a:noFill/>
              </a:ln>
              <a:solidFill>
                <a:srgbClr val="000000"/>
              </a:solidFill>
              <a:effectLst/>
              <a:uLnTx/>
              <a:uFillTx/>
            </a:endParaRPr>
          </a:p>
          <a:p>
            <a:pPr lvl="0">
              <a:lnSpc>
                <a:spcPct val="80000"/>
              </a:lnSpc>
              <a:spcBef>
                <a:spcPts val="0"/>
              </a:spcBef>
              <a:spcAft>
                <a:spcPts val="1200"/>
              </a:spcAft>
              <a:buFont typeface="Arial" pitchFamily="34" charset="0"/>
              <a:buChar char="•"/>
              <a:defRPr/>
            </a:pPr>
            <a:r>
              <a:rPr lang="en-US" sz="2800" dirty="0" smtClean="0"/>
              <a:t>Global datasets, open access, data sharing, compatibility (GEO) </a:t>
            </a:r>
            <a:r>
              <a:rPr kumimoji="0" lang="en-US" altLang="en-US" sz="2800" b="0" i="0" u="none" strike="noStrike" kern="0" cap="none" spc="0" normalizeH="0" baseline="0" noProof="0" dirty="0" smtClean="0">
                <a:ln>
                  <a:noFill/>
                </a:ln>
                <a:solidFill>
                  <a:srgbClr val="000000"/>
                </a:solidFill>
                <a:effectLst/>
                <a:uLnTx/>
                <a:uFillTx/>
              </a:rPr>
              <a:t/>
            </a:r>
            <a:br>
              <a:rPr kumimoji="0" lang="en-US" altLang="en-US" sz="2800" b="0" i="0" u="none" strike="noStrike" kern="0" cap="none" spc="0" normalizeH="0" baseline="0" noProof="0" dirty="0" smtClean="0">
                <a:ln>
                  <a:noFill/>
                </a:ln>
                <a:solidFill>
                  <a:srgbClr val="000000"/>
                </a:solidFill>
                <a:effectLst/>
                <a:uLnTx/>
                <a:uFillTx/>
              </a:rPr>
            </a:br>
            <a:endParaRPr kumimoji="0" lang="en-US" altLang="en-US" sz="2800" b="0" i="0" u="none" strike="noStrike" kern="0" cap="none" spc="0" normalizeH="0" baseline="0" noProof="0" dirty="0" smtClean="0">
              <a:ln>
                <a:noFill/>
              </a:ln>
              <a:solidFill>
                <a:srgbClr val="000000"/>
              </a:solidFill>
              <a:effectLst/>
              <a:uLnTx/>
              <a:uFillTx/>
            </a:endParaRPr>
          </a:p>
        </p:txBody>
      </p:sp>
    </p:spTree>
    <p:extLst>
      <p:ext uri="{BB962C8B-B14F-4D97-AF65-F5344CB8AC3E}">
        <p14:creationId xmlns:p14="http://schemas.microsoft.com/office/powerpoint/2010/main" val="2749702074"/>
      </p:ext>
    </p:extLst>
  </p:cSld>
  <p:clrMapOvr>
    <a:masterClrMapping/>
  </p:clrMapOvr>
  <p:transition advTm="2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If public sector information is made available </a:t>
            </a:r>
            <a:br>
              <a:rPr lang="en-US" sz="2800" dirty="0" smtClean="0">
                <a:latin typeface="+mn-lt"/>
              </a:rPr>
            </a:br>
            <a:r>
              <a:rPr lang="en-US" sz="2800" dirty="0" smtClean="0">
                <a:latin typeface="+mn-lt"/>
              </a:rPr>
              <a:t>free-of-charge, </a:t>
            </a:r>
            <a:r>
              <a:rPr lang="en-US" sz="2800" dirty="0" smtClean="0">
                <a:solidFill>
                  <a:srgbClr val="4676A6"/>
                </a:solidFill>
                <a:latin typeface="+mn-lt"/>
              </a:rPr>
              <a:t>demand will increase and, in the end, government revenue also,</a:t>
            </a:r>
            <a:r>
              <a:rPr lang="en-US" sz="2800" dirty="0" smtClean="0">
                <a:latin typeface="+mn-lt"/>
              </a:rPr>
              <a:t> as companies will derive income from value-added products and services, and consequently pay more taxes (see figures in following slides).</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36</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04900249"/>
      </p:ext>
    </p:extLst>
  </p:cSld>
  <p:clrMapOvr>
    <a:masterClrMapping/>
  </p:clrMapOvr>
  <p:transition advTm="2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37</a:t>
            </a:fld>
            <a:endParaRPr lang="en-US"/>
          </a:p>
        </p:txBody>
      </p:sp>
      <p:sp>
        <p:nvSpPr>
          <p:cNvPr id="3" name="Title 2"/>
          <p:cNvSpPr>
            <a:spLocks noGrp="1"/>
          </p:cNvSpPr>
          <p:nvPr>
            <p:ph type="title"/>
          </p:nvPr>
        </p:nvSpPr>
        <p:spPr>
          <a:xfrm>
            <a:off x="0" y="216000"/>
            <a:ext cx="9144000" cy="709200"/>
          </a:xfrm>
        </p:spPr>
        <p:txBody>
          <a:bodyPr>
            <a:noAutofit/>
          </a:bodyPr>
          <a:lstStyle/>
          <a:p>
            <a:pPr>
              <a:defRPr/>
            </a:pPr>
            <a:r>
              <a:rPr lang="en-US" sz="3800" b="1" i="1" dirty="0">
                <a:solidFill>
                  <a:srgbClr val="4676A6"/>
                </a:solidFill>
              </a:rPr>
              <a:t>Supply &amp; Demand Public Sector Information</a:t>
            </a:r>
          </a:p>
        </p:txBody>
      </p:sp>
      <p:sp>
        <p:nvSpPr>
          <p:cNvPr id="4" name="TextBox 3"/>
          <p:cNvSpPr txBox="1"/>
          <p:nvPr/>
        </p:nvSpPr>
        <p:spPr>
          <a:xfrm>
            <a:off x="1440000" y="5760000"/>
            <a:ext cx="6696000" cy="338554"/>
          </a:xfrm>
          <a:prstGeom prst="rect">
            <a:avLst/>
          </a:prstGeom>
          <a:noFill/>
        </p:spPr>
        <p:txBody>
          <a:bodyPr wrap="squar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1985" y="1066800"/>
            <a:ext cx="6600030" cy="4724399"/>
          </a:xfrm>
          <a:prstGeom prst="rect">
            <a:avLst/>
          </a:prstGeom>
          <a:noFill/>
          <a:ln>
            <a:noFill/>
          </a:ln>
        </p:spPr>
      </p:pic>
      <p:sp>
        <p:nvSpPr>
          <p:cNvPr id="2" name="Rectangle 1"/>
          <p:cNvSpPr/>
          <p:nvPr/>
        </p:nvSpPr>
        <p:spPr>
          <a:xfrm>
            <a:off x="5112000" y="1440000"/>
            <a:ext cx="2936125" cy="369332"/>
          </a:xfrm>
          <a:prstGeom prst="rect">
            <a:avLst/>
          </a:prstGeom>
        </p:spPr>
        <p:txBody>
          <a:bodyPr wrap="none">
            <a:spAutoFit/>
          </a:bodyPr>
          <a:lstStyle/>
          <a:p>
            <a:r>
              <a:rPr lang="en-US" dirty="0">
                <a:hlinkClick r:id="rId3"/>
              </a:rPr>
              <a:t>http://</a:t>
            </a:r>
            <a:r>
              <a:rPr lang="en-US" dirty="0" smtClean="0">
                <a:hlinkClick r:id="rId3"/>
              </a:rPr>
              <a:t>vimeo.com/63079712</a:t>
            </a:r>
            <a:r>
              <a:rPr lang="en-US" dirty="0" smtClean="0"/>
              <a:t> </a:t>
            </a:r>
            <a:endParaRPr lang="en-US" dirty="0"/>
          </a:p>
        </p:txBody>
      </p:sp>
    </p:spTree>
    <p:extLst>
      <p:ext uri="{BB962C8B-B14F-4D97-AF65-F5344CB8AC3E}">
        <p14:creationId xmlns:p14="http://schemas.microsoft.com/office/powerpoint/2010/main" val="1848084010"/>
      </p:ext>
    </p:extLst>
  </p:cSld>
  <p:clrMapOvr>
    <a:masterClrMapping/>
  </p:clrMapOvr>
  <p:transition advTm="2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38</a:t>
            </a:fld>
            <a:endParaRPr lang="en-US"/>
          </a:p>
        </p:txBody>
      </p:sp>
      <p:sp>
        <p:nvSpPr>
          <p:cNvPr id="3" name="Title 2"/>
          <p:cNvSpPr>
            <a:spLocks noGrp="1"/>
          </p:cNvSpPr>
          <p:nvPr>
            <p:ph type="title"/>
          </p:nvPr>
        </p:nvSpPr>
        <p:spPr>
          <a:xfrm>
            <a:off x="457200" y="216000"/>
            <a:ext cx="8229600" cy="709200"/>
          </a:xfrm>
        </p:spPr>
        <p:txBody>
          <a:bodyPr>
            <a:noAutofit/>
          </a:bodyPr>
          <a:lstStyle/>
          <a:p>
            <a:pPr>
              <a:defRPr/>
            </a:pPr>
            <a:r>
              <a:rPr lang="en-US" sz="4000" b="1" i="1" dirty="0">
                <a:solidFill>
                  <a:srgbClr val="4676A6"/>
                </a:solidFill>
              </a:rPr>
              <a:t>Cost-benefit Public Sector Information</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1066800"/>
            <a:ext cx="7391400" cy="5181600"/>
          </a:xfrm>
          <a:prstGeom prst="rect">
            <a:avLst/>
          </a:prstGeom>
          <a:noFill/>
          <a:ln>
            <a:noFill/>
          </a:ln>
        </p:spPr>
      </p:pic>
      <p:sp>
        <p:nvSpPr>
          <p:cNvPr id="4" name="TextBox 3"/>
          <p:cNvSpPr txBox="1"/>
          <p:nvPr/>
        </p:nvSpPr>
        <p:spPr>
          <a:xfrm>
            <a:off x="876300" y="6300000"/>
            <a:ext cx="8040651" cy="338554"/>
          </a:xfrm>
          <a:prstGeom prst="rect">
            <a:avLst/>
          </a:prstGeom>
          <a:noFill/>
        </p:spPr>
        <p:txBody>
          <a:bodyPr wrap="squar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spTree>
    <p:extLst>
      <p:ext uri="{BB962C8B-B14F-4D97-AF65-F5344CB8AC3E}">
        <p14:creationId xmlns:p14="http://schemas.microsoft.com/office/powerpoint/2010/main" val="4060722236"/>
      </p:ext>
    </p:extLst>
  </p:cSld>
  <p:clrMapOvr>
    <a:masterClrMapping/>
  </p:clrMapOvr>
  <p:transition advTm="2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39</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a:solidFill>
                  <a:srgbClr val="4676A6"/>
                </a:solidFill>
              </a:rPr>
              <a:t>Re-use of Public Sector Information</a:t>
            </a:r>
          </a:p>
        </p:txBody>
      </p:sp>
      <p:sp>
        <p:nvSpPr>
          <p:cNvPr id="4" name="TextBox 3"/>
          <p:cNvSpPr txBox="1"/>
          <p:nvPr/>
        </p:nvSpPr>
        <p:spPr>
          <a:xfrm>
            <a:off x="342900" y="5940000"/>
            <a:ext cx="6653681" cy="338554"/>
          </a:xfrm>
          <a:prstGeom prst="rect">
            <a:avLst/>
          </a:prstGeom>
          <a:noFill/>
        </p:spPr>
        <p:txBody>
          <a:bodyPr wrap="non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295400"/>
            <a:ext cx="8458200" cy="4495800"/>
          </a:xfrm>
          <a:prstGeom prst="rect">
            <a:avLst/>
          </a:prstGeom>
          <a:noFill/>
          <a:ln>
            <a:noFill/>
          </a:ln>
        </p:spPr>
      </p:pic>
    </p:spTree>
    <p:extLst>
      <p:ext uri="{BB962C8B-B14F-4D97-AF65-F5344CB8AC3E}">
        <p14:creationId xmlns:p14="http://schemas.microsoft.com/office/powerpoint/2010/main" val="4281760934"/>
      </p:ext>
    </p:extLst>
  </p:cSld>
  <p:clrMapOvr>
    <a:masterClrMapping/>
  </p:clrMapOvr>
  <p:transition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3652200"/>
          </a:xfrm>
        </p:spPr>
        <p:txBody>
          <a:bodyPr anchor="t">
            <a:normAutofit/>
          </a:bodyPr>
          <a:lstStyle/>
          <a:p>
            <a:pPr marL="2801938" indent="-2801938" algn="l"/>
            <a:r>
              <a:rPr lang="en-US" b="1" i="1" dirty="0" smtClean="0"/>
              <a:t>Earth Observation helps you:</a:t>
            </a:r>
            <a:br>
              <a:rPr lang="en-US" b="1" i="1" dirty="0" smtClean="0"/>
            </a:br>
            <a:r>
              <a:rPr lang="en-US" b="1" i="1" dirty="0" smtClean="0"/>
              <a:t>save money</a:t>
            </a:r>
            <a:br>
              <a:rPr lang="en-US" b="1" i="1" dirty="0" smtClean="0"/>
            </a:br>
            <a:r>
              <a:rPr lang="en-US" b="1" i="1" dirty="0" smtClean="0"/>
              <a:t>save lives</a:t>
            </a:r>
            <a:br>
              <a:rPr lang="en-US" b="1" i="1" dirty="0" smtClean="0"/>
            </a:br>
            <a:r>
              <a:rPr lang="en-US" b="1" i="1" dirty="0" smtClean="0"/>
              <a:t>save the environment</a:t>
            </a:r>
            <a:br>
              <a:rPr lang="en-US" b="1" i="1" dirty="0" smtClean="0"/>
            </a:br>
            <a:endParaRPr lang="en-US"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514511963"/>
      </p:ext>
    </p:extLst>
  </p:cSld>
  <p:clrMapOvr>
    <a:masterClrMapping/>
  </p:clrMapOvr>
  <p:transition advTm="2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Most earth observation applications deal with so-called externalities, such as impact on the environment. </a:t>
            </a:r>
            <a:br>
              <a:rPr lang="en-US" sz="2800" dirty="0" smtClean="0">
                <a:latin typeface="+mn-lt"/>
              </a:rPr>
            </a:br>
            <a:r>
              <a:rPr lang="en-US" sz="2800" dirty="0" smtClean="0">
                <a:latin typeface="+mn-lt"/>
              </a:rPr>
              <a:t>It is difficult to capture these in terms of conventional cost-benefit models.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To tackle this, the following framework for analysis of earth observation applications is developed: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40</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162088989"/>
      </p:ext>
    </p:extLst>
  </p:cSld>
  <p:clrMapOvr>
    <a:masterClrMapping/>
  </p:clrMapOvr>
  <p:transition advTm="2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41</a:t>
            </a:fld>
            <a:endParaRPr lang="en-US"/>
          </a:p>
        </p:txBody>
      </p:sp>
      <p:sp>
        <p:nvSpPr>
          <p:cNvPr id="2" name="TextBox 1"/>
          <p:cNvSpPr txBox="1"/>
          <p:nvPr/>
        </p:nvSpPr>
        <p:spPr>
          <a:xfrm>
            <a:off x="2248572" y="396000"/>
            <a:ext cx="6337428" cy="707886"/>
          </a:xfrm>
          <a:prstGeom prst="rect">
            <a:avLst/>
          </a:prstGeom>
          <a:noFill/>
        </p:spPr>
        <p:txBody>
          <a:bodyPr wrap="square" rtlCol="0">
            <a:spAutoFit/>
          </a:bodyPr>
          <a:lstStyle/>
          <a:p>
            <a:pPr algn="r"/>
            <a:r>
              <a:rPr lang="en-US" sz="4000" b="1" i="1" dirty="0" smtClean="0">
                <a:solidFill>
                  <a:srgbClr val="4676A6"/>
                </a:solidFill>
              </a:rPr>
              <a:t>Framework for analysis</a:t>
            </a:r>
            <a:endParaRPr lang="en-US" sz="4000" b="1" i="1" dirty="0">
              <a:solidFill>
                <a:srgbClr val="4676A6"/>
              </a:solidFill>
            </a:endParaRPr>
          </a:p>
        </p:txBody>
      </p:sp>
      <p:pic>
        <p:nvPicPr>
          <p:cNvPr id="8" name="Picture 7" descr="C:\Users\Mark\Documents\3 GEO\geonetcab\marketing EO products &amp; services\figure 15 step-by-step benefit E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00" y="1181405"/>
            <a:ext cx="7086600" cy="4762195"/>
          </a:xfrm>
          <a:prstGeom prst="rect">
            <a:avLst/>
          </a:prstGeom>
          <a:noFill/>
          <a:ln>
            <a:noFill/>
          </a:ln>
        </p:spPr>
      </p:pic>
      <p:sp>
        <p:nvSpPr>
          <p:cNvPr id="5" name="TextBox 4"/>
          <p:cNvSpPr txBox="1"/>
          <p:nvPr/>
        </p:nvSpPr>
        <p:spPr>
          <a:xfrm>
            <a:off x="1028700" y="5940000"/>
            <a:ext cx="7251279" cy="338554"/>
          </a:xfrm>
          <a:prstGeom prst="rect">
            <a:avLst/>
          </a:prstGeom>
          <a:noFill/>
        </p:spPr>
        <p:txBody>
          <a:bodyPr wrap="none" rtlCol="0">
            <a:spAutoFit/>
          </a:bodyPr>
          <a:lstStyle/>
          <a:p>
            <a:r>
              <a:rPr lang="en-US" sz="1600" i="1" dirty="0" smtClean="0"/>
              <a:t>Step-by-step </a:t>
            </a:r>
            <a:r>
              <a:rPr lang="en-US" sz="1600" i="1" dirty="0"/>
              <a:t>analysis of the benefits of earth observation (source: </a:t>
            </a:r>
            <a:r>
              <a:rPr lang="en-US" sz="1600" i="1" dirty="0" err="1"/>
              <a:t>GEONetCab</a:t>
            </a:r>
            <a:r>
              <a:rPr lang="en-US" sz="1600" i="1" dirty="0"/>
              <a:t>, 2013)</a:t>
            </a:r>
          </a:p>
        </p:txBody>
      </p:sp>
      <p:pic>
        <p:nvPicPr>
          <p:cNvPr id="10"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Tree>
    <p:extLst>
      <p:ext uri="{BB962C8B-B14F-4D97-AF65-F5344CB8AC3E}">
        <p14:creationId xmlns:p14="http://schemas.microsoft.com/office/powerpoint/2010/main" val="3394107001"/>
      </p:ext>
    </p:extLst>
  </p:cSld>
  <p:clrMapOvr>
    <a:masterClrMapping/>
  </p:clrMapOvr>
  <p:transition advTm="2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417707"/>
          </a:xfrm>
        </p:spPr>
        <p:txBody>
          <a:bodyPr>
            <a:noAutofit/>
          </a:bodyPr>
          <a:lstStyle/>
          <a:p>
            <a:pPr>
              <a:lnSpc>
                <a:spcPct val="80000"/>
              </a:lnSpc>
              <a:spcBef>
                <a:spcPts val="0"/>
              </a:spcBef>
              <a:spcAft>
                <a:spcPts val="1200"/>
              </a:spcAft>
            </a:pPr>
            <a:r>
              <a:rPr lang="en-GB" sz="2600" dirty="0" smtClean="0"/>
              <a:t>Does </a:t>
            </a:r>
            <a:r>
              <a:rPr lang="en-GB" sz="2600" dirty="0"/>
              <a:t>the new application cause a paradigm shift?</a:t>
            </a:r>
            <a:endParaRPr lang="en-US" sz="2600" dirty="0"/>
          </a:p>
          <a:p>
            <a:pPr lvl="0">
              <a:lnSpc>
                <a:spcPct val="80000"/>
              </a:lnSpc>
              <a:spcBef>
                <a:spcPts val="0"/>
              </a:spcBef>
              <a:spcAft>
                <a:spcPts val="1200"/>
              </a:spcAft>
            </a:pPr>
            <a:r>
              <a:rPr lang="en-GB" sz="2600" dirty="0"/>
              <a:t>Is the current business or organization process improved?</a:t>
            </a:r>
            <a:endParaRPr lang="en-US" sz="2600" dirty="0"/>
          </a:p>
          <a:p>
            <a:pPr>
              <a:lnSpc>
                <a:spcPct val="80000"/>
              </a:lnSpc>
              <a:spcBef>
                <a:spcPts val="0"/>
              </a:spcBef>
              <a:spcAft>
                <a:spcPts val="1200"/>
              </a:spcAft>
            </a:pPr>
            <a:r>
              <a:rPr lang="en-GB" sz="2600" dirty="0" smtClean="0"/>
              <a:t>Does </a:t>
            </a:r>
            <a:r>
              <a:rPr lang="en-GB" sz="2600" dirty="0"/>
              <a:t>the application provide economic value that can be quantified?</a:t>
            </a:r>
            <a:endParaRPr lang="en-US" sz="2600" dirty="0"/>
          </a:p>
          <a:p>
            <a:pPr lvl="0">
              <a:lnSpc>
                <a:spcPct val="80000"/>
              </a:lnSpc>
              <a:spcBef>
                <a:spcPts val="0"/>
              </a:spcBef>
              <a:spcAft>
                <a:spcPts val="1200"/>
              </a:spcAft>
            </a:pPr>
            <a:r>
              <a:rPr lang="en-GB" sz="2600" dirty="0"/>
              <a:t>Is a clear measurable goal defined to which the earth observation application contributes?</a:t>
            </a:r>
            <a:endParaRPr lang="en-US" sz="2600" dirty="0"/>
          </a:p>
          <a:p>
            <a:pPr>
              <a:lnSpc>
                <a:spcPct val="80000"/>
              </a:lnSpc>
              <a:spcBef>
                <a:spcPts val="0"/>
              </a:spcBef>
              <a:spcAft>
                <a:spcPts val="1200"/>
              </a:spcAft>
            </a:pPr>
            <a:r>
              <a:rPr lang="en-GB" sz="2600" dirty="0" smtClean="0"/>
              <a:t>Is </a:t>
            </a:r>
            <a:r>
              <a:rPr lang="en-GB" sz="2600" dirty="0"/>
              <a:t>a future payment scheme or other economic mechanism foreseen in which the earth observation application fits?</a:t>
            </a:r>
            <a:endParaRPr lang="en-US" sz="2600" dirty="0"/>
          </a:p>
          <a:p>
            <a:pPr marL="0" indent="0">
              <a:lnSpc>
                <a:spcPct val="80000"/>
              </a:lnSpc>
              <a:spcBef>
                <a:spcPts val="0"/>
              </a:spcBef>
              <a:spcAft>
                <a:spcPts val="1200"/>
              </a:spcAft>
              <a:buNone/>
            </a:pPr>
            <a:r>
              <a:rPr lang="en-US" sz="2600" dirty="0" smtClean="0"/>
              <a:t/>
            </a:r>
            <a:br>
              <a:rPr lang="en-US" sz="2600" dirty="0" smtClean="0"/>
            </a:br>
            <a:endParaRPr lang="en-US" sz="2600" dirty="0" smtClean="0"/>
          </a:p>
        </p:txBody>
      </p:sp>
      <p:sp>
        <p:nvSpPr>
          <p:cNvPr id="6" name="Slide Number Placeholder 5"/>
          <p:cNvSpPr>
            <a:spLocks noGrp="1"/>
          </p:cNvSpPr>
          <p:nvPr>
            <p:ph type="sldNum" sz="quarter" idx="12"/>
          </p:nvPr>
        </p:nvSpPr>
        <p:spPr/>
        <p:txBody>
          <a:bodyPr/>
          <a:lstStyle/>
          <a:p>
            <a:fld id="{7AE59B96-4131-4DD5-A7F3-9C8969C240CC}" type="slidenum">
              <a:rPr lang="en-US" smtClean="0"/>
              <a:pPr/>
              <a:t>42</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Key questions</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401341810"/>
      </p:ext>
    </p:extLst>
  </p:cSld>
  <p:clrMapOvr>
    <a:masterClrMapping/>
  </p:clrMapOvr>
  <p:transition advTm="2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43</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Assessment of </a:t>
            </a:r>
            <a:br>
              <a:rPr lang="en-US" sz="4000" b="1" i="1" dirty="0" smtClean="0">
                <a:solidFill>
                  <a:srgbClr val="4676A6"/>
                </a:solidFill>
              </a:rPr>
            </a:br>
            <a:r>
              <a:rPr lang="en-US" sz="4000" b="1" i="1" dirty="0" smtClean="0">
                <a:solidFill>
                  <a:srgbClr val="4676A6"/>
                </a:solidFill>
              </a:rPr>
              <a:t>geospatial solutions</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a:lnSpc>
                <a:spcPct val="80000"/>
              </a:lnSpc>
              <a:spcBef>
                <a:spcPts val="0"/>
              </a:spcBef>
              <a:buNone/>
            </a:pPr>
            <a:r>
              <a:rPr lang="en-US" sz="2000" dirty="0"/>
              <a:t>Rating of </a:t>
            </a:r>
            <a:r>
              <a:rPr lang="en-US" sz="2000" b="1" dirty="0">
                <a:solidFill>
                  <a:srgbClr val="4676A6"/>
                </a:solidFill>
              </a:rPr>
              <a:t>characteristics</a:t>
            </a:r>
            <a:r>
              <a:rPr lang="en-US" sz="2000" dirty="0"/>
              <a:t> of geospatial </a:t>
            </a:r>
            <a:r>
              <a:rPr lang="en-US" sz="2000" dirty="0" smtClean="0"/>
              <a:t>solutions: </a:t>
            </a:r>
          </a:p>
          <a:p>
            <a:pPr>
              <a:lnSpc>
                <a:spcPct val="80000"/>
              </a:lnSpc>
              <a:spcBef>
                <a:spcPts val="0"/>
              </a:spcBef>
            </a:pPr>
            <a:r>
              <a:rPr lang="en-US" sz="1800" dirty="0" smtClean="0"/>
              <a:t>fit-for-purpose </a:t>
            </a:r>
          </a:p>
          <a:p>
            <a:pPr>
              <a:lnSpc>
                <a:spcPct val="80000"/>
              </a:lnSpc>
              <a:spcBef>
                <a:spcPts val="0"/>
              </a:spcBef>
            </a:pPr>
            <a:r>
              <a:rPr lang="en-US" sz="1800" dirty="0" smtClean="0"/>
              <a:t>comparative advantage </a:t>
            </a:r>
          </a:p>
          <a:p>
            <a:pPr>
              <a:lnSpc>
                <a:spcPct val="80000"/>
              </a:lnSpc>
              <a:spcBef>
                <a:spcPts val="0"/>
              </a:spcBef>
            </a:pPr>
            <a:r>
              <a:rPr lang="en-US" sz="1800" dirty="0" smtClean="0"/>
              <a:t>complexity to user / ease- of-use </a:t>
            </a:r>
          </a:p>
          <a:p>
            <a:pPr>
              <a:lnSpc>
                <a:spcPct val="80000"/>
              </a:lnSpc>
              <a:spcBef>
                <a:spcPts val="0"/>
              </a:spcBef>
            </a:pPr>
            <a:r>
              <a:rPr lang="en-US" sz="1800" dirty="0" smtClean="0"/>
              <a:t>elegance </a:t>
            </a:r>
          </a:p>
          <a:p>
            <a:pPr>
              <a:lnSpc>
                <a:spcPct val="80000"/>
              </a:lnSpc>
              <a:spcBef>
                <a:spcPts val="0"/>
              </a:spcBef>
            </a:pPr>
            <a:r>
              <a:rPr lang="en-US" sz="1800" dirty="0" smtClean="0"/>
              <a:t>cost-benefit, </a:t>
            </a:r>
          </a:p>
          <a:p>
            <a:pPr>
              <a:lnSpc>
                <a:spcPct val="80000"/>
              </a:lnSpc>
              <a:spcBef>
                <a:spcPts val="0"/>
              </a:spcBef>
            </a:pPr>
            <a:r>
              <a:rPr lang="en-US" sz="1800" dirty="0" smtClean="0"/>
              <a:t>sustainability</a:t>
            </a:r>
          </a:p>
          <a:p>
            <a:pPr>
              <a:lnSpc>
                <a:spcPct val="80000"/>
              </a:lnSpc>
              <a:spcBef>
                <a:spcPts val="0"/>
              </a:spcBef>
            </a:pPr>
            <a:r>
              <a:rPr lang="en-US" sz="1800" dirty="0" smtClean="0"/>
              <a:t>resilience </a:t>
            </a:r>
          </a:p>
          <a:p>
            <a:pPr>
              <a:lnSpc>
                <a:spcPct val="80000"/>
              </a:lnSpc>
              <a:spcBef>
                <a:spcPts val="0"/>
              </a:spcBef>
            </a:pPr>
            <a:r>
              <a:rPr lang="en-US" sz="1800" dirty="0" smtClean="0"/>
              <a:t>reproduction capacity / flexibility </a:t>
            </a:r>
          </a:p>
          <a:p>
            <a:pPr>
              <a:lnSpc>
                <a:spcPct val="80000"/>
              </a:lnSpc>
              <a:spcBef>
                <a:spcPts val="0"/>
              </a:spcBef>
            </a:pPr>
            <a:r>
              <a:rPr lang="en-US" sz="1800" dirty="0" smtClean="0"/>
              <a:t>acceptance </a:t>
            </a:r>
          </a:p>
          <a:p>
            <a:pPr>
              <a:lnSpc>
                <a:spcPct val="80000"/>
              </a:lnSpc>
              <a:spcBef>
                <a:spcPts val="0"/>
              </a:spcBef>
            </a:pPr>
            <a:r>
              <a:rPr lang="en-US" sz="1800" dirty="0" smtClean="0"/>
              <a:t>level of knowledge transfer required</a:t>
            </a:r>
          </a:p>
          <a:p>
            <a:pPr>
              <a:lnSpc>
                <a:spcPct val="80000"/>
              </a:lnSpc>
              <a:spcBef>
                <a:spcPts val="0"/>
              </a:spcBef>
            </a:pPr>
            <a:r>
              <a:rPr lang="en-US" sz="1800" dirty="0" smtClean="0"/>
              <a:t>ethics, transparency, public accountability, objectivity &amp; impartiality</a:t>
            </a:r>
          </a:p>
          <a:p>
            <a:pPr>
              <a:lnSpc>
                <a:spcPct val="80000"/>
              </a:lnSpc>
              <a:spcBef>
                <a:spcPts val="0"/>
              </a:spcBef>
              <a:spcAft>
                <a:spcPts val="600"/>
              </a:spcAft>
              <a:buNone/>
            </a:pPr>
            <a:endParaRPr lang="en-US" sz="2000" dirty="0" smtClean="0"/>
          </a:p>
          <a:p>
            <a:pPr>
              <a:lnSpc>
                <a:spcPct val="80000"/>
              </a:lnSpc>
              <a:spcBef>
                <a:spcPts val="0"/>
              </a:spcBef>
              <a:buNone/>
            </a:pPr>
            <a:r>
              <a:rPr lang="en-US" sz="2000" dirty="0" smtClean="0"/>
              <a:t>Rating </a:t>
            </a:r>
            <a:r>
              <a:rPr lang="en-US" sz="2000" dirty="0"/>
              <a:t>of </a:t>
            </a:r>
            <a:r>
              <a:rPr lang="en-US" sz="2000" b="1" dirty="0">
                <a:solidFill>
                  <a:srgbClr val="4676A6"/>
                </a:solidFill>
              </a:rPr>
              <a:t>business </a:t>
            </a:r>
            <a:r>
              <a:rPr lang="en-US" sz="2000" b="1" dirty="0" smtClean="0">
                <a:solidFill>
                  <a:srgbClr val="4676A6"/>
                </a:solidFill>
              </a:rPr>
              <a:t>environment</a:t>
            </a:r>
            <a:r>
              <a:rPr lang="en-US" sz="2000" dirty="0" smtClean="0"/>
              <a:t>:</a:t>
            </a:r>
          </a:p>
          <a:p>
            <a:pPr>
              <a:lnSpc>
                <a:spcPct val="80000"/>
              </a:lnSpc>
              <a:spcBef>
                <a:spcPts val="0"/>
              </a:spcBef>
            </a:pPr>
            <a:r>
              <a:rPr lang="en-US" sz="1800" b="1" dirty="0" smtClean="0"/>
              <a:t>Willingness </a:t>
            </a:r>
            <a:r>
              <a:rPr lang="en-US" sz="1800" b="1" dirty="0"/>
              <a:t>to pay </a:t>
            </a:r>
            <a:r>
              <a:rPr lang="en-US" sz="1800" dirty="0"/>
              <a:t>(by </a:t>
            </a:r>
            <a:r>
              <a:rPr lang="en-US" sz="1800" dirty="0" smtClean="0"/>
              <a:t>clients)</a:t>
            </a:r>
          </a:p>
          <a:p>
            <a:pPr>
              <a:lnSpc>
                <a:spcPct val="80000"/>
              </a:lnSpc>
              <a:spcBef>
                <a:spcPts val="0"/>
              </a:spcBef>
            </a:pPr>
            <a:r>
              <a:rPr lang="en-US" sz="1800" b="1" dirty="0" smtClean="0"/>
              <a:t>Embedding</a:t>
            </a:r>
            <a:r>
              <a:rPr lang="en-US" sz="1800" dirty="0" smtClean="0"/>
              <a:t> </a:t>
            </a:r>
            <a:r>
              <a:rPr lang="en-US" sz="1800" dirty="0"/>
              <a:t>(in organizational </a:t>
            </a:r>
            <a:r>
              <a:rPr lang="en-US" sz="1800" dirty="0" smtClean="0"/>
              <a:t>processes)</a:t>
            </a:r>
          </a:p>
          <a:p>
            <a:pPr>
              <a:lnSpc>
                <a:spcPct val="80000"/>
              </a:lnSpc>
              <a:spcBef>
                <a:spcPts val="0"/>
              </a:spcBef>
            </a:pPr>
            <a:r>
              <a:rPr lang="en-US" sz="1800" b="1" dirty="0" smtClean="0"/>
              <a:t>Openness</a:t>
            </a:r>
            <a:r>
              <a:rPr lang="en-US" sz="1800" dirty="0" smtClean="0"/>
              <a:t> </a:t>
            </a:r>
            <a:r>
              <a:rPr lang="en-US" sz="1800" dirty="0"/>
              <a:t>(transparency and ease of doing business, access to </a:t>
            </a:r>
            <a:r>
              <a:rPr lang="en-US" sz="1800" dirty="0" smtClean="0"/>
              <a:t>markets)</a:t>
            </a:r>
          </a:p>
          <a:p>
            <a:pPr>
              <a:lnSpc>
                <a:spcPct val="80000"/>
              </a:lnSpc>
              <a:spcBef>
                <a:spcPts val="0"/>
              </a:spcBef>
            </a:pPr>
            <a:r>
              <a:rPr lang="en-US" sz="1800" b="1" dirty="0" smtClean="0"/>
              <a:t>Institutions</a:t>
            </a:r>
            <a:r>
              <a:rPr lang="en-US" sz="1800" dirty="0" smtClean="0"/>
              <a:t> </a:t>
            </a:r>
            <a:r>
              <a:rPr lang="en-US" sz="1800" dirty="0"/>
              <a:t>(is the institutional environment conducive to doing business, acceptance of </a:t>
            </a:r>
            <a:r>
              <a:rPr lang="en-US" sz="1800" dirty="0" smtClean="0"/>
              <a:t>new solutions?)</a:t>
            </a:r>
          </a:p>
        </p:txBody>
      </p:sp>
    </p:spTree>
    <p:extLst>
      <p:ext uri="{BB962C8B-B14F-4D97-AF65-F5344CB8AC3E}">
        <p14:creationId xmlns:p14="http://schemas.microsoft.com/office/powerpoint/2010/main" val="790703149"/>
      </p:ext>
    </p:extLst>
  </p:cSld>
  <p:clrMapOvr>
    <a:masterClrMapping/>
  </p:clrMapOvr>
  <p:transition advTm="20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44</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Fit-for-purpose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t>An important, but often forgotten requirement: </a:t>
            </a:r>
            <a:r>
              <a:rPr lang="en-GB" sz="2600" dirty="0" smtClean="0"/>
              <a:t/>
            </a:r>
            <a:br>
              <a:rPr lang="en-GB" sz="2600" dirty="0" smtClean="0"/>
            </a:br>
            <a:r>
              <a:rPr lang="en-GB" sz="2600" dirty="0" smtClean="0">
                <a:solidFill>
                  <a:srgbClr val="4676A6"/>
                </a:solidFill>
              </a:rPr>
              <a:t>Does </a:t>
            </a:r>
            <a:r>
              <a:rPr lang="en-GB" sz="2600" dirty="0">
                <a:solidFill>
                  <a:srgbClr val="4676A6"/>
                </a:solidFill>
              </a:rPr>
              <a:t>the product or service do what it is supposed to do to solve a certain problem? </a:t>
            </a:r>
            <a:r>
              <a:rPr lang="en-GB" sz="2600" dirty="0" smtClean="0"/>
              <a:t/>
            </a:r>
            <a:br>
              <a:rPr lang="en-GB" sz="2600" dirty="0" smtClean="0"/>
            </a:br>
            <a:endParaRPr lang="en-GB" sz="2600" dirty="0" smtClean="0"/>
          </a:p>
          <a:p>
            <a:pPr marL="0" indent="0">
              <a:lnSpc>
                <a:spcPct val="80000"/>
              </a:lnSpc>
              <a:buNone/>
            </a:pPr>
            <a:r>
              <a:rPr lang="en-GB" sz="2600" dirty="0" smtClean="0"/>
              <a:t>In </a:t>
            </a:r>
            <a:r>
              <a:rPr lang="en-GB" sz="2600" dirty="0"/>
              <a:t>other words: is it really a solution or just an attempt towards a solution</a:t>
            </a:r>
            <a:r>
              <a:rPr lang="en-GB" sz="2600" dirty="0" smtClean="0"/>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description of what the EO solution actually does</a:t>
            </a:r>
            <a:endParaRPr lang="en-US" sz="2600" dirty="0"/>
          </a:p>
          <a:p>
            <a:pPr marL="0" indent="0">
              <a:buNone/>
            </a:pP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002258099"/>
      </p:ext>
    </p:extLst>
  </p:cSld>
  <p:clrMapOvr>
    <a:masterClrMapping/>
  </p:clrMapOvr>
  <p:transition advTm="2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45</a:t>
            </a:fld>
            <a:endParaRPr lang="en-US"/>
          </a:p>
        </p:txBody>
      </p:sp>
      <p:sp>
        <p:nvSpPr>
          <p:cNvPr id="2" name="TextBox 1"/>
          <p:cNvSpPr txBox="1"/>
          <p:nvPr/>
        </p:nvSpPr>
        <p:spPr>
          <a:xfrm>
            <a:off x="4053758" y="324000"/>
            <a:ext cx="4532242" cy="1323439"/>
          </a:xfrm>
          <a:prstGeom prst="rect">
            <a:avLst/>
          </a:prstGeom>
          <a:noFill/>
        </p:spPr>
        <p:txBody>
          <a:bodyPr wrap="square" rtlCol="0">
            <a:spAutoFit/>
          </a:bodyPr>
          <a:lstStyle/>
          <a:p>
            <a:pPr algn="r"/>
            <a:r>
              <a:rPr lang="en-US" sz="4000" b="1" i="1" dirty="0" smtClean="0">
                <a:solidFill>
                  <a:srgbClr val="4676A6"/>
                </a:solidFill>
              </a:rPr>
              <a:t>Comparative advantage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What it does significantly better than other solutions to the same problem. </a:t>
            </a:r>
            <a:r>
              <a:rPr lang="en-GB" sz="2600" dirty="0" smtClean="0"/>
              <a:t/>
            </a:r>
            <a:br>
              <a:rPr lang="en-GB" sz="2600" dirty="0" smtClean="0"/>
            </a:br>
            <a:r>
              <a:rPr lang="en-GB" sz="2600" dirty="0" smtClean="0"/>
              <a:t>For </a:t>
            </a:r>
            <a:r>
              <a:rPr lang="en-GB" sz="2600" dirty="0"/>
              <a:t>earth observation usually the comparative advantages of greater accuracy, better resolution in time and space, comprehensive overview of large areas and near real-time information provision are mentioned as comparative advantages. </a:t>
            </a:r>
            <a:endParaRPr lang="en-GB" sz="2600" dirty="0" smtClean="0"/>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ca</a:t>
            </a:r>
            <a:r>
              <a:rPr lang="en-GB" sz="2600" dirty="0" err="1" smtClean="0"/>
              <a:t>lculation</a:t>
            </a:r>
            <a:r>
              <a:rPr lang="en-GB" sz="2600" dirty="0" smtClean="0"/>
              <a:t> </a:t>
            </a:r>
            <a:r>
              <a:rPr lang="en-GB" sz="2600" dirty="0"/>
              <a:t>of degree in which the EO solution is better than alternatives</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listing of comparative advantages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46</a:t>
            </a:fld>
            <a:endParaRPr lang="en-US"/>
          </a:p>
        </p:txBody>
      </p:sp>
      <p:sp>
        <p:nvSpPr>
          <p:cNvPr id="2" name="TextBox 1"/>
          <p:cNvSpPr txBox="1"/>
          <p:nvPr/>
        </p:nvSpPr>
        <p:spPr>
          <a:xfrm>
            <a:off x="2682158" y="324000"/>
            <a:ext cx="5903842" cy="1323439"/>
          </a:xfrm>
          <a:prstGeom prst="rect">
            <a:avLst/>
          </a:prstGeom>
          <a:noFill/>
        </p:spPr>
        <p:txBody>
          <a:bodyPr wrap="square" rtlCol="0">
            <a:spAutoFit/>
          </a:bodyPr>
          <a:lstStyle/>
          <a:p>
            <a:pPr algn="r"/>
            <a:r>
              <a:rPr lang="en-US" sz="4000" b="1" i="1" dirty="0" smtClean="0">
                <a:solidFill>
                  <a:srgbClr val="4676A6"/>
                </a:solidFill>
              </a:rPr>
              <a:t>Complexity (to user) / ease-of-use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At all levels in the value chain the </a:t>
            </a:r>
            <a:r>
              <a:rPr lang="en-GB" sz="2600" dirty="0" smtClean="0">
                <a:solidFill>
                  <a:srgbClr val="4676A6"/>
                </a:solidFill>
              </a:rPr>
              <a:t>users </a:t>
            </a:r>
            <a:r>
              <a:rPr lang="en-GB" sz="2600" dirty="0">
                <a:solidFill>
                  <a:srgbClr val="4676A6"/>
                </a:solidFill>
              </a:rPr>
              <a:t>(professionals and </a:t>
            </a:r>
            <a:r>
              <a:rPr lang="en-GB" sz="2600" dirty="0" smtClean="0">
                <a:solidFill>
                  <a:srgbClr val="4676A6"/>
                </a:solidFill>
              </a:rPr>
              <a:t/>
            </a:r>
            <a:br>
              <a:rPr lang="en-GB" sz="2600" dirty="0" smtClean="0">
                <a:solidFill>
                  <a:srgbClr val="4676A6"/>
                </a:solidFill>
              </a:rPr>
            </a:br>
            <a:r>
              <a:rPr lang="en-GB" sz="2600" dirty="0" smtClean="0">
                <a:solidFill>
                  <a:srgbClr val="4676A6"/>
                </a:solidFill>
              </a:rPr>
              <a:t>end-users</a:t>
            </a:r>
            <a:r>
              <a:rPr lang="en-GB" sz="2600" dirty="0">
                <a:solidFill>
                  <a:srgbClr val="4676A6"/>
                </a:solidFill>
              </a:rPr>
              <a:t>) are able to work with the product or service</a:t>
            </a:r>
            <a:r>
              <a:rPr lang="en-GB" sz="2600" dirty="0" smtClean="0">
                <a:solidFill>
                  <a:srgbClr val="4676A6"/>
                </a:solidFill>
              </a:rPr>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47</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Elegance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marR="0" indent="0" algn="just">
              <a:lnSpc>
                <a:spcPct val="80000"/>
              </a:lnSpc>
              <a:spcBef>
                <a:spcPts val="0"/>
              </a:spcBef>
              <a:spcAft>
                <a:spcPts val="0"/>
              </a:spcAft>
              <a:buNone/>
            </a:pPr>
            <a:r>
              <a:rPr lang="en-GB" sz="2600" dirty="0">
                <a:solidFill>
                  <a:srgbClr val="4676A6"/>
                </a:solidFill>
                <a:ea typeface="Calibri"/>
                <a:cs typeface="Times New Roman"/>
              </a:rPr>
              <a:t>Once you get the idea behind this product or service, you want to be part of the community that uses it. </a:t>
            </a:r>
            <a:endParaRPr lang="en-GB" sz="2600" dirty="0" smtClean="0">
              <a:solidFill>
                <a:srgbClr val="4676A6"/>
              </a:solidFill>
              <a:ea typeface="Calibri"/>
              <a:cs typeface="Times New Roman"/>
            </a:endParaRPr>
          </a:p>
          <a:p>
            <a:pPr marL="0" marR="0" indent="0" algn="just">
              <a:lnSpc>
                <a:spcPct val="80000"/>
              </a:lnSpc>
              <a:spcBef>
                <a:spcPts val="0"/>
              </a:spcBef>
              <a:spcAft>
                <a:spcPts val="0"/>
              </a:spcAft>
              <a:buNone/>
            </a:pPr>
            <a:endParaRPr lang="en-GB" sz="2600" dirty="0" smtClean="0">
              <a:ea typeface="Calibri"/>
              <a:cs typeface="Times New Roman"/>
            </a:endParaRPr>
          </a:p>
          <a:p>
            <a:pPr marL="0" marR="0" indent="0" algn="just">
              <a:lnSpc>
                <a:spcPct val="80000"/>
              </a:lnSpc>
              <a:spcBef>
                <a:spcPts val="0"/>
              </a:spcBef>
              <a:spcAft>
                <a:spcPts val="0"/>
              </a:spcAft>
              <a:buNone/>
            </a:pPr>
            <a:r>
              <a:rPr lang="en-GB" sz="2600" dirty="0" smtClean="0">
                <a:ea typeface="Calibri"/>
                <a:cs typeface="Times New Roman"/>
              </a:rPr>
              <a:t>This </a:t>
            </a:r>
            <a:r>
              <a:rPr lang="en-GB" sz="2600" dirty="0">
                <a:ea typeface="Calibri"/>
                <a:cs typeface="Times New Roman"/>
              </a:rPr>
              <a:t>sense of belonging facilitates the formation of user groups that provide valuable feedback</a:t>
            </a:r>
            <a:r>
              <a:rPr lang="en-GB" sz="2600" dirty="0" smtClean="0">
                <a:ea typeface="Calibri"/>
                <a:cs typeface="Times New Roman"/>
              </a:rPr>
              <a:t>.</a:t>
            </a:r>
          </a:p>
          <a:p>
            <a:pPr marL="0" marR="0" indent="0" algn="just">
              <a:lnSpc>
                <a:spcPct val="80000"/>
              </a:lnSpc>
              <a:spcBef>
                <a:spcPts val="0"/>
              </a:spcBef>
              <a:spcAft>
                <a:spcPts val="0"/>
              </a:spcAft>
              <a:buNone/>
            </a:pPr>
            <a:endParaRPr lang="en-US" sz="2600" dirty="0">
              <a:ea typeface="Calibri"/>
              <a:cs typeface="Times New Roman"/>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none</a:t>
            </a:r>
            <a:r>
              <a:rPr lang="en-GB" sz="2600" dirty="0"/>
              <a:t>, or it should be the size of the user community</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48</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Cost-benefit</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cost-benefit of the product or service is quantified and sufficiently attractive, also in the long-term</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cost-benefit calculation</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a:t>
            </a:r>
            <a:r>
              <a:rPr lang="en-US" sz="2600" dirty="0" smtClean="0"/>
              <a:t>quantitative assessment</a:t>
            </a:r>
            <a:endParaRPr lang="en-US" sz="2600" dirty="0"/>
          </a:p>
          <a:p>
            <a:pPr marL="0" indent="0">
              <a:lnSpc>
                <a:spcPct val="80000"/>
              </a:lnSpc>
              <a:buNone/>
            </a:pP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49</a:t>
            </a:fld>
            <a:endParaRPr lang="en-US"/>
          </a:p>
        </p:txBody>
      </p:sp>
      <p:sp>
        <p:nvSpPr>
          <p:cNvPr id="2" name="TextBox 1"/>
          <p:cNvSpPr txBox="1"/>
          <p:nvPr/>
        </p:nvSpPr>
        <p:spPr>
          <a:xfrm>
            <a:off x="2834558" y="900000"/>
            <a:ext cx="5751442" cy="707886"/>
          </a:xfrm>
          <a:prstGeom prst="rect">
            <a:avLst/>
          </a:prstGeom>
          <a:noFill/>
        </p:spPr>
        <p:txBody>
          <a:bodyPr wrap="square" rtlCol="0">
            <a:spAutoFit/>
          </a:bodyPr>
          <a:lstStyle/>
          <a:p>
            <a:pPr algn="r"/>
            <a:r>
              <a:rPr lang="en-US" sz="4000" b="1" i="1" dirty="0" smtClean="0">
                <a:solidFill>
                  <a:srgbClr val="4676A6"/>
                </a:solidFill>
              </a:rPr>
              <a:t>Sustainability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product or service can be delivered when it is needed. </a:t>
            </a:r>
            <a:r>
              <a:rPr lang="en-GB" sz="2600" dirty="0" smtClean="0">
                <a:solidFill>
                  <a:srgbClr val="4676A6"/>
                </a:solidFill>
              </a:rPr>
              <a:t/>
            </a:r>
            <a:br>
              <a:rPr lang="en-GB" sz="2600" dirty="0" smtClean="0">
                <a:solidFill>
                  <a:srgbClr val="4676A6"/>
                </a:solidFill>
              </a:rPr>
            </a:br>
            <a:r>
              <a:rPr lang="en-GB" sz="2600" dirty="0" smtClean="0"/>
              <a:t>There </a:t>
            </a:r>
            <a:r>
              <a:rPr lang="en-GB" sz="2600" dirty="0"/>
              <a:t>is a long-term perspective that guarantees </a:t>
            </a:r>
            <a:r>
              <a:rPr lang="en-GB" sz="2600" dirty="0" smtClean="0"/>
              <a:t>delivery.</a:t>
            </a:r>
          </a:p>
          <a:p>
            <a:pPr marL="0" indent="0">
              <a:lnSpc>
                <a:spcPct val="80000"/>
              </a:lnSpc>
              <a:buNone/>
            </a:pPr>
            <a:endParaRPr lang="en-GB" sz="1000" dirty="0" smtClean="0"/>
          </a:p>
          <a:p>
            <a:pPr marL="342000" indent="-342000">
              <a:lnSpc>
                <a:spcPct val="80000"/>
              </a:lnSpc>
              <a:spcBef>
                <a:spcPts val="0"/>
              </a:spcBef>
              <a:spcAft>
                <a:spcPts val="600"/>
              </a:spcAft>
              <a:buNone/>
            </a:pPr>
            <a:r>
              <a:rPr lang="en-US" sz="2600" dirty="0" smtClean="0"/>
              <a:t>Sustainability concerns the following aspects:</a:t>
            </a:r>
          </a:p>
          <a:p>
            <a:pPr marL="342000" indent="-342000">
              <a:lnSpc>
                <a:spcPct val="80000"/>
              </a:lnSpc>
              <a:spcBef>
                <a:spcPts val="0"/>
              </a:spcBef>
              <a:spcAft>
                <a:spcPts val="600"/>
              </a:spcAft>
              <a:buFont typeface="Wingdings" pitchFamily="2" charset="2"/>
              <a:buChar char="ü"/>
            </a:pPr>
            <a:r>
              <a:rPr lang="en-US" sz="2000" dirty="0" smtClean="0"/>
              <a:t>Long-term data availability </a:t>
            </a:r>
          </a:p>
          <a:p>
            <a:pPr marL="342000" indent="-342000">
              <a:lnSpc>
                <a:spcPct val="80000"/>
              </a:lnSpc>
              <a:spcBef>
                <a:spcPts val="0"/>
              </a:spcBef>
              <a:spcAft>
                <a:spcPts val="600"/>
              </a:spcAft>
              <a:buFont typeface="Wingdings" pitchFamily="2" charset="2"/>
              <a:buChar char="ü"/>
            </a:pPr>
            <a:r>
              <a:rPr lang="en-US" sz="2000" dirty="0" smtClean="0"/>
              <a:t>Availability of finance/funds to provide the solution continuously for present and future use </a:t>
            </a:r>
          </a:p>
          <a:p>
            <a:pPr marL="342000" indent="-342000">
              <a:lnSpc>
                <a:spcPct val="80000"/>
              </a:lnSpc>
              <a:spcBef>
                <a:spcPts val="0"/>
              </a:spcBef>
              <a:spcAft>
                <a:spcPts val="600"/>
              </a:spcAft>
              <a:buFont typeface="Wingdings" pitchFamily="2" charset="2"/>
              <a:buChar char="ü"/>
            </a:pPr>
            <a:r>
              <a:rPr lang="en-US" sz="2000" dirty="0" smtClean="0"/>
              <a:t>Long-term institutional / governmental interest and support</a:t>
            </a:r>
          </a:p>
          <a:p>
            <a:pPr marL="342000" indent="-342000">
              <a:lnSpc>
                <a:spcPct val="80000"/>
              </a:lnSpc>
              <a:spcBef>
                <a:spcPts val="0"/>
              </a:spcBef>
              <a:spcAft>
                <a:spcPts val="600"/>
              </a:spcAft>
              <a:buFont typeface="Wingdings" pitchFamily="2" charset="2"/>
              <a:buChar char="ü"/>
            </a:pPr>
            <a:r>
              <a:rPr lang="en-US" sz="2000" dirty="0" smtClean="0"/>
              <a:t>Long-term user interest for a solution that addresses real needs</a:t>
            </a:r>
          </a:p>
          <a:p>
            <a:pPr marL="342000" indent="-342000">
              <a:lnSpc>
                <a:spcPct val="80000"/>
              </a:lnSpc>
              <a:spcBef>
                <a:spcPts val="0"/>
              </a:spcBef>
              <a:spcAft>
                <a:spcPts val="600"/>
              </a:spcAft>
              <a:buNone/>
            </a:pPr>
            <a:r>
              <a:rPr lang="en-GB" sz="1000" dirty="0" smtClean="0"/>
              <a:t> </a:t>
            </a:r>
            <a:endParaRPr lang="en-US" sz="1000" dirty="0" smtClean="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sensitivity analysis of the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517170794"/>
      </p:ext>
    </p:extLst>
  </p:cSld>
  <p:clrMapOvr>
    <a:masterClrMapping/>
  </p:clrMapOvr>
  <p:transition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5</a:t>
            </a:fld>
            <a:endParaRPr lang="en-US" dirty="0"/>
          </a:p>
        </p:txBody>
      </p:sp>
      <p:sp>
        <p:nvSpPr>
          <p:cNvPr id="8" name="Title 1"/>
          <p:cNvSpPr txBox="1">
            <a:spLocks/>
          </p:cNvSpPr>
          <p:nvPr/>
        </p:nvSpPr>
        <p:spPr>
          <a:xfrm>
            <a:off x="378000" y="324000"/>
            <a:ext cx="8208000" cy="13248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4676A6"/>
                </a:solidFill>
                <a:effectLst/>
                <a:uLnTx/>
                <a:uFillTx/>
                <a:latin typeface="+mj-lt"/>
                <a:ea typeface="+mj-ea"/>
                <a:cs typeface="+mj-cs"/>
              </a:rPr>
              <a:t>Earth observation </a:t>
            </a:r>
            <a:br>
              <a:rPr kumimoji="0" lang="en-US" sz="4000" b="1" i="1" u="none" strike="noStrike" kern="1200" cap="none" spc="0" normalizeH="0" baseline="0" noProof="0" dirty="0" smtClean="0">
                <a:ln>
                  <a:noFill/>
                </a:ln>
                <a:solidFill>
                  <a:srgbClr val="4676A6"/>
                </a:solidFill>
                <a:effectLst/>
                <a:uLnTx/>
                <a:uFillTx/>
                <a:latin typeface="+mj-lt"/>
                <a:ea typeface="+mj-ea"/>
                <a:cs typeface="+mj-cs"/>
              </a:rPr>
            </a:br>
            <a:r>
              <a:rPr kumimoji="0" lang="en-US" sz="4000" b="1" i="1" u="none" strike="noStrike" kern="1200" cap="none" spc="0" normalizeH="0" baseline="0" noProof="0" dirty="0" smtClean="0">
                <a:ln>
                  <a:noFill/>
                </a:ln>
                <a:solidFill>
                  <a:srgbClr val="4676A6"/>
                </a:solidFill>
                <a:effectLst/>
                <a:uLnTx/>
                <a:uFillTx/>
                <a:latin typeface="+mj-lt"/>
                <a:ea typeface="+mj-ea"/>
                <a:cs typeface="+mj-cs"/>
              </a:rPr>
              <a:t>applications</a:t>
            </a:r>
            <a:endParaRPr kumimoji="0" lang="en-US" sz="4000" b="1" i="1" u="none" strike="noStrike" kern="1200" cap="none" spc="0" normalizeH="0" baseline="0" noProof="0" dirty="0">
              <a:ln>
                <a:noFill/>
              </a:ln>
              <a:solidFill>
                <a:srgbClr val="4676A6"/>
              </a:solidFill>
              <a:effectLst/>
              <a:uLnTx/>
              <a:uFillTx/>
              <a:latin typeface="+mj-lt"/>
              <a:ea typeface="+mj-ea"/>
              <a:cs typeface="+mj-cs"/>
            </a:endParaRPr>
          </a:p>
        </p:txBody>
      </p:sp>
      <p:sp>
        <p:nvSpPr>
          <p:cNvPr id="9" name="Content Placeholder 2"/>
          <p:cNvSpPr txBox="1">
            <a:spLocks/>
          </p:cNvSpPr>
          <p:nvPr/>
        </p:nvSpPr>
        <p:spPr>
          <a:xfrm>
            <a:off x="378000" y="1800000"/>
            <a:ext cx="8229600" cy="39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On the verge of reaching new user communities</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These new user communities need to be involved</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Weakest link / last mile aspects are important</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Marketing needed: promotion &amp; capacity building</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50</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Resilience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In case of extremes or breakdown in the value chain, the product or service can still be delivered at an acceptable level. </a:t>
            </a:r>
            <a:r>
              <a:rPr lang="en-GB" sz="2600" dirty="0"/>
              <a:t>Alternatives (plan B) are available (and developed</a:t>
            </a:r>
            <a:r>
              <a:rPr lang="en-GB" sz="2600" dirty="0" smtClean="0"/>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cost-benefit </a:t>
            </a:r>
            <a:r>
              <a:rPr lang="en-GB" sz="2600" dirty="0"/>
              <a:t>calculation of plan B </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risk analysis of the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620521176"/>
      </p:ext>
    </p:extLst>
  </p:cSld>
  <p:clrMapOvr>
    <a:masterClrMapping/>
  </p:clrMapOvr>
  <p:transition advTm="20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51</a:t>
            </a:fld>
            <a:endParaRPr lang="en-US"/>
          </a:p>
        </p:txBody>
      </p:sp>
      <p:sp>
        <p:nvSpPr>
          <p:cNvPr id="2" name="TextBox 1"/>
          <p:cNvSpPr txBox="1"/>
          <p:nvPr/>
        </p:nvSpPr>
        <p:spPr>
          <a:xfrm>
            <a:off x="2301158" y="324000"/>
            <a:ext cx="6284842" cy="1323439"/>
          </a:xfrm>
          <a:prstGeom prst="rect">
            <a:avLst/>
          </a:prstGeom>
          <a:noFill/>
        </p:spPr>
        <p:txBody>
          <a:bodyPr wrap="square" rtlCol="0">
            <a:spAutoFit/>
          </a:bodyPr>
          <a:lstStyle/>
          <a:p>
            <a:pPr algn="r"/>
            <a:r>
              <a:rPr lang="en-US" sz="4000" b="1" i="1" dirty="0" smtClean="0">
                <a:solidFill>
                  <a:srgbClr val="4676A6"/>
                </a:solidFill>
              </a:rPr>
              <a:t>Reproduction </a:t>
            </a:r>
            <a:br>
              <a:rPr lang="en-US" sz="4000" b="1" i="1" dirty="0" smtClean="0">
                <a:solidFill>
                  <a:srgbClr val="4676A6"/>
                </a:solidFill>
              </a:rPr>
            </a:br>
            <a:r>
              <a:rPr lang="en-US" sz="4000" b="1" i="1" dirty="0" smtClean="0">
                <a:solidFill>
                  <a:srgbClr val="4676A6"/>
                </a:solidFill>
              </a:rPr>
              <a:t>capacity / flexibility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product or service can be easily applied or adapted for use in another region or another situation, while still providing the solution without (too much) extra cost</a:t>
            </a:r>
            <a:r>
              <a:rPr lang="en-GB" sz="2600" dirty="0" smtClean="0">
                <a:solidFill>
                  <a:srgbClr val="4676A6"/>
                </a:solidFill>
              </a:rPr>
              <a:t>.</a:t>
            </a:r>
          </a:p>
          <a:p>
            <a:pPr marL="0" indent="0">
              <a:lnSpc>
                <a:spcPct val="80000"/>
              </a:lnSpc>
              <a:buNone/>
            </a:pPr>
            <a:endParaRPr lang="en-US" sz="2600" dirty="0" smtClean="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calculation of reproduction costs for application in other regions or situations; measurement of spreading of actual use</a:t>
            </a:r>
            <a:endParaRPr lang="en-US" sz="2600" dirty="0" smtClean="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quantitative assessment and description of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94192666"/>
      </p:ext>
    </p:extLst>
  </p:cSld>
  <p:clrMapOvr>
    <a:masterClrMapping/>
  </p:clrMapOvr>
  <p:transition advTm="20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52</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Acceptance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t>The users intuitively get what the product or service is about and are interested. </a:t>
            </a:r>
            <a:r>
              <a:rPr lang="en-GB" sz="2600" dirty="0">
                <a:solidFill>
                  <a:srgbClr val="4676A6"/>
                </a:solidFill>
              </a:rPr>
              <a:t>They accept it as a solution to their problem</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none</a:t>
            </a:r>
            <a:r>
              <a:rPr lang="en-GB" sz="2600" dirty="0"/>
              <a:t>, or survey results about acceptance. After introduction of the solution: number of clients and/or </a:t>
            </a:r>
            <a:r>
              <a:rPr lang="en-GB" sz="2600" dirty="0" smtClean="0"/>
              <a:t>users</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3974465347"/>
      </p:ext>
    </p:extLst>
  </p:cSld>
  <p:clrMapOvr>
    <a:masterClrMapping/>
  </p:clrMapOvr>
  <p:transition advTm="20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53</a:t>
            </a:fld>
            <a:endParaRPr lang="en-US"/>
          </a:p>
        </p:txBody>
      </p:sp>
      <p:sp>
        <p:nvSpPr>
          <p:cNvPr id="2" name="TextBox 1"/>
          <p:cNvSpPr txBox="1"/>
          <p:nvPr/>
        </p:nvSpPr>
        <p:spPr>
          <a:xfrm>
            <a:off x="2072558" y="324000"/>
            <a:ext cx="6513442" cy="1323439"/>
          </a:xfrm>
          <a:prstGeom prst="rect">
            <a:avLst/>
          </a:prstGeom>
          <a:noFill/>
        </p:spPr>
        <p:txBody>
          <a:bodyPr wrap="square" rtlCol="0">
            <a:spAutoFit/>
          </a:bodyPr>
          <a:lstStyle/>
          <a:p>
            <a:pPr algn="r"/>
            <a:r>
              <a:rPr lang="en-US" sz="4000" b="1" i="1" dirty="0" smtClean="0">
                <a:solidFill>
                  <a:srgbClr val="4676A6"/>
                </a:solidFill>
              </a:rPr>
              <a:t>Level of knowledge </a:t>
            </a:r>
            <a:br>
              <a:rPr lang="en-US" sz="4000" b="1" i="1" dirty="0" smtClean="0">
                <a:solidFill>
                  <a:srgbClr val="4676A6"/>
                </a:solidFill>
              </a:rPr>
            </a:br>
            <a:r>
              <a:rPr lang="en-US" sz="4000" b="1" i="1" dirty="0" smtClean="0">
                <a:solidFill>
                  <a:srgbClr val="4676A6"/>
                </a:solidFill>
              </a:rPr>
              <a:t>transfer required</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training requirements for professionals and other users along the value chain are clear and associated costs and efforts are acceptable</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cost </a:t>
            </a:r>
            <a:r>
              <a:rPr lang="en-GB" sz="2600" dirty="0"/>
              <a:t>and time required to get the users at the desired knowledge and skill level</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knowledge transfer plans and evaluation of training activities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3532823475"/>
      </p:ext>
    </p:extLst>
  </p:cSld>
  <p:clrMapOvr>
    <a:masterClrMapping/>
  </p:clrMapOvr>
  <p:transition advTm="20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54</a:t>
            </a:fld>
            <a:endParaRPr lang="en-US"/>
          </a:p>
        </p:txBody>
      </p:sp>
      <p:sp>
        <p:nvSpPr>
          <p:cNvPr id="2" name="TextBox 1"/>
          <p:cNvSpPr txBox="1"/>
          <p:nvPr/>
        </p:nvSpPr>
        <p:spPr>
          <a:xfrm>
            <a:off x="378000" y="324000"/>
            <a:ext cx="8208000" cy="1938992"/>
          </a:xfrm>
          <a:prstGeom prst="rect">
            <a:avLst/>
          </a:prstGeom>
          <a:noFill/>
        </p:spPr>
        <p:txBody>
          <a:bodyPr wrap="square" rtlCol="0">
            <a:spAutoFit/>
          </a:bodyPr>
          <a:lstStyle/>
          <a:p>
            <a:pPr algn="r"/>
            <a:r>
              <a:rPr lang="en-US" sz="4000" b="1" i="1" dirty="0" smtClean="0">
                <a:solidFill>
                  <a:srgbClr val="4676A6"/>
                </a:solidFill>
              </a:rPr>
              <a:t>Ethics, transparency, </a:t>
            </a:r>
            <a:br>
              <a:rPr lang="en-US" sz="4000" b="1" i="1" dirty="0" smtClean="0">
                <a:solidFill>
                  <a:srgbClr val="4676A6"/>
                </a:solidFill>
              </a:rPr>
            </a:br>
            <a:r>
              <a:rPr lang="en-US" sz="4000" b="1" i="1" dirty="0" smtClean="0">
                <a:solidFill>
                  <a:srgbClr val="4676A6"/>
                </a:solidFill>
              </a:rPr>
              <a:t>public accountability, </a:t>
            </a:r>
            <a:br>
              <a:rPr lang="en-US" sz="4000" b="1" i="1" dirty="0" smtClean="0">
                <a:solidFill>
                  <a:srgbClr val="4676A6"/>
                </a:solidFill>
              </a:rPr>
            </a:br>
            <a:r>
              <a:rPr lang="en-US" sz="4000" b="1" i="1" dirty="0" smtClean="0">
                <a:solidFill>
                  <a:srgbClr val="4676A6"/>
                </a:solidFill>
              </a:rPr>
              <a:t>objectivity &amp; impartiality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2340000"/>
            <a:ext cx="8208000" cy="4417707"/>
          </a:xfrm>
        </p:spPr>
        <p:txBody>
          <a:bodyPr>
            <a:noAutofit/>
          </a:bodyPr>
          <a:lstStyle/>
          <a:p>
            <a:pPr marL="0" indent="0">
              <a:lnSpc>
                <a:spcPct val="80000"/>
              </a:lnSpc>
              <a:buNone/>
            </a:pPr>
            <a:r>
              <a:rPr lang="en-US" sz="2600" dirty="0" smtClean="0"/>
              <a:t>Application of Earth observation increases the level of objectivity and impartiality in decision-making processes, including conflict resolution. The application improves transparency and public accountability. It raises no ethical issues or if it does, as in the case of privacy concerns, these are resolved in a satisfactory way for all parties concerned.</a:t>
            </a:r>
          </a:p>
          <a:p>
            <a:pPr marL="0" indent="0">
              <a:lnSpc>
                <a:spcPct val="80000"/>
              </a:lnSpc>
              <a:buNone/>
            </a:pPr>
            <a:endParaRPr lang="en-US" sz="2600" dirty="0" smtClean="0"/>
          </a:p>
          <a:p>
            <a:pPr>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not applicable</a:t>
            </a:r>
            <a:endParaRPr lang="en-US" sz="2600" dirty="0" smtClean="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based on user testimonials and user surveys</a:t>
            </a:r>
          </a:p>
        </p:txBody>
      </p:sp>
    </p:spTree>
    <p:extLst>
      <p:ext uri="{BB962C8B-B14F-4D97-AF65-F5344CB8AC3E}">
        <p14:creationId xmlns:p14="http://schemas.microsoft.com/office/powerpoint/2010/main" val="3532823475"/>
      </p:ext>
    </p:extLst>
  </p:cSld>
  <p:clrMapOvr>
    <a:masterClrMapping/>
  </p:clrMapOvr>
  <p:transition advTm="20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Several attempts have been made to introduce environmental accounting and to enlarge the sphere of the conventional economy to include and quantify impact on ecosystems.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The following slides give some examples:</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55</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26417517"/>
      </p:ext>
    </p:extLst>
  </p:cSld>
  <p:clrMapOvr>
    <a:masterClrMapping/>
  </p:clrMapOvr>
  <p:transition advTm="20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56</a:t>
            </a:fld>
            <a:endParaRPr lang="en-US" dirty="0"/>
          </a:p>
        </p:txBody>
      </p:sp>
      <p:sp>
        <p:nvSpPr>
          <p:cNvPr id="6" name="TextBox 5"/>
          <p:cNvSpPr txBox="1"/>
          <p:nvPr/>
        </p:nvSpPr>
        <p:spPr>
          <a:xfrm>
            <a:off x="378000" y="1620000"/>
            <a:ext cx="8208000" cy="1080000"/>
          </a:xfrm>
          <a:prstGeom prst="rect">
            <a:avLst/>
          </a:prstGeom>
          <a:noFill/>
        </p:spPr>
        <p:txBody>
          <a:bodyPr wrap="square" rtlCol="0" anchor="ctr">
            <a:spAutoFit/>
          </a:bodyPr>
          <a:lstStyle/>
          <a:p>
            <a:r>
              <a:rPr lang="en-US" sz="4000" b="1" i="1" dirty="0" smtClean="0">
                <a:solidFill>
                  <a:srgbClr val="4676A6"/>
                </a:solidFill>
              </a:rPr>
              <a:t>Environmental accounting &amp; payment for ecosystem services</a:t>
            </a:r>
            <a:endParaRPr lang="en-US" sz="4000" b="1" i="1" dirty="0">
              <a:solidFill>
                <a:srgbClr val="4676A6"/>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600" y="430615"/>
            <a:ext cx="685200" cy="73491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513" y="489216"/>
            <a:ext cx="849087" cy="61195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578891"/>
            <a:ext cx="1447800" cy="53279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2700" y="499790"/>
            <a:ext cx="685800" cy="6858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506076"/>
            <a:ext cx="1562100" cy="67951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7500" y="489216"/>
            <a:ext cx="696374" cy="696374"/>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3044" y="430615"/>
            <a:ext cx="823913" cy="839714"/>
          </a:xfrm>
          <a:prstGeom prst="rect">
            <a:avLst/>
          </a:prstGeom>
        </p:spPr>
      </p:pic>
      <p:sp>
        <p:nvSpPr>
          <p:cNvPr id="14" name="Content Placeholder 2"/>
          <p:cNvSpPr>
            <a:spLocks noGrp="1"/>
          </p:cNvSpPr>
          <p:nvPr>
            <p:ph idx="1"/>
          </p:nvPr>
        </p:nvSpPr>
        <p:spPr>
          <a:xfrm>
            <a:off x="378000" y="2880000"/>
            <a:ext cx="8208000" cy="3810000"/>
          </a:xfrm>
        </p:spPr>
        <p:txBody>
          <a:bodyPr>
            <a:normAutofit/>
          </a:bodyPr>
          <a:lstStyle/>
          <a:p>
            <a:pPr marL="342000" indent="-342000">
              <a:lnSpc>
                <a:spcPct val="80000"/>
              </a:lnSpc>
              <a:spcBef>
                <a:spcPts val="0"/>
              </a:spcBef>
              <a:spcAft>
                <a:spcPts val="1200"/>
              </a:spcAft>
            </a:pPr>
            <a:r>
              <a:rPr lang="en-US" sz="2600" b="1" dirty="0" err="1" smtClean="0">
                <a:solidFill>
                  <a:prstClr val="black"/>
                </a:solidFill>
                <a:ea typeface="Times New Roman"/>
                <a:cs typeface="Times New Roman"/>
              </a:rPr>
              <a:t>SEEA</a:t>
            </a:r>
            <a:r>
              <a:rPr lang="en-US" sz="2600" b="1" dirty="0" smtClean="0">
                <a:solidFill>
                  <a:prstClr val="black"/>
                </a:solidFill>
                <a:ea typeface="Times New Roman"/>
                <a:cs typeface="Times New Roman"/>
              </a:rPr>
              <a:t>:</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System of Environmental-Economic Accounts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a:t>
            </a:r>
            <a:r>
              <a:rPr lang="en-US" sz="2600" dirty="0" smtClean="0"/>
              <a:t>EC, </a:t>
            </a:r>
            <a:r>
              <a:rPr lang="en-US" sz="2600" dirty="0" err="1" smtClean="0"/>
              <a:t>FAO</a:t>
            </a:r>
            <a:r>
              <a:rPr lang="en-US" sz="2600" dirty="0" smtClean="0"/>
              <a:t>, IMF, OECD, UN, WB </a:t>
            </a:r>
            <a:r>
              <a:rPr lang="en-US" sz="2600" dirty="0" smtClean="0">
                <a:solidFill>
                  <a:prstClr val="black"/>
                </a:solidFill>
                <a:ea typeface="Times New Roman"/>
                <a:cs typeface="Times New Roman"/>
              </a:rPr>
              <a:t>)</a:t>
            </a:r>
          </a:p>
          <a:p>
            <a:pPr marL="342000" lvl="0" indent="-342000">
              <a:lnSpc>
                <a:spcPct val="80000"/>
              </a:lnSpc>
              <a:spcBef>
                <a:spcPts val="0"/>
              </a:spcBef>
              <a:spcAft>
                <a:spcPts val="1200"/>
              </a:spcAft>
            </a:pPr>
            <a:r>
              <a:rPr lang="en-US" sz="2600" b="1" dirty="0" smtClean="0">
                <a:solidFill>
                  <a:prstClr val="black"/>
                </a:solidFill>
                <a:ea typeface="Times New Roman"/>
                <a:cs typeface="Times New Roman"/>
              </a:rPr>
              <a:t>WAVES:</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Wealth Accounting and the Valuation of Ecosystem Services (global partnership, led by World Bank)</a:t>
            </a:r>
          </a:p>
          <a:p>
            <a:pPr marL="342000" lvl="0" indent="-342000">
              <a:lnSpc>
                <a:spcPct val="80000"/>
              </a:lnSpc>
              <a:spcBef>
                <a:spcPts val="0"/>
              </a:spcBef>
              <a:spcAft>
                <a:spcPts val="1200"/>
              </a:spcAft>
            </a:pPr>
            <a:r>
              <a:rPr lang="en-US" sz="2600" b="1" dirty="0" err="1" smtClean="0">
                <a:solidFill>
                  <a:prstClr val="black"/>
                </a:solidFill>
                <a:ea typeface="Times New Roman"/>
                <a:cs typeface="Times New Roman"/>
              </a:rPr>
              <a:t>TEEB</a:t>
            </a:r>
            <a:r>
              <a:rPr lang="en-US" sz="2600" b="1" dirty="0" smtClean="0">
                <a:solidFill>
                  <a:prstClr val="black"/>
                </a:solidFill>
                <a:ea typeface="Times New Roman"/>
                <a:cs typeface="Times New Roman"/>
              </a:rPr>
              <a:t>:</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The Economics of Ecosystems and Biodiversity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(group led by UNEP)</a:t>
            </a:r>
          </a:p>
        </p:txBody>
      </p:sp>
    </p:spTree>
    <p:extLst>
      <p:ext uri="{BB962C8B-B14F-4D97-AF65-F5344CB8AC3E}">
        <p14:creationId xmlns:p14="http://schemas.microsoft.com/office/powerpoint/2010/main" val="1592292387"/>
      </p:ext>
    </p:extLst>
  </p:cSld>
  <p:clrMapOvr>
    <a:masterClrMapping/>
  </p:clrMapOvr>
  <p:transition advTm="20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57</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SEEA Conceptual Framework</a:t>
            </a:r>
            <a:endParaRPr lang="en-US" sz="4000" b="1" i="1" dirty="0">
              <a:solidFill>
                <a:srgbClr val="4676A6"/>
              </a:solidFill>
            </a:endParaRPr>
          </a:p>
        </p:txBody>
      </p:sp>
      <p:sp>
        <p:nvSpPr>
          <p:cNvPr id="4" name="TextBox 3"/>
          <p:cNvSpPr txBox="1"/>
          <p:nvPr/>
        </p:nvSpPr>
        <p:spPr>
          <a:xfrm>
            <a:off x="1195499" y="6300000"/>
            <a:ext cx="6753003" cy="338554"/>
          </a:xfrm>
          <a:prstGeom prst="rect">
            <a:avLst/>
          </a:prstGeom>
          <a:noFill/>
        </p:spPr>
        <p:txBody>
          <a:bodyPr wrap="none" rtlCol="0">
            <a:spAutoFit/>
          </a:bodyPr>
          <a:lstStyle/>
          <a:p>
            <a:pPr algn="ctr"/>
            <a:r>
              <a:rPr lang="en-US" sz="1600" i="1" dirty="0" smtClean="0"/>
              <a:t>Source: SEEA conceptual framework report (EC, FAO, IMF, OECD, UN, WB 2012)</a:t>
            </a:r>
            <a:endParaRPr lang="en-US" sz="1600" i="1"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066800"/>
            <a:ext cx="7772400" cy="5229163"/>
          </a:xfrm>
          <a:prstGeom prst="rect">
            <a:avLst/>
          </a:prstGeom>
          <a:noFill/>
          <a:ln>
            <a:noFill/>
          </a:ln>
        </p:spPr>
      </p:pic>
    </p:spTree>
    <p:extLst>
      <p:ext uri="{BB962C8B-B14F-4D97-AF65-F5344CB8AC3E}">
        <p14:creationId xmlns:p14="http://schemas.microsoft.com/office/powerpoint/2010/main" val="3633816606"/>
      </p:ext>
    </p:extLst>
  </p:cSld>
  <p:clrMapOvr>
    <a:masterClrMapping/>
  </p:clrMapOvr>
  <p:transition advTm="20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For earth observation the work of the Group on Earth Observations (GEO) is essential to achieve the goal </a:t>
            </a:r>
            <a:r>
              <a:rPr lang="en-US" sz="2800" dirty="0">
                <a:latin typeface="+mn-lt"/>
              </a:rPr>
              <a:t>of </a:t>
            </a:r>
            <a:r>
              <a:rPr lang="en-US" sz="2800" dirty="0" smtClean="0">
                <a:latin typeface="+mn-lt"/>
              </a:rPr>
              <a:t>a Global </a:t>
            </a:r>
            <a:r>
              <a:rPr lang="en-US" sz="2800" dirty="0">
                <a:latin typeface="+mn-lt"/>
              </a:rPr>
              <a:t>Earth Observations System of Systems (GEOSS</a:t>
            </a:r>
            <a:r>
              <a:rPr lang="en-US" sz="2800" dirty="0" smtClean="0">
                <a:latin typeface="+mn-lt"/>
              </a:rPr>
              <a:t>), resulting in the shared GEO common infrastructure (GCI):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58</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26417517"/>
      </p:ext>
    </p:extLst>
  </p:cSld>
  <p:clrMapOvr>
    <a:masterClrMapping/>
  </p:clrMapOvr>
  <p:transition advTm="20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59</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Group on Earth Observations</a:t>
            </a:r>
            <a:endParaRPr lang="en-US" sz="4000" b="1" i="1" dirty="0">
              <a:solidFill>
                <a:srgbClr val="4676A6"/>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500" y="1074448"/>
            <a:ext cx="7305001" cy="5478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6012000"/>
            <a:ext cx="2743200" cy="549298"/>
          </a:xfrm>
          <a:prstGeom prst="rect">
            <a:avLst/>
          </a:prstGeom>
        </p:spPr>
      </p:pic>
    </p:spTree>
    <p:extLst>
      <p:ext uri="{BB962C8B-B14F-4D97-AF65-F5344CB8AC3E}">
        <p14:creationId xmlns:p14="http://schemas.microsoft.com/office/powerpoint/2010/main" val="1897469505"/>
      </p:ext>
    </p:extLst>
  </p:cSld>
  <p:clrMapOvr>
    <a:masterClrMapping/>
  </p:clrMapOvr>
  <p:transition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324000"/>
            <a:ext cx="8208000" cy="1324800"/>
          </a:xfrm>
        </p:spPr>
        <p:txBody>
          <a:bodyPr>
            <a:normAutofit/>
          </a:bodyPr>
          <a:lstStyle/>
          <a:p>
            <a:pPr algn="r"/>
            <a:r>
              <a:rPr lang="en-US" sz="4000" b="1" i="1" dirty="0" smtClean="0">
                <a:solidFill>
                  <a:srgbClr val="4676A6"/>
                </a:solidFill>
              </a:rPr>
              <a:t>Life cycle of </a:t>
            </a:r>
            <a:br>
              <a:rPr lang="en-US" sz="4000" b="1" i="1" dirty="0" smtClean="0">
                <a:solidFill>
                  <a:srgbClr val="4676A6"/>
                </a:solidFill>
              </a:rPr>
            </a:br>
            <a:r>
              <a:rPr lang="en-US" sz="4000" b="1" i="1" dirty="0" smtClean="0">
                <a:solidFill>
                  <a:srgbClr val="4676A6"/>
                </a:solidFill>
              </a:rPr>
              <a:t>products &amp; services</a:t>
            </a:r>
            <a:endParaRPr lang="en-US" sz="4000" b="1" i="1" dirty="0">
              <a:solidFill>
                <a:srgbClr val="4676A6"/>
              </a:solidFill>
            </a:endParaRPr>
          </a:p>
        </p:txBody>
      </p:sp>
      <p:sp>
        <p:nvSpPr>
          <p:cNvPr id="3" name="Content Placeholder 2"/>
          <p:cNvSpPr>
            <a:spLocks noGrp="1"/>
          </p:cNvSpPr>
          <p:nvPr>
            <p:ph idx="1"/>
          </p:nvPr>
        </p:nvSpPr>
        <p:spPr>
          <a:xfrm>
            <a:off x="378000" y="2340000"/>
            <a:ext cx="8208000" cy="3960000"/>
          </a:xfrm>
        </p:spPr>
        <p:txBody>
          <a:bodyPr>
            <a:normAutofit/>
          </a:bodyPr>
          <a:lstStyle/>
          <a:p>
            <a:pPr>
              <a:buNone/>
            </a:pPr>
            <a:r>
              <a:rPr lang="en-US" sz="2800" dirty="0" smtClean="0"/>
              <a:t>Initialization</a:t>
            </a:r>
          </a:p>
          <a:p>
            <a:pPr>
              <a:buNone/>
            </a:pPr>
            <a:r>
              <a:rPr lang="en-US" sz="2800" dirty="0" smtClean="0"/>
              <a:t>System analysis &amp; design</a:t>
            </a:r>
          </a:p>
          <a:p>
            <a:pPr>
              <a:buNone/>
            </a:pPr>
            <a:r>
              <a:rPr lang="en-US" sz="2800" dirty="0" smtClean="0"/>
              <a:t>Rapid prototyping</a:t>
            </a:r>
          </a:p>
          <a:p>
            <a:pPr>
              <a:buNone/>
            </a:pPr>
            <a:r>
              <a:rPr lang="en-US" sz="2800" dirty="0" smtClean="0"/>
              <a:t>System development</a:t>
            </a:r>
          </a:p>
          <a:p>
            <a:pPr>
              <a:buNone/>
            </a:pPr>
            <a:r>
              <a:rPr lang="en-US" sz="2800" dirty="0" smtClean="0"/>
              <a:t>Implementation</a:t>
            </a:r>
          </a:p>
          <a:p>
            <a:pPr>
              <a:buNone/>
            </a:pPr>
            <a:r>
              <a:rPr lang="en-US" sz="2800" dirty="0" smtClean="0"/>
              <a:t>Post-implementation</a:t>
            </a:r>
          </a:p>
          <a:p>
            <a:pPr>
              <a:buNone/>
            </a:pPr>
            <a:r>
              <a:rPr lang="en-US" sz="3600" dirty="0" smtClean="0"/>
              <a:t>	</a:t>
            </a:r>
            <a:endParaRPr lang="en-US" sz="3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6</a:t>
            </a:fld>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0430" y="2160000"/>
            <a:ext cx="2528570" cy="3319145"/>
          </a:xfrm>
          <a:prstGeom prst="rect">
            <a:avLst/>
          </a:prstGeom>
          <a:noFill/>
          <a:ln>
            <a:no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60</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itle 1"/>
          <p:cNvSpPr txBox="1">
            <a:spLocks/>
          </p:cNvSpPr>
          <p:nvPr/>
        </p:nvSpPr>
        <p:spPr>
          <a:xfrm>
            <a:off x="378000" y="900000"/>
            <a:ext cx="8208000" cy="709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Marketing elements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sp>
        <p:nvSpPr>
          <p:cNvPr id="11" name="Content Placeholder 2"/>
          <p:cNvSpPr>
            <a:spLocks noGrp="1"/>
          </p:cNvSpPr>
          <p:nvPr>
            <p:ph idx="1"/>
          </p:nvPr>
        </p:nvSpPr>
        <p:spPr>
          <a:xfrm>
            <a:off x="378000" y="1800000"/>
            <a:ext cx="8208000" cy="4417707"/>
          </a:xfrm>
        </p:spPr>
        <p:txBody>
          <a:bodyPr>
            <a:noAutofit/>
          </a:bodyPr>
          <a:lstStyle/>
          <a:p>
            <a:pPr lvl="0">
              <a:lnSpc>
                <a:spcPct val="80000"/>
              </a:lnSpc>
              <a:spcBef>
                <a:spcPts val="0"/>
              </a:spcBef>
              <a:spcAft>
                <a:spcPts val="1200"/>
              </a:spcAft>
            </a:pPr>
            <a:r>
              <a:rPr lang="nl-NL" sz="2800" dirty="0" smtClean="0"/>
              <a:t>Customer value propositions</a:t>
            </a:r>
            <a:endParaRPr lang="en-US" sz="2800" dirty="0"/>
          </a:p>
          <a:p>
            <a:pPr>
              <a:lnSpc>
                <a:spcPct val="80000"/>
              </a:lnSpc>
              <a:spcBef>
                <a:spcPts val="0"/>
              </a:spcBef>
              <a:spcAft>
                <a:spcPts val="1200"/>
              </a:spcAft>
            </a:pPr>
            <a:r>
              <a:rPr lang="nl-NL" sz="2800" dirty="0" smtClean="0"/>
              <a:t>Crossing the technology chasm</a:t>
            </a:r>
          </a:p>
          <a:p>
            <a:pPr>
              <a:lnSpc>
                <a:spcPct val="80000"/>
              </a:lnSpc>
              <a:spcBef>
                <a:spcPts val="0"/>
              </a:spcBef>
              <a:spcAft>
                <a:spcPts val="1200"/>
              </a:spcAft>
            </a:pPr>
            <a:r>
              <a:rPr lang="nl-NL" sz="2800" dirty="0" smtClean="0"/>
              <a:t>Creating shared value</a:t>
            </a:r>
          </a:p>
          <a:p>
            <a:pPr>
              <a:lnSpc>
                <a:spcPct val="80000"/>
              </a:lnSpc>
              <a:spcBef>
                <a:spcPts val="0"/>
              </a:spcBef>
              <a:spcAft>
                <a:spcPts val="1200"/>
              </a:spcAft>
            </a:pPr>
            <a:r>
              <a:rPr lang="nl-NL" sz="2800" dirty="0" smtClean="0"/>
              <a:t>Promotion tools</a:t>
            </a: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1184681602"/>
      </p:ext>
    </p:extLst>
  </p:cSld>
  <p:clrMapOvr>
    <a:masterClrMapping/>
  </p:clrMapOvr>
  <p:transition advTm="20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Customer value propositions capture the unique value of a product or services as perceived and appreciated by the customer.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Interestingly, they can differ completely from the features that the provider considers most important: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61</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5864153"/>
      </p:ext>
    </p:extLst>
  </p:cSld>
  <p:clrMapOvr>
    <a:masterClrMapping/>
  </p:clrMapOvr>
  <p:transition advTm="20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62</a:t>
            </a:fld>
            <a:endParaRPr lang="en-US" dirty="0"/>
          </a:p>
        </p:txBody>
      </p:sp>
      <p:sp>
        <p:nvSpPr>
          <p:cNvPr id="3" name="Title 2"/>
          <p:cNvSpPr>
            <a:spLocks noGrp="1"/>
          </p:cNvSpPr>
          <p:nvPr>
            <p:ph type="title"/>
          </p:nvPr>
        </p:nvSpPr>
        <p:spPr>
          <a:xfrm>
            <a:off x="190500" y="152400"/>
            <a:ext cx="8763000" cy="709200"/>
          </a:xfrm>
        </p:spPr>
        <p:txBody>
          <a:bodyPr>
            <a:normAutofit fontScale="90000"/>
          </a:bodyPr>
          <a:lstStyle/>
          <a:p>
            <a:pPr>
              <a:defRPr/>
            </a:pPr>
            <a:r>
              <a:rPr lang="en-US" b="1" i="1" dirty="0" smtClean="0">
                <a:solidFill>
                  <a:srgbClr val="4676A6"/>
                </a:solidFill>
              </a:rPr>
              <a:t>Customer Value Propositions</a:t>
            </a:r>
            <a:endParaRPr lang="en-US" b="1" i="1" dirty="0">
              <a:solidFill>
                <a:srgbClr val="4676A6"/>
              </a:solidFill>
            </a:endParaRPr>
          </a:p>
        </p:txBody>
      </p:sp>
      <p:sp>
        <p:nvSpPr>
          <p:cNvPr id="4" name="TextBox 3"/>
          <p:cNvSpPr txBox="1"/>
          <p:nvPr/>
        </p:nvSpPr>
        <p:spPr>
          <a:xfrm>
            <a:off x="198000" y="6408000"/>
            <a:ext cx="5903667" cy="338554"/>
          </a:xfrm>
          <a:prstGeom prst="rect">
            <a:avLst/>
          </a:prstGeom>
          <a:noFill/>
        </p:spPr>
        <p:txBody>
          <a:bodyPr wrap="none" rtlCol="0">
            <a:spAutoFit/>
          </a:bodyPr>
          <a:lstStyle/>
          <a:p>
            <a:pPr algn="ctr"/>
            <a:r>
              <a:rPr lang="en-US" sz="1600" i="1" dirty="0" smtClean="0"/>
              <a:t>Source: Customer value propositions in business markets (HBR 2006)</a:t>
            </a:r>
            <a:endParaRPr lang="en-US" sz="1600" i="1" dirty="0"/>
          </a:p>
        </p:txBody>
      </p:sp>
      <p:graphicFrame>
        <p:nvGraphicFramePr>
          <p:cNvPr id="2" name="Table 1"/>
          <p:cNvGraphicFramePr>
            <a:graphicFrameLocks noGrp="1"/>
          </p:cNvGraphicFramePr>
          <p:nvPr>
            <p:extLst>
              <p:ext uri="{D42A27DB-BD31-4B8C-83A1-F6EECF244321}">
                <p14:modId xmlns:p14="http://schemas.microsoft.com/office/powerpoint/2010/main" val="322078358"/>
              </p:ext>
            </p:extLst>
          </p:nvPr>
        </p:nvGraphicFramePr>
        <p:xfrm>
          <a:off x="270000" y="792000"/>
          <a:ext cx="8610602" cy="5669280"/>
        </p:xfrm>
        <a:graphic>
          <a:graphicData uri="http://schemas.openxmlformats.org/drawingml/2006/table">
            <a:tbl>
              <a:tblPr firstRow="1" bandRow="1">
                <a:tableStyleId>{5C22544A-7EE6-4342-B048-85BDC9FD1C3A}</a:tableStyleId>
              </a:tblPr>
              <a:tblGrid>
                <a:gridCol w="1524001"/>
                <a:gridCol w="1524000"/>
                <a:gridCol w="2590800"/>
                <a:gridCol w="2971801"/>
              </a:tblGrid>
              <a:tr h="370840">
                <a:tc>
                  <a:txBody>
                    <a:bodyPr/>
                    <a:lstStyle/>
                    <a:p>
                      <a:r>
                        <a:rPr lang="en-US" dirty="0" smtClean="0"/>
                        <a:t>VALUE PROPOSITION</a:t>
                      </a:r>
                      <a:endParaRPr lang="en-US" dirty="0"/>
                    </a:p>
                  </a:txBody>
                  <a:tcPr/>
                </a:tc>
                <a:tc>
                  <a:txBody>
                    <a:bodyPr/>
                    <a:lstStyle/>
                    <a:p>
                      <a:r>
                        <a:rPr lang="en-US" dirty="0" smtClean="0"/>
                        <a:t>ALL BENEFITS</a:t>
                      </a:r>
                      <a:endParaRPr lang="en-US" dirty="0"/>
                    </a:p>
                  </a:txBody>
                  <a:tcPr/>
                </a:tc>
                <a:tc>
                  <a:txBody>
                    <a:bodyPr/>
                    <a:lstStyle/>
                    <a:p>
                      <a:r>
                        <a:rPr lang="en-US" dirty="0" smtClean="0"/>
                        <a:t>FAVOURABLE POINTS OF DIFFERENCE</a:t>
                      </a:r>
                      <a:endParaRPr lang="en-US" dirty="0"/>
                    </a:p>
                  </a:txBody>
                  <a:tcPr/>
                </a:tc>
                <a:tc>
                  <a:txBody>
                    <a:bodyPr/>
                    <a:lstStyle/>
                    <a:p>
                      <a:r>
                        <a:rPr lang="en-US" dirty="0" smtClean="0"/>
                        <a:t>RESONATING</a:t>
                      </a:r>
                      <a:r>
                        <a:rPr lang="en-US" baseline="0" dirty="0" smtClean="0"/>
                        <a:t> FOCUS</a:t>
                      </a:r>
                      <a:endParaRPr lang="en-US" dirty="0"/>
                    </a:p>
                  </a:txBody>
                  <a:tcPr/>
                </a:tc>
              </a:tr>
              <a:tr h="370840">
                <a:tc>
                  <a:txBody>
                    <a:bodyPr/>
                    <a:lstStyle/>
                    <a:p>
                      <a:r>
                        <a:rPr lang="en-US" dirty="0" smtClean="0"/>
                        <a:t>Consists</a:t>
                      </a:r>
                      <a:r>
                        <a:rPr lang="en-US" baseline="0" dirty="0" smtClean="0"/>
                        <a:t> of:</a:t>
                      </a:r>
                      <a:endParaRPr lang="en-US" dirty="0"/>
                    </a:p>
                  </a:txBody>
                  <a:tcPr/>
                </a:tc>
                <a:tc>
                  <a:txBody>
                    <a:bodyPr/>
                    <a:lstStyle/>
                    <a:p>
                      <a:r>
                        <a:rPr lang="en-US" dirty="0" smtClean="0"/>
                        <a:t>All benefits customers receive from a market offering</a:t>
                      </a:r>
                      <a:endParaRPr lang="en-US" dirty="0"/>
                    </a:p>
                  </a:txBody>
                  <a:tcPr/>
                </a:tc>
                <a:tc>
                  <a:txBody>
                    <a:bodyPr/>
                    <a:lstStyle/>
                    <a:p>
                      <a:r>
                        <a:rPr lang="en-US" dirty="0" smtClean="0"/>
                        <a:t>All </a:t>
                      </a:r>
                      <a:r>
                        <a:rPr lang="en-US" dirty="0" err="1" smtClean="0"/>
                        <a:t>favourable</a:t>
                      </a:r>
                      <a:r>
                        <a:rPr lang="en-US" dirty="0" smtClean="0"/>
                        <a:t> points of difference a market offering</a:t>
                      </a:r>
                      <a:r>
                        <a:rPr lang="en-US" baseline="0" dirty="0" smtClean="0"/>
                        <a:t> has relative to the next best alternative</a:t>
                      </a:r>
                      <a:endParaRPr lang="en-US" dirty="0"/>
                    </a:p>
                  </a:txBody>
                  <a:tcPr/>
                </a:tc>
                <a:tc>
                  <a:txBody>
                    <a:bodyPr/>
                    <a:lstStyle/>
                    <a:p>
                      <a:r>
                        <a:rPr lang="en-US" dirty="0" smtClean="0"/>
                        <a:t>The one or two points of difference whose improvement</a:t>
                      </a:r>
                      <a:r>
                        <a:rPr lang="en-US" baseline="0" dirty="0" smtClean="0"/>
                        <a:t> will deliver the greatest value to the customer</a:t>
                      </a:r>
                      <a:endParaRPr lang="en-US" dirty="0"/>
                    </a:p>
                  </a:txBody>
                  <a:tcPr/>
                </a:tc>
              </a:tr>
              <a:tr h="370840">
                <a:tc>
                  <a:txBody>
                    <a:bodyPr/>
                    <a:lstStyle/>
                    <a:p>
                      <a:r>
                        <a:rPr lang="en-US" dirty="0" smtClean="0"/>
                        <a:t>Answers the customer question:</a:t>
                      </a:r>
                      <a:endParaRPr lang="en-US" dirty="0"/>
                    </a:p>
                  </a:txBody>
                  <a:tcPr/>
                </a:tc>
                <a:tc>
                  <a:txBody>
                    <a:bodyPr/>
                    <a:lstStyle/>
                    <a:p>
                      <a:r>
                        <a:rPr lang="en-US" dirty="0" smtClean="0"/>
                        <a:t>“Why should our firm purchase</a:t>
                      </a:r>
                      <a:r>
                        <a:rPr lang="en-US" baseline="0" dirty="0" smtClean="0"/>
                        <a:t> your offering?”</a:t>
                      </a:r>
                      <a:endParaRPr lang="en-US" dirty="0"/>
                    </a:p>
                  </a:txBody>
                  <a:tcPr/>
                </a:tc>
                <a:tc>
                  <a:txBody>
                    <a:bodyPr/>
                    <a:lstStyle/>
                    <a:p>
                      <a:r>
                        <a:rPr lang="en-US" dirty="0" smtClean="0"/>
                        <a:t>“Why should our firm purchase your offering instead of your competitor’s?”</a:t>
                      </a:r>
                      <a:endParaRPr lang="en-US" dirty="0"/>
                    </a:p>
                  </a:txBody>
                  <a:tcPr/>
                </a:tc>
                <a:tc>
                  <a:txBody>
                    <a:bodyPr/>
                    <a:lstStyle/>
                    <a:p>
                      <a:r>
                        <a:rPr lang="en-US" dirty="0" smtClean="0"/>
                        <a:t>“What is </a:t>
                      </a:r>
                      <a:r>
                        <a:rPr lang="en-US" i="1" dirty="0" smtClean="0"/>
                        <a:t>most</a:t>
                      </a:r>
                      <a:r>
                        <a:rPr lang="en-US" dirty="0" smtClean="0"/>
                        <a:t> worthwhile</a:t>
                      </a:r>
                      <a:r>
                        <a:rPr lang="en-US" baseline="0" dirty="0" smtClean="0"/>
                        <a:t> for our firm to keep in mind about your offering?”</a:t>
                      </a:r>
                      <a:endParaRPr lang="en-US" dirty="0"/>
                    </a:p>
                  </a:txBody>
                  <a:tcPr/>
                </a:tc>
              </a:tr>
              <a:tr h="370840">
                <a:tc>
                  <a:txBody>
                    <a:bodyPr/>
                    <a:lstStyle/>
                    <a:p>
                      <a:r>
                        <a:rPr lang="en-US" dirty="0" smtClean="0"/>
                        <a:t>Requires:</a:t>
                      </a:r>
                    </a:p>
                  </a:txBody>
                  <a:tcPr/>
                </a:tc>
                <a:tc>
                  <a:txBody>
                    <a:bodyPr/>
                    <a:lstStyle/>
                    <a:p>
                      <a:r>
                        <a:rPr lang="en-US" dirty="0" smtClean="0"/>
                        <a:t>Knowledge of own market offering</a:t>
                      </a:r>
                      <a:endParaRPr lang="en-US" dirty="0"/>
                    </a:p>
                  </a:txBody>
                  <a:tcPr/>
                </a:tc>
                <a:tc>
                  <a:txBody>
                    <a:bodyPr/>
                    <a:lstStyle/>
                    <a:p>
                      <a:r>
                        <a:rPr lang="en-US" dirty="0" smtClean="0"/>
                        <a:t>Knowledge of own market offering and next best alternative</a:t>
                      </a:r>
                      <a:endParaRPr lang="en-US" dirty="0"/>
                    </a:p>
                  </a:txBody>
                  <a:tcPr/>
                </a:tc>
                <a:tc>
                  <a:txBody>
                    <a:bodyPr/>
                    <a:lstStyle/>
                    <a:p>
                      <a:r>
                        <a:rPr lang="en-US" dirty="0" smtClean="0"/>
                        <a:t>Knowledge of how own marketing offering delivers value to customers, compared with next best alternative</a:t>
                      </a:r>
                      <a:endParaRPr lang="en-US" dirty="0"/>
                    </a:p>
                  </a:txBody>
                  <a:tcPr/>
                </a:tc>
              </a:tr>
              <a:tr h="370840">
                <a:tc>
                  <a:txBody>
                    <a:bodyPr/>
                    <a:lstStyle/>
                    <a:p>
                      <a:r>
                        <a:rPr lang="en-US" dirty="0" smtClean="0"/>
                        <a:t>Has the potential pitfall:</a:t>
                      </a:r>
                      <a:endParaRPr lang="en-US" dirty="0"/>
                    </a:p>
                  </a:txBody>
                  <a:tcPr/>
                </a:tc>
                <a:tc>
                  <a:txBody>
                    <a:bodyPr/>
                    <a:lstStyle/>
                    <a:p>
                      <a:r>
                        <a:rPr lang="en-US" dirty="0" smtClean="0"/>
                        <a:t>Benefit assertion</a:t>
                      </a:r>
                      <a:endParaRPr lang="en-US" dirty="0"/>
                    </a:p>
                  </a:txBody>
                  <a:tcPr/>
                </a:tc>
                <a:tc>
                  <a:txBody>
                    <a:bodyPr/>
                    <a:lstStyle/>
                    <a:p>
                      <a:r>
                        <a:rPr lang="en-US" dirty="0" smtClean="0"/>
                        <a:t>Value presumption</a:t>
                      </a:r>
                      <a:endParaRPr lang="en-US" dirty="0"/>
                    </a:p>
                  </a:txBody>
                  <a:tcPr/>
                </a:tc>
                <a:tc>
                  <a:txBody>
                    <a:bodyPr/>
                    <a:lstStyle/>
                    <a:p>
                      <a:r>
                        <a:rPr lang="en-US" dirty="0" smtClean="0"/>
                        <a:t>Requires customer</a:t>
                      </a:r>
                      <a:r>
                        <a:rPr lang="en-US" baseline="0" dirty="0" smtClean="0"/>
                        <a:t> value research</a:t>
                      </a:r>
                      <a:endParaRPr lang="en-US" dirty="0"/>
                    </a:p>
                  </a:txBody>
                  <a:tcPr/>
                </a:tc>
              </a:tr>
            </a:tbl>
          </a:graphicData>
        </a:graphic>
      </p:graphicFrame>
    </p:spTree>
    <p:extLst>
      <p:ext uri="{BB962C8B-B14F-4D97-AF65-F5344CB8AC3E}">
        <p14:creationId xmlns:p14="http://schemas.microsoft.com/office/powerpoint/2010/main" val="497018072"/>
      </p:ext>
    </p:extLst>
  </p:cSld>
  <p:clrMapOvr>
    <a:masterClrMapping/>
  </p:clrMapOvr>
  <p:transition advTm="20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63</a:t>
            </a:fld>
            <a:endParaRPr lang="en-US"/>
          </a:p>
        </p:txBody>
      </p:sp>
      <p:sp>
        <p:nvSpPr>
          <p:cNvPr id="3" name="Title 2"/>
          <p:cNvSpPr>
            <a:spLocks noGrp="1"/>
          </p:cNvSpPr>
          <p:nvPr>
            <p:ph type="title"/>
          </p:nvPr>
        </p:nvSpPr>
        <p:spPr>
          <a:xfrm>
            <a:off x="190500" y="216000"/>
            <a:ext cx="8763000" cy="709200"/>
          </a:xfrm>
        </p:spPr>
        <p:txBody>
          <a:bodyPr>
            <a:normAutofit fontScale="90000"/>
          </a:bodyPr>
          <a:lstStyle/>
          <a:p>
            <a:pPr>
              <a:defRPr/>
            </a:pPr>
            <a:r>
              <a:rPr lang="en-US" b="1" i="1" dirty="0" smtClean="0">
                <a:solidFill>
                  <a:srgbClr val="4676A6"/>
                </a:solidFill>
              </a:rPr>
              <a:t>Buyer </a:t>
            </a:r>
            <a:r>
              <a:rPr lang="en-US" b="1" i="1" dirty="0" err="1" smtClean="0">
                <a:solidFill>
                  <a:srgbClr val="4676A6"/>
                </a:solidFill>
              </a:rPr>
              <a:t>behaviour</a:t>
            </a:r>
            <a:r>
              <a:rPr lang="en-US" b="1" i="1" dirty="0" smtClean="0">
                <a:solidFill>
                  <a:srgbClr val="4676A6"/>
                </a:solidFill>
              </a:rPr>
              <a:t> &amp; motivation</a:t>
            </a:r>
            <a:endParaRPr lang="en-US" b="1" i="1" dirty="0">
              <a:solidFill>
                <a:srgbClr val="4676A6"/>
              </a:solidFill>
            </a:endParaRPr>
          </a:p>
        </p:txBody>
      </p:sp>
      <p:sp>
        <p:nvSpPr>
          <p:cNvPr id="4" name="TextBox 3"/>
          <p:cNvSpPr txBox="1"/>
          <p:nvPr/>
        </p:nvSpPr>
        <p:spPr>
          <a:xfrm>
            <a:off x="648000" y="5940000"/>
            <a:ext cx="5497723" cy="338554"/>
          </a:xfrm>
          <a:prstGeom prst="rect">
            <a:avLst/>
          </a:prstGeom>
          <a:noFill/>
        </p:spPr>
        <p:txBody>
          <a:bodyPr wrap="none" rtlCol="0">
            <a:spAutoFit/>
          </a:bodyPr>
          <a:lstStyle/>
          <a:p>
            <a:r>
              <a:rPr lang="en-US" sz="1600" i="1" dirty="0" smtClean="0"/>
              <a:t>Source: Rethinking the sales force (Rackham, de </a:t>
            </a:r>
            <a:r>
              <a:rPr lang="en-US" sz="1600" i="1" dirty="0" err="1" smtClean="0"/>
              <a:t>Vincentis</a:t>
            </a:r>
            <a:r>
              <a:rPr lang="en-US" sz="1600" i="1" dirty="0" smtClean="0"/>
              <a:t> 1999)</a:t>
            </a:r>
            <a:endParaRPr lang="en-US" sz="1600" i="1" dirty="0"/>
          </a:p>
        </p:txBody>
      </p:sp>
      <p:graphicFrame>
        <p:nvGraphicFramePr>
          <p:cNvPr id="6" name="Table 5"/>
          <p:cNvGraphicFramePr>
            <a:graphicFrameLocks noGrp="1"/>
          </p:cNvGraphicFramePr>
          <p:nvPr>
            <p:extLst>
              <p:ext uri="{D42A27DB-BD31-4B8C-83A1-F6EECF244321}">
                <p14:modId xmlns:p14="http://schemas.microsoft.com/office/powerpoint/2010/main" val="2662078545"/>
              </p:ext>
            </p:extLst>
          </p:nvPr>
        </p:nvGraphicFramePr>
        <p:xfrm>
          <a:off x="648000" y="1260000"/>
          <a:ext cx="7848601" cy="4632960"/>
        </p:xfrm>
        <a:graphic>
          <a:graphicData uri="http://schemas.openxmlformats.org/drawingml/2006/table">
            <a:tbl>
              <a:tblPr firstRow="1" bandRow="1">
                <a:tableStyleId>{5C22544A-7EE6-4342-B048-85BDC9FD1C3A}</a:tableStyleId>
              </a:tblPr>
              <a:tblGrid>
                <a:gridCol w="2057401"/>
                <a:gridCol w="2593622"/>
                <a:gridCol w="3197578"/>
              </a:tblGrid>
              <a:tr h="370840">
                <a:tc>
                  <a:txBody>
                    <a:bodyPr/>
                    <a:lstStyle/>
                    <a:p>
                      <a:pPr algn="l"/>
                      <a:r>
                        <a:rPr lang="en-US" sz="2600" dirty="0" smtClean="0"/>
                        <a:t>Type</a:t>
                      </a:r>
                      <a:endParaRPr lang="en-US" sz="2600" dirty="0"/>
                    </a:p>
                  </a:txBody>
                  <a:tcPr/>
                </a:tc>
                <a:tc>
                  <a:txBody>
                    <a:bodyPr/>
                    <a:lstStyle/>
                    <a:p>
                      <a:pPr algn="l"/>
                      <a:r>
                        <a:rPr lang="en-US" sz="2600" dirty="0" smtClean="0"/>
                        <a:t>Buyer </a:t>
                      </a:r>
                      <a:r>
                        <a:rPr lang="en-US" sz="2600" dirty="0" err="1" smtClean="0"/>
                        <a:t>behaviour</a:t>
                      </a:r>
                      <a:endParaRPr lang="en-US" sz="2600" dirty="0"/>
                    </a:p>
                  </a:txBody>
                  <a:tcPr/>
                </a:tc>
                <a:tc>
                  <a:txBody>
                    <a:bodyPr/>
                    <a:lstStyle/>
                    <a:p>
                      <a:pPr algn="l"/>
                      <a:r>
                        <a:rPr lang="en-US" sz="2600" dirty="0" smtClean="0"/>
                        <a:t>Motivation</a:t>
                      </a:r>
                      <a:endParaRPr lang="en-US" sz="2600" dirty="0"/>
                    </a:p>
                  </a:txBody>
                  <a:tcPr/>
                </a:tc>
              </a:tr>
              <a:tr h="370840">
                <a:tc>
                  <a:txBody>
                    <a:bodyPr/>
                    <a:lstStyle/>
                    <a:p>
                      <a:pPr algn="l"/>
                      <a:r>
                        <a:rPr lang="en-US" sz="2600" dirty="0" smtClean="0"/>
                        <a:t>Transactional sales</a:t>
                      </a:r>
                      <a:endParaRPr lang="en-US" sz="2600" dirty="0"/>
                    </a:p>
                  </a:txBody>
                  <a:tcPr/>
                </a:tc>
                <a:tc>
                  <a:txBody>
                    <a:bodyPr/>
                    <a:lstStyle/>
                    <a:p>
                      <a:pPr algn="l"/>
                      <a:r>
                        <a:rPr lang="en-US" sz="2600" dirty="0" smtClean="0"/>
                        <a:t>Intrinsic value buyers: “keep it cheap and easy to do business”</a:t>
                      </a:r>
                      <a:endParaRPr lang="en-US" sz="2600" dirty="0"/>
                    </a:p>
                  </a:txBody>
                  <a:tcPr/>
                </a:tc>
                <a:tc>
                  <a:txBody>
                    <a:bodyPr/>
                    <a:lstStyle/>
                    <a:p>
                      <a:pPr algn="l"/>
                      <a:r>
                        <a:rPr lang="en-US" sz="2000" dirty="0" smtClean="0"/>
                        <a:t>Understands</a:t>
                      </a:r>
                      <a:r>
                        <a:rPr lang="en-US" sz="2000" baseline="0" dirty="0" smtClean="0"/>
                        <a:t> the product</a:t>
                      </a:r>
                    </a:p>
                    <a:p>
                      <a:pPr algn="l"/>
                      <a:r>
                        <a:rPr lang="en-US" sz="2000" baseline="0" dirty="0" smtClean="0"/>
                        <a:t>Perceives it as substitutable</a:t>
                      </a:r>
                    </a:p>
                    <a:p>
                      <a:pPr algn="l"/>
                      <a:r>
                        <a:rPr lang="en-US" sz="2000" baseline="0" dirty="0" smtClean="0"/>
                        <a:t>Cost focus</a:t>
                      </a:r>
                    </a:p>
                    <a:p>
                      <a:pPr algn="l"/>
                      <a:r>
                        <a:rPr lang="en-US" sz="2000" baseline="0" dirty="0" smtClean="0"/>
                        <a:t>Resents time ‘wasted’ with sales people</a:t>
                      </a:r>
                      <a:endParaRPr lang="en-US" sz="2000" dirty="0"/>
                    </a:p>
                  </a:txBody>
                  <a:tcPr/>
                </a:tc>
              </a:tr>
              <a:tr h="370840">
                <a:tc>
                  <a:txBody>
                    <a:bodyPr/>
                    <a:lstStyle/>
                    <a:p>
                      <a:pPr algn="l"/>
                      <a:r>
                        <a:rPr lang="en-US" sz="2600" dirty="0" smtClean="0"/>
                        <a:t>Consultative sales</a:t>
                      </a:r>
                      <a:endParaRPr lang="en-US" sz="2600" dirty="0"/>
                    </a:p>
                  </a:txBody>
                  <a:tcPr/>
                </a:tc>
                <a:tc>
                  <a:txBody>
                    <a:bodyPr/>
                    <a:lstStyle/>
                    <a:p>
                      <a:pPr algn="l"/>
                      <a:r>
                        <a:rPr lang="en-US" sz="2600" dirty="0" smtClean="0"/>
                        <a:t>Extrinsic value buyers: “I don’t know the answer:</a:t>
                      </a:r>
                      <a:r>
                        <a:rPr lang="en-US" sz="2600" baseline="0" dirty="0" smtClean="0"/>
                        <a:t> help me </a:t>
                      </a:r>
                      <a:r>
                        <a:rPr lang="en-US" sz="2600" baseline="0" dirty="0" err="1" smtClean="0"/>
                        <a:t>analyse</a:t>
                      </a:r>
                      <a:r>
                        <a:rPr lang="en-US" sz="2600" baseline="0" dirty="0" smtClean="0"/>
                        <a:t> and solve the issue</a:t>
                      </a:r>
                      <a:endParaRPr lang="en-US" sz="2600" dirty="0"/>
                    </a:p>
                  </a:txBody>
                  <a:tcPr/>
                </a:tc>
                <a:tc>
                  <a:txBody>
                    <a:bodyPr/>
                    <a:lstStyle/>
                    <a:p>
                      <a:pPr algn="l"/>
                      <a:r>
                        <a:rPr lang="en-US" sz="2000" dirty="0" smtClean="0"/>
                        <a:t>Focus on how the product is used</a:t>
                      </a:r>
                    </a:p>
                    <a:p>
                      <a:pPr algn="l"/>
                      <a:r>
                        <a:rPr lang="en-US" sz="2000" dirty="0" smtClean="0"/>
                        <a:t>Interested in solutions and applications</a:t>
                      </a:r>
                    </a:p>
                    <a:p>
                      <a:pPr algn="l"/>
                      <a:r>
                        <a:rPr lang="en-US" sz="2000" dirty="0" smtClean="0"/>
                        <a:t>Values advice and help</a:t>
                      </a:r>
                    </a:p>
                    <a:p>
                      <a:pPr algn="l"/>
                      <a:r>
                        <a:rPr lang="en-US" sz="2000" dirty="0" smtClean="0"/>
                        <a:t>Needs the sales</a:t>
                      </a:r>
                      <a:r>
                        <a:rPr lang="en-US" sz="2000" baseline="0" dirty="0" smtClean="0"/>
                        <a:t> person</a:t>
                      </a:r>
                      <a:endParaRPr lang="en-US" sz="2000" dirty="0"/>
                    </a:p>
                  </a:txBody>
                  <a:tcPr/>
                </a:tc>
              </a:tr>
            </a:tbl>
          </a:graphicData>
        </a:graphic>
      </p:graphicFrame>
    </p:spTree>
    <p:extLst>
      <p:ext uri="{BB962C8B-B14F-4D97-AF65-F5344CB8AC3E}">
        <p14:creationId xmlns:p14="http://schemas.microsoft.com/office/powerpoint/2010/main" val="2174941352"/>
      </p:ext>
    </p:extLst>
  </p:cSld>
  <p:clrMapOvr>
    <a:masterClrMapping/>
  </p:clrMapOvr>
  <p:transition advTm="20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Even when customer value propositions are well captured and formulated, introduction of solutions that involve new technology will have to overcome some hurdles.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This is called </a:t>
            </a:r>
            <a:r>
              <a:rPr lang="en-US" sz="2800" dirty="0" smtClean="0">
                <a:solidFill>
                  <a:srgbClr val="4676A6"/>
                </a:solidFill>
                <a:latin typeface="+mn-lt"/>
              </a:rPr>
              <a:t>“crossing the technology chasm”</a:t>
            </a:r>
            <a:r>
              <a:rPr lang="en-US" sz="2800" dirty="0" smtClean="0">
                <a:latin typeface="+mn-lt"/>
              </a:rPr>
              <a:t>:</a:t>
            </a:r>
            <a:r>
              <a:rPr lang="en-US" sz="2800" dirty="0" smtClean="0">
                <a:solidFill>
                  <a:srgbClr val="4676A6"/>
                </a:solidFill>
                <a:latin typeface="+mn-lt"/>
              </a:rPr>
              <a:t> </a:t>
            </a:r>
            <a:endParaRPr lang="en-US" sz="2800" dirty="0">
              <a:solidFill>
                <a:srgbClr val="4676A6"/>
              </a:solidFill>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64</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367073452"/>
      </p:ext>
    </p:extLst>
  </p:cSld>
  <p:clrMapOvr>
    <a:masterClrMapping/>
  </p:clrMapOvr>
  <p:transition advTm="20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65</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Crossing the technology chasm</a:t>
            </a:r>
            <a:endParaRPr lang="en-US" sz="4000" b="1" i="1" dirty="0">
              <a:solidFill>
                <a:srgbClr val="4676A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44600"/>
            <a:ext cx="7162800" cy="477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42525" y="5940000"/>
            <a:ext cx="3658950" cy="338554"/>
          </a:xfrm>
          <a:prstGeom prst="rect">
            <a:avLst/>
          </a:prstGeom>
          <a:noFill/>
        </p:spPr>
        <p:txBody>
          <a:bodyPr wrap="none" rtlCol="0">
            <a:spAutoFit/>
          </a:bodyPr>
          <a:lstStyle/>
          <a:p>
            <a:pPr algn="ctr"/>
            <a:r>
              <a:rPr lang="en-US" sz="1600" i="1" dirty="0" smtClean="0"/>
              <a:t>Source: Crossing the chasm (Moore 1991)</a:t>
            </a:r>
            <a:endParaRPr lang="en-US" sz="1600" i="1" dirty="0"/>
          </a:p>
        </p:txBody>
      </p:sp>
    </p:spTree>
    <p:extLst>
      <p:ext uri="{BB962C8B-B14F-4D97-AF65-F5344CB8AC3E}">
        <p14:creationId xmlns:p14="http://schemas.microsoft.com/office/powerpoint/2010/main" val="3903573739"/>
      </p:ext>
    </p:extLst>
  </p:cSld>
  <p:clrMapOvr>
    <a:masterClrMapping/>
  </p:clrMapOvr>
  <p:transition advTm="20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66</a:t>
            </a:fld>
            <a:endParaRPr lang="en-US"/>
          </a:p>
        </p:txBody>
      </p:sp>
      <p:sp>
        <p:nvSpPr>
          <p:cNvPr id="3" name="Title 2"/>
          <p:cNvSpPr>
            <a:spLocks noGrp="1"/>
          </p:cNvSpPr>
          <p:nvPr>
            <p:ph type="title"/>
          </p:nvPr>
        </p:nvSpPr>
        <p:spPr>
          <a:xfrm>
            <a:off x="378000" y="324000"/>
            <a:ext cx="8208000" cy="1324800"/>
          </a:xfrm>
        </p:spPr>
        <p:txBody>
          <a:bodyPr>
            <a:normAutofit/>
          </a:bodyPr>
          <a:lstStyle/>
          <a:p>
            <a:pPr algn="r">
              <a:defRPr/>
            </a:pPr>
            <a:r>
              <a:rPr lang="en-US" sz="4000" b="1" i="1" dirty="0" smtClean="0">
                <a:solidFill>
                  <a:srgbClr val="4676A6"/>
                </a:solidFill>
              </a:rPr>
              <a:t>Crossing </a:t>
            </a:r>
            <a:br>
              <a:rPr lang="en-US" sz="4000" b="1" i="1" dirty="0" smtClean="0">
                <a:solidFill>
                  <a:srgbClr val="4676A6"/>
                </a:solidFill>
              </a:rPr>
            </a:br>
            <a:r>
              <a:rPr lang="en-US" sz="4000" b="1" i="1" dirty="0" smtClean="0">
                <a:solidFill>
                  <a:srgbClr val="4676A6"/>
                </a:solidFill>
              </a:rPr>
              <a:t>the technology chasm</a:t>
            </a:r>
            <a:endParaRPr lang="en-US" sz="4000" b="1" i="1" dirty="0">
              <a:solidFill>
                <a:srgbClr val="4676A6"/>
              </a:solidFill>
            </a:endParaRPr>
          </a:p>
        </p:txBody>
      </p:sp>
      <p:sp>
        <p:nvSpPr>
          <p:cNvPr id="2" name="TextBox 1"/>
          <p:cNvSpPr txBox="1"/>
          <p:nvPr/>
        </p:nvSpPr>
        <p:spPr>
          <a:xfrm>
            <a:off x="378000" y="1800000"/>
            <a:ext cx="8208000" cy="4219617"/>
          </a:xfrm>
          <a:prstGeom prst="rect">
            <a:avLst/>
          </a:prstGeom>
          <a:noFill/>
        </p:spPr>
        <p:txBody>
          <a:bodyPr wrap="square" rtlCol="0">
            <a:spAutoFit/>
          </a:bodyPr>
          <a:lstStyle/>
          <a:p>
            <a:pPr marL="342000" indent="-342000">
              <a:lnSpc>
                <a:spcPct val="80000"/>
              </a:lnSpc>
              <a:spcAft>
                <a:spcPts val="1200"/>
              </a:spcAft>
              <a:buFont typeface="Arial" pitchFamily="34" charset="0"/>
              <a:buChar char="•"/>
            </a:pPr>
            <a:r>
              <a:rPr lang="en-US" sz="2600" dirty="0" smtClean="0"/>
              <a:t>Most clients of EO products and services belong to the early and late majority,</a:t>
            </a:r>
          </a:p>
          <a:p>
            <a:pPr marL="342000" indent="-342000">
              <a:lnSpc>
                <a:spcPct val="80000"/>
              </a:lnSpc>
              <a:spcAft>
                <a:spcPts val="1200"/>
              </a:spcAft>
              <a:buFont typeface="Arial" pitchFamily="34" charset="0"/>
              <a:buChar char="•"/>
            </a:pPr>
            <a:r>
              <a:rPr lang="en-US" sz="2600" dirty="0" smtClean="0"/>
              <a:t>They are pragmatists and are not prepared or willing to take substantial risk: the solution should work and be reliable.</a:t>
            </a:r>
          </a:p>
          <a:p>
            <a:pPr marL="342000" indent="-342000">
              <a:lnSpc>
                <a:spcPct val="80000"/>
              </a:lnSpc>
              <a:spcAft>
                <a:spcPts val="1200"/>
              </a:spcAft>
              <a:buFont typeface="Arial" pitchFamily="34" charset="0"/>
              <a:buChar char="•"/>
            </a:pPr>
            <a:r>
              <a:rPr lang="en-US" sz="2600" dirty="0" smtClean="0"/>
              <a:t>Once convinced, the pragmatists will be long-term clients.</a:t>
            </a:r>
          </a:p>
          <a:p>
            <a:pPr marL="342000" indent="-342000">
              <a:lnSpc>
                <a:spcPct val="80000"/>
              </a:lnSpc>
              <a:spcAft>
                <a:spcPts val="1200"/>
              </a:spcAft>
              <a:buFont typeface="Arial" pitchFamily="34" charset="0"/>
              <a:buChar char="•"/>
            </a:pPr>
            <a:endParaRPr lang="en-US" sz="2600" dirty="0" smtClean="0"/>
          </a:p>
          <a:p>
            <a:pPr marL="342000" indent="-342000">
              <a:lnSpc>
                <a:spcPct val="80000"/>
              </a:lnSpc>
              <a:spcAft>
                <a:spcPts val="1200"/>
              </a:spcAft>
            </a:pPr>
            <a:r>
              <a:rPr lang="en-US" sz="1600" i="1" dirty="0" smtClean="0"/>
              <a:t>Source: Crossing the chasm (Moore 1991)</a:t>
            </a:r>
          </a:p>
          <a:p>
            <a:pPr marL="342000" indent="-342000">
              <a:spcAft>
                <a:spcPts val="600"/>
              </a:spcAft>
            </a:pPr>
            <a:endParaRPr lang="en-US" sz="1600" i="1" dirty="0" smtClean="0"/>
          </a:p>
          <a:p>
            <a:pPr marL="285750" indent="-285750">
              <a:buFont typeface="Wingdings" panose="05000000000000000000" pitchFamily="2" charset="2"/>
              <a:buChar char="§"/>
            </a:pPr>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388299031"/>
      </p:ext>
    </p:extLst>
  </p:cSld>
  <p:clrMapOvr>
    <a:masterClrMapping/>
  </p:clrMapOvr>
  <p:transition advTm="20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67</a:t>
            </a:fld>
            <a:endParaRPr lang="en-US"/>
          </a:p>
        </p:txBody>
      </p:sp>
      <p:sp>
        <p:nvSpPr>
          <p:cNvPr id="7" name="Title 1"/>
          <p:cNvSpPr txBox="1">
            <a:spLocks/>
          </p:cNvSpPr>
          <p:nvPr/>
        </p:nvSpPr>
        <p:spPr>
          <a:xfrm>
            <a:off x="3958800" y="900000"/>
            <a:ext cx="4627200" cy="7092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6"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679205"/>
          </a:xfrm>
        </p:spPr>
        <p:txBody>
          <a:bodyPr>
            <a:normAutofit/>
          </a:bodyPr>
          <a:lstStyle/>
          <a:p>
            <a:pPr marL="0" indent="0">
              <a:lnSpc>
                <a:spcPct val="80000"/>
              </a:lnSpc>
              <a:spcBef>
                <a:spcPts val="0"/>
              </a:spcBef>
              <a:spcAft>
                <a:spcPts val="1200"/>
              </a:spcAft>
              <a:buNone/>
            </a:pPr>
            <a:r>
              <a:rPr lang="en-US" sz="2600" b="1" dirty="0" smtClean="0">
                <a:solidFill>
                  <a:srgbClr val="4676A6"/>
                </a:solidFill>
              </a:rPr>
              <a:t>Creating &amp; delivering your value proposition </a:t>
            </a:r>
            <a:br>
              <a:rPr lang="en-US" sz="2600" b="1" dirty="0" smtClean="0">
                <a:solidFill>
                  <a:srgbClr val="4676A6"/>
                </a:solidFill>
              </a:rPr>
            </a:br>
            <a:r>
              <a:rPr lang="en-US" sz="2000" dirty="0" smtClean="0"/>
              <a:t>– </a:t>
            </a:r>
            <a:r>
              <a:rPr lang="en-US" sz="2000" i="1" dirty="0" smtClean="0"/>
              <a:t>managing customer experience for profit </a:t>
            </a:r>
            <a:r>
              <a:rPr lang="en-US" sz="2000" dirty="0" smtClean="0"/>
              <a:t/>
            </a:r>
            <a:br>
              <a:rPr lang="en-US" sz="2000" dirty="0" smtClean="0"/>
            </a:br>
            <a:r>
              <a:rPr lang="en-US" sz="2000" b="1" dirty="0" smtClean="0"/>
              <a:t>(Barnes, Blake, </a:t>
            </a:r>
            <a:r>
              <a:rPr lang="en-US" sz="2000" b="1" dirty="0" err="1" smtClean="0"/>
              <a:t>Pinder</a:t>
            </a:r>
            <a:r>
              <a:rPr lang="en-US" sz="2000" b="1" dirty="0" smtClean="0"/>
              <a:t>; 2009)</a:t>
            </a:r>
            <a:endParaRPr lang="en-US" sz="2000" i="1" dirty="0" smtClean="0"/>
          </a:p>
          <a:p>
            <a:pPr marL="0" indent="0">
              <a:lnSpc>
                <a:spcPct val="80000"/>
              </a:lnSpc>
              <a:spcBef>
                <a:spcPts val="0"/>
              </a:spcBef>
              <a:spcAft>
                <a:spcPts val="1200"/>
              </a:spcAft>
              <a:buNone/>
            </a:pPr>
            <a:r>
              <a:rPr lang="en-US" sz="2600" b="1" dirty="0" smtClean="0">
                <a:solidFill>
                  <a:srgbClr val="4676A6"/>
                </a:solidFill>
              </a:rPr>
              <a:t>Customer </a:t>
            </a:r>
            <a:r>
              <a:rPr lang="en-US" sz="2600" b="1" dirty="0">
                <a:solidFill>
                  <a:srgbClr val="4676A6"/>
                </a:solidFill>
              </a:rPr>
              <a:t>value </a:t>
            </a:r>
            <a:r>
              <a:rPr lang="en-US" sz="2600" b="1" dirty="0" smtClean="0">
                <a:solidFill>
                  <a:srgbClr val="4676A6"/>
                </a:solidFill>
              </a:rPr>
              <a:t>propositions in business markets </a:t>
            </a:r>
            <a:br>
              <a:rPr lang="en-US" sz="2600" b="1" dirty="0" smtClean="0">
                <a:solidFill>
                  <a:srgbClr val="4676A6"/>
                </a:solidFill>
              </a:rPr>
            </a:br>
            <a:r>
              <a:rPr lang="en-US" sz="2000" b="1" dirty="0" smtClean="0"/>
              <a:t>(Anderson, </a:t>
            </a:r>
            <a:r>
              <a:rPr lang="en-US" sz="2000" b="1" dirty="0" err="1" smtClean="0"/>
              <a:t>Narus</a:t>
            </a:r>
            <a:r>
              <a:rPr lang="en-US" sz="2000" b="1" dirty="0" smtClean="0"/>
              <a:t>, van </a:t>
            </a:r>
            <a:r>
              <a:rPr lang="en-US" sz="2000" b="1" dirty="0" err="1" smtClean="0"/>
              <a:t>Rossum</a:t>
            </a:r>
            <a:r>
              <a:rPr lang="en-US" sz="2000" b="1" dirty="0" smtClean="0"/>
              <a:t> </a:t>
            </a:r>
            <a:r>
              <a:rPr lang="en-US" sz="2000" dirty="0" smtClean="0"/>
              <a:t>[Harvard Business Review]</a:t>
            </a:r>
            <a:r>
              <a:rPr lang="en-US" sz="2000" b="1" dirty="0" smtClean="0"/>
              <a:t>; 2006)</a:t>
            </a:r>
            <a:endParaRPr lang="en-US" sz="2000" i="1" dirty="0"/>
          </a:p>
          <a:p>
            <a:pPr marL="0" indent="0">
              <a:lnSpc>
                <a:spcPct val="80000"/>
              </a:lnSpc>
              <a:spcBef>
                <a:spcPts val="0"/>
              </a:spcBef>
              <a:spcAft>
                <a:spcPts val="1200"/>
              </a:spcAft>
              <a:buNone/>
            </a:pPr>
            <a:r>
              <a:rPr lang="en-US" sz="2600" b="1" dirty="0" smtClean="0">
                <a:solidFill>
                  <a:srgbClr val="4676A6"/>
                </a:solidFill>
              </a:rPr>
              <a:t>Rethinking the sales force: </a:t>
            </a:r>
            <a:br>
              <a:rPr lang="en-US" sz="2600" b="1" dirty="0" smtClean="0">
                <a:solidFill>
                  <a:srgbClr val="4676A6"/>
                </a:solidFill>
              </a:rPr>
            </a:br>
            <a:r>
              <a:rPr lang="en-US" sz="2000" i="1" dirty="0" smtClean="0"/>
              <a:t>refining selling to create and capture customer value</a:t>
            </a:r>
            <a:r>
              <a:rPr lang="en-US" sz="2000" b="1" i="1" dirty="0" smtClean="0"/>
              <a:t> </a:t>
            </a:r>
            <a:r>
              <a:rPr lang="en-US" sz="2000" b="1" dirty="0" smtClean="0"/>
              <a:t/>
            </a:r>
            <a:br>
              <a:rPr lang="en-US" sz="2000" b="1" dirty="0" smtClean="0"/>
            </a:br>
            <a:r>
              <a:rPr lang="en-US" sz="2000" b="1" dirty="0" smtClean="0"/>
              <a:t>(Rackham, de </a:t>
            </a:r>
            <a:r>
              <a:rPr lang="en-US" sz="2000" b="1" dirty="0" err="1" smtClean="0"/>
              <a:t>Vicentis</a:t>
            </a:r>
            <a:r>
              <a:rPr lang="en-US" sz="2000" b="1" dirty="0" smtClean="0"/>
              <a:t>; 1999)</a:t>
            </a:r>
            <a:endParaRPr lang="en-US" sz="2000" i="1" dirty="0"/>
          </a:p>
          <a:p>
            <a:pPr marL="0" indent="0">
              <a:lnSpc>
                <a:spcPct val="80000"/>
              </a:lnSpc>
              <a:spcBef>
                <a:spcPts val="0"/>
              </a:spcBef>
              <a:spcAft>
                <a:spcPts val="1200"/>
              </a:spcAft>
              <a:buNone/>
            </a:pPr>
            <a:r>
              <a:rPr lang="en-US" sz="2600" b="1" dirty="0" smtClean="0">
                <a:solidFill>
                  <a:srgbClr val="4676A6"/>
                </a:solidFill>
              </a:rPr>
              <a:t>Crossing the chasm </a:t>
            </a:r>
            <a:br>
              <a:rPr lang="en-US" sz="2600" b="1" dirty="0" smtClean="0">
                <a:solidFill>
                  <a:srgbClr val="4676A6"/>
                </a:solidFill>
              </a:rPr>
            </a:br>
            <a:r>
              <a:rPr lang="en-US" sz="2000" i="1" dirty="0" smtClean="0"/>
              <a:t>– marketing and selling high-tech products to mainstream customers</a:t>
            </a:r>
            <a:r>
              <a:rPr lang="en-US" sz="2000" b="1" i="1" dirty="0" smtClean="0"/>
              <a:t> </a:t>
            </a:r>
            <a:br>
              <a:rPr lang="en-US" sz="2000" b="1" i="1" dirty="0" smtClean="0"/>
            </a:br>
            <a:r>
              <a:rPr lang="en-US" sz="2000" b="1" dirty="0" smtClean="0"/>
              <a:t>(Moore; 1991)</a:t>
            </a:r>
          </a:p>
        </p:txBody>
      </p:sp>
    </p:spTree>
    <p:extLst>
      <p:ext uri="{BB962C8B-B14F-4D97-AF65-F5344CB8AC3E}">
        <p14:creationId xmlns:p14="http://schemas.microsoft.com/office/powerpoint/2010/main" val="508619844"/>
      </p:ext>
    </p:extLst>
  </p:cSld>
  <p:clrMapOvr>
    <a:masterClrMapping/>
  </p:clrMapOvr>
  <p:transition advTm="20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Creating shared value is a key element of successful implementation of earth observation solutions.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To achieve this, in most cases earth observation applications have to be integrated into more general (business or organizational) processes: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68</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233571925"/>
      </p:ext>
    </p:extLst>
  </p:cSld>
  <p:clrMapOvr>
    <a:masterClrMapping/>
  </p:clrMapOvr>
  <p:transition advTm="20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69</a:t>
            </a:fld>
            <a:endParaRPr lang="en-US" dirty="0"/>
          </a:p>
        </p:txBody>
      </p:sp>
      <p:sp>
        <p:nvSpPr>
          <p:cNvPr id="6" name="TextBox 5"/>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Create shared value</a:t>
            </a:r>
            <a:endParaRPr lang="en-US" sz="4000" b="1" i="1" dirty="0">
              <a:solidFill>
                <a:srgbClr val="4676A6"/>
              </a:solidFill>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6685" y="1800000"/>
            <a:ext cx="8208000" cy="4267200"/>
          </a:xfrm>
        </p:spPr>
        <p:txBody>
          <a:bodyPr>
            <a:normAutofit/>
          </a:bodyPr>
          <a:lstStyle/>
          <a:p>
            <a:pPr marL="0" indent="0">
              <a:lnSpc>
                <a:spcPct val="80000"/>
              </a:lnSpc>
              <a:spcBef>
                <a:spcPts val="0"/>
              </a:spcBef>
              <a:spcAft>
                <a:spcPts val="1200"/>
              </a:spcAft>
              <a:buNone/>
            </a:pPr>
            <a:r>
              <a:rPr lang="en-US" sz="2600" dirty="0" smtClean="0">
                <a:solidFill>
                  <a:prstClr val="black"/>
                </a:solidFill>
                <a:ea typeface="Times New Roman"/>
                <a:cs typeface="Times New Roman"/>
              </a:rPr>
              <a:t>Involves cooperation between:</a:t>
            </a:r>
            <a:endParaRPr lang="en-US" sz="2600" b="1" dirty="0" smtClean="0">
              <a:solidFill>
                <a:prstClr val="black"/>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Public sector</a:t>
            </a:r>
            <a:endParaRPr lang="en-US" sz="2600" dirty="0" smtClean="0">
              <a:solidFill>
                <a:srgbClr val="4676A6"/>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Private sector</a:t>
            </a:r>
            <a:endParaRPr lang="en-US" sz="2600" dirty="0">
              <a:solidFill>
                <a:srgbClr val="4676A6"/>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Social sector</a:t>
            </a:r>
            <a:endParaRPr lang="en-US" sz="2600" dirty="0">
              <a:solidFill>
                <a:srgbClr val="4676A6"/>
              </a:solidFill>
              <a:ea typeface="Times New Roman"/>
              <a:cs typeface="Times New Roman"/>
            </a:endParaRPr>
          </a:p>
          <a:p>
            <a:pPr marL="0" indent="0">
              <a:lnSpc>
                <a:spcPct val="80000"/>
              </a:lnSpc>
              <a:spcBef>
                <a:spcPts val="0"/>
              </a:spcBef>
              <a:spcAft>
                <a:spcPts val="600"/>
              </a:spcAft>
              <a:buNone/>
            </a:pPr>
            <a:endParaRPr lang="en-US" sz="2600" dirty="0" smtClean="0">
              <a:solidFill>
                <a:prstClr val="black"/>
              </a:solidFill>
              <a:ea typeface="Times New Roman"/>
              <a:cs typeface="Times New Roman"/>
            </a:endParaRPr>
          </a:p>
          <a:p>
            <a:pPr marL="0" indent="0">
              <a:lnSpc>
                <a:spcPct val="80000"/>
              </a:lnSpc>
              <a:spcBef>
                <a:spcPts val="0"/>
              </a:spcBef>
              <a:spcAft>
                <a:spcPts val="1200"/>
              </a:spcAft>
              <a:buNone/>
            </a:pPr>
            <a:r>
              <a:rPr lang="en-US" sz="2600" dirty="0" smtClean="0">
                <a:solidFill>
                  <a:prstClr val="black"/>
                </a:solidFill>
                <a:ea typeface="Times New Roman"/>
                <a:cs typeface="Times New Roman"/>
              </a:rPr>
              <a:t>Opportunity for earth observation (integrated) solutions:</a:t>
            </a:r>
            <a:endParaRPr lang="en-US" sz="2600" dirty="0">
              <a:solidFill>
                <a:prstClr val="black"/>
              </a:solidFill>
              <a:ea typeface="Times New Roman"/>
              <a:cs typeface="Times New Roman"/>
            </a:endParaRPr>
          </a:p>
          <a:p>
            <a:pPr>
              <a:lnSpc>
                <a:spcPct val="80000"/>
              </a:lnSpc>
              <a:spcBef>
                <a:spcPts val="0"/>
              </a:spcBef>
              <a:spcAft>
                <a:spcPts val="1200"/>
              </a:spcAft>
            </a:pPr>
            <a:r>
              <a:rPr lang="en-US" sz="2600" dirty="0" smtClean="0">
                <a:solidFill>
                  <a:prstClr val="black"/>
                </a:solidFill>
                <a:ea typeface="Times New Roman"/>
                <a:cs typeface="Times New Roman"/>
              </a:rPr>
              <a:t>Integrate EO in general business / organizational process</a:t>
            </a:r>
          </a:p>
          <a:p>
            <a:pPr>
              <a:lnSpc>
                <a:spcPct val="80000"/>
              </a:lnSpc>
              <a:spcBef>
                <a:spcPts val="0"/>
              </a:spcBef>
              <a:spcAft>
                <a:spcPts val="1200"/>
              </a:spcAft>
            </a:pPr>
            <a:r>
              <a:rPr lang="en-US" sz="2600" dirty="0" smtClean="0">
                <a:solidFill>
                  <a:prstClr val="black"/>
                </a:solidFill>
                <a:ea typeface="Times New Roman"/>
                <a:cs typeface="Times New Roman"/>
              </a:rPr>
              <a:t>Integrate different EO (and GIS and navigation) functionalities</a:t>
            </a:r>
            <a:endParaRPr lang="en-US" sz="2600" dirty="0">
              <a:solidFill>
                <a:prstClr val="black"/>
              </a:solidFill>
              <a:ea typeface="Times New Roman"/>
              <a:cs typeface="Times New Roman"/>
            </a:endParaRPr>
          </a:p>
        </p:txBody>
      </p:sp>
    </p:spTree>
    <p:extLst>
      <p:ext uri="{BB962C8B-B14F-4D97-AF65-F5344CB8AC3E}">
        <p14:creationId xmlns:p14="http://schemas.microsoft.com/office/powerpoint/2010/main" val="2455979077"/>
      </p:ext>
    </p:extLst>
  </p:cSld>
  <p:clrMapOvr>
    <a:masterClrMapping/>
  </p:clrMapOvr>
  <p:transition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796597"/>
          </a:xfrm>
        </p:spPr>
        <p:txBody>
          <a:bodyPr>
            <a:noAutofit/>
          </a:bodyPr>
          <a:lstStyle/>
          <a:p>
            <a:pPr marL="0" marR="0" indent="0">
              <a:lnSpc>
                <a:spcPct val="80000"/>
              </a:lnSpc>
              <a:spcBef>
                <a:spcPts val="0"/>
              </a:spcBef>
              <a:spcAft>
                <a:spcPts val="1200"/>
              </a:spcAft>
              <a:buNone/>
            </a:pPr>
            <a:r>
              <a:rPr lang="en-US" sz="2600" b="1" dirty="0" smtClean="0">
                <a:ea typeface="Calibri"/>
                <a:cs typeface="Times New Roman"/>
              </a:rPr>
              <a:t>Forest:</a:t>
            </a:r>
            <a:r>
              <a:rPr lang="en-US" sz="2600" dirty="0" smtClean="0">
                <a:ea typeface="Calibri"/>
                <a:cs typeface="Times New Roman"/>
              </a:rPr>
              <a:t> </a:t>
            </a:r>
            <a:br>
              <a:rPr lang="en-US" sz="2600" dirty="0" smtClean="0">
                <a:ea typeface="Calibri"/>
                <a:cs typeface="Times New Roman"/>
              </a:rPr>
            </a:br>
            <a:r>
              <a:rPr lang="en-US" sz="2600" b="1" dirty="0" smtClean="0">
                <a:solidFill>
                  <a:srgbClr val="4676A6"/>
                </a:solidFill>
                <a:ea typeface="Calibri"/>
                <a:cs typeface="Times New Roman"/>
              </a:rPr>
              <a:t>a </a:t>
            </a:r>
            <a:r>
              <a:rPr lang="en-US" sz="2600" b="1" dirty="0">
                <a:solidFill>
                  <a:srgbClr val="4676A6"/>
                </a:solidFill>
                <a:ea typeface="Calibri"/>
                <a:cs typeface="Times New Roman"/>
              </a:rPr>
              <a:t>dense growth of trees, plants, and underbrush covering a large </a:t>
            </a:r>
            <a:r>
              <a:rPr lang="en-US" sz="2600" b="1" dirty="0" smtClean="0">
                <a:solidFill>
                  <a:srgbClr val="4676A6"/>
                </a:solidFill>
                <a:ea typeface="Calibri"/>
                <a:cs typeface="Times New Roman"/>
              </a:rPr>
              <a:t>area </a:t>
            </a:r>
            <a:r>
              <a:rPr lang="en-US" sz="2600" dirty="0" smtClean="0">
                <a:ea typeface="Calibri"/>
                <a:cs typeface="Times New Roman"/>
              </a:rPr>
              <a:t>(very simplified definition/description)</a:t>
            </a:r>
          </a:p>
          <a:p>
            <a:pPr marL="0" marR="0" indent="0">
              <a:lnSpc>
                <a:spcPct val="80000"/>
              </a:lnSpc>
              <a:spcBef>
                <a:spcPts val="0"/>
              </a:spcBef>
              <a:spcAft>
                <a:spcPts val="1200"/>
              </a:spcAft>
              <a:buNone/>
            </a:pPr>
            <a:r>
              <a:rPr lang="en-US" sz="2600" b="1" dirty="0" smtClean="0">
                <a:ea typeface="Calibri"/>
                <a:cs typeface="Times New Roman"/>
              </a:rPr>
              <a:t>Forest management: </a:t>
            </a:r>
            <a:br>
              <a:rPr lang="en-US" sz="2600" b="1" dirty="0" smtClean="0">
                <a:ea typeface="Calibri"/>
                <a:cs typeface="Times New Roman"/>
              </a:rPr>
            </a:br>
            <a:r>
              <a:rPr lang="en-US" sz="2600" b="1" dirty="0">
                <a:solidFill>
                  <a:srgbClr val="4676A6"/>
                </a:solidFill>
                <a:ea typeface="Calibri"/>
                <a:cs typeface="Times New Roman"/>
              </a:rPr>
              <a:t>is a branch of forestry concerned with the overall administrative, economic, legal and social aspects and with the essentially scientific and technical aspects, especially </a:t>
            </a:r>
            <a:r>
              <a:rPr lang="en-US" sz="2600" b="1" dirty="0" err="1">
                <a:solidFill>
                  <a:srgbClr val="4676A6"/>
                </a:solidFill>
                <a:ea typeface="Calibri"/>
                <a:cs typeface="Times New Roman"/>
              </a:rPr>
              <a:t>silviculture</a:t>
            </a:r>
            <a:r>
              <a:rPr lang="en-US" sz="2600" b="1" dirty="0">
                <a:solidFill>
                  <a:srgbClr val="4676A6"/>
                </a:solidFill>
                <a:ea typeface="Calibri"/>
                <a:cs typeface="Times New Roman"/>
              </a:rPr>
              <a:t>, protection, and forest regulation. </a:t>
            </a:r>
            <a:endParaRPr lang="en-US" sz="2600" b="1" dirty="0" smtClean="0">
              <a:solidFill>
                <a:srgbClr val="4676A6"/>
              </a:solidFill>
              <a:ea typeface="Calibri"/>
              <a:cs typeface="Times New Roman"/>
            </a:endParaRPr>
          </a:p>
          <a:p>
            <a:pPr marL="0" marR="0" indent="0">
              <a:lnSpc>
                <a:spcPct val="80000"/>
              </a:lnSpc>
              <a:spcBef>
                <a:spcPts val="0"/>
              </a:spcBef>
              <a:spcAft>
                <a:spcPts val="1200"/>
              </a:spcAft>
              <a:buNone/>
            </a:pPr>
            <a:r>
              <a:rPr lang="en-US" sz="2000" i="1" dirty="0" smtClean="0">
                <a:ea typeface="Calibri"/>
                <a:cs typeface="Times New Roman"/>
              </a:rPr>
              <a:t>Climate </a:t>
            </a:r>
            <a:r>
              <a:rPr lang="en-US" sz="2000" i="1" dirty="0">
                <a:ea typeface="Calibri"/>
                <a:cs typeface="Times New Roman"/>
              </a:rPr>
              <a:t>aspects </a:t>
            </a:r>
            <a:r>
              <a:rPr lang="en-US" sz="2000" i="1" dirty="0" smtClean="0">
                <a:ea typeface="Calibri"/>
                <a:cs typeface="Times New Roman"/>
              </a:rPr>
              <a:t>are dealt </a:t>
            </a:r>
            <a:r>
              <a:rPr lang="en-US" sz="2000" i="1" dirty="0">
                <a:ea typeface="Calibri"/>
                <a:cs typeface="Times New Roman"/>
              </a:rPr>
              <a:t>with more in detail in the </a:t>
            </a:r>
            <a:r>
              <a:rPr lang="en-US" sz="2000" i="1" dirty="0" smtClean="0">
                <a:ea typeface="Calibri"/>
                <a:cs typeface="Times New Roman"/>
              </a:rPr>
              <a:t>climate toolkit, forest fires in the disaster management toolkit, environmental aspects in the environmental management </a:t>
            </a:r>
            <a:r>
              <a:rPr lang="en-US" sz="2000" i="1" smtClean="0">
                <a:ea typeface="Calibri"/>
                <a:cs typeface="Times New Roman"/>
              </a:rPr>
              <a:t>toolkit.</a:t>
            </a:r>
            <a:endParaRPr lang="en-US" sz="2000" i="1" dirty="0">
              <a:ea typeface="Calibri"/>
              <a:cs typeface="Times New Roman"/>
            </a:endParaRPr>
          </a:p>
        </p:txBody>
      </p:sp>
      <p:sp>
        <p:nvSpPr>
          <p:cNvPr id="6" name="Slide Number Placeholder 5"/>
          <p:cNvSpPr>
            <a:spLocks noGrp="1"/>
          </p:cNvSpPr>
          <p:nvPr>
            <p:ph type="sldNum" sz="quarter" idx="12"/>
          </p:nvPr>
        </p:nvSpPr>
        <p:spPr/>
        <p:txBody>
          <a:bodyPr/>
          <a:lstStyle/>
          <a:p>
            <a:fld id="{7AE59B96-4131-4DD5-A7F3-9C8969C240CC}" type="slidenum">
              <a:rPr lang="en-US" smtClean="0"/>
              <a:pPr/>
              <a:t>7</a:t>
            </a:fld>
            <a:endParaRPr lang="en-US" dirty="0"/>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Scope</a:t>
            </a:r>
            <a:endParaRPr lang="en-US" sz="4000" b="1" i="1" dirty="0">
              <a:solidFill>
                <a:srgbClr val="4676A6"/>
              </a:solidFill>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537521376"/>
      </p:ext>
    </p:extLst>
  </p:cSld>
  <p:clrMapOvr>
    <a:masterClrMapping/>
  </p:clrMapOvr>
  <p:transition advTm="20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Based on all considerations dealt with in the previous slides, there are some practical approaches that can be applied in combination to promote earth observation applications: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70</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233571925"/>
      </p:ext>
    </p:extLst>
  </p:cSld>
  <p:clrMapOvr>
    <a:masterClrMapping/>
  </p:clrMapOvr>
  <p:transition advTm="20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71</a:t>
            </a:fld>
            <a:endParaRPr lang="en-US" dirty="0"/>
          </a:p>
        </p:txBody>
      </p:sp>
      <p:sp>
        <p:nvSpPr>
          <p:cNvPr id="6" name="TextBox 5"/>
          <p:cNvSpPr txBox="1"/>
          <p:nvPr/>
        </p:nvSpPr>
        <p:spPr>
          <a:xfrm>
            <a:off x="378000" y="1080000"/>
            <a:ext cx="8316000" cy="1080000"/>
          </a:xfrm>
          <a:prstGeom prst="rect">
            <a:avLst/>
          </a:prstGeom>
          <a:noFill/>
        </p:spPr>
        <p:txBody>
          <a:bodyPr wrap="square" rtlCol="0" anchor="ctr">
            <a:spAutoFit/>
          </a:bodyPr>
          <a:lstStyle/>
          <a:p>
            <a:r>
              <a:rPr lang="en-US" sz="4000" b="1" i="1" dirty="0" smtClean="0">
                <a:solidFill>
                  <a:srgbClr val="4676A6"/>
                </a:solidFill>
              </a:rPr>
              <a:t>Tools for earth observation marketing:</a:t>
            </a:r>
            <a:endParaRPr lang="en-US" sz="4000" b="1" i="1" dirty="0">
              <a:solidFill>
                <a:srgbClr val="4676A6"/>
              </a:solidFill>
            </a:endParaRPr>
          </a:p>
        </p:txBody>
      </p:sp>
      <p:sp>
        <p:nvSpPr>
          <p:cNvPr id="8" name="TextBox 7"/>
          <p:cNvSpPr txBox="1"/>
          <p:nvPr/>
        </p:nvSpPr>
        <p:spPr>
          <a:xfrm>
            <a:off x="378000" y="6300000"/>
            <a:ext cx="6218241" cy="338554"/>
          </a:xfrm>
          <a:prstGeom prst="rect">
            <a:avLst/>
          </a:prstGeom>
          <a:noFill/>
        </p:spPr>
        <p:txBody>
          <a:bodyPr wrap="none" rtlCol="0">
            <a:spAutoFit/>
          </a:bodyPr>
          <a:lstStyle/>
          <a:p>
            <a:r>
              <a:rPr lang="en-US" sz="1600" i="1" dirty="0"/>
              <a:t>Source: </a:t>
            </a:r>
            <a:r>
              <a:rPr lang="en-US" sz="1600" i="1" dirty="0" smtClean="0"/>
              <a:t>Marketing earth observation products and services (</a:t>
            </a:r>
            <a:r>
              <a:rPr lang="en-US" sz="1600" i="1" dirty="0" err="1" smtClean="0"/>
              <a:t>Noort</a:t>
            </a:r>
            <a:r>
              <a:rPr lang="en-US" sz="1600" i="1" dirty="0" smtClean="0"/>
              <a:t> 2013)</a:t>
            </a:r>
            <a:endParaRPr lang="en-US" sz="1600" i="1" dirty="0"/>
          </a:p>
        </p:txBody>
      </p:sp>
      <p:pic>
        <p:nvPicPr>
          <p:cNvPr id="9" name="Picture 2" descr="5-LOGO-Acouleur"/>
          <p:cNvPicPr>
            <a:picLocks noChangeAspect="1" noChangeArrowheads="1"/>
          </p:cNvPicPr>
          <p:nvPr/>
        </p:nvPicPr>
        <p:blipFill>
          <a:blip r:embed="rId2" cstate="print"/>
          <a:srcRect/>
          <a:stretch>
            <a:fillRect/>
          </a:stretch>
        </p:blipFill>
        <p:spPr bwMode="auto">
          <a:xfrm>
            <a:off x="6459854" y="324000"/>
            <a:ext cx="2126146" cy="647700"/>
          </a:xfrm>
          <a:prstGeom prst="rect">
            <a:avLst/>
          </a:prstGeom>
          <a:noFill/>
          <a:ln w="9525">
            <a:noFill/>
            <a:miter lim="800000"/>
            <a:headEnd/>
            <a:tailEnd/>
          </a:ln>
        </p:spPr>
      </p:pic>
      <p:pic>
        <p:nvPicPr>
          <p:cNvPr id="11"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
        <p:nvSpPr>
          <p:cNvPr id="12" name="Content Placeholder 2"/>
          <p:cNvSpPr>
            <a:spLocks noGrp="1"/>
          </p:cNvSpPr>
          <p:nvPr>
            <p:ph idx="1"/>
          </p:nvPr>
        </p:nvSpPr>
        <p:spPr>
          <a:xfrm>
            <a:off x="378000" y="2340000"/>
            <a:ext cx="8208000" cy="4165097"/>
          </a:xfrm>
        </p:spPr>
        <p:txBody>
          <a:bodyPr>
            <a:normAutofit/>
          </a:bodyPr>
          <a:lstStyle/>
          <a:p>
            <a:pPr>
              <a:lnSpc>
                <a:spcPct val="80000"/>
              </a:lnSpc>
              <a:spcBef>
                <a:spcPts val="0"/>
              </a:spcBef>
              <a:spcAft>
                <a:spcPts val="1200"/>
              </a:spcAft>
            </a:pPr>
            <a:r>
              <a:rPr lang="en-US" sz="2600" dirty="0" smtClean="0">
                <a:solidFill>
                  <a:prstClr val="black"/>
                </a:solidFill>
                <a:ea typeface="Times New Roman"/>
                <a:cs typeface="Times New Roman"/>
              </a:rPr>
              <a:t>Success stories (in non-technical language, feasible, replication capacity, sustainable)</a:t>
            </a:r>
          </a:p>
          <a:p>
            <a:pPr>
              <a:lnSpc>
                <a:spcPct val="80000"/>
              </a:lnSpc>
              <a:spcBef>
                <a:spcPts val="0"/>
              </a:spcBef>
              <a:spcAft>
                <a:spcPts val="1200"/>
              </a:spcAft>
            </a:pPr>
            <a:r>
              <a:rPr lang="en-US" sz="2600" dirty="0" smtClean="0">
                <a:solidFill>
                  <a:prstClr val="black"/>
                </a:solidFill>
                <a:ea typeface="Times New Roman"/>
                <a:cs typeface="Times New Roman"/>
              </a:rPr>
              <a:t>Marketing toolkits (international trends, earth observation examples, references)</a:t>
            </a:r>
            <a:endParaRPr lang="en-US" sz="2600" dirty="0">
              <a:solidFill>
                <a:prstClr val="black"/>
              </a:solidFill>
              <a:ea typeface="Times New Roman"/>
              <a:cs typeface="Times New Roman"/>
            </a:endParaRPr>
          </a:p>
          <a:p>
            <a:pPr>
              <a:lnSpc>
                <a:spcPct val="80000"/>
              </a:lnSpc>
              <a:spcBef>
                <a:spcPts val="0"/>
              </a:spcBef>
              <a:spcAft>
                <a:spcPts val="1200"/>
              </a:spcAft>
            </a:pPr>
            <a:r>
              <a:rPr lang="en-US" sz="2600" dirty="0" smtClean="0">
                <a:solidFill>
                  <a:prstClr val="black"/>
                </a:solidFill>
                <a:ea typeface="Times New Roman"/>
                <a:cs typeface="Times New Roman"/>
              </a:rPr>
              <a:t>Pilot projects, innovation funds, quick-wins (demonstration that EO actually works)</a:t>
            </a:r>
          </a:p>
          <a:p>
            <a:pPr>
              <a:lnSpc>
                <a:spcPct val="80000"/>
              </a:lnSpc>
              <a:spcBef>
                <a:spcPts val="0"/>
              </a:spcBef>
              <a:spcAft>
                <a:spcPts val="1200"/>
              </a:spcAft>
            </a:pPr>
            <a:r>
              <a:rPr lang="en-US" sz="2600" dirty="0" smtClean="0">
                <a:solidFill>
                  <a:prstClr val="black"/>
                </a:solidFill>
                <a:ea typeface="Times New Roman"/>
                <a:cs typeface="Times New Roman"/>
              </a:rPr>
              <a:t>Promotion outside EO community (fairs, seminars, lunch-bag meetings, magazines)</a:t>
            </a:r>
          </a:p>
          <a:p>
            <a:pPr>
              <a:lnSpc>
                <a:spcPct val="80000"/>
              </a:lnSpc>
              <a:spcBef>
                <a:spcPts val="0"/>
              </a:spcBef>
              <a:spcAft>
                <a:spcPts val="1200"/>
              </a:spcAft>
            </a:pPr>
            <a:r>
              <a:rPr lang="en-US" sz="2600" dirty="0" smtClean="0">
                <a:solidFill>
                  <a:prstClr val="black"/>
                </a:solidFill>
                <a:ea typeface="Times New Roman"/>
                <a:cs typeface="Times New Roman"/>
              </a:rPr>
              <a:t>Resource facilities for reference and capacity building (distributed, but connected, in different languages)</a:t>
            </a:r>
          </a:p>
          <a:p>
            <a:pPr>
              <a:lnSpc>
                <a:spcPct val="80000"/>
              </a:lnSpc>
              <a:spcAft>
                <a:spcPts val="1200"/>
              </a:spcAft>
            </a:pPr>
            <a:endParaRPr lang="en-US" sz="2600" dirty="0">
              <a:solidFill>
                <a:prstClr val="black"/>
              </a:solidFill>
              <a:ea typeface="Times New Roman"/>
              <a:cs typeface="Times New Roman"/>
            </a:endParaRPr>
          </a:p>
        </p:txBody>
      </p:sp>
    </p:spTree>
    <p:extLst>
      <p:ext uri="{BB962C8B-B14F-4D97-AF65-F5344CB8AC3E}">
        <p14:creationId xmlns:p14="http://schemas.microsoft.com/office/powerpoint/2010/main" val="3917355470"/>
      </p:ext>
    </p:extLst>
  </p:cSld>
  <p:clrMapOvr>
    <a:masterClrMapping/>
  </p:clrMapOvr>
  <p:transition advTm="2000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72</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extBox 5"/>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Business elements</a:t>
            </a:r>
            <a:endParaRPr lang="en-US" sz="4000" b="1" i="1" dirty="0">
              <a:solidFill>
                <a:srgbClr val="4676A6"/>
              </a:solidFill>
            </a:endParaRPr>
          </a:p>
        </p:txBody>
      </p:sp>
      <p:sp>
        <p:nvSpPr>
          <p:cNvPr id="9" name="Content Placeholder 2"/>
          <p:cNvSpPr>
            <a:spLocks noGrp="1"/>
          </p:cNvSpPr>
          <p:nvPr>
            <p:ph idx="1"/>
          </p:nvPr>
        </p:nvSpPr>
        <p:spPr>
          <a:xfrm>
            <a:off x="378000" y="1800000"/>
            <a:ext cx="8208000" cy="4267200"/>
          </a:xfrm>
        </p:spPr>
        <p:txBody>
          <a:bodyPr>
            <a:normAutofit/>
          </a:bodyPr>
          <a:lstStyle/>
          <a:p>
            <a:pPr marL="0" indent="0">
              <a:lnSpc>
                <a:spcPct val="80000"/>
              </a:lnSpc>
              <a:spcBef>
                <a:spcPts val="0"/>
              </a:spcBef>
              <a:spcAft>
                <a:spcPts val="1200"/>
              </a:spcAft>
              <a:buNone/>
            </a:pPr>
            <a:r>
              <a:rPr lang="en-US" sz="2800" b="1" dirty="0" smtClean="0">
                <a:solidFill>
                  <a:prstClr val="black"/>
                </a:solidFill>
                <a:ea typeface="Times New Roman"/>
                <a:cs typeface="Times New Roman"/>
              </a:rPr>
              <a:t>Business elements:</a:t>
            </a:r>
          </a:p>
          <a:p>
            <a:pPr>
              <a:lnSpc>
                <a:spcPct val="80000"/>
              </a:lnSpc>
              <a:spcBef>
                <a:spcPts val="0"/>
              </a:spcBef>
              <a:spcAft>
                <a:spcPts val="1200"/>
              </a:spcAft>
            </a:pPr>
            <a:r>
              <a:rPr lang="en-US" sz="2800" b="1" dirty="0" smtClean="0">
                <a:solidFill>
                  <a:srgbClr val="4676A6"/>
                </a:solidFill>
                <a:ea typeface="Times New Roman"/>
                <a:cs typeface="Times New Roman"/>
              </a:rPr>
              <a:t>Proposal writing</a:t>
            </a:r>
            <a:endParaRPr lang="en-US" sz="2800" dirty="0" smtClean="0">
              <a:solidFill>
                <a:srgbClr val="4676A6"/>
              </a:solidFill>
              <a:ea typeface="Times New Roman"/>
              <a:cs typeface="Times New Roman"/>
            </a:endParaRPr>
          </a:p>
          <a:p>
            <a:pPr>
              <a:lnSpc>
                <a:spcPct val="80000"/>
              </a:lnSpc>
              <a:spcBef>
                <a:spcPts val="0"/>
              </a:spcBef>
              <a:spcAft>
                <a:spcPts val="1200"/>
              </a:spcAft>
            </a:pPr>
            <a:r>
              <a:rPr lang="en-US" sz="2800" b="1" dirty="0" smtClean="0">
                <a:solidFill>
                  <a:srgbClr val="4676A6"/>
                </a:solidFill>
                <a:ea typeface="Times New Roman"/>
                <a:cs typeface="Times New Roman"/>
              </a:rPr>
              <a:t>Business procedures</a:t>
            </a:r>
            <a:endParaRPr lang="en-US" sz="2800" dirty="0">
              <a:solidFill>
                <a:srgbClr val="4676A6"/>
              </a:solidFill>
              <a:ea typeface="Times New Roman"/>
              <a:cs typeface="Times New Roman"/>
            </a:endParaRPr>
          </a:p>
        </p:txBody>
      </p:sp>
    </p:spTree>
    <p:extLst>
      <p:ext uri="{BB962C8B-B14F-4D97-AF65-F5344CB8AC3E}">
        <p14:creationId xmlns:p14="http://schemas.microsoft.com/office/powerpoint/2010/main" val="1913962975"/>
      </p:ext>
    </p:extLst>
  </p:cSld>
  <p:clrMapOvr>
    <a:masterClrMapping/>
  </p:clrMapOvr>
  <p:transition advTm="20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solidFill>
                  <a:srgbClr val="4676A6"/>
                </a:solidFill>
                <a:latin typeface="+mn-lt"/>
              </a:rPr>
              <a:t>Proposal writing is an art in itself. </a:t>
            </a:r>
            <a:r>
              <a:rPr lang="en-US" sz="2800" dirty="0" smtClean="0">
                <a:latin typeface="+mn-lt"/>
              </a:rPr>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During the </a:t>
            </a:r>
            <a:r>
              <a:rPr lang="en-US" sz="2800" dirty="0" err="1" smtClean="0">
                <a:latin typeface="+mn-lt"/>
              </a:rPr>
              <a:t>GEONetCab</a:t>
            </a:r>
            <a:r>
              <a:rPr lang="en-US" sz="2800" dirty="0" smtClean="0">
                <a:latin typeface="+mn-lt"/>
              </a:rPr>
              <a:t> and EOPOWER projects templates have been developed for writing successful proposals: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73</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556634539"/>
      </p:ext>
    </p:extLst>
  </p:cSld>
  <p:clrMapOvr>
    <a:masterClrMapping/>
  </p:clrMapOvr>
  <p:transition advTm="2000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Proposal outline</a:t>
            </a:r>
            <a:endParaRPr lang="en-US" sz="4000" dirty="0"/>
          </a:p>
        </p:txBody>
      </p:sp>
      <p:sp>
        <p:nvSpPr>
          <p:cNvPr id="6" name="Slide Number Placeholder 5"/>
          <p:cNvSpPr>
            <a:spLocks noGrp="1"/>
          </p:cNvSpPr>
          <p:nvPr>
            <p:ph type="sldNum" sz="quarter" idx="12"/>
          </p:nvPr>
        </p:nvSpPr>
        <p:spPr/>
        <p:txBody>
          <a:bodyPr/>
          <a:lstStyle/>
          <a:p>
            <a:fld id="{7AE59B96-4131-4DD5-A7F3-9C8969C240CC}" type="slidenum">
              <a:rPr lang="en-US" smtClean="0"/>
              <a:pPr/>
              <a:t>74</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7" name="Title 1"/>
          <p:cNvSpPr txBox="1">
            <a:spLocks/>
          </p:cNvSpPr>
          <p:nvPr/>
        </p:nvSpPr>
        <p:spPr>
          <a:xfrm>
            <a:off x="378000" y="4680000"/>
            <a:ext cx="8208000" cy="720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smtClean="0">
                <a:ln>
                  <a:noFill/>
                </a:ln>
                <a:solidFill>
                  <a:schemeClr val="tx1"/>
                </a:solidFill>
                <a:effectLst/>
                <a:uLnTx/>
                <a:uFillTx/>
                <a:ea typeface="+mj-ea"/>
                <a:cs typeface="+mj-cs"/>
              </a:rPr>
              <a:t>(more detailed version in separate document, </a:t>
            </a:r>
            <a:br>
              <a:rPr kumimoji="0" lang="en-US" sz="2000" b="0" i="1" u="none" strike="noStrike" kern="1200" cap="none" spc="0" normalizeH="0" baseline="0" noProof="0" dirty="0" smtClean="0">
                <a:ln>
                  <a:noFill/>
                </a:ln>
                <a:solidFill>
                  <a:schemeClr val="tx1"/>
                </a:solidFill>
                <a:effectLst/>
                <a:uLnTx/>
                <a:uFillTx/>
                <a:ea typeface="+mj-ea"/>
                <a:cs typeface="+mj-cs"/>
              </a:rPr>
            </a:br>
            <a:r>
              <a:rPr kumimoji="0" lang="en-US" sz="2000" b="0" i="1" u="none" strike="noStrike" kern="1200" cap="none" spc="0" normalizeH="0" baseline="0" noProof="0" dirty="0" smtClean="0">
                <a:ln>
                  <a:noFill/>
                </a:ln>
                <a:solidFill>
                  <a:schemeClr val="tx1"/>
                </a:solidFill>
                <a:effectLst/>
                <a:uLnTx/>
                <a:uFillTx/>
                <a:ea typeface="+mj-ea"/>
                <a:cs typeface="+mj-cs"/>
              </a:rPr>
              <a:t>see </a:t>
            </a:r>
            <a:r>
              <a:rPr kumimoji="0" lang="en-US" sz="2000" b="0" i="1" u="none" strike="noStrike" kern="1200" cap="none" spc="0" normalizeH="0" baseline="0" noProof="0" dirty="0" smtClean="0">
                <a:ln>
                  <a:noFill/>
                </a:ln>
                <a:solidFill>
                  <a:schemeClr val="tx1"/>
                </a:solidFill>
                <a:effectLst/>
                <a:uLnTx/>
                <a:uFillTx/>
                <a:ea typeface="+mj-ea"/>
                <a:cs typeface="+mj-cs"/>
                <a:hlinkClick r:id="rId3"/>
              </a:rPr>
              <a:t>www.eopower.eu</a:t>
            </a:r>
            <a:r>
              <a:rPr kumimoji="0" lang="en-US" sz="2000" b="0" i="1" u="none" strike="noStrike" kern="1200" cap="none" spc="0" normalizeH="0" baseline="0" noProof="0" dirty="0" smtClean="0">
                <a:ln>
                  <a:noFill/>
                </a:ln>
                <a:solidFill>
                  <a:schemeClr val="tx1"/>
                </a:solidFill>
                <a:effectLst/>
                <a:uLnTx/>
                <a:uFillTx/>
                <a:ea typeface="+mj-ea"/>
                <a:cs typeface="+mj-cs"/>
              </a:rPr>
              <a:t> or </a:t>
            </a:r>
            <a:r>
              <a:rPr kumimoji="0" lang="en-US" sz="2000" b="0" i="1" u="none" strike="noStrike" kern="1200" cap="none" spc="0" normalizeH="0" baseline="0" noProof="0" dirty="0" smtClean="0">
                <a:ln>
                  <a:noFill/>
                </a:ln>
                <a:solidFill>
                  <a:schemeClr val="tx1"/>
                </a:solidFill>
                <a:effectLst/>
                <a:uLnTx/>
                <a:uFillTx/>
                <a:ea typeface="+mj-ea"/>
                <a:cs typeface="+mj-cs"/>
                <a:hlinkClick r:id="rId4"/>
              </a:rPr>
              <a:t>www.hcpinternational.com</a:t>
            </a:r>
            <a:r>
              <a:rPr kumimoji="0" lang="en-US" sz="2000" b="0" i="1" u="none" strike="noStrike" kern="1200" cap="none" spc="0" normalizeH="0" baseline="0" noProof="0" dirty="0" smtClean="0">
                <a:ln>
                  <a:noFill/>
                </a:ln>
                <a:solidFill>
                  <a:schemeClr val="tx1"/>
                </a:solidFill>
                <a:effectLst/>
                <a:uLnTx/>
                <a:uFillTx/>
                <a:ea typeface="+mj-ea"/>
                <a:cs typeface="+mj-cs"/>
              </a:rPr>
              <a:t>)</a:t>
            </a:r>
            <a:endParaRPr kumimoji="0" lang="en-US" sz="2000" b="0" i="0" u="none" strike="noStrike" kern="1200" cap="none" spc="0" normalizeH="0" baseline="0" noProof="0" dirty="0">
              <a:ln>
                <a:noFill/>
              </a:ln>
              <a:solidFill>
                <a:schemeClr val="tx1"/>
              </a:solidFill>
              <a:effectLst/>
              <a:uLnTx/>
              <a:uFillTx/>
              <a:ea typeface="+mj-ea"/>
              <a:cs typeface="+mj-cs"/>
            </a:endParaRPr>
          </a:p>
        </p:txBody>
      </p:sp>
      <p:sp>
        <p:nvSpPr>
          <p:cNvPr id="11" name="Content Placeholder 2"/>
          <p:cNvSpPr>
            <a:spLocks noGrp="1"/>
          </p:cNvSpPr>
          <p:nvPr>
            <p:ph sz="half" idx="1"/>
          </p:nvPr>
        </p:nvSpPr>
        <p:spPr>
          <a:xfrm>
            <a:off x="381600" y="1800000"/>
            <a:ext cx="4876800" cy="3960000"/>
          </a:xfrm>
        </p:spPr>
        <p:txBody>
          <a:bodyPr>
            <a:normAutofit/>
          </a:bodyPr>
          <a:lstStyle/>
          <a:p>
            <a:pPr>
              <a:lnSpc>
                <a:spcPct val="80000"/>
              </a:lnSpc>
              <a:spcBef>
                <a:spcPts val="0"/>
              </a:spcBef>
              <a:spcAft>
                <a:spcPts val="1200"/>
              </a:spcAft>
              <a:buNone/>
            </a:pPr>
            <a:r>
              <a:rPr lang="en-US" sz="2600" dirty="0" smtClean="0"/>
              <a:t>1. Introduction / relevance</a:t>
            </a:r>
          </a:p>
          <a:p>
            <a:pPr>
              <a:lnSpc>
                <a:spcPct val="80000"/>
              </a:lnSpc>
              <a:spcBef>
                <a:spcPts val="0"/>
              </a:spcBef>
              <a:spcAft>
                <a:spcPts val="1200"/>
              </a:spcAft>
              <a:buNone/>
            </a:pPr>
            <a:r>
              <a:rPr lang="en-US" sz="2600" dirty="0" smtClean="0"/>
              <a:t>2. Objective(s)</a:t>
            </a:r>
          </a:p>
          <a:p>
            <a:pPr>
              <a:lnSpc>
                <a:spcPct val="80000"/>
              </a:lnSpc>
              <a:spcBef>
                <a:spcPts val="0"/>
              </a:spcBef>
              <a:spcAft>
                <a:spcPts val="1200"/>
              </a:spcAft>
              <a:buNone/>
            </a:pPr>
            <a:r>
              <a:rPr lang="en-US" sz="2600" dirty="0" smtClean="0"/>
              <a:t>3. Activities</a:t>
            </a:r>
          </a:p>
          <a:p>
            <a:pPr>
              <a:lnSpc>
                <a:spcPct val="80000"/>
              </a:lnSpc>
              <a:spcBef>
                <a:spcPts val="0"/>
              </a:spcBef>
              <a:spcAft>
                <a:spcPts val="1200"/>
              </a:spcAft>
              <a:buNone/>
            </a:pPr>
            <a:r>
              <a:rPr lang="en-US" sz="2600" dirty="0" smtClean="0"/>
              <a:t>4. Output</a:t>
            </a:r>
          </a:p>
          <a:p>
            <a:pPr>
              <a:lnSpc>
                <a:spcPct val="80000"/>
              </a:lnSpc>
              <a:spcBef>
                <a:spcPts val="0"/>
              </a:spcBef>
              <a:spcAft>
                <a:spcPts val="1200"/>
              </a:spcAft>
              <a:buNone/>
            </a:pPr>
            <a:r>
              <a:rPr lang="en-US" sz="2600" dirty="0" smtClean="0"/>
              <a:t>5. Management &amp; evaluation</a:t>
            </a:r>
          </a:p>
          <a:p>
            <a:endParaRPr lang="en-US" dirty="0"/>
          </a:p>
        </p:txBody>
      </p:sp>
      <p:sp>
        <p:nvSpPr>
          <p:cNvPr id="12" name="Content Placeholder 3"/>
          <p:cNvSpPr>
            <a:spLocks noGrp="1"/>
          </p:cNvSpPr>
          <p:nvPr>
            <p:ph sz="half" idx="2"/>
          </p:nvPr>
        </p:nvSpPr>
        <p:spPr>
          <a:xfrm>
            <a:off x="4968000" y="1800000"/>
            <a:ext cx="3429000" cy="3960000"/>
          </a:xfrm>
        </p:spPr>
        <p:txBody>
          <a:bodyPr>
            <a:normAutofit/>
          </a:bodyPr>
          <a:lstStyle/>
          <a:p>
            <a:pPr>
              <a:lnSpc>
                <a:spcPct val="80000"/>
              </a:lnSpc>
              <a:spcBef>
                <a:spcPts val="0"/>
              </a:spcBef>
              <a:spcAft>
                <a:spcPts val="1200"/>
              </a:spcAft>
              <a:buNone/>
            </a:pPr>
            <a:r>
              <a:rPr lang="en-US" sz="2600" dirty="0" smtClean="0"/>
              <a:t>6. Risk assessment</a:t>
            </a:r>
          </a:p>
          <a:p>
            <a:pPr>
              <a:lnSpc>
                <a:spcPct val="80000"/>
              </a:lnSpc>
              <a:spcBef>
                <a:spcPts val="0"/>
              </a:spcBef>
              <a:spcAft>
                <a:spcPts val="1200"/>
              </a:spcAft>
              <a:buNone/>
            </a:pPr>
            <a:r>
              <a:rPr lang="en-US" sz="2600" dirty="0" smtClean="0"/>
              <a:t>7. Time schedule</a:t>
            </a:r>
          </a:p>
          <a:p>
            <a:pPr>
              <a:lnSpc>
                <a:spcPct val="80000"/>
              </a:lnSpc>
              <a:spcBef>
                <a:spcPts val="0"/>
              </a:spcBef>
              <a:spcAft>
                <a:spcPts val="1200"/>
              </a:spcAft>
              <a:buNone/>
            </a:pPr>
            <a:r>
              <a:rPr lang="en-US" sz="2600" dirty="0" smtClean="0"/>
              <a:t>8. Budget</a:t>
            </a:r>
          </a:p>
          <a:p>
            <a:pPr>
              <a:lnSpc>
                <a:spcPct val="80000"/>
              </a:lnSpc>
              <a:spcBef>
                <a:spcPts val="0"/>
              </a:spcBef>
              <a:spcAft>
                <a:spcPts val="1200"/>
              </a:spcAft>
              <a:buNone/>
            </a:pPr>
            <a:r>
              <a:rPr lang="en-US" sz="2600" dirty="0" smtClean="0"/>
              <a:t>	Annexes</a:t>
            </a:r>
          </a:p>
          <a:p>
            <a:endParaRPr lang="en-US" dirty="0"/>
          </a:p>
        </p:txBody>
      </p:sp>
    </p:spTree>
  </p:cSld>
  <p:clrMapOvr>
    <a:masterClrMapping/>
  </p:clrMapOvr>
  <p:transition advTm="20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5004000" y="512325"/>
            <a:ext cx="2364799" cy="968400"/>
          </a:xfrm>
          <a:prstGeom prst="rect">
            <a:avLst/>
          </a:prstGeom>
          <a:noFill/>
          <a:ln w="9525">
            <a:noFill/>
            <a:miter lim="800000"/>
            <a:headEnd/>
            <a:tailEnd/>
          </a:ln>
        </p:spPr>
      </p:pic>
      <p:sp>
        <p:nvSpPr>
          <p:cNvPr id="2" name="Title 1"/>
          <p:cNvSpPr>
            <a:spLocks noGrp="1"/>
          </p:cNvSpPr>
          <p:nvPr>
            <p:ph type="title"/>
          </p:nvPr>
        </p:nvSpPr>
        <p:spPr>
          <a:xfrm>
            <a:off x="378000" y="1620000"/>
            <a:ext cx="8208000" cy="1080000"/>
          </a:xfrm>
        </p:spPr>
        <p:txBody>
          <a:bodyPr>
            <a:normAutofit/>
          </a:bodyPr>
          <a:lstStyle/>
          <a:p>
            <a:pPr algn="l"/>
            <a:r>
              <a:rPr lang="en-US" sz="4000" b="1" i="1" dirty="0" smtClean="0">
                <a:solidFill>
                  <a:srgbClr val="4676A6"/>
                </a:solidFill>
              </a:rPr>
              <a:t>Other guides that may be useful:</a:t>
            </a:r>
            <a:endParaRPr lang="en-US" sz="4000" b="1" i="1" dirty="0">
              <a:solidFill>
                <a:srgbClr val="4676A6"/>
              </a:solidFill>
            </a:endParaRPr>
          </a:p>
        </p:txBody>
      </p:sp>
      <p:pic>
        <p:nvPicPr>
          <p:cNvPr id="7169" name="Picture 1"/>
          <p:cNvPicPr>
            <a:picLocks noChangeAspect="1" noChangeArrowheads="1"/>
          </p:cNvPicPr>
          <p:nvPr/>
        </p:nvPicPr>
        <p:blipFill>
          <a:blip r:embed="rId3" cstate="print"/>
          <a:srcRect/>
          <a:stretch>
            <a:fillRect/>
          </a:stretch>
        </p:blipFill>
        <p:spPr bwMode="auto">
          <a:xfrm>
            <a:off x="7621200" y="512325"/>
            <a:ext cx="968400" cy="968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AE59B96-4131-4DD5-A7F3-9C8969C240CC}" type="slidenum">
              <a:rPr lang="en-US" smtClean="0"/>
              <a:pPr/>
              <a:t>75</a:t>
            </a:fld>
            <a:endParaRPr lang="en-US"/>
          </a:p>
        </p:txBody>
      </p:sp>
      <p:sp>
        <p:nvSpPr>
          <p:cNvPr id="3" name="Content Placeholder 2"/>
          <p:cNvSpPr>
            <a:spLocks noGrp="1"/>
          </p:cNvSpPr>
          <p:nvPr>
            <p:ph idx="1"/>
          </p:nvPr>
        </p:nvSpPr>
        <p:spPr>
          <a:xfrm>
            <a:off x="378000" y="2880000"/>
            <a:ext cx="8208000" cy="3960000"/>
          </a:xfrm>
          <a:ln>
            <a:noFill/>
          </a:ln>
        </p:spPr>
        <p:txBody>
          <a:bodyPr>
            <a:normAutofit/>
          </a:bodyPr>
          <a:lstStyle/>
          <a:p>
            <a:pPr lvl="0">
              <a:lnSpc>
                <a:spcPct val="80000"/>
              </a:lnSpc>
              <a:spcBef>
                <a:spcPts val="0"/>
              </a:spcBef>
              <a:spcAft>
                <a:spcPts val="1200"/>
              </a:spcAft>
            </a:pPr>
            <a:r>
              <a:rPr lang="en-US" sz="2800" dirty="0" err="1" smtClean="0"/>
              <a:t>Civicus</a:t>
            </a:r>
            <a:r>
              <a:rPr lang="en-US" sz="2800" dirty="0" smtClean="0"/>
              <a:t>: writing a funding proposal</a:t>
            </a:r>
          </a:p>
          <a:p>
            <a:pPr lvl="0">
              <a:lnSpc>
                <a:spcPct val="80000"/>
              </a:lnSpc>
              <a:spcBef>
                <a:spcPts val="0"/>
              </a:spcBef>
              <a:spcAft>
                <a:spcPts val="1200"/>
              </a:spcAft>
            </a:pPr>
            <a:r>
              <a:rPr lang="en-US" sz="2800" dirty="0" smtClean="0"/>
              <a:t>Michigan State University: guide for writing a funding proposal</a:t>
            </a:r>
          </a:p>
          <a:p>
            <a:pPr lvl="0">
              <a:lnSpc>
                <a:spcPct val="80000"/>
              </a:lnSpc>
              <a:spcBef>
                <a:spcPts val="0"/>
              </a:spcBef>
              <a:spcAft>
                <a:spcPts val="1200"/>
              </a:spcAft>
            </a:pPr>
            <a:r>
              <a:rPr lang="en-US" sz="2800" dirty="0" err="1" smtClean="0"/>
              <a:t>ESRI</a:t>
            </a:r>
            <a:r>
              <a:rPr lang="en-US" sz="2800" dirty="0" smtClean="0"/>
              <a:t>: writing a competitive GRANT application</a:t>
            </a:r>
          </a:p>
          <a:p>
            <a:pPr>
              <a:lnSpc>
                <a:spcPct val="80000"/>
              </a:lnSpc>
              <a:spcBef>
                <a:spcPts val="0"/>
              </a:spcBef>
              <a:spcAft>
                <a:spcPts val="1200"/>
              </a:spcAft>
            </a:pPr>
            <a:r>
              <a:rPr lang="en-US" sz="2800" dirty="0" err="1" smtClean="0"/>
              <a:t>REC</a:t>
            </a:r>
            <a:r>
              <a:rPr lang="en-US" sz="2800" dirty="0" smtClean="0"/>
              <a:t>: project proposal writing</a:t>
            </a:r>
            <a:endParaRPr lang="en-US" sz="2800" dirty="0"/>
          </a:p>
        </p:txBody>
      </p:sp>
      <p:pic>
        <p:nvPicPr>
          <p:cNvPr id="10"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If you run a company, compete for assignments and manage projects, a structured approach towards responsibilities, tasks, implementation and documentation is needed.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The following business procedures may be helpful: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76</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256798448"/>
      </p:ext>
    </p:extLst>
  </p:cSld>
  <p:clrMapOvr>
    <a:masterClrMapping/>
  </p:clrMapOvr>
  <p:transition advTm="20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Business procedures</a:t>
            </a:r>
            <a:endParaRPr lang="en-US" sz="4000" dirty="0"/>
          </a:p>
        </p:txBody>
      </p:sp>
      <p:sp>
        <p:nvSpPr>
          <p:cNvPr id="6" name="Slide Number Placeholder 5"/>
          <p:cNvSpPr>
            <a:spLocks noGrp="1"/>
          </p:cNvSpPr>
          <p:nvPr>
            <p:ph type="sldNum" sz="quarter" idx="12"/>
          </p:nvPr>
        </p:nvSpPr>
        <p:spPr/>
        <p:txBody>
          <a:bodyPr/>
          <a:lstStyle/>
          <a:p>
            <a:fld id="{7AE59B96-4131-4DD5-A7F3-9C8969C240CC}" type="slidenum">
              <a:rPr lang="en-US" smtClean="0"/>
              <a:pPr/>
              <a:t>77</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7" name="Title 1"/>
          <p:cNvSpPr txBox="1">
            <a:spLocks/>
          </p:cNvSpPr>
          <p:nvPr/>
        </p:nvSpPr>
        <p:spPr>
          <a:xfrm>
            <a:off x="378000" y="4680000"/>
            <a:ext cx="8208000" cy="720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smtClean="0">
                <a:ln>
                  <a:noFill/>
                </a:ln>
                <a:solidFill>
                  <a:schemeClr val="tx1"/>
                </a:solidFill>
                <a:effectLst/>
                <a:uLnTx/>
                <a:uFillTx/>
                <a:ea typeface="+mj-ea"/>
                <a:cs typeface="+mj-cs"/>
              </a:rPr>
              <a:t>(more detailed version in separate document, </a:t>
            </a:r>
            <a:br>
              <a:rPr kumimoji="0" lang="en-US" sz="2000" b="0" i="1" u="none" strike="noStrike" kern="1200" cap="none" spc="0" normalizeH="0" baseline="0" noProof="0" dirty="0" smtClean="0">
                <a:ln>
                  <a:noFill/>
                </a:ln>
                <a:solidFill>
                  <a:schemeClr val="tx1"/>
                </a:solidFill>
                <a:effectLst/>
                <a:uLnTx/>
                <a:uFillTx/>
                <a:ea typeface="+mj-ea"/>
                <a:cs typeface="+mj-cs"/>
              </a:rPr>
            </a:br>
            <a:r>
              <a:rPr kumimoji="0" lang="en-US" sz="2000" b="0" i="1" u="none" strike="noStrike" kern="1200" cap="none" spc="0" normalizeH="0" baseline="0" noProof="0" dirty="0" smtClean="0">
                <a:ln>
                  <a:noFill/>
                </a:ln>
                <a:solidFill>
                  <a:schemeClr val="tx1"/>
                </a:solidFill>
                <a:effectLst/>
                <a:uLnTx/>
                <a:uFillTx/>
                <a:ea typeface="+mj-ea"/>
                <a:cs typeface="+mj-cs"/>
              </a:rPr>
              <a:t>see </a:t>
            </a:r>
            <a:r>
              <a:rPr kumimoji="0" lang="en-US" sz="2000" b="0" i="1" u="none" strike="noStrike" kern="1200" cap="none" spc="0" normalizeH="0" baseline="0" noProof="0" dirty="0" smtClean="0">
                <a:ln>
                  <a:noFill/>
                </a:ln>
                <a:solidFill>
                  <a:schemeClr val="tx1"/>
                </a:solidFill>
                <a:effectLst/>
                <a:uLnTx/>
                <a:uFillTx/>
                <a:ea typeface="+mj-ea"/>
                <a:cs typeface="+mj-cs"/>
                <a:hlinkClick r:id="rId3"/>
              </a:rPr>
              <a:t>www.eopower.eu</a:t>
            </a:r>
            <a:r>
              <a:rPr kumimoji="0" lang="en-US" sz="2000" b="0" i="1" u="none" strike="noStrike" kern="1200" cap="none" spc="0" normalizeH="0" baseline="0" noProof="0" dirty="0" smtClean="0">
                <a:ln>
                  <a:noFill/>
                </a:ln>
                <a:solidFill>
                  <a:schemeClr val="tx1"/>
                </a:solidFill>
                <a:effectLst/>
                <a:uLnTx/>
                <a:uFillTx/>
                <a:ea typeface="+mj-ea"/>
                <a:cs typeface="+mj-cs"/>
              </a:rPr>
              <a:t> or </a:t>
            </a:r>
            <a:r>
              <a:rPr kumimoji="0" lang="en-US" sz="2000" b="0" i="1" u="none" strike="noStrike" kern="1200" cap="none" spc="0" normalizeH="0" baseline="0" noProof="0" dirty="0" smtClean="0">
                <a:ln>
                  <a:noFill/>
                </a:ln>
                <a:solidFill>
                  <a:schemeClr val="tx1"/>
                </a:solidFill>
                <a:effectLst/>
                <a:uLnTx/>
                <a:uFillTx/>
                <a:ea typeface="+mj-ea"/>
                <a:cs typeface="+mj-cs"/>
                <a:hlinkClick r:id="rId4"/>
              </a:rPr>
              <a:t>www.hcpinternational.com</a:t>
            </a:r>
            <a:r>
              <a:rPr kumimoji="0" lang="en-US" sz="2000" b="0" i="1" u="none" strike="noStrike" kern="1200" cap="none" spc="0" normalizeH="0" baseline="0" noProof="0" dirty="0" smtClean="0">
                <a:ln>
                  <a:noFill/>
                </a:ln>
                <a:solidFill>
                  <a:schemeClr val="tx1"/>
                </a:solidFill>
                <a:effectLst/>
                <a:uLnTx/>
                <a:uFillTx/>
                <a:ea typeface="+mj-ea"/>
                <a:cs typeface="+mj-cs"/>
              </a:rPr>
              <a:t>)</a:t>
            </a:r>
            <a:endParaRPr kumimoji="0" lang="en-US" sz="2000" b="0" i="0" u="none" strike="noStrike" kern="1200" cap="none" spc="0" normalizeH="0" baseline="0" noProof="0" dirty="0">
              <a:ln>
                <a:noFill/>
              </a:ln>
              <a:solidFill>
                <a:schemeClr val="tx1"/>
              </a:solidFill>
              <a:effectLst/>
              <a:uLnTx/>
              <a:uFillTx/>
              <a:ea typeface="+mj-ea"/>
              <a:cs typeface="+mj-cs"/>
            </a:endParaRPr>
          </a:p>
        </p:txBody>
      </p:sp>
      <p:sp>
        <p:nvSpPr>
          <p:cNvPr id="11" name="Content Placeholder 2"/>
          <p:cNvSpPr>
            <a:spLocks noGrp="1"/>
          </p:cNvSpPr>
          <p:nvPr>
            <p:ph sz="half" idx="1"/>
          </p:nvPr>
        </p:nvSpPr>
        <p:spPr>
          <a:xfrm>
            <a:off x="378000" y="1800000"/>
            <a:ext cx="4876800" cy="3960000"/>
          </a:xfrm>
        </p:spPr>
        <p:txBody>
          <a:bodyPr>
            <a:normAutofit/>
          </a:bodyPr>
          <a:lstStyle/>
          <a:p>
            <a:pPr>
              <a:lnSpc>
                <a:spcPct val="80000"/>
              </a:lnSpc>
              <a:spcBef>
                <a:spcPts val="0"/>
              </a:spcBef>
              <a:spcAft>
                <a:spcPts val="1200"/>
              </a:spcAft>
              <a:buNone/>
            </a:pPr>
            <a:r>
              <a:rPr lang="en-US" sz="2600" dirty="0" smtClean="0"/>
              <a:t>1. On acquisition</a:t>
            </a:r>
          </a:p>
          <a:p>
            <a:pPr>
              <a:lnSpc>
                <a:spcPct val="80000"/>
              </a:lnSpc>
              <a:spcBef>
                <a:spcPts val="0"/>
              </a:spcBef>
              <a:spcAft>
                <a:spcPts val="1200"/>
              </a:spcAft>
              <a:buNone/>
            </a:pPr>
            <a:r>
              <a:rPr lang="en-US" sz="2600" dirty="0" smtClean="0"/>
              <a:t>2. On offers</a:t>
            </a:r>
          </a:p>
          <a:p>
            <a:pPr>
              <a:lnSpc>
                <a:spcPct val="80000"/>
              </a:lnSpc>
              <a:spcBef>
                <a:spcPts val="0"/>
              </a:spcBef>
              <a:spcAft>
                <a:spcPts val="1200"/>
              </a:spcAft>
              <a:buNone/>
            </a:pPr>
            <a:r>
              <a:rPr lang="en-US" sz="2600" dirty="0" smtClean="0"/>
              <a:t>3. On negotiation</a:t>
            </a:r>
          </a:p>
          <a:p>
            <a:pPr>
              <a:lnSpc>
                <a:spcPct val="80000"/>
              </a:lnSpc>
              <a:spcBef>
                <a:spcPts val="0"/>
              </a:spcBef>
              <a:spcAft>
                <a:spcPts val="1200"/>
              </a:spcAft>
              <a:buNone/>
            </a:pPr>
            <a:r>
              <a:rPr lang="en-US" sz="2600" dirty="0" smtClean="0"/>
              <a:t>4. On contracts</a:t>
            </a:r>
          </a:p>
          <a:p>
            <a:pPr>
              <a:lnSpc>
                <a:spcPct val="80000"/>
              </a:lnSpc>
              <a:spcBef>
                <a:spcPts val="0"/>
              </a:spcBef>
              <a:spcAft>
                <a:spcPts val="1200"/>
              </a:spcAft>
              <a:buNone/>
            </a:pPr>
            <a:r>
              <a:rPr lang="en-US" sz="2600" dirty="0" smtClean="0"/>
              <a:t>5. On project management</a:t>
            </a:r>
          </a:p>
          <a:p>
            <a:endParaRPr lang="en-US" dirty="0"/>
          </a:p>
        </p:txBody>
      </p:sp>
      <p:sp>
        <p:nvSpPr>
          <p:cNvPr id="12" name="Content Placeholder 3"/>
          <p:cNvSpPr>
            <a:spLocks noGrp="1"/>
          </p:cNvSpPr>
          <p:nvPr>
            <p:ph sz="half" idx="2"/>
          </p:nvPr>
        </p:nvSpPr>
        <p:spPr>
          <a:xfrm>
            <a:off x="4176000" y="1800000"/>
            <a:ext cx="4444200" cy="3960000"/>
          </a:xfrm>
        </p:spPr>
        <p:txBody>
          <a:bodyPr>
            <a:normAutofit/>
          </a:bodyPr>
          <a:lstStyle/>
          <a:p>
            <a:pPr>
              <a:lnSpc>
                <a:spcPct val="80000"/>
              </a:lnSpc>
              <a:spcBef>
                <a:spcPts val="0"/>
              </a:spcBef>
              <a:spcAft>
                <a:spcPts val="1200"/>
              </a:spcAft>
              <a:buNone/>
            </a:pPr>
            <a:r>
              <a:rPr lang="en-US" sz="2600" dirty="0" smtClean="0"/>
              <a:t>6. On travel &amp; deployment</a:t>
            </a:r>
          </a:p>
          <a:p>
            <a:pPr>
              <a:lnSpc>
                <a:spcPct val="80000"/>
              </a:lnSpc>
              <a:spcBef>
                <a:spcPts val="0"/>
              </a:spcBef>
              <a:spcAft>
                <a:spcPts val="1200"/>
              </a:spcAft>
              <a:buNone/>
            </a:pPr>
            <a:r>
              <a:rPr lang="en-US" sz="2600" dirty="0" smtClean="0"/>
              <a:t>7. On deficiencies &amp; complaints</a:t>
            </a:r>
          </a:p>
          <a:p>
            <a:pPr>
              <a:lnSpc>
                <a:spcPct val="80000"/>
              </a:lnSpc>
              <a:spcBef>
                <a:spcPts val="0"/>
              </a:spcBef>
              <a:spcAft>
                <a:spcPts val="1200"/>
              </a:spcAft>
              <a:buNone/>
            </a:pPr>
            <a:r>
              <a:rPr lang="en-US" sz="2600" dirty="0" smtClean="0"/>
              <a:t>8. On internal organization</a:t>
            </a:r>
          </a:p>
          <a:p>
            <a:pPr>
              <a:lnSpc>
                <a:spcPct val="80000"/>
              </a:lnSpc>
              <a:spcBef>
                <a:spcPts val="0"/>
              </a:spcBef>
              <a:spcAft>
                <a:spcPts val="1200"/>
              </a:spcAft>
              <a:buNone/>
            </a:pPr>
            <a:r>
              <a:rPr lang="en-US" sz="2600" dirty="0" smtClean="0"/>
              <a:t>9.	On finance</a:t>
            </a:r>
          </a:p>
          <a:p>
            <a:pPr>
              <a:lnSpc>
                <a:spcPct val="80000"/>
              </a:lnSpc>
              <a:spcAft>
                <a:spcPts val="1200"/>
              </a:spcAft>
              <a:buNone/>
            </a:pPr>
            <a:r>
              <a:rPr lang="en-US" sz="2600" dirty="0" smtClean="0"/>
              <a:t>	</a:t>
            </a:r>
            <a:endParaRPr lang="en-US" dirty="0"/>
          </a:p>
        </p:txBody>
      </p:sp>
    </p:spTree>
    <p:extLst>
      <p:ext uri="{BB962C8B-B14F-4D97-AF65-F5344CB8AC3E}">
        <p14:creationId xmlns:p14="http://schemas.microsoft.com/office/powerpoint/2010/main" val="3466760014"/>
      </p:ext>
    </p:extLst>
  </p:cSld>
  <p:clrMapOvr>
    <a:masterClrMapping/>
  </p:clrMapOvr>
  <p:transition advTm="20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7696200" cy="1080000"/>
          </a:xfrm>
        </p:spPr>
        <p:txBody>
          <a:bodyPr>
            <a:normAutofit/>
          </a:bodyPr>
          <a:lstStyle/>
          <a:p>
            <a:pPr algn="l"/>
            <a:r>
              <a:rPr lang="en-US" sz="4000" b="1" i="1" dirty="0" smtClean="0">
                <a:solidFill>
                  <a:srgbClr val="4676A6"/>
                </a:solidFill>
              </a:rPr>
              <a:t>Again:</a:t>
            </a:r>
            <a:endParaRPr lang="en-US" sz="4000" b="1" i="1" dirty="0">
              <a:solidFill>
                <a:srgbClr val="4676A6"/>
              </a:solidFill>
            </a:endParaRPr>
          </a:p>
        </p:txBody>
      </p:sp>
      <p:sp>
        <p:nvSpPr>
          <p:cNvPr id="3" name="Content Placeholder 2"/>
          <p:cNvSpPr>
            <a:spLocks noGrp="1"/>
          </p:cNvSpPr>
          <p:nvPr>
            <p:ph idx="1"/>
          </p:nvPr>
        </p:nvSpPr>
        <p:spPr>
          <a:xfrm>
            <a:off x="378000" y="2880000"/>
            <a:ext cx="8229600" cy="3382963"/>
          </a:xfrm>
        </p:spPr>
        <p:txBody>
          <a:bodyPr>
            <a:normAutofit fontScale="32500" lnSpcReduction="20000"/>
          </a:bodyPr>
          <a:lstStyle/>
          <a:p>
            <a:r>
              <a:rPr lang="en-US" sz="12300" b="1" dirty="0" smtClean="0">
                <a:solidFill>
                  <a:srgbClr val="4676A6"/>
                </a:solidFill>
              </a:rPr>
              <a:t>SHARED PROBLEM</a:t>
            </a:r>
          </a:p>
          <a:p>
            <a:r>
              <a:rPr lang="en-US" sz="12300" b="1" dirty="0" smtClean="0">
                <a:solidFill>
                  <a:srgbClr val="4676A6"/>
                </a:solidFill>
              </a:rPr>
              <a:t>SHARED LANGUAGE</a:t>
            </a:r>
          </a:p>
          <a:p>
            <a:r>
              <a:rPr lang="en-US" sz="12300" b="1" dirty="0" smtClean="0">
                <a:solidFill>
                  <a:srgbClr val="4676A6"/>
                </a:solidFill>
              </a:rPr>
              <a:t>SHARED SOLUTION</a:t>
            </a:r>
          </a:p>
          <a:p>
            <a:endParaRPr lang="en-US" sz="10400" i="1" dirty="0" smtClean="0"/>
          </a:p>
          <a:p>
            <a:pPr>
              <a:buNone/>
            </a:pPr>
            <a:endParaRPr lang="en-US" sz="9600" dirty="0" smtClean="0"/>
          </a:p>
          <a:p>
            <a:pPr>
              <a:buNone/>
            </a:pPr>
            <a:r>
              <a:rPr lang="en-US" sz="9600"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78</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080000"/>
          </a:xfrm>
        </p:spPr>
        <p:txBody>
          <a:bodyPr>
            <a:normAutofit/>
          </a:bodyPr>
          <a:lstStyle/>
          <a:p>
            <a:pPr algn="l"/>
            <a:r>
              <a:rPr lang="en-US" b="1" i="1" dirty="0" smtClean="0"/>
              <a:t>4. Capacity Building</a:t>
            </a:r>
            <a:endParaRPr lang="en-US" b="1" i="1" dirty="0"/>
          </a:p>
        </p:txBody>
      </p:sp>
      <p:sp>
        <p:nvSpPr>
          <p:cNvPr id="3" name="Content Placeholder 2"/>
          <p:cNvSpPr>
            <a:spLocks noGrp="1"/>
          </p:cNvSpPr>
          <p:nvPr>
            <p:ph idx="1"/>
          </p:nvPr>
        </p:nvSpPr>
        <p:spPr>
          <a:xfrm>
            <a:off x="457200" y="4419600"/>
            <a:ext cx="8208000" cy="1080000"/>
          </a:xfrm>
        </p:spPr>
        <p:txBody>
          <a:bodyPr>
            <a:normAutofit/>
          </a:bodyPr>
          <a:lstStyle/>
          <a:p>
            <a:pPr>
              <a:buNone/>
            </a:pPr>
            <a:r>
              <a:rPr lang="en-US"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79</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324000"/>
            <a:ext cx="8208000" cy="1324800"/>
          </a:xfrm>
        </p:spPr>
        <p:txBody>
          <a:bodyPr>
            <a:noAutofit/>
          </a:bodyPr>
          <a:lstStyle/>
          <a:p>
            <a:pPr algn="r"/>
            <a:r>
              <a:rPr lang="en-US" sz="4000" b="1" i="1" dirty="0" smtClean="0">
                <a:solidFill>
                  <a:srgbClr val="4676A6"/>
                </a:solidFill>
              </a:rPr>
              <a:t>Assessment of business &amp; </a:t>
            </a:r>
            <a:br>
              <a:rPr lang="en-US" sz="4000" b="1" i="1" dirty="0" smtClean="0">
                <a:solidFill>
                  <a:srgbClr val="4676A6"/>
                </a:solidFill>
              </a:rPr>
            </a:br>
            <a:r>
              <a:rPr lang="en-US" sz="4000" b="1" i="1" dirty="0" smtClean="0">
                <a:solidFill>
                  <a:srgbClr val="4676A6"/>
                </a:solidFill>
              </a:rPr>
              <a:t>funding opportunities</a:t>
            </a:r>
            <a:endParaRPr lang="en-US" sz="4000" b="1" i="1" dirty="0">
              <a:solidFill>
                <a:srgbClr val="4676A6"/>
              </a:solidFill>
            </a:endParaRPr>
          </a:p>
        </p:txBody>
      </p:sp>
      <p:sp>
        <p:nvSpPr>
          <p:cNvPr id="3" name="Content Placeholder 2"/>
          <p:cNvSpPr>
            <a:spLocks noGrp="1"/>
          </p:cNvSpPr>
          <p:nvPr>
            <p:ph idx="1"/>
          </p:nvPr>
        </p:nvSpPr>
        <p:spPr>
          <a:xfrm>
            <a:off x="378000" y="1800000"/>
            <a:ext cx="8208000" cy="3732959"/>
          </a:xfrm>
        </p:spPr>
        <p:txBody>
          <a:bodyPr>
            <a:normAutofit/>
          </a:bodyPr>
          <a:lstStyle/>
          <a:p>
            <a:pPr>
              <a:lnSpc>
                <a:spcPct val="80000"/>
              </a:lnSpc>
              <a:spcBef>
                <a:spcPts val="0"/>
              </a:spcBef>
              <a:spcAft>
                <a:spcPts val="1200"/>
              </a:spcAft>
            </a:pPr>
            <a:r>
              <a:rPr lang="en-US" sz="2800" dirty="0" smtClean="0"/>
              <a:t>Categories of forest management products &amp; services</a:t>
            </a:r>
          </a:p>
          <a:p>
            <a:pPr>
              <a:lnSpc>
                <a:spcPct val="80000"/>
              </a:lnSpc>
              <a:spcBef>
                <a:spcPts val="0"/>
              </a:spcBef>
              <a:spcAft>
                <a:spcPts val="1200"/>
              </a:spcAft>
            </a:pPr>
            <a:r>
              <a:rPr lang="en-US" sz="2800" dirty="0" smtClean="0"/>
              <a:t>Life cycle phase of product or service</a:t>
            </a:r>
          </a:p>
          <a:p>
            <a:pPr>
              <a:lnSpc>
                <a:spcPct val="80000"/>
              </a:lnSpc>
              <a:spcBef>
                <a:spcPts val="0"/>
              </a:spcBef>
              <a:spcAft>
                <a:spcPts val="1200"/>
              </a:spcAft>
            </a:pPr>
            <a:r>
              <a:rPr lang="en-US" sz="2800" dirty="0" smtClean="0"/>
              <a:t>Regional context, level of technological &amp; economic development</a:t>
            </a:r>
          </a:p>
          <a:p>
            <a:pPr>
              <a:lnSpc>
                <a:spcPct val="80000"/>
              </a:lnSpc>
              <a:spcBef>
                <a:spcPts val="0"/>
              </a:spcBef>
              <a:spcAft>
                <a:spcPts val="1200"/>
              </a:spcAft>
            </a:pPr>
            <a:r>
              <a:rPr lang="en-US" sz="2800" dirty="0" smtClean="0"/>
              <a:t>Optimum marketing mix</a:t>
            </a:r>
          </a:p>
          <a:p>
            <a:pPr>
              <a:buNone/>
            </a:pPr>
            <a:endParaRPr lang="en-US" sz="24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General</a:t>
            </a:r>
            <a:endParaRPr lang="en-US" sz="4000" b="1" i="1" dirty="0">
              <a:solidFill>
                <a:srgbClr val="4676A6"/>
              </a:solidFill>
            </a:endParaRPr>
          </a:p>
        </p:txBody>
      </p:sp>
      <p:sp>
        <p:nvSpPr>
          <p:cNvPr id="3" name="Content Placeholder 2"/>
          <p:cNvSpPr>
            <a:spLocks noGrp="1"/>
          </p:cNvSpPr>
          <p:nvPr>
            <p:ph idx="1"/>
          </p:nvPr>
        </p:nvSpPr>
        <p:spPr>
          <a:xfrm>
            <a:off x="378000" y="1800000"/>
            <a:ext cx="8229600" cy="3382963"/>
          </a:xfrm>
        </p:spPr>
        <p:txBody>
          <a:bodyPr>
            <a:normAutofit lnSpcReduction="10000"/>
          </a:bodyPr>
          <a:lstStyle/>
          <a:p>
            <a:pPr marL="0" indent="0">
              <a:lnSpc>
                <a:spcPct val="90000"/>
              </a:lnSpc>
              <a:spcBef>
                <a:spcPts val="0"/>
              </a:spcBef>
              <a:spcAft>
                <a:spcPts val="1200"/>
              </a:spcAft>
              <a:buNone/>
            </a:pPr>
            <a:r>
              <a:rPr lang="en-US" sz="2800" dirty="0" smtClean="0"/>
              <a:t>Marketing is promotion + capacity building.</a:t>
            </a:r>
          </a:p>
          <a:p>
            <a:pPr marL="0" indent="0">
              <a:lnSpc>
                <a:spcPct val="90000"/>
              </a:lnSpc>
              <a:spcBef>
                <a:spcPts val="0"/>
              </a:spcBef>
              <a:spcAft>
                <a:spcPts val="1200"/>
              </a:spcAft>
              <a:buNone/>
            </a:pPr>
            <a:endParaRPr lang="en-US" sz="2800" dirty="0" smtClean="0"/>
          </a:p>
          <a:p>
            <a:pPr marL="0" indent="0">
              <a:lnSpc>
                <a:spcPct val="90000"/>
              </a:lnSpc>
              <a:spcBef>
                <a:spcPts val="0"/>
              </a:spcBef>
              <a:spcAft>
                <a:spcPts val="1200"/>
              </a:spcAft>
              <a:buNone/>
            </a:pPr>
            <a:r>
              <a:rPr lang="en-US" sz="2800" dirty="0" smtClean="0"/>
              <a:t>Especially for the introduction of new technologies capacity building is important at all levels. </a:t>
            </a:r>
          </a:p>
          <a:p>
            <a:pPr marL="0" indent="0">
              <a:lnSpc>
                <a:spcPct val="90000"/>
              </a:lnSpc>
              <a:spcBef>
                <a:spcPts val="0"/>
              </a:spcBef>
              <a:spcAft>
                <a:spcPts val="1200"/>
              </a:spcAft>
              <a:buNone/>
            </a:pPr>
            <a:endParaRPr lang="en-US" sz="2800" dirty="0" smtClean="0"/>
          </a:p>
          <a:p>
            <a:pPr marL="0" indent="0">
              <a:lnSpc>
                <a:spcPct val="90000"/>
              </a:lnSpc>
              <a:spcBef>
                <a:spcPts val="0"/>
              </a:spcBef>
              <a:spcAft>
                <a:spcPts val="1200"/>
              </a:spcAft>
              <a:buNone/>
            </a:pPr>
            <a:r>
              <a:rPr lang="en-US" sz="2800" dirty="0" smtClean="0"/>
              <a:t>Capacity building is the instrument to increase </a:t>
            </a:r>
            <a:br>
              <a:rPr lang="en-US" sz="2800" dirty="0" smtClean="0"/>
            </a:br>
            <a:r>
              <a:rPr lang="en-US" sz="2800" dirty="0" smtClean="0"/>
              <a:t>self-sufficiency and make solutions work.</a:t>
            </a:r>
            <a:r>
              <a:rPr lang="en-US" sz="2600" dirty="0" smtClean="0"/>
              <a:t>	</a:t>
            </a:r>
            <a:endParaRPr lang="en-US" sz="2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80</a:t>
            </a:fld>
            <a:endParaRPr lang="en-US"/>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388000" cy="1080000"/>
          </a:xfrm>
        </p:spPr>
        <p:txBody>
          <a:bodyPr>
            <a:normAutofit fontScale="90000"/>
          </a:bodyPr>
          <a:lstStyle/>
          <a:p>
            <a:pPr algn="l"/>
            <a:r>
              <a:rPr lang="en-US" b="1" i="1" dirty="0" smtClean="0">
                <a:solidFill>
                  <a:srgbClr val="4676A6"/>
                </a:solidFill>
              </a:rPr>
              <a:t>General references for capacity building, open data and success stories</a:t>
            </a:r>
            <a:endParaRPr lang="en-US" b="1" i="1" dirty="0">
              <a:solidFill>
                <a:srgbClr val="4676A6"/>
              </a:solidFill>
            </a:endParaRPr>
          </a:p>
        </p:txBody>
      </p:sp>
      <p:sp>
        <p:nvSpPr>
          <p:cNvPr id="8" name="Slide Number Placeholder 7"/>
          <p:cNvSpPr>
            <a:spLocks noGrp="1"/>
          </p:cNvSpPr>
          <p:nvPr>
            <p:ph type="sldNum" sz="quarter" idx="12"/>
          </p:nvPr>
        </p:nvSpPr>
        <p:spPr/>
        <p:txBody>
          <a:bodyPr/>
          <a:lstStyle/>
          <a:p>
            <a:fld id="{7AE59B96-4131-4DD5-A7F3-9C8969C240CC}" type="slidenum">
              <a:rPr lang="en-US" smtClean="0"/>
              <a:pPr/>
              <a:t>81</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5850" y="390526"/>
            <a:ext cx="1200150" cy="6953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000" y="457200"/>
            <a:ext cx="990600" cy="5619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2274" y="427854"/>
            <a:ext cx="1201451" cy="620668"/>
          </a:xfrm>
          <a:prstGeom prst="rect">
            <a:avLst/>
          </a:prstGeom>
        </p:spPr>
      </p:pic>
      <p:pic>
        <p:nvPicPr>
          <p:cNvPr id="10"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
        <p:nvSpPr>
          <p:cNvPr id="11" name="Content Placeholder 2"/>
          <p:cNvSpPr>
            <a:spLocks noGrp="1"/>
          </p:cNvSpPr>
          <p:nvPr>
            <p:ph idx="1"/>
          </p:nvPr>
        </p:nvSpPr>
        <p:spPr>
          <a:xfrm>
            <a:off x="378000" y="2880000"/>
            <a:ext cx="8208000" cy="3657600"/>
          </a:xfrm>
        </p:spPr>
        <p:txBody>
          <a:bodyPr>
            <a:normAutofit fontScale="25000" lnSpcReduction="20000"/>
          </a:bodyPr>
          <a:lstStyle/>
          <a:p>
            <a:pPr>
              <a:spcBef>
                <a:spcPts val="0"/>
              </a:spcBef>
              <a:buNone/>
            </a:pPr>
            <a:r>
              <a:rPr lang="en-US" sz="10400" b="1" dirty="0"/>
              <a:t>GEO Portal: </a:t>
            </a:r>
            <a:r>
              <a:rPr lang="en-US" sz="8000" dirty="0">
                <a:hlinkClick r:id="rId6"/>
              </a:rPr>
              <a:t>www.earthobservations.org</a:t>
            </a:r>
            <a:endParaRPr lang="en-US" sz="8000" dirty="0"/>
          </a:p>
          <a:p>
            <a:pPr marL="0" indent="0">
              <a:buNone/>
            </a:pPr>
            <a:endParaRPr lang="en-US" sz="10400" b="1" dirty="0">
              <a:solidFill>
                <a:srgbClr val="00B0F0"/>
              </a:solidFill>
            </a:endParaRPr>
          </a:p>
          <a:p>
            <a:pPr marL="0" indent="0">
              <a:buNone/>
            </a:pPr>
            <a:r>
              <a:rPr lang="en-US" sz="10400" b="1" dirty="0" smtClean="0">
                <a:solidFill>
                  <a:srgbClr val="4676A6"/>
                </a:solidFill>
              </a:rPr>
              <a:t>Capacity building resource facility</a:t>
            </a:r>
            <a:r>
              <a:rPr lang="en-US" sz="10400" dirty="0" smtClean="0">
                <a:solidFill>
                  <a:srgbClr val="4676A6"/>
                </a:solidFill>
              </a:rPr>
              <a:t> </a:t>
            </a:r>
            <a:r>
              <a:rPr lang="en-US" sz="8000" dirty="0" smtClean="0">
                <a:hlinkClick r:id="rId7"/>
              </a:rPr>
              <a:t>www.geocab.org</a:t>
            </a:r>
            <a:r>
              <a:rPr lang="en-US" sz="8000" dirty="0" smtClean="0"/>
              <a:t> </a:t>
            </a:r>
          </a:p>
          <a:p>
            <a:pPr marL="0" indent="0">
              <a:buNone/>
            </a:pPr>
            <a:r>
              <a:rPr lang="en-US" sz="8000" i="1" dirty="0" smtClean="0"/>
              <a:t>compilation of tutorials, references, open-source software, etc. </a:t>
            </a:r>
          </a:p>
          <a:p>
            <a:pPr marL="0" indent="0">
              <a:buNone/>
            </a:pPr>
            <a:endParaRPr lang="en-US" sz="10400" i="1" dirty="0" smtClean="0"/>
          </a:p>
          <a:p>
            <a:pPr marL="0" indent="0">
              <a:buNone/>
            </a:pPr>
            <a:r>
              <a:rPr lang="en-US" sz="10400" b="1" dirty="0" smtClean="0"/>
              <a:t>Satellites going local: </a:t>
            </a:r>
            <a:r>
              <a:rPr lang="en-US" sz="8000" i="1" dirty="0" smtClean="0"/>
              <a:t>share good practice </a:t>
            </a:r>
            <a:r>
              <a:rPr lang="en-US" sz="10400" b="1" dirty="0" smtClean="0"/>
              <a:t>(</a:t>
            </a:r>
            <a:r>
              <a:rPr lang="en-US" sz="10400" b="1" dirty="0" err="1" smtClean="0"/>
              <a:t>Eurisy</a:t>
            </a:r>
            <a:r>
              <a:rPr lang="en-US" sz="10400" b="1" dirty="0" smtClean="0"/>
              <a:t> handbooks) </a:t>
            </a:r>
            <a:r>
              <a:rPr lang="en-US" sz="8000" dirty="0" smtClean="0">
                <a:hlinkClick r:id="rId8"/>
              </a:rPr>
              <a:t>www.eurisy.org</a:t>
            </a:r>
            <a:endParaRPr lang="en-US" sz="8000" dirty="0"/>
          </a:p>
          <a:p>
            <a:pPr marL="0" indent="0">
              <a:buNone/>
            </a:pPr>
            <a:endParaRPr lang="en-US" sz="10400" dirty="0" smtClean="0"/>
          </a:p>
          <a:p>
            <a:pPr marL="0" indent="0">
              <a:buNone/>
            </a:pPr>
            <a:r>
              <a:rPr lang="en-US" sz="10400" b="1" dirty="0" smtClean="0"/>
              <a:t>Earth observation for green growth </a:t>
            </a:r>
            <a:r>
              <a:rPr lang="en-US" sz="8000" b="1" dirty="0" smtClean="0"/>
              <a:t>(ESA, 2013)</a:t>
            </a:r>
            <a:endParaRPr lang="en-US" sz="8000" dirty="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Tree>
    <p:extLst>
      <p:ext uri="{BB962C8B-B14F-4D97-AF65-F5344CB8AC3E}">
        <p14:creationId xmlns:p14="http://schemas.microsoft.com/office/powerpoint/2010/main" val="2382811921"/>
      </p:ext>
    </p:extLst>
  </p:cSld>
  <p:clrMapOvr>
    <a:masterClrMapping/>
  </p:clrMapOvr>
  <p:transition advTm="20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388000" cy="1080000"/>
          </a:xfrm>
        </p:spPr>
        <p:txBody>
          <a:bodyPr>
            <a:normAutofit fontScale="90000"/>
          </a:bodyPr>
          <a:lstStyle/>
          <a:p>
            <a:pPr algn="l"/>
            <a:r>
              <a:rPr lang="en-US" b="1" i="1" dirty="0" smtClean="0">
                <a:solidFill>
                  <a:srgbClr val="4676A6"/>
                </a:solidFill>
              </a:rPr>
              <a:t>General references for capacity building, open data (2)</a:t>
            </a:r>
            <a:endParaRPr lang="en-US" b="1" i="1" dirty="0">
              <a:solidFill>
                <a:srgbClr val="4676A6"/>
              </a:solidFill>
            </a:endParaRPr>
          </a:p>
        </p:txBody>
      </p:sp>
      <p:sp>
        <p:nvSpPr>
          <p:cNvPr id="8" name="Slide Number Placeholder 7"/>
          <p:cNvSpPr>
            <a:spLocks noGrp="1"/>
          </p:cNvSpPr>
          <p:nvPr>
            <p:ph type="sldNum" sz="quarter" idx="12"/>
          </p:nvPr>
        </p:nvSpPr>
        <p:spPr/>
        <p:txBody>
          <a:bodyPr/>
          <a:lstStyle/>
          <a:p>
            <a:fld id="{7AE59B96-4131-4DD5-A7F3-9C8969C240CC}" type="slidenum">
              <a:rPr lang="en-US" smtClean="0"/>
              <a:pPr/>
              <a:t>82</a:t>
            </a:fld>
            <a:endParaRPr lang="en-US"/>
          </a:p>
        </p:txBody>
      </p:sp>
      <p:pic>
        <p:nvPicPr>
          <p:cNvPr id="10"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5850" y="390526"/>
            <a:ext cx="1200150" cy="695325"/>
          </a:xfrm>
          <a:prstGeom prst="rect">
            <a:avLst/>
          </a:prstGeom>
        </p:spPr>
      </p:pic>
      <p:pic>
        <p:nvPicPr>
          <p:cNvPr id="12"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0999" y="404042"/>
            <a:ext cx="1201451" cy="620668"/>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468641"/>
            <a:ext cx="1466850" cy="491470"/>
          </a:xfrm>
          <a:prstGeom prst="rect">
            <a:avLst/>
          </a:prstGeom>
        </p:spPr>
      </p:pic>
      <p:sp>
        <p:nvSpPr>
          <p:cNvPr id="11" name="Content Placeholder 2"/>
          <p:cNvSpPr>
            <a:spLocks noGrp="1"/>
          </p:cNvSpPr>
          <p:nvPr>
            <p:ph idx="1"/>
          </p:nvPr>
        </p:nvSpPr>
        <p:spPr>
          <a:xfrm>
            <a:off x="378000" y="2880000"/>
            <a:ext cx="8208000" cy="4343400"/>
          </a:xfrm>
        </p:spPr>
        <p:txBody>
          <a:bodyPr>
            <a:normAutofit fontScale="25000" lnSpcReduction="20000"/>
          </a:bodyPr>
          <a:lstStyle/>
          <a:p>
            <a:pPr marL="0" indent="0">
              <a:spcBef>
                <a:spcPts val="0"/>
              </a:spcBef>
              <a:buNone/>
            </a:pPr>
            <a:r>
              <a:rPr lang="en-US" sz="9600" b="1" dirty="0" smtClean="0"/>
              <a:t>Bringing GEOSS services into practice: </a:t>
            </a:r>
            <a:br>
              <a:rPr lang="en-US" sz="9600" b="1" dirty="0" smtClean="0"/>
            </a:br>
            <a:r>
              <a:rPr lang="en-US" sz="8000" i="1" dirty="0" smtClean="0"/>
              <a:t>how to use data from the GEO portal and how to provide input</a:t>
            </a:r>
            <a:br>
              <a:rPr lang="en-US" sz="8000" i="1" dirty="0" smtClean="0"/>
            </a:br>
            <a:r>
              <a:rPr lang="en-US" sz="8000" dirty="0" smtClean="0">
                <a:hlinkClick r:id="rId6"/>
              </a:rPr>
              <a:t>www.envirogrids.net</a:t>
            </a:r>
            <a:r>
              <a:rPr lang="en-US" sz="9600" dirty="0" smtClean="0"/>
              <a:t> </a:t>
            </a:r>
            <a:endParaRPr lang="en-US" sz="9600" dirty="0"/>
          </a:p>
          <a:p>
            <a:pPr marL="0" indent="0">
              <a:buNone/>
            </a:pPr>
            <a:endParaRPr lang="en-US" sz="6400" b="1" dirty="0">
              <a:solidFill>
                <a:srgbClr val="00B0F0"/>
              </a:solidFill>
            </a:endParaRPr>
          </a:p>
          <a:p>
            <a:pPr marL="0" indent="0">
              <a:spcBef>
                <a:spcPts val="0"/>
              </a:spcBef>
              <a:buNone/>
            </a:pPr>
            <a:r>
              <a:rPr lang="en-US" sz="9600" b="1" dirty="0" smtClean="0"/>
              <a:t>Science education through earth observation for high schools: </a:t>
            </a:r>
            <a:r>
              <a:rPr lang="en-US" sz="8000" i="1" dirty="0" smtClean="0"/>
              <a:t>basic tutorials on all kind of subjects</a:t>
            </a:r>
            <a:br>
              <a:rPr lang="en-US" sz="8000" i="1" dirty="0" smtClean="0"/>
            </a:br>
            <a:r>
              <a:rPr lang="en-US" sz="8000" dirty="0" smtClean="0">
                <a:hlinkClick r:id="rId7"/>
              </a:rPr>
              <a:t>www.seos-project.eu</a:t>
            </a:r>
            <a:r>
              <a:rPr lang="en-US" sz="8000" dirty="0" smtClean="0"/>
              <a:t> </a:t>
            </a:r>
          </a:p>
          <a:p>
            <a:pPr marL="0" indent="0">
              <a:buNone/>
            </a:pPr>
            <a:endParaRPr lang="en-US" sz="6400" dirty="0"/>
          </a:p>
          <a:p>
            <a:pPr marL="0" indent="0">
              <a:spcBef>
                <a:spcPts val="0"/>
              </a:spcBef>
              <a:buNone/>
            </a:pPr>
            <a:r>
              <a:rPr lang="en-US" sz="9600" b="1" dirty="0" smtClean="0"/>
              <a:t>Copernicus briefs: </a:t>
            </a:r>
            <a:br>
              <a:rPr lang="en-US" sz="9600" b="1" dirty="0" smtClean="0"/>
            </a:br>
            <a:r>
              <a:rPr lang="en-US" sz="8000" i="1" dirty="0" smtClean="0"/>
              <a:t>information </a:t>
            </a:r>
            <a:r>
              <a:rPr lang="en-US" sz="8000" i="1" dirty="0"/>
              <a:t>on satellite applications for different topics</a:t>
            </a:r>
          </a:p>
          <a:p>
            <a:pPr marL="0" indent="0">
              <a:spcBef>
                <a:spcPts val="0"/>
              </a:spcBef>
              <a:buNone/>
            </a:pPr>
            <a:r>
              <a:rPr lang="en-US" sz="8000" dirty="0">
                <a:hlinkClick r:id="rId8"/>
              </a:rPr>
              <a:t>http://</a:t>
            </a:r>
            <a:r>
              <a:rPr lang="en-US" sz="8000" dirty="0" smtClean="0">
                <a:hlinkClick r:id="rId8"/>
              </a:rPr>
              <a:t>www.copernicus.eu/main/copernicus-briefs</a:t>
            </a:r>
            <a:r>
              <a:rPr lang="en-US" sz="8000" dirty="0" smtClean="0"/>
              <a:t>  </a:t>
            </a:r>
            <a:r>
              <a:rPr lang="en-US" sz="8000" dirty="0"/>
              <a:t>	</a:t>
            </a:r>
          </a:p>
          <a:p>
            <a:pPr marL="0" indent="0">
              <a:buNone/>
            </a:pPr>
            <a:endParaRPr lang="en-US" sz="8000" dirty="0" smtClean="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Tree>
    <p:extLst>
      <p:ext uri="{BB962C8B-B14F-4D97-AF65-F5344CB8AC3E}">
        <p14:creationId xmlns:p14="http://schemas.microsoft.com/office/powerpoint/2010/main" val="186921974"/>
      </p:ext>
    </p:extLst>
  </p:cSld>
  <p:clrMapOvr>
    <a:masterClrMapping/>
  </p:clrMapOvr>
  <p:transition advTm="2000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295400"/>
            <a:ext cx="8388000" cy="1080000"/>
          </a:xfrm>
        </p:spPr>
        <p:txBody>
          <a:bodyPr>
            <a:normAutofit/>
          </a:bodyPr>
          <a:lstStyle/>
          <a:p>
            <a:pPr algn="l"/>
            <a:r>
              <a:rPr lang="en-US" b="1" i="1" dirty="0" smtClean="0">
                <a:solidFill>
                  <a:srgbClr val="4676A6"/>
                </a:solidFill>
              </a:rPr>
              <a:t>More references open data</a:t>
            </a:r>
            <a:endParaRPr lang="en-US" b="1" i="1" dirty="0">
              <a:solidFill>
                <a:srgbClr val="4676A6"/>
              </a:solidFill>
            </a:endParaRPr>
          </a:p>
        </p:txBody>
      </p:sp>
      <p:sp>
        <p:nvSpPr>
          <p:cNvPr id="3" name="Content Placeholder 2"/>
          <p:cNvSpPr>
            <a:spLocks noGrp="1"/>
          </p:cNvSpPr>
          <p:nvPr>
            <p:ph idx="1"/>
          </p:nvPr>
        </p:nvSpPr>
        <p:spPr>
          <a:xfrm>
            <a:off x="378000" y="2286000"/>
            <a:ext cx="8208000" cy="4343400"/>
          </a:xfrm>
        </p:spPr>
        <p:txBody>
          <a:bodyPr>
            <a:normAutofit fontScale="25000" lnSpcReduction="20000"/>
          </a:bodyPr>
          <a:lstStyle/>
          <a:p>
            <a:pPr marL="0" indent="0">
              <a:spcBef>
                <a:spcPts val="0"/>
              </a:spcBef>
              <a:buNone/>
            </a:pPr>
            <a:r>
              <a:rPr lang="en-US" sz="9600" b="1" dirty="0" smtClean="0"/>
              <a:t>Open data for sustainable development </a:t>
            </a:r>
            <a:r>
              <a:rPr lang="en-US" sz="8000" b="1" dirty="0" smtClean="0"/>
              <a:t>(World Bank; 2015) </a:t>
            </a:r>
            <a:br>
              <a:rPr lang="en-US" sz="8000" b="1" dirty="0" smtClean="0"/>
            </a:br>
            <a:r>
              <a:rPr lang="en-US" sz="8000" i="1" dirty="0" smtClean="0"/>
              <a:t>description of the benefits of open data for a wide range of development goals, including the SDGs </a:t>
            </a:r>
            <a:r>
              <a:rPr lang="en-US" sz="8000" dirty="0" smtClean="0">
                <a:hlinkClick r:id="rId2"/>
              </a:rPr>
              <a:t>http</a:t>
            </a:r>
            <a:r>
              <a:rPr lang="en-US" sz="8000" dirty="0">
                <a:hlinkClick r:id="rId2"/>
              </a:rPr>
              <a:t>://</a:t>
            </a:r>
            <a:r>
              <a:rPr lang="en-US" sz="8000" dirty="0" smtClean="0">
                <a:hlinkClick r:id="rId2"/>
              </a:rPr>
              <a:t>pubdocs.worldbank.org/pubdocs/publicdoc/2015/8/904051440717425994/Open-Data-for-Sustainable-development-Final-New.pdf</a:t>
            </a:r>
            <a:r>
              <a:rPr lang="en-US" sz="8000" dirty="0" smtClean="0"/>
              <a:t> </a:t>
            </a:r>
            <a:r>
              <a:rPr lang="en-US" sz="9600" dirty="0" smtClean="0"/>
              <a:t> </a:t>
            </a:r>
            <a:endParaRPr lang="en-US" sz="9600" dirty="0"/>
          </a:p>
          <a:p>
            <a:pPr marL="0" indent="0">
              <a:buNone/>
            </a:pPr>
            <a:endParaRPr lang="en-US" sz="6400" b="1" dirty="0">
              <a:solidFill>
                <a:srgbClr val="00B0F0"/>
              </a:solidFill>
            </a:endParaRPr>
          </a:p>
          <a:p>
            <a:pPr marL="0" indent="0">
              <a:spcBef>
                <a:spcPts val="0"/>
              </a:spcBef>
              <a:buNone/>
            </a:pPr>
            <a:r>
              <a:rPr lang="en-US" sz="9600" b="1" dirty="0"/>
              <a:t>Terms and conditions for the use and distribution of Sentinel </a:t>
            </a:r>
            <a:r>
              <a:rPr lang="en-US" sz="9600" b="1" dirty="0" smtClean="0"/>
              <a:t>data </a:t>
            </a:r>
            <a:r>
              <a:rPr lang="en-US" sz="8000" b="1" dirty="0" smtClean="0"/>
              <a:t>(</a:t>
            </a:r>
            <a:r>
              <a:rPr lang="en-US" sz="8000" b="1" dirty="0"/>
              <a:t>European Parliament and </a:t>
            </a:r>
            <a:r>
              <a:rPr lang="en-US" sz="8000" b="1" dirty="0" smtClean="0"/>
              <a:t>European Commission; 2014)</a:t>
            </a:r>
            <a:r>
              <a:rPr lang="en-US" sz="9600" b="1" dirty="0" smtClean="0"/>
              <a:t> </a:t>
            </a:r>
            <a:br>
              <a:rPr lang="en-US" sz="9600" b="1" dirty="0" smtClean="0"/>
            </a:br>
            <a:r>
              <a:rPr lang="en-US" sz="8000" i="1" dirty="0" smtClean="0"/>
              <a:t>standard stipulations related to free and open access to Sentinel data </a:t>
            </a:r>
            <a:r>
              <a:rPr lang="en-US" sz="8000" dirty="0" smtClean="0">
                <a:hlinkClick r:id="rId3"/>
              </a:rPr>
              <a:t>http</a:t>
            </a:r>
            <a:r>
              <a:rPr lang="en-US" sz="8000" dirty="0">
                <a:hlinkClick r:id="rId3"/>
              </a:rPr>
              <a:t>://</a:t>
            </a:r>
            <a:r>
              <a:rPr lang="en-US" sz="8000" dirty="0" smtClean="0">
                <a:hlinkClick r:id="rId3"/>
              </a:rPr>
              <a:t>www.demarine.de/lr/c/document_library/get_file?uuid=c5067655-b7ad-4d71-b07b-6111808f4abd&amp;groupId=13521</a:t>
            </a:r>
            <a:r>
              <a:rPr lang="en-US" sz="8000" dirty="0" smtClean="0"/>
              <a:t> </a:t>
            </a:r>
          </a:p>
          <a:p>
            <a:pPr marL="0" indent="0">
              <a:spcBef>
                <a:spcPts val="0"/>
              </a:spcBef>
              <a:buNone/>
            </a:pPr>
            <a:endParaRPr lang="en-US" sz="6400" b="1" dirty="0"/>
          </a:p>
          <a:p>
            <a:pPr marL="0" indent="0">
              <a:spcBef>
                <a:spcPts val="0"/>
              </a:spcBef>
              <a:buNone/>
            </a:pPr>
            <a:r>
              <a:rPr lang="en-US" sz="9600" b="1" dirty="0"/>
              <a:t>Towards a thriving data-driven economy </a:t>
            </a:r>
            <a:r>
              <a:rPr lang="en-US" sz="8000" b="1" dirty="0"/>
              <a:t>(</a:t>
            </a:r>
            <a:r>
              <a:rPr lang="en-US" sz="8000" b="1" dirty="0" smtClean="0"/>
              <a:t>European Commission; 2014)</a:t>
            </a:r>
            <a:r>
              <a:rPr lang="en-US" sz="9600" b="1" dirty="0" smtClean="0"/>
              <a:t> </a:t>
            </a:r>
            <a:r>
              <a:rPr lang="en-US" sz="8000" i="1" dirty="0" smtClean="0"/>
              <a:t>policy document on the use of (open) data for a knowledge economy and society</a:t>
            </a:r>
            <a:endParaRPr lang="en-US" sz="8000" i="1" dirty="0"/>
          </a:p>
          <a:p>
            <a:pPr marL="0" indent="0">
              <a:spcBef>
                <a:spcPts val="0"/>
              </a:spcBef>
              <a:buNone/>
            </a:pPr>
            <a:r>
              <a:rPr lang="en-US" sz="8000" dirty="0">
                <a:hlinkClick r:id="rId4"/>
              </a:rPr>
              <a:t>http://</a:t>
            </a:r>
            <a:r>
              <a:rPr lang="en-US" sz="8000" dirty="0" smtClean="0">
                <a:hlinkClick r:id="rId4"/>
              </a:rPr>
              <a:t>ec.europa.eu/information_society/newsroom/cf/dae/document.cfm?doc_id=6210</a:t>
            </a:r>
            <a:r>
              <a:rPr lang="en-US" sz="8000" dirty="0" smtClean="0"/>
              <a:t> </a:t>
            </a:r>
            <a:r>
              <a:rPr lang="en-US" sz="8000" dirty="0"/>
              <a:t>	</a:t>
            </a:r>
          </a:p>
          <a:p>
            <a:pPr marL="0" indent="0">
              <a:buNone/>
            </a:pPr>
            <a:endParaRPr lang="en-US" sz="8000" dirty="0" smtClean="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83</a:t>
            </a:fld>
            <a:endParaRPr lang="en-US"/>
          </a:p>
        </p:txBody>
      </p:sp>
      <p:pic>
        <p:nvPicPr>
          <p:cNvPr id="12"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2400" y="428400"/>
            <a:ext cx="1201451" cy="620668"/>
          </a:xfrm>
          <a:prstGeom prst="rect">
            <a:avLst/>
          </a:prstGeom>
        </p:spPr>
      </p:pic>
      <p:pic>
        <p:nvPicPr>
          <p:cNvPr id="13"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200" y="346289"/>
            <a:ext cx="1057275" cy="7620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6101" y="357734"/>
            <a:ext cx="1759299" cy="765295"/>
          </a:xfrm>
          <a:prstGeom prst="rect">
            <a:avLst/>
          </a:prstGeom>
        </p:spPr>
      </p:pic>
    </p:spTree>
    <p:extLst>
      <p:ext uri="{BB962C8B-B14F-4D97-AF65-F5344CB8AC3E}">
        <p14:creationId xmlns:p14="http://schemas.microsoft.com/office/powerpoint/2010/main" val="1137369698"/>
      </p:ext>
    </p:extLst>
  </p:cSld>
  <p:clrMapOvr>
    <a:masterClrMapping/>
  </p:clrMapOvr>
  <p:transition advTm="200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080000"/>
            <a:ext cx="8208000" cy="1080000"/>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forest management:</a:t>
            </a:r>
            <a:endParaRPr lang="en-US" b="1" i="1" dirty="0">
              <a:solidFill>
                <a:srgbClr val="4676A6"/>
              </a:solidFill>
            </a:endParaRPr>
          </a:p>
        </p:txBody>
      </p:sp>
      <p:sp>
        <p:nvSpPr>
          <p:cNvPr id="3" name="Content Placeholder 2"/>
          <p:cNvSpPr>
            <a:spLocks noGrp="1"/>
          </p:cNvSpPr>
          <p:nvPr>
            <p:ph idx="1"/>
          </p:nvPr>
        </p:nvSpPr>
        <p:spPr>
          <a:xfrm>
            <a:off x="378000" y="2340000"/>
            <a:ext cx="8208000" cy="3962400"/>
          </a:xfrm>
        </p:spPr>
        <p:txBody>
          <a:bodyPr>
            <a:noAutofit/>
          </a:bodyPr>
          <a:lstStyle/>
          <a:p>
            <a:pPr marL="0" lvl="0" indent="0">
              <a:lnSpc>
                <a:spcPct val="80000"/>
              </a:lnSpc>
              <a:spcBef>
                <a:spcPts val="0"/>
              </a:spcBef>
              <a:spcAft>
                <a:spcPts val="1200"/>
              </a:spcAft>
              <a:buNone/>
            </a:pPr>
            <a:r>
              <a:rPr lang="en-US" sz="2600" b="1" dirty="0">
                <a:solidFill>
                  <a:prstClr val="black"/>
                </a:solidFill>
              </a:rPr>
              <a:t>The forest governance </a:t>
            </a:r>
            <a:r>
              <a:rPr lang="en-US" sz="2600" b="1" dirty="0" smtClean="0">
                <a:solidFill>
                  <a:prstClr val="black"/>
                </a:solidFill>
              </a:rPr>
              <a:t>toolkit </a:t>
            </a:r>
            <a:r>
              <a:rPr lang="en-US" sz="2000" b="1" dirty="0" smtClean="0">
                <a:solidFill>
                  <a:prstClr val="black"/>
                </a:solidFill>
              </a:rPr>
              <a:t>(WRI; 2009) </a:t>
            </a:r>
            <a:r>
              <a:rPr lang="en-US" sz="2000" i="1" dirty="0" smtClean="0">
                <a:solidFill>
                  <a:prstClr val="black"/>
                </a:solidFill>
              </a:rPr>
              <a:t>general toolkit for sustainable forest management</a:t>
            </a:r>
          </a:p>
          <a:p>
            <a:pPr marL="0" lvl="0" indent="0">
              <a:lnSpc>
                <a:spcPct val="80000"/>
              </a:lnSpc>
              <a:spcBef>
                <a:spcPts val="0"/>
              </a:spcBef>
              <a:spcAft>
                <a:spcPts val="1200"/>
              </a:spcAft>
              <a:buNone/>
            </a:pPr>
            <a:r>
              <a:rPr lang="en-US" sz="2600" b="1" dirty="0" smtClean="0">
                <a:solidFill>
                  <a:prstClr val="black"/>
                </a:solidFill>
              </a:rPr>
              <a:t>Sustainable </a:t>
            </a:r>
            <a:r>
              <a:rPr lang="en-US" sz="2600" b="1" dirty="0">
                <a:solidFill>
                  <a:prstClr val="black"/>
                </a:solidFill>
              </a:rPr>
              <a:t>forest finance </a:t>
            </a:r>
            <a:r>
              <a:rPr lang="en-US" sz="2600" b="1" dirty="0" smtClean="0">
                <a:solidFill>
                  <a:prstClr val="black"/>
                </a:solidFill>
              </a:rPr>
              <a:t>toolkit </a:t>
            </a:r>
            <a:r>
              <a:rPr lang="en-US" sz="2000" b="1" dirty="0" smtClean="0">
                <a:solidFill>
                  <a:prstClr val="black"/>
                </a:solidFill>
              </a:rPr>
              <a:t>(PwC, WBCSD) </a:t>
            </a:r>
            <a:r>
              <a:rPr lang="en-US" sz="2000" i="1" dirty="0" smtClean="0">
                <a:solidFill>
                  <a:prstClr val="black"/>
                </a:solidFill>
              </a:rPr>
              <a:t>financial toolkit for sustainable forest management</a:t>
            </a:r>
          </a:p>
          <a:p>
            <a:pPr marL="0" lvl="0" indent="0">
              <a:lnSpc>
                <a:spcPct val="80000"/>
              </a:lnSpc>
              <a:spcBef>
                <a:spcPts val="0"/>
              </a:spcBef>
              <a:spcAft>
                <a:spcPts val="1200"/>
              </a:spcAft>
              <a:buNone/>
            </a:pPr>
            <a:r>
              <a:rPr lang="en-US" sz="2600" b="1" dirty="0">
                <a:solidFill>
                  <a:prstClr val="black"/>
                </a:solidFill>
              </a:rPr>
              <a:t>The High Conservation Value Forest toolkit </a:t>
            </a:r>
            <a:r>
              <a:rPr lang="en-US" sz="2000" b="1" dirty="0">
                <a:solidFill>
                  <a:prstClr val="black"/>
                </a:solidFill>
              </a:rPr>
              <a:t>(</a:t>
            </a:r>
            <a:r>
              <a:rPr lang="en-US" sz="2000" b="1" dirty="0" err="1">
                <a:solidFill>
                  <a:prstClr val="black"/>
                </a:solidFill>
              </a:rPr>
              <a:t>Proforest</a:t>
            </a:r>
            <a:r>
              <a:rPr lang="en-US" sz="2000" b="1" dirty="0">
                <a:solidFill>
                  <a:prstClr val="black"/>
                </a:solidFill>
              </a:rPr>
              <a:t>; 2003)</a:t>
            </a:r>
            <a:r>
              <a:rPr lang="en-US" sz="2600" b="1" dirty="0">
                <a:solidFill>
                  <a:prstClr val="black"/>
                </a:solidFill>
              </a:rPr>
              <a:t> </a:t>
            </a:r>
            <a:r>
              <a:rPr lang="en-US" sz="2000" i="1" dirty="0" smtClean="0">
                <a:solidFill>
                  <a:prstClr val="black"/>
                </a:solidFill>
              </a:rPr>
              <a:t>toolkit </a:t>
            </a:r>
            <a:r>
              <a:rPr lang="en-US" sz="2000" i="1" dirty="0">
                <a:solidFill>
                  <a:prstClr val="black"/>
                </a:solidFill>
              </a:rPr>
              <a:t>for identification of high conservation values, with the aim to improve decision making, management and protection of </a:t>
            </a:r>
            <a:r>
              <a:rPr lang="en-US" sz="2000" i="1" dirty="0" smtClean="0">
                <a:solidFill>
                  <a:prstClr val="black"/>
                </a:solidFill>
              </a:rPr>
              <a:t>forests</a:t>
            </a:r>
          </a:p>
          <a:p>
            <a:pPr marL="0" lvl="0" indent="0">
              <a:lnSpc>
                <a:spcPct val="80000"/>
              </a:lnSpc>
              <a:spcBef>
                <a:spcPts val="0"/>
              </a:spcBef>
              <a:spcAft>
                <a:spcPts val="1200"/>
              </a:spcAft>
              <a:buNone/>
            </a:pPr>
            <a:r>
              <a:rPr lang="en-US" sz="2600" b="1" dirty="0">
                <a:solidFill>
                  <a:prstClr val="black"/>
                </a:solidFill>
              </a:rPr>
              <a:t>Remote sensing </a:t>
            </a:r>
            <a:r>
              <a:rPr lang="en-US" sz="2600" b="1" dirty="0" smtClean="0">
                <a:solidFill>
                  <a:prstClr val="black"/>
                </a:solidFill>
              </a:rPr>
              <a:t>applications </a:t>
            </a:r>
            <a:r>
              <a:rPr lang="en-US" sz="2600" dirty="0" smtClean="0">
                <a:solidFill>
                  <a:prstClr val="black"/>
                </a:solidFill>
              </a:rPr>
              <a:t>– Chapter 3: forest and vegetation</a:t>
            </a:r>
            <a:r>
              <a:rPr lang="en-US" sz="2600" b="1" dirty="0" smtClean="0">
                <a:solidFill>
                  <a:prstClr val="black"/>
                </a:solidFill>
              </a:rPr>
              <a:t> </a:t>
            </a:r>
            <a:r>
              <a:rPr lang="en-US" sz="2000" b="1" dirty="0" smtClean="0">
                <a:solidFill>
                  <a:prstClr val="black"/>
                </a:solidFill>
              </a:rPr>
              <a:t>(NRSC; 2010) </a:t>
            </a:r>
          </a:p>
          <a:p>
            <a:pPr marL="0" lvl="0" indent="0">
              <a:lnSpc>
                <a:spcPct val="80000"/>
              </a:lnSpc>
              <a:spcBef>
                <a:spcPts val="0"/>
              </a:spcBef>
              <a:spcAft>
                <a:spcPts val="1200"/>
              </a:spcAft>
              <a:buNone/>
            </a:pPr>
            <a:r>
              <a:rPr lang="en-US" sz="2600" b="1" dirty="0" smtClean="0">
                <a:solidFill>
                  <a:prstClr val="black"/>
                </a:solidFill>
              </a:rPr>
              <a:t>Sustainable </a:t>
            </a:r>
            <a:r>
              <a:rPr lang="en-US" sz="2600" b="1" dirty="0">
                <a:solidFill>
                  <a:prstClr val="black"/>
                </a:solidFill>
              </a:rPr>
              <a:t>forest </a:t>
            </a:r>
            <a:r>
              <a:rPr lang="en-US" sz="2600" b="1" dirty="0" smtClean="0">
                <a:solidFill>
                  <a:prstClr val="black"/>
                </a:solidFill>
              </a:rPr>
              <a:t>management </a:t>
            </a:r>
            <a:r>
              <a:rPr lang="en-US" sz="2000" b="1" dirty="0" smtClean="0">
                <a:solidFill>
                  <a:prstClr val="black"/>
                </a:solidFill>
              </a:rPr>
              <a:t>(FSC</a:t>
            </a:r>
            <a:r>
              <a:rPr lang="en-US" sz="2000" b="1" dirty="0">
                <a:solidFill>
                  <a:prstClr val="black"/>
                </a:solidFill>
              </a:rPr>
              <a:t>; 2011) </a:t>
            </a:r>
            <a:r>
              <a:rPr lang="en-US" sz="2000" i="1" dirty="0" smtClean="0">
                <a:solidFill>
                  <a:prstClr val="black"/>
                </a:solidFill>
              </a:rPr>
              <a:t>feasibility </a:t>
            </a:r>
            <a:r>
              <a:rPr lang="en-US" sz="2000" i="1" dirty="0">
                <a:solidFill>
                  <a:prstClr val="black"/>
                </a:solidFill>
              </a:rPr>
              <a:t>study on the use of earth observation for operational and sustainable forest </a:t>
            </a:r>
            <a:r>
              <a:rPr lang="en-US" sz="2000" i="1" dirty="0" smtClean="0">
                <a:solidFill>
                  <a:prstClr val="black"/>
                </a:solidFill>
              </a:rPr>
              <a:t>management</a:t>
            </a:r>
            <a:endParaRPr lang="en-US" sz="2600" b="1" dirty="0">
              <a:solidFill>
                <a:prstClr val="black"/>
              </a:solidFill>
            </a:endParaRPr>
          </a:p>
          <a:p>
            <a:pPr marL="0" lvl="0" indent="0">
              <a:lnSpc>
                <a:spcPct val="80000"/>
              </a:lnSpc>
              <a:spcBef>
                <a:spcPts val="0"/>
              </a:spcBef>
              <a:spcAft>
                <a:spcPts val="1200"/>
              </a:spcAft>
              <a:buNone/>
            </a:pPr>
            <a:r>
              <a:rPr lang="en-US" sz="2400" dirty="0" smtClean="0"/>
              <a:t>	</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84</a:t>
            </a:fld>
            <a:endParaRPr lang="en-US" dirty="0"/>
          </a:p>
        </p:txBody>
      </p:sp>
      <p:pic>
        <p:nvPicPr>
          <p:cNvPr id="1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333839"/>
            <a:ext cx="1371600" cy="55721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9126" y="446492"/>
            <a:ext cx="1710114" cy="3406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800" y="446492"/>
            <a:ext cx="752475" cy="2762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3400" y="250966"/>
            <a:ext cx="742950" cy="66727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3176" y="290977"/>
            <a:ext cx="790575" cy="60007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9600" y="232566"/>
            <a:ext cx="752475" cy="794868"/>
          </a:xfrm>
          <a:prstGeom prst="rect">
            <a:avLst/>
          </a:prstGeom>
        </p:spPr>
      </p:pic>
    </p:spTree>
    <p:extLst>
      <p:ext uri="{BB962C8B-B14F-4D97-AF65-F5344CB8AC3E}">
        <p14:creationId xmlns:p14="http://schemas.microsoft.com/office/powerpoint/2010/main" val="4160094796"/>
      </p:ext>
    </p:extLst>
  </p:cSld>
  <p:clrMapOvr>
    <a:masterClrMapping/>
  </p:clrMapOvr>
  <p:transition advTm="2000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080000"/>
            <a:ext cx="8208000" cy="1080000"/>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forest management (2):</a:t>
            </a:r>
            <a:endParaRPr lang="en-US" b="1" i="1" dirty="0">
              <a:solidFill>
                <a:srgbClr val="4676A6"/>
              </a:solidFill>
            </a:endParaRPr>
          </a:p>
        </p:txBody>
      </p:sp>
      <p:sp>
        <p:nvSpPr>
          <p:cNvPr id="3" name="Content Placeholder 2"/>
          <p:cNvSpPr>
            <a:spLocks noGrp="1"/>
          </p:cNvSpPr>
          <p:nvPr>
            <p:ph idx="1"/>
          </p:nvPr>
        </p:nvSpPr>
        <p:spPr>
          <a:xfrm>
            <a:off x="378000" y="2340000"/>
            <a:ext cx="8208000" cy="3962400"/>
          </a:xfrm>
        </p:spPr>
        <p:txBody>
          <a:bodyPr>
            <a:noAutofit/>
          </a:bodyPr>
          <a:lstStyle/>
          <a:p>
            <a:pPr marL="0" indent="0">
              <a:lnSpc>
                <a:spcPct val="80000"/>
              </a:lnSpc>
              <a:spcBef>
                <a:spcPts val="0"/>
              </a:spcBef>
              <a:spcAft>
                <a:spcPts val="1200"/>
              </a:spcAft>
              <a:buNone/>
            </a:pPr>
            <a:r>
              <a:rPr lang="en-US" sz="2600" b="1" dirty="0"/>
              <a:t>Earth observation for forest biomass and carbon mapping </a:t>
            </a:r>
            <a:r>
              <a:rPr lang="en-US" sz="2400" b="1" dirty="0"/>
              <a:t/>
            </a:r>
            <a:br>
              <a:rPr lang="en-US" sz="2400" b="1" dirty="0"/>
            </a:br>
            <a:r>
              <a:rPr lang="en-US" sz="2000" dirty="0"/>
              <a:t>Case study: </a:t>
            </a:r>
            <a:r>
              <a:rPr lang="en-US" sz="2000" dirty="0" err="1"/>
              <a:t>Afram</a:t>
            </a:r>
            <a:r>
              <a:rPr lang="en-US" sz="2000" dirty="0"/>
              <a:t> Headwaters Forest Reserve, Ghana </a:t>
            </a:r>
            <a:r>
              <a:rPr lang="en-US" sz="2000" b="1" dirty="0"/>
              <a:t>(ITC; 2015)</a:t>
            </a:r>
            <a:br>
              <a:rPr lang="en-US" sz="2000" b="1" dirty="0"/>
            </a:br>
            <a:r>
              <a:rPr lang="en-US" sz="2000" i="1" dirty="0"/>
              <a:t>3-day EOPOWER (self-study) course for professionals</a:t>
            </a:r>
            <a:br>
              <a:rPr lang="en-US" sz="2000" i="1" dirty="0"/>
            </a:br>
            <a:r>
              <a:rPr lang="en-US" sz="2000" dirty="0">
                <a:hlinkClick r:id="rId2"/>
              </a:rPr>
              <a:t>http://menhir.itc.utwente.nl:5000/fbsharing/KGKOZXKU/</a:t>
            </a:r>
            <a:endParaRPr lang="en-US" sz="2000" dirty="0"/>
          </a:p>
          <a:p>
            <a:pPr marL="0" lvl="0" indent="0">
              <a:lnSpc>
                <a:spcPct val="80000"/>
              </a:lnSpc>
              <a:spcBef>
                <a:spcPts val="0"/>
              </a:spcBef>
              <a:spcAft>
                <a:spcPts val="1200"/>
              </a:spcAft>
              <a:buNone/>
            </a:pPr>
            <a:r>
              <a:rPr lang="en-US" sz="2600" b="1" dirty="0">
                <a:solidFill>
                  <a:prstClr val="black"/>
                </a:solidFill>
              </a:rPr>
              <a:t>Manual on deforestation, degradation and fragmentation using remote sensing and </a:t>
            </a:r>
            <a:r>
              <a:rPr lang="en-US" sz="2600" b="1" dirty="0" smtClean="0">
                <a:solidFill>
                  <a:prstClr val="black"/>
                </a:solidFill>
              </a:rPr>
              <a:t>GIS</a:t>
            </a:r>
            <a:r>
              <a:rPr lang="en-US" sz="2000" dirty="0" smtClean="0">
                <a:solidFill>
                  <a:prstClr val="black"/>
                </a:solidFill>
              </a:rPr>
              <a:t> </a:t>
            </a:r>
            <a:r>
              <a:rPr lang="en-US" sz="2000" b="1" dirty="0" smtClean="0">
                <a:solidFill>
                  <a:prstClr val="black"/>
                </a:solidFill>
              </a:rPr>
              <a:t>(FAO; 2007)</a:t>
            </a:r>
            <a:r>
              <a:rPr lang="en-US" sz="2000" b="1" dirty="0">
                <a:solidFill>
                  <a:prstClr val="black"/>
                </a:solidFill>
              </a:rPr>
              <a:t/>
            </a:r>
            <a:br>
              <a:rPr lang="en-US" sz="2000" b="1" dirty="0">
                <a:solidFill>
                  <a:prstClr val="black"/>
                </a:solidFill>
              </a:rPr>
            </a:br>
            <a:r>
              <a:rPr lang="en-US" sz="2000" i="1" dirty="0" smtClean="0">
                <a:solidFill>
                  <a:prstClr val="black"/>
                </a:solidFill>
              </a:rPr>
              <a:t>description of the use of remote sensing to estimate and monitor deforestation, degradation and fragmentation (in Asia and Oceania)</a:t>
            </a:r>
            <a:r>
              <a:rPr lang="en-US" sz="2000" i="1" dirty="0">
                <a:solidFill>
                  <a:prstClr val="black"/>
                </a:solidFill>
              </a:rPr>
              <a:t/>
            </a:r>
            <a:br>
              <a:rPr lang="en-US" sz="2000" i="1" dirty="0">
                <a:solidFill>
                  <a:prstClr val="black"/>
                </a:solidFill>
              </a:rPr>
            </a:br>
            <a:r>
              <a:rPr lang="en-US" sz="2400" dirty="0" smtClean="0"/>
              <a:t>	</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85</a:t>
            </a:fld>
            <a:endParaRPr lang="en-US" dirty="0"/>
          </a:p>
        </p:txBody>
      </p:sp>
      <p:pic>
        <p:nvPicPr>
          <p:cNvPr id="1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250137"/>
            <a:ext cx="666750" cy="762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221562"/>
            <a:ext cx="819150" cy="819150"/>
          </a:xfrm>
          <a:prstGeom prst="rect">
            <a:avLst/>
          </a:prstGeom>
        </p:spPr>
      </p:pic>
    </p:spTree>
    <p:extLst>
      <p:ext uri="{BB962C8B-B14F-4D97-AF65-F5344CB8AC3E}">
        <p14:creationId xmlns:p14="http://schemas.microsoft.com/office/powerpoint/2010/main" val="1752121409"/>
      </p:ext>
    </p:extLst>
  </p:cSld>
  <p:clrMapOvr>
    <a:masterClrMapping/>
  </p:clrMapOvr>
  <p:transition advTm="2000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4470"/>
            <a:ext cx="7772400" cy="1470025"/>
          </a:xfrm>
        </p:spPr>
        <p:txBody>
          <a:bodyPr>
            <a:normAutofit/>
          </a:bodyPr>
          <a:lstStyle/>
          <a:p>
            <a:r>
              <a:rPr lang="en-US" sz="4800" b="1" dirty="0" smtClean="0"/>
              <a:t>Further details:</a:t>
            </a:r>
            <a:endParaRPr lang="en-US" sz="4800" b="1" dirty="0"/>
          </a:p>
        </p:txBody>
      </p:sp>
      <p:sp>
        <p:nvSpPr>
          <p:cNvPr id="3" name="Subtitle 2"/>
          <p:cNvSpPr>
            <a:spLocks noGrp="1"/>
          </p:cNvSpPr>
          <p:nvPr>
            <p:ph type="subTitle" idx="1"/>
          </p:nvPr>
        </p:nvSpPr>
        <p:spPr>
          <a:xfrm>
            <a:off x="1371600" y="3886200"/>
            <a:ext cx="6400800" cy="2133600"/>
          </a:xfrm>
        </p:spPr>
        <p:txBody>
          <a:bodyPr>
            <a:normAutofit fontScale="92500" lnSpcReduction="20000"/>
          </a:bodyPr>
          <a:lstStyle/>
          <a:p>
            <a:r>
              <a:rPr lang="en-US" sz="2800" dirty="0" smtClean="0"/>
              <a:t>Contact: Mark Noort</a:t>
            </a:r>
          </a:p>
          <a:p>
            <a:r>
              <a:rPr lang="en-US" sz="2800" dirty="0" smtClean="0">
                <a:hlinkClick r:id="rId2"/>
              </a:rPr>
              <a:t>m.noort@hcpinternational.com</a:t>
            </a:r>
            <a:r>
              <a:rPr lang="en-US" sz="2800" dirty="0" smtClean="0"/>
              <a:t> </a:t>
            </a:r>
          </a:p>
          <a:p>
            <a:endParaRPr lang="en-US" sz="2800" dirty="0" smtClean="0"/>
          </a:p>
          <a:p>
            <a:r>
              <a:rPr lang="en-US" sz="2800" dirty="0" smtClean="0"/>
              <a:t> </a:t>
            </a:r>
            <a:r>
              <a:rPr lang="en-US" sz="2800" dirty="0" smtClean="0">
                <a:hlinkClick r:id="rId3"/>
              </a:rPr>
              <a:t>www.eopower.eu</a:t>
            </a:r>
            <a:r>
              <a:rPr lang="en-US" sz="2800" dirty="0" smtClean="0"/>
              <a:t> </a:t>
            </a:r>
          </a:p>
          <a:p>
            <a:r>
              <a:rPr lang="en-US" sz="2800" dirty="0" smtClean="0">
                <a:hlinkClick r:id="rId4"/>
              </a:rPr>
              <a:t>www.hcpinternational.com</a:t>
            </a:r>
            <a:r>
              <a:rPr lang="en-US" sz="2800" dirty="0" smtClean="0"/>
              <a:t> </a:t>
            </a:r>
          </a:p>
          <a:p>
            <a:endParaRPr lang="en-US" sz="28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86</a:t>
            </a:fld>
            <a:endParaRPr lang="en-US"/>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762000"/>
            <a:ext cx="2673025" cy="1371600"/>
          </a:xfrm>
          <a:prstGeom prst="rect">
            <a:avLst/>
          </a:prstGeom>
        </p:spPr>
      </p:pic>
    </p:spTree>
  </p:cSld>
  <p:clrMapOvr>
    <a:masterClrMapping/>
  </p:clrMapOvr>
  <p:transition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1800000"/>
          </a:xfrm>
        </p:spPr>
        <p:txBody>
          <a:bodyPr>
            <a:noAutofit/>
          </a:bodyPr>
          <a:lstStyle/>
          <a:p>
            <a:pPr algn="l"/>
            <a:r>
              <a:rPr lang="en-US" sz="4000" b="1" i="1" dirty="0" smtClean="0"/>
              <a:t>1. International trends &amp;</a:t>
            </a:r>
            <a:br>
              <a:rPr lang="en-US" sz="4000" b="1" i="1" dirty="0" smtClean="0"/>
            </a:br>
            <a:r>
              <a:rPr lang="en-US" sz="4000" b="1" i="1" dirty="0" smtClean="0"/>
              <a:t>    developments in </a:t>
            </a:r>
            <a:br>
              <a:rPr lang="en-US" sz="4000" b="1" i="1" dirty="0" smtClean="0"/>
            </a:br>
            <a:r>
              <a:rPr lang="en-US" sz="4000" b="1" i="1" dirty="0" smtClean="0"/>
              <a:t>    forest management</a:t>
            </a:r>
            <a:endParaRPr lang="en-US" sz="4000"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9</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8.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9.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0.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1.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2.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3.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4.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5.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6.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7.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8.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9.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0.xml><?xml version="1.0" encoding="utf-8"?>
<a:theme xmlns:a="http://schemas.openxmlformats.org/drawingml/2006/main" name="2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1.xml><?xml version="1.0" encoding="utf-8"?>
<a:theme xmlns:a="http://schemas.openxmlformats.org/drawingml/2006/main" name="3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13053</TotalTime>
  <Words>3446</Words>
  <Application>Microsoft Office PowerPoint</Application>
  <PresentationFormat>On-screen Show (4:3)</PresentationFormat>
  <Paragraphs>548</Paragraphs>
  <Slides>86</Slides>
  <Notes>1</Notes>
  <HiddenSlides>0</HiddenSlides>
  <MMClips>0</MMClips>
  <ScaleCrop>false</ScaleCrop>
  <HeadingPairs>
    <vt:vector size="4" baseType="variant">
      <vt:variant>
        <vt:lpstr>Theme</vt:lpstr>
      </vt:variant>
      <vt:variant>
        <vt:i4>31</vt:i4>
      </vt:variant>
      <vt:variant>
        <vt:lpstr>Slide Titles</vt:lpstr>
      </vt:variant>
      <vt:variant>
        <vt:i4>86</vt:i4>
      </vt:variant>
    </vt:vector>
  </HeadingPairs>
  <TitlesOfParts>
    <vt:vector size="117" baseType="lpstr">
      <vt:lpstr>Office Theme</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Earth Observation for  Forest Management</vt:lpstr>
      <vt:lpstr>PowerPoint Presentation</vt:lpstr>
      <vt:lpstr>PowerPoint Presentation</vt:lpstr>
      <vt:lpstr>Earth Observation helps you: save money save lives save the environment </vt:lpstr>
      <vt:lpstr>PowerPoint Presentation</vt:lpstr>
      <vt:lpstr>Life cycle of  products &amp; services</vt:lpstr>
      <vt:lpstr>PowerPoint Presentation</vt:lpstr>
      <vt:lpstr>Assessment of business &amp;  funding opportunities</vt:lpstr>
      <vt:lpstr>1. International trends &amp;     developments in      forest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Earth observation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Business development</vt:lpstr>
      <vt:lpstr>PowerPoint Presentation</vt:lpstr>
      <vt:lpstr>If public sector information is made available  free-of-charge, demand will increase and, in the end, government revenue also, as companies will derive income from value-added products and services, and consequently pay more taxes (see figures in following slides).</vt:lpstr>
      <vt:lpstr>Supply &amp; Demand Public Sector Information</vt:lpstr>
      <vt:lpstr>Cost-benefit Public Sector Information</vt:lpstr>
      <vt:lpstr>Re-use of Public Sector Information</vt:lpstr>
      <vt:lpstr>Most earth observation applications deal with so-called externalities, such as impact on the environment.  It is difficult to capture these in terms of conventional cost-benefit models.   To tackle this, the following framework for analysis of earth observation applications is developed: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Several attempts have been made to introduce environmental accounting and to enlarge the sphere of the conventional economy to include and quantify impact on ecosystems.   The following slides give some examples:</vt:lpstr>
      <vt:lpstr>PowerPoint Presentation</vt:lpstr>
      <vt:lpstr>SEEA Conceptual Framework</vt:lpstr>
      <vt:lpstr>For earth observation the work of the Group on Earth Observations (GEO) is essential to achieve the goal of a Global Earth Observations System of Systems (GEOSS), resulting in the shared GEO common infrastructure (GCI): </vt:lpstr>
      <vt:lpstr>Group on Earth Observations</vt:lpstr>
      <vt:lpstr>PowerPoint Presentation</vt:lpstr>
      <vt:lpstr>Customer value propositions capture the unique value of a product or services as perceived and appreciated by the customer.   Interestingly, they can differ completely from the features that the provider considers most important: </vt:lpstr>
      <vt:lpstr>Customer Value Propositions</vt:lpstr>
      <vt:lpstr>Buyer behaviour &amp; motivation</vt:lpstr>
      <vt:lpstr>Even when customer value propositions are well captured and formulated, introduction of solutions that involve new technology will have to overcome some hurdles.   This is called “crossing the technology chasm”: </vt:lpstr>
      <vt:lpstr>Crossing the technology chasm</vt:lpstr>
      <vt:lpstr>Crossing  the technology chasm</vt:lpstr>
      <vt:lpstr>PowerPoint Presentation</vt:lpstr>
      <vt:lpstr>Creating shared value is a key element of successful implementation of earth observation solutions.   To achieve this, in most cases earth observation applications have to be integrated into more general (business or organizational) processes: </vt:lpstr>
      <vt:lpstr>PowerPoint Presentation</vt:lpstr>
      <vt:lpstr>Based on all considerations dealt with in the previous slides, there are some practical approaches that can be applied in combination to promote earth observation applications: </vt:lpstr>
      <vt:lpstr>PowerPoint Presentation</vt:lpstr>
      <vt:lpstr>PowerPoint Presentation</vt:lpstr>
      <vt:lpstr>Proposal writing is an art in itself.   During the GEONetCab and EOPOWER projects templates have been developed for writing successful proposals: </vt:lpstr>
      <vt:lpstr>Proposal outline</vt:lpstr>
      <vt:lpstr>Other guides that may be useful:</vt:lpstr>
      <vt:lpstr>If you run a company, compete for assignments and manage projects, a structured approach towards responsibilities, tasks, implementation and documentation is needed.   The following business procedures may be helpful: </vt:lpstr>
      <vt:lpstr>Business procedures</vt:lpstr>
      <vt:lpstr>Again:</vt:lpstr>
      <vt:lpstr>4. Capacity Building</vt:lpstr>
      <vt:lpstr>General</vt:lpstr>
      <vt:lpstr>General references for capacity building, open data and success stories</vt:lpstr>
      <vt:lpstr>General references for capacity building, open data (2)</vt:lpstr>
      <vt:lpstr>More references open data</vt:lpstr>
      <vt:lpstr>Capacity building resources for  forest management:</vt:lpstr>
      <vt:lpstr>Capacity building resources for  forest management (2):</vt:lpstr>
      <vt:lpstr>Further details:</vt:lpstr>
    </vt:vector>
  </TitlesOfParts>
  <Company>ITC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M.Noort</dc:creator>
  <cp:lastModifiedBy>Mark Noort</cp:lastModifiedBy>
  <cp:revision>715</cp:revision>
  <dcterms:created xsi:type="dcterms:W3CDTF">2011-01-20T13:25:32Z</dcterms:created>
  <dcterms:modified xsi:type="dcterms:W3CDTF">2016-02-16T12:12:26Z</dcterms:modified>
</cp:coreProperties>
</file>