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32"/>
  </p:notesMasterIdLst>
  <p:sldIdLst>
    <p:sldId id="308" r:id="rId32"/>
    <p:sldId id="306" r:id="rId33"/>
    <p:sldId id="407" r:id="rId34"/>
    <p:sldId id="345" r:id="rId35"/>
    <p:sldId id="259" r:id="rId36"/>
    <p:sldId id="327" r:id="rId37"/>
    <p:sldId id="346" r:id="rId38"/>
    <p:sldId id="512" r:id="rId39"/>
    <p:sldId id="328" r:id="rId40"/>
    <p:sldId id="329" r:id="rId41"/>
    <p:sldId id="351" r:id="rId42"/>
    <p:sldId id="426" r:id="rId43"/>
    <p:sldId id="408" r:id="rId44"/>
    <p:sldId id="514" r:id="rId45"/>
    <p:sldId id="498" r:id="rId46"/>
    <p:sldId id="427" r:id="rId47"/>
    <p:sldId id="409" r:id="rId48"/>
    <p:sldId id="428" r:id="rId49"/>
    <p:sldId id="518" r:id="rId50"/>
    <p:sldId id="500" r:id="rId51"/>
    <p:sldId id="501" r:id="rId52"/>
    <p:sldId id="519" r:id="rId53"/>
    <p:sldId id="283" r:id="rId54"/>
    <p:sldId id="354" r:id="rId55"/>
    <p:sldId id="355" r:id="rId56"/>
    <p:sldId id="356" r:id="rId57"/>
    <p:sldId id="458" r:id="rId58"/>
    <p:sldId id="432" r:id="rId59"/>
    <p:sldId id="515" r:id="rId60"/>
    <p:sldId id="520" r:id="rId61"/>
    <p:sldId id="523" r:id="rId62"/>
    <p:sldId id="357" r:id="rId63"/>
    <p:sldId id="459" r:id="rId64"/>
    <p:sldId id="460" r:id="rId65"/>
    <p:sldId id="358" r:id="rId66"/>
    <p:sldId id="461" r:id="rId67"/>
    <p:sldId id="462" r:id="rId68"/>
    <p:sldId id="359" r:id="rId69"/>
    <p:sldId id="463" r:id="rId70"/>
    <p:sldId id="510" r:id="rId71"/>
    <p:sldId id="521" r:id="rId72"/>
    <p:sldId id="360" r:id="rId73"/>
    <p:sldId id="464" r:id="rId74"/>
    <p:sldId id="465" r:id="rId75"/>
    <p:sldId id="516" r:id="rId76"/>
    <p:sldId id="334" r:id="rId77"/>
    <p:sldId id="381" r:id="rId78"/>
    <p:sldId id="481" r:id="rId79"/>
    <p:sldId id="382" r:id="rId80"/>
    <p:sldId id="383" r:id="rId81"/>
    <p:sldId id="384" r:id="rId82"/>
    <p:sldId id="482" r:id="rId83"/>
    <p:sldId id="379" r:id="rId84"/>
    <p:sldId id="380" r:id="rId85"/>
    <p:sldId id="349" r:id="rId86"/>
    <p:sldId id="388" r:id="rId87"/>
    <p:sldId id="394" r:id="rId88"/>
    <p:sldId id="395" r:id="rId89"/>
    <p:sldId id="396" r:id="rId90"/>
    <p:sldId id="397" r:id="rId91"/>
    <p:sldId id="398" r:id="rId92"/>
    <p:sldId id="399" r:id="rId93"/>
    <p:sldId id="400" r:id="rId94"/>
    <p:sldId id="401" r:id="rId95"/>
    <p:sldId id="402" r:id="rId96"/>
    <p:sldId id="496" r:id="rId97"/>
    <p:sldId id="483" r:id="rId98"/>
    <p:sldId id="385" r:id="rId99"/>
    <p:sldId id="386" r:id="rId100"/>
    <p:sldId id="484" r:id="rId101"/>
    <p:sldId id="387" r:id="rId102"/>
    <p:sldId id="403" r:id="rId103"/>
    <p:sldId id="485" r:id="rId104"/>
    <p:sldId id="389" r:id="rId105"/>
    <p:sldId id="390" r:id="rId106"/>
    <p:sldId id="486" r:id="rId107"/>
    <p:sldId id="391" r:id="rId108"/>
    <p:sldId id="406" r:id="rId109"/>
    <p:sldId id="491" r:id="rId110"/>
    <p:sldId id="487" r:id="rId111"/>
    <p:sldId id="392" r:id="rId112"/>
    <p:sldId id="488" r:id="rId113"/>
    <p:sldId id="393" r:id="rId114"/>
    <p:sldId id="404" r:id="rId115"/>
    <p:sldId id="489" r:id="rId116"/>
    <p:sldId id="337" r:id="rId117"/>
    <p:sldId id="338" r:id="rId118"/>
    <p:sldId id="490" r:id="rId119"/>
    <p:sldId id="405" r:id="rId120"/>
    <p:sldId id="339" r:id="rId121"/>
    <p:sldId id="340" r:id="rId122"/>
    <p:sldId id="341" r:id="rId123"/>
    <p:sldId id="492" r:id="rId124"/>
    <p:sldId id="495" r:id="rId125"/>
    <p:sldId id="517" r:id="rId126"/>
    <p:sldId id="493" r:id="rId127"/>
    <p:sldId id="511" r:id="rId128"/>
    <p:sldId id="522" r:id="rId129"/>
    <p:sldId id="513" r:id="rId130"/>
    <p:sldId id="344" r:id="rId1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slide" Target="slides/slide95.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tableStyles" Target="tableStyles.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2/17/2016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2/17/2016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nep.org/geo/"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gif"/><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emf"/><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mo.int/pages/prog/gcos/index.php?name=EssentialClimateVariables" TargetMode="External"/><Relationship Id="rId2" Type="http://schemas.openxmlformats.org/officeDocument/2006/relationships/hyperlink" Target="http://www.gewex.org/"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1.gif"/><Relationship Id="rId7" Type="http://schemas.openxmlformats.org/officeDocument/2006/relationships/image" Target="../media/image62.gif"/><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19.jpeg"/><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72.jpeg"/><Relationship Id="rId7" Type="http://schemas.openxmlformats.org/officeDocument/2006/relationships/hyperlink" Target="http://www.geocab.org/" TargetMode="Externa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33.emf"/></Relationships>
</file>

<file path=ppt/slides/_rels/slide94.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33.emf"/><Relationship Id="rId7" Type="http://schemas.openxmlformats.org/officeDocument/2006/relationships/hyperlink" Target="http://www.seos-project.eu/" TargetMode="Externa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73.pn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11.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emf"/><Relationship Id="rId4" Type="http://schemas.openxmlformats.org/officeDocument/2006/relationships/hyperlink" Target="http://ec.europa.eu/information_society/newsroom/cf/dae/document.cfm?doc_id=6210"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bif.org/" TargetMode="Externa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75.jpeg"/><Relationship Id="rId4" Type="http://schemas.openxmlformats.org/officeDocument/2006/relationships/image" Target="../media/image74.jpeg"/></Relationships>
</file>

<file path=ppt/slides/_rels/slide97.xml.rels><?xml version="1.0" encoding="UTF-8" standalone="yes"?>
<Relationships xmlns="http://schemas.openxmlformats.org/package/2006/relationships"><Relationship Id="rId3" Type="http://schemas.openxmlformats.org/officeDocument/2006/relationships/hyperlink" Target="http://www.youtube.com/watch?v=9SKOwQDFhYI&amp;sns=em" TargetMode="External"/><Relationship Id="rId7" Type="http://schemas.openxmlformats.org/officeDocument/2006/relationships/image" Target="../media/image77.png"/><Relationship Id="rId2" Type="http://schemas.openxmlformats.org/officeDocument/2006/relationships/hyperlink" Target="http://www.afromaison.net/"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76.jpe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78.png"/></Relationships>
</file>

<file path=ppt/slides/_rels/slide99.xml.rels><?xml version="1.0" encoding="UTF-8" standalone="yes"?>
<Relationships xmlns="http://schemas.openxmlformats.org/package/2006/relationships"><Relationship Id="rId3" Type="http://schemas.openxmlformats.org/officeDocument/2006/relationships/hyperlink" Target="http://www.epa.gov/ged/tutorial/index.htm" TargetMode="External"/><Relationship Id="rId7" Type="http://schemas.openxmlformats.org/officeDocument/2006/relationships/image" Target="../media/image83.png"/><Relationship Id="rId2" Type="http://schemas.openxmlformats.org/officeDocument/2006/relationships/hyperlink" Target="http://data.naturalcapitalproject.org/nightly-build/invest-users-guide/html/#pdf-version-of-the-user-s-guide" TargetMode="Externa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9270"/>
            <a:ext cx="7772400" cy="1470025"/>
          </a:xfrm>
        </p:spPr>
        <p:txBody>
          <a:bodyPr>
            <a:normAutofit fontScale="90000"/>
          </a:bodyPr>
          <a:lstStyle/>
          <a:p>
            <a:r>
              <a:rPr lang="en-US" sz="5300" b="1" dirty="0" smtClean="0"/>
              <a:t>Earth Observation for </a:t>
            </a:r>
            <a:br>
              <a:rPr lang="en-US" sz="5300" b="1" dirty="0" smtClean="0"/>
            </a:br>
            <a:r>
              <a:rPr lang="en-US" sz="5300" b="1" dirty="0" smtClean="0"/>
              <a:t>Environmental Management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environmental management</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100</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324000"/>
            <a:ext cx="8208000" cy="1938992"/>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environmental</a:t>
            </a:r>
          </a:p>
          <a:p>
            <a:pPr algn="r"/>
            <a:r>
              <a:rPr lang="en-US" sz="4000" b="1" i="1" dirty="0" smtClean="0">
                <a:solidFill>
                  <a:srgbClr val="4676A6"/>
                </a:solidFill>
              </a:rPr>
              <a:t>management</a:t>
            </a:r>
            <a:endParaRPr lang="en-US" sz="4000" b="1" i="1" dirty="0">
              <a:solidFill>
                <a:srgbClr val="4676A6"/>
              </a:solidFill>
            </a:endParaRPr>
          </a:p>
        </p:txBody>
      </p:sp>
      <p:sp>
        <p:nvSpPr>
          <p:cNvPr id="10" name="Tijdelijke aanduiding voor inhoud 2"/>
          <p:cNvSpPr txBox="1">
            <a:spLocks/>
          </p:cNvSpPr>
          <p:nvPr/>
        </p:nvSpPr>
        <p:spPr bwMode="auto">
          <a:xfrm>
            <a:off x="378000" y="234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800" i="0" u="none" strike="noStrike" kern="0" cap="none" spc="0" normalizeH="0" baseline="0" noProof="0" dirty="0" smtClean="0">
                <a:ln>
                  <a:noFill/>
                </a:ln>
                <a:solidFill>
                  <a:srgbClr val="000000"/>
                </a:solidFill>
                <a:effectLst/>
                <a:uLnTx/>
                <a:uFillTx/>
                <a:latin typeface="Calibri" pitchFamily="34" charset="0"/>
              </a:rPr>
              <a:t>Addressing </a:t>
            </a:r>
            <a:r>
              <a:rPr kumimoji="0" lang="en-GB" sz="2800" b="1" i="0" u="none" strike="noStrike" kern="0" cap="none" spc="0" normalizeH="0" baseline="0" noProof="0" dirty="0" smtClean="0">
                <a:ln>
                  <a:noFill/>
                </a:ln>
                <a:solidFill>
                  <a:srgbClr val="000000"/>
                </a:solidFill>
                <a:effectLst/>
                <a:uLnTx/>
                <a:uFillTx/>
                <a:latin typeface="Calibri" pitchFamily="34" charset="0"/>
              </a:rPr>
              <a:t>environmental challenges</a:t>
            </a:r>
            <a:r>
              <a:rPr kumimoji="0" lang="en-GB" sz="2800" i="0" u="none" strike="noStrike" kern="0" cap="none" spc="0" normalizeH="0" baseline="0" noProof="0" dirty="0" smtClean="0">
                <a:ln>
                  <a:noFill/>
                </a:ln>
                <a:solidFill>
                  <a:srgbClr val="000000"/>
                </a:solidFill>
                <a:effectLst/>
                <a:uLnTx/>
                <a:uFillTx/>
                <a:latin typeface="Calibri" pitchFamily="34" charset="0"/>
              </a:rPr>
              <a:t>; leading</a:t>
            </a:r>
            <a:r>
              <a:rPr kumimoji="0" lang="en-GB" sz="2800" i="0" u="none" strike="noStrike" kern="0" cap="none" spc="0" normalizeH="0" noProof="0" dirty="0" smtClean="0">
                <a:ln>
                  <a:noFill/>
                </a:ln>
                <a:solidFill>
                  <a:srgbClr val="000000"/>
                </a:solidFill>
                <a:effectLst/>
                <a:uLnTx/>
                <a:uFillTx/>
                <a:latin typeface="Calibri" pitchFamily="34" charset="0"/>
              </a:rPr>
              <a:t> to a</a:t>
            </a:r>
            <a:endParaRPr kumimoji="0" lang="en-GB" sz="2800" i="0" u="none" strike="noStrike" kern="0" cap="none" spc="0" normalizeH="0" baseline="0" noProof="0" dirty="0" smtClean="0">
              <a:ln>
                <a:noFill/>
              </a:ln>
              <a:solidFill>
                <a:srgbClr val="000000"/>
              </a:solidFill>
              <a:effectLst/>
              <a:uLnTx/>
              <a:uFillTx/>
              <a:latin typeface="Calibri" pitchFamily="34" charset="0"/>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i="0" u="none" strike="noStrike" kern="0" cap="none" spc="0" normalizeH="0" baseline="0" noProof="0" dirty="0" smtClean="0">
                <a:ln>
                  <a:noFill/>
                </a:ln>
                <a:solidFill>
                  <a:srgbClr val="000000"/>
                </a:solidFill>
                <a:effectLst/>
                <a:uLnTx/>
                <a:uFillTx/>
                <a:latin typeface="Calibri" pitchFamily="34" charset="0"/>
              </a:rPr>
              <a:t>Move towards a </a:t>
            </a:r>
            <a:r>
              <a:rPr kumimoji="0" lang="en-GB" sz="2800" b="1" i="0" u="none" strike="noStrike" kern="0" cap="none" spc="0" normalizeH="0" baseline="0" noProof="0" dirty="0" smtClean="0">
                <a:ln>
                  <a:noFill/>
                </a:ln>
                <a:solidFill>
                  <a:srgbClr val="000000"/>
                </a:solidFill>
                <a:effectLst/>
                <a:uLnTx/>
                <a:uFillTx/>
                <a:latin typeface="Calibri" pitchFamily="34" charset="0"/>
              </a:rPr>
              <a:t>green economy</a:t>
            </a:r>
            <a:r>
              <a:rPr kumimoji="0" lang="en-GB" sz="2800" b="0" i="0" u="none" strike="noStrike" kern="0" cap="none" spc="0" normalizeH="0" baseline="0" noProof="0" dirty="0" smtClean="0">
                <a:ln>
                  <a:noFill/>
                </a:ln>
                <a:solidFill>
                  <a:srgbClr val="000000"/>
                </a:solidFill>
                <a:effectLst/>
                <a:uLnTx/>
                <a:uFillTx/>
                <a:latin typeface="Calibri" pitchFamily="34" charset="0"/>
              </a:rPr>
              <a:t>; including</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b="1" i="0" u="none" strike="noStrike" kern="0" cap="none" spc="0" normalizeH="0" baseline="0" noProof="0" dirty="0" smtClean="0">
                <a:ln>
                  <a:noFill/>
                </a:ln>
                <a:solidFill>
                  <a:srgbClr val="000000"/>
                </a:solidFill>
                <a:effectLst/>
                <a:uLnTx/>
                <a:uFillTx/>
                <a:latin typeface="Calibri" pitchFamily="34" charset="0"/>
              </a:rPr>
              <a:t>Payment for ecosystem services.</a:t>
            </a:r>
            <a:endParaRPr kumimoji="0" lang="en-GB" sz="2800" b="0" i="0" u="none" strike="noStrike" kern="0" cap="none" spc="0" normalizeH="0" baseline="0" noProof="0" dirty="0" smtClean="0">
              <a:ln>
                <a:noFill/>
              </a:ln>
              <a:solidFill>
                <a:srgbClr val="000000"/>
              </a:solidFill>
              <a:effectLst/>
              <a:uLnTx/>
              <a:uFillTx/>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5725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Economic growth;</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Population growth;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Overexploitation of resources, such as in agriculture and fisheries;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Environmental assets are not valued or undervalued in the current economic system;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Lack of awareness, knowledge and consensus about what affects the environment and what the consequences are.</a:t>
            </a:r>
            <a:endParaRPr lang="en-US" sz="2800" dirty="0">
              <a:solidFill>
                <a:prstClr val="black"/>
              </a:solidFill>
            </a:endParaRP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13</a:t>
            </a:fld>
            <a:endParaRPr lang="en-US" dirty="0"/>
          </a:p>
        </p:txBody>
      </p:sp>
      <p:sp>
        <p:nvSpPr>
          <p:cNvPr id="2" name="TextBox 1"/>
          <p:cNvSpPr txBox="1"/>
          <p:nvPr/>
        </p:nvSpPr>
        <p:spPr>
          <a:xfrm>
            <a:off x="378000" y="324000"/>
            <a:ext cx="8208000" cy="1324800"/>
          </a:xfrm>
          <a:prstGeom prst="rect">
            <a:avLst/>
          </a:prstGeom>
          <a:noFill/>
        </p:spPr>
        <p:txBody>
          <a:bodyPr wrap="square" rtlCol="0" anchor="ctr">
            <a:spAutoFit/>
          </a:bodyPr>
          <a:lstStyle/>
          <a:p>
            <a:pPr algn="r"/>
            <a:r>
              <a:rPr lang="en-US" sz="4000" b="1" i="1" dirty="0" smtClean="0">
                <a:solidFill>
                  <a:srgbClr val="4676A6"/>
                </a:solidFill>
              </a:rPr>
              <a:t>Environmental </a:t>
            </a:r>
            <a:br>
              <a:rPr lang="en-US" sz="4000" b="1" i="1" dirty="0" smtClean="0">
                <a:solidFill>
                  <a:srgbClr val="4676A6"/>
                </a:solidFill>
              </a:rPr>
            </a:br>
            <a:r>
              <a:rPr lang="en-US" sz="4000" b="1" i="1" dirty="0" smtClean="0">
                <a:solidFill>
                  <a:srgbClr val="4676A6"/>
                </a:solidFill>
              </a:rPr>
              <a:t>challenges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a:lnSpc>
                <a:spcPct val="80000"/>
              </a:lnSpc>
              <a:spcBef>
                <a:spcPts val="0"/>
              </a:spcBef>
              <a:spcAft>
                <a:spcPts val="1200"/>
              </a:spcAft>
              <a:defRPr/>
            </a:pPr>
            <a:r>
              <a:rPr lang="en-US" sz="2400" kern="0" dirty="0" smtClean="0"/>
              <a:t>There are many environmental challenges, classification and priorities depend on viewpoints and aspect perception:</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Freshwater scarcity, climate change, habitat change, invasive species, overexploitation of oceans,  nutrient overloading (TEEB for business);</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Cross-cutting issues, food – biodiversity &amp; land issues, freshwater &amp; marine issues, climate change issues, energy – technology &amp; waste issues (UNEP);</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Depletion of natural capital, climate change, biodiversity loss, emissions &amp; waste generation, pollution (EEA);</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Climate change, energy efficiency &amp; renewable energy sources, management of ecosystems &amp; biodiversity, forest loss, desertification &amp; land degradation, water resources (EC).</a:t>
            </a:r>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216000"/>
            <a:ext cx="8208000" cy="709200"/>
          </a:xfrm>
        </p:spPr>
        <p:txBody>
          <a:bodyPr>
            <a:normAutofit/>
          </a:bodyPr>
          <a:lstStyle/>
          <a:p>
            <a:r>
              <a:rPr lang="en-US" sz="4000" b="1" i="1" dirty="0" smtClean="0">
                <a:solidFill>
                  <a:srgbClr val="4676A6"/>
                </a:solidFill>
              </a:rPr>
              <a:t>In schematic form: DPSIR framework</a:t>
            </a:r>
            <a:endParaRPr lang="en-US" sz="4000" b="1" i="1" dirty="0">
              <a:solidFill>
                <a:srgbClr val="4676A6"/>
              </a:solidFill>
            </a:endParaRPr>
          </a:p>
        </p:txBody>
      </p:sp>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pic>
        <p:nvPicPr>
          <p:cNvPr id="5" name="Picture 4"/>
          <p:cNvPicPr/>
          <p:nvPr/>
        </p:nvPicPr>
        <p:blipFill>
          <a:blip r:embed="rId2" cstate="print"/>
          <a:srcRect/>
          <a:stretch>
            <a:fillRect/>
          </a:stretch>
        </p:blipFill>
        <p:spPr bwMode="auto">
          <a:xfrm>
            <a:off x="381000" y="1295400"/>
            <a:ext cx="8382000" cy="5334000"/>
          </a:xfrm>
          <a:prstGeom prst="rect">
            <a:avLst/>
          </a:prstGeom>
          <a:noFill/>
          <a:ln w="9525">
            <a:noFill/>
            <a:miter lim="800000"/>
            <a:headEnd/>
            <a:tailEnd/>
          </a:ln>
        </p:spPr>
      </p:pic>
    </p:spTree>
    <p:extLst>
      <p:ext uri="{BB962C8B-B14F-4D97-AF65-F5344CB8AC3E}">
        <p14:creationId xmlns:p14="http://schemas.microsoft.com/office/powerpoint/2010/main" val="167314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15</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a:spLocks noGrp="1"/>
          </p:cNvSpPr>
          <p:nvPr>
            <p:ph type="title"/>
          </p:nvPr>
        </p:nvSpPr>
        <p:spPr>
          <a:xfrm>
            <a:off x="378000" y="324000"/>
            <a:ext cx="8208000" cy="1324800"/>
          </a:xfrm>
        </p:spPr>
        <p:txBody>
          <a:bodyPr>
            <a:normAutofit fontScale="90000"/>
          </a:bodyPr>
          <a:lstStyle/>
          <a:p>
            <a:pPr algn="r"/>
            <a:r>
              <a:rPr lang="en-US" b="1" i="1" dirty="0" smtClean="0">
                <a:solidFill>
                  <a:srgbClr val="4676A6"/>
                </a:solidFill>
              </a:rPr>
              <a:t>Resulting in:</a:t>
            </a:r>
            <a:br>
              <a:rPr lang="en-US" b="1" i="1" dirty="0" smtClean="0">
                <a:solidFill>
                  <a:srgbClr val="4676A6"/>
                </a:solidFill>
              </a:rPr>
            </a:br>
            <a:r>
              <a:rPr lang="en-US" b="1" i="1" dirty="0">
                <a:solidFill>
                  <a:srgbClr val="4676A6"/>
                </a:solidFill>
              </a:rPr>
              <a:t>p</a:t>
            </a:r>
            <a:r>
              <a:rPr lang="en-US" b="1" i="1" dirty="0" smtClean="0">
                <a:solidFill>
                  <a:srgbClr val="4676A6"/>
                </a:solidFill>
              </a:rPr>
              <a:t>olicy priorities</a:t>
            </a:r>
            <a:endParaRPr lang="en-US" sz="2900" b="1" i="1" dirty="0">
              <a:solidFill>
                <a:srgbClr val="4676A6"/>
              </a:solidFill>
            </a:endParaRPr>
          </a:p>
        </p:txBody>
      </p:sp>
      <p:sp>
        <p:nvSpPr>
          <p:cNvPr id="10" name="Content Placeholder 2"/>
          <p:cNvSpPr>
            <a:spLocks noGrp="1"/>
          </p:cNvSpPr>
          <p:nvPr>
            <p:ph idx="1"/>
          </p:nvPr>
        </p:nvSpPr>
        <p:spPr>
          <a:xfrm>
            <a:off x="378000" y="1800000"/>
            <a:ext cx="8208000" cy="3733800"/>
          </a:xfrm>
        </p:spPr>
        <p:txBody>
          <a:bodyPr>
            <a:normAutofit/>
          </a:bodyPr>
          <a:lstStyle/>
          <a:p>
            <a:pPr lvl="0">
              <a:lnSpc>
                <a:spcPct val="80000"/>
              </a:lnSpc>
              <a:spcBef>
                <a:spcPts val="0"/>
              </a:spcBef>
              <a:spcAft>
                <a:spcPts val="1200"/>
              </a:spcAft>
            </a:pPr>
            <a:r>
              <a:rPr lang="en-US" sz="2800" dirty="0" smtClean="0">
                <a:solidFill>
                  <a:prstClr val="black"/>
                </a:solidFill>
              </a:rPr>
              <a:t>Better </a:t>
            </a:r>
            <a:r>
              <a:rPr lang="en-US" sz="2800" dirty="0">
                <a:solidFill>
                  <a:prstClr val="black"/>
                </a:solidFill>
              </a:rPr>
              <a:t>implementation and further strengthening of current environmental </a:t>
            </a:r>
            <a:r>
              <a:rPr lang="en-US" sz="2800" dirty="0" smtClean="0">
                <a:solidFill>
                  <a:prstClr val="black"/>
                </a:solidFill>
              </a:rPr>
              <a:t>priorities;</a:t>
            </a:r>
            <a:endParaRPr lang="en-US" sz="2800" dirty="0">
              <a:solidFill>
                <a:prstClr val="black"/>
              </a:solidFill>
            </a:endParaRPr>
          </a:p>
          <a:p>
            <a:pPr lvl="0">
              <a:lnSpc>
                <a:spcPct val="80000"/>
              </a:lnSpc>
              <a:spcBef>
                <a:spcPts val="0"/>
              </a:spcBef>
              <a:spcAft>
                <a:spcPts val="1200"/>
              </a:spcAft>
            </a:pPr>
            <a:r>
              <a:rPr lang="en-US" sz="2800" dirty="0">
                <a:solidFill>
                  <a:prstClr val="black"/>
                </a:solidFill>
              </a:rPr>
              <a:t>Dedicated management of natural capital and ecosystem </a:t>
            </a:r>
            <a:r>
              <a:rPr lang="en-US" sz="2800" dirty="0" smtClean="0">
                <a:solidFill>
                  <a:prstClr val="black"/>
                </a:solidFill>
              </a:rPr>
              <a:t>services;</a:t>
            </a:r>
            <a:endParaRPr lang="en-US" sz="2800" dirty="0">
              <a:solidFill>
                <a:prstClr val="black"/>
              </a:solidFill>
            </a:endParaRPr>
          </a:p>
          <a:p>
            <a:pPr lvl="0">
              <a:lnSpc>
                <a:spcPct val="80000"/>
              </a:lnSpc>
              <a:spcBef>
                <a:spcPts val="0"/>
              </a:spcBef>
              <a:spcAft>
                <a:spcPts val="1200"/>
              </a:spcAft>
            </a:pPr>
            <a:r>
              <a:rPr lang="en-US" sz="2800" dirty="0">
                <a:solidFill>
                  <a:prstClr val="black"/>
                </a:solidFill>
              </a:rPr>
              <a:t>Coherent integration of environmental considerations across the many </a:t>
            </a:r>
            <a:r>
              <a:rPr lang="en-US" sz="2800" dirty="0" err="1">
                <a:solidFill>
                  <a:prstClr val="black"/>
                </a:solidFill>
              </a:rPr>
              <a:t>sectoral</a:t>
            </a:r>
            <a:r>
              <a:rPr lang="en-US" sz="2800" dirty="0">
                <a:solidFill>
                  <a:prstClr val="black"/>
                </a:solidFill>
              </a:rPr>
              <a:t> policy </a:t>
            </a:r>
            <a:r>
              <a:rPr lang="en-US" sz="2800" dirty="0" smtClean="0">
                <a:solidFill>
                  <a:prstClr val="black"/>
                </a:solidFill>
              </a:rPr>
              <a:t>domains;</a:t>
            </a:r>
            <a:endParaRPr lang="en-US" sz="2800" dirty="0">
              <a:solidFill>
                <a:prstClr val="black"/>
              </a:solidFill>
            </a:endParaRPr>
          </a:p>
          <a:p>
            <a:pPr lvl="0">
              <a:lnSpc>
                <a:spcPct val="80000"/>
              </a:lnSpc>
              <a:spcBef>
                <a:spcPts val="0"/>
              </a:spcBef>
              <a:spcAft>
                <a:spcPts val="1200"/>
              </a:spcAft>
            </a:pPr>
            <a:r>
              <a:rPr lang="en-US" sz="2800" dirty="0">
                <a:solidFill>
                  <a:prstClr val="black"/>
                </a:solidFill>
              </a:rPr>
              <a:t>Transformation to a green </a:t>
            </a:r>
            <a:r>
              <a:rPr lang="en-US" sz="2800" dirty="0" smtClean="0">
                <a:solidFill>
                  <a:prstClr val="black"/>
                </a:solidFill>
              </a:rPr>
              <a:t>economy.</a:t>
            </a:r>
            <a:endParaRPr lang="en-US" sz="2800" dirty="0">
              <a:solidFill>
                <a:prstClr val="black"/>
              </a:solidFill>
            </a:endParaRPr>
          </a:p>
        </p:txBody>
      </p:sp>
      <p:pic>
        <p:nvPicPr>
          <p:cNvPr id="9" name="Picture 5" descr="eea-print-logo.gif"/>
          <p:cNvPicPr>
            <a:picLocks noChangeAspect="1"/>
          </p:cNvPicPr>
          <p:nvPr/>
        </p:nvPicPr>
        <p:blipFill>
          <a:blip r:embed="rId3" cstate="print"/>
          <a:stretch>
            <a:fillRect/>
          </a:stretch>
        </p:blipFill>
        <p:spPr>
          <a:xfrm>
            <a:off x="5766600" y="5760000"/>
            <a:ext cx="2819400" cy="570216"/>
          </a:xfrm>
          <a:prstGeom prst="rect">
            <a:avLst/>
          </a:prstGeom>
        </p:spPr>
      </p:pic>
    </p:spTree>
    <p:extLst>
      <p:ext uri="{BB962C8B-B14F-4D97-AF65-F5344CB8AC3E}">
        <p14:creationId xmlns:p14="http://schemas.microsoft.com/office/powerpoint/2010/main" val="1292739686"/>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smtClean="0"/>
              <a:t>Global environmental outlook 5 </a:t>
            </a:r>
            <a:r>
              <a:rPr lang="en-US" sz="2000" b="1" dirty="0" smtClean="0"/>
              <a:t>(UNEP; 2012)</a:t>
            </a:r>
            <a:r>
              <a:rPr lang="en-US" sz="2600" b="1" dirty="0" smtClean="0"/>
              <a:t> </a:t>
            </a:r>
            <a:r>
              <a:rPr lang="en-US" sz="2000" dirty="0" smtClean="0"/>
              <a:t>and regional environmental outlook </a:t>
            </a:r>
            <a:r>
              <a:rPr lang="en-US" sz="2000" dirty="0"/>
              <a:t>series </a:t>
            </a:r>
            <a:r>
              <a:rPr lang="en-US" sz="2000" dirty="0">
                <a:hlinkClick r:id="rId2"/>
              </a:rPr>
              <a:t>http://www.unep.org/geo</a:t>
            </a:r>
            <a:r>
              <a:rPr lang="en-US" sz="2000" dirty="0" smtClean="0">
                <a:hlinkClick r:id="rId2"/>
              </a:rPr>
              <a:t>/</a:t>
            </a:r>
            <a:r>
              <a:rPr lang="en-US" sz="2000" dirty="0" smtClean="0"/>
              <a:t> </a:t>
            </a:r>
          </a:p>
          <a:p>
            <a:pPr marL="0" indent="0">
              <a:lnSpc>
                <a:spcPct val="80000"/>
              </a:lnSpc>
              <a:spcBef>
                <a:spcPts val="0"/>
              </a:spcBef>
              <a:spcAft>
                <a:spcPts val="1200"/>
              </a:spcAft>
              <a:buNone/>
            </a:pPr>
            <a:r>
              <a:rPr lang="en-US" sz="2600" b="1" dirty="0" smtClean="0"/>
              <a:t>21 issues for the 21</a:t>
            </a:r>
            <a:r>
              <a:rPr lang="en-US" sz="2600" b="1" baseline="30000" dirty="0" smtClean="0"/>
              <a:t>st</a:t>
            </a:r>
            <a:r>
              <a:rPr lang="en-US" sz="2600" b="1" dirty="0" smtClean="0"/>
              <a:t> century </a:t>
            </a:r>
            <a:r>
              <a:rPr lang="en-US" sz="2000" b="1" dirty="0" smtClean="0"/>
              <a:t>(UNEP; 2012</a:t>
            </a:r>
            <a:r>
              <a:rPr lang="en-US" sz="2000" b="1" dirty="0"/>
              <a:t>)</a:t>
            </a:r>
            <a:r>
              <a:rPr lang="en-US" sz="2600" b="1" dirty="0"/>
              <a:t> </a:t>
            </a:r>
            <a:r>
              <a:rPr lang="en-US" sz="2000" i="1" dirty="0" smtClean="0"/>
              <a:t>results </a:t>
            </a:r>
            <a:r>
              <a:rPr lang="en-US" sz="2000" i="1" dirty="0"/>
              <a:t>of </a:t>
            </a:r>
            <a:r>
              <a:rPr lang="en-US" sz="2000" i="1" dirty="0" smtClean="0"/>
              <a:t>the UNEP foresight process on emerging environmental </a:t>
            </a:r>
            <a:r>
              <a:rPr lang="en-US" sz="2000" i="1" dirty="0"/>
              <a:t>Issues</a:t>
            </a:r>
            <a:endParaRPr lang="en-US" sz="2000" i="1" dirty="0" smtClean="0"/>
          </a:p>
          <a:p>
            <a:pPr marL="0" indent="0">
              <a:lnSpc>
                <a:spcPct val="80000"/>
              </a:lnSpc>
              <a:spcBef>
                <a:spcPts val="0"/>
              </a:spcBef>
              <a:spcAft>
                <a:spcPts val="1200"/>
              </a:spcAft>
              <a:buNone/>
            </a:pPr>
            <a:r>
              <a:rPr lang="en-US" sz="2600" b="1" dirty="0" smtClean="0"/>
              <a:t>The European environment </a:t>
            </a:r>
            <a:r>
              <a:rPr lang="en-US" sz="2000" b="1" dirty="0" smtClean="0"/>
              <a:t>(EEA; 2010) </a:t>
            </a:r>
            <a:r>
              <a:rPr lang="en-US" sz="2000" i="1" dirty="0" smtClean="0"/>
              <a:t>state and outlook + updates</a:t>
            </a:r>
          </a:p>
          <a:p>
            <a:pPr marL="0" indent="0">
              <a:lnSpc>
                <a:spcPct val="80000"/>
              </a:lnSpc>
              <a:spcBef>
                <a:spcPts val="0"/>
              </a:spcBef>
              <a:spcAft>
                <a:spcPts val="1200"/>
              </a:spcAft>
              <a:buNone/>
            </a:pPr>
            <a:r>
              <a:rPr lang="en-US" sz="2600" b="1" dirty="0"/>
              <a:t>Living planet report 2014 - Species and spaces, people and </a:t>
            </a:r>
            <a:r>
              <a:rPr lang="en-US" sz="2600" b="1" dirty="0" smtClean="0"/>
              <a:t>places </a:t>
            </a:r>
            <a:r>
              <a:rPr lang="en-US" sz="2000" b="1" dirty="0" smtClean="0"/>
              <a:t>(WWF; 2014) </a:t>
            </a:r>
            <a:r>
              <a:rPr lang="en-US" sz="2000" i="1" dirty="0" smtClean="0"/>
              <a:t>report on the Living Planet Index with information on populations of mammals, birds, reptiles, amphibians and fish</a:t>
            </a:r>
            <a:endParaRPr lang="en-US" sz="2000" i="1" dirty="0"/>
          </a:p>
          <a:p>
            <a:pPr marL="0" indent="0">
              <a:lnSpc>
                <a:spcPct val="80000"/>
              </a:lnSpc>
              <a:spcBef>
                <a:spcPts val="0"/>
              </a:spcBef>
              <a:spcAft>
                <a:spcPts val="1200"/>
              </a:spcAft>
              <a:buNone/>
            </a:pPr>
            <a:endParaRPr lang="en-US" sz="26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7" descr="unep logo.jpg"/>
          <p:cNvPicPr>
            <a:picLocks noChangeAspect="1"/>
          </p:cNvPicPr>
          <p:nvPr/>
        </p:nvPicPr>
        <p:blipFill>
          <a:blip r:embed="rId4" cstate="print"/>
          <a:stretch>
            <a:fillRect/>
          </a:stretch>
        </p:blipFill>
        <p:spPr>
          <a:xfrm>
            <a:off x="5220000" y="512325"/>
            <a:ext cx="902886" cy="9684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999" y="1095444"/>
            <a:ext cx="1905001" cy="38528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406826"/>
            <a:ext cx="795337" cy="1179397"/>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17</a:t>
            </a:fld>
            <a:endParaRPr lang="en-US"/>
          </a:p>
        </p:txBody>
      </p:sp>
      <p:sp>
        <p:nvSpPr>
          <p:cNvPr id="2" name="TextBox 1"/>
          <p:cNvSpPr txBox="1"/>
          <p:nvPr/>
        </p:nvSpPr>
        <p:spPr>
          <a:xfrm>
            <a:off x="377999" y="900000"/>
            <a:ext cx="8208000" cy="707886"/>
          </a:xfrm>
          <a:prstGeom prst="rect">
            <a:avLst/>
          </a:prstGeom>
          <a:noFill/>
        </p:spPr>
        <p:txBody>
          <a:bodyPr wrap="square" rtlCol="0" anchor="ctr">
            <a:spAutoFit/>
          </a:bodyPr>
          <a:lstStyle/>
          <a:p>
            <a:pPr algn="r"/>
            <a:r>
              <a:rPr lang="en-US" sz="4000" b="1" i="1" dirty="0" smtClean="0">
                <a:solidFill>
                  <a:srgbClr val="4676A6"/>
                </a:solidFill>
              </a:rPr>
              <a:t>Green economy</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Environmentally oriented policies and public investment as life insurance </a:t>
            </a:r>
            <a:r>
              <a:rPr lang="en-US" sz="2600" dirty="0">
                <a:solidFill>
                  <a:schemeClr val="tx1"/>
                </a:solidFill>
                <a:ea typeface="+mj-ea"/>
                <a:cs typeface="+mj-cs"/>
              </a:rPr>
              <a:t>(rather than luxury</a:t>
            </a:r>
            <a:r>
              <a:rPr lang="en-US" sz="2600" dirty="0" smtClean="0">
                <a:solidFill>
                  <a:schemeClr val="tx1"/>
                </a:solidFill>
                <a:ea typeface="+mj-ea"/>
                <a:cs typeface="+mj-cs"/>
              </a:rPr>
              <a:t>);</a:t>
            </a:r>
          </a:p>
          <a:p>
            <a:pPr marL="0" lvl="0" indent="0" eaLnBrk="1" fontAlgn="auto" hangingPunct="1">
              <a:lnSpc>
                <a:spcPct val="80000"/>
              </a:lnSpc>
              <a:spcBef>
                <a:spcPts val="0"/>
              </a:spcBef>
              <a:spcAft>
                <a:spcPts val="600"/>
              </a:spcAft>
              <a:buSzTx/>
            </a:pPr>
            <a:r>
              <a:rPr lang="en-US" sz="2600" b="1" dirty="0" smtClean="0">
                <a:solidFill>
                  <a:srgbClr val="4676A6"/>
                </a:solidFill>
                <a:ea typeface="+mj-ea"/>
                <a:cs typeface="+mj-cs"/>
              </a:rPr>
              <a:t>Policy tools</a:t>
            </a:r>
            <a:r>
              <a:rPr lang="en-US" sz="2600" dirty="0" smtClean="0">
                <a:solidFill>
                  <a:srgbClr val="4676A6"/>
                </a:solidFill>
                <a:ea typeface="+mj-ea"/>
                <a:cs typeface="+mj-cs"/>
              </a:rPr>
              <a:t>:</a:t>
            </a:r>
            <a:endParaRPr lang="en-US" sz="2600" dirty="0">
              <a:solidFill>
                <a:srgbClr val="4676A6"/>
              </a:solidFill>
              <a:ea typeface="+mj-ea"/>
              <a:cs typeface="+mj-cs"/>
            </a:endParaRPr>
          </a:p>
          <a:p>
            <a:pPr marL="228600" lvl="0" indent="-228600" eaLnBrk="1" fontAlgn="auto" hangingPunct="1">
              <a:lnSpc>
                <a:spcPct val="80000"/>
              </a:lnSpc>
              <a:spcBef>
                <a:spcPts val="0"/>
              </a:spcBef>
              <a:spcAft>
                <a:spcPts val="600"/>
              </a:spcAft>
              <a:buSzTx/>
              <a:buFont typeface="Arial" pitchFamily="34" charset="0"/>
              <a:buChar char="•"/>
            </a:pPr>
            <a:r>
              <a:rPr lang="en-US" sz="2600" dirty="0" smtClean="0">
                <a:solidFill>
                  <a:schemeClr val="tx1"/>
                </a:solidFill>
                <a:ea typeface="+mj-ea"/>
                <a:cs typeface="+mj-cs"/>
              </a:rPr>
              <a:t>Toolbox of good practices</a:t>
            </a:r>
          </a:p>
          <a:p>
            <a:pPr marL="228600" lvl="0" indent="-228600" eaLnBrk="1" fontAlgn="auto" hangingPunct="1">
              <a:lnSpc>
                <a:spcPct val="80000"/>
              </a:lnSpc>
              <a:spcBef>
                <a:spcPts val="0"/>
              </a:spcBef>
              <a:spcAft>
                <a:spcPts val="600"/>
              </a:spcAft>
              <a:buSzTx/>
              <a:buFont typeface="Arial" pitchFamily="34" charset="0"/>
              <a:buChar char="•"/>
            </a:pPr>
            <a:r>
              <a:rPr lang="en-US" sz="2600" dirty="0" smtClean="0">
                <a:solidFill>
                  <a:schemeClr val="tx1"/>
                </a:solidFill>
                <a:ea typeface="+mj-ea"/>
                <a:cs typeface="+mj-cs"/>
              </a:rPr>
              <a:t>Green economy indicators</a:t>
            </a:r>
          </a:p>
          <a:p>
            <a:pPr marL="228600" lvl="0" indent="-228600" eaLnBrk="1" fontAlgn="auto" hangingPunct="1">
              <a:lnSpc>
                <a:spcPct val="80000"/>
              </a:lnSpc>
              <a:spcBef>
                <a:spcPts val="0"/>
              </a:spcBef>
              <a:spcAft>
                <a:spcPts val="600"/>
              </a:spcAft>
              <a:buSzTx/>
              <a:buFont typeface="Arial" pitchFamily="34" charset="0"/>
              <a:buChar char="•"/>
            </a:pPr>
            <a:r>
              <a:rPr lang="en-US" sz="2600" dirty="0" smtClean="0">
                <a:solidFill>
                  <a:schemeClr val="tx1"/>
                </a:solidFill>
                <a:ea typeface="+mj-ea"/>
                <a:cs typeface="+mj-cs"/>
              </a:rPr>
              <a:t>Green economy roadmap</a:t>
            </a:r>
          </a:p>
          <a:p>
            <a:pPr marL="228600" lvl="0" indent="-228600" eaLnBrk="1" fontAlgn="auto" hangingPunct="1">
              <a:lnSpc>
                <a:spcPct val="80000"/>
              </a:lnSpc>
              <a:spcBef>
                <a:spcPts val="0"/>
              </a:spcBef>
              <a:spcAft>
                <a:spcPts val="1200"/>
              </a:spcAft>
              <a:buSzTx/>
              <a:buFont typeface="Arial" pitchFamily="34" charset="0"/>
              <a:buChar char="•"/>
            </a:pPr>
            <a:r>
              <a:rPr lang="en-US" sz="2600" dirty="0" smtClean="0">
                <a:solidFill>
                  <a:schemeClr val="tx1"/>
                </a:solidFill>
                <a:ea typeface="+mj-ea"/>
                <a:cs typeface="+mj-cs"/>
              </a:rPr>
              <a:t>Sustainable development goals (SDGs);</a:t>
            </a:r>
          </a:p>
          <a:p>
            <a:pPr marL="0" lvl="0" indent="0" eaLnBrk="1" fontAlgn="auto" hangingPunct="1">
              <a:lnSpc>
                <a:spcPct val="80000"/>
              </a:lnSpc>
              <a:spcBef>
                <a:spcPts val="0"/>
              </a:spcBef>
              <a:spcAft>
                <a:spcPts val="1200"/>
              </a:spcAft>
              <a:buSzTx/>
            </a:pPr>
            <a:r>
              <a:rPr lang="en-US" sz="2600" b="1" kern="0" dirty="0" smtClean="0">
                <a:solidFill>
                  <a:srgbClr val="4676A6"/>
                </a:solidFill>
                <a:ea typeface="+mj-ea"/>
                <a:cs typeface="+mj-cs"/>
              </a:rPr>
              <a:t>Distinction between green/sustainable growth or green economy:</a:t>
            </a:r>
            <a:r>
              <a:rPr lang="en-US" sz="2600" kern="0" dirty="0" smtClean="0">
                <a:solidFill>
                  <a:srgbClr val="4676A6"/>
                </a:solidFill>
                <a:ea typeface="+mj-ea"/>
                <a:cs typeface="+mj-cs"/>
              </a:rPr>
              <a:t> </a:t>
            </a:r>
            <a:br>
              <a:rPr lang="en-US" sz="2600" kern="0" dirty="0" smtClean="0">
                <a:solidFill>
                  <a:srgbClr val="4676A6"/>
                </a:solidFill>
                <a:ea typeface="+mj-ea"/>
                <a:cs typeface="+mj-cs"/>
              </a:rPr>
            </a:br>
            <a:r>
              <a:rPr lang="en-US" sz="2600" kern="0" dirty="0" smtClean="0">
                <a:solidFill>
                  <a:schemeClr val="tx1"/>
                </a:solidFill>
                <a:ea typeface="+mj-ea"/>
                <a:cs typeface="+mj-cs"/>
              </a:rPr>
              <a:t>green economy has absolute </a:t>
            </a:r>
            <a:r>
              <a:rPr lang="en-US" sz="2600" kern="0" dirty="0">
                <a:solidFill>
                  <a:schemeClr val="tx1"/>
                </a:solidFill>
                <a:ea typeface="+mj-ea"/>
                <a:cs typeface="+mj-cs"/>
              </a:rPr>
              <a:t>decoupling (resource use declines irrespective of the growth rate of the economic </a:t>
            </a:r>
            <a:r>
              <a:rPr lang="en-US" sz="2600" kern="0" dirty="0" smtClean="0">
                <a:solidFill>
                  <a:schemeClr val="tx1"/>
                </a:solidFill>
                <a:ea typeface="+mj-ea"/>
                <a:cs typeface="+mj-cs"/>
              </a:rPr>
              <a:t>driver) as aim.</a:t>
            </a:r>
            <a:endParaRPr kumimoji="0" lang="en-GB" sz="2400" i="0" u="none" strike="noStrike" kern="0" cap="none" spc="0" normalizeH="0" baseline="0" noProof="0" dirty="0" smtClean="0">
              <a:ln>
                <a:noFill/>
              </a:ln>
              <a:solidFill>
                <a:schemeClr val="tx1"/>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smtClean="0"/>
              <a:t>Towards a green infrastructure for Europe </a:t>
            </a:r>
            <a:r>
              <a:rPr lang="en-US" sz="2000" b="1" dirty="0" smtClean="0"/>
              <a:t>(</a:t>
            </a:r>
            <a:r>
              <a:rPr lang="en-US" sz="2000" b="1" dirty="0" err="1" smtClean="0"/>
              <a:t>Actema</a:t>
            </a:r>
            <a:r>
              <a:rPr lang="en-US" sz="2000" b="1" dirty="0" smtClean="0"/>
              <a:t>, Ecosystems, RIKS, TERSYN, CSIC; 2009) </a:t>
            </a:r>
            <a:r>
              <a:rPr lang="en-US" sz="2000" i="1" dirty="0" smtClean="0"/>
              <a:t>developing new concepts for integration of </a:t>
            </a:r>
            <a:r>
              <a:rPr lang="en-US" sz="2000" i="1" dirty="0" err="1" smtClean="0"/>
              <a:t>Natura</a:t>
            </a:r>
            <a:r>
              <a:rPr lang="en-US" sz="2000" i="1" dirty="0" smtClean="0"/>
              <a:t> 2000 network into a broader countryside</a:t>
            </a:r>
            <a:endParaRPr lang="en-US" sz="2000" i="1" dirty="0"/>
          </a:p>
          <a:p>
            <a:pPr marL="0" indent="0">
              <a:lnSpc>
                <a:spcPct val="80000"/>
              </a:lnSpc>
              <a:spcBef>
                <a:spcPts val="0"/>
              </a:spcBef>
              <a:spcAft>
                <a:spcPts val="1200"/>
              </a:spcAft>
              <a:buNone/>
            </a:pPr>
            <a:r>
              <a:rPr lang="en-US" sz="2600" b="1" dirty="0" smtClean="0"/>
              <a:t>Creating a national strategy for environmental intelligence </a:t>
            </a:r>
            <a:r>
              <a:rPr lang="en-US" sz="2000" b="1" dirty="0" smtClean="0"/>
              <a:t>(IGES; 2011) </a:t>
            </a:r>
            <a:r>
              <a:rPr lang="en-US" sz="2000" i="1" dirty="0" smtClean="0"/>
              <a:t>the forum on earth observations 5</a:t>
            </a:r>
          </a:p>
          <a:p>
            <a:pPr marL="0" indent="0">
              <a:lnSpc>
                <a:spcPct val="80000"/>
              </a:lnSpc>
              <a:spcBef>
                <a:spcPts val="0"/>
              </a:spcBef>
              <a:spcAft>
                <a:spcPts val="1200"/>
              </a:spcAft>
              <a:buNone/>
            </a:pPr>
            <a:r>
              <a:rPr lang="en-US" sz="2600" b="1" dirty="0" smtClean="0"/>
              <a:t>Green economy in the European Union </a:t>
            </a:r>
            <a:r>
              <a:rPr lang="en-US" sz="2000" b="1" dirty="0" smtClean="0"/>
              <a:t>(UNEP; 2012) </a:t>
            </a:r>
            <a:r>
              <a:rPr lang="en-US" sz="2400" b="1" dirty="0" smtClean="0"/>
              <a:t/>
            </a:r>
            <a:br>
              <a:rPr lang="en-US" sz="2400" b="1" dirty="0" smtClean="0"/>
            </a:br>
            <a:r>
              <a:rPr lang="en-US" sz="2000" i="1" dirty="0" smtClean="0"/>
              <a:t>supporting briefing</a:t>
            </a:r>
            <a:endParaRPr lang="en-US" sz="2000" i="1" dirty="0"/>
          </a:p>
          <a:p>
            <a:pPr marL="0" indent="0">
              <a:lnSpc>
                <a:spcPct val="80000"/>
              </a:lnSpc>
              <a:spcBef>
                <a:spcPts val="0"/>
              </a:spcBef>
              <a:spcAft>
                <a:spcPts val="1200"/>
              </a:spcAft>
              <a:buNone/>
            </a:pPr>
            <a:r>
              <a:rPr lang="en-US" sz="2600" b="1" dirty="0" smtClean="0"/>
              <a:t>Green economy </a:t>
            </a:r>
            <a:r>
              <a:rPr lang="en-US" sz="2600" b="1" dirty="0"/>
              <a:t>in action </a:t>
            </a:r>
            <a:r>
              <a:rPr lang="en-US" sz="2000" b="1" dirty="0"/>
              <a:t>(UNDP; 2012)</a:t>
            </a:r>
            <a:r>
              <a:rPr lang="en-US" sz="2600" b="1" dirty="0"/>
              <a:t> </a:t>
            </a:r>
            <a:r>
              <a:rPr lang="en-US" sz="2000" i="1" dirty="0" smtClean="0"/>
              <a:t>articles </a:t>
            </a:r>
            <a:r>
              <a:rPr lang="en-US" sz="2000" i="1" dirty="0"/>
              <a:t>and </a:t>
            </a:r>
            <a:r>
              <a:rPr lang="en-US" sz="2000" i="1" dirty="0" smtClean="0"/>
              <a:t>excerpts </a:t>
            </a:r>
            <a:r>
              <a:rPr lang="en-US" sz="2000" i="1" dirty="0"/>
              <a:t>that </a:t>
            </a:r>
            <a:r>
              <a:rPr lang="en-US" sz="2000" i="1" dirty="0" smtClean="0"/>
              <a:t>illustrate </a:t>
            </a:r>
            <a:r>
              <a:rPr lang="en-US" sz="2000" i="1" dirty="0"/>
              <a:t>g</a:t>
            </a:r>
            <a:r>
              <a:rPr lang="en-US" sz="2000" i="1" dirty="0" smtClean="0"/>
              <a:t>reen economy </a:t>
            </a:r>
            <a:r>
              <a:rPr lang="en-US" sz="2000" i="1" dirty="0"/>
              <a:t>and </a:t>
            </a:r>
            <a:r>
              <a:rPr lang="en-US" sz="2000" i="1" dirty="0" smtClean="0"/>
              <a:t>sustainable development efforts</a:t>
            </a:r>
          </a:p>
          <a:p>
            <a:pPr marL="0" indent="0">
              <a:lnSpc>
                <a:spcPct val="80000"/>
              </a:lnSpc>
              <a:spcBef>
                <a:spcPts val="0"/>
              </a:spcBef>
              <a:spcAft>
                <a:spcPts val="1200"/>
              </a:spcAft>
              <a:buNone/>
            </a:pPr>
            <a:r>
              <a:rPr lang="en-US" sz="2600" b="1" dirty="0" smtClean="0"/>
              <a:t>Key </a:t>
            </a:r>
            <a:r>
              <a:rPr lang="en-US" sz="2600" b="1" dirty="0"/>
              <a:t>Issues on Green Economy at </a:t>
            </a:r>
            <a:r>
              <a:rPr lang="en-US" sz="2600" b="1" dirty="0" smtClean="0"/>
              <a:t>Rio+20 </a:t>
            </a:r>
            <a:r>
              <a:rPr lang="en-US" sz="2000" b="1" dirty="0" smtClean="0"/>
              <a:t>(IGES; 2012)</a:t>
            </a:r>
            <a:endParaRPr lang="en-US" sz="2000" b="1" dirty="0"/>
          </a:p>
          <a:p>
            <a:pPr marL="0" indent="0">
              <a:lnSpc>
                <a:spcPct val="80000"/>
              </a:lnSpc>
              <a:spcBef>
                <a:spcPts val="0"/>
              </a:spcBef>
              <a:spcAft>
                <a:spcPts val="1200"/>
              </a:spcAft>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353" y="871046"/>
            <a:ext cx="761847" cy="549079"/>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00" y="897693"/>
            <a:ext cx="1029033" cy="52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000" y="488252"/>
            <a:ext cx="457200" cy="93187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4249" y="549473"/>
            <a:ext cx="811751" cy="870652"/>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Impacts of the cradle to cradle certified products </a:t>
            </a:r>
            <a:r>
              <a:rPr lang="en-US" sz="2600" b="1" dirty="0" smtClean="0"/>
              <a:t>program </a:t>
            </a:r>
            <a:r>
              <a:rPr lang="en-US" sz="2000" b="1" dirty="0"/>
              <a:t>(Cradle to Cradle Product Innovations Institute; </a:t>
            </a:r>
            <a:r>
              <a:rPr lang="en-US" sz="2000" b="1" dirty="0" smtClean="0"/>
              <a:t>2014) </a:t>
            </a:r>
            <a:r>
              <a:rPr lang="en-US" sz="2000" i="1" dirty="0" smtClean="0"/>
              <a:t>conceptual framework for cradle-to-cradle methodology and examples of certified products</a:t>
            </a:r>
            <a:endParaRPr lang="en-US" sz="2000" i="1" dirty="0"/>
          </a:p>
          <a:p>
            <a:pPr marL="0" indent="0">
              <a:lnSpc>
                <a:spcPct val="80000"/>
              </a:lnSpc>
              <a:spcBef>
                <a:spcPts val="0"/>
              </a:spcBef>
              <a:spcAft>
                <a:spcPts val="1200"/>
              </a:spcAft>
              <a:buNone/>
            </a:pPr>
            <a:r>
              <a:rPr lang="en-US" sz="2600" b="1" dirty="0"/>
              <a:t>Business innovation in a living </a:t>
            </a:r>
            <a:r>
              <a:rPr lang="en-US" sz="2600" b="1" dirty="0" smtClean="0"/>
              <a:t>economy </a:t>
            </a:r>
            <a:r>
              <a:rPr lang="en-US" sz="2000" b="1" dirty="0" smtClean="0"/>
              <a:t>(</a:t>
            </a:r>
            <a:r>
              <a:rPr lang="en-US" sz="2000" b="1" dirty="0" err="1" smtClean="0"/>
              <a:t>Worldwatch</a:t>
            </a:r>
            <a:r>
              <a:rPr lang="en-US" sz="2000" b="1" dirty="0" smtClean="0"/>
              <a:t> Institute Europe; 2013)</a:t>
            </a:r>
            <a:r>
              <a:rPr lang="en-US" sz="2600" b="1" dirty="0" smtClean="0"/>
              <a:t> </a:t>
            </a:r>
            <a:r>
              <a:rPr lang="en-US" sz="2000" i="1" dirty="0" smtClean="0"/>
              <a:t>survey results and examples on how to build a green economy</a:t>
            </a:r>
          </a:p>
          <a:p>
            <a:pPr marL="0" indent="0">
              <a:lnSpc>
                <a:spcPct val="80000"/>
              </a:lnSpc>
              <a:spcBef>
                <a:spcPts val="0"/>
              </a:spcBef>
              <a:spcAft>
                <a:spcPts val="1200"/>
              </a:spcAft>
              <a:buNone/>
            </a:pPr>
            <a:r>
              <a:rPr lang="en-US" sz="2600" b="1" dirty="0"/>
              <a:t>Unleashing the power of the circular </a:t>
            </a:r>
            <a:r>
              <a:rPr lang="en-US" sz="2600" b="1" dirty="0" smtClean="0"/>
              <a:t>economy </a:t>
            </a:r>
            <a:r>
              <a:rPr lang="en-US" sz="2000" b="1" dirty="0" smtClean="0"/>
              <a:t>(IMSA; 2013)</a:t>
            </a:r>
            <a:r>
              <a:rPr lang="en-US" sz="2600" b="1" dirty="0" smtClean="0"/>
              <a:t> </a:t>
            </a:r>
            <a:r>
              <a:rPr lang="en-US" sz="2000" i="1" dirty="0" smtClean="0"/>
              <a:t>description of obstacles and steps to reach a circular economy</a:t>
            </a:r>
            <a:endParaRPr lang="en-US" sz="2000" i="1" dirty="0"/>
          </a:p>
          <a:p>
            <a:pPr marL="0" indent="0">
              <a:lnSpc>
                <a:spcPct val="80000"/>
              </a:lnSpc>
              <a:spcBef>
                <a:spcPts val="0"/>
              </a:spcBef>
              <a:spcAft>
                <a:spcPts val="1200"/>
              </a:spcAft>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a:p>
        </p:txBody>
      </p:sp>
      <p:sp>
        <p:nvSpPr>
          <p:cNvPr id="7" name="Title 1"/>
          <p:cNvSpPr txBox="1">
            <a:spLocks/>
          </p:cNvSpPr>
          <p:nvPr/>
        </p:nvSpPr>
        <p:spPr>
          <a:xfrm>
            <a:off x="378000" y="1620000"/>
            <a:ext cx="51084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6950"/>
            <a:ext cx="1276350" cy="124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618757"/>
            <a:ext cx="1971675" cy="6858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2821" y="634092"/>
            <a:ext cx="2133600" cy="655130"/>
          </a:xfrm>
          <a:prstGeom prst="rect">
            <a:avLst/>
          </a:prstGeom>
        </p:spPr>
      </p:pic>
    </p:spTree>
    <p:extLst>
      <p:ext uri="{BB962C8B-B14F-4D97-AF65-F5344CB8AC3E}">
        <p14:creationId xmlns:p14="http://schemas.microsoft.com/office/powerpoint/2010/main" val="2535094822"/>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20</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Payment for</a:t>
            </a:r>
            <a:br>
              <a:rPr lang="en-US" sz="4000" b="1" i="1" dirty="0" smtClean="0">
                <a:solidFill>
                  <a:srgbClr val="4676A6"/>
                </a:solidFill>
              </a:rPr>
            </a:br>
            <a:r>
              <a:rPr lang="en-US" sz="4000" b="1" i="1" dirty="0" smtClean="0">
                <a:solidFill>
                  <a:srgbClr val="4676A6"/>
                </a:solidFill>
              </a:rPr>
              <a:t> ecosystem services</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4676A6"/>
                </a:solidFill>
                <a:effectLst/>
                <a:uLnTx/>
                <a:uFillTx/>
              </a:rPr>
              <a:t>Measures to represent</a:t>
            </a:r>
            <a:r>
              <a:rPr kumimoji="0" lang="en-GB" sz="2600" i="0" u="none" strike="noStrike" kern="0" cap="none" spc="0" normalizeH="0" noProof="0" dirty="0" smtClean="0">
                <a:ln>
                  <a:noFill/>
                </a:ln>
                <a:solidFill>
                  <a:srgbClr val="4676A6"/>
                </a:solidFill>
                <a:effectLst/>
                <a:uLnTx/>
                <a:uFillTx/>
              </a:rPr>
              <a:t> benefits: </a:t>
            </a:r>
            <a:r>
              <a:rPr kumimoji="0" lang="en-GB" sz="2600" i="0" u="none" strike="noStrike" kern="0" cap="none" spc="0" normalizeH="0" noProof="0" dirty="0" smtClean="0">
                <a:ln>
                  <a:noFill/>
                </a:ln>
                <a:solidFill>
                  <a:srgbClr val="000000"/>
                </a:solidFill>
                <a:effectLst/>
                <a:uLnTx/>
                <a:uFillTx/>
              </a:rPr>
              <a:t>monetary, quantitative (indices, indexes, risk), qualitative (stories, maps, perception);</a:t>
            </a:r>
            <a:endParaRPr kumimoji="0" lang="en-GB" sz="2600" i="0" u="none" strike="noStrike" kern="0" cap="none" spc="0" normalizeH="0" baseline="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6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4676A6"/>
                </a:solidFill>
                <a:effectLst/>
                <a:uLnTx/>
                <a:uFillTx/>
              </a:rPr>
              <a:t>Market profiles:</a:t>
            </a:r>
          </a:p>
          <a:p>
            <a:pPr marL="796925" lvl="0" indent="-457200">
              <a:lnSpc>
                <a:spcPct val="80000"/>
              </a:lnSpc>
              <a:spcBef>
                <a:spcPts val="0"/>
              </a:spcBef>
              <a:spcAft>
                <a:spcPts val="600"/>
              </a:spcAft>
              <a:buFont typeface="Arial" panose="020B0604020202020204" pitchFamily="34" charset="0"/>
              <a:buChar char="•"/>
              <a:defRPr/>
            </a:pPr>
            <a:r>
              <a:rPr lang="en-US" sz="2400" b="1" kern="0" dirty="0"/>
              <a:t>Carbon:</a:t>
            </a:r>
            <a:r>
              <a:rPr lang="en-US" sz="2400" kern="0" dirty="0"/>
              <a:t> compliant &amp; voluntary carbon forestry</a:t>
            </a:r>
          </a:p>
          <a:p>
            <a:pPr marL="796925" lvl="0" indent="-457200">
              <a:lnSpc>
                <a:spcPct val="80000"/>
              </a:lnSpc>
              <a:spcBef>
                <a:spcPts val="0"/>
              </a:spcBef>
              <a:spcAft>
                <a:spcPts val="600"/>
              </a:spcAft>
              <a:buFont typeface="Arial" panose="020B0604020202020204" pitchFamily="34" charset="0"/>
              <a:buChar char="•"/>
              <a:defRPr/>
            </a:pPr>
            <a:r>
              <a:rPr lang="en-US" sz="2400" b="1" kern="0" dirty="0"/>
              <a:t>Water:</a:t>
            </a:r>
            <a:r>
              <a:rPr lang="en-US" sz="2400" kern="0" dirty="0"/>
              <a:t> compliant water quality trading, voluntary watershed management payments, government-mediated watershed PES</a:t>
            </a:r>
          </a:p>
          <a:p>
            <a:pPr marL="796925" lvl="0" indent="-457200">
              <a:lnSpc>
                <a:spcPct val="80000"/>
              </a:lnSpc>
              <a:spcBef>
                <a:spcPts val="0"/>
              </a:spcBef>
              <a:spcAft>
                <a:spcPts val="600"/>
              </a:spcAft>
              <a:buFont typeface="Arial" panose="020B0604020202020204" pitchFamily="34" charset="0"/>
              <a:buChar char="•"/>
              <a:defRPr/>
            </a:pPr>
            <a:r>
              <a:rPr lang="en-US" sz="2400" b="1" kern="0" dirty="0"/>
              <a:t>Biodiversity:</a:t>
            </a:r>
            <a:r>
              <a:rPr lang="en-US" sz="2400" kern="0" dirty="0"/>
              <a:t> compliant &amp; voluntary biodiversity offsets, government-mediated biodiversity PES, individual fisheries quotas</a:t>
            </a:r>
          </a:p>
          <a:p>
            <a:pPr marL="796925" lvl="0" indent="-457200">
              <a:lnSpc>
                <a:spcPct val="80000"/>
              </a:lnSpc>
              <a:spcBef>
                <a:spcPts val="0"/>
              </a:spcBef>
              <a:spcAft>
                <a:spcPts val="1200"/>
              </a:spcAft>
              <a:buFont typeface="Arial" panose="020B0604020202020204" pitchFamily="34" charset="0"/>
              <a:buChar char="•"/>
              <a:defRPr/>
            </a:pPr>
            <a:r>
              <a:rPr lang="en-US" sz="2400" b="1" kern="0" dirty="0"/>
              <a:t>Bundled:</a:t>
            </a:r>
            <a:r>
              <a:rPr lang="en-US" sz="2400" kern="0" dirty="0"/>
              <a:t> certified agricultural </a:t>
            </a:r>
            <a:r>
              <a:rPr lang="en-US" sz="2400" kern="0" dirty="0" smtClean="0"/>
              <a:t>products</a:t>
            </a:r>
            <a:r>
              <a:rPr kumimoji="0" lang="en-GB" sz="2400" i="0" u="none" strike="noStrike" kern="0" cap="none" spc="0" normalizeH="0" noProof="0" dirty="0" smtClean="0">
                <a:ln>
                  <a:noFill/>
                </a:ln>
                <a:solidFill>
                  <a:srgbClr val="000000"/>
                </a:solidFill>
                <a:effectLst/>
                <a:uLnTx/>
                <a:uFillTx/>
              </a:rPr>
              <a: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4676A6"/>
                </a:solidFill>
                <a:effectLst/>
                <a:uLnTx/>
                <a:uFillTx/>
              </a:rPr>
              <a:t>Certification &amp; labelling</a:t>
            </a:r>
            <a:r>
              <a:rPr kumimoji="0" lang="en-GB" sz="2600" i="0" u="none" strike="noStrike" kern="0" cap="none" spc="0" normalizeH="0" baseline="0" noProof="0" dirty="0" smtClean="0">
                <a:ln>
                  <a:noFill/>
                </a:ln>
                <a:solidFill>
                  <a:srgbClr val="4676A6"/>
                </a:solidFill>
                <a:effectLst/>
                <a:uLnTx/>
                <a:uFillTx/>
              </a:rPr>
              <a:t>.</a:t>
            </a: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48200"/>
          </a:xfrm>
        </p:spPr>
        <p:txBody>
          <a:bodyPr>
            <a:normAutofit/>
          </a:bodyPr>
          <a:lstStyle/>
          <a:p>
            <a:pPr marL="0" indent="0">
              <a:lnSpc>
                <a:spcPct val="80000"/>
              </a:lnSpc>
              <a:spcBef>
                <a:spcPts val="0"/>
              </a:spcBef>
              <a:spcAft>
                <a:spcPts val="600"/>
              </a:spcAft>
              <a:buNone/>
            </a:pPr>
            <a:r>
              <a:rPr lang="en-US" sz="2400" b="1" dirty="0" smtClean="0"/>
              <a:t>The economics of ecosystems and biodiversity </a:t>
            </a:r>
            <a:r>
              <a:rPr lang="en-US" sz="2000" b="1" dirty="0" smtClean="0"/>
              <a:t>(TEEB) </a:t>
            </a:r>
            <a:r>
              <a:rPr lang="en-US" sz="2400" b="1" dirty="0" smtClean="0"/>
              <a:t/>
            </a:r>
            <a:br>
              <a:rPr lang="en-US" sz="2400" b="1" dirty="0" smtClean="0"/>
            </a:br>
            <a:r>
              <a:rPr lang="en-US" sz="2000" i="1" dirty="0" smtClean="0"/>
              <a:t>many reports, such as “Natural capital at risk: the top 100 externalities of business” (TEEB; 2013)</a:t>
            </a:r>
          </a:p>
          <a:p>
            <a:pPr marL="0" indent="0">
              <a:lnSpc>
                <a:spcPct val="80000"/>
              </a:lnSpc>
              <a:spcBef>
                <a:spcPts val="0"/>
              </a:spcBef>
              <a:spcAft>
                <a:spcPts val="600"/>
              </a:spcAft>
              <a:buNone/>
            </a:pPr>
            <a:r>
              <a:rPr lang="en-US" sz="2400" b="1" dirty="0" smtClean="0"/>
              <a:t>System of environmental-economic accounting</a:t>
            </a:r>
            <a:r>
              <a:rPr lang="en-US" sz="2400" dirty="0" smtClean="0"/>
              <a:t> </a:t>
            </a:r>
            <a:r>
              <a:rPr lang="en-US" sz="2000" b="1" dirty="0" smtClean="0"/>
              <a:t>(SEEA, UN) </a:t>
            </a:r>
            <a:r>
              <a:rPr lang="en-US" sz="2400" b="1" dirty="0" smtClean="0"/>
              <a:t/>
            </a:r>
            <a:br>
              <a:rPr lang="en-US" sz="2400" b="1" dirty="0" smtClean="0"/>
            </a:br>
            <a:r>
              <a:rPr lang="en-US" sz="2000" i="1" dirty="0" smtClean="0"/>
              <a:t>many (strategy) reports + central framework report (2012)</a:t>
            </a:r>
            <a:endParaRPr lang="en-US" sz="2000" b="1" i="1" dirty="0" smtClean="0"/>
          </a:p>
          <a:p>
            <a:pPr marL="0" indent="0">
              <a:lnSpc>
                <a:spcPct val="80000"/>
              </a:lnSpc>
              <a:spcBef>
                <a:spcPts val="0"/>
              </a:spcBef>
              <a:spcAft>
                <a:spcPts val="600"/>
              </a:spcAft>
              <a:buNone/>
            </a:pPr>
            <a:r>
              <a:rPr lang="en-US" sz="2400" dirty="0" smtClean="0"/>
              <a:t>The global partnership on </a:t>
            </a:r>
            <a:r>
              <a:rPr lang="en-US" sz="2400" b="1" dirty="0" smtClean="0"/>
              <a:t>wealth accounting and the valuation of ecosystem services </a:t>
            </a:r>
            <a:r>
              <a:rPr lang="en-US" sz="2000" b="1" dirty="0" smtClean="0"/>
              <a:t>(WAVES) </a:t>
            </a:r>
            <a:br>
              <a:rPr lang="en-US" sz="2000" b="1" dirty="0" smtClean="0"/>
            </a:br>
            <a:r>
              <a:rPr lang="en-US" sz="2000" i="1" dirty="0" smtClean="0"/>
              <a:t>many (annual) reports on activities and systems in different countries</a:t>
            </a:r>
            <a:endParaRPr lang="en-US" sz="2000" i="1" dirty="0"/>
          </a:p>
          <a:p>
            <a:pPr marL="0" indent="0">
              <a:lnSpc>
                <a:spcPct val="80000"/>
              </a:lnSpc>
              <a:spcBef>
                <a:spcPts val="0"/>
              </a:spcBef>
              <a:spcAft>
                <a:spcPts val="600"/>
              </a:spcAft>
              <a:buNone/>
            </a:pPr>
            <a:r>
              <a:rPr lang="en-US" sz="2400" b="1" dirty="0" smtClean="0"/>
              <a:t>Environmental performance index </a:t>
            </a:r>
            <a:r>
              <a:rPr lang="en-US" sz="2000" b="1" dirty="0" smtClean="0"/>
              <a:t>(EPI, YCELP, CIESIN; 2012)</a:t>
            </a:r>
            <a:r>
              <a:rPr lang="en-US" sz="2400" b="1" dirty="0" smtClean="0"/>
              <a:t> </a:t>
            </a:r>
            <a:r>
              <a:rPr lang="en-US" sz="2400" dirty="0" smtClean="0"/>
              <a:t>+ </a:t>
            </a:r>
            <a:r>
              <a:rPr lang="en-US" sz="2000" i="1" dirty="0" smtClean="0"/>
              <a:t>pilot trend environmental performance index</a:t>
            </a:r>
          </a:p>
          <a:p>
            <a:pPr marL="0" indent="0">
              <a:lnSpc>
                <a:spcPct val="80000"/>
              </a:lnSpc>
              <a:spcBef>
                <a:spcPts val="0"/>
              </a:spcBef>
              <a:spcAft>
                <a:spcPts val="600"/>
              </a:spcAft>
              <a:buNone/>
            </a:pPr>
            <a:r>
              <a:rPr lang="en-US" sz="2400" b="1" dirty="0" err="1" smtClean="0"/>
              <a:t>PES</a:t>
            </a:r>
            <a:r>
              <a:rPr lang="en-US" sz="2400" b="1" dirty="0" smtClean="0"/>
              <a:t> and cocoa </a:t>
            </a:r>
            <a:r>
              <a:rPr lang="en-US" sz="2000" b="1" dirty="0" smtClean="0"/>
              <a:t>(CREM; 2011)</a:t>
            </a:r>
            <a:r>
              <a:rPr lang="en-US" sz="2000" dirty="0" smtClean="0"/>
              <a:t>  </a:t>
            </a:r>
            <a:r>
              <a:rPr lang="en-US" sz="2000" i="1" dirty="0" smtClean="0"/>
              <a:t>securing </a:t>
            </a:r>
            <a:r>
              <a:rPr lang="en-US" sz="2000" i="1" dirty="0"/>
              <a:t>future supplies and preserving biodiversity </a:t>
            </a:r>
            <a:r>
              <a:rPr lang="en-US" sz="2000" i="1" dirty="0" smtClean="0"/>
              <a:t>by paying </a:t>
            </a:r>
            <a:r>
              <a:rPr lang="en-US" sz="2000" i="1" dirty="0"/>
              <a:t>cocoa farmers for </a:t>
            </a:r>
            <a:r>
              <a:rPr lang="en-US" sz="2000" i="1" dirty="0" smtClean="0"/>
              <a:t>ecosystem services</a:t>
            </a:r>
            <a:endParaRPr lang="en-US" sz="2000" i="1" dirty="0"/>
          </a:p>
          <a:p>
            <a:pPr marL="0" indent="0">
              <a:lnSpc>
                <a:spcPct val="80000"/>
              </a:lnSpc>
              <a:spcBef>
                <a:spcPts val="0"/>
              </a:spcBef>
              <a:spcAft>
                <a:spcPts val="600"/>
              </a:spcAft>
              <a:buNone/>
            </a:pPr>
            <a:endParaRPr lang="en-US" sz="2400" b="1" dirty="0" smtClean="0"/>
          </a:p>
          <a:p>
            <a:pPr marL="0" indent="0">
              <a:spcBef>
                <a:spcPts val="0"/>
              </a:spcBef>
              <a:buNone/>
            </a:pPr>
            <a:endParaRPr lang="en-US" sz="2400" b="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000" y="551636"/>
            <a:ext cx="914400" cy="92908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00" y="794925"/>
            <a:ext cx="685800" cy="685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000" y="667925"/>
            <a:ext cx="990600" cy="8128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3927" y="864000"/>
            <a:ext cx="952073" cy="952073"/>
          </a:xfrm>
          <a:prstGeom prst="rect">
            <a:avLst/>
          </a:prstGeom>
        </p:spPr>
      </p:pic>
    </p:spTree>
    <p:extLst>
      <p:ext uri="{BB962C8B-B14F-4D97-AF65-F5344CB8AC3E}">
        <p14:creationId xmlns:p14="http://schemas.microsoft.com/office/powerpoint/2010/main" val="3085064798"/>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48200"/>
          </a:xfrm>
        </p:spPr>
        <p:txBody>
          <a:bodyPr>
            <a:normAutofit/>
          </a:bodyPr>
          <a:lstStyle/>
          <a:p>
            <a:pPr marL="0" indent="0">
              <a:lnSpc>
                <a:spcPct val="80000"/>
              </a:lnSpc>
              <a:spcBef>
                <a:spcPts val="0"/>
              </a:spcBef>
              <a:spcAft>
                <a:spcPts val="600"/>
              </a:spcAft>
              <a:buNone/>
            </a:pPr>
            <a:r>
              <a:rPr lang="en-US" sz="2400" b="1" dirty="0"/>
              <a:t>Measuring and valuing environmental </a:t>
            </a:r>
            <a:r>
              <a:rPr lang="en-US" sz="2400" b="1" dirty="0" smtClean="0"/>
              <a:t>impacts </a:t>
            </a:r>
            <a:r>
              <a:rPr lang="en-US" sz="2000" b="1" dirty="0" smtClean="0"/>
              <a:t>(NBS; 2011) </a:t>
            </a:r>
            <a:r>
              <a:rPr lang="en-US" sz="2400" b="1" dirty="0" smtClean="0"/>
              <a:t/>
            </a:r>
            <a:br>
              <a:rPr lang="en-US" sz="2400" b="1" dirty="0" smtClean="0"/>
            </a:br>
            <a:r>
              <a:rPr lang="en-US" sz="2000" i="1" dirty="0" smtClean="0"/>
              <a:t>introduction on how to measure and value an </a:t>
            </a:r>
            <a:r>
              <a:rPr lang="en-US" sz="2000" i="1" dirty="0" err="1" smtClean="0"/>
              <a:t>organisation’s</a:t>
            </a:r>
            <a:r>
              <a:rPr lang="en-US" sz="2000" i="1" dirty="0" smtClean="0"/>
              <a:t> environmental impact</a:t>
            </a:r>
          </a:p>
          <a:p>
            <a:pPr marL="0" indent="0">
              <a:lnSpc>
                <a:spcPct val="80000"/>
              </a:lnSpc>
              <a:spcBef>
                <a:spcPts val="0"/>
              </a:spcBef>
              <a:spcAft>
                <a:spcPts val="600"/>
              </a:spcAft>
              <a:buNone/>
            </a:pPr>
            <a:r>
              <a:rPr lang="en-US" sz="2400" b="1" dirty="0"/>
              <a:t>Calculation methodology for the national footprint accounts, 2010 </a:t>
            </a:r>
            <a:r>
              <a:rPr lang="en-US" sz="2400" b="1" dirty="0" smtClean="0"/>
              <a:t>edition </a:t>
            </a:r>
            <a:r>
              <a:rPr lang="en-US" sz="2000" b="1" dirty="0" smtClean="0"/>
              <a:t>(Global Footprint Network) </a:t>
            </a:r>
            <a:br>
              <a:rPr lang="en-US" sz="2000" b="1" dirty="0" smtClean="0"/>
            </a:br>
            <a:r>
              <a:rPr lang="en-US" sz="2000" i="1" dirty="0" smtClean="0"/>
              <a:t>description of ecological footprint accounting</a:t>
            </a:r>
            <a:endParaRPr lang="en-US" sz="2000" b="1" i="1" dirty="0" smtClean="0"/>
          </a:p>
          <a:p>
            <a:pPr marL="0" indent="0">
              <a:lnSpc>
                <a:spcPct val="80000"/>
              </a:lnSpc>
              <a:spcBef>
                <a:spcPts val="0"/>
              </a:spcBef>
              <a:spcAft>
                <a:spcPts val="600"/>
              </a:spcAft>
              <a:buNone/>
            </a:pPr>
            <a:r>
              <a:rPr lang="en-US" sz="2400" b="1" dirty="0"/>
              <a:t>Framework for the development of environmental statistics (FDES</a:t>
            </a:r>
            <a:r>
              <a:rPr lang="en-US" sz="2400" b="1" dirty="0" smtClean="0"/>
              <a:t>) </a:t>
            </a:r>
            <a:r>
              <a:rPr lang="en-US" sz="2000" b="1" dirty="0" smtClean="0"/>
              <a:t>(UNDESA; 2013) </a:t>
            </a:r>
            <a:br>
              <a:rPr lang="en-US" sz="2000" b="1" dirty="0" smtClean="0"/>
            </a:br>
            <a:r>
              <a:rPr lang="en-US" sz="2000" i="1" dirty="0" smtClean="0"/>
              <a:t>detailed methodology on how to do environmental statistics</a:t>
            </a:r>
            <a:endParaRPr lang="en-US" sz="2000" i="1" dirty="0"/>
          </a:p>
          <a:p>
            <a:pPr marL="0" indent="0">
              <a:lnSpc>
                <a:spcPct val="80000"/>
              </a:lnSpc>
              <a:spcBef>
                <a:spcPts val="0"/>
              </a:spcBef>
              <a:spcAft>
                <a:spcPts val="600"/>
              </a:spcAft>
              <a:buNone/>
            </a:pPr>
            <a:endParaRPr lang="en-US" sz="2400" b="1" dirty="0" smtClean="0"/>
          </a:p>
          <a:p>
            <a:pPr marL="0" indent="0">
              <a:spcBef>
                <a:spcPts val="0"/>
              </a:spcBef>
              <a:buNone/>
            </a:pPr>
            <a:endParaRPr lang="en-US" sz="2400" b="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
        <p:nvSpPr>
          <p:cNvPr id="7" name="Title 1"/>
          <p:cNvSpPr txBox="1">
            <a:spLocks/>
          </p:cNvSpPr>
          <p:nvPr/>
        </p:nvSpPr>
        <p:spPr>
          <a:xfrm>
            <a:off x="378000" y="1620000"/>
            <a:ext cx="50580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159" y="611385"/>
            <a:ext cx="2316641" cy="50995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903" y="551280"/>
            <a:ext cx="1428750" cy="62907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408618"/>
            <a:ext cx="923925" cy="914400"/>
          </a:xfrm>
          <a:prstGeom prst="rect">
            <a:avLst/>
          </a:prstGeom>
        </p:spPr>
      </p:pic>
    </p:spTree>
    <p:extLst>
      <p:ext uri="{BB962C8B-B14F-4D97-AF65-F5344CB8AC3E}">
        <p14:creationId xmlns:p14="http://schemas.microsoft.com/office/powerpoint/2010/main" val="2706201959"/>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24</a:t>
            </a:fld>
            <a:endParaRPr lang="en-US"/>
          </a:p>
        </p:txBody>
      </p:sp>
      <p:sp>
        <p:nvSpPr>
          <p:cNvPr id="2" name="TextBox 1"/>
          <p:cNvSpPr txBox="1"/>
          <p:nvPr/>
        </p:nvSpPr>
        <p:spPr>
          <a:xfrm>
            <a:off x="378000" y="323999"/>
            <a:ext cx="8208000" cy="1940400"/>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environmental </a:t>
            </a:r>
            <a:br>
              <a:rPr lang="en-US" sz="4000" b="1" i="1" dirty="0" smtClean="0">
                <a:solidFill>
                  <a:srgbClr val="4676A6"/>
                </a:solidFill>
              </a:rPr>
            </a:br>
            <a:r>
              <a:rPr lang="en-US" sz="4000" b="1" i="1" dirty="0" smtClean="0">
                <a:solidFill>
                  <a:srgbClr val="4676A6"/>
                </a:solidFill>
              </a:rPr>
              <a:t>management</a:t>
            </a:r>
            <a:endParaRPr lang="en-US" sz="4000" b="1" i="1" dirty="0">
              <a:solidFill>
                <a:srgbClr val="4676A6"/>
              </a:solidFill>
            </a:endParaRPr>
          </a:p>
        </p:txBody>
      </p:sp>
      <p:sp>
        <p:nvSpPr>
          <p:cNvPr id="10" name="TextBox 5"/>
          <p:cNvSpPr txBox="1">
            <a:spLocks noChangeArrowheads="1"/>
          </p:cNvSpPr>
          <p:nvPr/>
        </p:nvSpPr>
        <p:spPr bwMode="auto">
          <a:xfrm>
            <a:off x="2487071" y="5940000"/>
            <a:ext cx="4169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1600" i="1" dirty="0" smtClean="0">
                <a:latin typeface="Calibri" pitchFamily="34" charset="0"/>
              </a:rPr>
              <a:t>Shared environmental information system (SEIS)</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p:cNvPicPr/>
          <p:nvPr/>
        </p:nvPicPr>
        <p:blipFill>
          <a:blip r:embed="rId3" cstate="print"/>
          <a:srcRect/>
          <a:stretch>
            <a:fillRect/>
          </a:stretch>
        </p:blipFill>
        <p:spPr bwMode="auto">
          <a:xfrm>
            <a:off x="1543050" y="2340000"/>
            <a:ext cx="6057900" cy="3429000"/>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6223800" y="2520000"/>
            <a:ext cx="2362200" cy="421690"/>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7328700" y="3240000"/>
            <a:ext cx="1257300" cy="553925"/>
          </a:xfrm>
          <a:prstGeom prst="rect">
            <a:avLst/>
          </a:prstGeom>
          <a:noFill/>
          <a:ln w="9525">
            <a:noFill/>
            <a:miter lim="800000"/>
            <a:headEnd/>
            <a:tailEnd/>
          </a:ln>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25</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Earth observation 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b="1" i="0" u="none" strike="noStrike" kern="0" cap="none" spc="0" normalizeH="0" baseline="0" noProof="0" dirty="0" smtClean="0">
                <a:ln>
                  <a:noFill/>
                </a:ln>
                <a:solidFill>
                  <a:srgbClr val="000000"/>
                </a:solidFill>
                <a:effectLst/>
                <a:uLnTx/>
                <a:uFillTx/>
                <a:ea typeface="Calibri"/>
                <a:cs typeface="Times New Roman"/>
              </a:rPr>
              <a:t>Terrestrial</a:t>
            </a:r>
            <a:r>
              <a:rPr kumimoji="0" lang="en-US" sz="2600" b="1" i="0" u="none" strike="noStrike" kern="0" cap="none" spc="0" normalizeH="0" noProof="0" dirty="0" smtClean="0">
                <a:ln>
                  <a:noFill/>
                </a:ln>
                <a:solidFill>
                  <a:srgbClr val="000000"/>
                </a:solidFill>
                <a:effectLst/>
                <a:uLnTx/>
                <a:uFillTx/>
                <a:ea typeface="Calibri"/>
                <a:cs typeface="Times New Roman"/>
              </a:rPr>
              <a:t> and freshwater ecosystems</a:t>
            </a:r>
            <a:r>
              <a:rPr lang="en-US" sz="2600" kern="0" dirty="0" smtClean="0">
                <a:ea typeface="Calibri"/>
                <a:cs typeface="Times New Roman"/>
              </a:rPr>
              <a:t>, identification and monitoring at global or continental level (for marine and coastal ecosystems see climate toolkit),</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b="1" i="0" u="none" strike="noStrike" kern="0" cap="none" spc="0" normalizeH="0" baseline="0" noProof="0" dirty="0" smtClean="0">
                <a:ln>
                  <a:noFill/>
                </a:ln>
                <a:solidFill>
                  <a:srgbClr val="000000"/>
                </a:solidFill>
                <a:effectLst/>
                <a:uLnTx/>
                <a:uFillTx/>
                <a:ea typeface="Calibri"/>
                <a:cs typeface="Times New Roman"/>
              </a:rPr>
              <a:t>Bio-geophysical variables</a:t>
            </a:r>
            <a:r>
              <a:rPr kumimoji="0" lang="en-US" sz="2600" b="0" i="0" u="none" strike="noStrike" kern="0" cap="none" spc="0" normalizeH="0" baseline="0" noProof="0" dirty="0" smtClean="0">
                <a:ln>
                  <a:noFill/>
                </a:ln>
                <a:solidFill>
                  <a:srgbClr val="000000"/>
                </a:solidFill>
                <a:effectLst/>
                <a:uLnTx/>
                <a:uFillTx/>
                <a:ea typeface="Calibri"/>
                <a:cs typeface="Times New Roman"/>
              </a:rPr>
              <a:t>, </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600" b="1" kern="0" dirty="0" smtClean="0">
                <a:ea typeface="Calibri"/>
                <a:cs typeface="Times New Roman"/>
              </a:rPr>
              <a:t>Local applications</a:t>
            </a:r>
            <a:r>
              <a:rPr kumimoji="0" lang="en-US" sz="2600" b="1" i="0" u="none" strike="noStrike" kern="0" cap="none" spc="0" normalizeH="0" baseline="0" noProof="0" dirty="0" smtClean="0">
                <a:ln>
                  <a:noFill/>
                </a:ln>
                <a:solidFill>
                  <a:srgbClr val="000000"/>
                </a:solidFill>
                <a:effectLst/>
                <a:uLnTx/>
                <a:uFillTx/>
                <a:ea typeface="Calibri"/>
                <a:cs typeface="Times New Roman"/>
              </a:rPr>
              <a:t>, </a:t>
            </a:r>
            <a:r>
              <a:rPr kumimoji="0" lang="en-US" sz="2600" i="0" u="none" strike="noStrike" kern="0" cap="none" spc="0" normalizeH="0" baseline="0" noProof="0" dirty="0" smtClean="0">
                <a:ln>
                  <a:noFill/>
                </a:ln>
                <a:solidFill>
                  <a:srgbClr val="000000"/>
                </a:solidFill>
                <a:effectLst/>
                <a:uLnTx/>
                <a:uFillTx/>
                <a:ea typeface="Calibri"/>
                <a:cs typeface="Times New Roman"/>
              </a:rPr>
              <a:t>for</a:t>
            </a:r>
            <a:r>
              <a:rPr kumimoji="0" lang="en-US" sz="2600" i="0" u="none" strike="noStrike" kern="0" cap="none" spc="0" normalizeH="0" noProof="0" dirty="0" smtClean="0">
                <a:ln>
                  <a:noFill/>
                </a:ln>
                <a:solidFill>
                  <a:srgbClr val="000000"/>
                </a:solidFill>
                <a:effectLst/>
                <a:uLnTx/>
                <a:uFillTx/>
                <a:ea typeface="Calibri"/>
                <a:cs typeface="Times New Roman"/>
              </a:rPr>
              <a:t> national parks and other protected areas,</a:t>
            </a:r>
            <a:endParaRPr kumimoji="0" lang="en-US" sz="2600" i="0" u="none" strike="noStrike" kern="0" cap="none" spc="0" normalizeH="0" baseline="0" noProof="0" dirty="0" smtClean="0">
              <a:ln>
                <a:noFill/>
              </a:ln>
              <a:solidFill>
                <a:srgbClr val="000000"/>
              </a:solidFill>
              <a:effectLst/>
              <a:uLnTx/>
              <a:uFillTx/>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b="1" i="0" u="none" strike="noStrike" kern="0" cap="none" spc="0" normalizeH="0" baseline="0" noProof="0" dirty="0" smtClean="0">
                <a:ln>
                  <a:noFill/>
                </a:ln>
                <a:solidFill>
                  <a:srgbClr val="000000"/>
                </a:solidFill>
                <a:effectLst/>
                <a:uLnTx/>
                <a:uFillTx/>
                <a:ea typeface="Calibri"/>
                <a:cs typeface="Times New Roman"/>
              </a:rPr>
              <a:t>Biodiversity modelling</a:t>
            </a:r>
            <a:r>
              <a:rPr kumimoji="0" lang="en-US" sz="2600" b="1" i="0" u="none" strike="noStrike" kern="0" cap="none" spc="0" normalizeH="0" noProof="0" dirty="0" smtClean="0">
                <a:ln>
                  <a:noFill/>
                </a:ln>
                <a:solidFill>
                  <a:srgbClr val="000000"/>
                </a:solidFill>
                <a:effectLst/>
                <a:uLnTx/>
                <a:uFillTx/>
                <a:ea typeface="Calibri"/>
                <a:cs typeface="Times New Roman"/>
              </a:rPr>
              <a:t> and monitoring</a:t>
            </a:r>
            <a:r>
              <a:rPr lang="en-US" sz="2600" b="1" kern="0" dirty="0" smtClean="0">
                <a:ea typeface="Calibri"/>
                <a:cs typeface="Times New Roman"/>
              </a:rPr>
              <a:t>, </a:t>
            </a:r>
            <a:r>
              <a:rPr lang="en-US" sz="2600" kern="0" dirty="0" smtClean="0">
                <a:ea typeface="Calibri"/>
                <a:cs typeface="Times New Roman"/>
              </a:rPr>
              <a:t>including invasive species monitoring and ecological forecasting</a:t>
            </a:r>
            <a:r>
              <a:rPr lang="en-US" sz="2600" b="1" kern="0" dirty="0" smtClean="0">
                <a:ea typeface="Calibri"/>
                <a:cs typeface="Times New Roman"/>
              </a:rPr>
              <a:t>,</a:t>
            </a:r>
            <a:endParaRPr kumimoji="0" lang="en-US" sz="2600" b="1" i="0" u="none" strike="noStrike" kern="0" cap="none" spc="0" normalizeH="0" baseline="0" noProof="0" dirty="0" smtClean="0">
              <a:ln>
                <a:noFill/>
              </a:ln>
              <a:solidFill>
                <a:srgbClr val="000000"/>
              </a:solidFill>
              <a:effectLst/>
              <a:uLnTx/>
              <a:uFillTx/>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600" b="1" kern="0" dirty="0" smtClean="0">
                <a:ea typeface="Calibri"/>
                <a:cs typeface="Times New Roman"/>
              </a:rPr>
              <a:t>Environmental accounting.</a:t>
            </a:r>
          </a:p>
          <a:p>
            <a:pPr marL="0" marR="0" lvl="0" indent="0" algn="l" defTabSz="914400" rtl="0" eaLnBrk="0" fontAlgn="base" latinLnBrk="0" hangingPunct="0">
              <a:spcBef>
                <a:spcPts val="0"/>
              </a:spcBef>
              <a:spcAft>
                <a:spcPts val="600"/>
              </a:spcAft>
              <a:buClrTx/>
              <a:buSzPct val="60000"/>
              <a:tabLst/>
              <a:defRPr/>
            </a:pPr>
            <a:endParaRPr lang="en-US" sz="2600" b="1" kern="0" dirty="0">
              <a:ea typeface="Calibri"/>
              <a:cs typeface="Times New Roman"/>
            </a:endParaRPr>
          </a:p>
          <a:p>
            <a:pPr marL="796925" marR="0" lvl="0" indent="-796925" algn="l" defTabSz="914400" rtl="0" eaLnBrk="0" fontAlgn="base" latinLnBrk="0" hangingPunct="0">
              <a:spcBef>
                <a:spcPts val="0"/>
              </a:spcBef>
              <a:spcAft>
                <a:spcPts val="600"/>
              </a:spcAft>
              <a:buClrTx/>
              <a:buSzPct val="60000"/>
              <a:tabLst/>
              <a:defRPr/>
            </a:pPr>
            <a:r>
              <a:rPr lang="en-US" sz="2000" i="1" kern="0" dirty="0" smtClean="0">
                <a:ea typeface="Calibri"/>
                <a:cs typeface="Times New Roman"/>
              </a:rPr>
              <a:t>Note: there is quite some overlap between the different categories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terrestrial and </a:t>
            </a:r>
            <a:br>
              <a:rPr lang="en-US" sz="4000" b="1" i="1" dirty="0" smtClean="0">
                <a:solidFill>
                  <a:srgbClr val="4676A6"/>
                </a:solidFill>
              </a:rPr>
            </a:br>
            <a:r>
              <a:rPr lang="en-US" sz="4000" b="1" i="1" dirty="0" smtClean="0">
                <a:solidFill>
                  <a:srgbClr val="4676A6"/>
                </a:solidFill>
              </a:rPr>
              <a:t>freshwater ecosystems</a:t>
            </a:r>
          </a:p>
        </p:txBody>
      </p:sp>
      <p:sp>
        <p:nvSpPr>
          <p:cNvPr id="12" name="TextBox 2"/>
          <p:cNvSpPr txBox="1">
            <a:spLocks noChangeArrowheads="1"/>
          </p:cNvSpPr>
          <p:nvPr/>
        </p:nvSpPr>
        <p:spPr bwMode="auto">
          <a:xfrm>
            <a:off x="468000" y="594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Conversion from forest to rangeland and farmland from 1978 to 2010 in </a:t>
            </a:r>
            <a:r>
              <a:rPr lang="en-US" altLang="en-US" sz="1600" i="1" dirty="0" err="1" smtClean="0">
                <a:latin typeface="+mn-lt"/>
              </a:rPr>
              <a:t>Gishwati</a:t>
            </a:r>
            <a:r>
              <a:rPr lang="en-US" altLang="en-US" sz="1600" i="1" dirty="0" smtClean="0">
                <a:latin typeface="+mn-lt"/>
              </a:rPr>
              <a:t> former forest reserve, Rwanda (Source: Atlas  of Rwanda’s changing environment, 2011)</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0" y="1684310"/>
            <a:ext cx="32289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00" y="1703360"/>
            <a:ext cx="32194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Terrestrial and</a:t>
            </a:r>
            <a:br>
              <a:rPr lang="en-US" sz="4000" b="1" i="1" dirty="0" smtClean="0">
                <a:solidFill>
                  <a:srgbClr val="4676A6"/>
                </a:solidFill>
              </a:rPr>
            </a:br>
            <a:r>
              <a:rPr lang="en-US" sz="4000" b="1" i="1" dirty="0" smtClean="0">
                <a:solidFill>
                  <a:srgbClr val="4676A6"/>
                </a:solidFill>
              </a:rPr>
              <a:t>freshwater ecosystems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is an excellent instrument </a:t>
            </a:r>
            <a:r>
              <a:rPr lang="en-US" sz="2400" kern="0" dirty="0" smtClean="0"/>
              <a:t>for mapping and monitoring of land cover, land use, changes, classification and historical trends</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is a valuable </a:t>
            </a:r>
            <a:r>
              <a:rPr lang="en-US" sz="2400" kern="0" dirty="0">
                <a:solidFill>
                  <a:srgbClr val="4676A6"/>
                </a:solidFill>
              </a:rPr>
              <a:t>tool</a:t>
            </a:r>
            <a:r>
              <a:rPr lang="en-US" sz="2400" kern="0" dirty="0"/>
              <a:t> for </a:t>
            </a:r>
            <a:r>
              <a:rPr lang="en-US" sz="2400" kern="0" dirty="0" smtClean="0"/>
              <a:t>assessing </a:t>
            </a:r>
            <a:r>
              <a:rPr lang="en-US" sz="2400" kern="0" dirty="0"/>
              <a:t>the status of ecosystem goods and services, provided by the regulation, habitat, production, and information functions of </a:t>
            </a:r>
            <a:r>
              <a:rPr lang="en-US" sz="2400" kern="0" dirty="0" smtClean="0"/>
              <a:t>ecosystems</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a:solidFill>
                  <a:srgbClr val="4676A6"/>
                </a:solidFill>
              </a:rPr>
              <a:t>Evaluating ecosystem services in support of sustainable ecosystem management requires the use of (spatial) </a:t>
            </a:r>
            <a:r>
              <a:rPr lang="en-US" sz="2400" kern="0" dirty="0" smtClean="0">
                <a:solidFill>
                  <a:srgbClr val="4676A6"/>
                </a:solidFill>
              </a:rPr>
              <a:t>models</a:t>
            </a:r>
            <a:endParaRPr lang="en-US" sz="2400" kern="0" dirty="0">
              <a:solidFill>
                <a:srgbClr val="4676A6"/>
              </a:solidFill>
            </a:endParaRP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Until now mainly government or scientific activity</a:t>
            </a:r>
          </a:p>
          <a:p>
            <a:pPr marL="342000" lvl="0" indent="-342000">
              <a:lnSpc>
                <a:spcPct val="80000"/>
              </a:lnSpc>
              <a:spcBef>
                <a:spcPts val="0"/>
              </a:spcBef>
              <a:spcAft>
                <a:spcPts val="1200"/>
              </a:spcAft>
              <a:buFont typeface="Arial" panose="020B0604020202020204" pitchFamily="34" charset="0"/>
              <a:buChar char="•"/>
              <a:defRPr/>
            </a:pPr>
            <a:r>
              <a:rPr lang="en-US" sz="2400" kern="0" dirty="0">
                <a:solidFill>
                  <a:srgbClr val="4676A6"/>
                </a:solidFill>
              </a:rPr>
              <a:t>Cost estimate: </a:t>
            </a:r>
            <a:r>
              <a:rPr lang="en-US" sz="2400" kern="0" dirty="0" smtClean="0"/>
              <a:t>on case-by-case basis.</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challenges: </a:t>
            </a:r>
            <a:r>
              <a:rPr lang="en-US" sz="2400" kern="0" dirty="0" smtClean="0"/>
              <a:t>cost, capacity, data access, business model</a:t>
            </a: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876801"/>
          </a:xfrm>
        </p:spPr>
        <p:txBody>
          <a:bodyPr>
            <a:normAutofit/>
          </a:bodyPr>
          <a:lstStyle/>
          <a:p>
            <a:pPr marL="0" indent="0">
              <a:lnSpc>
                <a:spcPct val="90000"/>
              </a:lnSpc>
              <a:spcBef>
                <a:spcPts val="0"/>
              </a:spcBef>
              <a:spcAft>
                <a:spcPts val="600"/>
              </a:spcAft>
              <a:buNone/>
            </a:pPr>
            <a:r>
              <a:rPr lang="en-US" sz="2600" b="1" dirty="0" smtClean="0"/>
              <a:t>A new map of standardized terrestrial ecosystems of Africa </a:t>
            </a:r>
            <a:r>
              <a:rPr lang="en-US" sz="2000" b="1" dirty="0" smtClean="0"/>
              <a:t>(AAG; 2013)</a:t>
            </a:r>
            <a:r>
              <a:rPr lang="en-US" sz="2600" b="1" dirty="0" smtClean="0"/>
              <a:t> </a:t>
            </a:r>
            <a:r>
              <a:rPr lang="en-US" sz="2000" i="1" dirty="0" smtClean="0"/>
              <a:t>overview </a:t>
            </a:r>
            <a:r>
              <a:rPr lang="en-US" sz="2000" i="1" dirty="0"/>
              <a:t>of integrated and comprehensive ecosystem mapping </a:t>
            </a:r>
            <a:r>
              <a:rPr lang="en-US" sz="2000" i="1" dirty="0" smtClean="0"/>
              <a:t>exercise</a:t>
            </a:r>
          </a:p>
          <a:p>
            <a:pPr marL="0" indent="0">
              <a:lnSpc>
                <a:spcPct val="90000"/>
              </a:lnSpc>
              <a:spcBef>
                <a:spcPts val="0"/>
              </a:spcBef>
              <a:spcAft>
                <a:spcPts val="600"/>
              </a:spcAft>
              <a:buNone/>
            </a:pPr>
            <a:r>
              <a:rPr lang="en-US" sz="2600" b="1" dirty="0" smtClean="0"/>
              <a:t>A </a:t>
            </a:r>
            <a:r>
              <a:rPr lang="en-US" sz="2600" b="1" dirty="0"/>
              <a:t>new map of standardized terrestrial ecosystems of the conterminous United States </a:t>
            </a:r>
            <a:r>
              <a:rPr lang="en-US" sz="2000" b="1" dirty="0"/>
              <a:t>(</a:t>
            </a:r>
            <a:r>
              <a:rPr lang="en-US" sz="2000" b="1" dirty="0" smtClean="0"/>
              <a:t>USGS; 2009) </a:t>
            </a:r>
            <a:r>
              <a:rPr lang="en-US" sz="2000" i="1" dirty="0" smtClean="0"/>
              <a:t>overview </a:t>
            </a:r>
            <a:r>
              <a:rPr lang="en-US" sz="2000" i="1" dirty="0"/>
              <a:t>of integrated and comprehensive ecosystem mapping </a:t>
            </a:r>
            <a:r>
              <a:rPr lang="en-US" sz="2000" i="1" dirty="0" smtClean="0"/>
              <a:t>exercise</a:t>
            </a:r>
          </a:p>
          <a:p>
            <a:pPr marL="0" indent="0">
              <a:lnSpc>
                <a:spcPct val="90000"/>
              </a:lnSpc>
              <a:spcBef>
                <a:spcPts val="0"/>
              </a:spcBef>
              <a:spcAft>
                <a:spcPts val="600"/>
              </a:spcAft>
              <a:buNone/>
            </a:pPr>
            <a:r>
              <a:rPr lang="en-US" sz="2600" b="1" dirty="0" smtClean="0"/>
              <a:t>Access </a:t>
            </a:r>
            <a:r>
              <a:rPr lang="en-US" sz="2600" b="1" dirty="0"/>
              <a:t>to global land cover reference </a:t>
            </a:r>
            <a:r>
              <a:rPr lang="en-US" sz="2600" b="1" dirty="0" smtClean="0"/>
              <a:t>datasets and </a:t>
            </a:r>
            <a:r>
              <a:rPr lang="en-US" sz="2600" b="1" dirty="0"/>
              <a:t>their suitability for land cover </a:t>
            </a:r>
            <a:r>
              <a:rPr lang="en-US" sz="2600" b="1" dirty="0" smtClean="0"/>
              <a:t>mapping activities </a:t>
            </a:r>
            <a:r>
              <a:rPr lang="en-US" sz="2000" b="1" dirty="0" smtClean="0"/>
              <a:t>(GOFC-GOLD; 2014) </a:t>
            </a:r>
            <a:r>
              <a:rPr lang="en-US" sz="2000" i="1" dirty="0" smtClean="0"/>
              <a:t>presentation </a:t>
            </a:r>
            <a:r>
              <a:rPr lang="en-US" sz="2000" i="1" dirty="0"/>
              <a:t>that compares current global land cover datasets for different </a:t>
            </a:r>
            <a:r>
              <a:rPr lang="en-US" sz="2000" i="1" dirty="0" smtClean="0"/>
              <a:t>purposes</a:t>
            </a:r>
          </a:p>
          <a:p>
            <a:pPr marL="0" indent="0">
              <a:lnSpc>
                <a:spcPct val="90000"/>
              </a:lnSpc>
              <a:spcBef>
                <a:spcPts val="0"/>
              </a:spcBef>
              <a:spcAft>
                <a:spcPts val="600"/>
              </a:spcAft>
              <a:buNone/>
            </a:pPr>
            <a:r>
              <a:rPr lang="en-US" sz="2600" dirty="0" smtClean="0">
                <a:solidFill>
                  <a:srgbClr val="4676A6"/>
                </a:solidFill>
              </a:rPr>
              <a:t>Examples of datasets: </a:t>
            </a:r>
            <a:r>
              <a:rPr lang="en-US" sz="2600" b="1" dirty="0" err="1" smtClean="0"/>
              <a:t>GlobCover</a:t>
            </a:r>
            <a:r>
              <a:rPr lang="en-US" sz="2600" b="1" dirty="0" smtClean="0"/>
              <a:t> </a:t>
            </a:r>
            <a:r>
              <a:rPr lang="en-US" sz="2000" b="1" dirty="0" smtClean="0"/>
              <a:t>(ESA)</a:t>
            </a:r>
            <a:r>
              <a:rPr lang="en-US" sz="2600" b="1" dirty="0" smtClean="0"/>
              <a:t>,</a:t>
            </a:r>
            <a:r>
              <a:rPr lang="en-US" sz="2000" b="1" dirty="0" smtClean="0"/>
              <a:t> </a:t>
            </a:r>
            <a:r>
              <a:rPr lang="en-US" sz="2600" b="1" dirty="0" smtClean="0"/>
              <a:t>30 meter global land cover product </a:t>
            </a:r>
            <a:r>
              <a:rPr lang="en-US" sz="2000" b="1" dirty="0" smtClean="0"/>
              <a:t>(China)</a:t>
            </a:r>
            <a:endParaRPr lang="en-US" sz="2000" b="1" dirty="0"/>
          </a:p>
          <a:p>
            <a:pPr marL="0" indent="0">
              <a:lnSpc>
                <a:spcPct val="90000"/>
              </a:lnSpc>
              <a:spcBef>
                <a:spcPts val="0"/>
              </a:spcBef>
              <a:spcAft>
                <a:spcPts val="12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00" y="438189"/>
            <a:ext cx="1178530" cy="51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0" y="522000"/>
            <a:ext cx="1179842" cy="4758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000" y="425044"/>
            <a:ext cx="1847850" cy="5748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400" y="576000"/>
            <a:ext cx="990600" cy="511743"/>
          </a:xfrm>
          <a:prstGeom prst="rect">
            <a:avLst/>
          </a:prstGeom>
        </p:spPr>
      </p:pic>
      <p:pic>
        <p:nvPicPr>
          <p:cNvPr id="10"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smtClean="0"/>
              <a:t>Mapping wetlands using earth observation techniques </a:t>
            </a:r>
            <a:r>
              <a:rPr lang="en-US" sz="2000" b="1" dirty="0" smtClean="0"/>
              <a:t>(MEDWET; 2007) </a:t>
            </a:r>
            <a:r>
              <a:rPr lang="en-US" sz="2000" i="1" dirty="0"/>
              <a:t>overview of integrated and comprehensive ecosystem mapping </a:t>
            </a:r>
            <a:r>
              <a:rPr lang="en-US" sz="2000" i="1" dirty="0" smtClean="0"/>
              <a:t>exercise for Mediterranean wetlands</a:t>
            </a:r>
          </a:p>
          <a:p>
            <a:pPr marL="0" indent="0">
              <a:lnSpc>
                <a:spcPct val="80000"/>
              </a:lnSpc>
              <a:spcBef>
                <a:spcPts val="0"/>
              </a:spcBef>
              <a:spcAft>
                <a:spcPts val="1200"/>
              </a:spcAft>
              <a:buNone/>
            </a:pPr>
            <a:r>
              <a:rPr lang="en-US" sz="2600" b="1" dirty="0" smtClean="0"/>
              <a:t>Earth observation for aquatic ecosystems </a:t>
            </a:r>
            <a:r>
              <a:rPr lang="en-US" sz="2000" b="1" dirty="0" smtClean="0"/>
              <a:t>(CSIRO; 2012) </a:t>
            </a:r>
            <a:r>
              <a:rPr lang="en-US" sz="2000" i="1" dirty="0" smtClean="0"/>
              <a:t>overview presentation of earth observation for water quality monitoring and management in Australia</a:t>
            </a:r>
          </a:p>
          <a:p>
            <a:pPr marL="0" indent="0">
              <a:lnSpc>
                <a:spcPct val="80000"/>
              </a:lnSpc>
              <a:spcBef>
                <a:spcPts val="0"/>
              </a:spcBef>
              <a:spcAft>
                <a:spcPts val="1200"/>
              </a:spcAft>
              <a:buNone/>
            </a:pPr>
            <a:r>
              <a:rPr lang="en-US" sz="2600" b="1" dirty="0" smtClean="0"/>
              <a:t>Atlas of Rwanda’s changing environment </a:t>
            </a:r>
            <a:r>
              <a:rPr lang="en-US" sz="2000" b="1" dirty="0" smtClean="0"/>
              <a:t>(REMA; 2011) </a:t>
            </a:r>
            <a:r>
              <a:rPr lang="en-US" sz="2000" i="1" dirty="0" smtClean="0"/>
              <a:t>implications for climate change resilience covering hotspots, such as population growth, urbanization,  wetlands, forests, mining and </a:t>
            </a:r>
            <a:r>
              <a:rPr lang="en-US" sz="2000" i="1" dirty="0" err="1" smtClean="0"/>
              <a:t>transboundary</a:t>
            </a:r>
            <a:r>
              <a:rPr lang="en-US" sz="2000" i="1" dirty="0" smtClean="0"/>
              <a:t> issues</a:t>
            </a:r>
            <a:endParaRPr lang="en-US" sz="2000" i="1" dirty="0"/>
          </a:p>
          <a:p>
            <a:pPr marL="0" indent="0">
              <a:spcBef>
                <a:spcPts val="0"/>
              </a:spcBef>
              <a:spcAft>
                <a:spcPts val="600"/>
              </a:spcAft>
              <a:buNone/>
            </a:pPr>
            <a:endParaRPr lang="en-US" sz="800" i="1"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000" y="864000"/>
            <a:ext cx="1433513" cy="6459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000" y="823500"/>
            <a:ext cx="657225" cy="657225"/>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0675" y="728250"/>
            <a:ext cx="695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434652"/>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Terrestrial ecosystems from space: A review of earth observation products for </a:t>
            </a:r>
            <a:r>
              <a:rPr lang="en-US" sz="2600" b="1" dirty="0" err="1"/>
              <a:t>macroecology</a:t>
            </a:r>
            <a:r>
              <a:rPr lang="en-US" sz="2600" b="1" dirty="0"/>
              <a:t> </a:t>
            </a:r>
            <a:r>
              <a:rPr lang="en-US" sz="2600" b="1" dirty="0" smtClean="0"/>
              <a:t>applications </a:t>
            </a:r>
            <a:r>
              <a:rPr lang="en-US" sz="2000" b="1" dirty="0" smtClean="0"/>
              <a:t>(Pfeifer et al.; 2011) </a:t>
            </a:r>
            <a:r>
              <a:rPr lang="en-US" sz="2000" i="1" dirty="0" smtClean="0"/>
              <a:t>description and comparison of different EO applications for land cover, vegetation </a:t>
            </a:r>
            <a:r>
              <a:rPr lang="en-US" sz="2000" i="1" dirty="0" err="1" smtClean="0"/>
              <a:t>biogeophysical</a:t>
            </a:r>
            <a:r>
              <a:rPr lang="en-US" sz="2000" i="1" dirty="0" smtClean="0"/>
              <a:t> structure and productivity, radiative transfer and carbon flux</a:t>
            </a:r>
          </a:p>
          <a:p>
            <a:pPr marL="0" indent="0">
              <a:lnSpc>
                <a:spcPct val="80000"/>
              </a:lnSpc>
              <a:spcBef>
                <a:spcPts val="0"/>
              </a:spcBef>
              <a:spcAft>
                <a:spcPts val="1200"/>
              </a:spcAft>
              <a:buNone/>
            </a:pPr>
            <a:r>
              <a:rPr lang="en-US" sz="2600" b="1" dirty="0"/>
              <a:t>Remote sensing of ecosystem health: Opportunities, challenges, and future </a:t>
            </a:r>
            <a:r>
              <a:rPr lang="en-US" sz="2600" b="1" dirty="0" smtClean="0"/>
              <a:t>perspectives</a:t>
            </a:r>
            <a:r>
              <a:rPr lang="en-US" sz="2000" b="1" dirty="0" smtClean="0"/>
              <a:t> (Li; 2014) </a:t>
            </a:r>
            <a:r>
              <a:rPr lang="en-US" sz="2000" i="1" dirty="0" smtClean="0"/>
              <a:t>description of methodologies, opportunities and challenge for the use of EO for ecosystem health assessment</a:t>
            </a:r>
          </a:p>
          <a:p>
            <a:pPr marL="0" indent="0">
              <a:lnSpc>
                <a:spcPct val="80000"/>
              </a:lnSpc>
              <a:spcBef>
                <a:spcPts val="0"/>
              </a:spcBef>
              <a:spcAft>
                <a:spcPts val="1200"/>
              </a:spcAft>
              <a:buNone/>
            </a:pPr>
            <a:r>
              <a:rPr lang="en-US" sz="2600" b="1" dirty="0"/>
              <a:t>Meeting environmental challenges with remote sensing </a:t>
            </a:r>
            <a:r>
              <a:rPr lang="en-US" sz="2600" b="1" dirty="0" smtClean="0"/>
              <a:t>imagery </a:t>
            </a:r>
            <a:r>
              <a:rPr lang="en-US" sz="2000" b="1" dirty="0" smtClean="0"/>
              <a:t>(AGI; 2013) </a:t>
            </a:r>
            <a:r>
              <a:rPr lang="en-US" sz="2000" i="1" dirty="0" smtClean="0"/>
              <a:t>examples of the use of remote sensing for environmental purposes</a:t>
            </a:r>
            <a:endParaRPr lang="en-US" sz="2000" i="1" dirty="0"/>
          </a:p>
          <a:p>
            <a:pPr marL="0" indent="0">
              <a:spcBef>
                <a:spcPts val="0"/>
              </a:spcBef>
              <a:spcAft>
                <a:spcPts val="600"/>
              </a:spcAft>
              <a:buNone/>
            </a:pPr>
            <a:endParaRPr lang="en-US" sz="800" i="1"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85362"/>
            <a:ext cx="2286000" cy="762000"/>
          </a:xfrm>
          <a:prstGeom prst="rect">
            <a:avLst/>
          </a:prstGeom>
        </p:spPr>
      </p:pic>
    </p:spTree>
    <p:extLst>
      <p:ext uri="{BB962C8B-B14F-4D97-AF65-F5344CB8AC3E}">
        <p14:creationId xmlns:p14="http://schemas.microsoft.com/office/powerpoint/2010/main" val="811001650"/>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Wetlands – Unexpected </a:t>
            </a:r>
            <a:r>
              <a:rPr lang="en-US" sz="2600" b="1" dirty="0" smtClean="0"/>
              <a:t>treasures </a:t>
            </a:r>
            <a:r>
              <a:rPr lang="en-US" sz="2000" b="1" dirty="0" smtClean="0"/>
              <a:t>(Copernicus; 2015) </a:t>
            </a:r>
            <a:r>
              <a:rPr lang="en-US" sz="2000" i="1" dirty="0" smtClean="0"/>
              <a:t>brochure on the use of EO for mapping and monitoring of wetland ecosystems</a:t>
            </a:r>
            <a:endParaRPr lang="en-US" sz="2000" i="1" dirty="0" smtClean="0"/>
          </a:p>
          <a:p>
            <a:pPr marL="0" indent="0">
              <a:spcBef>
                <a:spcPts val="0"/>
              </a:spcBef>
              <a:spcAft>
                <a:spcPts val="600"/>
              </a:spcAft>
              <a:buNone/>
            </a:pPr>
            <a:endParaRPr lang="en-US" sz="800" i="1"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a:t>
            </a:r>
            <a:r>
              <a:rPr lang="en-US" sz="4000" b="1" i="1" noProof="0" dirty="0" smtClean="0">
                <a:solidFill>
                  <a:srgbClr val="4676A6"/>
                </a:solidFill>
                <a:latin typeface="+mj-lt"/>
                <a:ea typeface="+mj-ea"/>
                <a:cs typeface="+mj-cs"/>
              </a:rPr>
              <a:t>(3):</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84227"/>
            <a:ext cx="2281050" cy="764269"/>
          </a:xfrm>
          <a:prstGeom prst="rect">
            <a:avLst/>
          </a:prstGeom>
        </p:spPr>
      </p:pic>
    </p:spTree>
    <p:extLst>
      <p:ext uri="{BB962C8B-B14F-4D97-AF65-F5344CB8AC3E}">
        <p14:creationId xmlns:p14="http://schemas.microsoft.com/office/powerpoint/2010/main" val="629037931"/>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32</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bio-geophysical variables</a:t>
            </a:r>
            <a:endParaRPr lang="en-US" sz="4000" b="1" i="1" dirty="0">
              <a:solidFill>
                <a:srgbClr val="4676A6"/>
              </a:solidFill>
            </a:endParaRPr>
          </a:p>
        </p:txBody>
      </p:sp>
      <p:sp>
        <p:nvSpPr>
          <p:cNvPr id="11" name="TextBox 2"/>
          <p:cNvSpPr txBox="1">
            <a:spLocks noChangeArrowheads="1"/>
          </p:cNvSpPr>
          <p:nvPr/>
        </p:nvSpPr>
        <p:spPr bwMode="auto">
          <a:xfrm>
            <a:off x="1314000" y="5760000"/>
            <a:ext cx="651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Change in soil organic content in England and Wales between 1978 and 2003  </a:t>
            </a:r>
          </a:p>
          <a:p>
            <a:pPr eaLnBrk="1" hangingPunct="1">
              <a:spcBef>
                <a:spcPct val="0"/>
              </a:spcBef>
              <a:buSzTx/>
              <a:buFontTx/>
              <a:buNone/>
            </a:pPr>
            <a:r>
              <a:rPr lang="en-US" altLang="en-US" sz="1600" i="1" dirty="0" smtClean="0">
                <a:latin typeface="+mn-lt"/>
              </a:rPr>
              <a:t>(source: Bellamy et al., 2005)</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418" y="1800000"/>
            <a:ext cx="6081164" cy="392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Bio-geophysical</a:t>
            </a:r>
            <a:br>
              <a:rPr lang="en-US" sz="4000" b="1" i="1" dirty="0" smtClean="0">
                <a:solidFill>
                  <a:srgbClr val="4676A6"/>
                </a:solidFill>
              </a:rPr>
            </a:br>
            <a:r>
              <a:rPr lang="en-US" sz="4000" b="1" i="1" dirty="0" smtClean="0">
                <a:solidFill>
                  <a:srgbClr val="4676A6"/>
                </a:solidFill>
              </a:rPr>
              <a:t>variables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600"/>
              </a:spcAft>
              <a:buFont typeface="Arial" panose="020B0604020202020204" pitchFamily="34" charset="0"/>
              <a:buChar char="•"/>
              <a:defRPr/>
            </a:pPr>
            <a:r>
              <a:rPr lang="en-US" sz="2600" kern="0" dirty="0" smtClean="0">
                <a:solidFill>
                  <a:srgbClr val="4676A6"/>
                </a:solidFill>
              </a:rPr>
              <a:t>Earth observation facilitates measurement and assessment</a:t>
            </a:r>
            <a:r>
              <a:rPr lang="en-US" sz="2600" kern="0" dirty="0" smtClean="0"/>
              <a:t> of individual bio-geophysical variables</a:t>
            </a:r>
            <a:r>
              <a:rPr lang="en-US" sz="2600" kern="0" dirty="0"/>
              <a:t>, such </a:t>
            </a:r>
            <a:r>
              <a:rPr lang="en-US" sz="2600" kern="0" dirty="0" smtClean="0"/>
              <a:t>as vegetation</a:t>
            </a:r>
            <a:r>
              <a:rPr lang="en-US" sz="2600" kern="0" dirty="0"/>
              <a:t>, soil, </a:t>
            </a:r>
            <a:r>
              <a:rPr lang="en-US" sz="2600" kern="0" dirty="0" smtClean="0"/>
              <a:t>radiation, water cycle and essential climate variables (ECVs)</a:t>
            </a:r>
          </a:p>
          <a:p>
            <a:pPr marL="342000" lvl="0" indent="-342000">
              <a:lnSpc>
                <a:spcPct val="80000"/>
              </a:lnSpc>
              <a:spcBef>
                <a:spcPts val="0"/>
              </a:spcBef>
              <a:spcAft>
                <a:spcPts val="600"/>
              </a:spcAft>
              <a:buFont typeface="Arial" panose="020B0604020202020204" pitchFamily="34" charset="0"/>
              <a:buChar char="•"/>
              <a:defRPr/>
            </a:pPr>
            <a:r>
              <a:rPr lang="en-US" sz="2600" kern="0" dirty="0" smtClean="0">
                <a:solidFill>
                  <a:srgbClr val="4676A6"/>
                </a:solidFill>
              </a:rPr>
              <a:t>Bio-geophysical parameters </a:t>
            </a:r>
            <a:r>
              <a:rPr lang="en-US" sz="2600" kern="0" dirty="0" smtClean="0"/>
              <a:t>provide the backbone for analysis and decision-making in environmental management</a:t>
            </a:r>
          </a:p>
          <a:p>
            <a:pPr marL="342000" lvl="0" indent="-342000">
              <a:lnSpc>
                <a:spcPct val="80000"/>
              </a:lnSpc>
              <a:spcBef>
                <a:spcPts val="0"/>
              </a:spcBef>
              <a:spcAft>
                <a:spcPts val="600"/>
              </a:spcAft>
              <a:buFont typeface="Arial" panose="020B0604020202020204" pitchFamily="34" charset="0"/>
              <a:buChar char="•"/>
              <a:defRPr/>
            </a:pPr>
            <a:r>
              <a:rPr lang="en-US" sz="2600" kern="0" dirty="0" smtClean="0">
                <a:solidFill>
                  <a:srgbClr val="4676A6"/>
                </a:solidFill>
              </a:rPr>
              <a:t>Data gathering and analysis</a:t>
            </a:r>
            <a:r>
              <a:rPr lang="en-US" sz="2600" kern="0" dirty="0" smtClean="0"/>
              <a:t> mainly carried out by governments, international organizations and academia; private sector uses / assembles / analyses bio-geophysical data mainly for specific purposes, such as precision agriculture</a:t>
            </a:r>
            <a:endParaRPr lang="en-US" sz="2600" kern="0" dirty="0"/>
          </a:p>
          <a:p>
            <a:pPr marL="342000" indent="-342000">
              <a:lnSpc>
                <a:spcPct val="80000"/>
              </a:lnSpc>
              <a:spcBef>
                <a:spcPts val="0"/>
              </a:spcBef>
              <a:spcAft>
                <a:spcPts val="600"/>
              </a:spcAft>
              <a:buFont typeface="Arial" panose="020B0604020202020204" pitchFamily="34" charset="0"/>
              <a:buChar char="•"/>
              <a:defRPr/>
            </a:pPr>
            <a:r>
              <a:rPr lang="en-GB" sz="2600" kern="0" dirty="0" smtClean="0">
                <a:solidFill>
                  <a:srgbClr val="4676A6"/>
                </a:solidFill>
              </a:rPr>
              <a:t>Cost estimate: </a:t>
            </a:r>
            <a:r>
              <a:rPr lang="en-GB" sz="2600" kern="0" dirty="0" smtClean="0"/>
              <a:t>on case-by-case basis</a:t>
            </a:r>
          </a:p>
          <a:p>
            <a:pPr marL="342000" indent="-342000">
              <a:lnSpc>
                <a:spcPct val="80000"/>
              </a:lnSpc>
              <a:spcBef>
                <a:spcPts val="0"/>
              </a:spcBef>
              <a:spcAft>
                <a:spcPts val="6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a:t>cost, capacity, data </a:t>
            </a:r>
            <a:r>
              <a:rPr lang="en-US" sz="2600" kern="0" dirty="0" smtClean="0"/>
              <a:t>access.</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smtClean="0"/>
              <a:t>Global energy and water cycle experiment (</a:t>
            </a:r>
            <a:r>
              <a:rPr lang="en-US" sz="2600" b="1" dirty="0" err="1" smtClean="0"/>
              <a:t>GEWEX</a:t>
            </a:r>
            <a:r>
              <a:rPr lang="en-US" sz="2600" b="1" dirty="0" smtClean="0"/>
              <a:t>)</a:t>
            </a:r>
            <a:br>
              <a:rPr lang="en-US" sz="2600" b="1" dirty="0" smtClean="0"/>
            </a:br>
            <a:r>
              <a:rPr lang="en-US" sz="2600" dirty="0" smtClean="0">
                <a:hlinkClick r:id="rId2"/>
              </a:rPr>
              <a:t>www.gewex.org</a:t>
            </a:r>
            <a:r>
              <a:rPr lang="en-US" sz="2600" b="1" dirty="0" smtClean="0"/>
              <a:t> </a:t>
            </a:r>
          </a:p>
          <a:p>
            <a:pPr marL="0" indent="0">
              <a:lnSpc>
                <a:spcPct val="80000"/>
              </a:lnSpc>
              <a:spcBef>
                <a:spcPts val="0"/>
              </a:spcBef>
              <a:spcAft>
                <a:spcPts val="1200"/>
              </a:spcAft>
              <a:buNone/>
            </a:pPr>
            <a:r>
              <a:rPr lang="en-US" sz="2600" b="1" dirty="0" smtClean="0"/>
              <a:t>Essential climate variables (ECV; GCOS)</a:t>
            </a:r>
            <a:br>
              <a:rPr lang="en-US" sz="2600" b="1" dirty="0" smtClean="0"/>
            </a:br>
            <a:r>
              <a:rPr lang="en-US" sz="2600" dirty="0" smtClean="0">
                <a:hlinkClick r:id="rId3"/>
              </a:rPr>
              <a:t>www.wmo.int/pages/prog/gcos/index.php?name=EssentialClimateVariables</a:t>
            </a:r>
            <a:r>
              <a:rPr lang="en-US" sz="2600" b="1" dirty="0" smtClean="0"/>
              <a:t> </a:t>
            </a:r>
          </a:p>
          <a:p>
            <a:pPr marL="0" indent="0">
              <a:lnSpc>
                <a:spcPct val="80000"/>
              </a:lnSpc>
              <a:spcBef>
                <a:spcPts val="0"/>
              </a:spcBef>
              <a:spcAft>
                <a:spcPts val="1200"/>
              </a:spcAft>
              <a:buNone/>
            </a:pPr>
            <a:r>
              <a:rPr lang="en-US" sz="2600" b="1" dirty="0" smtClean="0"/>
              <a:t>The state of soil in Europe </a:t>
            </a:r>
            <a:r>
              <a:rPr lang="en-US" sz="2000" b="1" dirty="0" smtClean="0"/>
              <a:t>(JRC, EEA; 2012) </a:t>
            </a:r>
            <a:r>
              <a:rPr lang="en-US" sz="2400" b="1" dirty="0" smtClean="0"/>
              <a:t/>
            </a:r>
            <a:br>
              <a:rPr lang="en-US" sz="2400" b="1" dirty="0" smtClean="0"/>
            </a:br>
            <a:r>
              <a:rPr lang="en-US" sz="2000" i="1" dirty="0" smtClean="0"/>
              <a:t>update on soil of “the European environment” (EEA; 2010)</a:t>
            </a:r>
          </a:p>
          <a:p>
            <a:pPr marL="0" indent="0">
              <a:lnSpc>
                <a:spcPct val="80000"/>
              </a:lnSpc>
              <a:spcBef>
                <a:spcPts val="0"/>
              </a:spcBef>
              <a:spcAft>
                <a:spcPts val="1200"/>
              </a:spcAft>
              <a:buNone/>
            </a:pPr>
            <a:r>
              <a:rPr lang="en-US" sz="2600" b="1" dirty="0"/>
              <a:t>Biophysical modelling and analysis of ecosystem services in an ecosystem accounting </a:t>
            </a:r>
            <a:r>
              <a:rPr lang="en-US" sz="2600" b="1" dirty="0" smtClean="0"/>
              <a:t>context </a:t>
            </a:r>
            <a:r>
              <a:rPr lang="en-US" sz="2000" b="1" dirty="0" smtClean="0"/>
              <a:t>(Hein; 2014) </a:t>
            </a:r>
            <a:r>
              <a:rPr lang="en-US" sz="2800" b="1" dirty="0"/>
              <a:t/>
            </a:r>
            <a:br>
              <a:rPr lang="en-US" sz="2800" b="1" dirty="0"/>
            </a:br>
            <a:r>
              <a:rPr lang="en-US" sz="2000" i="1" dirty="0" smtClean="0"/>
              <a:t>description of indicators and mapping methods for ecosystem services, including an overview of global datasets</a:t>
            </a:r>
          </a:p>
          <a:p>
            <a:pPr marL="0" indent="0">
              <a:lnSpc>
                <a:spcPct val="80000"/>
              </a:lnSpc>
              <a:spcBef>
                <a:spcPts val="0"/>
              </a:spcBef>
              <a:spcAft>
                <a:spcPts val="1200"/>
              </a:spcAft>
              <a:buNone/>
            </a:pPr>
            <a:r>
              <a:rPr lang="en-US" sz="2000" dirty="0" smtClean="0"/>
              <a:t>More background info in the toolkits on water management and climate</a:t>
            </a:r>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0" name="Picture 9"/>
          <p:cNvPicPr>
            <a:picLocks noChangeAspect="1"/>
          </p:cNvPicPr>
          <p:nvPr/>
        </p:nvPicPr>
        <p:blipFill>
          <a:blip r:embed="rId5" cstate="print"/>
          <a:srcRect/>
          <a:stretch>
            <a:fillRect/>
          </a:stretch>
        </p:blipFill>
        <p:spPr bwMode="auto">
          <a:xfrm>
            <a:off x="4320000" y="288000"/>
            <a:ext cx="1956901" cy="697715"/>
          </a:xfrm>
          <a:prstGeom prst="rect">
            <a:avLst/>
          </a:prstGeom>
          <a:noFill/>
          <a:ln w="9525">
            <a:noFill/>
            <a:miter lim="800000"/>
            <a:headEnd/>
            <a:tailEnd/>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000" y="396000"/>
            <a:ext cx="1905000" cy="542925"/>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a:t>
            </a:r>
          </a:p>
          <a:p>
            <a:pPr algn="r"/>
            <a:r>
              <a:rPr lang="en-US" sz="4000" b="1" i="1" dirty="0" smtClean="0">
                <a:solidFill>
                  <a:srgbClr val="4676A6"/>
                </a:solidFill>
              </a:rPr>
              <a:t>local applications</a:t>
            </a:r>
            <a:endParaRPr lang="en-US" sz="4000" b="1" i="1" dirty="0">
              <a:solidFill>
                <a:srgbClr val="4676A6"/>
              </a:solidFill>
            </a:endParaRPr>
          </a:p>
        </p:txBody>
      </p:sp>
      <p:sp>
        <p:nvSpPr>
          <p:cNvPr id="9" name="TextBox 1"/>
          <p:cNvSpPr txBox="1">
            <a:spLocks noChangeArrowheads="1"/>
          </p:cNvSpPr>
          <p:nvPr/>
        </p:nvSpPr>
        <p:spPr bwMode="auto">
          <a:xfrm>
            <a:off x="5244289" y="2438400"/>
            <a:ext cx="334171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Monitoring of meadows</a:t>
            </a:r>
          </a:p>
          <a:p>
            <a:pPr algn="r" eaLnBrk="1" hangingPunct="1">
              <a:spcBef>
                <a:spcPct val="0"/>
              </a:spcBef>
              <a:buSzTx/>
              <a:buFontTx/>
              <a:buNone/>
            </a:pPr>
            <a:r>
              <a:rPr lang="en-US" altLang="en-US" sz="1600" i="1" dirty="0" smtClean="0">
                <a:latin typeface="+mn-lt"/>
              </a:rPr>
              <a:t>and forest health</a:t>
            </a:r>
          </a:p>
          <a:p>
            <a:pPr algn="r" eaLnBrk="1" hangingPunct="1">
              <a:spcBef>
                <a:spcPct val="0"/>
              </a:spcBef>
              <a:buSzTx/>
              <a:buFontTx/>
              <a:buNone/>
            </a:pPr>
            <a:r>
              <a:rPr lang="en-US" altLang="en-US" sz="1600" i="1" dirty="0" smtClean="0">
                <a:latin typeface="+mn-lt"/>
              </a:rPr>
              <a:t>In Giant Mountains</a:t>
            </a:r>
          </a:p>
          <a:p>
            <a:pPr algn="r" eaLnBrk="1" hangingPunct="1">
              <a:spcBef>
                <a:spcPct val="0"/>
              </a:spcBef>
              <a:buSzTx/>
              <a:buFontTx/>
              <a:buNone/>
            </a:pPr>
            <a:r>
              <a:rPr lang="en-US" altLang="en-US" sz="1600" i="1" dirty="0" smtClean="0">
                <a:latin typeface="+mn-lt"/>
              </a:rPr>
              <a:t>national park</a:t>
            </a:r>
            <a:br>
              <a:rPr lang="en-US" altLang="en-US" sz="1600" i="1" dirty="0" smtClean="0">
                <a:latin typeface="+mn-lt"/>
              </a:rPr>
            </a:br>
            <a:r>
              <a:rPr lang="en-US" altLang="en-US" sz="1600" i="1" dirty="0" smtClean="0">
                <a:latin typeface="+mn-lt"/>
              </a:rPr>
              <a:t> (Czech Republic)</a:t>
            </a: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0" y="1800000"/>
            <a:ext cx="614908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Local applications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4676A6"/>
                </a:solidFill>
                <a:effectLst/>
                <a:uLnTx/>
                <a:uFillTx/>
              </a:rPr>
              <a:t>Earth observation </a:t>
            </a:r>
            <a:r>
              <a:rPr lang="en-GB" sz="2600" kern="0" noProof="0" dirty="0" smtClean="0">
                <a:solidFill>
                  <a:srgbClr val="4676A6"/>
                </a:solidFill>
              </a:rPr>
              <a:t>helps </a:t>
            </a:r>
            <a:r>
              <a:rPr lang="en-GB" sz="2600" kern="0" noProof="0" dirty="0" smtClean="0"/>
              <a:t>managers of national parks and protected areas improve park management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solidFill>
                  <a:srgbClr val="4676A6"/>
                </a:solidFill>
              </a:rPr>
              <a:t>Earth observation provides valuable information </a:t>
            </a:r>
            <a:r>
              <a:rPr lang="en-GB" sz="2600" kern="0" dirty="0" smtClean="0"/>
              <a:t>on plant health, habitats, changes and relations between different factors that cannot be derived, or only at high cost, by in-situ analysis</a:t>
            </a:r>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Earth observation is instrumental </a:t>
            </a:r>
            <a:r>
              <a:rPr lang="en-US" sz="2600" kern="0" dirty="0" smtClean="0"/>
              <a:t>in delineating optimum national park borders and environmental corridors</a:t>
            </a:r>
            <a:endParaRPr lang="en-GB" sz="2600" kern="0" dirty="0" smtClean="0"/>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data access, business model</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191000"/>
          </a:xfrm>
        </p:spPr>
        <p:txBody>
          <a:bodyPr>
            <a:normAutofit/>
          </a:bodyPr>
          <a:lstStyle/>
          <a:p>
            <a:pPr marL="0" indent="0">
              <a:lnSpc>
                <a:spcPct val="90000"/>
              </a:lnSpc>
              <a:spcBef>
                <a:spcPts val="0"/>
              </a:spcBef>
              <a:spcAft>
                <a:spcPts val="600"/>
              </a:spcAft>
              <a:buNone/>
            </a:pPr>
            <a:r>
              <a:rPr lang="en-US" sz="2600" b="1" dirty="0"/>
              <a:t>Impact of oil palm plantations on </a:t>
            </a:r>
            <a:r>
              <a:rPr lang="en-US" sz="2600" b="1" dirty="0" err="1"/>
              <a:t>peatland</a:t>
            </a:r>
            <a:r>
              <a:rPr lang="en-US" sz="2600" b="1" dirty="0"/>
              <a:t> conversion in Sarawak 2005 – 2010 </a:t>
            </a:r>
            <a:r>
              <a:rPr lang="en-US" sz="2000" b="1" dirty="0"/>
              <a:t>(</a:t>
            </a:r>
            <a:r>
              <a:rPr lang="en-US" sz="2000" b="1" dirty="0" err="1" smtClean="0"/>
              <a:t>SARVision</a:t>
            </a:r>
            <a:r>
              <a:rPr lang="en-US" sz="2000" b="1" dirty="0" smtClean="0"/>
              <a:t>; 2011)</a:t>
            </a:r>
            <a:r>
              <a:rPr lang="en-US" sz="2600" b="1" dirty="0" smtClean="0"/>
              <a:t> </a:t>
            </a:r>
            <a:r>
              <a:rPr lang="en-US" sz="2000" i="1" dirty="0" smtClean="0"/>
              <a:t>study </a:t>
            </a:r>
            <a:r>
              <a:rPr lang="en-US" sz="2000" i="1" dirty="0"/>
              <a:t>using remote sensing showing </a:t>
            </a:r>
            <a:r>
              <a:rPr lang="en-US" sz="2000" i="1" dirty="0" smtClean="0"/>
              <a:t>deforestation for oil palm expansion</a:t>
            </a:r>
          </a:p>
          <a:p>
            <a:pPr marL="0" indent="0">
              <a:lnSpc>
                <a:spcPct val="90000"/>
              </a:lnSpc>
              <a:spcBef>
                <a:spcPts val="0"/>
              </a:spcBef>
              <a:spcAft>
                <a:spcPts val="600"/>
              </a:spcAft>
              <a:buNone/>
            </a:pPr>
            <a:r>
              <a:rPr lang="en-US" sz="2600" b="1" dirty="0" smtClean="0"/>
              <a:t>Satellite-based monitoring of protected natural areas of </a:t>
            </a:r>
            <a:r>
              <a:rPr lang="en-US" sz="2600" b="1" dirty="0"/>
              <a:t>the Samara </a:t>
            </a:r>
            <a:r>
              <a:rPr lang="en-US" sz="2600" b="1" dirty="0" smtClean="0"/>
              <a:t>Region </a:t>
            </a:r>
            <a:r>
              <a:rPr lang="en-US" sz="2000" b="1" dirty="0" smtClean="0"/>
              <a:t>(</a:t>
            </a:r>
            <a:r>
              <a:rPr lang="en-US" sz="2000" b="1" dirty="0" err="1" smtClean="0"/>
              <a:t>Scanex</a:t>
            </a:r>
            <a:r>
              <a:rPr lang="en-US" sz="2000" b="1" dirty="0" smtClean="0"/>
              <a:t>; 2013) </a:t>
            </a:r>
            <a:r>
              <a:rPr lang="en-US" sz="2000" i="1" dirty="0" smtClean="0"/>
              <a:t>description of monitoring of a protected area in Russia to detect changes from natural causes, fires and anthropogenic impact </a:t>
            </a:r>
          </a:p>
          <a:p>
            <a:pPr marL="0" indent="0">
              <a:lnSpc>
                <a:spcPct val="90000"/>
              </a:lnSpc>
              <a:spcBef>
                <a:spcPts val="0"/>
              </a:spcBef>
              <a:spcAft>
                <a:spcPts val="600"/>
              </a:spcAft>
              <a:buNone/>
            </a:pPr>
            <a:r>
              <a:rPr lang="en-US" sz="2000" i="1" dirty="0" smtClean="0"/>
              <a:t>Cooperation with </a:t>
            </a:r>
            <a:r>
              <a:rPr lang="en-US" sz="2400" b="1" dirty="0"/>
              <a:t>Giant (</a:t>
            </a:r>
            <a:r>
              <a:rPr lang="en-US" sz="2400" b="1" dirty="0" err="1" smtClean="0"/>
              <a:t>Krkonoše</a:t>
            </a:r>
            <a:r>
              <a:rPr lang="en-US" sz="2400" b="1" dirty="0" smtClean="0"/>
              <a:t>) </a:t>
            </a:r>
            <a:r>
              <a:rPr lang="en-US" sz="2400" b="1" dirty="0"/>
              <a:t>Mountains national park </a:t>
            </a:r>
            <a:r>
              <a:rPr lang="en-US" sz="2000" i="1" dirty="0" smtClean="0"/>
              <a:t>(on forests</a:t>
            </a:r>
            <a:r>
              <a:rPr lang="en-US" sz="2000" i="1" dirty="0"/>
              <a:t>, meadows, snow cover, land use development, cover </a:t>
            </a:r>
            <a:r>
              <a:rPr lang="en-US" sz="2000" i="1" dirty="0" smtClean="0"/>
              <a:t>temperature, </a:t>
            </a:r>
            <a:r>
              <a:rPr lang="en-US" sz="2000" i="1" dirty="0"/>
              <a:t>etc</a:t>
            </a:r>
            <a:r>
              <a:rPr lang="en-US" sz="2000" i="1" dirty="0" smtClean="0"/>
              <a:t>.) </a:t>
            </a:r>
            <a:r>
              <a:rPr lang="en-US" sz="2000" i="1" dirty="0"/>
              <a:t>and </a:t>
            </a:r>
            <a:r>
              <a:rPr lang="en-US" sz="2400" b="1" dirty="0" err="1"/>
              <a:t>Šumava</a:t>
            </a:r>
            <a:r>
              <a:rPr lang="en-US" sz="2400" b="1" dirty="0"/>
              <a:t> </a:t>
            </a:r>
            <a:r>
              <a:rPr lang="en-US" sz="2400" b="1" dirty="0" smtClean="0"/>
              <a:t>national park </a:t>
            </a:r>
            <a:r>
              <a:rPr lang="en-US" sz="2000" i="1" dirty="0"/>
              <a:t>(</a:t>
            </a:r>
            <a:r>
              <a:rPr lang="en-US" sz="2000" i="1" dirty="0" smtClean="0"/>
              <a:t>bark beetle pest) in the Czech Republic </a:t>
            </a:r>
            <a:r>
              <a:rPr lang="en-US" sz="2000" b="1" dirty="0" smtClean="0"/>
              <a:t>(Charles University)</a:t>
            </a:r>
            <a:endParaRPr lang="en-US" sz="2000" i="1" dirty="0"/>
          </a:p>
          <a:p>
            <a:pPr marL="0" indent="0">
              <a:spcBef>
                <a:spcPts val="0"/>
              </a:spcBef>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000" y="810000"/>
            <a:ext cx="1895475" cy="7146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100" y="1044000"/>
            <a:ext cx="2247900" cy="481693"/>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38</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biodiversity</a:t>
            </a:r>
            <a:br>
              <a:rPr lang="en-US" sz="4000" b="1" i="1" dirty="0" smtClean="0">
                <a:solidFill>
                  <a:srgbClr val="4676A6"/>
                </a:solidFill>
              </a:rPr>
            </a:br>
            <a:r>
              <a:rPr lang="en-US" sz="4000" b="1" i="1" dirty="0" smtClean="0">
                <a:solidFill>
                  <a:srgbClr val="4676A6"/>
                </a:solidFill>
              </a:rPr>
              <a:t> modelling and monitoring</a:t>
            </a:r>
            <a:endParaRPr lang="en-US" sz="4000" b="1" i="1" dirty="0">
              <a:solidFill>
                <a:srgbClr val="4676A6"/>
              </a:solidFill>
            </a:endParaRPr>
          </a:p>
        </p:txBody>
      </p:sp>
      <p:sp>
        <p:nvSpPr>
          <p:cNvPr id="9" name="TextBox 7"/>
          <p:cNvSpPr txBox="1">
            <a:spLocks noChangeArrowheads="1"/>
          </p:cNvSpPr>
          <p:nvPr/>
        </p:nvSpPr>
        <p:spPr bwMode="auto">
          <a:xfrm>
            <a:off x="6477000" y="2052000"/>
            <a:ext cx="2109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Mangrove degradation using leaf nitrogen as (an) indicator: </a:t>
            </a:r>
            <a:br>
              <a:rPr lang="en-US" altLang="en-US" sz="1600" i="1" dirty="0" smtClean="0">
                <a:latin typeface="+mn-lt"/>
              </a:rPr>
            </a:br>
            <a:r>
              <a:rPr lang="en-US" altLang="en-US" sz="1600" i="1" dirty="0" smtClean="0">
                <a:latin typeface="+mn-lt"/>
              </a:rPr>
              <a:t>damage declines the level of nutrients</a:t>
            </a: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r>
              <a:rPr lang="en-US" altLang="en-US" sz="1600" i="1" dirty="0" smtClean="0">
                <a:latin typeface="+mn-lt"/>
              </a:rPr>
              <a:t>(Source</a:t>
            </a:r>
            <a:r>
              <a:rPr lang="en-US" altLang="en-US" sz="1600" i="1" dirty="0">
                <a:latin typeface="+mn-lt"/>
              </a:rPr>
              <a:t>: </a:t>
            </a:r>
            <a:r>
              <a:rPr lang="en-US" altLang="en-US" sz="1600" i="1" dirty="0" smtClean="0">
                <a:latin typeface="+mn-lt"/>
              </a:rPr>
              <a:t>ITC, 2010)</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1620000"/>
            <a:ext cx="573405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50385"/>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Biodiversity modelling</a:t>
            </a:r>
            <a:br>
              <a:rPr lang="en-US" sz="4000" b="1" i="1" dirty="0" smtClean="0">
                <a:solidFill>
                  <a:srgbClr val="4676A6"/>
                </a:solidFill>
              </a:rPr>
            </a:br>
            <a:r>
              <a:rPr lang="en-US" sz="4000" b="1" i="1" dirty="0" smtClean="0">
                <a:solidFill>
                  <a:srgbClr val="4676A6"/>
                </a:solidFill>
              </a:rPr>
              <a:t> and 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0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600" i="0" u="none" strike="noStrike" kern="0" cap="none" spc="0" normalizeH="0" baseline="0" noProof="0" dirty="0" smtClean="0">
                <a:ln>
                  <a:noFill/>
                </a:ln>
                <a:solidFill>
                  <a:srgbClr val="4676A6"/>
                </a:solidFill>
                <a:effectLst/>
                <a:uLnTx/>
                <a:uFillTx/>
              </a:rPr>
              <a:t>Earth observation</a:t>
            </a:r>
            <a:r>
              <a:rPr kumimoji="0" lang="en-GB" sz="2600" i="0" u="none" strike="noStrike" kern="0" cap="none" spc="0" normalizeH="0" noProof="0" dirty="0" smtClean="0">
                <a:ln>
                  <a:noFill/>
                </a:ln>
                <a:solidFill>
                  <a:srgbClr val="4676A6"/>
                </a:solidFill>
                <a:effectLst/>
                <a:uLnTx/>
                <a:uFillTx/>
              </a:rPr>
              <a:t> </a:t>
            </a:r>
            <a:r>
              <a:rPr kumimoji="0" lang="en-US" sz="2600" i="0" u="none" strike="noStrike" kern="0" cap="none" spc="0" normalizeH="0" noProof="0" dirty="0" smtClean="0">
                <a:ln>
                  <a:noFill/>
                </a:ln>
                <a:solidFill>
                  <a:srgbClr val="4676A6"/>
                </a:solidFill>
                <a:effectLst/>
                <a:uLnTx/>
                <a:uFillTx/>
              </a:rPr>
              <a:t>helps </a:t>
            </a:r>
            <a:r>
              <a:rPr lang="en-US" sz="2600" kern="0" dirty="0" smtClean="0">
                <a:solidFill>
                  <a:srgbClr val="4676A6"/>
                </a:solidFill>
              </a:rPr>
              <a:t>predicting </a:t>
            </a:r>
            <a:r>
              <a:rPr lang="en-US" sz="2600" kern="0" dirty="0"/>
              <a:t>the impact of habitat loss and fragmentation on biodiversity elements and ecosystems </a:t>
            </a:r>
            <a:r>
              <a:rPr lang="en-US" sz="2600" kern="0" dirty="0" smtClean="0"/>
              <a:t>processes</a:t>
            </a:r>
          </a:p>
          <a:p>
            <a:pPr marL="342000" lvl="0" indent="-342000">
              <a:lnSpc>
                <a:spcPct val="80000"/>
              </a:lnSpc>
              <a:spcBef>
                <a:spcPts val="0"/>
              </a:spcBef>
              <a:spcAft>
                <a:spcPts val="1200"/>
              </a:spcAft>
              <a:buFont typeface="Arial" panose="020B0604020202020204" pitchFamily="34" charset="0"/>
              <a:buChar char="•"/>
              <a:defRPr/>
            </a:pPr>
            <a:r>
              <a:rPr kumimoji="0" lang="en-US" sz="2600" i="0" u="none" strike="noStrike" kern="0" cap="none" spc="0" normalizeH="0" noProof="0" dirty="0" smtClean="0">
                <a:ln>
                  <a:noFill/>
                </a:ln>
                <a:solidFill>
                  <a:srgbClr val="4676A6"/>
                </a:solidFill>
                <a:effectLst/>
                <a:uLnTx/>
                <a:uFillTx/>
              </a:rPr>
              <a:t>Earth </a:t>
            </a:r>
            <a:r>
              <a:rPr lang="en-US" sz="2600" kern="0" dirty="0">
                <a:solidFill>
                  <a:srgbClr val="4676A6"/>
                </a:solidFill>
              </a:rPr>
              <a:t>observation facilitates </a:t>
            </a:r>
            <a:r>
              <a:rPr lang="en-US" sz="2600" kern="0" dirty="0" smtClean="0"/>
              <a:t>the inclusion </a:t>
            </a:r>
            <a:r>
              <a:rPr lang="en-US" sz="2600" kern="0" dirty="0"/>
              <a:t>of individual species or functional types in ecosystem </a:t>
            </a:r>
            <a:r>
              <a:rPr lang="en-US" sz="2600" kern="0" dirty="0" smtClean="0"/>
              <a:t>modelling </a:t>
            </a:r>
            <a:r>
              <a:rPr lang="en-US" sz="2600" kern="0" dirty="0"/>
              <a:t>and models </a:t>
            </a:r>
            <a:r>
              <a:rPr lang="en-US" sz="2600" kern="0" dirty="0" smtClean="0"/>
              <a:t>(linked </a:t>
            </a:r>
            <a:r>
              <a:rPr lang="en-US" sz="2600" kern="0" dirty="0"/>
              <a:t>to </a:t>
            </a:r>
            <a:r>
              <a:rPr lang="en-US" sz="2600" kern="0" dirty="0" smtClean="0"/>
              <a:t>carbon) </a:t>
            </a:r>
            <a:endParaRPr kumimoji="0" lang="en-GB" sz="2600" i="0" u="none" strike="noStrike" kern="0" cap="none" spc="0" normalizeH="0" noProof="0" dirty="0" smtClean="0">
              <a:ln>
                <a:noFill/>
              </a:ln>
              <a:solidFill>
                <a:srgbClr val="000000"/>
              </a:solidFill>
              <a:effectLst/>
              <a:uLnTx/>
              <a:uFillTx/>
            </a:endParaRPr>
          </a:p>
          <a:p>
            <a:pPr marL="342000" lvl="0" indent="-342000">
              <a:lnSpc>
                <a:spcPct val="80000"/>
              </a:lnSpc>
              <a:spcBef>
                <a:spcPts val="0"/>
              </a:spcBef>
              <a:spcAft>
                <a:spcPts val="1200"/>
              </a:spcAft>
              <a:buFont typeface="Arial" panose="020B0604020202020204" pitchFamily="34" charset="0"/>
              <a:buChar char="•"/>
              <a:defRPr/>
            </a:pPr>
            <a:r>
              <a:rPr lang="en-US" sz="2600" kern="0" dirty="0">
                <a:solidFill>
                  <a:srgbClr val="4676A6"/>
                </a:solidFill>
              </a:rPr>
              <a:t>Models of landscape dynamics</a:t>
            </a:r>
            <a:r>
              <a:rPr lang="en-US" sz="2600" kern="0" dirty="0"/>
              <a:t>, using geospatial data, </a:t>
            </a:r>
            <a:r>
              <a:rPr lang="en-US" sz="2600" kern="0" dirty="0" smtClean="0"/>
              <a:t>generate </a:t>
            </a:r>
            <a:r>
              <a:rPr lang="en-US" sz="2600" kern="0" dirty="0"/>
              <a:t>maps of suitable habitat over time for input to </a:t>
            </a:r>
            <a:r>
              <a:rPr lang="en-US" sz="2600" kern="0" dirty="0" smtClean="0"/>
              <a:t>meta-population models</a:t>
            </a:r>
            <a:endParaRPr kumimoji="0" lang="en-GB" sz="2600"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on case-by-case basis, </a:t>
            </a:r>
            <a:r>
              <a:rPr lang="en-US" sz="2600" kern="0" dirty="0" smtClean="0"/>
              <a:t>110 k€ / year (globally) </a:t>
            </a:r>
            <a:r>
              <a:rPr lang="en-US" sz="2600" kern="0" dirty="0"/>
              <a:t>for </a:t>
            </a:r>
            <a:r>
              <a:rPr lang="en-US" sz="2600" kern="0" dirty="0" smtClean="0"/>
              <a:t>general monitoring </a:t>
            </a:r>
            <a:r>
              <a:rPr lang="en-US" sz="2600" kern="0" dirty="0"/>
              <a:t>of invasive species </a:t>
            </a:r>
            <a:endParaRPr lang="en-US" sz="2600" kern="0" dirty="0" smtClean="0"/>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data access</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870384433"/>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Earth observation for biodiversity monitoring: A review of current approaches and future opportunities for tracking progress towards the Aichi biodiversity </a:t>
            </a:r>
            <a:r>
              <a:rPr lang="en-US" sz="2600" b="1" dirty="0" smtClean="0"/>
              <a:t>targets </a:t>
            </a:r>
            <a:r>
              <a:rPr lang="en-US" sz="2000" b="1" dirty="0" smtClean="0"/>
              <a:t>(</a:t>
            </a:r>
            <a:r>
              <a:rPr lang="en-US" sz="2000" b="1" dirty="0"/>
              <a:t>GEOBON</a:t>
            </a:r>
            <a:r>
              <a:rPr lang="en-US" sz="2000" b="1" dirty="0" smtClean="0"/>
              <a:t>, 2014) </a:t>
            </a:r>
            <a:r>
              <a:rPr lang="en-US" sz="2000" i="1" dirty="0" smtClean="0"/>
              <a:t>description of best practices for the use of EO for biodiversity applications</a:t>
            </a:r>
          </a:p>
          <a:p>
            <a:pPr marL="0" indent="0">
              <a:lnSpc>
                <a:spcPct val="80000"/>
              </a:lnSpc>
              <a:spcBef>
                <a:spcPts val="0"/>
              </a:spcBef>
              <a:spcAft>
                <a:spcPts val="1200"/>
              </a:spcAft>
              <a:buNone/>
            </a:pPr>
            <a:r>
              <a:rPr lang="en-US" sz="2600" b="1" dirty="0"/>
              <a:t>Making earth observation work for UK biodiversity - Conservation phase </a:t>
            </a:r>
            <a:r>
              <a:rPr lang="en-US" sz="2600" b="1" dirty="0" smtClean="0"/>
              <a:t>1 </a:t>
            </a:r>
            <a:r>
              <a:rPr lang="en-US" sz="2000" b="1" dirty="0" smtClean="0"/>
              <a:t>(</a:t>
            </a:r>
            <a:r>
              <a:rPr lang="en-US" sz="2000" b="1" dirty="0"/>
              <a:t>J</a:t>
            </a:r>
            <a:r>
              <a:rPr lang="en-US" sz="2000" b="1" dirty="0" smtClean="0"/>
              <a:t>NCC; 2014) </a:t>
            </a:r>
            <a:r>
              <a:rPr lang="en-US" sz="2000" i="1" dirty="0" smtClean="0"/>
              <a:t>study on effectiveness of using earth observation for biodiversity in the United Kingdom</a:t>
            </a:r>
          </a:p>
          <a:p>
            <a:pPr marL="0" indent="0">
              <a:lnSpc>
                <a:spcPct val="80000"/>
              </a:lnSpc>
              <a:spcBef>
                <a:spcPts val="0"/>
              </a:spcBef>
              <a:spcAft>
                <a:spcPts val="1200"/>
              </a:spcAft>
              <a:buNone/>
            </a:pPr>
            <a:r>
              <a:rPr lang="en-US" sz="2600" b="1" dirty="0"/>
              <a:t>Satellite remote sensing for biodiversity research and conservation applications </a:t>
            </a:r>
            <a:r>
              <a:rPr lang="en-US" sz="2000" b="1" dirty="0" smtClean="0"/>
              <a:t>(CEOS; 2012) </a:t>
            </a:r>
            <a:r>
              <a:rPr lang="en-US" sz="2000" i="1" dirty="0" smtClean="0"/>
              <a:t>workshop report on the use, opportunities and barriers related to EO applications for biodiversity</a:t>
            </a: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813907"/>
            <a:ext cx="1690687" cy="6762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486" y="827045"/>
            <a:ext cx="1476375" cy="762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990" y="729341"/>
            <a:ext cx="1333500" cy="106510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8490" y="907087"/>
            <a:ext cx="1395412" cy="709612"/>
          </a:xfrm>
          <a:prstGeom prst="rect">
            <a:avLst/>
          </a:prstGeom>
        </p:spPr>
      </p:pic>
    </p:spTree>
    <p:extLst>
      <p:ext uri="{BB962C8B-B14F-4D97-AF65-F5344CB8AC3E}">
        <p14:creationId xmlns:p14="http://schemas.microsoft.com/office/powerpoint/2010/main" val="1262559191"/>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Adequacy of </a:t>
            </a:r>
            <a:r>
              <a:rPr lang="en-US" sz="2600" b="1" dirty="0" smtClean="0"/>
              <a:t>biodiversity observation systems </a:t>
            </a:r>
            <a:r>
              <a:rPr lang="en-US" sz="2600" b="1" dirty="0"/>
              <a:t>to support the CBD 2020 Targets </a:t>
            </a:r>
            <a:r>
              <a:rPr lang="en-US" sz="2000" b="1" dirty="0" smtClean="0"/>
              <a:t>(GEOBON, 2011) </a:t>
            </a:r>
            <a:r>
              <a:rPr lang="en-US" sz="2000" i="1" dirty="0" smtClean="0"/>
              <a:t>comprehensive </a:t>
            </a:r>
            <a:r>
              <a:rPr lang="en-US" sz="2000" i="1" dirty="0"/>
              <a:t>overview of needed and existing observation systems for the Convention on Biological Diversity by the GEO Biodiversity Observation </a:t>
            </a:r>
            <a:r>
              <a:rPr lang="en-US" sz="2000" i="1" dirty="0" smtClean="0"/>
              <a:t>Network</a:t>
            </a:r>
          </a:p>
          <a:p>
            <a:pPr marL="0" indent="0">
              <a:lnSpc>
                <a:spcPct val="80000"/>
              </a:lnSpc>
              <a:spcBef>
                <a:spcPts val="0"/>
              </a:spcBef>
              <a:spcAft>
                <a:spcPts val="1200"/>
              </a:spcAft>
              <a:buNone/>
            </a:pPr>
            <a:r>
              <a:rPr lang="en-US" sz="2600" b="1" dirty="0" err="1" smtClean="0"/>
              <a:t>Phenology</a:t>
            </a:r>
            <a:r>
              <a:rPr lang="en-US" sz="2600" b="1" dirty="0" smtClean="0"/>
              <a:t> </a:t>
            </a:r>
            <a:r>
              <a:rPr lang="en-US" sz="2600" b="1" dirty="0"/>
              <a:t>related measures </a:t>
            </a:r>
            <a:r>
              <a:rPr lang="en-US" sz="2600" b="1" dirty="0" smtClean="0"/>
              <a:t>and indicators </a:t>
            </a:r>
            <a:r>
              <a:rPr lang="en-US" sz="2600" b="1" dirty="0"/>
              <a:t>at varying spatial scales </a:t>
            </a:r>
            <a:r>
              <a:rPr lang="en-US" sz="2000" b="1" dirty="0"/>
              <a:t>(EBONE; </a:t>
            </a:r>
            <a:r>
              <a:rPr lang="en-US" sz="2000" b="1" dirty="0" smtClean="0"/>
              <a:t>2012) </a:t>
            </a:r>
            <a:r>
              <a:rPr lang="en-US" sz="2000" i="1" dirty="0" smtClean="0"/>
              <a:t>investigation </a:t>
            </a:r>
            <a:r>
              <a:rPr lang="en-US" sz="2000" i="1" dirty="0"/>
              <a:t>of phenology information for habitat classification </a:t>
            </a:r>
            <a:r>
              <a:rPr lang="en-US" sz="2000" i="1" dirty="0" smtClean="0"/>
              <a:t>using SPOT </a:t>
            </a:r>
            <a:r>
              <a:rPr lang="en-US" sz="2000" i="1" dirty="0"/>
              <a:t>VGT and MODIS NDVI </a:t>
            </a:r>
            <a:r>
              <a:rPr lang="en-US" sz="2000" i="1" dirty="0" smtClean="0"/>
              <a:t>data</a:t>
            </a:r>
          </a:p>
          <a:p>
            <a:pPr marL="0" indent="0">
              <a:lnSpc>
                <a:spcPct val="80000"/>
              </a:lnSpc>
              <a:spcBef>
                <a:spcPts val="0"/>
              </a:spcBef>
              <a:spcAft>
                <a:spcPts val="1200"/>
              </a:spcAft>
              <a:buNone/>
            </a:pPr>
            <a:r>
              <a:rPr lang="en-US" sz="2600" b="1" dirty="0" smtClean="0"/>
              <a:t>Geospatial </a:t>
            </a:r>
            <a:r>
              <a:rPr lang="en-US" sz="2600" b="1" dirty="0"/>
              <a:t>tools address emerging issues in spatial </a:t>
            </a:r>
            <a:r>
              <a:rPr lang="en-US" sz="2600" b="1" dirty="0" smtClean="0"/>
              <a:t>ecology </a:t>
            </a:r>
            <a:r>
              <a:rPr lang="en-US" sz="2000" b="1" dirty="0" smtClean="0"/>
              <a:t>(Skidmore et al.; 2011)</a:t>
            </a:r>
            <a:r>
              <a:rPr lang="en-US" sz="2600" b="1" dirty="0" smtClean="0"/>
              <a:t> </a:t>
            </a:r>
            <a:r>
              <a:rPr lang="en-US" sz="2000" i="1" dirty="0" smtClean="0"/>
              <a:t>overview of the usefulness of geospatial applications for biodiversity and ecology</a:t>
            </a: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000" y="990600"/>
            <a:ext cx="1690687" cy="6762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000" y="1008000"/>
            <a:ext cx="1476375" cy="76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3500" y="415021"/>
            <a:ext cx="952500" cy="1181100"/>
          </a:xfrm>
          <a:prstGeom prst="rect">
            <a:avLst/>
          </a:prstGeom>
        </p:spPr>
      </p:pic>
    </p:spTree>
    <p:extLst>
      <p:ext uri="{BB962C8B-B14F-4D97-AF65-F5344CB8AC3E}">
        <p14:creationId xmlns:p14="http://schemas.microsoft.com/office/powerpoint/2010/main" val="2634259807"/>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42</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environmental accounting</a:t>
            </a:r>
            <a:endParaRPr lang="en-US" sz="4000" b="1" i="1" dirty="0">
              <a:solidFill>
                <a:srgbClr val="4676A6"/>
              </a:solidFill>
            </a:endParaRPr>
          </a:p>
        </p:txBody>
      </p:sp>
      <p:sp>
        <p:nvSpPr>
          <p:cNvPr id="11" name="Rectangle 3"/>
          <p:cNvSpPr>
            <a:spLocks noChangeArrowheads="1"/>
          </p:cNvSpPr>
          <p:nvPr/>
        </p:nvSpPr>
        <p:spPr bwMode="auto">
          <a:xfrm>
            <a:off x="1872000" y="5760000"/>
            <a:ext cx="540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EO-derived phosphorus retention map for Lombok, Indonesia, in support of nutrient retention policies (source: </a:t>
            </a:r>
            <a:r>
              <a:rPr lang="en-US" altLang="en-US" sz="1600" i="1" dirty="0" err="1" smtClean="0">
                <a:latin typeface="+mn-lt"/>
              </a:rPr>
              <a:t>Metria</a:t>
            </a:r>
            <a:r>
              <a:rPr lang="en-US" altLang="en-US" sz="1600" i="1" dirty="0" smtClean="0">
                <a:latin typeface="+mn-lt"/>
              </a:rPr>
              <a:t>, 2014)</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5122" name="Picture 2" descr="http://www.eomag.eu/images/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1980000"/>
            <a:ext cx="47625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9799"/>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43</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Environmental</a:t>
            </a:r>
          </a:p>
          <a:p>
            <a:pPr algn="r"/>
            <a:r>
              <a:rPr lang="en-US" sz="4000" b="1" i="1" dirty="0" smtClean="0">
                <a:solidFill>
                  <a:srgbClr val="4676A6"/>
                </a:solidFill>
              </a:rPr>
              <a:t>accounting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4676A6"/>
                </a:solidFill>
                <a:effectLst/>
                <a:uLnTx/>
                <a:uFillTx/>
              </a:rPr>
              <a:t>Earth observation</a:t>
            </a:r>
            <a:r>
              <a:rPr kumimoji="0" lang="en-GB" sz="2600" i="0" u="none" strike="noStrike" kern="0" cap="none" spc="0" normalizeH="0" noProof="0" dirty="0" smtClean="0">
                <a:ln>
                  <a:noFill/>
                </a:ln>
                <a:solidFill>
                  <a:srgbClr val="4676A6"/>
                </a:solidFill>
                <a:effectLst/>
                <a:uLnTx/>
                <a:uFillTx/>
              </a:rPr>
              <a:t> provides the basis </a:t>
            </a:r>
            <a:r>
              <a:rPr kumimoji="0" lang="en-GB" sz="2600" i="0" u="none" strike="noStrike" kern="0" cap="none" spc="0" normalizeH="0" noProof="0" dirty="0" smtClean="0">
                <a:ln>
                  <a:noFill/>
                </a:ln>
                <a:solidFill>
                  <a:srgbClr val="000000"/>
                </a:solidFill>
                <a:effectLst/>
                <a:uLnTx/>
                <a:uFillTx/>
              </a:rPr>
              <a:t>for monitoring, reporting and verification for environmental accounting</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Increased precision of quantification </a:t>
            </a:r>
            <a:r>
              <a:rPr lang="en-US" sz="2600" kern="0" dirty="0">
                <a:solidFill>
                  <a:srgbClr val="4676A6"/>
                </a:solidFill>
              </a:rPr>
              <a:t>of carbon stocks and ecosystem type classification </a:t>
            </a:r>
            <a:r>
              <a:rPr lang="en-US" sz="2600" kern="0" dirty="0" smtClean="0"/>
              <a:t>with EO result in more precise proxies for </a:t>
            </a:r>
            <a:r>
              <a:rPr lang="en-US" sz="2600" kern="0" dirty="0"/>
              <a:t>PES schemes </a:t>
            </a:r>
            <a:endParaRPr lang="en-US" sz="2600" kern="0" dirty="0" smtClean="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smtClean="0"/>
              <a:t>350 k</a:t>
            </a:r>
            <a:r>
              <a:rPr lang="en-US" sz="2600" kern="0" dirty="0"/>
              <a:t>€ </a:t>
            </a:r>
            <a:r>
              <a:rPr lang="en-US" sz="2600" kern="0" dirty="0" smtClean="0"/>
              <a:t>/ year for update of ecological footprint, same for water footprint, </a:t>
            </a:r>
            <a:r>
              <a:rPr lang="en-US" sz="2600" kern="0" dirty="0"/>
              <a:t>10 k€ / </a:t>
            </a:r>
            <a:r>
              <a:rPr lang="en-US" sz="2600" kern="0" dirty="0" smtClean="0"/>
              <a:t>year / country for nitrogen footprint, same for carbon footprint; payment for ecosystem services on case-by-case basis, incremental cost for reaching observation adequacy globally estimated at 1,000 – </a:t>
            </a:r>
            <a:r>
              <a:rPr lang="en-US" sz="2600" kern="0" dirty="0"/>
              <a:t>10,000 k€ / year </a:t>
            </a:r>
            <a:endParaRPr lang="en-US" sz="2600" kern="0" dirty="0" smtClean="0"/>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access to data &amp; technology, business model</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75496462"/>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400" b="1" dirty="0" smtClean="0"/>
              <a:t>Remote sensing for payment for ecosystem services is increasingly used by organizations</a:t>
            </a:r>
            <a:r>
              <a:rPr lang="en-US" sz="2400" b="1" dirty="0"/>
              <a:t>, such as the </a:t>
            </a:r>
            <a:r>
              <a:rPr lang="en-US" sz="2400" b="1" dirty="0">
                <a:solidFill>
                  <a:srgbClr val="4676A6"/>
                </a:solidFill>
              </a:rPr>
              <a:t>World Wide Fund for Nature (WWF</a:t>
            </a:r>
            <a:r>
              <a:rPr lang="en-US" sz="2400" b="1" dirty="0" smtClean="0">
                <a:solidFill>
                  <a:srgbClr val="4676A6"/>
                </a:solidFill>
              </a:rPr>
              <a:t>)</a:t>
            </a:r>
            <a:r>
              <a:rPr lang="en-US" sz="2400" b="1" dirty="0" smtClean="0"/>
              <a:t> and </a:t>
            </a:r>
            <a:r>
              <a:rPr lang="en-US" sz="2400" b="1" dirty="0" smtClean="0">
                <a:solidFill>
                  <a:srgbClr val="4676A6"/>
                </a:solidFill>
              </a:rPr>
              <a:t>Conservation International</a:t>
            </a:r>
            <a:r>
              <a:rPr lang="en-US" sz="2400" b="1" dirty="0" smtClean="0"/>
              <a:t>.</a:t>
            </a:r>
          </a:p>
          <a:p>
            <a:pPr marL="0" indent="0">
              <a:lnSpc>
                <a:spcPct val="80000"/>
              </a:lnSpc>
              <a:spcBef>
                <a:spcPts val="0"/>
              </a:spcBef>
              <a:spcAft>
                <a:spcPts val="1200"/>
              </a:spcAft>
              <a:buNone/>
            </a:pPr>
            <a:endParaRPr lang="en-US" sz="2400" b="1" dirty="0" smtClean="0"/>
          </a:p>
          <a:p>
            <a:pPr marL="0" indent="0">
              <a:lnSpc>
                <a:spcPct val="80000"/>
              </a:lnSpc>
              <a:spcBef>
                <a:spcPts val="0"/>
              </a:spcBef>
              <a:spcAft>
                <a:spcPts val="600"/>
              </a:spcAft>
              <a:buNone/>
            </a:pPr>
            <a:r>
              <a:rPr lang="en-US" sz="2400" b="1" dirty="0" smtClean="0">
                <a:solidFill>
                  <a:srgbClr val="4676A6"/>
                </a:solidFill>
              </a:rPr>
              <a:t>Quite a number of pilot projects are implemented:</a:t>
            </a:r>
          </a:p>
          <a:p>
            <a:pPr>
              <a:lnSpc>
                <a:spcPct val="80000"/>
              </a:lnSpc>
              <a:spcBef>
                <a:spcPts val="0"/>
              </a:spcBef>
              <a:spcAft>
                <a:spcPts val="600"/>
              </a:spcAft>
            </a:pPr>
            <a:r>
              <a:rPr lang="en-US" sz="2400" dirty="0" smtClean="0"/>
              <a:t>4 different trials in Asia and South America (</a:t>
            </a:r>
            <a:r>
              <a:rPr lang="en-US" sz="2400" dirty="0" err="1" smtClean="0"/>
              <a:t>Metria</a:t>
            </a:r>
            <a:r>
              <a:rPr lang="en-US" sz="2400" dirty="0" smtClean="0"/>
              <a:t>, </a:t>
            </a:r>
            <a:r>
              <a:rPr lang="en-US" sz="2400" dirty="0" err="1" smtClean="0"/>
              <a:t>GeoVille</a:t>
            </a:r>
            <a:r>
              <a:rPr lang="en-US" sz="2400" dirty="0" smtClean="0"/>
              <a:t>, </a:t>
            </a:r>
            <a:r>
              <a:rPr lang="en-US" sz="2400" dirty="0" err="1" smtClean="0"/>
              <a:t>Argans</a:t>
            </a:r>
            <a:r>
              <a:rPr lang="en-US" sz="2400" dirty="0" smtClean="0"/>
              <a:t>)</a:t>
            </a:r>
          </a:p>
          <a:p>
            <a:pPr>
              <a:lnSpc>
                <a:spcPct val="80000"/>
              </a:lnSpc>
              <a:spcBef>
                <a:spcPts val="0"/>
              </a:spcBef>
              <a:spcAft>
                <a:spcPts val="1200"/>
              </a:spcAft>
            </a:pPr>
            <a:r>
              <a:rPr lang="en-US" sz="2400" dirty="0" smtClean="0"/>
              <a:t>Indigenous territories in the </a:t>
            </a:r>
            <a:r>
              <a:rPr lang="en-US" sz="2400" dirty="0" err="1" smtClean="0"/>
              <a:t>Mataven</a:t>
            </a:r>
            <a:r>
              <a:rPr lang="en-US" sz="2400" dirty="0" smtClean="0"/>
              <a:t> area, Colombia, </a:t>
            </a:r>
            <a:r>
              <a:rPr lang="en-US" sz="2400" dirty="0"/>
              <a:t>the gorilla habitat </a:t>
            </a:r>
            <a:r>
              <a:rPr lang="en-US" sz="2400" dirty="0" smtClean="0"/>
              <a:t>in </a:t>
            </a:r>
            <a:r>
              <a:rPr lang="en-US" sz="2400" dirty="0"/>
              <a:t>the Great Lakes region of Africa and the peat swamps of Kalimantan, </a:t>
            </a:r>
            <a:r>
              <a:rPr lang="en-US" sz="2400" dirty="0" smtClean="0"/>
              <a:t>Indonesia (</a:t>
            </a:r>
            <a:r>
              <a:rPr lang="en-US" sz="2400" dirty="0" err="1"/>
              <a:t>SarVision</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000" y="366300"/>
            <a:ext cx="751523" cy="11144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000" y="457200"/>
            <a:ext cx="1220153" cy="122015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288000"/>
            <a:ext cx="1709550" cy="128428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0525" y="828000"/>
            <a:ext cx="1895475" cy="714687"/>
          </a:xfrm>
          <a:prstGeom prst="rect">
            <a:avLst/>
          </a:prstGeom>
        </p:spPr>
      </p:pic>
    </p:spTree>
    <p:extLst>
      <p:ext uri="{BB962C8B-B14F-4D97-AF65-F5344CB8AC3E}">
        <p14:creationId xmlns:p14="http://schemas.microsoft.com/office/powerpoint/2010/main" val="3392453019"/>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45</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Mapping and monitoring of terrestrial and freshwater ecosystems and biodiversity</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NGOs.</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Protected area management.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national</a:t>
            </a:r>
            <a:r>
              <a:rPr kumimoji="0" lang="en-US" altLang="en-US" sz="2000" b="0" i="0" u="none" strike="noStrike" kern="0" cap="none" spc="0" normalizeH="0" noProof="0" dirty="0" smtClean="0">
                <a:ln>
                  <a:noFill/>
                </a:ln>
                <a:solidFill>
                  <a:srgbClr val="4676A6"/>
                </a:solidFill>
                <a:effectLst/>
                <a:uLnTx/>
                <a:uFillTx/>
              </a:rPr>
              <a:t> park management, NGOs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r>
              <a:rPr kumimoji="0" lang="en-US" altLang="en-US" sz="2600" b="1" i="0" u="none" strike="noStrike" kern="0" cap="none" spc="0" normalizeH="0" baseline="0" noProof="0" dirty="0" smtClean="0">
                <a:ln>
                  <a:noFill/>
                </a:ln>
                <a:solidFill>
                  <a:srgbClr val="000000"/>
                </a:solidFill>
                <a:effectLst/>
                <a:uLnTx/>
                <a:uFillTx/>
              </a:rPr>
              <a:t>Measurement,</a:t>
            </a:r>
            <a:r>
              <a:rPr kumimoji="0" lang="en-US" altLang="en-US" sz="2600" b="1" i="0" u="none" strike="noStrike" kern="0" cap="none" spc="0" normalizeH="0" noProof="0" dirty="0" smtClean="0">
                <a:ln>
                  <a:noFill/>
                </a:ln>
                <a:solidFill>
                  <a:srgbClr val="000000"/>
                </a:solidFill>
                <a:effectLst/>
                <a:uLnTx/>
                <a:uFillTx/>
              </a:rPr>
              <a:t> reporting and verification for environmental accounting (including payment for ecosystem services)</a:t>
            </a:r>
            <a:r>
              <a:rPr lang="en-US" altLang="en-US" sz="2600" b="1" kern="0" dirty="0" smtClean="0"/>
              <a:t>. </a:t>
            </a:r>
            <a:r>
              <a:rPr kumimoji="0" lang="en-US" altLang="en-US" sz="2600" b="0" i="0" u="none" strike="noStrike" kern="0" cap="none" spc="0" normalizeH="0" baseline="0" noProof="0" dirty="0" smtClean="0">
                <a:ln>
                  <a:noFill/>
                </a:ln>
                <a:solidFill>
                  <a:srgbClr val="000000"/>
                </a:solidFill>
                <a:effectLst/>
                <a:uLnTx/>
                <a:uFillTx/>
              </a:rPr>
              <a:t> </a:t>
            </a:r>
            <a:r>
              <a:rPr kumimoji="0" lang="en-US" altLang="en-US" sz="2400" b="0" i="0" u="none" strike="noStrike" kern="0" cap="none" spc="0" normalizeH="0" baseline="0" noProof="0" dirty="0" smtClean="0">
                <a:ln>
                  <a:noFill/>
                </a:ln>
                <a:solidFill>
                  <a:srgbClr val="000000"/>
                </a:solidFill>
                <a:effectLst/>
                <a:uLnTx/>
                <a:uFillTx/>
              </a:rPr>
              <a:t/>
            </a:r>
            <a:br>
              <a:rPr kumimoji="0" lang="en-US" altLang="en-US" sz="2400" b="0"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environment agencies, NGOs, CSR of big (multinational) companies, local communities.</a:t>
            </a: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14190547"/>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600" i="0" u="none" strike="noStrike" kern="0" cap="none" spc="0" normalizeH="0" baseline="0" noProof="0" dirty="0" smtClean="0">
                <a:ln>
                  <a:noFill/>
                </a:ln>
                <a:solidFill>
                  <a:srgbClr val="000000"/>
                </a:solidFill>
                <a:effectLst/>
                <a:uLnTx/>
                <a:uFillTx/>
              </a:rPr>
              <a:t>Externalities (</a:t>
            </a:r>
            <a:r>
              <a:rPr lang="en-US" sz="2600" dirty="0" smtClean="0"/>
              <a:t>environmental accounting &amp; payment for ecosystem services) </a:t>
            </a:r>
            <a:endParaRPr kumimoji="0" lang="en-US" altLang="en-US" sz="26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600" dirty="0" smtClean="0"/>
              <a:t>Global datasets, open access, data sharing, compatibility (GEO) </a:t>
            </a:r>
            <a:r>
              <a:rPr kumimoji="0" lang="en-US" altLang="en-US" sz="2600" b="0" i="0" u="none" strike="noStrike" kern="0" cap="none" spc="0" normalizeH="0" baseline="0" noProof="0" dirty="0" smtClean="0">
                <a:ln>
                  <a:noFill/>
                </a:ln>
                <a:solidFill>
                  <a:srgbClr val="000000"/>
                </a:solidFill>
                <a:effectLst/>
                <a:uLnTx/>
                <a:uFillTx/>
              </a:rPr>
              <a:t/>
            </a:r>
            <a:br>
              <a:rPr kumimoji="0" lang="en-US" altLang="en-US" sz="2600" b="0" i="0" u="none" strike="noStrike" kern="0" cap="none" spc="0" normalizeH="0" baseline="0" noProof="0" dirty="0" smtClean="0">
                <a:ln>
                  <a:noFill/>
                </a:ln>
                <a:solidFill>
                  <a:srgbClr val="000000"/>
                </a:solidFill>
                <a:effectLst/>
                <a:uLnTx/>
                <a:uFillTx/>
              </a:rPr>
            </a:br>
            <a:endParaRPr kumimoji="0" lang="en-US" altLang="en-US" sz="26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 </a:t>
            </a:r>
            <a:r>
              <a:rPr lang="en-US" sz="2800" dirty="0" smtClean="0">
                <a:latin typeface="+mn-lt"/>
              </a:rPr>
              <a:t>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49</a:t>
            </a:fld>
            <a:endParaRPr lang="en-US"/>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
        <p:nvSpPr>
          <p:cNvPr id="8"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50</a:t>
            </a:fld>
            <a:endParaRPr lang="en-US"/>
          </a:p>
        </p:txBody>
      </p:sp>
      <p:sp>
        <p:nvSpPr>
          <p:cNvPr id="3" name="Title 2"/>
          <p:cNvSpPr>
            <a:spLocks noGrp="1"/>
          </p:cNvSpPr>
          <p:nvPr>
            <p:ph type="title"/>
          </p:nvPr>
        </p:nvSpPr>
        <p:spPr>
          <a:xfrm>
            <a:off x="468000" y="216000"/>
            <a:ext cx="82080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800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51</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52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63</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64</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65</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66</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800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400" dirty="0" smtClean="0">
                <a:ea typeface="Calibri"/>
                <a:cs typeface="Times New Roman"/>
              </a:rPr>
              <a:t>The term “environment” </a:t>
            </a:r>
            <a:r>
              <a:rPr lang="en-US" sz="2400" dirty="0">
                <a:ea typeface="Calibri"/>
                <a:cs typeface="Times New Roman"/>
              </a:rPr>
              <a:t>may be defined as: </a:t>
            </a:r>
            <a:r>
              <a:rPr lang="en-US" sz="2400" dirty="0" smtClean="0">
                <a:ea typeface="Calibri"/>
                <a:cs typeface="Times New Roman"/>
              </a:rPr>
              <a:t/>
            </a:r>
            <a:br>
              <a:rPr lang="en-US" sz="2400" dirty="0" smtClean="0">
                <a:ea typeface="Calibri"/>
                <a:cs typeface="Times New Roman"/>
              </a:rPr>
            </a:br>
            <a:r>
              <a:rPr lang="en-US" sz="2400" b="1" dirty="0" smtClean="0">
                <a:solidFill>
                  <a:srgbClr val="4676A6"/>
                </a:solidFill>
                <a:ea typeface="Calibri"/>
                <a:cs typeface="Times New Roman"/>
              </a:rPr>
              <a:t>the </a:t>
            </a:r>
            <a:r>
              <a:rPr lang="en-US" sz="2400" b="1" dirty="0">
                <a:solidFill>
                  <a:srgbClr val="4676A6"/>
                </a:solidFill>
                <a:ea typeface="Calibri"/>
                <a:cs typeface="Times New Roman"/>
              </a:rPr>
              <a:t>sum total of all surroundings of a living organism, including natural forces and other living things, which provide conditions for development and growth as well as of danger and </a:t>
            </a:r>
            <a:r>
              <a:rPr lang="en-US" sz="2400" b="1" dirty="0" smtClean="0">
                <a:solidFill>
                  <a:srgbClr val="4676A6"/>
                </a:solidFill>
                <a:ea typeface="Calibri"/>
                <a:cs typeface="Times New Roman"/>
              </a:rPr>
              <a:t>damage</a:t>
            </a:r>
          </a:p>
          <a:p>
            <a:pPr marL="0" marR="0" indent="0">
              <a:lnSpc>
                <a:spcPct val="80000"/>
              </a:lnSpc>
              <a:spcBef>
                <a:spcPts val="0"/>
              </a:spcBef>
              <a:spcAft>
                <a:spcPts val="1200"/>
              </a:spcAft>
              <a:buNone/>
            </a:pPr>
            <a:endParaRPr lang="en-US" sz="1800" b="1" dirty="0">
              <a:solidFill>
                <a:srgbClr val="4676A6"/>
              </a:solidFill>
              <a:ea typeface="Calibri"/>
              <a:cs typeface="Times New Roman"/>
            </a:endParaRPr>
          </a:p>
          <a:p>
            <a:pPr marL="0" marR="0" indent="0">
              <a:lnSpc>
                <a:spcPct val="80000"/>
              </a:lnSpc>
              <a:spcBef>
                <a:spcPts val="0"/>
              </a:spcBef>
              <a:spcAft>
                <a:spcPts val="1200"/>
              </a:spcAft>
              <a:buNone/>
            </a:pPr>
            <a:r>
              <a:rPr lang="en-US" sz="2400" dirty="0" smtClean="0">
                <a:ea typeface="Calibri"/>
                <a:cs typeface="Times New Roman"/>
              </a:rPr>
              <a:t>“Ecology” can be described as:</a:t>
            </a:r>
            <a:br>
              <a:rPr lang="en-US" sz="2400" dirty="0" smtClean="0">
                <a:ea typeface="Calibri"/>
                <a:cs typeface="Times New Roman"/>
              </a:rPr>
            </a:br>
            <a:r>
              <a:rPr lang="en-US" sz="2400" b="1" dirty="0" smtClean="0">
                <a:solidFill>
                  <a:srgbClr val="4676A6"/>
                </a:solidFill>
                <a:ea typeface="Calibri"/>
                <a:cs typeface="Times New Roman"/>
              </a:rPr>
              <a:t>the </a:t>
            </a:r>
            <a:r>
              <a:rPr lang="en-US" sz="2400" b="1" dirty="0">
                <a:solidFill>
                  <a:srgbClr val="4676A6"/>
                </a:solidFill>
                <a:ea typeface="Calibri"/>
                <a:cs typeface="Times New Roman"/>
              </a:rPr>
              <a:t>air, water, minerals, organisms, and all other external factors surrounding and affecting a given organism at any </a:t>
            </a:r>
            <a:r>
              <a:rPr lang="en-US" sz="2400" b="1" dirty="0" smtClean="0">
                <a:solidFill>
                  <a:srgbClr val="4676A6"/>
                </a:solidFill>
                <a:ea typeface="Calibri"/>
                <a:cs typeface="Times New Roman"/>
              </a:rPr>
              <a:t>time</a:t>
            </a:r>
          </a:p>
          <a:p>
            <a:pPr marL="0" marR="0" indent="0">
              <a:lnSpc>
                <a:spcPct val="80000"/>
              </a:lnSpc>
              <a:spcBef>
                <a:spcPts val="0"/>
              </a:spcBef>
              <a:spcAft>
                <a:spcPts val="1200"/>
              </a:spcAft>
              <a:buNone/>
            </a:pPr>
            <a:endParaRPr lang="en-US" sz="1800" b="1" dirty="0" smtClean="0">
              <a:solidFill>
                <a:srgbClr val="4676A6"/>
              </a:solidFill>
              <a:ea typeface="Calibri"/>
              <a:cs typeface="Times New Roman"/>
            </a:endParaRPr>
          </a:p>
          <a:p>
            <a:pPr marL="0" marR="0" indent="0">
              <a:lnSpc>
                <a:spcPct val="80000"/>
              </a:lnSpc>
              <a:spcBef>
                <a:spcPts val="0"/>
              </a:spcBef>
              <a:spcAft>
                <a:spcPts val="1200"/>
              </a:spcAft>
              <a:buNone/>
            </a:pPr>
            <a:r>
              <a:rPr lang="en-US" sz="2400" dirty="0" smtClean="0">
                <a:ea typeface="Calibri"/>
                <a:cs typeface="Times New Roman"/>
              </a:rPr>
              <a:t>“</a:t>
            </a:r>
            <a:r>
              <a:rPr lang="en-US" sz="2400" dirty="0">
                <a:ea typeface="Calibri"/>
                <a:cs typeface="Times New Roman"/>
              </a:rPr>
              <a:t>Biodiversity” can be described </a:t>
            </a:r>
            <a:r>
              <a:rPr lang="en-US" sz="2400" dirty="0" smtClean="0">
                <a:ea typeface="Calibri"/>
                <a:cs typeface="Times New Roman"/>
              </a:rPr>
              <a:t>as:</a:t>
            </a:r>
            <a:br>
              <a:rPr lang="en-US" sz="2400" dirty="0" smtClean="0">
                <a:ea typeface="Calibri"/>
                <a:cs typeface="Times New Roman"/>
              </a:rPr>
            </a:br>
            <a:r>
              <a:rPr lang="en-US" sz="2400" b="1" dirty="0" smtClean="0">
                <a:solidFill>
                  <a:srgbClr val="4676A6"/>
                </a:solidFill>
                <a:ea typeface="Calibri"/>
                <a:cs typeface="Times New Roman"/>
              </a:rPr>
              <a:t>the </a:t>
            </a:r>
            <a:r>
              <a:rPr lang="en-US" sz="2400" b="1" dirty="0">
                <a:solidFill>
                  <a:srgbClr val="4676A6"/>
                </a:solidFill>
                <a:ea typeface="Calibri"/>
                <a:cs typeface="Times New Roman"/>
              </a:rPr>
              <a:t>variability among living organisms from all sources including, inter alia, terrestrial, marine and other aquatic ecosystems and the ecological complexes of which they are part; this includes diversity within species, between species and of ecosystems</a:t>
            </a:r>
          </a:p>
          <a:p>
            <a:pPr marL="0" marR="0" indent="0">
              <a:spcBef>
                <a:spcPts val="0"/>
              </a:spcBef>
              <a:spcAft>
                <a:spcPts val="600"/>
              </a:spcAft>
              <a:buNone/>
            </a:pPr>
            <a:endParaRPr lang="en-US" sz="2400" b="1" dirty="0">
              <a:solidFill>
                <a:srgbClr val="4676A6"/>
              </a:solidFill>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772839"/>
            <a:ext cx="8208000" cy="707886"/>
          </a:xfrm>
          <a:prstGeom prst="rect">
            <a:avLst/>
          </a:prstGeom>
          <a:noFill/>
        </p:spPr>
        <p:txBody>
          <a:bodyPr wrap="square" rtlCol="0" anchor="ctr">
            <a:spAutoFit/>
          </a:bodyPr>
          <a:lstStyle/>
          <a:p>
            <a:pPr algn="r"/>
            <a:r>
              <a:rPr lang="en-US" sz="4000" b="1" i="1" dirty="0" smtClean="0">
                <a:solidFill>
                  <a:srgbClr val="4676A6"/>
                </a:solidFill>
              </a:rPr>
              <a:t>Scope (1)</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dirty="0"/>
          </a:p>
        </p:txBody>
      </p:sp>
      <p:sp>
        <p:nvSpPr>
          <p:cNvPr id="3" name="Title 2"/>
          <p:cNvSpPr>
            <a:spLocks noGrp="1"/>
          </p:cNvSpPr>
          <p:nvPr>
            <p:ph type="title"/>
          </p:nvPr>
        </p:nvSpPr>
        <p:spPr>
          <a:xfrm>
            <a:off x="190500" y="152400"/>
            <a:ext cx="8763000" cy="639762"/>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6" name="TextBox 1"/>
          <p:cNvSpPr txBox="1"/>
          <p:nvPr/>
        </p:nvSpPr>
        <p:spPr>
          <a:xfrm>
            <a:off x="378000" y="1800000"/>
            <a:ext cx="8208000" cy="41642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spcAft>
                <a:spcPts val="600"/>
              </a:spcAft>
              <a:buFont typeface="Arial" pitchFamily="34" charset="0"/>
              <a:buChar char="•"/>
            </a:pPr>
            <a:endParaRPr lang="en-US" sz="2600" dirty="0" smtClean="0"/>
          </a:p>
          <a:p>
            <a:pPr marL="342000" indent="-342000">
              <a:spcAft>
                <a:spcPts val="6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dirty="0" smtClean="0">
                <a:ea typeface="Calibri"/>
                <a:cs typeface="Times New Roman"/>
              </a:rPr>
              <a:t>A definition of “Environmental resource management” is: </a:t>
            </a:r>
            <a:r>
              <a:rPr lang="en-US" sz="2600" b="1" dirty="0" smtClean="0">
                <a:solidFill>
                  <a:srgbClr val="4676A6"/>
                </a:solidFill>
                <a:ea typeface="Calibri"/>
                <a:cs typeface="Times New Roman"/>
              </a:rPr>
              <a:t>environmental </a:t>
            </a:r>
            <a:r>
              <a:rPr lang="en-US" sz="2600" b="1" dirty="0">
                <a:solidFill>
                  <a:srgbClr val="4676A6"/>
                </a:solidFill>
                <a:ea typeface="Calibri"/>
                <a:cs typeface="Times New Roman"/>
              </a:rPr>
              <a:t>resource management is the management of the interaction and impact of human societies on the </a:t>
            </a:r>
            <a:r>
              <a:rPr lang="en-US" sz="2600" b="1" dirty="0" smtClean="0">
                <a:solidFill>
                  <a:srgbClr val="4676A6"/>
                </a:solidFill>
                <a:ea typeface="Calibri"/>
                <a:cs typeface="Times New Roman"/>
              </a:rPr>
              <a:t>environment</a:t>
            </a: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600" dirty="0" smtClean="0">
                <a:ea typeface="Calibri"/>
                <a:cs typeface="Times New Roman"/>
              </a:rPr>
              <a:t>Climate aspects will be dealt with more in detail in the climate toolkit; the marine environment toolkit and the forest management toolkit cover environmental aspects related to these topics.</a:t>
            </a:r>
            <a:endParaRPr lang="en-US" sz="2600" dirty="0">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8</a:t>
            </a:fld>
            <a:endParaRPr lang="en-US" dirty="0"/>
          </a:p>
        </p:txBody>
      </p:sp>
      <p:sp>
        <p:nvSpPr>
          <p:cNvPr id="2" name="TextBox 1"/>
          <p:cNvSpPr txBox="1"/>
          <p:nvPr/>
        </p:nvSpPr>
        <p:spPr>
          <a:xfrm>
            <a:off x="378000" y="772839"/>
            <a:ext cx="8208000" cy="707886"/>
          </a:xfrm>
          <a:prstGeom prst="rect">
            <a:avLst/>
          </a:prstGeom>
          <a:noFill/>
        </p:spPr>
        <p:txBody>
          <a:bodyPr wrap="square" rtlCol="0" anchor="ctr">
            <a:spAutoFit/>
          </a:bodyPr>
          <a:lstStyle/>
          <a:p>
            <a:pPr algn="r"/>
            <a:r>
              <a:rPr lang="en-US" sz="4000" b="1" i="1" dirty="0" smtClean="0">
                <a:solidFill>
                  <a:srgbClr val="4676A6"/>
                </a:solidFill>
              </a:rPr>
              <a:t>Scope (2)</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761814113"/>
      </p:ext>
    </p:extLst>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83</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85</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87</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89</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environmental management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Autofit/>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	</a:t>
            </a:r>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92</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94</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390527"/>
            <a:ext cx="1072350" cy="621282"/>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90527"/>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8279" y="415613"/>
            <a:ext cx="1420314" cy="475878"/>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10400" b="1" dirty="0" smtClean="0"/>
              <a:t>Bringing GEOSS services into practice: </a:t>
            </a:r>
            <a:br>
              <a:rPr lang="en-US" sz="104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10400" b="1" dirty="0" smtClean="0"/>
              <a:t>Science education through earth observation for high schools: </a:t>
            </a:r>
            <a:r>
              <a:rPr lang="en-US" sz="8000" i="1" dirty="0" smtClean="0"/>
              <a:t>basic tutorials on all kind of subjects, including environment-related topics</a:t>
            </a:r>
            <a:br>
              <a:rPr lang="en-US" sz="8000" i="1" dirty="0" smtClean="0"/>
            </a:br>
            <a:r>
              <a:rPr lang="en-US" sz="8000" dirty="0" smtClean="0">
                <a:hlinkClick r:id="rId7"/>
              </a:rPr>
              <a:t>www.seos-project.eu</a:t>
            </a:r>
            <a:r>
              <a:rPr lang="en-US" sz="8000" dirty="0" smtClean="0"/>
              <a:t> </a:t>
            </a:r>
          </a:p>
          <a:p>
            <a:pPr marL="0" indent="0">
              <a:spcBef>
                <a:spcPts val="0"/>
              </a:spcBef>
              <a:spcAft>
                <a:spcPts val="1200"/>
              </a:spcAft>
              <a:buNone/>
            </a:pPr>
            <a:r>
              <a:rPr lang="en-US" sz="10400" b="1" dirty="0" smtClean="0"/>
              <a:t>Copernicus briefs: </a:t>
            </a:r>
            <a:br>
              <a:rPr lang="en-US" sz="104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a:hlinkClick r:id="rId8"/>
              </a:rPr>
              <a:t>http://</a:t>
            </a:r>
            <a:r>
              <a:rPr lang="en-US" sz="8000" dirty="0" smtClean="0">
                <a:hlinkClick r:id="rId8"/>
              </a:rPr>
              <a:t>www.copernicus.eu/main/copernicus-briefs</a:t>
            </a:r>
            <a:r>
              <a:rPr lang="en-US" sz="8000" dirty="0" smtClean="0"/>
              <a:t> </a:t>
            </a: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r>
              <a:rPr lang="en-US" sz="9600" b="1" dirty="0" smtClean="0"/>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95</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3761561045"/>
      </p:ext>
    </p:extLst>
  </p:cSld>
  <p:clrMapOvr>
    <a:masterClrMapping/>
  </p:clrMapOvr>
  <p:transition advTm="2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03924"/>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environmental management (1):</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339725">
              <a:lnSpc>
                <a:spcPct val="80000"/>
              </a:lnSpc>
              <a:spcBef>
                <a:spcPts val="0"/>
              </a:spcBef>
              <a:spcAft>
                <a:spcPts val="1200"/>
              </a:spcAft>
              <a:buNone/>
            </a:pPr>
            <a:r>
              <a:rPr lang="en-US" sz="2600" b="1" dirty="0"/>
              <a:t>The GBIF data portal: a practical “hands-on” tutorial </a:t>
            </a:r>
            <a:r>
              <a:rPr lang="en-US" sz="2400" b="1" dirty="0" smtClean="0"/>
              <a:t/>
            </a:r>
            <a:br>
              <a:rPr lang="en-US" sz="2400" b="1" dirty="0" smtClean="0"/>
            </a:br>
            <a:r>
              <a:rPr lang="en-US" sz="2000" i="1" dirty="0" smtClean="0"/>
              <a:t>user </a:t>
            </a:r>
            <a:r>
              <a:rPr lang="en-US" sz="2000" i="1" dirty="0"/>
              <a:t>guide to Global Biodiversity Information </a:t>
            </a:r>
            <a:r>
              <a:rPr lang="en-US" sz="2000" i="1" dirty="0" smtClean="0"/>
              <a:t>Facility</a:t>
            </a:r>
            <a:r>
              <a:rPr lang="en-US" sz="2400" dirty="0" smtClean="0"/>
              <a:t> </a:t>
            </a:r>
            <a:r>
              <a:rPr lang="en-US" sz="2000" dirty="0" smtClean="0">
                <a:hlinkClick r:id="rId2"/>
              </a:rPr>
              <a:t>www.gbif.org</a:t>
            </a:r>
            <a:r>
              <a:rPr lang="en-US" sz="2400" dirty="0" smtClean="0"/>
              <a:t> </a:t>
            </a:r>
            <a:endParaRPr lang="en-US" sz="2400" dirty="0"/>
          </a:p>
          <a:p>
            <a:pPr marL="0">
              <a:lnSpc>
                <a:spcPct val="80000"/>
              </a:lnSpc>
              <a:spcBef>
                <a:spcPts val="0"/>
              </a:spcBef>
              <a:spcAft>
                <a:spcPts val="1200"/>
              </a:spcAft>
              <a:buNone/>
            </a:pPr>
            <a:endParaRPr lang="en-US" sz="2600" b="1" dirty="0" smtClean="0"/>
          </a:p>
          <a:p>
            <a:pPr marL="0">
              <a:lnSpc>
                <a:spcPct val="80000"/>
              </a:lnSpc>
              <a:spcBef>
                <a:spcPts val="0"/>
              </a:spcBef>
              <a:spcAft>
                <a:spcPts val="1200"/>
              </a:spcAft>
              <a:buNone/>
            </a:pPr>
            <a:r>
              <a:rPr lang="en-US" sz="2600" b="1" dirty="0" smtClean="0"/>
              <a:t>Guidelines </a:t>
            </a:r>
            <a:r>
              <a:rPr lang="en-US" sz="2600" b="1" dirty="0"/>
              <a:t>for Biodiversity Monitoring and for Protected Areas </a:t>
            </a:r>
            <a:r>
              <a:rPr lang="en-US" sz="2000" b="1" dirty="0"/>
              <a:t>(UNEP) </a:t>
            </a:r>
            <a:r>
              <a:rPr lang="en-US" sz="2000" i="1" dirty="0" smtClean="0"/>
              <a:t>practical </a:t>
            </a:r>
            <a:r>
              <a:rPr lang="en-US" sz="2000" i="1" dirty="0"/>
              <a:t>guide on how to go about it: definitions, scope, approach, sampling, monitoring</a:t>
            </a:r>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err="1" smtClean="0"/>
              <a:t>LULC</a:t>
            </a:r>
            <a:r>
              <a:rPr lang="en-US" sz="2600" b="1" dirty="0" smtClean="0"/>
              <a:t> applications </a:t>
            </a:r>
            <a:r>
              <a:rPr lang="en-US" sz="2600" dirty="0" smtClean="0"/>
              <a:t>– ESA advanced training course on land remote sensing </a:t>
            </a:r>
            <a:r>
              <a:rPr lang="en-US" sz="2000" b="1" dirty="0" smtClean="0"/>
              <a:t>(Caetano, 2009)</a:t>
            </a:r>
            <a:br>
              <a:rPr lang="en-US" sz="2000" b="1" dirty="0" smtClean="0"/>
            </a:br>
            <a:r>
              <a:rPr lang="en-US" sz="2000" i="1" dirty="0" smtClean="0"/>
              <a:t>presentation with practical EO examples for land use /  land cover</a:t>
            </a:r>
          </a:p>
          <a:p>
            <a:pPr marL="0" indent="0">
              <a:buNone/>
            </a:pPr>
            <a:endParaRPr lang="en-US" sz="2400"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96</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000" y="1"/>
            <a:ext cx="1213485" cy="121348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000" y="0"/>
            <a:ext cx="890294" cy="95388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2698" y="324000"/>
            <a:ext cx="1793302" cy="926418"/>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environmental management (2):</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lnSpc>
                <a:spcPct val="80000"/>
              </a:lnSpc>
              <a:spcBef>
                <a:spcPts val="0"/>
              </a:spcBef>
              <a:spcAft>
                <a:spcPts val="1200"/>
              </a:spcAft>
              <a:buNone/>
            </a:pPr>
            <a:r>
              <a:rPr lang="en-US" sz="2600" b="1" dirty="0" err="1" smtClean="0"/>
              <a:t>AfroMaison</a:t>
            </a:r>
            <a:r>
              <a:rPr lang="en-US" sz="2600" b="1" dirty="0" smtClean="0"/>
              <a:t> </a:t>
            </a:r>
            <a:r>
              <a:rPr lang="en-US" sz="2400" b="1" dirty="0" smtClean="0"/>
              <a:t/>
            </a:r>
            <a:br>
              <a:rPr lang="en-US" sz="2400" b="1" dirty="0" smtClean="0"/>
            </a:br>
            <a:r>
              <a:rPr lang="en-US" sz="2000" i="1" dirty="0" smtClean="0"/>
              <a:t>documents and examples on environmental decision-making</a:t>
            </a:r>
            <a:r>
              <a:rPr lang="en-US" sz="2400" b="1" dirty="0"/>
              <a:t/>
            </a:r>
            <a:br>
              <a:rPr lang="en-US" sz="2400" b="1" dirty="0"/>
            </a:br>
            <a:r>
              <a:rPr lang="en-US" sz="2000" dirty="0" smtClean="0">
                <a:hlinkClick r:id="rId2"/>
              </a:rPr>
              <a:t>www.afromaison.net</a:t>
            </a:r>
            <a:r>
              <a:rPr lang="en-US" sz="2400" dirty="0" smtClean="0"/>
              <a:t> </a:t>
            </a:r>
          </a:p>
          <a:p>
            <a:pPr marL="0" indent="0">
              <a:lnSpc>
                <a:spcPct val="80000"/>
              </a:lnSpc>
              <a:spcBef>
                <a:spcPts val="0"/>
              </a:spcBef>
              <a:spcAft>
                <a:spcPts val="1200"/>
              </a:spcAft>
              <a:buNone/>
            </a:pPr>
            <a:endParaRPr lang="en-US" sz="2000" dirty="0" smtClean="0"/>
          </a:p>
          <a:p>
            <a:pPr marL="0" indent="0">
              <a:lnSpc>
                <a:spcPct val="80000"/>
              </a:lnSpc>
              <a:spcAft>
                <a:spcPts val="1200"/>
              </a:spcAft>
              <a:buNone/>
            </a:pPr>
            <a:r>
              <a:rPr lang="en-US" sz="2600" b="1" dirty="0" err="1" smtClean="0"/>
              <a:t>enviroGRIDS</a:t>
            </a:r>
            <a:r>
              <a:rPr lang="en-US" sz="2600" dirty="0" smtClean="0"/>
              <a:t> – the story of data on the environment</a:t>
            </a:r>
            <a:r>
              <a:rPr lang="en-US" sz="2400" dirty="0" smtClean="0"/>
              <a:t/>
            </a:r>
            <a:br>
              <a:rPr lang="en-US" sz="2400" dirty="0" smtClean="0"/>
            </a:br>
            <a:r>
              <a:rPr lang="en-US" sz="2000" dirty="0" smtClean="0">
                <a:hlinkClick r:id="rId3"/>
              </a:rPr>
              <a:t>http</a:t>
            </a:r>
            <a:r>
              <a:rPr lang="en-US" sz="2000" dirty="0">
                <a:hlinkClick r:id="rId3"/>
              </a:rPr>
              <a:t>://</a:t>
            </a:r>
            <a:r>
              <a:rPr lang="en-US" sz="2000" dirty="0" smtClean="0">
                <a:hlinkClick r:id="rId3"/>
              </a:rPr>
              <a:t>www.youtube.com/watch?v=9SKOwQDFhYI&amp;sns=em</a:t>
            </a:r>
            <a:endParaRPr lang="en-US" sz="2000" dirty="0" smtClean="0"/>
          </a:p>
          <a:p>
            <a:pPr marL="0" indent="0">
              <a:lnSpc>
                <a:spcPct val="80000"/>
              </a:lnSpc>
              <a:spcAft>
                <a:spcPts val="1200"/>
              </a:spcAft>
              <a:buNone/>
            </a:pPr>
            <a:endParaRPr lang="en-US" sz="2000" dirty="0" smtClean="0"/>
          </a:p>
          <a:p>
            <a:pPr marL="0" indent="0">
              <a:lnSpc>
                <a:spcPct val="80000"/>
              </a:lnSpc>
              <a:spcAft>
                <a:spcPts val="1200"/>
              </a:spcAft>
              <a:buNone/>
            </a:pPr>
            <a:r>
              <a:rPr lang="en-US" sz="2600" b="1" dirty="0" smtClean="0"/>
              <a:t>Sourcebook on remote sensing and biodiversity indicators </a:t>
            </a:r>
            <a:r>
              <a:rPr lang="en-US" sz="2000" b="1" dirty="0" smtClean="0"/>
              <a:t>(CBD, 2007)</a:t>
            </a:r>
            <a:r>
              <a:rPr lang="en-US" sz="2000" dirty="0" smtClean="0"/>
              <a:t> </a:t>
            </a:r>
            <a:r>
              <a:rPr lang="en-US" sz="2000" i="1" dirty="0" smtClean="0"/>
              <a:t>description of how remote sensing can be used for biodiversity monitoring with examples</a:t>
            </a:r>
            <a:endParaRPr lang="en-US" sz="2000" i="1" dirty="0"/>
          </a:p>
          <a:p>
            <a:pPr marL="0" indent="0">
              <a:lnSpc>
                <a:spcPct val="80000"/>
              </a:lnSpc>
              <a:spcAft>
                <a:spcPts val="1200"/>
              </a:spcAft>
              <a:buNone/>
            </a:pPr>
            <a:endParaRPr lang="en-US" sz="2400" u="sng" dirty="0" smtClean="0"/>
          </a:p>
          <a:p>
            <a:pPr>
              <a:lnSpc>
                <a:spcPct val="80000"/>
              </a:lnSpc>
              <a:spcAft>
                <a:spcPts val="1200"/>
              </a:spcAft>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97</a:t>
            </a:fld>
            <a:endParaRPr lang="en-US" dirty="0"/>
          </a:p>
        </p:txBody>
      </p:sp>
      <p:pic>
        <p:nvPicPr>
          <p:cNvPr id="1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00" y="216000"/>
            <a:ext cx="1571625" cy="762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0512" y="381000"/>
            <a:ext cx="1995488" cy="79819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0000" y="648000"/>
            <a:ext cx="2543175" cy="368446"/>
          </a:xfrm>
          <a:prstGeom prst="rect">
            <a:avLst/>
          </a:prstGeom>
        </p:spPr>
      </p:pic>
    </p:spTree>
    <p:extLst>
      <p:ext uri="{BB962C8B-B14F-4D97-AF65-F5344CB8AC3E}">
        <p14:creationId xmlns:p14="http://schemas.microsoft.com/office/powerpoint/2010/main" val="2667081210"/>
      </p:ext>
    </p:extLst>
  </p:cSld>
  <p:clrMapOvr>
    <a:masterClrMapping/>
  </p:clrMapOvr>
  <p:transition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environmental management (3):</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lnSpc>
                <a:spcPct val="80000"/>
              </a:lnSpc>
              <a:spcBef>
                <a:spcPts val="0"/>
              </a:spcBef>
              <a:spcAft>
                <a:spcPts val="1200"/>
              </a:spcAft>
              <a:buNone/>
            </a:pPr>
            <a:r>
              <a:rPr lang="en-US" sz="2600" b="1" dirty="0" smtClean="0"/>
              <a:t>Mapping wetlands using earth observation techniques </a:t>
            </a:r>
            <a:r>
              <a:rPr lang="en-US" sz="2000" b="1" dirty="0" smtClean="0"/>
              <a:t>(</a:t>
            </a:r>
            <a:r>
              <a:rPr lang="en-US" sz="2000" b="1" dirty="0" err="1" smtClean="0"/>
              <a:t>Fitoka</a:t>
            </a:r>
            <a:r>
              <a:rPr lang="en-US" sz="2000" b="1" dirty="0" smtClean="0"/>
              <a:t> &amp; </a:t>
            </a:r>
            <a:r>
              <a:rPr lang="en-US" sz="2000" b="1" dirty="0" err="1" smtClean="0"/>
              <a:t>Kiramitsoglou</a:t>
            </a:r>
            <a:r>
              <a:rPr lang="en-US" sz="2000" b="1" dirty="0" smtClean="0"/>
              <a:t> (</a:t>
            </a:r>
            <a:r>
              <a:rPr lang="en-US" sz="2000" b="1" dirty="0" err="1" smtClean="0"/>
              <a:t>eds</a:t>
            </a:r>
            <a:r>
              <a:rPr lang="en-US" sz="2000" b="1" dirty="0" smtClean="0"/>
              <a:t>); 2008)</a:t>
            </a:r>
            <a:r>
              <a:rPr lang="en-US" sz="2000" dirty="0" smtClean="0"/>
              <a:t> </a:t>
            </a:r>
            <a:br>
              <a:rPr lang="en-US" sz="2000" dirty="0" smtClean="0"/>
            </a:br>
            <a:r>
              <a:rPr lang="en-US" sz="2000" i="1" dirty="0" smtClean="0"/>
              <a:t>part II gives an overview on how to use EO and part III provides case studies</a:t>
            </a:r>
          </a:p>
          <a:p>
            <a:pPr marL="0" indent="0">
              <a:lnSpc>
                <a:spcPct val="80000"/>
              </a:lnSpc>
              <a:spcBef>
                <a:spcPts val="0"/>
              </a:spcBef>
              <a:spcAft>
                <a:spcPts val="1200"/>
              </a:spcAft>
              <a:buNone/>
            </a:pPr>
            <a:r>
              <a:rPr lang="en-US" sz="2600" b="1" dirty="0" smtClean="0"/>
              <a:t>Earth </a:t>
            </a:r>
            <a:r>
              <a:rPr lang="en-US" sz="2600" b="1" dirty="0"/>
              <a:t>observation for biodiversity conservation</a:t>
            </a:r>
            <a:r>
              <a:rPr lang="en-US" sz="2400" b="1" dirty="0"/>
              <a:t/>
            </a:r>
            <a:br>
              <a:rPr lang="en-US" sz="2400" b="1" dirty="0"/>
            </a:br>
            <a:r>
              <a:rPr lang="en-US" sz="2000" dirty="0"/>
              <a:t>Land cover mapping for biodiversity </a:t>
            </a:r>
            <a:r>
              <a:rPr lang="en-US" sz="2000" dirty="0" smtClean="0"/>
              <a:t>conservation </a:t>
            </a:r>
            <a:r>
              <a:rPr lang="en-US" sz="2000" b="1" dirty="0" smtClean="0"/>
              <a:t>(ITC</a:t>
            </a:r>
            <a:r>
              <a:rPr lang="en-US" sz="2000" b="1" dirty="0"/>
              <a:t>; 2015)</a:t>
            </a:r>
            <a:br>
              <a:rPr lang="en-US" sz="2000" b="1" dirty="0"/>
            </a:br>
            <a:r>
              <a:rPr lang="en-US" sz="2000" i="1" dirty="0"/>
              <a:t>3-day EOPOWER (self-study) course for professionals</a:t>
            </a:r>
            <a:br>
              <a:rPr lang="en-US" sz="2000" i="1" dirty="0"/>
            </a:br>
            <a:r>
              <a:rPr lang="en-US" sz="2000" dirty="0">
                <a:hlinkClick r:id="rId2"/>
              </a:rPr>
              <a:t>http://menhir.itc.utwente.nl:5000/fbsharing/KGKOZXKU/</a:t>
            </a:r>
            <a:endParaRPr lang="en-US" sz="2000" dirty="0"/>
          </a:p>
          <a:p>
            <a:pPr marL="0" indent="0">
              <a:lnSpc>
                <a:spcPct val="80000"/>
              </a:lnSpc>
              <a:spcBef>
                <a:spcPts val="0"/>
              </a:spcBef>
              <a:spcAft>
                <a:spcPts val="1200"/>
              </a:spcAft>
              <a:buNone/>
            </a:pPr>
            <a:endParaRPr lang="en-US" sz="2000" i="1"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98</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94" y="433170"/>
            <a:ext cx="5524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96000"/>
            <a:ext cx="1352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334088"/>
            <a:ext cx="666750" cy="762000"/>
          </a:xfrm>
          <a:prstGeom prst="rect">
            <a:avLst/>
          </a:prstGeom>
        </p:spPr>
      </p:pic>
    </p:spTree>
    <p:extLst>
      <p:ext uri="{BB962C8B-B14F-4D97-AF65-F5344CB8AC3E}">
        <p14:creationId xmlns:p14="http://schemas.microsoft.com/office/powerpoint/2010/main" val="31926596"/>
      </p:ext>
    </p:extLst>
  </p:cSld>
  <p:clrMapOvr>
    <a:masterClrMapping/>
  </p:clrMapOvr>
  <p:transition advTm="2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environmental management (4):</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lnSpc>
                <a:spcPct val="80000"/>
              </a:lnSpc>
              <a:spcBef>
                <a:spcPts val="0"/>
              </a:spcBef>
              <a:spcAft>
                <a:spcPts val="1200"/>
              </a:spcAft>
              <a:buNone/>
            </a:pPr>
            <a:r>
              <a:rPr lang="en-US" sz="2600" b="1" dirty="0" err="1" smtClean="0"/>
              <a:t>InVEST</a:t>
            </a:r>
            <a:r>
              <a:rPr lang="en-US" sz="2600" b="1" dirty="0" smtClean="0"/>
              <a:t> </a:t>
            </a:r>
            <a:r>
              <a:rPr lang="en-US" sz="2600" b="1" dirty="0"/>
              <a:t>+VERSION+ User’s Guide </a:t>
            </a:r>
            <a:r>
              <a:rPr lang="en-US" sz="2000" b="1" dirty="0" smtClean="0"/>
              <a:t>(The Natural Capital Project; 2015)</a:t>
            </a:r>
            <a:r>
              <a:rPr lang="en-US" sz="2600" dirty="0" smtClean="0"/>
              <a:t> </a:t>
            </a:r>
            <a:r>
              <a:rPr lang="en-US" sz="1800" dirty="0"/>
              <a:t/>
            </a:r>
            <a:br>
              <a:rPr lang="en-US" sz="1800" dirty="0"/>
            </a:br>
            <a:r>
              <a:rPr lang="en-US" sz="2000" i="1" dirty="0" smtClean="0"/>
              <a:t>description of how to use the </a:t>
            </a:r>
            <a:r>
              <a:rPr lang="en-US" sz="2000" i="1" dirty="0" err="1" smtClean="0"/>
              <a:t>InVEST</a:t>
            </a:r>
            <a:r>
              <a:rPr lang="en-US" sz="2000" i="1" dirty="0" smtClean="0"/>
              <a:t> tool to map and value </a:t>
            </a:r>
            <a:r>
              <a:rPr lang="en-US" sz="2000" i="1" dirty="0"/>
              <a:t>ecosystem services</a:t>
            </a:r>
            <a:br>
              <a:rPr lang="en-US" sz="2000" i="1" dirty="0"/>
            </a:br>
            <a:r>
              <a:rPr lang="en-US" sz="2000" dirty="0">
                <a:hlinkClick r:id="rId2"/>
              </a:rPr>
              <a:t>http://data.naturalcapitalproject.org/nightly-build/invest-users-guide/html/#</a:t>
            </a:r>
            <a:r>
              <a:rPr lang="en-US" sz="2000" dirty="0" smtClean="0">
                <a:hlinkClick r:id="rId2"/>
              </a:rPr>
              <a:t>pdf-version-of-the-user-s-guide</a:t>
            </a:r>
            <a:r>
              <a:rPr lang="en-US" sz="2000" dirty="0" smtClean="0"/>
              <a:t> </a:t>
            </a:r>
          </a:p>
          <a:p>
            <a:pPr marL="0" indent="0">
              <a:lnSpc>
                <a:spcPct val="80000"/>
              </a:lnSpc>
              <a:spcBef>
                <a:spcPts val="0"/>
              </a:spcBef>
              <a:spcAft>
                <a:spcPts val="1200"/>
              </a:spcAft>
              <a:buNone/>
            </a:pPr>
            <a:endParaRPr lang="en-US" sz="2000" dirty="0"/>
          </a:p>
          <a:p>
            <a:pPr marL="0" indent="0">
              <a:lnSpc>
                <a:spcPct val="80000"/>
              </a:lnSpc>
              <a:spcBef>
                <a:spcPts val="0"/>
              </a:spcBef>
              <a:spcAft>
                <a:spcPts val="1200"/>
              </a:spcAft>
              <a:buNone/>
            </a:pPr>
            <a:r>
              <a:rPr lang="en-US" sz="2600" b="1" dirty="0">
                <a:solidFill>
                  <a:prstClr val="black"/>
                </a:solidFill>
              </a:rPr>
              <a:t>EPA tutorials DPSIR </a:t>
            </a:r>
            <a:r>
              <a:rPr lang="en-US" sz="2000" u="sng" dirty="0">
                <a:solidFill>
                  <a:prstClr val="black"/>
                </a:solidFill>
                <a:hlinkClick r:id="rId3"/>
              </a:rPr>
              <a:t>http://www.epa.gov/ged/tutorial/index.htm</a:t>
            </a:r>
            <a:endParaRPr lang="en-US" sz="2000" dirty="0"/>
          </a:p>
          <a:p>
            <a:pPr marL="0" indent="0">
              <a:lnSpc>
                <a:spcPct val="80000"/>
              </a:lnSpc>
              <a:spcBef>
                <a:spcPts val="0"/>
              </a:spcBef>
              <a:spcAft>
                <a:spcPts val="1200"/>
              </a:spcAft>
              <a:buNone/>
            </a:pPr>
            <a:endParaRPr lang="en-US" sz="2000" i="1"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99</a:t>
            </a:fld>
            <a:endParaRPr lang="en-US" dirty="0"/>
          </a:p>
        </p:txBody>
      </p:sp>
      <p:pic>
        <p:nvPicPr>
          <p:cNvPr id="1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06000"/>
            <a:ext cx="990600" cy="82644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89282"/>
            <a:ext cx="1030419" cy="85987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800" y="249367"/>
            <a:ext cx="862965" cy="939708"/>
          </a:xfrm>
          <a:prstGeom prst="rect">
            <a:avLst/>
          </a:prstGeom>
        </p:spPr>
      </p:pic>
    </p:spTree>
    <p:extLst>
      <p:ext uri="{BB962C8B-B14F-4D97-AF65-F5344CB8AC3E}">
        <p14:creationId xmlns:p14="http://schemas.microsoft.com/office/powerpoint/2010/main" val="2264211894"/>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10970</TotalTime>
  <Words>4152</Words>
  <Application>Microsoft Office PowerPoint</Application>
  <PresentationFormat>On-screen Show (4:3)</PresentationFormat>
  <Paragraphs>638</Paragraphs>
  <Slides>100</Slides>
  <Notes>1</Notes>
  <HiddenSlides>0</HiddenSlides>
  <MMClips>0</MMClips>
  <ScaleCrop>false</ScaleCrop>
  <HeadingPairs>
    <vt:vector size="4" baseType="variant">
      <vt:variant>
        <vt:lpstr>Theme</vt:lpstr>
      </vt:variant>
      <vt:variant>
        <vt:i4>31</vt:i4>
      </vt:variant>
      <vt:variant>
        <vt:lpstr>Slide Titles</vt:lpstr>
      </vt:variant>
      <vt:variant>
        <vt:i4>100</vt:i4>
      </vt:variant>
    </vt:vector>
  </HeadingPairs>
  <TitlesOfParts>
    <vt:vector size="131"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Environmental Management </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PowerPoint Presentation</vt:lpstr>
      <vt:lpstr>Assessment of business &amp;  funding opportunities</vt:lpstr>
      <vt:lpstr>1. International trends &amp;     developments in      environmental management</vt:lpstr>
      <vt:lpstr>PowerPoint Presentation</vt:lpstr>
      <vt:lpstr>PowerPoint Presentation</vt:lpstr>
      <vt:lpstr>PowerPoint Presentation</vt:lpstr>
      <vt:lpstr>In schematic form: DPSIR framework</vt:lpstr>
      <vt:lpstr>Resulting in: policy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environmental management (1):</vt:lpstr>
      <vt:lpstr>Capacity building resources for  environmental management (2):</vt:lpstr>
      <vt:lpstr>Capacity building resources for  environmental management (3):</vt:lpstr>
      <vt:lpstr>Capacity building resources for  environmental management (4):</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580</cp:revision>
  <dcterms:created xsi:type="dcterms:W3CDTF">2011-01-20T13:25:32Z</dcterms:created>
  <dcterms:modified xsi:type="dcterms:W3CDTF">2016-02-17T14:25:11Z</dcterms:modified>
</cp:coreProperties>
</file>