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32"/>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408" r:id="rId43"/>
    <p:sldId id="427" r:id="rId44"/>
    <p:sldId id="528" r:id="rId45"/>
    <p:sldId id="529" r:id="rId46"/>
    <p:sldId id="530" r:id="rId47"/>
    <p:sldId id="532" r:id="rId48"/>
    <p:sldId id="409" r:id="rId49"/>
    <p:sldId id="516" r:id="rId50"/>
    <p:sldId id="428" r:id="rId51"/>
    <p:sldId id="500" r:id="rId52"/>
    <p:sldId id="536" r:id="rId53"/>
    <p:sldId id="547" r:id="rId54"/>
    <p:sldId id="533" r:id="rId55"/>
    <p:sldId id="537" r:id="rId56"/>
    <p:sldId id="283" r:id="rId57"/>
    <p:sldId id="354" r:id="rId58"/>
    <p:sldId id="355" r:id="rId59"/>
    <p:sldId id="356" r:id="rId60"/>
    <p:sldId id="458" r:id="rId61"/>
    <p:sldId id="432" r:id="rId62"/>
    <p:sldId id="519" r:id="rId63"/>
    <p:sldId id="538" r:id="rId64"/>
    <p:sldId id="539" r:id="rId65"/>
    <p:sldId id="540" r:id="rId66"/>
    <p:sldId id="546" r:id="rId67"/>
    <p:sldId id="357" r:id="rId68"/>
    <p:sldId id="459" r:id="rId69"/>
    <p:sldId id="460" r:id="rId70"/>
    <p:sldId id="542" r:id="rId71"/>
    <p:sldId id="545" r:id="rId72"/>
    <p:sldId id="541" r:id="rId73"/>
    <p:sldId id="358" r:id="rId74"/>
    <p:sldId id="461" r:id="rId75"/>
    <p:sldId id="462" r:id="rId76"/>
    <p:sldId id="543" r:id="rId77"/>
    <p:sldId id="334" r:id="rId78"/>
    <p:sldId id="381" r:id="rId79"/>
    <p:sldId id="481" r:id="rId80"/>
    <p:sldId id="382" r:id="rId81"/>
    <p:sldId id="383" r:id="rId82"/>
    <p:sldId id="384" r:id="rId83"/>
    <p:sldId id="482" r:id="rId84"/>
    <p:sldId id="379" r:id="rId85"/>
    <p:sldId id="380" r:id="rId86"/>
    <p:sldId id="349" r:id="rId87"/>
    <p:sldId id="388" r:id="rId88"/>
    <p:sldId id="394" r:id="rId89"/>
    <p:sldId id="395" r:id="rId90"/>
    <p:sldId id="396" r:id="rId91"/>
    <p:sldId id="397" r:id="rId92"/>
    <p:sldId id="398" r:id="rId93"/>
    <p:sldId id="399" r:id="rId94"/>
    <p:sldId id="400" r:id="rId95"/>
    <p:sldId id="401" r:id="rId96"/>
    <p:sldId id="402" r:id="rId97"/>
    <p:sldId id="496" r:id="rId98"/>
    <p:sldId id="483" r:id="rId99"/>
    <p:sldId id="385" r:id="rId100"/>
    <p:sldId id="386" r:id="rId101"/>
    <p:sldId id="484" r:id="rId102"/>
    <p:sldId id="387" r:id="rId103"/>
    <p:sldId id="403" r:id="rId104"/>
    <p:sldId id="485" r:id="rId105"/>
    <p:sldId id="389" r:id="rId106"/>
    <p:sldId id="390" r:id="rId107"/>
    <p:sldId id="486" r:id="rId108"/>
    <p:sldId id="391" r:id="rId109"/>
    <p:sldId id="406" r:id="rId110"/>
    <p:sldId id="491" r:id="rId111"/>
    <p:sldId id="487" r:id="rId112"/>
    <p:sldId id="392" r:id="rId113"/>
    <p:sldId id="488" r:id="rId114"/>
    <p:sldId id="393" r:id="rId115"/>
    <p:sldId id="404" r:id="rId116"/>
    <p:sldId id="489" r:id="rId117"/>
    <p:sldId id="337" r:id="rId118"/>
    <p:sldId id="338" r:id="rId119"/>
    <p:sldId id="490" r:id="rId120"/>
    <p:sldId id="405" r:id="rId121"/>
    <p:sldId id="339" r:id="rId122"/>
    <p:sldId id="340" r:id="rId123"/>
    <p:sldId id="341" r:id="rId124"/>
    <p:sldId id="492" r:id="rId125"/>
    <p:sldId id="495" r:id="rId126"/>
    <p:sldId id="544" r:id="rId127"/>
    <p:sldId id="493" r:id="rId128"/>
    <p:sldId id="511" r:id="rId129"/>
    <p:sldId id="527" r:id="rId130"/>
    <p:sldId id="344" r:id="rId1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varScale="1">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slide" Target="slides/slide95.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tableStyles" Target="tableStyles.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2/16/2016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2/16/2016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rldenergy.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sor.net/" TargetMode="External"/><Relationship Id="rId7" Type="http://schemas.openxmlformats.org/officeDocument/2006/relationships/image" Target="../media/image4.png"/><Relationship Id="rId2" Type="http://schemas.openxmlformats.org/officeDocument/2006/relationships/hyperlink" Target="http://www.envisolar.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www.webservice-energy.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etscreen.net/"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irena.masdar.ac.ae/" TargetMode="Externa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hyperlink" Target="http://www.onegeology.or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gif"/><Relationship Id="rId7" Type="http://schemas.openxmlformats.org/officeDocument/2006/relationships/image" Target="../media/image45.gif"/><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54.jpeg"/><Relationship Id="rId7" Type="http://schemas.openxmlformats.org/officeDocument/2006/relationships/hyperlink" Target="http://www.geocab.or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28.emf"/></Relationships>
</file>

<file path=ppt/slides/_rels/slide95.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28.emf"/><Relationship Id="rId7" Type="http://schemas.openxmlformats.org/officeDocument/2006/relationships/hyperlink" Target="http://www.seos-project.eu/"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5.pn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41.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emf"/><Relationship Id="rId4" Type="http://schemas.openxmlformats.org/officeDocument/2006/relationships/hyperlink" Target="http://ec.europa.eu/information_society/newsroom/cf/dae/document.cfm?doc_id=6210"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ergeo.researchstudio.at/energeo/catalog/main/home.page"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57.jpeg"/></Relationships>
</file>

<file path=ppt/slides/_rels/slide9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www.endorse-fp7.eu/" TargetMode="External"/><Relationship Id="rId7" Type="http://schemas.openxmlformats.org/officeDocument/2006/relationships/image" Target="../media/image13.gif"/><Relationship Id="rId2" Type="http://schemas.openxmlformats.org/officeDocument/2006/relationships/hyperlink" Target="http://www.eo-miners.eu/additional_material/am_introduction.htm"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hyperlink" Target="http://impactmin.geonard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Energy &amp; Mining</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energy &amp; mining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a:t>
            </a:r>
            <a:r>
              <a:rPr lang="en-US" sz="2600" dirty="0">
                <a:solidFill>
                  <a:prstClr val="black"/>
                </a:solidFill>
                <a:ea typeface="Times New Roman"/>
                <a:cs typeface="Times New Roman"/>
              </a:rPr>
              <a:t>attention for </a:t>
            </a:r>
            <a:r>
              <a:rPr lang="en-US" sz="2600" b="1" dirty="0">
                <a:solidFill>
                  <a:prstClr val="black"/>
                </a:solidFill>
                <a:ea typeface="Times New Roman"/>
                <a:cs typeface="Times New Roman"/>
              </a:rPr>
              <a:t>renewable </a:t>
            </a:r>
            <a:r>
              <a:rPr lang="en-US" sz="2600" b="1" dirty="0" smtClean="0">
                <a:solidFill>
                  <a:prstClr val="black"/>
                </a:solidFill>
                <a:ea typeface="Times New Roman"/>
                <a:cs typeface="Times New Roman"/>
              </a:rPr>
              <a:t>energy </a:t>
            </a:r>
            <a:r>
              <a:rPr lang="en-US" sz="2600" dirty="0" smtClean="0">
                <a:solidFill>
                  <a:prstClr val="black"/>
                </a:solidFill>
                <a:ea typeface="Times New Roman"/>
                <a:cs typeface="Times New Roman"/>
              </a:rPr>
              <a:t>and </a:t>
            </a:r>
            <a:r>
              <a:rPr lang="en-US" sz="2600" b="1" dirty="0" smtClean="0">
                <a:solidFill>
                  <a:prstClr val="black"/>
                </a:solidFill>
                <a:ea typeface="Times New Roman"/>
                <a:cs typeface="Times New Roman"/>
              </a:rPr>
              <a:t>new </a:t>
            </a:r>
            <a:r>
              <a:rPr lang="en-US" sz="2600" b="1" dirty="0">
                <a:solidFill>
                  <a:prstClr val="black"/>
                </a:solidFill>
                <a:ea typeface="Times New Roman"/>
                <a:cs typeface="Times New Roman"/>
              </a:rPr>
              <a:t>energy sources </a:t>
            </a:r>
            <a:r>
              <a:rPr lang="en-US" sz="2600" dirty="0">
                <a:solidFill>
                  <a:prstClr val="black"/>
                </a:solidFill>
                <a:ea typeface="Times New Roman"/>
                <a:cs typeface="Times New Roman"/>
              </a:rPr>
              <a:t>(including biofuel)</a:t>
            </a: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Increased attention for </a:t>
            </a:r>
            <a:r>
              <a:rPr lang="en-US" sz="2600" b="1" dirty="0">
                <a:solidFill>
                  <a:prstClr val="black"/>
                </a:solidFill>
                <a:ea typeface="Times New Roman"/>
                <a:cs typeface="Times New Roman"/>
              </a:rPr>
              <a:t>energy </a:t>
            </a:r>
            <a:r>
              <a:rPr lang="en-US" sz="2600" b="1" dirty="0" smtClean="0">
                <a:solidFill>
                  <a:prstClr val="black"/>
                </a:solidFill>
                <a:ea typeface="Times New Roman"/>
                <a:cs typeface="Times New Roman"/>
              </a:rPr>
              <a:t>saving, </a:t>
            </a:r>
            <a:r>
              <a:rPr lang="en-US" sz="2600" dirty="0" smtClean="0">
                <a:solidFill>
                  <a:prstClr val="black"/>
                </a:solidFill>
                <a:ea typeface="Times New Roman"/>
                <a:cs typeface="Times New Roman"/>
              </a:rPr>
              <a:t>more </a:t>
            </a:r>
            <a:r>
              <a:rPr lang="en-US" sz="2600" b="1" dirty="0" smtClean="0">
                <a:solidFill>
                  <a:prstClr val="black"/>
                </a:solidFill>
                <a:ea typeface="Times New Roman"/>
                <a:cs typeface="Times New Roman"/>
              </a:rPr>
              <a:t>efficient use of resources </a:t>
            </a:r>
            <a:r>
              <a:rPr lang="en-US" sz="2600" dirty="0" smtClean="0">
                <a:solidFill>
                  <a:prstClr val="black"/>
                </a:solidFill>
                <a:ea typeface="Times New Roman"/>
                <a:cs typeface="Times New Roman"/>
              </a:rPr>
              <a:t>and </a:t>
            </a:r>
            <a:r>
              <a:rPr lang="en-US" sz="2600" b="1" dirty="0" smtClean="0">
                <a:solidFill>
                  <a:prstClr val="black"/>
                </a:solidFill>
                <a:ea typeface="Times New Roman"/>
                <a:cs typeface="Times New Roman"/>
              </a:rPr>
              <a:t>recycling</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Search for new </a:t>
            </a:r>
            <a:r>
              <a:rPr lang="en-US" sz="2600" b="1" dirty="0" smtClean="0">
                <a:solidFill>
                  <a:prstClr val="black"/>
                </a:solidFill>
                <a:ea typeface="Times New Roman"/>
                <a:cs typeface="Times New Roman"/>
              </a:rPr>
              <a:t>mining deposits </a:t>
            </a:r>
            <a:r>
              <a:rPr lang="en-US" sz="2600" dirty="0" smtClean="0">
                <a:solidFill>
                  <a:prstClr val="black"/>
                </a:solidFill>
                <a:ea typeface="Times New Roman"/>
                <a:cs typeface="Times New Roman"/>
              </a:rPr>
              <a:t>(including rare earths) and </a:t>
            </a:r>
            <a:r>
              <a:rPr lang="en-US" sz="2600" b="1" dirty="0" smtClean="0">
                <a:solidFill>
                  <a:prstClr val="black"/>
                </a:solidFill>
                <a:ea typeface="Times New Roman"/>
                <a:cs typeface="Times New Roman"/>
              </a:rPr>
              <a:t>transport chains</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Increased attention for </a:t>
            </a:r>
            <a:r>
              <a:rPr lang="en-US" sz="2600" b="1" dirty="0" smtClean="0">
                <a:solidFill>
                  <a:prstClr val="black"/>
                </a:solidFill>
                <a:ea typeface="Times New Roman"/>
                <a:cs typeface="Times New Roman"/>
              </a:rPr>
              <a:t>environmental aspects of mining</a:t>
            </a:r>
            <a:endParaRPr lang="en-US" sz="2600" b="1" dirty="0">
              <a:solidFill>
                <a:prstClr val="black"/>
              </a:solidFill>
              <a:ea typeface="Times New Roman"/>
              <a:cs typeface="Times New Roman"/>
            </a:endParaRP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Anticipation on the possible effects of </a:t>
            </a:r>
            <a:r>
              <a:rPr lang="en-US" sz="2600" b="1" dirty="0">
                <a:solidFill>
                  <a:prstClr val="black"/>
                </a:solidFill>
                <a:ea typeface="Times New Roman"/>
                <a:cs typeface="Times New Roman"/>
              </a:rPr>
              <a:t>climate </a:t>
            </a:r>
            <a:r>
              <a:rPr lang="en-US" sz="2600" b="1" dirty="0" smtClean="0">
                <a:solidFill>
                  <a:prstClr val="black"/>
                </a:solidFill>
                <a:ea typeface="Times New Roman"/>
                <a:cs typeface="Times New Roman"/>
              </a:rPr>
              <a:t>change</a:t>
            </a:r>
            <a:br>
              <a:rPr lang="en-US" sz="2600" b="1" dirty="0" smtClean="0">
                <a:solidFill>
                  <a:prstClr val="black"/>
                </a:solidFill>
                <a:ea typeface="Times New Roman"/>
                <a:cs typeface="Times New Roman"/>
              </a:rPr>
            </a:br>
            <a:r>
              <a:rPr lang="en-US" sz="2600" dirty="0">
                <a:solidFill>
                  <a:srgbClr val="4676A6"/>
                </a:solidFill>
                <a:ea typeface="Times New Roman"/>
                <a:cs typeface="Times New Roman"/>
              </a:rPr>
              <a:t>-&gt; in climate toolkit</a:t>
            </a:r>
            <a:endParaRPr lang="en-US" sz="2600" b="1" dirty="0">
              <a:solidFill>
                <a:prstClr val="black"/>
              </a:solidFill>
              <a:ea typeface="Times New Roman"/>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100</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Increasing demand for energy and mining products (growing population, increasing urbanization,  growing economy</a:t>
            </a:r>
            <a:r>
              <a:rPr lang="en-US" sz="2600" dirty="0" smtClean="0">
                <a:solidFill>
                  <a:prstClr val="black"/>
                </a:solidFill>
              </a:rPr>
              <a:t>);</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Adaptation to climate change: </a:t>
            </a:r>
            <a:r>
              <a:rPr lang="en-US" sz="2600" dirty="0">
                <a:solidFill>
                  <a:prstClr val="black"/>
                </a:solidFill>
              </a:rPr>
              <a:t>changing trends, increasing variability, greater extremes and large inter-annual variations in climate parameters are </a:t>
            </a:r>
            <a:r>
              <a:rPr lang="en-US" sz="2600" dirty="0" smtClean="0">
                <a:solidFill>
                  <a:prstClr val="black"/>
                </a:solidFill>
              </a:rPr>
              <a:t>expected;</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Possible depletion of fossil fuels and mining deposits;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Concerns about vulnerability of nuclear energy to disasters;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Negative environmental impact of mining and extraction of fossil fuels.</a:t>
            </a:r>
            <a:endParaRPr lang="en-US" sz="2600" dirty="0">
              <a:solidFill>
                <a:prstClr val="black"/>
              </a:solidFill>
            </a:endParaRP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Renewable energy &amp;</a:t>
            </a:r>
            <a:r>
              <a:rPr lang="en-US" sz="4000" b="1" i="1" dirty="0">
                <a:solidFill>
                  <a:srgbClr val="4676A6"/>
                </a:solidFill>
              </a:rPr>
              <a:t/>
            </a:r>
            <a:br>
              <a:rPr lang="en-US" sz="4000" b="1" i="1" dirty="0">
                <a:solidFill>
                  <a:srgbClr val="4676A6"/>
                </a:solidFill>
              </a:rPr>
            </a:br>
            <a:r>
              <a:rPr lang="en-US" sz="4000" b="1" i="1" dirty="0" smtClean="0">
                <a:solidFill>
                  <a:srgbClr val="4676A6"/>
                </a:solidFill>
              </a:rPr>
              <a:t>new energy sources</a:t>
            </a: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Renewable energy sources:</a:t>
            </a:r>
            <a:r>
              <a:rPr lang="en-US" sz="2600" kern="0" dirty="0"/>
              <a:t> </a:t>
            </a:r>
            <a:r>
              <a:rPr lang="en-US" sz="2600" b="1" kern="0" dirty="0" smtClean="0"/>
              <a:t>solar </a:t>
            </a:r>
            <a:r>
              <a:rPr lang="en-US" sz="2600" kern="0" dirty="0" smtClean="0"/>
              <a:t>energy, </a:t>
            </a:r>
            <a:r>
              <a:rPr lang="en-US" sz="2600" b="1" kern="0" dirty="0" smtClean="0"/>
              <a:t>wind </a:t>
            </a:r>
            <a:r>
              <a:rPr lang="en-US" sz="2600" kern="0" dirty="0"/>
              <a:t>energy (</a:t>
            </a:r>
            <a:r>
              <a:rPr lang="en-US" sz="2600" kern="0" dirty="0" smtClean="0"/>
              <a:t>onshore, land-based and offshore), </a:t>
            </a:r>
            <a:r>
              <a:rPr lang="en-US" sz="2600" b="1" kern="0" dirty="0" smtClean="0"/>
              <a:t>bioenergy, hydropower, geothermal </a:t>
            </a:r>
            <a:r>
              <a:rPr lang="en-US" sz="2600" kern="0" dirty="0" smtClean="0"/>
              <a:t>energy;</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smtClean="0"/>
              <a:t>Electricity generation </a:t>
            </a:r>
            <a:r>
              <a:rPr lang="en-US" sz="2600" kern="0" dirty="0" smtClean="0"/>
              <a:t>from </a:t>
            </a:r>
            <a:r>
              <a:rPr lang="en-US" sz="2600" b="1" kern="0" dirty="0" smtClean="0"/>
              <a:t>renewable </a:t>
            </a:r>
            <a:r>
              <a:rPr lang="en-US" sz="2600" kern="0" dirty="0" smtClean="0"/>
              <a:t>energy is i</a:t>
            </a:r>
            <a:r>
              <a:rPr lang="en-US" sz="2600" b="1" kern="0" dirty="0" smtClean="0"/>
              <a:t>ncreasing</a:t>
            </a:r>
            <a:r>
              <a:rPr lang="en-US" sz="2600" kern="0" dirty="0" smtClean="0"/>
              <a:t>;</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Employed to </a:t>
            </a:r>
            <a:r>
              <a:rPr lang="en-US" sz="2600" b="1" kern="0" dirty="0" smtClean="0"/>
              <a:t>improve energy security </a:t>
            </a:r>
            <a:r>
              <a:rPr lang="en-US" sz="2600" kern="0" dirty="0" smtClean="0"/>
              <a:t>and </a:t>
            </a:r>
            <a:r>
              <a:rPr lang="en-US" sz="2600" b="1" kern="0" dirty="0" smtClean="0"/>
              <a:t>encourage economic development</a:t>
            </a:r>
            <a:r>
              <a:rPr lang="en-US" sz="2600" kern="0" dirty="0" smtClean="0"/>
              <a:t> (less dependency on fossil fuels);</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smtClean="0"/>
              <a:t>Less impact </a:t>
            </a:r>
            <a:r>
              <a:rPr lang="en-US" sz="2600" kern="0" dirty="0" smtClean="0"/>
              <a:t>on </a:t>
            </a:r>
            <a:r>
              <a:rPr lang="en-US" sz="2600" b="1" kern="0" dirty="0" smtClean="0"/>
              <a:t>climate </a:t>
            </a:r>
            <a:r>
              <a:rPr lang="en-US" sz="2600" kern="0" dirty="0" smtClean="0"/>
              <a:t>and </a:t>
            </a:r>
            <a:r>
              <a:rPr lang="en-US" sz="2600" b="1" kern="0" dirty="0" smtClean="0"/>
              <a:t>environment</a:t>
            </a:r>
            <a:r>
              <a:rPr lang="en-US" sz="2600" kern="0" dirty="0" smtClean="0"/>
              <a:t> than fossil fuels;</a:t>
            </a:r>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smtClean="0"/>
              <a:t>Efficiency, storage and cost-effectiveness need to be improved</a:t>
            </a:r>
            <a:r>
              <a:rPr lang="en-US" sz="2600" kern="0" dirty="0" smtClean="0"/>
              <a:t>.</a:t>
            </a:r>
            <a:endParaRPr lang="en-US" sz="2600" kern="0" dirty="0"/>
          </a:p>
          <a:p>
            <a:pPr marL="342000" lvl="0" indent="-342000">
              <a:spcBef>
                <a:spcPts val="0"/>
              </a:spcBef>
              <a:spcAft>
                <a:spcPts val="600"/>
              </a:spcAft>
              <a:buFont typeface="Arial" panose="020B0604020202020204" pitchFamily="34" charset="0"/>
              <a:buChar char="•"/>
              <a:tabLst>
                <a:tab pos="685800" algn="l"/>
              </a:tabLst>
              <a:defRPr/>
            </a:pPr>
            <a:endParaRPr lang="en-US" sz="2400" kern="0" dirty="0"/>
          </a:p>
          <a:p>
            <a:pPr marL="342000" lvl="0" indent="-342000">
              <a:spcBef>
                <a:spcPts val="0"/>
              </a:spcBef>
              <a:spcAft>
                <a:spcPts val="600"/>
              </a:spcAft>
              <a:buFont typeface="Arial" panose="020B0604020202020204" pitchFamily="34" charset="0"/>
              <a:buChar char="•"/>
              <a:defRPr/>
            </a:pPr>
            <a:endParaRPr lang="en-US" sz="2400" kern="0" dirty="0" smtClean="0"/>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Renewable energy projects handbook </a:t>
            </a:r>
            <a:r>
              <a:rPr lang="en-US" sz="2000" b="1" dirty="0"/>
              <a:t>(</a:t>
            </a:r>
            <a:r>
              <a:rPr lang="en-US" sz="2000" b="1" dirty="0" smtClean="0"/>
              <a:t>WEC; 2004) </a:t>
            </a:r>
            <a:r>
              <a:rPr lang="en-US" sz="2400" b="1" dirty="0" smtClean="0"/>
              <a:t/>
            </a:r>
            <a:br>
              <a:rPr lang="en-US" sz="2400" b="1" dirty="0" smtClean="0"/>
            </a:br>
            <a:r>
              <a:rPr lang="en-US" sz="2000" i="1" dirty="0" smtClean="0"/>
              <a:t>overview </a:t>
            </a:r>
            <a:r>
              <a:rPr lang="en-US" sz="2000" i="1" dirty="0"/>
              <a:t>of renewable energy options, potential and main features of each type of renewable energy + political and financial considerations, project checklist and a description of the environmental credits acquisition process</a:t>
            </a:r>
            <a:endParaRPr lang="en-US" sz="2000" b="1" i="1" dirty="0" smtClean="0"/>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smtClean="0"/>
              <a:t>Global Energy </a:t>
            </a:r>
            <a:r>
              <a:rPr lang="en-US" sz="2600" b="1" dirty="0"/>
              <a:t>Information </a:t>
            </a:r>
            <a:r>
              <a:rPr lang="en-US" sz="2600" b="1" dirty="0" smtClean="0"/>
              <a:t>System </a:t>
            </a:r>
            <a:r>
              <a:rPr lang="en-US" sz="2000" dirty="0" smtClean="0">
                <a:hlinkClick r:id="rId2"/>
              </a:rPr>
              <a:t>www.worldenergy.org</a:t>
            </a:r>
            <a:r>
              <a:rPr lang="en-US" sz="2000" dirty="0" smtClean="0"/>
              <a:t> </a:t>
            </a:r>
            <a:br>
              <a:rPr lang="en-US" sz="2000" dirty="0" smtClean="0"/>
            </a:br>
            <a:r>
              <a:rPr lang="en-US" sz="2000" i="1" dirty="0" smtClean="0"/>
              <a:t>case studies on renewable energy from different countries</a:t>
            </a:r>
            <a:endParaRPr lang="en-US" sz="2000" b="1" i="1" dirty="0"/>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smtClean="0"/>
              <a:t>Promise </a:t>
            </a:r>
            <a:r>
              <a:rPr lang="en-US" sz="2600" b="1" dirty="0"/>
              <a:t>of renewables </a:t>
            </a:r>
            <a:r>
              <a:rPr lang="en-US" sz="2000" b="1" dirty="0"/>
              <a:t>(</a:t>
            </a:r>
            <a:r>
              <a:rPr lang="en-US" sz="2000" b="1" dirty="0" smtClean="0"/>
              <a:t>CSIS; 2012) </a:t>
            </a:r>
            <a:r>
              <a:rPr lang="en-US" sz="2400" b="1" dirty="0" smtClean="0"/>
              <a:t/>
            </a:r>
            <a:br>
              <a:rPr lang="en-US" sz="2400" b="1" dirty="0" smtClean="0"/>
            </a:br>
            <a:r>
              <a:rPr lang="en-US" sz="2000" i="1" dirty="0" smtClean="0"/>
              <a:t>commentary </a:t>
            </a:r>
            <a:r>
              <a:rPr lang="en-US" sz="2000" i="1" dirty="0"/>
              <a:t>on trends, developments, problems: renewable is more expensive than fossil, but investment is </a:t>
            </a:r>
            <a:r>
              <a:rPr lang="en-US" sz="2000" i="1" dirty="0" smtClean="0"/>
              <a:t>growing</a:t>
            </a:r>
            <a:endParaRPr lang="en-US" sz="2000" b="1" i="1" dirty="0" smtClean="0"/>
          </a:p>
          <a:p>
            <a:pPr marL="0" indent="0">
              <a:lnSpc>
                <a:spcPct val="80000"/>
              </a:lnSpc>
              <a:spcBef>
                <a:spcPts val="0"/>
              </a:spcBef>
              <a:spcAft>
                <a:spcPts val="12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13</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000" y="712295"/>
            <a:ext cx="1600200" cy="76843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700" y="990600"/>
            <a:ext cx="2400300" cy="685800"/>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500" y="2880000"/>
            <a:ext cx="8208000" cy="4679205"/>
          </a:xfrm>
        </p:spPr>
        <p:txBody>
          <a:bodyPr>
            <a:normAutofit/>
          </a:bodyPr>
          <a:lstStyle/>
          <a:p>
            <a:pPr marL="0" indent="0">
              <a:lnSpc>
                <a:spcPct val="80000"/>
              </a:lnSpc>
              <a:spcBef>
                <a:spcPts val="0"/>
              </a:spcBef>
              <a:spcAft>
                <a:spcPts val="1200"/>
              </a:spcAft>
              <a:buNone/>
            </a:pPr>
            <a:r>
              <a:rPr lang="en-US" sz="2400" b="1" dirty="0"/>
              <a:t>Solar energy perspectives </a:t>
            </a:r>
            <a:r>
              <a:rPr lang="en-US" sz="2000" b="1" dirty="0"/>
              <a:t>(</a:t>
            </a:r>
            <a:r>
              <a:rPr lang="en-US" sz="2000" b="1" dirty="0" smtClean="0"/>
              <a:t>IEA; 2011) </a:t>
            </a:r>
            <a:r>
              <a:rPr lang="en-US" sz="2400" b="1" dirty="0"/>
              <a:t/>
            </a:r>
            <a:br>
              <a:rPr lang="en-US" sz="2400" b="1" dirty="0"/>
            </a:br>
            <a:r>
              <a:rPr lang="en-US" sz="2000" i="1" dirty="0" smtClean="0"/>
              <a:t>comprehensive </a:t>
            </a:r>
            <a:r>
              <a:rPr lang="en-US" sz="2000" i="1" dirty="0"/>
              <a:t>overview: if you want use solar energy, start here!</a:t>
            </a:r>
          </a:p>
          <a:p>
            <a:pPr marL="0" indent="0">
              <a:lnSpc>
                <a:spcPct val="80000"/>
              </a:lnSpc>
              <a:spcBef>
                <a:spcPts val="0"/>
              </a:spcBef>
              <a:spcAft>
                <a:spcPts val="1200"/>
              </a:spcAft>
              <a:buNone/>
            </a:pPr>
            <a:r>
              <a:rPr lang="en-US" sz="2400" b="1" dirty="0"/>
              <a:t>Renewable energy essentials: Solar heating and cooling </a:t>
            </a:r>
            <a:r>
              <a:rPr lang="en-US" sz="2000" b="1" dirty="0"/>
              <a:t>(</a:t>
            </a:r>
            <a:r>
              <a:rPr lang="en-US" sz="2000" b="1" dirty="0" smtClean="0"/>
              <a:t>IEA; 2012)</a:t>
            </a:r>
            <a:r>
              <a:rPr lang="en-US" sz="2400" b="1" dirty="0" smtClean="0"/>
              <a:t> </a:t>
            </a:r>
            <a:r>
              <a:rPr lang="en-US" sz="2000" i="1" dirty="0" smtClean="0"/>
              <a:t>short </a:t>
            </a:r>
            <a:r>
              <a:rPr lang="en-US" sz="2000" i="1" dirty="0"/>
              <a:t>overview of markets and potential</a:t>
            </a:r>
          </a:p>
          <a:p>
            <a:pPr marL="0" indent="0">
              <a:lnSpc>
                <a:spcPct val="80000"/>
              </a:lnSpc>
              <a:spcBef>
                <a:spcPts val="0"/>
              </a:spcBef>
              <a:spcAft>
                <a:spcPts val="1200"/>
              </a:spcAft>
              <a:buNone/>
            </a:pPr>
            <a:r>
              <a:rPr lang="en-US" sz="2400" b="1" dirty="0"/>
              <a:t>Renewable energy essentials: Concentrating solar thermal power </a:t>
            </a:r>
            <a:r>
              <a:rPr lang="en-US" sz="2000" b="1" dirty="0"/>
              <a:t>(</a:t>
            </a:r>
            <a:r>
              <a:rPr lang="en-US" sz="2000" b="1" dirty="0" smtClean="0"/>
              <a:t>IEA; 2009) </a:t>
            </a:r>
            <a:r>
              <a:rPr lang="en-US" sz="2000" i="1" dirty="0" smtClean="0"/>
              <a:t>short </a:t>
            </a:r>
            <a:r>
              <a:rPr lang="en-US" sz="2000" i="1" dirty="0"/>
              <a:t>overview of markets and potential</a:t>
            </a:r>
          </a:p>
          <a:p>
            <a:pPr marL="0" lvl="0" indent="0">
              <a:lnSpc>
                <a:spcPct val="80000"/>
              </a:lnSpc>
              <a:spcBef>
                <a:spcPts val="0"/>
              </a:spcBef>
              <a:spcAft>
                <a:spcPts val="1200"/>
              </a:spcAft>
              <a:buNone/>
            </a:pPr>
            <a:r>
              <a:rPr lang="en-US" sz="2400" b="1" dirty="0">
                <a:solidFill>
                  <a:prstClr val="black"/>
                </a:solidFill>
              </a:rPr>
              <a:t>Technology roadmap: Solar photovoltaic energy </a:t>
            </a:r>
            <a:r>
              <a:rPr lang="en-US" sz="2000" b="1" dirty="0">
                <a:solidFill>
                  <a:prstClr val="black"/>
                </a:solidFill>
              </a:rPr>
              <a:t>(</a:t>
            </a:r>
            <a:r>
              <a:rPr lang="en-US" sz="2000" b="1" dirty="0" smtClean="0">
                <a:solidFill>
                  <a:prstClr val="black"/>
                </a:solidFill>
              </a:rPr>
              <a:t>IEA; 2010)</a:t>
            </a:r>
            <a:r>
              <a:rPr lang="en-US" sz="2000" b="1" dirty="0">
                <a:solidFill>
                  <a:prstClr val="black"/>
                </a:solidFill>
              </a:rPr>
              <a:t/>
            </a:r>
            <a:br>
              <a:rPr lang="en-US" sz="2000" b="1" dirty="0">
                <a:solidFill>
                  <a:prstClr val="black"/>
                </a:solidFill>
              </a:rPr>
            </a:br>
            <a:r>
              <a:rPr lang="en-US" sz="2000" i="1" dirty="0" smtClean="0">
                <a:solidFill>
                  <a:prstClr val="black"/>
                </a:solidFill>
              </a:rPr>
              <a:t>plan </a:t>
            </a:r>
            <a:r>
              <a:rPr lang="en-US" sz="2000" i="1" dirty="0">
                <a:solidFill>
                  <a:prstClr val="black"/>
                </a:solidFill>
              </a:rPr>
              <a:t>for future action, based on current and anticipated trends</a:t>
            </a:r>
          </a:p>
          <a:p>
            <a:pPr marL="0" lvl="0" indent="0">
              <a:lnSpc>
                <a:spcPct val="80000"/>
              </a:lnSpc>
              <a:spcBef>
                <a:spcPts val="0"/>
              </a:spcBef>
              <a:spcAft>
                <a:spcPts val="1200"/>
              </a:spcAft>
              <a:buNone/>
            </a:pPr>
            <a:r>
              <a:rPr lang="en-US" sz="2400" b="1" dirty="0">
                <a:solidFill>
                  <a:prstClr val="black"/>
                </a:solidFill>
              </a:rPr>
              <a:t>Technology roadmap: Solar heating &amp; cooling </a:t>
            </a:r>
            <a:r>
              <a:rPr lang="en-US" sz="2000" b="1" dirty="0">
                <a:solidFill>
                  <a:prstClr val="black"/>
                </a:solidFill>
              </a:rPr>
              <a:t>(</a:t>
            </a:r>
            <a:r>
              <a:rPr lang="en-US" sz="2000" b="1" dirty="0" smtClean="0">
                <a:solidFill>
                  <a:prstClr val="black"/>
                </a:solidFill>
              </a:rPr>
              <a:t>IEA; 2009)</a:t>
            </a:r>
            <a:r>
              <a:rPr lang="en-US" sz="2000" b="1" dirty="0">
                <a:solidFill>
                  <a:prstClr val="black"/>
                </a:solidFill>
              </a:rPr>
              <a:t/>
            </a:r>
            <a:br>
              <a:rPr lang="en-US" sz="2000" b="1" dirty="0">
                <a:solidFill>
                  <a:prstClr val="black"/>
                </a:solidFill>
              </a:rPr>
            </a:br>
            <a:r>
              <a:rPr lang="en-US" sz="2000" i="1" dirty="0" smtClean="0">
                <a:solidFill>
                  <a:prstClr val="black"/>
                </a:solidFill>
              </a:rPr>
              <a:t>plan </a:t>
            </a:r>
            <a:r>
              <a:rPr lang="en-US" sz="2000" i="1" dirty="0">
                <a:solidFill>
                  <a:prstClr val="black"/>
                </a:solidFill>
              </a:rPr>
              <a:t>for future action, based on current and anticipated </a:t>
            </a:r>
            <a:r>
              <a:rPr lang="en-US" sz="2000" i="1" dirty="0" smtClean="0">
                <a:solidFill>
                  <a:prstClr val="black"/>
                </a:solidFill>
              </a:rPr>
              <a:t>trends</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14</a:t>
            </a:fld>
            <a:endParaRPr lang="en-US"/>
          </a:p>
        </p:txBody>
      </p:sp>
      <p:sp>
        <p:nvSpPr>
          <p:cNvPr id="7" name="Title 1"/>
          <p:cNvSpPr txBox="1">
            <a:spLocks/>
          </p:cNvSpPr>
          <p:nvPr/>
        </p:nvSpPr>
        <p:spPr>
          <a:xfrm>
            <a:off x="378000" y="1620000"/>
            <a:ext cx="8461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solar energy:</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000" y="576000"/>
            <a:ext cx="952500" cy="952500"/>
          </a:xfrm>
          <a:prstGeom prst="rect">
            <a:avLst/>
          </a:prstGeom>
        </p:spPr>
      </p:pic>
    </p:spTree>
    <p:extLst>
      <p:ext uri="{BB962C8B-B14F-4D97-AF65-F5344CB8AC3E}">
        <p14:creationId xmlns:p14="http://schemas.microsoft.com/office/powerpoint/2010/main" val="2419982850"/>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Technology roadmap: Wind energy </a:t>
            </a:r>
            <a:r>
              <a:rPr lang="en-US" sz="2000" b="1" dirty="0"/>
              <a:t>(</a:t>
            </a:r>
            <a:r>
              <a:rPr lang="en-US" sz="2000" b="1" dirty="0" smtClean="0"/>
              <a:t>IEA; 2013) </a:t>
            </a:r>
            <a:r>
              <a:rPr lang="en-US" sz="2400" b="1" dirty="0"/>
              <a:t/>
            </a:r>
            <a:br>
              <a:rPr lang="en-US" sz="2400" b="1" dirty="0"/>
            </a:br>
            <a:r>
              <a:rPr lang="en-US" sz="2000" i="1" dirty="0" smtClean="0"/>
              <a:t>plan </a:t>
            </a:r>
            <a:r>
              <a:rPr lang="en-US" sz="2000" i="1" dirty="0"/>
              <a:t>for future action, based on current and anticipated trends and stressing the importance of standards for resource assessment, sharing of wind resource data and improving wind forecasting accuracy</a:t>
            </a:r>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smtClean="0"/>
              <a:t>Renewable </a:t>
            </a:r>
            <a:r>
              <a:rPr lang="en-US" sz="2600" b="1" dirty="0"/>
              <a:t>energy essentials: Wind </a:t>
            </a:r>
            <a:r>
              <a:rPr lang="en-US" sz="2000" b="1" dirty="0"/>
              <a:t>(</a:t>
            </a:r>
            <a:r>
              <a:rPr lang="en-US" sz="2000" b="1" dirty="0" smtClean="0"/>
              <a:t>IEA; 2008) </a:t>
            </a:r>
            <a:r>
              <a:rPr lang="en-US" sz="2400" b="1" dirty="0"/>
              <a:t/>
            </a:r>
            <a:br>
              <a:rPr lang="en-US" sz="2400" b="1" dirty="0"/>
            </a:br>
            <a:r>
              <a:rPr lang="en-US" sz="2000" i="1" dirty="0" smtClean="0"/>
              <a:t>short </a:t>
            </a:r>
            <a:r>
              <a:rPr lang="en-US" sz="2000" i="1" dirty="0"/>
              <a:t>overview of markets and </a:t>
            </a:r>
            <a:r>
              <a:rPr lang="en-US" sz="2000" i="1" dirty="0" smtClean="0"/>
              <a:t>potential</a:t>
            </a:r>
          </a:p>
          <a:p>
            <a:pPr marL="0" indent="0">
              <a:spcBef>
                <a:spcPts val="0"/>
              </a:spcBef>
              <a:buNone/>
            </a:pPr>
            <a:endParaRPr lang="en-US" sz="2400" b="1" dirty="0" smtClean="0"/>
          </a:p>
          <a:p>
            <a:pPr marL="0" indent="0">
              <a:spcBef>
                <a:spcPts val="0"/>
              </a:spcBef>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sp>
        <p:nvSpPr>
          <p:cNvPr id="7" name="Title 1"/>
          <p:cNvSpPr txBox="1">
            <a:spLocks/>
          </p:cNvSpPr>
          <p:nvPr/>
        </p:nvSpPr>
        <p:spPr>
          <a:xfrm>
            <a:off x="378000" y="1620000"/>
            <a:ext cx="83850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wind energy:</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000" y="576000"/>
            <a:ext cx="952500" cy="952500"/>
          </a:xfrm>
          <a:prstGeom prst="rect">
            <a:avLst/>
          </a:prstGeom>
        </p:spPr>
      </p:pic>
    </p:spTree>
    <p:extLst>
      <p:ext uri="{BB962C8B-B14F-4D97-AF65-F5344CB8AC3E}">
        <p14:creationId xmlns:p14="http://schemas.microsoft.com/office/powerpoint/2010/main" val="2419982850"/>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Biofuels: policies, standards and technologies </a:t>
            </a:r>
            <a:r>
              <a:rPr lang="en-US" sz="2000" b="1" dirty="0"/>
              <a:t>(</a:t>
            </a:r>
            <a:r>
              <a:rPr lang="en-US" sz="2000" b="1" dirty="0" smtClean="0"/>
              <a:t>WEC; 2010) </a:t>
            </a:r>
            <a:r>
              <a:rPr lang="en-US" sz="2600" b="1" dirty="0"/>
              <a:t/>
            </a:r>
            <a:br>
              <a:rPr lang="en-US" sz="2600" b="1" dirty="0"/>
            </a:br>
            <a:r>
              <a:rPr lang="en-US" sz="2000" i="1" dirty="0" smtClean="0"/>
              <a:t>overview </a:t>
            </a:r>
            <a:r>
              <a:rPr lang="en-US" sz="2000" i="1" dirty="0"/>
              <a:t>of the current state of affairs, including sustainability </a:t>
            </a:r>
            <a:r>
              <a:rPr lang="en-US" sz="2000" i="1" dirty="0" smtClean="0"/>
              <a:t>criteria</a:t>
            </a:r>
          </a:p>
          <a:p>
            <a:pPr marL="0" indent="0">
              <a:lnSpc>
                <a:spcPct val="80000"/>
              </a:lnSpc>
              <a:spcBef>
                <a:spcPts val="0"/>
              </a:spcBef>
              <a:spcAft>
                <a:spcPts val="1200"/>
              </a:spcAft>
              <a:buNone/>
            </a:pPr>
            <a:endParaRPr lang="en-US" sz="2600" b="1" dirty="0" smtClean="0"/>
          </a:p>
          <a:p>
            <a:pPr marL="0" indent="0">
              <a:lnSpc>
                <a:spcPct val="80000"/>
              </a:lnSpc>
              <a:spcBef>
                <a:spcPts val="0"/>
              </a:spcBef>
              <a:spcAft>
                <a:spcPts val="1200"/>
              </a:spcAft>
              <a:buNone/>
            </a:pPr>
            <a:r>
              <a:rPr lang="en-US" sz="2600" b="1" dirty="0" smtClean="0"/>
              <a:t>Good </a:t>
            </a:r>
            <a:r>
              <a:rPr lang="en-US" sz="2600" b="1" dirty="0"/>
              <a:t>practice guidelines: Bioenergy project development &amp; biomass supply </a:t>
            </a:r>
            <a:r>
              <a:rPr lang="en-US" sz="2000" b="1" dirty="0"/>
              <a:t>(</a:t>
            </a:r>
            <a:r>
              <a:rPr lang="en-US" sz="2000" b="1" dirty="0" smtClean="0"/>
              <a:t>IEA; 2007) </a:t>
            </a:r>
            <a:r>
              <a:rPr lang="en-US" sz="2000" b="1" dirty="0"/>
              <a:t/>
            </a:r>
            <a:br>
              <a:rPr lang="en-US" sz="2000" b="1" dirty="0"/>
            </a:br>
            <a:r>
              <a:rPr lang="en-US" sz="2000" i="1" dirty="0" smtClean="0"/>
              <a:t>guide </a:t>
            </a:r>
            <a:r>
              <a:rPr lang="en-US" sz="2000" i="1" dirty="0"/>
              <a:t>towards a sustainable and profitable </a:t>
            </a:r>
            <a:r>
              <a:rPr lang="en-US" sz="2000" i="1" dirty="0" smtClean="0"/>
              <a:t>approach</a:t>
            </a:r>
          </a:p>
          <a:p>
            <a:pPr marL="0" indent="0">
              <a:lnSpc>
                <a:spcPct val="80000"/>
              </a:lnSpc>
              <a:spcBef>
                <a:spcPts val="0"/>
              </a:spcBef>
              <a:spcAft>
                <a:spcPts val="1200"/>
              </a:spcAft>
              <a:buNone/>
            </a:pPr>
            <a:endParaRPr lang="en-US" sz="800" dirty="0" smtClean="0"/>
          </a:p>
          <a:p>
            <a:pPr marL="0" indent="0">
              <a:spcBef>
                <a:spcPts val="0"/>
              </a:spcBef>
              <a:buNone/>
            </a:pPr>
            <a:endParaRPr lang="en-US" sz="2400" b="1" dirty="0" smtClean="0"/>
          </a:p>
          <a:p>
            <a:pPr marL="0" indent="0">
              <a:spcBef>
                <a:spcPts val="0"/>
              </a:spcBef>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a:p>
        </p:txBody>
      </p:sp>
      <p:sp>
        <p:nvSpPr>
          <p:cNvPr id="7" name="Title 1"/>
          <p:cNvSpPr txBox="1">
            <a:spLocks/>
          </p:cNvSpPr>
          <p:nvPr/>
        </p:nvSpPr>
        <p:spPr>
          <a:xfrm>
            <a:off x="378000" y="1620000"/>
            <a:ext cx="63276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bioenergy:</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2295"/>
            <a:ext cx="1600200" cy="768430"/>
          </a:xfrm>
          <a:prstGeom prst="rect">
            <a:avLst/>
          </a:prstGeom>
        </p:spPr>
      </p:pic>
      <p:pic>
        <p:nvPicPr>
          <p:cNvPr id="9"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000" y="576000"/>
            <a:ext cx="952500" cy="952500"/>
          </a:xfrm>
          <a:prstGeom prst="rect">
            <a:avLst/>
          </a:prstGeom>
        </p:spPr>
      </p:pic>
    </p:spTree>
    <p:extLst>
      <p:ext uri="{BB962C8B-B14F-4D97-AF65-F5344CB8AC3E}">
        <p14:creationId xmlns:p14="http://schemas.microsoft.com/office/powerpoint/2010/main" val="2419982850"/>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a:t>Renewable energy essentials: Hydropower </a:t>
            </a:r>
            <a:r>
              <a:rPr lang="en-US" sz="2000" b="1" dirty="0"/>
              <a:t>(</a:t>
            </a:r>
            <a:r>
              <a:rPr lang="en-US" sz="2000" b="1" dirty="0" smtClean="0"/>
              <a:t>IEA; 2010) </a:t>
            </a:r>
            <a:r>
              <a:rPr lang="en-US" sz="2600" b="1" dirty="0"/>
              <a:t/>
            </a:r>
            <a:br>
              <a:rPr lang="en-US" sz="2600" b="1" dirty="0"/>
            </a:br>
            <a:r>
              <a:rPr lang="en-US" sz="2000" i="1" dirty="0" smtClean="0"/>
              <a:t>short </a:t>
            </a:r>
            <a:r>
              <a:rPr lang="en-US" sz="2000" i="1" dirty="0"/>
              <a:t>overview of markets and potentials</a:t>
            </a:r>
          </a:p>
          <a:p>
            <a:pPr marL="0" lvl="0" indent="0">
              <a:lnSpc>
                <a:spcPct val="80000"/>
              </a:lnSpc>
              <a:spcBef>
                <a:spcPts val="0"/>
              </a:spcBef>
              <a:spcAft>
                <a:spcPts val="1200"/>
              </a:spcAft>
              <a:buNone/>
            </a:pPr>
            <a:endParaRPr lang="en-US" sz="2600" b="1" dirty="0" smtClean="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Renewable </a:t>
            </a:r>
            <a:r>
              <a:rPr lang="en-US" sz="2600" b="1" dirty="0">
                <a:solidFill>
                  <a:prstClr val="black"/>
                </a:solidFill>
              </a:rPr>
              <a:t>energy essentials: Geothermal </a:t>
            </a:r>
            <a:r>
              <a:rPr lang="en-US" sz="2000" b="1" dirty="0">
                <a:solidFill>
                  <a:prstClr val="black"/>
                </a:solidFill>
              </a:rPr>
              <a:t>(</a:t>
            </a:r>
            <a:r>
              <a:rPr lang="en-US" sz="2000" b="1" dirty="0" smtClean="0">
                <a:solidFill>
                  <a:prstClr val="black"/>
                </a:solidFill>
              </a:rPr>
              <a:t>IEA; 2010) </a:t>
            </a:r>
            <a:r>
              <a:rPr lang="en-US" sz="2400" b="1" dirty="0">
                <a:solidFill>
                  <a:prstClr val="black"/>
                </a:solidFill>
              </a:rPr>
              <a:t/>
            </a:r>
            <a:br>
              <a:rPr lang="en-US" sz="2400" b="1" dirty="0">
                <a:solidFill>
                  <a:prstClr val="black"/>
                </a:solidFill>
              </a:rPr>
            </a:br>
            <a:r>
              <a:rPr lang="en-US" sz="2000" i="1" dirty="0" smtClean="0">
                <a:solidFill>
                  <a:prstClr val="black"/>
                </a:solidFill>
              </a:rPr>
              <a:t>short </a:t>
            </a:r>
            <a:r>
              <a:rPr lang="en-US" sz="2000" i="1" dirty="0">
                <a:solidFill>
                  <a:prstClr val="black"/>
                </a:solidFill>
              </a:rPr>
              <a:t>overview of markets and potentials</a:t>
            </a:r>
          </a:p>
          <a:p>
            <a:pPr marL="0" indent="0">
              <a:lnSpc>
                <a:spcPct val="80000"/>
              </a:lnSpc>
              <a:spcBef>
                <a:spcPts val="0"/>
              </a:spcBef>
              <a:spcAft>
                <a:spcPts val="1200"/>
              </a:spcAft>
              <a:buNone/>
            </a:pPr>
            <a:endParaRPr lang="en-US" sz="800" dirty="0" smtClean="0"/>
          </a:p>
          <a:p>
            <a:pPr marL="0" indent="0">
              <a:spcBef>
                <a:spcPts val="0"/>
              </a:spcBef>
              <a:buNone/>
            </a:pPr>
            <a:endParaRPr lang="en-US" sz="2400" b="1" dirty="0" smtClean="0"/>
          </a:p>
          <a:p>
            <a:pPr marL="0" indent="0">
              <a:spcBef>
                <a:spcPts val="0"/>
              </a:spcBef>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a:p>
        </p:txBody>
      </p:sp>
      <p:sp>
        <p:nvSpPr>
          <p:cNvPr id="7" name="Title 1"/>
          <p:cNvSpPr txBox="1">
            <a:spLocks/>
          </p:cNvSpPr>
          <p:nvPr/>
        </p:nvSpPr>
        <p:spPr>
          <a:xfrm>
            <a:off x="405709" y="1620000"/>
            <a:ext cx="86136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lvl="0">
              <a:spcBef>
                <a:spcPct val="0"/>
              </a:spcBef>
              <a:defRPr/>
            </a:pPr>
            <a:r>
              <a:rPr lang="en-US" sz="16000" b="1" i="1" noProof="0" dirty="0" smtClean="0">
                <a:solidFill>
                  <a:srgbClr val="4676A6"/>
                </a:solidFill>
                <a:latin typeface="+mj-lt"/>
                <a:ea typeface="+mj-ea"/>
                <a:cs typeface="+mj-cs"/>
              </a:rPr>
              <a:t>More </a:t>
            </a:r>
            <a:r>
              <a:rPr lang="en-US" sz="16000" b="1" i="1" dirty="0">
                <a:solidFill>
                  <a:srgbClr val="4676A6"/>
                </a:solidFill>
                <a:latin typeface="+mj-lt"/>
                <a:ea typeface="+mj-ea"/>
                <a:cs typeface="+mj-cs"/>
              </a:rPr>
              <a:t>information hydropower &amp; geothermal:</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000" y="576000"/>
            <a:ext cx="952500" cy="952500"/>
          </a:xfrm>
          <a:prstGeom prst="rect">
            <a:avLst/>
          </a:prstGeom>
        </p:spPr>
      </p:pic>
    </p:spTree>
    <p:extLst>
      <p:ext uri="{BB962C8B-B14F-4D97-AF65-F5344CB8AC3E}">
        <p14:creationId xmlns:p14="http://schemas.microsoft.com/office/powerpoint/2010/main" val="1344048732"/>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18</a:t>
            </a:fld>
            <a:endParaRPr lang="en-US"/>
          </a:p>
        </p:txBody>
      </p:sp>
      <p:sp>
        <p:nvSpPr>
          <p:cNvPr id="2" name="TextBox 1"/>
          <p:cNvSpPr txBox="1"/>
          <p:nvPr/>
        </p:nvSpPr>
        <p:spPr>
          <a:xfrm>
            <a:off x="377999" y="900000"/>
            <a:ext cx="8208000" cy="707886"/>
          </a:xfrm>
          <a:prstGeom prst="rect">
            <a:avLst/>
          </a:prstGeom>
          <a:noFill/>
        </p:spPr>
        <p:txBody>
          <a:bodyPr wrap="square" rtlCol="0" anchor="ctr">
            <a:spAutoFit/>
          </a:bodyPr>
          <a:lstStyle/>
          <a:p>
            <a:pPr algn="r"/>
            <a:r>
              <a:rPr lang="en-US" sz="4000" b="1" i="1" dirty="0" smtClean="0">
                <a:solidFill>
                  <a:srgbClr val="4676A6"/>
                </a:solidFill>
              </a:rPr>
              <a:t>Energy saving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smtClean="0"/>
              <a:t>Energy efficiency supports different </a:t>
            </a:r>
            <a:r>
              <a:rPr lang="en-US" sz="2600" b="1" kern="0" dirty="0" smtClean="0"/>
              <a:t>goals</a:t>
            </a:r>
            <a:r>
              <a:rPr lang="en-US" sz="2600" kern="0" dirty="0" smtClean="0"/>
              <a:t>: </a:t>
            </a:r>
            <a:r>
              <a:rPr lang="en-US" sz="2600" b="1" kern="0" dirty="0" smtClean="0"/>
              <a:t>energy security</a:t>
            </a:r>
            <a:r>
              <a:rPr lang="en-US" sz="2600" kern="0" dirty="0" smtClean="0"/>
              <a:t>, adaptation to and mitigation of the effects of </a:t>
            </a:r>
            <a:r>
              <a:rPr lang="en-US" sz="2600" b="1" kern="0" dirty="0" smtClean="0"/>
              <a:t>climate change</a:t>
            </a:r>
            <a:r>
              <a:rPr lang="en-US" sz="2600" kern="0" dirty="0" smtClean="0"/>
              <a:t>, </a:t>
            </a:r>
            <a:r>
              <a:rPr lang="en-US" sz="2600" b="1" kern="0" dirty="0" smtClean="0"/>
              <a:t>economic development</a:t>
            </a:r>
            <a:r>
              <a:rPr lang="en-US" sz="2600" kern="0" dirty="0" smtClean="0"/>
              <a:t>;</a:t>
            </a:r>
            <a:endParaRPr lang="en-US" sz="26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a:t>A significant proportion of the </a:t>
            </a:r>
            <a:r>
              <a:rPr lang="en-US" sz="2600" b="1" kern="0" dirty="0" smtClean="0"/>
              <a:t>energy efficiency </a:t>
            </a:r>
            <a:r>
              <a:rPr lang="en-US" sz="2600" b="1" kern="0" dirty="0"/>
              <a:t>improvement potential is not </a:t>
            </a:r>
            <a:r>
              <a:rPr lang="en-US" sz="2600" b="1" kern="0" dirty="0" err="1" smtClean="0"/>
              <a:t>realised</a:t>
            </a:r>
            <a:r>
              <a:rPr lang="en-US" sz="2600" kern="0" dirty="0" smtClean="0"/>
              <a:t>, mainly because of market barriers;</a:t>
            </a:r>
            <a:endParaRPr lang="en-US" sz="2600" kern="0" dirty="0"/>
          </a:p>
          <a:p>
            <a:pPr marL="349250" indent="-349250">
              <a:lnSpc>
                <a:spcPct val="80000"/>
              </a:lnSpc>
              <a:spcBef>
                <a:spcPts val="0"/>
              </a:spcBef>
              <a:spcAft>
                <a:spcPts val="1200"/>
              </a:spcAft>
              <a:buFont typeface="Arial" panose="020B0604020202020204" pitchFamily="34" charset="0"/>
              <a:buChar char="•"/>
              <a:tabLst>
                <a:tab pos="681038" algn="l"/>
              </a:tabLst>
              <a:defRPr/>
            </a:pPr>
            <a:r>
              <a:rPr lang="en-US" sz="2600" b="1" kern="0" dirty="0" smtClean="0"/>
              <a:t>Policy</a:t>
            </a:r>
            <a:r>
              <a:rPr lang="en-US" sz="2600" kern="0" dirty="0" smtClean="0"/>
              <a:t> options: </a:t>
            </a:r>
            <a:br>
              <a:rPr lang="en-US" sz="2600" kern="0" dirty="0" smtClean="0"/>
            </a:br>
            <a:r>
              <a:rPr lang="en-US" sz="2600" kern="0" dirty="0" smtClean="0"/>
              <a:t>a)	address </a:t>
            </a:r>
            <a:r>
              <a:rPr lang="en-US" sz="2600" b="1" kern="0" dirty="0"/>
              <a:t>contract design </a:t>
            </a:r>
            <a:r>
              <a:rPr lang="en-US" sz="2600" kern="0" dirty="0"/>
              <a:t>to ensure end-users face </a:t>
            </a:r>
            <a:r>
              <a:rPr lang="en-US" sz="2600" kern="0" dirty="0" smtClean="0"/>
              <a:t>	energy prices</a:t>
            </a:r>
            <a:r>
              <a:rPr lang="en-US" sz="2600" kern="0" dirty="0"/>
              <a:t>, </a:t>
            </a:r>
            <a:r>
              <a:rPr lang="en-US" sz="2600" kern="0" dirty="0" smtClean="0"/>
              <a:t/>
            </a:r>
            <a:br>
              <a:rPr lang="en-US" sz="2600" kern="0" dirty="0" smtClean="0"/>
            </a:br>
            <a:r>
              <a:rPr lang="en-US" sz="2600" kern="0" dirty="0" smtClean="0"/>
              <a:t>b)	</a:t>
            </a:r>
            <a:r>
              <a:rPr lang="en-US" sz="2600" b="1" kern="0" dirty="0" smtClean="0"/>
              <a:t>regulate</a:t>
            </a:r>
            <a:r>
              <a:rPr lang="en-US" sz="2600" kern="0" dirty="0" smtClean="0"/>
              <a:t> </a:t>
            </a:r>
            <a:r>
              <a:rPr lang="en-US" sz="2600" kern="0" dirty="0"/>
              <a:t>the level of energy efficiency in appliances </a:t>
            </a:r>
            <a:r>
              <a:rPr lang="en-US" sz="2600" kern="0" dirty="0" smtClean="0"/>
              <a:t>	and buildings</a:t>
            </a:r>
            <a:r>
              <a:rPr lang="en-US" sz="2600" kern="0" dirty="0"/>
              <a:t>, </a:t>
            </a:r>
            <a:r>
              <a:rPr lang="en-US" sz="2600" kern="0" dirty="0" smtClean="0"/>
              <a:t/>
            </a:r>
            <a:br>
              <a:rPr lang="en-US" sz="2600" kern="0" dirty="0" smtClean="0"/>
            </a:br>
            <a:r>
              <a:rPr lang="en-US" sz="2600" kern="0" dirty="0" smtClean="0"/>
              <a:t>c</a:t>
            </a:r>
            <a:r>
              <a:rPr lang="en-US" sz="2600" kern="0" dirty="0"/>
              <a:t>) </a:t>
            </a:r>
            <a:r>
              <a:rPr lang="en-US" sz="2600" kern="0" dirty="0" smtClean="0"/>
              <a:t>	improve </a:t>
            </a:r>
            <a:r>
              <a:rPr lang="en-US" sz="2600" b="1" kern="0" dirty="0" smtClean="0"/>
              <a:t>access </a:t>
            </a:r>
            <a:r>
              <a:rPr lang="en-US" sz="2600" b="1" kern="0" dirty="0"/>
              <a:t>to information </a:t>
            </a:r>
            <a:r>
              <a:rPr lang="en-US" sz="2600" kern="0" dirty="0"/>
              <a:t>about energy </a:t>
            </a:r>
            <a:r>
              <a:rPr lang="en-US" sz="2600" kern="0" dirty="0" smtClean="0"/>
              <a:t>	efficiency performances.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19</a:t>
            </a:fld>
            <a:endParaRPr lang="en-US"/>
          </a:p>
        </p:txBody>
      </p:sp>
      <p:sp>
        <p:nvSpPr>
          <p:cNvPr id="12" name="TextBox 2"/>
          <p:cNvSpPr txBox="1">
            <a:spLocks noChangeArrowheads="1"/>
          </p:cNvSpPr>
          <p:nvPr/>
        </p:nvSpPr>
        <p:spPr bwMode="auto">
          <a:xfrm>
            <a:off x="378000" y="5760000"/>
            <a:ext cx="820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Frankfurt refurbishment using </a:t>
            </a:r>
            <a:r>
              <a:rPr lang="en-US" altLang="en-US" sz="1600" i="1" dirty="0" smtClean="0">
                <a:latin typeface="+mn-lt"/>
              </a:rPr>
              <a:t>passive </a:t>
            </a:r>
            <a:r>
              <a:rPr lang="en-US" altLang="en-US" sz="1600" i="1" dirty="0">
                <a:latin typeface="+mn-lt"/>
              </a:rPr>
              <a:t>housing </a:t>
            </a:r>
            <a:r>
              <a:rPr lang="en-US" altLang="en-US" sz="1600" i="1" dirty="0" smtClean="0">
                <a:latin typeface="+mn-lt"/>
              </a:rPr>
              <a:t>technology. </a:t>
            </a:r>
            <a:br>
              <a:rPr lang="en-US" altLang="en-US" sz="1600" i="1" dirty="0" smtClean="0">
                <a:latin typeface="+mn-lt"/>
              </a:rPr>
            </a:br>
            <a:r>
              <a:rPr lang="en-US" altLang="en-US" sz="1600" i="1" dirty="0" smtClean="0">
                <a:latin typeface="+mn-lt"/>
              </a:rPr>
              <a:t>Top </a:t>
            </a:r>
            <a:r>
              <a:rPr lang="en-US" altLang="en-US" sz="1600" i="1" dirty="0">
                <a:latin typeface="+mn-lt"/>
              </a:rPr>
              <a:t>photos: the building before and after </a:t>
            </a:r>
            <a:r>
              <a:rPr lang="en-US" altLang="en-US" sz="1600" i="1" dirty="0" smtClean="0">
                <a:latin typeface="+mn-lt"/>
              </a:rPr>
              <a:t>refurbishment. Bottom </a:t>
            </a:r>
            <a:r>
              <a:rPr lang="en-US" altLang="en-US" sz="1600" i="1" dirty="0">
                <a:latin typeface="+mn-lt"/>
              </a:rPr>
              <a:t>images: </a:t>
            </a:r>
            <a:r>
              <a:rPr lang="en-US" altLang="en-US" sz="1600" i="1" dirty="0" smtClean="0">
                <a:latin typeface="+mn-lt"/>
              </a:rPr>
              <a:t>infrared </a:t>
            </a:r>
            <a:r>
              <a:rPr lang="en-US" altLang="en-US" sz="1600" i="1" dirty="0">
                <a:latin typeface="+mn-lt"/>
              </a:rPr>
              <a:t>visualization of the heat losses before and after the refurbishment </a:t>
            </a:r>
            <a:r>
              <a:rPr lang="en-US" altLang="en-US" sz="1600" i="1" dirty="0" smtClean="0">
                <a:latin typeface="+mn-lt"/>
              </a:rPr>
              <a:t>(Source</a:t>
            </a:r>
            <a:r>
              <a:rPr lang="en-US" altLang="en-US" sz="1600" i="1" dirty="0">
                <a:latin typeface="+mn-lt"/>
              </a:rPr>
              <a:t>: Passive House Institute </a:t>
            </a:r>
            <a:r>
              <a:rPr lang="en-US" altLang="en-US" sz="1600" i="1" dirty="0" smtClean="0">
                <a:latin typeface="+mn-lt"/>
              </a:rPr>
              <a:t>Darmstadt)</a:t>
            </a:r>
            <a:endParaRPr lang="en-US" altLang="en-US" sz="1600" i="1" dirty="0">
              <a:latin typeface="+mn-lt"/>
            </a:endParaRPr>
          </a:p>
        </p:txBody>
      </p:sp>
      <p:sp>
        <p:nvSpPr>
          <p:cNvPr id="2" name="TextBox 1"/>
          <p:cNvSpPr txBox="1"/>
          <p:nvPr/>
        </p:nvSpPr>
        <p:spPr>
          <a:xfrm>
            <a:off x="1482588" y="216000"/>
            <a:ext cx="6178825" cy="707886"/>
          </a:xfrm>
          <a:prstGeom prst="rect">
            <a:avLst/>
          </a:prstGeom>
          <a:noFill/>
        </p:spPr>
        <p:txBody>
          <a:bodyPr wrap="square" rtlCol="0">
            <a:spAutoFit/>
          </a:bodyPr>
          <a:lstStyle/>
          <a:p>
            <a:pPr algn="ctr"/>
            <a:r>
              <a:rPr lang="en-US" sz="4000" b="1" i="1" dirty="0" smtClean="0">
                <a:solidFill>
                  <a:srgbClr val="4676A6"/>
                </a:solidFill>
              </a:rPr>
              <a:t>Example</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080000"/>
            <a:ext cx="6858000" cy="4495800"/>
          </a:xfrm>
          <a:prstGeom prst="rect">
            <a:avLst/>
          </a:prstGeom>
          <a:noFill/>
          <a:ln>
            <a:noFill/>
          </a:ln>
        </p:spPr>
      </p:pic>
    </p:spTree>
    <p:extLst>
      <p:ext uri="{BB962C8B-B14F-4D97-AF65-F5344CB8AC3E}">
        <p14:creationId xmlns:p14="http://schemas.microsoft.com/office/powerpoint/2010/main" val="551021261"/>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190999"/>
          </a:xfrm>
        </p:spPr>
        <p:txBody>
          <a:bodyPr>
            <a:normAutofit/>
          </a:bodyPr>
          <a:lstStyle/>
          <a:p>
            <a:pPr marL="0" indent="0">
              <a:lnSpc>
                <a:spcPct val="80000"/>
              </a:lnSpc>
              <a:spcBef>
                <a:spcPts val="0"/>
              </a:spcBef>
              <a:spcAft>
                <a:spcPts val="1200"/>
              </a:spcAft>
              <a:buNone/>
            </a:pPr>
            <a:r>
              <a:rPr lang="en-US" sz="2600" b="1" dirty="0"/>
              <a:t>Mind the gap: Energy efficiency </a:t>
            </a:r>
            <a:r>
              <a:rPr lang="en-US" sz="2000" b="1" dirty="0"/>
              <a:t>(</a:t>
            </a:r>
            <a:r>
              <a:rPr lang="en-US" sz="2000" b="1" dirty="0" smtClean="0"/>
              <a:t>IEA; 2007) </a:t>
            </a:r>
            <a:r>
              <a:rPr lang="en-US" sz="2400" b="1" dirty="0"/>
              <a:t/>
            </a:r>
            <a:br>
              <a:rPr lang="en-US" sz="2400" b="1" dirty="0"/>
            </a:br>
            <a:r>
              <a:rPr lang="en-US" sz="2000" i="1" dirty="0" smtClean="0"/>
              <a:t>comprehensive </a:t>
            </a:r>
            <a:r>
              <a:rPr lang="en-US" sz="2000" i="1" dirty="0"/>
              <a:t>discussion of barriers and solutions with respect to achieving energy efficiency, based on agency theory</a:t>
            </a:r>
          </a:p>
          <a:p>
            <a:pPr marL="0" lvl="0" indent="0">
              <a:lnSpc>
                <a:spcPct val="80000"/>
              </a:lnSpc>
              <a:spcBef>
                <a:spcPts val="0"/>
              </a:spcBef>
              <a:spcAft>
                <a:spcPts val="1200"/>
              </a:spcAft>
              <a:buNone/>
            </a:pPr>
            <a:endParaRPr lang="en-US" sz="2600" b="1" dirty="0" smtClean="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Technology </a:t>
            </a:r>
            <a:r>
              <a:rPr lang="en-US" sz="2600" b="1" dirty="0">
                <a:solidFill>
                  <a:prstClr val="black"/>
                </a:solidFill>
              </a:rPr>
              <a:t>roadmap: Energy-efficient </a:t>
            </a:r>
            <a:r>
              <a:rPr lang="en-US" sz="2600" b="1" dirty="0" smtClean="0">
                <a:solidFill>
                  <a:prstClr val="black"/>
                </a:solidFill>
              </a:rPr>
              <a:t>buildings envelopes </a:t>
            </a:r>
            <a:r>
              <a:rPr lang="en-US" sz="2000" b="1" dirty="0" smtClean="0">
                <a:solidFill>
                  <a:prstClr val="black"/>
                </a:solidFill>
              </a:rPr>
              <a:t>(IEA; 2013) </a:t>
            </a:r>
            <a:r>
              <a:rPr lang="en-US" sz="2600" b="1" dirty="0">
                <a:solidFill>
                  <a:prstClr val="black"/>
                </a:solidFill>
              </a:rPr>
              <a:t/>
            </a:r>
            <a:br>
              <a:rPr lang="en-US" sz="2600" b="1" dirty="0">
                <a:solidFill>
                  <a:prstClr val="black"/>
                </a:solidFill>
              </a:rPr>
            </a:br>
            <a:r>
              <a:rPr lang="en-US" sz="2000" i="1" dirty="0" smtClean="0">
                <a:solidFill>
                  <a:prstClr val="black"/>
                </a:solidFill>
              </a:rPr>
              <a:t>graphic visualization of roadmap and targets</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5000" y="576000"/>
            <a:ext cx="952500" cy="95250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21</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Mining deposits &amp; </a:t>
            </a:r>
            <a:br>
              <a:rPr lang="en-US" sz="4000" b="1" i="1" dirty="0" smtClean="0">
                <a:solidFill>
                  <a:srgbClr val="4676A6"/>
                </a:solidFill>
              </a:rPr>
            </a:br>
            <a:r>
              <a:rPr lang="en-US" sz="4000" b="1" i="1" dirty="0" smtClean="0">
                <a:solidFill>
                  <a:srgbClr val="4676A6"/>
                </a:solidFill>
              </a:rPr>
              <a:t>transport chains</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b="1" kern="0" dirty="0" smtClean="0">
                <a:solidFill>
                  <a:srgbClr val="4676A6"/>
                </a:solidFill>
              </a:rPr>
              <a:t>Increasing demand </a:t>
            </a:r>
            <a:r>
              <a:rPr lang="en-US" sz="2600" kern="0" dirty="0" smtClean="0"/>
              <a:t>for raw materials;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Trends towards </a:t>
            </a:r>
            <a:r>
              <a:rPr lang="en-US" sz="2600" b="1" kern="0" dirty="0" smtClean="0">
                <a:solidFill>
                  <a:srgbClr val="4676A6"/>
                </a:solidFill>
              </a:rPr>
              <a:t>securing strategic flow of resources </a:t>
            </a:r>
            <a:r>
              <a:rPr lang="en-US" sz="2600" kern="0" dirty="0" smtClean="0"/>
              <a:t>and independent supply (national /  regional interest); </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Increased </a:t>
            </a:r>
            <a:r>
              <a:rPr lang="en-US" sz="2600" b="1" kern="0" dirty="0" smtClean="0">
                <a:solidFill>
                  <a:srgbClr val="4676A6"/>
                </a:solidFill>
              </a:rPr>
              <a:t>sophistication of exploration</a:t>
            </a:r>
            <a:r>
              <a:rPr lang="en-US" sz="2600" kern="0" dirty="0" smtClean="0"/>
              <a:t>, enabling mining in </a:t>
            </a:r>
            <a:r>
              <a:rPr lang="en-US" sz="2600" b="1" kern="0" dirty="0" smtClean="0">
                <a:solidFill>
                  <a:srgbClr val="4676A6"/>
                </a:solidFill>
              </a:rPr>
              <a:t>environmentally sensitive areas</a:t>
            </a:r>
            <a:r>
              <a:rPr lang="en-US" sz="2600" kern="0" dirty="0" smtClean="0"/>
              <a:t>, such as the arctic and tropical forests;</a:t>
            </a:r>
            <a:endParaRPr lang="en-GB" sz="2600" kern="0" dirty="0" smtClean="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Concerns about </a:t>
            </a:r>
            <a:r>
              <a:rPr kumimoji="0" lang="en-GB" sz="2600" b="1" i="0" u="none" strike="noStrike" kern="0" cap="none" spc="0" normalizeH="0" baseline="0" noProof="0" dirty="0" smtClean="0">
                <a:ln>
                  <a:noFill/>
                </a:ln>
                <a:solidFill>
                  <a:srgbClr val="4676A6"/>
                </a:solidFill>
                <a:effectLst/>
                <a:uLnTx/>
                <a:uFillTx/>
              </a:rPr>
              <a:t>health, safety</a:t>
            </a:r>
            <a:r>
              <a:rPr kumimoji="0" lang="en-GB" sz="2600" b="1" i="0" u="none" strike="noStrike" kern="0" cap="none" spc="0" normalizeH="0" noProof="0" dirty="0" smtClean="0">
                <a:ln>
                  <a:noFill/>
                </a:ln>
                <a:solidFill>
                  <a:srgbClr val="4676A6"/>
                </a:solidFill>
                <a:effectLst/>
                <a:uLnTx/>
                <a:uFillTx/>
              </a:rPr>
              <a:t> </a:t>
            </a:r>
            <a:r>
              <a:rPr kumimoji="0" lang="en-GB" sz="2600" i="0" u="none" strike="noStrike" kern="0" cap="none" spc="0" normalizeH="0" noProof="0" dirty="0" smtClean="0">
                <a:ln>
                  <a:noFill/>
                </a:ln>
                <a:solidFill>
                  <a:srgbClr val="000000"/>
                </a:solidFill>
                <a:effectLst/>
                <a:uLnTx/>
                <a:uFillTx/>
              </a:rPr>
              <a:t>(and income) </a:t>
            </a:r>
            <a:r>
              <a:rPr kumimoji="0" lang="en-GB" sz="2600" b="1" i="0" u="none" strike="noStrike" kern="0" cap="none" spc="0" normalizeH="0" noProof="0" dirty="0" smtClean="0">
                <a:ln>
                  <a:noFill/>
                </a:ln>
                <a:solidFill>
                  <a:srgbClr val="4676A6"/>
                </a:solidFill>
                <a:effectLst/>
                <a:uLnTx/>
                <a:uFillTx/>
              </a:rPr>
              <a:t>risks</a:t>
            </a:r>
            <a:r>
              <a:rPr kumimoji="0" lang="en-GB" sz="2600" i="0" u="none" strike="noStrike" kern="0" cap="none" spc="0" normalizeH="0" noProof="0" dirty="0" smtClean="0">
                <a:ln>
                  <a:noFill/>
                </a:ln>
                <a:solidFill>
                  <a:srgbClr val="000000"/>
                </a:solidFill>
                <a:effectLst/>
                <a:uLnTx/>
                <a:uFillTx/>
              </a:rPr>
              <a:t>;</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noProof="0" dirty="0" smtClean="0">
                <a:ln>
                  <a:noFill/>
                </a:ln>
                <a:solidFill>
                  <a:srgbClr val="000000"/>
                </a:solidFill>
                <a:effectLst/>
                <a:uLnTx/>
                <a:uFillTx/>
              </a:rPr>
              <a:t>More attention for </a:t>
            </a:r>
            <a:r>
              <a:rPr kumimoji="0" lang="en-GB" sz="2600" b="1" i="0" u="none" strike="noStrike" kern="0" cap="none" spc="0" normalizeH="0" noProof="0" dirty="0" smtClean="0">
                <a:ln>
                  <a:noFill/>
                </a:ln>
                <a:solidFill>
                  <a:srgbClr val="4676A6"/>
                </a:solidFill>
                <a:effectLst/>
                <a:uLnTx/>
                <a:uFillTx/>
              </a:rPr>
              <a:t>stakeholder participation</a:t>
            </a:r>
            <a:r>
              <a:rPr kumimoji="0" lang="en-GB" sz="2600" i="0" u="none" strike="noStrike" kern="0" cap="none" spc="0" normalizeH="0" noProof="0" dirty="0" smtClean="0">
                <a:ln>
                  <a:noFill/>
                </a:ln>
                <a:solidFill>
                  <a:srgbClr val="000000"/>
                </a:solidFill>
                <a:effectLst/>
                <a:uLnTx/>
                <a:uFillTx/>
              </a:rPr>
              <a:t>, poverty effects and sustainability, environmental, climate aspects</a:t>
            </a:r>
            <a:r>
              <a:rPr kumimoji="0" lang="en-GB" sz="2600" i="0" u="none" strike="noStrike" kern="0" cap="none" spc="0" normalizeH="0" baseline="0" noProof="0" dirty="0" smtClean="0">
                <a:ln>
                  <a:noFill/>
                </a:ln>
                <a:solidFill>
                  <a:srgbClr val="000000"/>
                </a:solidFill>
                <a:effectLst/>
                <a:uLnTx/>
                <a:uFillTx/>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572000"/>
          </a:xfrm>
        </p:spPr>
        <p:txBody>
          <a:bodyPr>
            <a:normAutofit/>
          </a:bodyPr>
          <a:lstStyle/>
          <a:p>
            <a:pPr marL="0" indent="0">
              <a:lnSpc>
                <a:spcPct val="80000"/>
              </a:lnSpc>
              <a:spcBef>
                <a:spcPts val="0"/>
              </a:spcBef>
              <a:spcAft>
                <a:spcPts val="1200"/>
              </a:spcAft>
              <a:buNone/>
            </a:pPr>
            <a:r>
              <a:rPr lang="en-US" sz="2600" b="1" dirty="0"/>
              <a:t>Trends in the mining </a:t>
            </a:r>
            <a:r>
              <a:rPr lang="en-US" sz="2600" b="1" dirty="0" smtClean="0"/>
              <a:t>and metals industry </a:t>
            </a:r>
            <a:r>
              <a:rPr lang="en-US" sz="2000" b="1" dirty="0" smtClean="0"/>
              <a:t>(ICMM; 2012) </a:t>
            </a:r>
            <a:r>
              <a:rPr lang="en-US" sz="2600" b="1" dirty="0"/>
              <a:t/>
            </a:r>
            <a:br>
              <a:rPr lang="en-US" sz="2600" b="1" dirty="0"/>
            </a:br>
            <a:r>
              <a:rPr lang="en-US" sz="2000" i="1" dirty="0" smtClean="0"/>
              <a:t>overview of trends, main deposits and mining’s contribution to sustainable development</a:t>
            </a:r>
            <a:endParaRPr lang="en-US" sz="2000" i="1" dirty="0"/>
          </a:p>
          <a:p>
            <a:pPr marL="0" lvl="0" indent="0">
              <a:lnSpc>
                <a:spcPct val="80000"/>
              </a:lnSpc>
              <a:spcBef>
                <a:spcPts val="0"/>
              </a:spcBef>
              <a:spcAft>
                <a:spcPts val="1200"/>
              </a:spcAft>
              <a:buNone/>
            </a:pPr>
            <a:r>
              <a:rPr lang="en-US" sz="2600" b="1" dirty="0" smtClean="0">
                <a:solidFill>
                  <a:prstClr val="black"/>
                </a:solidFill>
              </a:rPr>
              <a:t>Measurement</a:t>
            </a:r>
            <a:r>
              <a:rPr lang="en-US" sz="2600" b="1" dirty="0">
                <a:solidFill>
                  <a:prstClr val="black"/>
                </a:solidFill>
              </a:rPr>
              <a:t>, reporting and verification and the mining and metals industry </a:t>
            </a:r>
            <a:r>
              <a:rPr lang="en-US" sz="2000" b="1" dirty="0">
                <a:solidFill>
                  <a:prstClr val="black"/>
                </a:solidFill>
              </a:rPr>
              <a:t>(</a:t>
            </a:r>
            <a:r>
              <a:rPr lang="en-US" sz="2000" b="1" dirty="0" smtClean="0">
                <a:solidFill>
                  <a:prstClr val="black"/>
                </a:solidFill>
              </a:rPr>
              <a:t>ICMM; 2011) </a:t>
            </a:r>
            <a:r>
              <a:rPr lang="en-US" sz="2600" b="1" dirty="0">
                <a:solidFill>
                  <a:prstClr val="black"/>
                </a:solidFill>
              </a:rPr>
              <a:t/>
            </a:r>
            <a:br>
              <a:rPr lang="en-US" sz="2600" b="1" dirty="0">
                <a:solidFill>
                  <a:prstClr val="black"/>
                </a:solidFill>
              </a:rPr>
            </a:br>
            <a:r>
              <a:rPr lang="en-US" sz="2000" i="1" dirty="0" smtClean="0">
                <a:solidFill>
                  <a:prstClr val="black"/>
                </a:solidFill>
              </a:rPr>
              <a:t>description of MRV for climate change and sustainable mining</a:t>
            </a:r>
          </a:p>
          <a:p>
            <a:pPr marL="0" lvl="0" indent="0">
              <a:lnSpc>
                <a:spcPct val="80000"/>
              </a:lnSpc>
              <a:spcBef>
                <a:spcPts val="0"/>
              </a:spcBef>
              <a:spcAft>
                <a:spcPts val="1200"/>
              </a:spcAft>
              <a:buNone/>
            </a:pPr>
            <a:r>
              <a:rPr lang="en-US" sz="2600" b="1" dirty="0" smtClean="0">
                <a:solidFill>
                  <a:prstClr val="black"/>
                </a:solidFill>
              </a:rPr>
              <a:t>Approaches </a:t>
            </a:r>
            <a:r>
              <a:rPr lang="en-US" sz="2600" b="1" dirty="0">
                <a:solidFill>
                  <a:prstClr val="black"/>
                </a:solidFill>
              </a:rPr>
              <a:t>to </a:t>
            </a:r>
            <a:r>
              <a:rPr lang="en-US" sz="2600" b="1" dirty="0" smtClean="0">
                <a:solidFill>
                  <a:prstClr val="black"/>
                </a:solidFill>
              </a:rPr>
              <a:t>understanding development </a:t>
            </a:r>
            <a:r>
              <a:rPr lang="en-US" sz="2600" b="1" dirty="0">
                <a:solidFill>
                  <a:prstClr val="black"/>
                </a:solidFill>
              </a:rPr>
              <a:t>outcomes </a:t>
            </a:r>
            <a:r>
              <a:rPr lang="en-US" sz="2600" b="1" dirty="0" smtClean="0">
                <a:solidFill>
                  <a:prstClr val="black"/>
                </a:solidFill>
              </a:rPr>
              <a:t>from mining </a:t>
            </a:r>
            <a:r>
              <a:rPr lang="en-US" sz="2000" b="1" dirty="0" smtClean="0">
                <a:solidFill>
                  <a:prstClr val="black"/>
                </a:solidFill>
              </a:rPr>
              <a:t>(ICMM; 2013)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best practices description and overview and assessment of different valuation tools and methods and their feasibility for measuring the impact of mining on social and economic development</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200" y="468000"/>
            <a:ext cx="1701800" cy="1079500"/>
          </a:xfrm>
          <a:prstGeom prst="rect">
            <a:avLst/>
          </a:prstGeom>
        </p:spPr>
      </p:pic>
    </p:spTree>
    <p:extLst>
      <p:ext uri="{BB962C8B-B14F-4D97-AF65-F5344CB8AC3E}">
        <p14:creationId xmlns:p14="http://schemas.microsoft.com/office/powerpoint/2010/main" val="1877710378"/>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572000"/>
          </a:xfrm>
        </p:spPr>
        <p:txBody>
          <a:bodyPr>
            <a:normAutofit/>
          </a:bodyPr>
          <a:lstStyle/>
          <a:p>
            <a:pPr marL="0" indent="0">
              <a:lnSpc>
                <a:spcPct val="80000"/>
              </a:lnSpc>
              <a:spcBef>
                <a:spcPts val="0"/>
              </a:spcBef>
              <a:spcAft>
                <a:spcPts val="1200"/>
              </a:spcAft>
              <a:buNone/>
            </a:pPr>
            <a:r>
              <a:rPr lang="en-US" sz="2600" b="1" dirty="0" smtClean="0"/>
              <a:t>Metals &amp; mining – Research brief </a:t>
            </a:r>
            <a:r>
              <a:rPr lang="en-US" sz="2000" b="1" dirty="0" smtClean="0"/>
              <a:t>(SASB; 2014) </a:t>
            </a:r>
            <a:r>
              <a:rPr lang="en-US" sz="2600" b="1" dirty="0"/>
              <a:t/>
            </a:r>
            <a:br>
              <a:rPr lang="en-US" sz="2600" b="1" dirty="0"/>
            </a:br>
            <a:r>
              <a:rPr lang="en-US" sz="2000" i="1" dirty="0" smtClean="0"/>
              <a:t>sustainability aspects and accounting metrics, from a global (and US) perspective</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sp>
        <p:nvSpPr>
          <p:cNvPr id="7" name="Title 1"/>
          <p:cNvSpPr txBox="1">
            <a:spLocks/>
          </p:cNvSpPr>
          <p:nvPr/>
        </p:nvSpPr>
        <p:spPr>
          <a:xfrm>
            <a:off x="378000" y="1620000"/>
            <a:ext cx="49560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1" y="492400"/>
            <a:ext cx="990600" cy="990600"/>
          </a:xfrm>
          <a:prstGeom prst="rect">
            <a:avLst/>
          </a:prstGeom>
        </p:spPr>
      </p:pic>
    </p:spTree>
    <p:extLst>
      <p:ext uri="{BB962C8B-B14F-4D97-AF65-F5344CB8AC3E}">
        <p14:creationId xmlns:p14="http://schemas.microsoft.com/office/powerpoint/2010/main" val="619007075"/>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24</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Environmental aspects</a:t>
            </a:r>
            <a:br>
              <a:rPr lang="en-US" sz="4000" b="1" i="1" dirty="0" smtClean="0">
                <a:solidFill>
                  <a:srgbClr val="4676A6"/>
                </a:solidFill>
              </a:rPr>
            </a:br>
            <a:r>
              <a:rPr lang="en-US" sz="4000" b="1" i="1" dirty="0" smtClean="0">
                <a:solidFill>
                  <a:srgbClr val="4676A6"/>
                </a:solidFill>
              </a:rPr>
              <a:t>of mining</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t>More attention for </a:t>
            </a:r>
            <a:r>
              <a:rPr lang="en-US" sz="2600" b="1" kern="0" dirty="0" smtClean="0">
                <a:solidFill>
                  <a:srgbClr val="4676A6"/>
                </a:solidFill>
              </a:rPr>
              <a:t>preventing environmental pollution </a:t>
            </a:r>
            <a:r>
              <a:rPr lang="en-US" sz="2600" kern="0" dirty="0" smtClean="0"/>
              <a:t>during all phases of the mining cycle;</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t>More attention for </a:t>
            </a:r>
            <a:r>
              <a:rPr lang="en-US" sz="2600" b="1" kern="0" dirty="0" smtClean="0">
                <a:solidFill>
                  <a:srgbClr val="4676A6"/>
                </a:solidFill>
              </a:rPr>
              <a:t>disaster prevention </a:t>
            </a:r>
            <a:r>
              <a:rPr lang="en-US" sz="2600" kern="0" dirty="0" smtClean="0"/>
              <a:t>and </a:t>
            </a:r>
            <a:r>
              <a:rPr lang="en-US" sz="2600" b="1" kern="0" dirty="0" smtClean="0">
                <a:solidFill>
                  <a:srgbClr val="4676A6"/>
                </a:solidFill>
              </a:rPr>
              <a:t>risk management</a:t>
            </a:r>
            <a:r>
              <a:rPr lang="en-US" sz="2600" kern="0" dirty="0" smtClean="0"/>
              <a:t>;</a:t>
            </a:r>
            <a:endParaRPr lang="en-GB" sz="2600" kern="0" dirty="0" smtClean="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t>More emphasis on </a:t>
            </a:r>
            <a:r>
              <a:rPr lang="en-GB" sz="2600" b="1" kern="0" dirty="0" smtClean="0">
                <a:solidFill>
                  <a:srgbClr val="4676A6"/>
                </a:solidFill>
              </a:rPr>
              <a:t>corporate social responsibility </a:t>
            </a:r>
            <a:r>
              <a:rPr lang="en-GB" sz="2600" kern="0" dirty="0" smtClean="0"/>
              <a:t>(CSR);</a:t>
            </a:r>
            <a:endParaRPr kumimoji="0" lang="en-GB" sz="2600" i="0" u="none" strike="noStrike" kern="0" cap="none" spc="0" normalizeH="0" baseline="0" noProof="0" dirty="0" smtClean="0">
              <a:ln>
                <a:noFill/>
              </a:ln>
              <a:solidFill>
                <a:srgbClr val="000000"/>
              </a:solidFill>
              <a:effectLst/>
              <a:uLnTx/>
              <a:uFillTx/>
            </a:endParaRP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kumimoji="0" lang="en-GB" sz="2600" i="0" u="none" strike="noStrike" kern="0" cap="none" spc="0" normalizeH="0" baseline="0" noProof="0" dirty="0" smtClean="0">
                <a:ln>
                  <a:noFill/>
                </a:ln>
                <a:solidFill>
                  <a:srgbClr val="000000"/>
                </a:solidFill>
                <a:effectLst/>
                <a:uLnTx/>
                <a:uFillTx/>
              </a:rPr>
              <a:t>More priority for </a:t>
            </a:r>
            <a:r>
              <a:rPr kumimoji="0" lang="en-GB" sz="2600" b="1" i="0" u="none" strike="noStrike" kern="0" cap="none" spc="0" normalizeH="0" baseline="0" noProof="0" dirty="0" smtClean="0">
                <a:ln>
                  <a:noFill/>
                </a:ln>
                <a:solidFill>
                  <a:srgbClr val="4676A6"/>
                </a:solidFill>
                <a:effectLst/>
                <a:uLnTx/>
                <a:uFillTx/>
              </a:rPr>
              <a:t>sustainable use of</a:t>
            </a:r>
            <a:r>
              <a:rPr kumimoji="0" lang="en-GB" sz="2600" b="1" i="0" u="none" strike="noStrike" kern="0" cap="none" spc="0" normalizeH="0" noProof="0" dirty="0" smtClean="0">
                <a:ln>
                  <a:noFill/>
                </a:ln>
                <a:solidFill>
                  <a:srgbClr val="4676A6"/>
                </a:solidFill>
                <a:effectLst/>
                <a:uLnTx/>
                <a:uFillTx/>
              </a:rPr>
              <a:t> inputs </a:t>
            </a:r>
            <a:r>
              <a:rPr kumimoji="0" lang="en-GB" sz="2600" i="0" u="none" strike="noStrike" kern="0" cap="none" spc="0" normalizeH="0" noProof="0" dirty="0" smtClean="0">
                <a:ln>
                  <a:noFill/>
                </a:ln>
                <a:solidFill>
                  <a:srgbClr val="000000"/>
                </a:solidFill>
                <a:effectLst/>
                <a:uLnTx/>
                <a:uFillTx/>
              </a:rPr>
              <a:t>for the mining process;</a:t>
            </a:r>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t>More regulation (and enforcement) on </a:t>
            </a:r>
            <a:r>
              <a:rPr lang="en-GB" sz="2600" b="1" kern="0" dirty="0" smtClean="0">
                <a:solidFill>
                  <a:srgbClr val="4676A6"/>
                </a:solidFill>
              </a:rPr>
              <a:t>handling of mining waste</a:t>
            </a:r>
            <a:r>
              <a:rPr lang="en-GB" sz="2600" kern="0" dirty="0" smtClean="0"/>
              <a:t>.</a:t>
            </a:r>
            <a:endParaRPr kumimoji="0" lang="en-GB" sz="2600" i="0" u="none" strike="noStrike" kern="0" cap="none" spc="0" normalizeH="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38764618"/>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2400"/>
          </a:xfrm>
        </p:spPr>
        <p:txBody>
          <a:bodyPr>
            <a:normAutofit lnSpcReduction="10000"/>
          </a:bodyPr>
          <a:lstStyle/>
          <a:p>
            <a:pPr marL="0" indent="0">
              <a:lnSpc>
                <a:spcPct val="90000"/>
              </a:lnSpc>
              <a:spcBef>
                <a:spcPts val="0"/>
              </a:spcBef>
              <a:spcAft>
                <a:spcPts val="1200"/>
              </a:spcAft>
              <a:buNone/>
            </a:pPr>
            <a:r>
              <a:rPr lang="en-US" sz="2600" b="1" dirty="0"/>
              <a:t>Report on socio-economic indicators, drivers and best practice across the chosen </a:t>
            </a:r>
            <a:r>
              <a:rPr lang="en-US" sz="2600" b="1" dirty="0" smtClean="0"/>
              <a:t>sites </a:t>
            </a:r>
            <a:r>
              <a:rPr lang="en-US" sz="2000" b="1" dirty="0" smtClean="0"/>
              <a:t>(IMPACTMIN; 2010) </a:t>
            </a:r>
            <a:endParaRPr lang="en-US" sz="2000" b="1" dirty="0"/>
          </a:p>
          <a:p>
            <a:pPr marL="0" indent="0">
              <a:lnSpc>
                <a:spcPct val="90000"/>
              </a:lnSpc>
              <a:spcBef>
                <a:spcPts val="0"/>
              </a:spcBef>
              <a:spcAft>
                <a:spcPts val="1200"/>
              </a:spcAft>
              <a:buNone/>
            </a:pPr>
            <a:r>
              <a:rPr lang="en-US" sz="2600" b="1" dirty="0" smtClean="0">
                <a:solidFill>
                  <a:prstClr val="black"/>
                </a:solidFill>
              </a:rPr>
              <a:t>Report </a:t>
            </a:r>
            <a:r>
              <a:rPr lang="en-US" sz="2600" b="1" dirty="0">
                <a:solidFill>
                  <a:prstClr val="black"/>
                </a:solidFill>
              </a:rPr>
              <a:t>on the study of mining and society and its </a:t>
            </a:r>
            <a:r>
              <a:rPr lang="en-US" sz="2600" b="1" dirty="0" smtClean="0">
                <a:solidFill>
                  <a:prstClr val="black"/>
                </a:solidFill>
              </a:rPr>
              <a:t>implications </a:t>
            </a:r>
            <a:r>
              <a:rPr lang="en-US" sz="2000" b="1" dirty="0" smtClean="0">
                <a:solidFill>
                  <a:prstClr val="black"/>
                </a:solidFill>
              </a:rPr>
              <a:t>(IMPACTMIN; 2011) </a:t>
            </a:r>
          </a:p>
          <a:p>
            <a:pPr marL="349250" lvl="0" indent="-349250">
              <a:lnSpc>
                <a:spcPct val="90000"/>
              </a:lnSpc>
              <a:spcBef>
                <a:spcPts val="0"/>
              </a:spcBef>
              <a:spcAft>
                <a:spcPts val="600"/>
              </a:spcAft>
              <a:buNone/>
            </a:pPr>
            <a:r>
              <a:rPr lang="en-US" sz="2600" b="1" dirty="0" smtClean="0">
                <a:solidFill>
                  <a:prstClr val="black"/>
                </a:solidFill>
              </a:rPr>
              <a:t>Indicators </a:t>
            </a:r>
            <a:r>
              <a:rPr lang="en-US" sz="2000" b="1" dirty="0" smtClean="0">
                <a:solidFill>
                  <a:prstClr val="black"/>
                </a:solidFill>
              </a:rPr>
              <a:t>(EO-MINERS; 2012) </a:t>
            </a:r>
            <a:r>
              <a:rPr lang="en-US" sz="2600" b="1" dirty="0" smtClean="0">
                <a:solidFill>
                  <a:prstClr val="black"/>
                </a:solidFill>
              </a:rPr>
              <a:t>on:</a:t>
            </a:r>
          </a:p>
          <a:p>
            <a:pPr marL="349250" lvl="0" indent="-349250">
              <a:lnSpc>
                <a:spcPct val="90000"/>
              </a:lnSpc>
              <a:spcBef>
                <a:spcPts val="0"/>
              </a:spcBef>
              <a:spcAft>
                <a:spcPts val="600"/>
              </a:spcAft>
              <a:buNone/>
            </a:pPr>
            <a:r>
              <a:rPr lang="en-US" sz="2600" dirty="0" smtClean="0">
                <a:solidFill>
                  <a:srgbClr val="4676A6"/>
                </a:solidFill>
              </a:rPr>
              <a:t>D</a:t>
            </a:r>
            <a:r>
              <a:rPr lang="en-US" sz="2600" dirty="0" smtClean="0">
                <a:solidFill>
                  <a:prstClr val="black"/>
                </a:solidFill>
              </a:rPr>
              <a:t>	: air quality and other nuisances</a:t>
            </a:r>
          </a:p>
          <a:p>
            <a:pPr marL="349250" lvl="0" indent="-349250">
              <a:lnSpc>
                <a:spcPct val="90000"/>
              </a:lnSpc>
              <a:spcBef>
                <a:spcPts val="0"/>
              </a:spcBef>
              <a:spcAft>
                <a:spcPts val="600"/>
              </a:spcAft>
              <a:buNone/>
            </a:pPr>
            <a:r>
              <a:rPr lang="en-US" sz="2600" dirty="0" smtClean="0">
                <a:solidFill>
                  <a:srgbClr val="4676A6"/>
                </a:solidFill>
              </a:rPr>
              <a:t>E</a:t>
            </a:r>
            <a:r>
              <a:rPr lang="en-US" sz="2600" dirty="0" smtClean="0">
                <a:solidFill>
                  <a:prstClr val="black"/>
                </a:solidFill>
              </a:rPr>
              <a:t>	: water quality</a:t>
            </a:r>
          </a:p>
          <a:p>
            <a:pPr lvl="0">
              <a:lnSpc>
                <a:spcPct val="90000"/>
              </a:lnSpc>
              <a:spcBef>
                <a:spcPts val="0"/>
              </a:spcBef>
              <a:spcAft>
                <a:spcPts val="600"/>
              </a:spcAft>
              <a:buNone/>
            </a:pPr>
            <a:r>
              <a:rPr lang="en-US" sz="2600" dirty="0" smtClean="0">
                <a:solidFill>
                  <a:srgbClr val="4676A6"/>
                </a:solidFill>
              </a:rPr>
              <a:t>G</a:t>
            </a:r>
            <a:r>
              <a:rPr lang="en-US" sz="2600" dirty="0" smtClean="0">
                <a:solidFill>
                  <a:prstClr val="black"/>
                </a:solidFill>
              </a:rPr>
              <a:t>	: geotechnical </a:t>
            </a:r>
            <a:r>
              <a:rPr lang="en-US" sz="2600" dirty="0">
                <a:solidFill>
                  <a:prstClr val="black"/>
                </a:solidFill>
              </a:rPr>
              <a:t>hazards and </a:t>
            </a:r>
            <a:r>
              <a:rPr lang="en-US" sz="2600" dirty="0" smtClean="0">
                <a:solidFill>
                  <a:prstClr val="black"/>
                </a:solidFill>
              </a:rPr>
              <a:t>accidents</a:t>
            </a:r>
          </a:p>
          <a:p>
            <a:pPr lvl="0">
              <a:lnSpc>
                <a:spcPct val="90000"/>
              </a:lnSpc>
              <a:spcBef>
                <a:spcPts val="0"/>
              </a:spcBef>
              <a:spcAft>
                <a:spcPts val="600"/>
              </a:spcAft>
              <a:buNone/>
            </a:pPr>
            <a:r>
              <a:rPr lang="en-US" sz="2600" dirty="0" smtClean="0">
                <a:solidFill>
                  <a:srgbClr val="4676A6"/>
                </a:solidFill>
              </a:rPr>
              <a:t>H</a:t>
            </a:r>
            <a:r>
              <a:rPr lang="en-US" sz="2600" dirty="0" smtClean="0">
                <a:solidFill>
                  <a:prstClr val="black"/>
                </a:solidFill>
              </a:rPr>
              <a:t>	: industrial and other accidents</a:t>
            </a:r>
            <a:endParaRPr lang="en-US" sz="900" b="1" dirty="0" smtClean="0"/>
          </a:p>
          <a:p>
            <a:pPr marL="0" indent="0">
              <a:lnSpc>
                <a:spcPct val="90000"/>
              </a:lnSpc>
              <a:spcBef>
                <a:spcPts val="0"/>
              </a:spcBef>
              <a:spcAft>
                <a:spcPts val="1200"/>
              </a:spcAft>
              <a:buNone/>
            </a:pPr>
            <a:endParaRPr lang="en-US" sz="2400" b="1" dirty="0" smtClean="0"/>
          </a:p>
          <a:p>
            <a:pPr marL="0" indent="0">
              <a:lnSpc>
                <a:spcPct val="90000"/>
              </a:lnSpc>
              <a:spcBef>
                <a:spcPts val="0"/>
              </a:spcBef>
              <a:spcAft>
                <a:spcPts val="1200"/>
              </a:spcAft>
              <a:buNone/>
            </a:pPr>
            <a:endParaRPr lang="en-US" sz="2400"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000" y="1044000"/>
            <a:ext cx="1619250" cy="4762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275" y="785400"/>
            <a:ext cx="1609725" cy="695325"/>
          </a:xfrm>
          <a:prstGeom prst="rect">
            <a:avLst/>
          </a:prstGeom>
        </p:spPr>
      </p:pic>
    </p:spTree>
    <p:extLst>
      <p:ext uri="{BB962C8B-B14F-4D97-AF65-F5344CB8AC3E}">
        <p14:creationId xmlns:p14="http://schemas.microsoft.com/office/powerpoint/2010/main" val="4267566231"/>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27</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energy &amp; mining</a:t>
            </a:r>
            <a:endParaRPr lang="en-US" sz="4000" b="1" i="1" dirty="0">
              <a:solidFill>
                <a:srgbClr val="4676A6"/>
              </a:solidFill>
            </a:endParaRPr>
          </a:p>
        </p:txBody>
      </p:sp>
      <p:sp>
        <p:nvSpPr>
          <p:cNvPr id="10" name="TextBox 5"/>
          <p:cNvSpPr txBox="1">
            <a:spLocks noChangeArrowheads="1"/>
          </p:cNvSpPr>
          <p:nvPr/>
        </p:nvSpPr>
        <p:spPr bwMode="auto">
          <a:xfrm>
            <a:off x="5334000" y="2229700"/>
            <a:ext cx="3252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a:latin typeface="Calibri" pitchFamily="34" charset="0"/>
              </a:rPr>
              <a:t>This </a:t>
            </a:r>
            <a:r>
              <a:rPr lang="en-US" altLang="en-US" sz="1600" i="1" dirty="0" err="1">
                <a:latin typeface="Calibri" pitchFamily="34" charset="0"/>
              </a:rPr>
              <a:t>coloured</a:t>
            </a:r>
            <a:r>
              <a:rPr lang="en-US" altLang="en-US" sz="1600" i="1" dirty="0">
                <a:latin typeface="Calibri" pitchFamily="34" charset="0"/>
              </a:rPr>
              <a:t> </a:t>
            </a:r>
            <a:r>
              <a:rPr lang="en-US" altLang="en-US" sz="1600" i="1" dirty="0" err="1">
                <a:latin typeface="Calibri" pitchFamily="34" charset="0"/>
              </a:rPr>
              <a:t>Envisat</a:t>
            </a:r>
            <a:r>
              <a:rPr lang="en-US" altLang="en-US" sz="1600" i="1" dirty="0">
                <a:latin typeface="Calibri" pitchFamily="34" charset="0"/>
              </a:rPr>
              <a:t> </a:t>
            </a:r>
            <a:r>
              <a:rPr lang="en-US" altLang="en-US" sz="1600" i="1" dirty="0" smtClean="0">
                <a:latin typeface="Calibri" pitchFamily="34" charset="0"/>
              </a:rPr>
              <a:t/>
            </a:r>
            <a:br>
              <a:rPr lang="en-US" altLang="en-US" sz="1600" i="1" dirty="0" smtClean="0">
                <a:latin typeface="Calibri" pitchFamily="34" charset="0"/>
              </a:rPr>
            </a:br>
            <a:r>
              <a:rPr lang="en-US" altLang="en-US" sz="1600" i="1" dirty="0" err="1" smtClean="0">
                <a:latin typeface="Calibri" pitchFamily="34" charset="0"/>
              </a:rPr>
              <a:t>ASAR</a:t>
            </a:r>
            <a:r>
              <a:rPr lang="en-US" altLang="en-US" sz="1600" i="1" dirty="0" smtClean="0">
                <a:latin typeface="Calibri" pitchFamily="34" charset="0"/>
              </a:rPr>
              <a:t> radar image</a:t>
            </a:r>
            <a:r>
              <a:rPr lang="en-US" altLang="en-US" sz="1600" i="1" dirty="0">
                <a:latin typeface="Calibri" pitchFamily="34" charset="0"/>
              </a:rPr>
              <a:t>, </a:t>
            </a:r>
            <a:r>
              <a:rPr lang="en-US" altLang="en-US" sz="1600" i="1" dirty="0" smtClean="0">
                <a:latin typeface="Calibri" pitchFamily="34" charset="0"/>
              </a:rPr>
              <a:t/>
            </a:r>
            <a:br>
              <a:rPr lang="en-US" altLang="en-US" sz="1600" i="1" dirty="0" smtClean="0">
                <a:latin typeface="Calibri" pitchFamily="34" charset="0"/>
              </a:rPr>
            </a:br>
            <a:r>
              <a:rPr lang="en-US" altLang="en-US" sz="1600" i="1" dirty="0" smtClean="0">
                <a:latin typeface="Calibri" pitchFamily="34" charset="0"/>
              </a:rPr>
              <a:t>which </a:t>
            </a:r>
            <a:r>
              <a:rPr lang="en-US" altLang="en-US" sz="1600" i="1" dirty="0">
                <a:latin typeface="Calibri" pitchFamily="34" charset="0"/>
              </a:rPr>
              <a:t>is normally black and white, shows the wind fields over the North Sea around Denmark and northern Germany in September 2009. </a:t>
            </a:r>
            <a:r>
              <a:rPr lang="en-US" altLang="en-US" sz="1600" i="1" dirty="0" smtClean="0">
                <a:latin typeface="Calibri" pitchFamily="34" charset="0"/>
              </a:rPr>
              <a:t/>
            </a:r>
            <a:br>
              <a:rPr lang="en-US" altLang="en-US" sz="1600" i="1" dirty="0" smtClean="0">
                <a:latin typeface="Calibri" pitchFamily="34" charset="0"/>
              </a:rPr>
            </a:br>
            <a:r>
              <a:rPr lang="en-US" altLang="en-US" sz="1600" i="1" dirty="0" smtClean="0">
                <a:latin typeface="Calibri" pitchFamily="34" charset="0"/>
              </a:rPr>
              <a:t>Speed </a:t>
            </a:r>
            <a:r>
              <a:rPr lang="en-US" altLang="en-US" sz="1600" i="1" dirty="0">
                <a:latin typeface="Calibri" pitchFamily="34" charset="0"/>
              </a:rPr>
              <a:t>values range from </a:t>
            </a:r>
            <a:r>
              <a:rPr lang="en-US" altLang="en-US" sz="1600" i="1" dirty="0" smtClean="0">
                <a:latin typeface="Calibri" pitchFamily="34" charset="0"/>
              </a:rPr>
              <a:t/>
            </a:r>
            <a:br>
              <a:rPr lang="en-US" altLang="en-US" sz="1600" i="1" dirty="0" smtClean="0">
                <a:latin typeface="Calibri" pitchFamily="34" charset="0"/>
              </a:rPr>
            </a:br>
            <a:r>
              <a:rPr lang="en-US" altLang="en-US" sz="1600" i="1" dirty="0" smtClean="0">
                <a:latin typeface="Calibri" pitchFamily="34" charset="0"/>
              </a:rPr>
              <a:t>0–32 </a:t>
            </a:r>
            <a:r>
              <a:rPr lang="en-US" altLang="en-US" sz="1600" i="1" dirty="0">
                <a:latin typeface="Calibri" pitchFamily="34" charset="0"/>
              </a:rPr>
              <a:t>km per second. </a:t>
            </a:r>
            <a:r>
              <a:rPr lang="en-US" altLang="en-US" sz="1600" i="1" dirty="0" smtClean="0">
                <a:latin typeface="Calibri" pitchFamily="34" charset="0"/>
              </a:rPr>
              <a:t/>
            </a:r>
            <a:br>
              <a:rPr lang="en-US" altLang="en-US" sz="1600" i="1" dirty="0" smtClean="0">
                <a:latin typeface="Calibri" pitchFamily="34" charset="0"/>
              </a:rPr>
            </a:br>
            <a:r>
              <a:rPr lang="en-US" altLang="en-US" sz="1600" i="1" dirty="0" smtClean="0">
                <a:latin typeface="Calibri" pitchFamily="34" charset="0"/>
              </a:rPr>
              <a:t>Wind </a:t>
            </a:r>
            <a:r>
              <a:rPr lang="en-US" altLang="en-US" sz="1600" i="1" dirty="0">
                <a:latin typeface="Calibri" pitchFamily="34" charset="0"/>
              </a:rPr>
              <a:t>speeds and directions are indicated by the size and </a:t>
            </a:r>
            <a:r>
              <a:rPr lang="en-US" altLang="en-US" sz="1600" i="1" dirty="0" err="1">
                <a:latin typeface="Calibri" pitchFamily="34" charset="0"/>
              </a:rPr>
              <a:t>colour</a:t>
            </a:r>
            <a:r>
              <a:rPr lang="en-US" altLang="en-US" sz="1600" i="1" dirty="0">
                <a:latin typeface="Calibri" pitchFamily="34" charset="0"/>
              </a:rPr>
              <a:t> of the arrows.</a:t>
            </a:r>
          </a:p>
          <a:p>
            <a:pPr algn="r" eaLnBrk="1" hangingPunct="1">
              <a:spcBef>
                <a:spcPct val="0"/>
              </a:spcBef>
              <a:buSzTx/>
              <a:buFontTx/>
              <a:buNone/>
            </a:pPr>
            <a:endParaRPr lang="en-US" altLang="en-US" sz="1600" i="1" dirty="0" smtClean="0">
              <a:latin typeface="Calibri" pitchFamily="34" charset="0"/>
            </a:endParaRPr>
          </a:p>
          <a:p>
            <a:pPr algn="r" eaLnBrk="1" hangingPunct="1">
              <a:spcBef>
                <a:spcPct val="0"/>
              </a:spcBef>
              <a:buSzTx/>
              <a:buFontTx/>
              <a:buNone/>
            </a:pPr>
            <a:r>
              <a:rPr lang="en-US" altLang="en-US" sz="1600" i="1" dirty="0" smtClean="0">
                <a:latin typeface="Calibri" pitchFamily="34" charset="0"/>
              </a:rPr>
              <a:t>(Source</a:t>
            </a:r>
            <a:r>
              <a:rPr lang="en-US" altLang="en-US" sz="1600" i="1" dirty="0">
                <a:latin typeface="Calibri" pitchFamily="34" charset="0"/>
              </a:rPr>
              <a:t>: EEA &amp; </a:t>
            </a:r>
            <a:r>
              <a:rPr lang="en-US" altLang="en-US" sz="1600" i="1" dirty="0" smtClean="0">
                <a:latin typeface="Calibri" pitchFamily="34" charset="0"/>
              </a:rPr>
              <a:t>ESA)</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2340000"/>
            <a:ext cx="5029200" cy="3657599"/>
          </a:xfrm>
          <a:prstGeom prst="rect">
            <a:avLst/>
          </a:prstGeom>
          <a:noFill/>
          <a:ln>
            <a:noFill/>
          </a:ln>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28</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600" b="1" dirty="0">
                <a:solidFill>
                  <a:prstClr val="black"/>
                </a:solidFill>
              </a:rPr>
              <a:t>Resource assessment </a:t>
            </a:r>
            <a:r>
              <a:rPr lang="en-US" sz="2600" dirty="0" smtClean="0">
                <a:solidFill>
                  <a:prstClr val="black"/>
                </a:solidFill>
              </a:rPr>
              <a:t>and </a:t>
            </a:r>
            <a:r>
              <a:rPr lang="en-US" sz="2600" b="1" dirty="0" smtClean="0">
                <a:solidFill>
                  <a:prstClr val="black"/>
                </a:solidFill>
              </a:rPr>
              <a:t>exploration support </a:t>
            </a:r>
            <a:r>
              <a:rPr lang="en-US" sz="2600" dirty="0" smtClean="0">
                <a:solidFill>
                  <a:prstClr val="black"/>
                </a:solidFill>
              </a:rPr>
              <a:t>for </a:t>
            </a:r>
            <a:r>
              <a:rPr lang="en-US" sz="2600" b="1" dirty="0" smtClean="0">
                <a:solidFill>
                  <a:prstClr val="black"/>
                </a:solidFill>
              </a:rPr>
              <a:t>renewable energy </a:t>
            </a:r>
          </a:p>
          <a:p>
            <a:pPr marL="342000" lvl="0" indent="-34200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Resource assessment </a:t>
            </a:r>
            <a:r>
              <a:rPr lang="en-US" sz="2600" dirty="0" smtClean="0">
                <a:solidFill>
                  <a:prstClr val="black"/>
                </a:solidFill>
              </a:rPr>
              <a:t>and </a:t>
            </a:r>
            <a:r>
              <a:rPr lang="en-US" sz="2600" b="1" dirty="0" smtClean="0">
                <a:solidFill>
                  <a:prstClr val="black"/>
                </a:solidFill>
              </a:rPr>
              <a:t>exploration support </a:t>
            </a:r>
            <a:r>
              <a:rPr lang="en-US" sz="2600" dirty="0" smtClean="0">
                <a:solidFill>
                  <a:prstClr val="black"/>
                </a:solidFill>
              </a:rPr>
              <a:t>for </a:t>
            </a:r>
            <a:r>
              <a:rPr lang="en-US" sz="2600" b="1" dirty="0" smtClean="0">
                <a:solidFill>
                  <a:prstClr val="black"/>
                </a:solidFill>
              </a:rPr>
              <a:t>mining </a:t>
            </a:r>
            <a:r>
              <a:rPr lang="en-US" sz="2600" dirty="0" smtClean="0">
                <a:solidFill>
                  <a:prstClr val="black"/>
                </a:solidFill>
              </a:rPr>
              <a:t>and </a:t>
            </a:r>
            <a:r>
              <a:rPr lang="en-US" sz="2600" b="1" dirty="0" smtClean="0">
                <a:solidFill>
                  <a:prstClr val="black"/>
                </a:solidFill>
              </a:rPr>
              <a:t>fossil fuel extraction</a:t>
            </a:r>
            <a:endParaRPr lang="en-US" sz="2600" b="1" dirty="0">
              <a:solidFill>
                <a:prstClr val="black"/>
              </a:solidFill>
            </a:endParaRPr>
          </a:p>
          <a:p>
            <a:pPr marL="342000" lvl="0" indent="-342000" eaLnBrk="1" fontAlgn="auto" hangingPunct="1">
              <a:lnSpc>
                <a:spcPct val="80000"/>
              </a:lnSpc>
              <a:spcBef>
                <a:spcPts val="0"/>
              </a:spcBef>
              <a:spcAft>
                <a:spcPts val="1200"/>
              </a:spcAft>
              <a:buSzTx/>
              <a:buFont typeface="Arial" pitchFamily="34" charset="0"/>
              <a:buChar char="•"/>
            </a:pPr>
            <a:r>
              <a:rPr lang="en-US" sz="2600" b="1" dirty="0">
                <a:solidFill>
                  <a:prstClr val="black"/>
                </a:solidFill>
              </a:rPr>
              <a:t>Pipeline monitoring</a:t>
            </a:r>
          </a:p>
          <a:p>
            <a:pPr marL="342000" lvl="0" indent="-342000" eaLnBrk="1" fontAlgn="auto" hangingPunct="1">
              <a:lnSpc>
                <a:spcPct val="80000"/>
              </a:lnSpc>
              <a:spcBef>
                <a:spcPts val="0"/>
              </a:spcBef>
              <a:spcAft>
                <a:spcPts val="1200"/>
              </a:spcAft>
              <a:buSzTx/>
              <a:buFont typeface="Arial" pitchFamily="34" charset="0"/>
              <a:buChar char="•"/>
            </a:pPr>
            <a:r>
              <a:rPr lang="en-US" sz="2600" dirty="0">
                <a:solidFill>
                  <a:prstClr val="black"/>
                </a:solidFill>
              </a:rPr>
              <a:t>Optimization of biofuel production </a:t>
            </a:r>
            <a:r>
              <a:rPr lang="en-US" sz="2600" dirty="0" smtClean="0">
                <a:solidFill>
                  <a:prstClr val="black"/>
                </a:solidFill>
              </a:rPr>
              <a:t/>
            </a:r>
            <a:br>
              <a:rPr lang="en-US" sz="2600" dirty="0" smtClean="0">
                <a:solidFill>
                  <a:prstClr val="black"/>
                </a:solidFill>
              </a:rPr>
            </a:br>
            <a:r>
              <a:rPr lang="en-US" sz="2000" i="1" dirty="0" smtClean="0">
                <a:solidFill>
                  <a:prstClr val="black"/>
                </a:solidFill>
              </a:rPr>
              <a:t>(</a:t>
            </a:r>
            <a:r>
              <a:rPr lang="en-US" sz="2000" i="1" dirty="0">
                <a:solidFill>
                  <a:prstClr val="black"/>
                </a:solidFill>
              </a:rPr>
              <a:t>see </a:t>
            </a:r>
            <a:r>
              <a:rPr lang="en-US" sz="2000" i="1" dirty="0" smtClean="0">
                <a:solidFill>
                  <a:prstClr val="black"/>
                </a:solidFill>
              </a:rPr>
              <a:t>agriculture toolkit</a:t>
            </a:r>
            <a:r>
              <a:rPr lang="en-US" sz="2000" i="1" dirty="0">
                <a:solidFill>
                  <a:prstClr val="black"/>
                </a:solidFill>
              </a:rPr>
              <a:t>)</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rPr>
              <a:t>Effect </a:t>
            </a:r>
            <a:r>
              <a:rPr lang="en-US" sz="2600" dirty="0">
                <a:solidFill>
                  <a:prstClr val="black"/>
                </a:solidFill>
              </a:rPr>
              <a:t>of </a:t>
            </a:r>
            <a:r>
              <a:rPr lang="en-US" sz="2600" b="1" dirty="0">
                <a:solidFill>
                  <a:prstClr val="black"/>
                </a:solidFill>
              </a:rPr>
              <a:t>climate change </a:t>
            </a:r>
            <a:r>
              <a:rPr lang="en-US" sz="2600" dirty="0">
                <a:solidFill>
                  <a:prstClr val="black"/>
                </a:solidFill>
              </a:rPr>
              <a:t>on energy </a:t>
            </a:r>
            <a:r>
              <a:rPr lang="en-US" sz="2600" dirty="0" smtClean="0">
                <a:solidFill>
                  <a:prstClr val="black"/>
                </a:solidFill>
              </a:rPr>
              <a:t>requirements (and vice versa) </a:t>
            </a:r>
            <a:br>
              <a:rPr lang="en-US" sz="2600" dirty="0" smtClean="0">
                <a:solidFill>
                  <a:prstClr val="black"/>
                </a:solidFill>
              </a:rPr>
            </a:br>
            <a:r>
              <a:rPr lang="en-US" sz="2000" i="1" dirty="0" smtClean="0">
                <a:solidFill>
                  <a:prstClr val="black"/>
                </a:solidFill>
              </a:rPr>
              <a:t>(see </a:t>
            </a:r>
            <a:r>
              <a:rPr lang="en-US" sz="2000" i="1" dirty="0">
                <a:solidFill>
                  <a:prstClr val="black"/>
                </a:solidFill>
              </a:rPr>
              <a:t>climate </a:t>
            </a:r>
            <a:r>
              <a:rPr lang="en-US" sz="2000" i="1" dirty="0" smtClean="0">
                <a:solidFill>
                  <a:prstClr val="black"/>
                </a:solidFill>
              </a:rPr>
              <a:t>toolkit)</a:t>
            </a:r>
          </a:p>
          <a:p>
            <a:pPr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rPr>
              <a:t>Urban heat islands </a:t>
            </a:r>
            <a:r>
              <a:rPr lang="en-US" sz="2600" dirty="0" smtClean="0">
                <a:solidFill>
                  <a:prstClr val="black"/>
                </a:solidFill>
              </a:rPr>
              <a:t>and</a:t>
            </a:r>
            <a:r>
              <a:rPr lang="en-US" sz="2600" b="1" dirty="0" smtClean="0">
                <a:solidFill>
                  <a:prstClr val="black"/>
                </a:solidFill>
              </a:rPr>
              <a:t> sustainable building design </a:t>
            </a:r>
            <a:br>
              <a:rPr lang="en-US" sz="2600" b="1" dirty="0" smtClean="0">
                <a:solidFill>
                  <a:prstClr val="black"/>
                </a:solidFill>
              </a:rPr>
            </a:br>
            <a:r>
              <a:rPr lang="en-US" sz="2000" i="1" dirty="0" smtClean="0">
                <a:solidFill>
                  <a:prstClr val="black"/>
                </a:solidFill>
              </a:rPr>
              <a:t>(</a:t>
            </a:r>
            <a:r>
              <a:rPr lang="en-US" sz="2000" i="1" dirty="0">
                <a:solidFill>
                  <a:prstClr val="black"/>
                </a:solidFill>
              </a:rPr>
              <a:t>see </a:t>
            </a:r>
            <a:r>
              <a:rPr lang="en-US" sz="2000" i="1" dirty="0" smtClean="0">
                <a:solidFill>
                  <a:prstClr val="black"/>
                </a:solidFill>
              </a:rPr>
              <a:t>urban management, land administration and SDI toolkit)</a:t>
            </a:r>
            <a:endParaRPr lang="en-US" sz="2000" b="1"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2407175" y="324000"/>
            <a:ext cx="6178825" cy="1323439"/>
          </a:xfrm>
          <a:prstGeom prst="rect">
            <a:avLst/>
          </a:prstGeom>
          <a:noFill/>
        </p:spPr>
        <p:txBody>
          <a:bodyPr wrap="square" rtlCol="0">
            <a:spAutoFit/>
          </a:bodyPr>
          <a:lstStyle/>
          <a:p>
            <a:pPr algn="r"/>
            <a:r>
              <a:rPr lang="en-US" sz="4000" b="1" i="1" dirty="0" smtClean="0">
                <a:solidFill>
                  <a:srgbClr val="4676A6"/>
                </a:solidFill>
              </a:rPr>
              <a:t>Example renewable</a:t>
            </a:r>
            <a:br>
              <a:rPr lang="en-US" sz="4000" b="1" i="1" dirty="0" smtClean="0">
                <a:solidFill>
                  <a:srgbClr val="4676A6"/>
                </a:solidFill>
              </a:rPr>
            </a:br>
            <a:r>
              <a:rPr lang="en-US" sz="4000" b="1" i="1" dirty="0" smtClean="0">
                <a:solidFill>
                  <a:srgbClr val="4676A6"/>
                </a:solidFill>
              </a:rPr>
              <a:t> energy</a:t>
            </a:r>
          </a:p>
        </p:txBody>
      </p:sp>
      <p:sp>
        <p:nvSpPr>
          <p:cNvPr id="12" name="TextBox 2"/>
          <p:cNvSpPr txBox="1">
            <a:spLocks noChangeArrowheads="1"/>
          </p:cNvSpPr>
          <p:nvPr/>
        </p:nvSpPr>
        <p:spPr bwMode="auto">
          <a:xfrm>
            <a:off x="952500" y="576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a:latin typeface="+mn-lt"/>
              </a:rPr>
              <a:t>Energy resource map: Annual solar irradiance in the Mediterranean region (kWh/m2). </a:t>
            </a:r>
            <a:r>
              <a:rPr lang="en-US" altLang="en-US" sz="1600" i="1" dirty="0" smtClean="0">
                <a:latin typeface="+mn-lt"/>
              </a:rPr>
              <a:t/>
            </a:r>
            <a:br>
              <a:rPr lang="en-US" altLang="en-US" sz="1600" i="1" dirty="0" smtClean="0">
                <a:latin typeface="+mn-lt"/>
              </a:rPr>
            </a:br>
            <a:r>
              <a:rPr lang="en-US" altLang="en-US" sz="1600" i="1" dirty="0" smtClean="0">
                <a:latin typeface="+mn-lt"/>
              </a:rPr>
              <a:t>(Source</a:t>
            </a:r>
            <a:r>
              <a:rPr lang="en-US" altLang="en-US" sz="1600" i="1" dirty="0">
                <a:latin typeface="+mn-lt"/>
              </a:rPr>
              <a:t>: </a:t>
            </a:r>
            <a:r>
              <a:rPr lang="en-US" altLang="en-US" sz="1600" i="1" dirty="0" smtClean="0">
                <a:latin typeface="+mn-lt"/>
              </a:rPr>
              <a:t>DLR)</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905000"/>
            <a:ext cx="7239000" cy="3562350"/>
          </a:xfrm>
          <a:prstGeom prst="rect">
            <a:avLst/>
          </a:prstGeom>
          <a:noFill/>
          <a:ln>
            <a:noFill/>
          </a:ln>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Renewable </a:t>
            </a:r>
            <a:br>
              <a:rPr lang="en-US" sz="4000" b="1" i="1" dirty="0" smtClean="0">
                <a:solidFill>
                  <a:srgbClr val="4676A6"/>
                </a:solidFill>
              </a:rPr>
            </a:br>
            <a:r>
              <a:rPr lang="en-US" sz="4000" b="1" i="1" dirty="0" smtClean="0">
                <a:solidFill>
                  <a:srgbClr val="4676A6"/>
                </a:solidFill>
              </a:rPr>
              <a:t>energy</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provides data </a:t>
            </a:r>
            <a:r>
              <a:rPr lang="en-US" sz="2600" kern="0" dirty="0" smtClean="0"/>
              <a:t>on irradiation,  cloud cover, wind velocity, wind direction, wind shear, air temperature, relative humidity, topography/elevation, surface roughness, wave height, etc.</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Data series are available for historical and statistical analysis and analysis of whole regions</a:t>
            </a:r>
            <a:endParaRPr lang="en-US" sz="2600" kern="0" dirty="0">
              <a:solidFill>
                <a:srgbClr val="4676A6"/>
              </a:solidFill>
            </a:endParaRP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Cost </a:t>
            </a:r>
            <a:r>
              <a:rPr lang="en-US" sz="2600" kern="0" dirty="0">
                <a:solidFill>
                  <a:srgbClr val="4676A6"/>
                </a:solidFill>
              </a:rPr>
              <a:t>estimate: </a:t>
            </a:r>
            <a:r>
              <a:rPr lang="en-US" sz="2600" kern="0" dirty="0" smtClean="0"/>
              <a:t>renewable energy resource assessment </a:t>
            </a:r>
            <a:br>
              <a:rPr lang="en-US" sz="2600" kern="0" dirty="0" smtClean="0"/>
            </a:br>
            <a:r>
              <a:rPr lang="en-US" sz="2600" kern="0" dirty="0" smtClean="0"/>
              <a:t>2 – 10 € / km</a:t>
            </a:r>
            <a:r>
              <a:rPr lang="en-US" sz="2600" kern="0" baseline="30000" dirty="0" smtClean="0"/>
              <a:t>2</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challenges: </a:t>
            </a:r>
            <a:r>
              <a:rPr lang="en-US" sz="2600" kern="0" dirty="0" smtClean="0"/>
              <a:t>cost, capacity, business model.</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105400"/>
          </a:xfrm>
        </p:spPr>
        <p:txBody>
          <a:bodyPr>
            <a:normAutofit/>
          </a:bodyPr>
          <a:lstStyle/>
          <a:p>
            <a:pPr marL="0" indent="0">
              <a:lnSpc>
                <a:spcPct val="80000"/>
              </a:lnSpc>
              <a:spcBef>
                <a:spcPts val="0"/>
              </a:spcBef>
              <a:spcAft>
                <a:spcPts val="600"/>
              </a:spcAft>
              <a:buNone/>
            </a:pPr>
            <a:r>
              <a:rPr lang="en-US" sz="2400" b="1" dirty="0" smtClean="0"/>
              <a:t>Space-based </a:t>
            </a:r>
            <a:r>
              <a:rPr lang="en-US" sz="2400" b="1" dirty="0"/>
              <a:t>environmental information for solar energy </a:t>
            </a:r>
            <a:r>
              <a:rPr lang="en-US" sz="2400" b="1" dirty="0" smtClean="0"/>
              <a:t>industries </a:t>
            </a:r>
            <a:r>
              <a:rPr lang="en-US" sz="2000" b="1" dirty="0" smtClean="0"/>
              <a:t>(ENVISOLAR; 2007) </a:t>
            </a:r>
            <a:r>
              <a:rPr lang="en-US" sz="2000" dirty="0" smtClean="0">
                <a:hlinkClick r:id="rId2"/>
              </a:rPr>
              <a:t>www.envisolar.com</a:t>
            </a:r>
            <a:r>
              <a:rPr lang="en-US" sz="2000" dirty="0" smtClean="0"/>
              <a:t>  </a:t>
            </a:r>
            <a:r>
              <a:rPr lang="en-US" sz="2000" b="1" dirty="0"/>
              <a:t/>
            </a:r>
            <a:br>
              <a:rPr lang="en-US" sz="2000" b="1" dirty="0"/>
            </a:br>
            <a:r>
              <a:rPr lang="en-US" sz="2000" i="1" dirty="0" smtClean="0"/>
              <a:t>brochure </a:t>
            </a:r>
            <a:r>
              <a:rPr lang="en-US" sz="2000" i="1" dirty="0"/>
              <a:t>with overview of services and examples, including services for investment decisions, plant management, utilities, time-series services for science and consulting and a description of the PV-calculator </a:t>
            </a:r>
            <a:r>
              <a:rPr lang="en-US" sz="2000" i="1" dirty="0" smtClean="0"/>
              <a:t>tool</a:t>
            </a:r>
          </a:p>
          <a:p>
            <a:pPr marL="0" indent="0">
              <a:lnSpc>
                <a:spcPct val="80000"/>
              </a:lnSpc>
              <a:spcBef>
                <a:spcPts val="0"/>
              </a:spcBef>
              <a:spcAft>
                <a:spcPts val="600"/>
              </a:spcAft>
              <a:buNone/>
            </a:pPr>
            <a:r>
              <a:rPr lang="en-US" sz="2400" b="1" dirty="0" err="1" smtClean="0">
                <a:solidFill>
                  <a:prstClr val="black"/>
                </a:solidFill>
              </a:rPr>
              <a:t>MESoR</a:t>
            </a:r>
            <a:r>
              <a:rPr lang="en-US" sz="2400" b="1" dirty="0" smtClean="0">
                <a:solidFill>
                  <a:prstClr val="black"/>
                </a:solidFill>
              </a:rPr>
              <a:t> </a:t>
            </a:r>
            <a:r>
              <a:rPr lang="en-US" sz="2000" i="1" dirty="0">
                <a:solidFill>
                  <a:prstClr val="black"/>
                </a:solidFill>
              </a:rPr>
              <a:t>(management and exploitation of solar energy knowledge)</a:t>
            </a:r>
            <a:r>
              <a:rPr lang="en-US" sz="2000" dirty="0">
                <a:solidFill>
                  <a:prstClr val="black"/>
                </a:solidFill>
              </a:rPr>
              <a:t/>
            </a:r>
            <a:br>
              <a:rPr lang="en-US" sz="2000" dirty="0">
                <a:solidFill>
                  <a:prstClr val="black"/>
                </a:solidFill>
              </a:rPr>
            </a:br>
            <a:r>
              <a:rPr lang="en-US" sz="2000" dirty="0">
                <a:solidFill>
                  <a:prstClr val="black"/>
                </a:solidFill>
                <a:hlinkClick r:id="rId3"/>
              </a:rPr>
              <a:t>www.mesor.net</a:t>
            </a:r>
            <a:r>
              <a:rPr lang="en-US" sz="2000" dirty="0">
                <a:solidFill>
                  <a:prstClr val="black"/>
                </a:solidFill>
              </a:rPr>
              <a:t> </a:t>
            </a:r>
            <a:r>
              <a:rPr lang="en-US" sz="2000" i="1" dirty="0">
                <a:solidFill>
                  <a:prstClr val="black"/>
                </a:solidFill>
              </a:rPr>
              <a:t>continued at </a:t>
            </a:r>
            <a:r>
              <a:rPr lang="en-US" sz="2000" dirty="0" smtClean="0">
                <a:solidFill>
                  <a:prstClr val="black"/>
                </a:solidFill>
                <a:hlinkClick r:id="rId4"/>
              </a:rPr>
              <a:t>www.webservice-energy.org</a:t>
            </a:r>
            <a:r>
              <a:rPr lang="en-US" sz="2000" dirty="0">
                <a:solidFill>
                  <a:prstClr val="black"/>
                </a:solidFill>
                <a:hlinkClick r:id="rId4"/>
              </a:rPr>
              <a:t>/</a:t>
            </a:r>
            <a:r>
              <a:rPr lang="en-US" sz="2000" dirty="0">
                <a:solidFill>
                  <a:prstClr val="black"/>
                </a:solidFill>
              </a:rPr>
              <a:t> </a:t>
            </a:r>
          </a:p>
          <a:p>
            <a:pPr marL="0" indent="0">
              <a:lnSpc>
                <a:spcPct val="80000"/>
              </a:lnSpc>
              <a:spcBef>
                <a:spcPts val="0"/>
              </a:spcBef>
              <a:spcAft>
                <a:spcPts val="600"/>
              </a:spcAft>
              <a:buNone/>
            </a:pPr>
            <a:r>
              <a:rPr lang="en-US" sz="2400" b="1" dirty="0" smtClean="0"/>
              <a:t>Description </a:t>
            </a:r>
            <a:r>
              <a:rPr lang="en-US" sz="2400" b="1" dirty="0"/>
              <a:t>of solar resource products, summary of benchmarking results and examples of use </a:t>
            </a:r>
            <a:r>
              <a:rPr lang="en-US" sz="2000" b="1" dirty="0"/>
              <a:t>(</a:t>
            </a:r>
            <a:r>
              <a:rPr lang="en-US" sz="2000" b="1" dirty="0" err="1" smtClean="0"/>
              <a:t>MESoR</a:t>
            </a:r>
            <a:r>
              <a:rPr lang="en-US" sz="2000" b="1" dirty="0" smtClean="0"/>
              <a:t>; 2009)</a:t>
            </a:r>
            <a:r>
              <a:rPr lang="en-US" sz="2000" b="1" dirty="0"/>
              <a:t/>
            </a:r>
            <a:br>
              <a:rPr lang="en-US" sz="2000" b="1" dirty="0"/>
            </a:br>
            <a:r>
              <a:rPr lang="en-US" sz="2000" i="1" dirty="0" smtClean="0"/>
              <a:t>overview </a:t>
            </a:r>
            <a:r>
              <a:rPr lang="en-US" sz="2000" i="1" dirty="0"/>
              <a:t>of and comparison (benchmarking) of different methods for measuring irradiation + 20 use cases</a:t>
            </a:r>
            <a:endParaRPr lang="en-US" sz="2000" b="1" i="1" dirty="0">
              <a:solidFill>
                <a:prstClr val="black"/>
              </a:solidFill>
            </a:endParaRPr>
          </a:p>
          <a:p>
            <a:pPr marL="0" indent="0">
              <a:lnSpc>
                <a:spcPct val="80000"/>
              </a:lnSpc>
              <a:spcBef>
                <a:spcPts val="0"/>
              </a:spcBef>
              <a:spcAft>
                <a:spcPts val="600"/>
              </a:spcAft>
              <a:buNone/>
            </a:pPr>
            <a:r>
              <a:rPr lang="en-US" sz="2400" b="1" dirty="0" smtClean="0">
                <a:solidFill>
                  <a:prstClr val="black"/>
                </a:solidFill>
              </a:rPr>
              <a:t>Needs </a:t>
            </a:r>
            <a:r>
              <a:rPr lang="en-US" sz="2400" b="1" dirty="0">
                <a:solidFill>
                  <a:prstClr val="black"/>
                </a:solidFill>
              </a:rPr>
              <a:t>for new solar radiation services to faster deploy the market for solar energy applications and optimize grid integration </a:t>
            </a:r>
            <a:r>
              <a:rPr lang="en-US" sz="2000" b="1" dirty="0">
                <a:solidFill>
                  <a:prstClr val="black"/>
                </a:solidFill>
              </a:rPr>
              <a:t>(</a:t>
            </a:r>
            <a:r>
              <a:rPr lang="en-US" sz="2000" b="1" dirty="0" err="1" smtClean="0">
                <a:solidFill>
                  <a:prstClr val="black"/>
                </a:solidFill>
              </a:rPr>
              <a:t>MESoR</a:t>
            </a:r>
            <a:r>
              <a:rPr lang="en-US" sz="2000" b="1" dirty="0" smtClean="0">
                <a:solidFill>
                  <a:prstClr val="black"/>
                </a:solidFill>
              </a:rPr>
              <a:t>; 2009) </a:t>
            </a:r>
            <a:br>
              <a:rPr lang="en-US" sz="2000" b="1" dirty="0" smtClean="0">
                <a:solidFill>
                  <a:prstClr val="black"/>
                </a:solidFill>
              </a:rPr>
            </a:br>
            <a:r>
              <a:rPr lang="en-US" sz="2000" i="1" dirty="0" smtClean="0">
                <a:solidFill>
                  <a:prstClr val="black"/>
                </a:solidFill>
              </a:rPr>
              <a:t>recommendations </a:t>
            </a:r>
            <a:r>
              <a:rPr lang="en-US" sz="2000" i="1" dirty="0">
                <a:solidFill>
                  <a:prstClr val="black"/>
                </a:solidFill>
              </a:rPr>
              <a:t>for improvements in observations and </a:t>
            </a:r>
            <a:r>
              <a:rPr lang="en-US" sz="2000" i="1" dirty="0" smtClean="0">
                <a:solidFill>
                  <a:prstClr val="black"/>
                </a:solidFill>
              </a:rPr>
              <a:t>forecasts</a:t>
            </a:r>
            <a:endParaRPr lang="en-US" sz="2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31</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013" y="540000"/>
            <a:ext cx="1804987" cy="63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00" y="342000"/>
            <a:ext cx="1428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600" b="1" dirty="0" err="1" smtClean="0">
                <a:solidFill>
                  <a:prstClr val="black"/>
                </a:solidFill>
              </a:rPr>
              <a:t>RETScreen</a:t>
            </a:r>
            <a:r>
              <a:rPr lang="en-US" sz="2600" b="1" dirty="0" smtClean="0">
                <a:solidFill>
                  <a:prstClr val="black"/>
                </a:solidFill>
              </a:rPr>
              <a:t> </a:t>
            </a:r>
            <a:r>
              <a:rPr lang="en-US" sz="2600" b="1" dirty="0">
                <a:solidFill>
                  <a:prstClr val="black"/>
                </a:solidFill>
              </a:rPr>
              <a:t>international </a:t>
            </a:r>
            <a:r>
              <a:rPr lang="en-US" sz="2000" b="1" dirty="0">
                <a:solidFill>
                  <a:prstClr val="black"/>
                </a:solidFill>
              </a:rPr>
              <a:t>(Natural Resources Canada) </a:t>
            </a:r>
            <a:r>
              <a:rPr lang="en-US" sz="2400" b="1" dirty="0" smtClean="0">
                <a:solidFill>
                  <a:prstClr val="black"/>
                </a:solidFill>
              </a:rPr>
              <a:t/>
            </a:r>
            <a:br>
              <a:rPr lang="en-US" sz="2400" b="1" dirty="0" smtClean="0">
                <a:solidFill>
                  <a:prstClr val="black"/>
                </a:solidFill>
              </a:rPr>
            </a:br>
            <a:r>
              <a:rPr lang="en-US" sz="2000" i="1" dirty="0" smtClean="0">
                <a:solidFill>
                  <a:prstClr val="black"/>
                </a:solidFill>
              </a:rPr>
              <a:t>brochure </a:t>
            </a:r>
            <a:r>
              <a:rPr lang="en-US" sz="2000" i="1" dirty="0">
                <a:solidFill>
                  <a:prstClr val="black"/>
                </a:solidFill>
              </a:rPr>
              <a:t>on </a:t>
            </a:r>
            <a:r>
              <a:rPr lang="en-US" sz="2000" i="1" dirty="0" err="1">
                <a:solidFill>
                  <a:prstClr val="black"/>
                </a:solidFill>
              </a:rPr>
              <a:t>RETScreen</a:t>
            </a:r>
            <a:r>
              <a:rPr lang="en-US" sz="2000" i="1" dirty="0">
                <a:solidFill>
                  <a:prstClr val="black"/>
                </a:solidFill>
              </a:rPr>
              <a:t> initiative</a:t>
            </a:r>
            <a:r>
              <a:rPr lang="en-US" sz="2000" b="1" i="1" dirty="0">
                <a:solidFill>
                  <a:prstClr val="black"/>
                </a:solidFill>
              </a:rPr>
              <a:t> </a:t>
            </a:r>
            <a:r>
              <a:rPr lang="en-US" sz="2000" dirty="0">
                <a:solidFill>
                  <a:prstClr val="black"/>
                </a:solidFill>
                <a:hlinkClick r:id="rId2"/>
              </a:rPr>
              <a:t>www.retscreen.net</a:t>
            </a:r>
            <a:r>
              <a:rPr lang="en-US" sz="2000" dirty="0">
                <a:solidFill>
                  <a:prstClr val="black"/>
                </a:solidFill>
              </a:rPr>
              <a:t> </a:t>
            </a:r>
            <a:endParaRPr lang="en-US" sz="2000" dirty="0" smtClean="0">
              <a:solidFill>
                <a:prstClr val="black"/>
              </a:solidFill>
            </a:endParaRPr>
          </a:p>
          <a:p>
            <a:pPr marL="0" indent="0">
              <a:lnSpc>
                <a:spcPct val="80000"/>
              </a:lnSpc>
              <a:spcBef>
                <a:spcPts val="0"/>
              </a:spcBef>
              <a:spcAft>
                <a:spcPts val="1200"/>
              </a:spcAft>
              <a:buNone/>
            </a:pPr>
            <a:r>
              <a:rPr lang="en-US" sz="2600" b="1" dirty="0" smtClean="0">
                <a:solidFill>
                  <a:prstClr val="black"/>
                </a:solidFill>
              </a:rPr>
              <a:t>Clean </a:t>
            </a:r>
            <a:r>
              <a:rPr lang="en-US" sz="2600" b="1" dirty="0">
                <a:solidFill>
                  <a:prstClr val="black"/>
                </a:solidFill>
              </a:rPr>
              <a:t>energy projects, </a:t>
            </a:r>
            <a:r>
              <a:rPr lang="en-US" sz="2600" b="1" dirty="0" err="1">
                <a:solidFill>
                  <a:prstClr val="black"/>
                </a:solidFill>
              </a:rPr>
              <a:t>RETScreen</a:t>
            </a:r>
            <a:r>
              <a:rPr lang="en-US" sz="2600" b="1" dirty="0">
                <a:solidFill>
                  <a:prstClr val="black"/>
                </a:solidFill>
              </a:rPr>
              <a:t> engineering &amp; cases </a:t>
            </a:r>
            <a:r>
              <a:rPr lang="en-US" sz="2600" b="1" dirty="0" smtClean="0">
                <a:solidFill>
                  <a:prstClr val="black"/>
                </a:solidFill>
              </a:rPr>
              <a:t>textbook </a:t>
            </a:r>
            <a:r>
              <a:rPr lang="en-US" sz="2000" b="1" dirty="0" smtClean="0">
                <a:solidFill>
                  <a:prstClr val="black"/>
                </a:solidFill>
              </a:rPr>
              <a:t>(</a:t>
            </a:r>
            <a:r>
              <a:rPr lang="en-US" sz="2000" b="1" dirty="0" err="1" smtClean="0">
                <a:solidFill>
                  <a:prstClr val="black"/>
                </a:solidFill>
              </a:rPr>
              <a:t>RETScreen</a:t>
            </a:r>
            <a:r>
              <a:rPr lang="en-US" sz="2000" b="1" dirty="0" smtClean="0">
                <a:solidFill>
                  <a:prstClr val="black"/>
                </a:solidFill>
              </a:rPr>
              <a:t>; 2005)</a:t>
            </a:r>
            <a:r>
              <a:rPr lang="en-US" sz="2000" b="1" dirty="0">
                <a:solidFill>
                  <a:prstClr val="black"/>
                </a:solidFill>
              </a:rPr>
              <a:t/>
            </a:r>
            <a:br>
              <a:rPr lang="en-US" sz="2000" b="1" dirty="0">
                <a:solidFill>
                  <a:prstClr val="black"/>
                </a:solidFill>
              </a:rPr>
            </a:br>
            <a:r>
              <a:rPr lang="en-US" sz="2000" i="1" dirty="0" smtClean="0">
                <a:solidFill>
                  <a:prstClr val="black"/>
                </a:solidFill>
              </a:rPr>
              <a:t>description </a:t>
            </a:r>
            <a:r>
              <a:rPr lang="en-US" sz="2000" i="1" dirty="0">
                <a:solidFill>
                  <a:prstClr val="black"/>
                </a:solidFill>
              </a:rPr>
              <a:t>of clean energy decision-making software; uses worldwide database of NASA satellite-derived meteorological data (NASA surface meteorology and solar energy dataset (SSE)) from a ten-year period </a:t>
            </a:r>
            <a:br>
              <a:rPr lang="en-US" sz="2000" i="1" dirty="0">
                <a:solidFill>
                  <a:prstClr val="black"/>
                </a:solidFill>
              </a:rPr>
            </a:br>
            <a:r>
              <a:rPr lang="en-US" sz="2000" i="1" dirty="0">
                <a:solidFill>
                  <a:prstClr val="black"/>
                </a:solidFill>
              </a:rPr>
              <a:t>(1983 – 1993</a:t>
            </a:r>
            <a:r>
              <a:rPr lang="en-US" sz="2000" i="1" dirty="0" smtClean="0">
                <a:solidFill>
                  <a:prstClr val="black"/>
                </a:solidFill>
              </a:rPr>
              <a:t>)</a:t>
            </a:r>
          </a:p>
          <a:p>
            <a:pPr marL="0" indent="0">
              <a:lnSpc>
                <a:spcPct val="80000"/>
              </a:lnSpc>
              <a:spcBef>
                <a:spcPts val="0"/>
              </a:spcBef>
              <a:spcAft>
                <a:spcPts val="1200"/>
              </a:spcAft>
              <a:buNone/>
            </a:pPr>
            <a:r>
              <a:rPr lang="en-US" sz="2600" b="1" dirty="0" smtClean="0">
                <a:solidFill>
                  <a:prstClr val="black"/>
                </a:solidFill>
              </a:rPr>
              <a:t>Solar </a:t>
            </a:r>
            <a:r>
              <a:rPr lang="en-US" sz="2600" b="1" dirty="0">
                <a:solidFill>
                  <a:prstClr val="black"/>
                </a:solidFill>
              </a:rPr>
              <a:t>energy data for developing countries </a:t>
            </a:r>
            <a:r>
              <a:rPr lang="en-US" sz="2600" b="1" dirty="0" smtClean="0">
                <a:solidFill>
                  <a:prstClr val="black"/>
                </a:solidFill>
              </a:rPr>
              <a:t/>
            </a:r>
            <a:br>
              <a:rPr lang="en-US" sz="2600" b="1" dirty="0" smtClean="0">
                <a:solidFill>
                  <a:prstClr val="black"/>
                </a:solidFill>
              </a:rPr>
            </a:br>
            <a:r>
              <a:rPr lang="en-US" sz="2000" b="1" dirty="0" smtClean="0">
                <a:solidFill>
                  <a:prstClr val="black"/>
                </a:solidFill>
              </a:rPr>
              <a:t>(GEO-ECP; 2007)</a:t>
            </a:r>
            <a:r>
              <a:rPr lang="en-US" sz="2000" dirty="0"/>
              <a:t/>
            </a:r>
            <a:br>
              <a:rPr lang="en-US" sz="2000" dirty="0"/>
            </a:br>
            <a:r>
              <a:rPr lang="en-US" sz="2000" i="1" dirty="0" smtClean="0"/>
              <a:t>short </a:t>
            </a:r>
            <a:r>
              <a:rPr lang="en-US" sz="2000" i="1" dirty="0"/>
              <a:t>description of, and links to, SSE, </a:t>
            </a:r>
            <a:r>
              <a:rPr lang="en-US" sz="2000" i="1" dirty="0" err="1"/>
              <a:t>Helioclim</a:t>
            </a:r>
            <a:r>
              <a:rPr lang="en-US" sz="2000" i="1" dirty="0"/>
              <a:t> and </a:t>
            </a:r>
            <a:r>
              <a:rPr lang="en-US" sz="2000" i="1" dirty="0" smtClean="0"/>
              <a:t>SODA</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32</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00" y="900000"/>
            <a:ext cx="2370622" cy="7095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5850" y="900000"/>
            <a:ext cx="1200150" cy="695325"/>
          </a:xfrm>
          <a:prstGeom prst="rect">
            <a:avLst/>
          </a:prstGeom>
        </p:spPr>
      </p:pic>
    </p:spTree>
    <p:extLst>
      <p:ext uri="{BB962C8B-B14F-4D97-AF65-F5344CB8AC3E}">
        <p14:creationId xmlns:p14="http://schemas.microsoft.com/office/powerpoint/2010/main" val="3994103409"/>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876801"/>
          </a:xfrm>
        </p:spPr>
        <p:txBody>
          <a:bodyPr>
            <a:normAutofit/>
          </a:bodyPr>
          <a:lstStyle/>
          <a:p>
            <a:pPr marL="0" indent="0">
              <a:lnSpc>
                <a:spcPct val="80000"/>
              </a:lnSpc>
              <a:spcBef>
                <a:spcPts val="0"/>
              </a:spcBef>
              <a:spcAft>
                <a:spcPts val="1200"/>
              </a:spcAft>
              <a:buNone/>
            </a:pPr>
            <a:r>
              <a:rPr lang="en-US" sz="2400" b="1" dirty="0" smtClean="0">
                <a:solidFill>
                  <a:prstClr val="black"/>
                </a:solidFill>
              </a:rPr>
              <a:t>Results </a:t>
            </a:r>
            <a:r>
              <a:rPr lang="en-US" sz="2400" b="1" dirty="0">
                <a:solidFill>
                  <a:prstClr val="black"/>
                </a:solidFill>
              </a:rPr>
              <a:t>of solar resource assessments in the UNEP/SWERA project </a:t>
            </a:r>
            <a:r>
              <a:rPr lang="en-US" sz="2000" b="1" dirty="0" smtClean="0">
                <a:solidFill>
                  <a:prstClr val="black"/>
                </a:solidFill>
              </a:rPr>
              <a:t>(</a:t>
            </a:r>
            <a:r>
              <a:rPr lang="en-US" sz="2000" b="1" dirty="0" err="1" smtClean="0">
                <a:solidFill>
                  <a:prstClr val="black"/>
                </a:solidFill>
              </a:rPr>
              <a:t>Renné</a:t>
            </a:r>
            <a:r>
              <a:rPr lang="en-US" sz="2000" b="1" dirty="0" smtClean="0">
                <a:solidFill>
                  <a:prstClr val="black"/>
                </a:solidFill>
              </a:rPr>
              <a:t>; 2005)</a:t>
            </a:r>
            <a:r>
              <a:rPr lang="en-US" sz="2000" b="1" dirty="0">
                <a:solidFill>
                  <a:prstClr val="black"/>
                </a:solidFill>
              </a:rPr>
              <a:t/>
            </a:r>
            <a:br>
              <a:rPr lang="en-US" sz="2000" b="1" dirty="0">
                <a:solidFill>
                  <a:prstClr val="black"/>
                </a:solidFill>
              </a:rPr>
            </a:br>
            <a:r>
              <a:rPr lang="en-US" sz="2000" i="1" dirty="0" smtClean="0">
                <a:solidFill>
                  <a:prstClr val="black"/>
                </a:solidFill>
              </a:rPr>
              <a:t>article </a:t>
            </a:r>
            <a:r>
              <a:rPr lang="en-US" sz="2000" i="1" dirty="0">
                <a:solidFill>
                  <a:prstClr val="black"/>
                </a:solidFill>
              </a:rPr>
              <a:t>with summary of the results in the 13 SWERA countries</a:t>
            </a:r>
          </a:p>
          <a:p>
            <a:pPr marL="0" indent="0">
              <a:lnSpc>
                <a:spcPct val="80000"/>
              </a:lnSpc>
              <a:spcBef>
                <a:spcPts val="0"/>
              </a:spcBef>
              <a:spcAft>
                <a:spcPts val="1200"/>
              </a:spcAft>
              <a:buNone/>
            </a:pPr>
            <a:r>
              <a:rPr lang="en-US" sz="2400" b="1" dirty="0" smtClean="0">
                <a:solidFill>
                  <a:prstClr val="black"/>
                </a:solidFill>
              </a:rPr>
              <a:t>Global </a:t>
            </a:r>
            <a:r>
              <a:rPr lang="en-US" sz="2400" b="1" dirty="0">
                <a:solidFill>
                  <a:prstClr val="black"/>
                </a:solidFill>
              </a:rPr>
              <a:t>atlas for solar and wind energy end-user needs </a:t>
            </a:r>
            <a:r>
              <a:rPr lang="en-US" sz="2400" b="1" dirty="0" smtClean="0">
                <a:solidFill>
                  <a:prstClr val="black"/>
                </a:solidFill>
              </a:rPr>
              <a:t>assessment </a:t>
            </a:r>
            <a:r>
              <a:rPr lang="en-US" sz="2000" b="1" dirty="0" smtClean="0">
                <a:solidFill>
                  <a:prstClr val="black"/>
                </a:solidFill>
              </a:rPr>
              <a:t>(Caner; 2012)</a:t>
            </a:r>
            <a:r>
              <a:rPr lang="en-US" sz="2000" b="1" dirty="0">
                <a:solidFill>
                  <a:prstClr val="black"/>
                </a:solidFill>
              </a:rPr>
              <a:t/>
            </a:r>
            <a:br>
              <a:rPr lang="en-US" sz="2000" b="1" dirty="0">
                <a:solidFill>
                  <a:prstClr val="black"/>
                </a:solidFill>
              </a:rPr>
            </a:br>
            <a:r>
              <a:rPr lang="en-US" sz="2000" i="1" dirty="0" smtClean="0">
                <a:solidFill>
                  <a:prstClr val="black"/>
                </a:solidFill>
              </a:rPr>
              <a:t>presentation </a:t>
            </a:r>
            <a:r>
              <a:rPr lang="en-US" sz="2000" i="1" dirty="0">
                <a:solidFill>
                  <a:prstClr val="black"/>
                </a:solidFill>
              </a:rPr>
              <a:t>of the end-user assessment for SWERA products (policy-makers, developers, NGOs/universities, global modelling community). SWERA is used as first data source (to identify high-potential areas), but is not enough for decision-making. More capacity building </a:t>
            </a:r>
            <a:r>
              <a:rPr lang="en-US" sz="2000" i="1" dirty="0" smtClean="0">
                <a:solidFill>
                  <a:prstClr val="black"/>
                </a:solidFill>
              </a:rPr>
              <a:t>needed.</a:t>
            </a:r>
          </a:p>
          <a:p>
            <a:pPr marL="0" indent="0">
              <a:lnSpc>
                <a:spcPct val="80000"/>
              </a:lnSpc>
              <a:spcBef>
                <a:spcPts val="0"/>
              </a:spcBef>
              <a:spcAft>
                <a:spcPts val="1200"/>
              </a:spcAft>
              <a:buNone/>
            </a:pPr>
            <a:r>
              <a:rPr lang="en-US" sz="2400" b="1" dirty="0" smtClean="0">
                <a:solidFill>
                  <a:prstClr val="black"/>
                </a:solidFill>
              </a:rPr>
              <a:t>Solar </a:t>
            </a:r>
            <a:r>
              <a:rPr lang="en-US" sz="2400" b="1" dirty="0">
                <a:solidFill>
                  <a:prstClr val="black"/>
                </a:solidFill>
              </a:rPr>
              <a:t>and wind energy resource assessment </a:t>
            </a:r>
            <a:r>
              <a:rPr lang="en-US" sz="2000" b="1" dirty="0">
                <a:solidFill>
                  <a:prstClr val="black"/>
                </a:solidFill>
              </a:rPr>
              <a:t>(</a:t>
            </a:r>
            <a:r>
              <a:rPr lang="en-US" sz="2000" b="1" dirty="0" smtClean="0">
                <a:solidFill>
                  <a:prstClr val="black"/>
                </a:solidFill>
              </a:rPr>
              <a:t>GEF; 2011) </a:t>
            </a:r>
            <a:r>
              <a:rPr lang="en-US" sz="2400" b="1" dirty="0">
                <a:solidFill>
                  <a:prstClr val="black"/>
                </a:solidFill>
              </a:rPr>
              <a:t/>
            </a:r>
            <a:br>
              <a:rPr lang="en-US" sz="2400" b="1" dirty="0">
                <a:solidFill>
                  <a:prstClr val="black"/>
                </a:solidFill>
              </a:rPr>
            </a:br>
            <a:r>
              <a:rPr lang="en-US" sz="2000" i="1" dirty="0" smtClean="0">
                <a:solidFill>
                  <a:prstClr val="black"/>
                </a:solidFill>
              </a:rPr>
              <a:t>success </a:t>
            </a:r>
            <a:r>
              <a:rPr lang="en-US" sz="2000" i="1" dirty="0">
                <a:solidFill>
                  <a:prstClr val="black"/>
                </a:solidFill>
              </a:rPr>
              <a:t>story with summary of SWERA achievements </a:t>
            </a:r>
            <a:endParaRPr lang="en-US" sz="2000" i="1" dirty="0" smtClean="0">
              <a:solidFill>
                <a:prstClr val="black"/>
              </a:solidFill>
            </a:endParaRPr>
          </a:p>
          <a:p>
            <a:pPr marL="0" indent="0">
              <a:lnSpc>
                <a:spcPct val="80000"/>
              </a:lnSpc>
              <a:spcBef>
                <a:spcPts val="0"/>
              </a:spcBef>
              <a:spcAft>
                <a:spcPts val="1200"/>
              </a:spcAft>
              <a:buNone/>
            </a:pPr>
            <a:r>
              <a:rPr lang="en-US" sz="2400" b="1" dirty="0" smtClean="0"/>
              <a:t>Highlighting Earth’s solar resources from space </a:t>
            </a:r>
            <a:r>
              <a:rPr lang="en-US" sz="2000" b="1" dirty="0" smtClean="0"/>
              <a:t>(Copernicus</a:t>
            </a:r>
            <a:r>
              <a:rPr lang="en-US" sz="2000" b="1" dirty="0"/>
              <a:t>: 2013</a:t>
            </a:r>
            <a:r>
              <a:rPr lang="en-US" sz="2000" b="1" dirty="0" smtClean="0"/>
              <a:t>)</a:t>
            </a:r>
            <a:r>
              <a:rPr lang="en-US" sz="2400" b="1" dirty="0" smtClean="0"/>
              <a:t> </a:t>
            </a:r>
            <a:r>
              <a:rPr lang="en-US" sz="2000" i="1" dirty="0" smtClean="0"/>
              <a:t>brochure </a:t>
            </a:r>
            <a:r>
              <a:rPr lang="en-US" sz="2000" i="1" dirty="0"/>
              <a:t>on earth observation for </a:t>
            </a:r>
            <a:r>
              <a:rPr lang="en-US" sz="2000" i="1" dirty="0" smtClean="0"/>
              <a:t>solar energy</a:t>
            </a:r>
            <a:endParaRPr lang="en-US" sz="2400" i="1" dirty="0"/>
          </a:p>
          <a:p>
            <a:pPr marL="0" indent="0">
              <a:spcBef>
                <a:spcPts val="0"/>
              </a:spcBef>
              <a:spcAft>
                <a:spcPts val="600"/>
              </a:spcAft>
              <a:buNone/>
            </a:pPr>
            <a:endParaRPr lang="en-US" sz="800" i="1" dirty="0" smtClean="0"/>
          </a:p>
          <a:p>
            <a:pPr marL="0" indent="0">
              <a:spcBef>
                <a:spcPts val="0"/>
              </a:spcBef>
              <a:spcAft>
                <a:spcPts val="600"/>
              </a:spcAft>
              <a:buNone/>
            </a:pP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(3):</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000" y="216000"/>
            <a:ext cx="731520" cy="78472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469" y="90000"/>
            <a:ext cx="821531" cy="90725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518544"/>
            <a:ext cx="1543050" cy="517001"/>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201512536"/>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600" b="1" dirty="0" smtClean="0">
                <a:solidFill>
                  <a:prstClr val="black"/>
                </a:solidFill>
              </a:rPr>
              <a:t>Enhancing </a:t>
            </a:r>
            <a:r>
              <a:rPr lang="en-US" sz="2600" b="1" dirty="0">
                <a:solidFill>
                  <a:prstClr val="black"/>
                </a:solidFill>
              </a:rPr>
              <a:t>information for renewable energy technology deployment in Brazil, China, and South Africa </a:t>
            </a:r>
            <a:r>
              <a:rPr lang="en-US" sz="2600" b="1" dirty="0" smtClean="0">
                <a:solidFill>
                  <a:prstClr val="black"/>
                </a:solidFill>
              </a:rPr>
              <a:t/>
            </a:r>
            <a:br>
              <a:rPr lang="en-US" sz="2600" b="1" dirty="0" smtClean="0">
                <a:solidFill>
                  <a:prstClr val="black"/>
                </a:solidFill>
              </a:rPr>
            </a:br>
            <a:r>
              <a:rPr lang="en-US" sz="2000" b="1" dirty="0" smtClean="0">
                <a:solidFill>
                  <a:prstClr val="black"/>
                </a:solidFill>
              </a:rPr>
              <a:t>(UNEP, 2011) </a:t>
            </a:r>
            <a:r>
              <a:rPr lang="en-US" sz="2000" i="1" dirty="0" smtClean="0">
                <a:solidFill>
                  <a:prstClr val="black"/>
                </a:solidFill>
              </a:rPr>
              <a:t>description </a:t>
            </a:r>
            <a:r>
              <a:rPr lang="en-US" sz="2000" i="1" dirty="0">
                <a:solidFill>
                  <a:prstClr val="black"/>
                </a:solidFill>
              </a:rPr>
              <a:t>of resource assessment for solar and wind energy in the three countries + comparison between the countries</a:t>
            </a:r>
          </a:p>
          <a:p>
            <a:pPr marL="0" indent="0">
              <a:lnSpc>
                <a:spcPct val="80000"/>
              </a:lnSpc>
              <a:spcBef>
                <a:spcPts val="0"/>
              </a:spcBef>
              <a:spcAft>
                <a:spcPts val="1200"/>
              </a:spcAft>
              <a:buNone/>
            </a:pPr>
            <a:r>
              <a:rPr lang="en-US" sz="2600" b="1" dirty="0" smtClean="0">
                <a:solidFill>
                  <a:prstClr val="black"/>
                </a:solidFill>
              </a:rPr>
              <a:t>Terminal </a:t>
            </a:r>
            <a:r>
              <a:rPr lang="en-US" sz="2600" b="1" dirty="0">
                <a:solidFill>
                  <a:prstClr val="black"/>
                </a:solidFill>
              </a:rPr>
              <a:t>evaluation of UNEP GEF project solar and wind </a:t>
            </a:r>
            <a:r>
              <a:rPr lang="en-US" sz="2000" i="1" dirty="0" smtClean="0">
                <a:solidFill>
                  <a:prstClr val="black"/>
                </a:solidFill>
              </a:rPr>
              <a:t>evaluation </a:t>
            </a:r>
            <a:r>
              <a:rPr lang="en-US" sz="2000" i="1" dirty="0">
                <a:solidFill>
                  <a:prstClr val="black"/>
                </a:solidFill>
              </a:rPr>
              <a:t>report of the SWERA project with lessons learned and recommendations (establishment of a knowledge network)</a:t>
            </a:r>
          </a:p>
          <a:p>
            <a:pPr marL="0" indent="0">
              <a:lnSpc>
                <a:spcPct val="80000"/>
              </a:lnSpc>
              <a:spcBef>
                <a:spcPts val="0"/>
              </a:spcBef>
              <a:spcAft>
                <a:spcPts val="1200"/>
              </a:spcAft>
              <a:buNone/>
            </a:pPr>
            <a:r>
              <a:rPr lang="en-US" sz="2600" b="1" dirty="0" smtClean="0">
                <a:solidFill>
                  <a:prstClr val="black"/>
                </a:solidFill>
              </a:rPr>
              <a:t>User </a:t>
            </a:r>
            <a:r>
              <a:rPr lang="en-US" sz="2600" b="1" dirty="0">
                <a:solidFill>
                  <a:prstClr val="black"/>
                </a:solidFill>
              </a:rPr>
              <a:t>manual for SWERA: designing renewable resource assessment projects and using assessment </a:t>
            </a:r>
            <a:r>
              <a:rPr lang="en-US" sz="2600" b="1" dirty="0" smtClean="0">
                <a:solidFill>
                  <a:prstClr val="black"/>
                </a:solidFill>
              </a:rPr>
              <a:t>products </a:t>
            </a:r>
            <a:r>
              <a:rPr lang="en-US" sz="2000" b="1" dirty="0" smtClean="0">
                <a:solidFill>
                  <a:prstClr val="black"/>
                </a:solidFill>
              </a:rPr>
              <a:t>(</a:t>
            </a:r>
            <a:r>
              <a:rPr lang="en-US" sz="2000" b="1" dirty="0" err="1" smtClean="0">
                <a:solidFill>
                  <a:prstClr val="black"/>
                </a:solidFill>
              </a:rPr>
              <a:t>UNEP</a:t>
            </a:r>
            <a:r>
              <a:rPr lang="en-US" sz="2000" b="1" dirty="0" smtClean="0">
                <a:solidFill>
                  <a:prstClr val="black"/>
                </a:solidFill>
              </a:rPr>
              <a:t>) </a:t>
            </a:r>
            <a:r>
              <a:rPr lang="en-US" sz="2000" i="1" dirty="0" smtClean="0">
                <a:solidFill>
                  <a:prstClr val="black"/>
                </a:solidFill>
              </a:rPr>
              <a:t>user </a:t>
            </a:r>
            <a:r>
              <a:rPr lang="en-US" sz="2000" i="1" dirty="0">
                <a:solidFill>
                  <a:prstClr val="black"/>
                </a:solidFill>
              </a:rPr>
              <a:t>manual for SWERA and related products + guidance on where to find </a:t>
            </a:r>
            <a:r>
              <a:rPr lang="en-US" sz="2000" i="1" dirty="0" smtClean="0">
                <a:solidFill>
                  <a:prstClr val="black"/>
                </a:solidFill>
              </a:rPr>
              <a:t>information</a:t>
            </a:r>
            <a:endParaRPr lang="en-US" sz="2000" i="1" dirty="0"/>
          </a:p>
          <a:p>
            <a:pPr marL="0" indent="0">
              <a:lnSpc>
                <a:spcPct val="80000"/>
              </a:lnSpc>
              <a:spcBef>
                <a:spcPts val="0"/>
              </a:spcBef>
              <a:spcAft>
                <a:spcPts val="1200"/>
              </a:spcAft>
              <a:buNone/>
            </a:pPr>
            <a:endParaRPr lang="en-US" sz="800" i="1" dirty="0" smtClean="0"/>
          </a:p>
          <a:p>
            <a:pPr marL="0" indent="0">
              <a:spcBef>
                <a:spcPts val="0"/>
              </a:spcBef>
              <a:spcAft>
                <a:spcPts val="600"/>
              </a:spcAft>
              <a:buNone/>
            </a:pP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(4):</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000" y="504000"/>
            <a:ext cx="912876" cy="9791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8737" y="396000"/>
            <a:ext cx="957263" cy="1057151"/>
          </a:xfrm>
          <a:prstGeom prst="rect">
            <a:avLst/>
          </a:prstGeom>
        </p:spPr>
      </p:pic>
    </p:spTree>
    <p:extLst>
      <p:ext uri="{BB962C8B-B14F-4D97-AF65-F5344CB8AC3E}">
        <p14:creationId xmlns:p14="http://schemas.microsoft.com/office/powerpoint/2010/main" val="201512536"/>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876801"/>
          </a:xfrm>
        </p:spPr>
        <p:txBody>
          <a:bodyPr>
            <a:normAutofit/>
          </a:bodyPr>
          <a:lstStyle/>
          <a:p>
            <a:pPr marL="0" indent="0">
              <a:lnSpc>
                <a:spcPct val="80000"/>
              </a:lnSpc>
              <a:spcBef>
                <a:spcPts val="0"/>
              </a:spcBef>
              <a:spcAft>
                <a:spcPts val="1200"/>
              </a:spcAft>
              <a:buNone/>
            </a:pPr>
            <a:r>
              <a:rPr lang="en-US" sz="2400" b="1" dirty="0" smtClean="0">
                <a:solidFill>
                  <a:prstClr val="black"/>
                </a:solidFill>
              </a:rPr>
              <a:t>Satellite </a:t>
            </a:r>
            <a:r>
              <a:rPr lang="en-US" sz="2400" b="1" dirty="0">
                <a:solidFill>
                  <a:prstClr val="black"/>
                </a:solidFill>
              </a:rPr>
              <a:t>based services for the wind </a:t>
            </a:r>
            <a:r>
              <a:rPr lang="en-US" sz="2400" b="1" dirty="0" smtClean="0">
                <a:solidFill>
                  <a:prstClr val="black"/>
                </a:solidFill>
              </a:rPr>
              <a:t>industry </a:t>
            </a:r>
            <a:r>
              <a:rPr lang="en-US" sz="2000" b="1" dirty="0" smtClean="0">
                <a:solidFill>
                  <a:prstClr val="black"/>
                </a:solidFill>
              </a:rPr>
              <a:t>(</a:t>
            </a:r>
            <a:r>
              <a:rPr lang="en-US" sz="2000" b="1" dirty="0" err="1" smtClean="0">
                <a:solidFill>
                  <a:prstClr val="black"/>
                </a:solidFill>
              </a:rPr>
              <a:t>Furevik</a:t>
            </a:r>
            <a:r>
              <a:rPr lang="en-US" sz="2000" b="1" dirty="0" smtClean="0">
                <a:solidFill>
                  <a:prstClr val="black"/>
                </a:solidFill>
              </a:rPr>
              <a:t>; 2005)</a:t>
            </a:r>
            <a:r>
              <a:rPr lang="en-US" sz="2000" b="1" dirty="0">
                <a:solidFill>
                  <a:prstClr val="black"/>
                </a:solidFill>
              </a:rPr>
              <a:t/>
            </a:r>
            <a:br>
              <a:rPr lang="en-US" sz="2000" b="1" dirty="0">
                <a:solidFill>
                  <a:prstClr val="black"/>
                </a:solidFill>
              </a:rPr>
            </a:br>
            <a:r>
              <a:rPr lang="en-US" sz="2000" i="1" dirty="0" smtClean="0">
                <a:solidFill>
                  <a:prstClr val="black"/>
                </a:solidFill>
              </a:rPr>
              <a:t>article </a:t>
            </a:r>
            <a:r>
              <a:rPr lang="en-US" sz="2000" i="1" dirty="0">
                <a:solidFill>
                  <a:prstClr val="black"/>
                </a:solidFill>
              </a:rPr>
              <a:t>describing the use of EO data for wind farms (wind measurements over the ocean, wave statistics, tidal heights and currents, terrain roughness, orography</a:t>
            </a:r>
            <a:r>
              <a:rPr lang="en-US" sz="2000" i="1" dirty="0" smtClean="0">
                <a:solidFill>
                  <a:prstClr val="black"/>
                </a:solidFill>
              </a:rPr>
              <a:t>)</a:t>
            </a:r>
          </a:p>
          <a:p>
            <a:pPr marL="0" indent="0">
              <a:lnSpc>
                <a:spcPct val="80000"/>
              </a:lnSpc>
              <a:spcBef>
                <a:spcPts val="0"/>
              </a:spcBef>
              <a:spcAft>
                <a:spcPts val="1200"/>
              </a:spcAft>
              <a:buNone/>
            </a:pPr>
            <a:r>
              <a:rPr lang="en-US" sz="2400" b="1" dirty="0" smtClean="0">
                <a:solidFill>
                  <a:prstClr val="black"/>
                </a:solidFill>
              </a:rPr>
              <a:t>Wind energy </a:t>
            </a:r>
            <a:r>
              <a:rPr lang="en-US" sz="2400" b="1" dirty="0">
                <a:solidFill>
                  <a:prstClr val="black"/>
                </a:solidFill>
              </a:rPr>
              <a:t>forecasting </a:t>
            </a:r>
            <a:r>
              <a:rPr lang="en-US" sz="2000" b="1" dirty="0" smtClean="0">
                <a:solidFill>
                  <a:prstClr val="black"/>
                </a:solidFill>
              </a:rPr>
              <a:t>(Brower; 2011)</a:t>
            </a:r>
            <a:r>
              <a:rPr lang="en-US" sz="2000" b="1" dirty="0">
                <a:solidFill>
                  <a:prstClr val="black"/>
                </a:solidFill>
              </a:rPr>
              <a:t/>
            </a:r>
            <a:br>
              <a:rPr lang="en-US" sz="2000" b="1" dirty="0">
                <a:solidFill>
                  <a:prstClr val="black"/>
                </a:solidFill>
              </a:rPr>
            </a:br>
            <a:r>
              <a:rPr lang="en-US" sz="2000" i="1" dirty="0" smtClean="0">
                <a:solidFill>
                  <a:prstClr val="black"/>
                </a:solidFill>
              </a:rPr>
              <a:t>presentation describing </a:t>
            </a:r>
            <a:r>
              <a:rPr lang="en-US" sz="2000" i="1" dirty="0">
                <a:solidFill>
                  <a:prstClr val="black"/>
                </a:solidFill>
              </a:rPr>
              <a:t>forecasting systems, models, time horizons and forecast performance + recommendations to improve wind </a:t>
            </a:r>
            <a:r>
              <a:rPr lang="en-US" sz="2000" i="1" dirty="0" smtClean="0">
                <a:solidFill>
                  <a:prstClr val="black"/>
                </a:solidFill>
              </a:rPr>
              <a:t>forecasting in the United States</a:t>
            </a:r>
          </a:p>
          <a:p>
            <a:pPr marL="0" indent="0">
              <a:lnSpc>
                <a:spcPct val="80000"/>
              </a:lnSpc>
              <a:spcBef>
                <a:spcPts val="0"/>
              </a:spcBef>
              <a:spcAft>
                <a:spcPts val="1200"/>
              </a:spcAft>
              <a:buNone/>
            </a:pPr>
            <a:r>
              <a:rPr lang="en-US" sz="2400" b="1" dirty="0" smtClean="0">
                <a:solidFill>
                  <a:prstClr val="black"/>
                </a:solidFill>
              </a:rPr>
              <a:t>Assessment </a:t>
            </a:r>
            <a:r>
              <a:rPr lang="en-US" sz="2400" b="1" dirty="0">
                <a:solidFill>
                  <a:prstClr val="black"/>
                </a:solidFill>
              </a:rPr>
              <a:t>of wind </a:t>
            </a:r>
            <a:r>
              <a:rPr lang="en-US" sz="2400" b="1" dirty="0" smtClean="0">
                <a:solidFill>
                  <a:prstClr val="black"/>
                </a:solidFill>
              </a:rPr>
              <a:t>resources </a:t>
            </a:r>
            <a:r>
              <a:rPr lang="en-US" sz="2400" b="1" dirty="0">
                <a:solidFill>
                  <a:prstClr val="black"/>
                </a:solidFill>
              </a:rPr>
              <a:t>and </a:t>
            </a:r>
            <a:r>
              <a:rPr lang="en-US" sz="2400" b="1" dirty="0" smtClean="0">
                <a:solidFill>
                  <a:prstClr val="black"/>
                </a:solidFill>
              </a:rPr>
              <a:t>annual </a:t>
            </a:r>
            <a:r>
              <a:rPr lang="en-US" sz="2400" b="1" dirty="0">
                <a:solidFill>
                  <a:prstClr val="black"/>
                </a:solidFill>
              </a:rPr>
              <a:t>energy production of wind farms </a:t>
            </a:r>
            <a:r>
              <a:rPr lang="en-US" sz="2000" b="1" dirty="0" smtClean="0">
                <a:solidFill>
                  <a:prstClr val="black"/>
                </a:solidFill>
              </a:rPr>
              <a:t>(</a:t>
            </a:r>
            <a:r>
              <a:rPr lang="en-US" sz="2000" b="1" dirty="0" err="1" smtClean="0">
                <a:solidFill>
                  <a:prstClr val="black"/>
                </a:solidFill>
              </a:rPr>
              <a:t>Hasager</a:t>
            </a:r>
            <a:r>
              <a:rPr lang="en-US" sz="2000" b="1" dirty="0" smtClean="0">
                <a:solidFill>
                  <a:prstClr val="black"/>
                </a:solidFill>
              </a:rPr>
              <a:t>; 2012)</a:t>
            </a:r>
            <a:r>
              <a:rPr lang="en-US" sz="2000" b="1" dirty="0">
                <a:solidFill>
                  <a:prstClr val="black"/>
                </a:solidFill>
              </a:rPr>
              <a:t/>
            </a:r>
            <a:br>
              <a:rPr lang="en-US" sz="2000" b="1" dirty="0">
                <a:solidFill>
                  <a:prstClr val="black"/>
                </a:solidFill>
              </a:rPr>
            </a:br>
            <a:r>
              <a:rPr lang="en-US" sz="2000" i="1" dirty="0" smtClean="0">
                <a:solidFill>
                  <a:prstClr val="black"/>
                </a:solidFill>
              </a:rPr>
              <a:t>presentation </a:t>
            </a:r>
            <a:r>
              <a:rPr lang="en-US" sz="2000" i="1" dirty="0">
                <a:solidFill>
                  <a:prstClr val="black"/>
                </a:solidFill>
              </a:rPr>
              <a:t>on the use of earth observation for </a:t>
            </a:r>
            <a:r>
              <a:rPr lang="en-US" sz="2000" i="1" dirty="0" err="1">
                <a:solidFill>
                  <a:prstClr val="black"/>
                </a:solidFill>
              </a:rPr>
              <a:t>WAsP</a:t>
            </a:r>
            <a:r>
              <a:rPr lang="en-US" sz="2000" i="1" dirty="0">
                <a:solidFill>
                  <a:prstClr val="black"/>
                </a:solidFill>
              </a:rPr>
              <a:t> (wind atlas analysis and application </a:t>
            </a:r>
            <a:r>
              <a:rPr lang="en-US" sz="2000" i="1" dirty="0" err="1">
                <a:solidFill>
                  <a:prstClr val="black"/>
                </a:solidFill>
              </a:rPr>
              <a:t>programme</a:t>
            </a:r>
            <a:r>
              <a:rPr lang="en-US" sz="2000" i="1" dirty="0" smtClean="0">
                <a:solidFill>
                  <a:prstClr val="black"/>
                </a:solidFill>
              </a:rPr>
              <a:t>) in Denmark</a:t>
            </a:r>
            <a:endParaRPr lang="en-US" sz="2000" i="1" dirty="0"/>
          </a:p>
          <a:p>
            <a:pPr marL="0" indent="0">
              <a:lnSpc>
                <a:spcPct val="80000"/>
              </a:lnSpc>
              <a:spcBef>
                <a:spcPts val="0"/>
              </a:spcBef>
              <a:spcAft>
                <a:spcPts val="1200"/>
              </a:spcAft>
              <a:buNone/>
            </a:pPr>
            <a:r>
              <a:rPr lang="en-US" sz="2400" b="1" dirty="0" smtClean="0"/>
              <a:t>Space supports Europe’s energy future </a:t>
            </a:r>
            <a:r>
              <a:rPr lang="en-US" sz="2000" b="1" dirty="0" smtClean="0"/>
              <a:t>(Copernicus; 2013)</a:t>
            </a:r>
            <a:br>
              <a:rPr lang="en-US" sz="2000" b="1" dirty="0" smtClean="0"/>
            </a:br>
            <a:r>
              <a:rPr lang="en-US" sz="2000" i="1" dirty="0" smtClean="0"/>
              <a:t>brochure on earth observation for wind energy</a:t>
            </a:r>
            <a:endParaRPr lang="en-US" sz="900" i="1" dirty="0" smtClean="0"/>
          </a:p>
          <a:p>
            <a:pPr marL="0" indent="0">
              <a:lnSpc>
                <a:spcPct val="80000"/>
              </a:lnSpc>
              <a:spcBef>
                <a:spcPts val="0"/>
              </a:spcBef>
              <a:spcAft>
                <a:spcPts val="12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(5):</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5250" y="216000"/>
            <a:ext cx="840750" cy="84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499395"/>
            <a:ext cx="1600200" cy="536150"/>
          </a:xfrm>
          <a:prstGeom prst="rect">
            <a:avLst/>
          </a:prstGeom>
        </p:spPr>
      </p:pic>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201512536"/>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876801"/>
          </a:xfrm>
        </p:spPr>
        <p:txBody>
          <a:bodyPr>
            <a:normAutofit/>
          </a:bodyPr>
          <a:lstStyle/>
          <a:p>
            <a:pPr marL="0" lvl="0" indent="0">
              <a:lnSpc>
                <a:spcPct val="80000"/>
              </a:lnSpc>
              <a:spcBef>
                <a:spcPts val="0"/>
              </a:spcBef>
              <a:spcAft>
                <a:spcPts val="1200"/>
              </a:spcAft>
              <a:buNone/>
            </a:pPr>
            <a:r>
              <a:rPr lang="en-US" sz="2400" b="1" dirty="0">
                <a:solidFill>
                  <a:prstClr val="black"/>
                </a:solidFill>
              </a:rPr>
              <a:t>Facing the renewable energy </a:t>
            </a:r>
            <a:r>
              <a:rPr lang="en-US" sz="2400" b="1" dirty="0" smtClean="0">
                <a:solidFill>
                  <a:prstClr val="black"/>
                </a:solidFill>
              </a:rPr>
              <a:t>challenge </a:t>
            </a:r>
            <a:r>
              <a:rPr lang="en-US" sz="2000" b="1" dirty="0" smtClean="0">
                <a:solidFill>
                  <a:prstClr val="black"/>
                </a:solidFill>
              </a:rPr>
              <a:t>(Copernicus; 2014)</a:t>
            </a:r>
            <a:r>
              <a:rPr lang="en-US" sz="2000" b="1" dirty="0">
                <a:solidFill>
                  <a:prstClr val="black"/>
                </a:solidFill>
              </a:rPr>
              <a:t/>
            </a:r>
            <a:br>
              <a:rPr lang="en-US" sz="2000" b="1" dirty="0">
                <a:solidFill>
                  <a:prstClr val="black"/>
                </a:solidFill>
              </a:rPr>
            </a:br>
            <a:r>
              <a:rPr lang="en-US" sz="2000" i="1" dirty="0" smtClean="0">
                <a:solidFill>
                  <a:prstClr val="black"/>
                </a:solidFill>
              </a:rPr>
              <a:t>brochure on use of EO for snow cover, snow water equivalent &amp; run-off estimation for hydropower</a:t>
            </a:r>
            <a:endParaRPr lang="en-US" sz="2000" i="1" dirty="0">
              <a:solidFill>
                <a:prstClr val="black"/>
              </a:solidFill>
            </a:endParaRPr>
          </a:p>
          <a:p>
            <a:pPr marL="0" indent="0">
              <a:lnSpc>
                <a:spcPct val="80000"/>
              </a:lnSpc>
              <a:spcBef>
                <a:spcPts val="0"/>
              </a:spcBef>
              <a:spcAft>
                <a:spcPts val="1200"/>
              </a:spcAft>
              <a:buNone/>
            </a:pPr>
            <a:r>
              <a:rPr lang="en-US" sz="2400" b="1" dirty="0" smtClean="0">
                <a:solidFill>
                  <a:prstClr val="black"/>
                </a:solidFill>
              </a:rPr>
              <a:t>Best </a:t>
            </a:r>
            <a:r>
              <a:rPr lang="en-US" sz="2400" b="1" dirty="0">
                <a:solidFill>
                  <a:prstClr val="black"/>
                </a:solidFill>
              </a:rPr>
              <a:t>practices handbook for the collection and use of solar resource data for solar energy </a:t>
            </a:r>
            <a:r>
              <a:rPr lang="en-US" sz="2400" b="1" dirty="0" smtClean="0">
                <a:solidFill>
                  <a:prstClr val="black"/>
                </a:solidFill>
              </a:rPr>
              <a:t>applications </a:t>
            </a:r>
            <a:r>
              <a:rPr lang="en-US" sz="2000" b="1" dirty="0" smtClean="0">
                <a:solidFill>
                  <a:prstClr val="black"/>
                </a:solidFill>
              </a:rPr>
              <a:t>(NREL; 2015)</a:t>
            </a:r>
            <a:r>
              <a:rPr lang="en-US" sz="2000" b="1" dirty="0">
                <a:solidFill>
                  <a:prstClr val="black"/>
                </a:solidFill>
              </a:rPr>
              <a:t/>
            </a:r>
            <a:br>
              <a:rPr lang="en-US" sz="2000" b="1" dirty="0">
                <a:solidFill>
                  <a:prstClr val="black"/>
                </a:solidFill>
              </a:rPr>
            </a:br>
            <a:r>
              <a:rPr lang="en-US" sz="2000" i="1" dirty="0" smtClean="0">
                <a:solidFill>
                  <a:prstClr val="black"/>
                </a:solidFill>
              </a:rPr>
              <a:t>general handbook, including the use of remote sensing</a:t>
            </a:r>
          </a:p>
          <a:p>
            <a:pPr marL="0" indent="0">
              <a:lnSpc>
                <a:spcPct val="80000"/>
              </a:lnSpc>
              <a:spcBef>
                <a:spcPts val="0"/>
              </a:spcBef>
              <a:spcAft>
                <a:spcPts val="1200"/>
              </a:spcAft>
              <a:buNone/>
            </a:pPr>
            <a:r>
              <a:rPr lang="en-US" sz="2400" b="1" dirty="0" smtClean="0">
                <a:solidFill>
                  <a:prstClr val="black"/>
                </a:solidFill>
              </a:rPr>
              <a:t>Global </a:t>
            </a:r>
            <a:r>
              <a:rPr lang="en-US" sz="2400" b="1" dirty="0">
                <a:solidFill>
                  <a:prstClr val="black"/>
                </a:solidFill>
              </a:rPr>
              <a:t>renewable energy atlas </a:t>
            </a:r>
            <a:r>
              <a:rPr lang="en-US" sz="2000" b="1" dirty="0">
                <a:solidFill>
                  <a:prstClr val="black"/>
                </a:solidFill>
              </a:rPr>
              <a:t>(IRENA) </a:t>
            </a:r>
            <a:r>
              <a:rPr lang="en-US" sz="2000" dirty="0">
                <a:solidFill>
                  <a:prstClr val="black"/>
                </a:solidFill>
                <a:hlinkClick r:id="rId2"/>
              </a:rPr>
              <a:t>http://irena.masdar.ac.ae</a:t>
            </a:r>
            <a:r>
              <a:rPr lang="en-US" sz="2000" dirty="0" smtClean="0">
                <a:solidFill>
                  <a:prstClr val="black"/>
                </a:solidFill>
                <a:hlinkClick r:id="rId2"/>
              </a:rPr>
              <a:t>/</a:t>
            </a:r>
            <a:r>
              <a:rPr lang="en-US" sz="2000" dirty="0" smtClean="0">
                <a:solidFill>
                  <a:prstClr val="black"/>
                </a:solidFill>
              </a:rPr>
              <a:t> </a:t>
            </a:r>
            <a:r>
              <a:rPr lang="en-US" sz="2000" dirty="0">
                <a:solidFill>
                  <a:prstClr val="black"/>
                </a:solidFill>
              </a:rPr>
              <a:t/>
            </a:r>
            <a:br>
              <a:rPr lang="en-US" sz="2000" dirty="0">
                <a:solidFill>
                  <a:prstClr val="black"/>
                </a:solidFill>
              </a:rPr>
            </a:br>
            <a:r>
              <a:rPr lang="en-US" sz="2000" i="1" dirty="0" smtClean="0">
                <a:solidFill>
                  <a:prstClr val="black"/>
                </a:solidFill>
              </a:rPr>
              <a:t>web-based facility with maps on renewable energy</a:t>
            </a:r>
          </a:p>
          <a:p>
            <a:pPr marL="0" indent="0">
              <a:lnSpc>
                <a:spcPct val="80000"/>
              </a:lnSpc>
              <a:spcBef>
                <a:spcPts val="0"/>
              </a:spcBef>
              <a:spcAft>
                <a:spcPts val="1200"/>
              </a:spcAft>
              <a:buNone/>
            </a:pPr>
            <a:r>
              <a:rPr lang="en-US" sz="2400" b="1" dirty="0">
                <a:solidFill>
                  <a:prstClr val="black"/>
                </a:solidFill>
              </a:rPr>
              <a:t>Earth observation and renewable </a:t>
            </a:r>
            <a:r>
              <a:rPr lang="en-US" sz="2400" b="1" dirty="0" smtClean="0">
                <a:solidFill>
                  <a:prstClr val="black"/>
                </a:solidFill>
              </a:rPr>
              <a:t>energy </a:t>
            </a:r>
            <a:r>
              <a:rPr lang="en-US" sz="2000" b="1" dirty="0" smtClean="0">
                <a:solidFill>
                  <a:prstClr val="black"/>
                </a:solidFill>
              </a:rPr>
              <a:t>(ESA; 2013)</a:t>
            </a:r>
            <a:r>
              <a:rPr lang="en-US" sz="2000" b="1" dirty="0">
                <a:solidFill>
                  <a:prstClr val="black"/>
                </a:solidFill>
              </a:rPr>
              <a:t/>
            </a:r>
            <a:br>
              <a:rPr lang="en-US" sz="2000" b="1" dirty="0">
                <a:solidFill>
                  <a:prstClr val="black"/>
                </a:solidFill>
              </a:rPr>
            </a:br>
            <a:r>
              <a:rPr lang="en-US" sz="2000" i="1" dirty="0" smtClean="0">
                <a:solidFill>
                  <a:prstClr val="black"/>
                </a:solidFill>
              </a:rPr>
              <a:t>presentation </a:t>
            </a:r>
            <a:r>
              <a:rPr lang="en-US" sz="2000" i="1" dirty="0">
                <a:solidFill>
                  <a:prstClr val="black"/>
                </a:solidFill>
              </a:rPr>
              <a:t>on </a:t>
            </a:r>
            <a:r>
              <a:rPr lang="en-US" sz="2000" i="1" dirty="0" smtClean="0">
                <a:solidFill>
                  <a:prstClr val="black"/>
                </a:solidFill>
              </a:rPr>
              <a:t>EO products for renewable energy</a:t>
            </a:r>
            <a:endParaRPr lang="en-US" sz="2000" i="1" dirty="0"/>
          </a:p>
          <a:p>
            <a:pPr marL="0" indent="0">
              <a:lnSpc>
                <a:spcPct val="80000"/>
              </a:lnSpc>
              <a:spcBef>
                <a:spcPts val="0"/>
              </a:spcBef>
              <a:spcAft>
                <a:spcPts val="1200"/>
              </a:spcAft>
              <a:buNone/>
            </a:pPr>
            <a:r>
              <a:rPr lang="en-US" sz="2400" b="1" dirty="0"/>
              <a:t>Distribution of wind and solar energy resources in Tanzania and </a:t>
            </a:r>
            <a:r>
              <a:rPr lang="en-US" sz="2400" b="1" dirty="0" smtClean="0"/>
              <a:t>Mozambique </a:t>
            </a:r>
            <a:r>
              <a:rPr lang="en-US" sz="2000" b="1" dirty="0" smtClean="0"/>
              <a:t>(Chalmers University of Technology; 2011)</a:t>
            </a:r>
            <a:br>
              <a:rPr lang="en-US" sz="2000" b="1" dirty="0" smtClean="0"/>
            </a:br>
            <a:r>
              <a:rPr lang="en-US" sz="2000" i="1" dirty="0" smtClean="0"/>
              <a:t>example of feasibility assessment for wind and solar energy, based on EO products</a:t>
            </a:r>
            <a:endParaRPr lang="en-US" sz="900" i="1" dirty="0" smtClean="0"/>
          </a:p>
          <a:p>
            <a:pPr marL="0" indent="0">
              <a:lnSpc>
                <a:spcPct val="80000"/>
              </a:lnSpc>
              <a:spcBef>
                <a:spcPts val="0"/>
              </a:spcBef>
              <a:spcAft>
                <a:spcPts val="12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36</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(6):</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818" y="353487"/>
            <a:ext cx="1625600" cy="5805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419" y="418749"/>
            <a:ext cx="1887182" cy="47921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376224"/>
            <a:ext cx="1092269" cy="564265"/>
          </a:xfrm>
          <a:prstGeom prst="rect">
            <a:avLst/>
          </a:prstGeom>
        </p:spPr>
      </p:pic>
    </p:spTree>
    <p:extLst>
      <p:ext uri="{BB962C8B-B14F-4D97-AF65-F5344CB8AC3E}">
        <p14:creationId xmlns:p14="http://schemas.microsoft.com/office/powerpoint/2010/main" val="3343081417"/>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37</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mining and</a:t>
            </a:r>
            <a:br>
              <a:rPr lang="en-US" sz="4000" b="1" i="1" dirty="0" smtClean="0">
                <a:solidFill>
                  <a:srgbClr val="4676A6"/>
                </a:solidFill>
              </a:rPr>
            </a:br>
            <a:r>
              <a:rPr lang="en-US" sz="4000" b="1" i="1" dirty="0" smtClean="0">
                <a:solidFill>
                  <a:srgbClr val="4676A6"/>
                </a:solidFill>
              </a:rPr>
              <a:t>fossil fuel extraction</a:t>
            </a:r>
            <a:endParaRPr lang="en-US" sz="4000" b="1" i="1" dirty="0">
              <a:solidFill>
                <a:srgbClr val="4676A6"/>
              </a:solidFill>
            </a:endParaRPr>
          </a:p>
        </p:txBody>
      </p:sp>
      <p:sp>
        <p:nvSpPr>
          <p:cNvPr id="11" name="TextBox 2"/>
          <p:cNvSpPr txBox="1">
            <a:spLocks noChangeArrowheads="1"/>
          </p:cNvSpPr>
          <p:nvPr/>
        </p:nvSpPr>
        <p:spPr bwMode="auto">
          <a:xfrm>
            <a:off x="6172200" y="4140000"/>
            <a:ext cx="241379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Landsat </a:t>
            </a:r>
            <a:r>
              <a:rPr lang="en-US" altLang="en-US" sz="1600" i="1" dirty="0">
                <a:latin typeface="+mn-lt"/>
              </a:rPr>
              <a:t>ETM+ satellite image of the </a:t>
            </a:r>
            <a:r>
              <a:rPr lang="en-US" altLang="en-US" sz="1600" i="1" dirty="0" err="1">
                <a:latin typeface="+mn-lt"/>
              </a:rPr>
              <a:t>Catanda</a:t>
            </a:r>
            <a:r>
              <a:rPr lang="en-US" altLang="en-US" sz="1600" i="1" dirty="0">
                <a:latin typeface="+mn-lt"/>
              </a:rPr>
              <a:t> </a:t>
            </a:r>
            <a:r>
              <a:rPr lang="en-US" altLang="en-US" sz="1600" i="1" dirty="0" err="1">
                <a:latin typeface="+mn-lt"/>
              </a:rPr>
              <a:t>carbonatite</a:t>
            </a:r>
            <a:r>
              <a:rPr lang="en-US" altLang="en-US" sz="1600" i="1" dirty="0">
                <a:latin typeface="+mn-lt"/>
              </a:rPr>
              <a:t> massif (Angola) </a:t>
            </a:r>
            <a:r>
              <a:rPr lang="en-US" altLang="en-US" sz="1600" i="1" dirty="0" smtClean="0">
                <a:latin typeface="+mn-lt"/>
              </a:rPr>
              <a:t/>
            </a:r>
            <a:br>
              <a:rPr lang="en-US" altLang="en-US" sz="1600" i="1" dirty="0" smtClean="0">
                <a:latin typeface="+mn-lt"/>
              </a:rPr>
            </a:br>
            <a:r>
              <a:rPr lang="en-US" altLang="en-US" sz="1600" i="1" dirty="0" smtClean="0">
                <a:latin typeface="+mn-lt"/>
              </a:rPr>
              <a:t>superimposed </a:t>
            </a:r>
            <a:br>
              <a:rPr lang="en-US" altLang="en-US" sz="1600" i="1" dirty="0" smtClean="0">
                <a:latin typeface="+mn-lt"/>
              </a:rPr>
            </a:br>
            <a:r>
              <a:rPr lang="en-US" altLang="en-US" sz="1600" i="1" dirty="0" smtClean="0">
                <a:latin typeface="+mn-lt"/>
              </a:rPr>
              <a:t>on </a:t>
            </a:r>
            <a:r>
              <a:rPr lang="en-US" altLang="en-US" sz="1600" i="1" dirty="0">
                <a:latin typeface="+mn-lt"/>
              </a:rPr>
              <a:t>DEM</a:t>
            </a: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r>
              <a:rPr lang="en-US" altLang="en-US" sz="1600" i="1" dirty="0" smtClean="0">
                <a:latin typeface="+mn-lt"/>
              </a:rPr>
              <a:t>(Source: AEGOS project)</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2160000"/>
            <a:ext cx="5943599" cy="3962400"/>
          </a:xfrm>
          <a:prstGeom prst="rect">
            <a:avLst/>
          </a:prstGeom>
          <a:noFill/>
          <a:ln>
            <a:noFill/>
          </a:ln>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38</a:t>
            </a:fld>
            <a:endParaRPr lang="en-US"/>
          </a:p>
        </p:txBody>
      </p:sp>
      <p:sp>
        <p:nvSpPr>
          <p:cNvPr id="2" name="TextBox 1"/>
          <p:cNvSpPr txBox="1"/>
          <p:nvPr/>
        </p:nvSpPr>
        <p:spPr>
          <a:xfrm>
            <a:off x="2085187" y="381648"/>
            <a:ext cx="6500813" cy="1323439"/>
          </a:xfrm>
          <a:prstGeom prst="rect">
            <a:avLst/>
          </a:prstGeom>
          <a:noFill/>
        </p:spPr>
        <p:txBody>
          <a:bodyPr wrap="square" rtlCol="0">
            <a:spAutoFit/>
          </a:bodyPr>
          <a:lstStyle/>
          <a:p>
            <a:pPr algn="r"/>
            <a:r>
              <a:rPr lang="en-US" sz="4000" b="1" i="1" dirty="0" smtClean="0">
                <a:solidFill>
                  <a:srgbClr val="4676A6"/>
                </a:solidFill>
              </a:rPr>
              <a:t>Mining and fossil</a:t>
            </a:r>
            <a:br>
              <a:rPr lang="en-US" sz="4000" b="1" i="1" dirty="0" smtClean="0">
                <a:solidFill>
                  <a:srgbClr val="4676A6"/>
                </a:solidFill>
              </a:rPr>
            </a:br>
            <a:r>
              <a:rPr lang="en-US" sz="4000" b="1" i="1" dirty="0" smtClean="0">
                <a:solidFill>
                  <a:srgbClr val="4676A6"/>
                </a:solidFill>
              </a:rPr>
              <a:t>fuel extraction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is used for </a:t>
            </a:r>
            <a:r>
              <a:rPr lang="en-US" sz="2400" kern="0" dirty="0"/>
              <a:t>geological mapping </a:t>
            </a:r>
            <a:r>
              <a:rPr lang="en-US" sz="2400" kern="0" dirty="0" smtClean="0"/>
              <a:t> </a:t>
            </a:r>
            <a:r>
              <a:rPr lang="en-US" sz="2400" kern="0" dirty="0"/>
              <a:t>(exploring of new mineral deposits), </a:t>
            </a:r>
            <a:r>
              <a:rPr lang="en-US" sz="2400" kern="0" dirty="0" smtClean="0"/>
              <a:t>optimal planning of seismic surveys and  monitoring of the impact of mining and fossil fuel extraction (land use change, air quality, soil quality, water quality, presence of roads, indicators of socio-economic effects, risk management, site rehabilitation)</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can be applied in remote areas and access to data is not restricted</a:t>
            </a:r>
          </a:p>
          <a:p>
            <a:pPr marL="342000" indent="-342000">
              <a:lnSpc>
                <a:spcPct val="80000"/>
              </a:lnSpc>
              <a:spcBef>
                <a:spcPts val="0"/>
              </a:spcBef>
              <a:spcAft>
                <a:spcPts val="1200"/>
              </a:spcAft>
              <a:buFont typeface="Arial" panose="020B0604020202020204" pitchFamily="34" charset="0"/>
              <a:buChar char="•"/>
              <a:defRPr/>
            </a:pPr>
            <a:r>
              <a:rPr lang="en-GB" sz="2400" kern="0" dirty="0" smtClean="0">
                <a:solidFill>
                  <a:srgbClr val="4676A6"/>
                </a:solidFill>
              </a:rPr>
              <a:t>Cost estimate: </a:t>
            </a:r>
            <a:r>
              <a:rPr lang="en-GB" sz="2400" kern="0" dirty="0" smtClean="0"/>
              <a:t>geological mapping 2 – 16 k€ for an area of </a:t>
            </a:r>
            <a:br>
              <a:rPr lang="en-GB" sz="2400" kern="0" dirty="0" smtClean="0"/>
            </a:br>
            <a:r>
              <a:rPr lang="en-GB" sz="2400" kern="0" dirty="0" smtClean="0"/>
              <a:t>20 x 20 km, habitat / impact assessment 20 – 25 k€ per mining operation, geotechnical assessment </a:t>
            </a:r>
            <a:r>
              <a:rPr lang="en-GB" sz="2400" kern="0" dirty="0"/>
              <a:t>10 – 15 k€ per mining </a:t>
            </a:r>
            <a:r>
              <a:rPr lang="en-GB" sz="2400" kern="0" dirty="0" smtClean="0"/>
              <a:t>operation, mine waste monitoring 10 – 50 k€ / year</a:t>
            </a:r>
          </a:p>
          <a:p>
            <a:pPr marL="34200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a:t>
            </a:r>
            <a:r>
              <a:rPr lang="en-US" sz="2400" kern="0" dirty="0">
                <a:solidFill>
                  <a:srgbClr val="4676A6"/>
                </a:solidFill>
              </a:rPr>
              <a:t>challenges: </a:t>
            </a:r>
            <a:r>
              <a:rPr lang="en-US" sz="2400" kern="0" dirty="0" smtClean="0"/>
              <a:t>cost, complexity, capacity.</a:t>
            </a: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400" b="1" dirty="0" smtClean="0">
                <a:solidFill>
                  <a:prstClr val="black"/>
                </a:solidFill>
              </a:rPr>
              <a:t>Review </a:t>
            </a:r>
            <a:r>
              <a:rPr lang="en-US" sz="2400" b="1" dirty="0">
                <a:solidFill>
                  <a:prstClr val="black"/>
                </a:solidFill>
              </a:rPr>
              <a:t>of spin-off projects based on AEGOS, preparation of a road map for AEGOS test </a:t>
            </a:r>
            <a:r>
              <a:rPr lang="en-US" sz="2400" b="1" dirty="0" smtClean="0">
                <a:solidFill>
                  <a:prstClr val="black"/>
                </a:solidFill>
              </a:rPr>
              <a:t>beds </a:t>
            </a:r>
            <a:r>
              <a:rPr lang="en-US" sz="2000" b="1" dirty="0" smtClean="0">
                <a:solidFill>
                  <a:prstClr val="black"/>
                </a:solidFill>
              </a:rPr>
              <a:t>(AEGOS; 2011)</a:t>
            </a:r>
            <a:r>
              <a:rPr lang="en-US" sz="2000" b="1" dirty="0">
                <a:solidFill>
                  <a:prstClr val="black"/>
                </a:solidFill>
              </a:rPr>
              <a:t/>
            </a:r>
            <a:br>
              <a:rPr lang="en-US" sz="2000" b="1" dirty="0">
                <a:solidFill>
                  <a:prstClr val="black"/>
                </a:solidFill>
              </a:rPr>
            </a:br>
            <a:r>
              <a:rPr lang="en-US" sz="2000" i="1" dirty="0" smtClean="0">
                <a:solidFill>
                  <a:prstClr val="black"/>
                </a:solidFill>
              </a:rPr>
              <a:t>description </a:t>
            </a:r>
            <a:r>
              <a:rPr lang="en-US" sz="2000" i="1" dirty="0">
                <a:solidFill>
                  <a:prstClr val="black"/>
                </a:solidFill>
              </a:rPr>
              <a:t>of 8 geological mapping initiatives in </a:t>
            </a:r>
            <a:r>
              <a:rPr lang="en-US" sz="2000" i="1" dirty="0" smtClean="0">
                <a:solidFill>
                  <a:prstClr val="black"/>
                </a:solidFill>
              </a:rPr>
              <a:t>Africa</a:t>
            </a:r>
          </a:p>
          <a:p>
            <a:pPr marL="0" indent="0">
              <a:lnSpc>
                <a:spcPct val="80000"/>
              </a:lnSpc>
              <a:spcBef>
                <a:spcPts val="0"/>
              </a:spcBef>
              <a:spcAft>
                <a:spcPts val="1200"/>
              </a:spcAft>
              <a:buNone/>
            </a:pPr>
            <a:r>
              <a:rPr lang="en-US" sz="2400" b="1" dirty="0" smtClean="0">
                <a:solidFill>
                  <a:prstClr val="black"/>
                </a:solidFill>
              </a:rPr>
              <a:t>The </a:t>
            </a:r>
            <a:r>
              <a:rPr lang="en-US" sz="2400" b="1" dirty="0">
                <a:solidFill>
                  <a:prstClr val="black"/>
                </a:solidFill>
              </a:rPr>
              <a:t>spatial data infrastructure for </a:t>
            </a:r>
            <a:r>
              <a:rPr lang="en-US" sz="2400" b="1" dirty="0" err="1">
                <a:solidFill>
                  <a:prstClr val="black"/>
                </a:solidFill>
              </a:rPr>
              <a:t>georesources</a:t>
            </a:r>
            <a:r>
              <a:rPr lang="en-US" sz="2400" b="1" dirty="0">
                <a:solidFill>
                  <a:prstClr val="black"/>
                </a:solidFill>
              </a:rPr>
              <a:t> in Africa </a:t>
            </a:r>
            <a:r>
              <a:rPr lang="en-US" sz="2000" b="1" dirty="0" smtClean="0">
                <a:solidFill>
                  <a:prstClr val="black"/>
                </a:solidFill>
              </a:rPr>
              <a:t>(</a:t>
            </a:r>
            <a:r>
              <a:rPr lang="en-US" sz="2000" b="1" dirty="0" err="1" smtClean="0">
                <a:solidFill>
                  <a:prstClr val="black"/>
                </a:solidFill>
              </a:rPr>
              <a:t>Urvois</a:t>
            </a:r>
            <a:r>
              <a:rPr lang="en-US" sz="2000" b="1" dirty="0" smtClean="0">
                <a:solidFill>
                  <a:prstClr val="black"/>
                </a:solidFill>
              </a:rPr>
              <a:t>, AEGOS; 2013) </a:t>
            </a:r>
            <a:r>
              <a:rPr lang="en-US" sz="2000" i="1" dirty="0" smtClean="0">
                <a:solidFill>
                  <a:prstClr val="black"/>
                </a:solidFill>
              </a:rPr>
              <a:t>overview </a:t>
            </a:r>
            <a:r>
              <a:rPr lang="en-US" sz="2000" i="1" dirty="0">
                <a:solidFill>
                  <a:prstClr val="black"/>
                </a:solidFill>
              </a:rPr>
              <a:t>presentation of the AEGOS </a:t>
            </a:r>
            <a:r>
              <a:rPr lang="en-US" sz="2000" i="1" dirty="0" smtClean="0">
                <a:solidFill>
                  <a:prstClr val="black"/>
                </a:solidFill>
              </a:rPr>
              <a:t>initiative</a:t>
            </a:r>
          </a:p>
          <a:p>
            <a:pPr marL="0" indent="0">
              <a:lnSpc>
                <a:spcPct val="80000"/>
              </a:lnSpc>
              <a:spcBef>
                <a:spcPts val="0"/>
              </a:spcBef>
              <a:spcAft>
                <a:spcPts val="1200"/>
              </a:spcAft>
              <a:buNone/>
            </a:pPr>
            <a:r>
              <a:rPr lang="en-US" sz="2400" b="1" dirty="0" smtClean="0">
                <a:solidFill>
                  <a:prstClr val="black"/>
                </a:solidFill>
              </a:rPr>
              <a:t>ERS in oil and gas industry </a:t>
            </a:r>
            <a:r>
              <a:rPr lang="en-US" sz="2000" b="1" dirty="0" smtClean="0">
                <a:solidFill>
                  <a:prstClr val="black"/>
                </a:solidFill>
              </a:rPr>
              <a:t>(Earth from Space; 2011) </a:t>
            </a:r>
            <a:br>
              <a:rPr lang="en-US" sz="2000" b="1" dirty="0" smtClean="0">
                <a:solidFill>
                  <a:prstClr val="black"/>
                </a:solidFill>
              </a:rPr>
            </a:br>
            <a:r>
              <a:rPr lang="en-US" sz="2000" i="1" dirty="0" smtClean="0">
                <a:solidFill>
                  <a:prstClr val="black"/>
                </a:solidFill>
              </a:rPr>
              <a:t>special issue dedicated to GIS and remote sensing for oil and gas by the Russian company </a:t>
            </a:r>
            <a:r>
              <a:rPr lang="en-US" sz="2000" i="1" dirty="0" err="1" smtClean="0">
                <a:solidFill>
                  <a:prstClr val="black"/>
                </a:solidFill>
              </a:rPr>
              <a:t>Scanex</a:t>
            </a:r>
            <a:endParaRPr lang="en-US" sz="2000" i="1" dirty="0">
              <a:solidFill>
                <a:prstClr val="black"/>
              </a:solidFill>
            </a:endParaRPr>
          </a:p>
          <a:p>
            <a:pPr marL="0" indent="0">
              <a:lnSpc>
                <a:spcPct val="80000"/>
              </a:lnSpc>
              <a:spcBef>
                <a:spcPts val="0"/>
              </a:spcBef>
              <a:spcAft>
                <a:spcPts val="1200"/>
              </a:spcAft>
              <a:buNone/>
            </a:pPr>
            <a:r>
              <a:rPr lang="en-US" sz="2400" b="1" dirty="0" smtClean="0">
                <a:solidFill>
                  <a:prstClr val="black"/>
                </a:solidFill>
              </a:rPr>
              <a:t>Satellite monitoring </a:t>
            </a:r>
            <a:r>
              <a:rPr lang="en-US" sz="2400" b="1" dirty="0">
                <a:solidFill>
                  <a:prstClr val="black"/>
                </a:solidFill>
              </a:rPr>
              <a:t>of the </a:t>
            </a:r>
            <a:r>
              <a:rPr lang="en-US" sz="2400" b="1" dirty="0" smtClean="0">
                <a:solidFill>
                  <a:prstClr val="black"/>
                </a:solidFill>
              </a:rPr>
              <a:t>diamond field </a:t>
            </a:r>
            <a:r>
              <a:rPr lang="en-US" sz="2400" b="1" dirty="0">
                <a:solidFill>
                  <a:prstClr val="black"/>
                </a:solidFill>
              </a:rPr>
              <a:t>in the Archangelsk </a:t>
            </a:r>
            <a:r>
              <a:rPr lang="en-US" sz="2400" b="1" dirty="0" smtClean="0">
                <a:solidFill>
                  <a:prstClr val="black"/>
                </a:solidFill>
              </a:rPr>
              <a:t>Region </a:t>
            </a:r>
            <a:r>
              <a:rPr lang="en-US" sz="2000" b="1" dirty="0" smtClean="0">
                <a:solidFill>
                  <a:prstClr val="black"/>
                </a:solidFill>
              </a:rPr>
              <a:t>(</a:t>
            </a:r>
            <a:r>
              <a:rPr lang="en-US" sz="2000" b="1" dirty="0">
                <a:solidFill>
                  <a:prstClr val="black"/>
                </a:solidFill>
              </a:rPr>
              <a:t>Earth from Space; </a:t>
            </a:r>
            <a:r>
              <a:rPr lang="en-US" sz="2000" b="1" dirty="0" smtClean="0">
                <a:solidFill>
                  <a:prstClr val="black"/>
                </a:solidFill>
              </a:rPr>
              <a:t>2013) </a:t>
            </a:r>
            <a:br>
              <a:rPr lang="en-US" sz="2000" b="1" dirty="0" smtClean="0">
                <a:solidFill>
                  <a:prstClr val="black"/>
                </a:solidFill>
              </a:rPr>
            </a:br>
            <a:r>
              <a:rPr lang="en-US" sz="2000" i="1" dirty="0" smtClean="0">
                <a:solidFill>
                  <a:prstClr val="black"/>
                </a:solidFill>
              </a:rPr>
              <a:t>article on earth observation for environmental impact of diamond mining by </a:t>
            </a:r>
            <a:r>
              <a:rPr lang="en-US" sz="2000" i="1" dirty="0">
                <a:solidFill>
                  <a:prstClr val="black"/>
                </a:solidFill>
              </a:rPr>
              <a:t>the Russian company </a:t>
            </a:r>
            <a:r>
              <a:rPr lang="en-US" sz="2000" i="1" dirty="0" err="1" smtClean="0">
                <a:solidFill>
                  <a:prstClr val="black"/>
                </a:solidFill>
              </a:rPr>
              <a:t>Scanex</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32000"/>
            <a:ext cx="1606200" cy="61678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900" y="561652"/>
            <a:ext cx="1943100" cy="416379"/>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a:solidFill>
                  <a:prstClr val="black"/>
                </a:solidFill>
              </a:rPr>
              <a:t>Report on the limitations and potentials of satellite EO </a:t>
            </a:r>
            <a:r>
              <a:rPr lang="en-US" sz="2600" b="1" dirty="0" smtClean="0">
                <a:solidFill>
                  <a:prstClr val="black"/>
                </a:solidFill>
              </a:rPr>
              <a:t>data </a:t>
            </a:r>
            <a:r>
              <a:rPr lang="en-US" sz="2000" b="1" dirty="0" smtClean="0">
                <a:solidFill>
                  <a:prstClr val="black"/>
                </a:solidFill>
              </a:rPr>
              <a:t>(IMPACTMIN; 2010)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assessment of the feasibility of different earth observation sensors and techniques for monitoring the environmental impact of mining</a:t>
            </a:r>
          </a:p>
          <a:p>
            <a:pPr marL="0" indent="0">
              <a:lnSpc>
                <a:spcPct val="80000"/>
              </a:lnSpc>
              <a:spcBef>
                <a:spcPts val="0"/>
              </a:spcBef>
              <a:spcAft>
                <a:spcPts val="1200"/>
              </a:spcAft>
              <a:buNone/>
            </a:pPr>
            <a:r>
              <a:rPr lang="en-US" sz="2600" b="1" dirty="0" smtClean="0">
                <a:solidFill>
                  <a:prstClr val="black"/>
                </a:solidFill>
              </a:rPr>
              <a:t>Indicators </a:t>
            </a:r>
            <a:r>
              <a:rPr lang="en-US" sz="2600" b="1" dirty="0">
                <a:solidFill>
                  <a:prstClr val="black"/>
                </a:solidFill>
              </a:rPr>
              <a:t>and earth observation products for the assessment of the extractive industry environmental and societal </a:t>
            </a:r>
            <a:r>
              <a:rPr lang="en-US" sz="2600" b="1" dirty="0" smtClean="0">
                <a:solidFill>
                  <a:prstClr val="black"/>
                </a:solidFill>
              </a:rPr>
              <a:t>impacts </a:t>
            </a:r>
            <a:r>
              <a:rPr lang="en-US" sz="2000" b="1" dirty="0" smtClean="0">
                <a:solidFill>
                  <a:prstClr val="black"/>
                </a:solidFill>
              </a:rPr>
              <a:t>(EO-MINERS; 2013)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report series on earth observation and the impact of mining with case studies in South Africa, Czech Republic and Kyrgyzstan</a:t>
            </a:r>
          </a:p>
          <a:p>
            <a:pPr marL="0" indent="0">
              <a:lnSpc>
                <a:spcPct val="80000"/>
              </a:lnSpc>
              <a:spcBef>
                <a:spcPts val="0"/>
              </a:spcBef>
              <a:spcAft>
                <a:spcPts val="1200"/>
              </a:spcAft>
              <a:buNone/>
            </a:pPr>
            <a:r>
              <a:rPr lang="en-US" sz="2600" b="1" dirty="0" smtClean="0">
                <a:solidFill>
                  <a:prstClr val="black"/>
                </a:solidFill>
              </a:rPr>
              <a:t>Earth </a:t>
            </a:r>
            <a:r>
              <a:rPr lang="en-US" sz="2600" b="1" dirty="0">
                <a:solidFill>
                  <a:prstClr val="black"/>
                </a:solidFill>
              </a:rPr>
              <a:t>observation and what it can tell us about the impacts of mining </a:t>
            </a:r>
            <a:r>
              <a:rPr lang="en-US" sz="2000" b="1" dirty="0" smtClean="0">
                <a:solidFill>
                  <a:prstClr val="black"/>
                </a:solidFill>
              </a:rPr>
              <a:t>(EO-MINERS) </a:t>
            </a:r>
            <a:br>
              <a:rPr lang="en-US" sz="2000" b="1" dirty="0" smtClean="0">
                <a:solidFill>
                  <a:prstClr val="black"/>
                </a:solidFill>
              </a:rPr>
            </a:br>
            <a:r>
              <a:rPr lang="en-US" sz="2000" i="1" dirty="0" smtClean="0">
                <a:solidFill>
                  <a:prstClr val="black"/>
                </a:solidFill>
              </a:rPr>
              <a:t>leaflet </a:t>
            </a:r>
            <a:r>
              <a:rPr lang="en-US" sz="2000" i="1" dirty="0" err="1" smtClean="0">
                <a:solidFill>
                  <a:prstClr val="black"/>
                </a:solidFill>
              </a:rPr>
              <a:t>summarising</a:t>
            </a:r>
            <a:r>
              <a:rPr lang="en-US" sz="2000" i="1" dirty="0" smtClean="0">
                <a:solidFill>
                  <a:prstClr val="black"/>
                </a:solidFill>
              </a:rPr>
              <a:t> the contribution of earth observation to monitoring the impact of mining</a:t>
            </a:r>
            <a:endParaRPr lang="en-US" sz="2000" i="1" dirty="0">
              <a:solidFill>
                <a:prstClr val="black"/>
              </a:solidFill>
            </a:endParaRPr>
          </a:p>
          <a:p>
            <a:pPr marL="0" indent="0">
              <a:spcBef>
                <a:spcPts val="0"/>
              </a:spcBef>
              <a:spcAft>
                <a:spcPts val="6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00" y="504000"/>
            <a:ext cx="1619250" cy="4762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6800" y="432000"/>
            <a:ext cx="1219200" cy="526637"/>
          </a:xfrm>
          <a:prstGeom prst="rect">
            <a:avLst/>
          </a:prstGeom>
        </p:spPr>
      </p:pic>
    </p:spTree>
    <p:extLst>
      <p:ext uri="{BB962C8B-B14F-4D97-AF65-F5344CB8AC3E}">
        <p14:creationId xmlns:p14="http://schemas.microsoft.com/office/powerpoint/2010/main" val="2567483860"/>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679205"/>
          </a:xfrm>
        </p:spPr>
        <p:txBody>
          <a:bodyPr>
            <a:normAutofit/>
          </a:bodyPr>
          <a:lstStyle/>
          <a:p>
            <a:pPr marL="0" indent="0">
              <a:lnSpc>
                <a:spcPct val="80000"/>
              </a:lnSpc>
              <a:spcBef>
                <a:spcPts val="0"/>
              </a:spcBef>
              <a:spcAft>
                <a:spcPts val="1200"/>
              </a:spcAft>
              <a:buNone/>
            </a:pPr>
            <a:r>
              <a:rPr lang="en-US" sz="2600" b="1" dirty="0">
                <a:solidFill>
                  <a:prstClr val="black"/>
                </a:solidFill>
              </a:rPr>
              <a:t>Mining sector assessment – Mining in the Canadian North: opportunities for the remote sensing technologies to add value to the </a:t>
            </a:r>
            <a:r>
              <a:rPr lang="en-US" sz="2600" b="1" dirty="0" smtClean="0">
                <a:solidFill>
                  <a:prstClr val="black"/>
                </a:solidFill>
              </a:rPr>
              <a:t>sector </a:t>
            </a:r>
            <a:r>
              <a:rPr lang="en-US" sz="2000" b="1" dirty="0" smtClean="0">
                <a:solidFill>
                  <a:prstClr val="black"/>
                </a:solidFill>
              </a:rPr>
              <a:t>(</a:t>
            </a:r>
            <a:r>
              <a:rPr lang="en-US" sz="2000" b="1" dirty="0" err="1" smtClean="0">
                <a:solidFill>
                  <a:prstClr val="black"/>
                </a:solidFill>
              </a:rPr>
              <a:t>LookNorth</a:t>
            </a:r>
            <a:r>
              <a:rPr lang="en-US" sz="2000" b="1" dirty="0" smtClean="0">
                <a:solidFill>
                  <a:prstClr val="black"/>
                </a:solidFill>
              </a:rPr>
              <a:t>; 2012) </a:t>
            </a:r>
            <a:r>
              <a:rPr lang="en-US" sz="2600" b="1" dirty="0" smtClean="0">
                <a:solidFill>
                  <a:prstClr val="black"/>
                </a:solidFill>
              </a:rPr>
              <a:t/>
            </a:r>
            <a:br>
              <a:rPr lang="en-US" sz="2600" b="1" dirty="0" smtClean="0">
                <a:solidFill>
                  <a:prstClr val="black"/>
                </a:solidFill>
              </a:rPr>
            </a:br>
            <a:r>
              <a:rPr lang="en-US" sz="2000" i="1" dirty="0" smtClean="0">
                <a:solidFill>
                  <a:prstClr val="black"/>
                </a:solidFill>
              </a:rPr>
              <a:t>qualitative assessment of the added value of EO related to mineral exploration, deposit evaluation, mine feasibility/planning, mine construction and operation and mine closure</a:t>
            </a:r>
          </a:p>
          <a:p>
            <a:pPr marL="0" indent="0">
              <a:spcBef>
                <a:spcPts val="0"/>
              </a:spcBef>
              <a:spcAft>
                <a:spcPts val="6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41</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(3):</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053115262"/>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1080000"/>
            <a:ext cx="8208000" cy="1080000"/>
          </a:xfrm>
        </p:spPr>
        <p:txBody>
          <a:bodyPr>
            <a:normAutofit/>
          </a:bodyPr>
          <a:lstStyle/>
          <a:p>
            <a:pPr algn="l"/>
            <a:r>
              <a:rPr lang="en-US" sz="4000" b="1" i="1" dirty="0" smtClean="0">
                <a:solidFill>
                  <a:srgbClr val="4676A6"/>
                </a:solidFill>
              </a:rPr>
              <a:t>One Geology:</a:t>
            </a:r>
            <a:endParaRPr lang="en-US" sz="4000" b="1" i="1" dirty="0">
              <a:solidFill>
                <a:srgbClr val="4676A6"/>
              </a:solidFill>
            </a:endParaRPr>
          </a:p>
        </p:txBody>
      </p:sp>
      <p:sp>
        <p:nvSpPr>
          <p:cNvPr id="3" name="Content Placeholder 2"/>
          <p:cNvSpPr>
            <a:spLocks noGrp="1"/>
          </p:cNvSpPr>
          <p:nvPr>
            <p:ph idx="1"/>
          </p:nvPr>
        </p:nvSpPr>
        <p:spPr>
          <a:xfrm>
            <a:off x="378000" y="2340000"/>
            <a:ext cx="8208000" cy="1609820"/>
          </a:xfrm>
        </p:spPr>
        <p:txBody>
          <a:bodyPr>
            <a:normAutofit/>
          </a:bodyPr>
          <a:lstStyle/>
          <a:p>
            <a:pPr marL="0" indent="0">
              <a:lnSpc>
                <a:spcPct val="80000"/>
              </a:lnSpc>
              <a:spcBef>
                <a:spcPts val="0"/>
              </a:spcBef>
              <a:spcAft>
                <a:spcPts val="1200"/>
              </a:spcAft>
              <a:buNone/>
            </a:pPr>
            <a:r>
              <a:rPr lang="en-US" sz="2600" dirty="0" smtClean="0"/>
              <a:t>Geological maps for more than 70 countries </a:t>
            </a:r>
            <a:r>
              <a:rPr lang="en-US" sz="2000" dirty="0" smtClean="0">
                <a:solidFill>
                  <a:prstClr val="black"/>
                </a:solidFill>
              </a:rPr>
              <a:t/>
            </a:r>
            <a:br>
              <a:rPr lang="en-US" sz="2000" dirty="0" smtClean="0">
                <a:solidFill>
                  <a:prstClr val="black"/>
                </a:solidFill>
              </a:rPr>
            </a:br>
            <a:r>
              <a:rPr lang="en-US" sz="2000" i="1" dirty="0" smtClean="0">
                <a:solidFill>
                  <a:prstClr val="black"/>
                </a:solidFill>
              </a:rPr>
              <a:t>including information on geothermal showcases in Australia and France, and the digital energy map of the UK </a:t>
            </a:r>
            <a:r>
              <a:rPr lang="en-US" sz="2000" dirty="0" smtClean="0">
                <a:solidFill>
                  <a:prstClr val="black"/>
                </a:solidFill>
              </a:rPr>
              <a:t/>
            </a:r>
            <a:br>
              <a:rPr lang="en-US" sz="2000" dirty="0" smtClean="0">
                <a:solidFill>
                  <a:prstClr val="black"/>
                </a:solidFill>
              </a:rPr>
            </a:br>
            <a:r>
              <a:rPr lang="en-US" sz="2000" dirty="0" smtClean="0">
                <a:solidFill>
                  <a:prstClr val="black"/>
                </a:solidFill>
                <a:hlinkClick r:id="rId2"/>
              </a:rPr>
              <a:t>www.onegeology.org</a:t>
            </a:r>
            <a:r>
              <a:rPr lang="en-US" sz="2000" dirty="0" smtClean="0">
                <a:solidFill>
                  <a:prstClr val="black"/>
                </a:solidFill>
              </a:rPr>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0" y="3780000"/>
            <a:ext cx="4666612" cy="2514600"/>
          </a:xfrm>
          <a:prstGeom prst="rect">
            <a:avLst/>
          </a:prstGeom>
          <a:noFill/>
          <a:ln>
            <a:noFill/>
          </a:ln>
        </p:spPr>
      </p:pic>
      <p:sp>
        <p:nvSpPr>
          <p:cNvPr id="6" name="TextBox 5"/>
          <p:cNvSpPr txBox="1">
            <a:spLocks noChangeAspect="1"/>
          </p:cNvSpPr>
          <p:nvPr/>
        </p:nvSpPr>
        <p:spPr>
          <a:xfrm>
            <a:off x="5334000" y="4896000"/>
            <a:ext cx="3255000" cy="1471172"/>
          </a:xfrm>
          <a:prstGeom prst="rect">
            <a:avLst/>
          </a:prstGeom>
          <a:noFill/>
        </p:spPr>
        <p:txBody>
          <a:bodyPr wrap="square" rtlCol="0">
            <a:spAutoFit/>
          </a:bodyPr>
          <a:lstStyle/>
          <a:p>
            <a:pPr algn="r">
              <a:lnSpc>
                <a:spcPct val="80000"/>
              </a:lnSpc>
            </a:pPr>
            <a:r>
              <a:rPr lang="en-US" sz="1600" dirty="0" smtClean="0"/>
              <a:t>Initiatives, </a:t>
            </a:r>
            <a:br>
              <a:rPr lang="en-US" sz="1600" dirty="0" smtClean="0"/>
            </a:br>
            <a:r>
              <a:rPr lang="en-US" sz="1600" dirty="0" smtClean="0"/>
              <a:t>such as </a:t>
            </a:r>
            <a:r>
              <a:rPr lang="en-US" sz="1600" dirty="0" err="1" smtClean="0"/>
              <a:t>AEGOS</a:t>
            </a:r>
            <a:r>
              <a:rPr lang="en-US" sz="1600" dirty="0" smtClean="0"/>
              <a:t>, </a:t>
            </a:r>
            <a:br>
              <a:rPr lang="en-US" sz="1600" dirty="0" smtClean="0"/>
            </a:br>
            <a:r>
              <a:rPr lang="en-US" sz="1600" dirty="0" smtClean="0"/>
              <a:t>One Geology, IMPACTMIN, </a:t>
            </a:r>
            <a:br>
              <a:rPr lang="en-US" sz="1600" dirty="0" smtClean="0"/>
            </a:br>
            <a:r>
              <a:rPr lang="en-US" sz="1600" dirty="0" err="1" smtClean="0"/>
              <a:t>EO</a:t>
            </a:r>
            <a:r>
              <a:rPr lang="en-US" sz="1600" dirty="0" smtClean="0"/>
              <a:t>-MINERS and </a:t>
            </a:r>
            <a:r>
              <a:rPr lang="en-US" sz="1600" dirty="0" err="1" smtClean="0"/>
              <a:t>EnerGEO</a:t>
            </a:r>
            <a:r>
              <a:rPr lang="en-US" sz="1600" dirty="0" smtClean="0"/>
              <a:t> </a:t>
            </a:r>
            <a:br>
              <a:rPr lang="en-US" sz="1600" dirty="0" smtClean="0"/>
            </a:br>
            <a:r>
              <a:rPr lang="en-US" sz="1600" dirty="0" smtClean="0"/>
              <a:t>also support </a:t>
            </a:r>
            <a:br>
              <a:rPr lang="en-US" sz="1600" dirty="0" smtClean="0"/>
            </a:br>
            <a:r>
              <a:rPr lang="en-US" sz="1600" dirty="0" smtClean="0"/>
              <a:t>energy resources </a:t>
            </a:r>
            <a:br>
              <a:rPr lang="en-US" sz="1600" dirty="0" smtClean="0"/>
            </a:br>
            <a:r>
              <a:rPr lang="en-US" sz="1600" dirty="0" smtClean="0"/>
              <a:t>assessment!</a:t>
            </a: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0250" y="144000"/>
            <a:ext cx="1428750" cy="790575"/>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744709959"/>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pipeline </a:t>
            </a:r>
          </a:p>
          <a:p>
            <a:pPr algn="r"/>
            <a:r>
              <a:rPr lang="en-US" sz="4000" b="1" i="1" dirty="0" smtClean="0">
                <a:solidFill>
                  <a:srgbClr val="4676A6"/>
                </a:solidFill>
              </a:rPr>
              <a:t>monitoring</a:t>
            </a:r>
            <a:endParaRPr lang="en-US" sz="4000" b="1" i="1" dirty="0">
              <a:solidFill>
                <a:srgbClr val="4676A6"/>
              </a:solidFill>
            </a:endParaRPr>
          </a:p>
        </p:txBody>
      </p:sp>
      <p:sp>
        <p:nvSpPr>
          <p:cNvPr id="9" name="TextBox 1"/>
          <p:cNvSpPr txBox="1">
            <a:spLocks noChangeArrowheads="1"/>
          </p:cNvSpPr>
          <p:nvPr/>
        </p:nvSpPr>
        <p:spPr bwMode="auto">
          <a:xfrm>
            <a:off x="6677340" y="2232000"/>
            <a:ext cx="19086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mn-lt"/>
              </a:rPr>
              <a:t>Ground monitoring and route planning service </a:t>
            </a:r>
            <a:br>
              <a:rPr lang="en-US" altLang="en-US" sz="1600" i="1" dirty="0" smtClean="0">
                <a:latin typeface="+mn-lt"/>
              </a:rPr>
            </a:br>
            <a:endParaRPr lang="en-US" altLang="en-US" sz="1600" i="1" dirty="0" smtClean="0">
              <a:latin typeface="+mn-lt"/>
            </a:endParaRPr>
          </a:p>
          <a:p>
            <a:pPr algn="r" eaLnBrk="1" hangingPunct="1">
              <a:spcBef>
                <a:spcPct val="0"/>
              </a:spcBef>
              <a:buSzTx/>
              <a:buFontTx/>
              <a:buNone/>
            </a:pPr>
            <a:r>
              <a:rPr lang="en-US" altLang="en-US" sz="1600" i="1" dirty="0" smtClean="0">
                <a:latin typeface="+mn-lt"/>
              </a:rPr>
              <a:t>(Source: </a:t>
            </a:r>
            <a:br>
              <a:rPr lang="en-US" altLang="en-US" sz="1600" i="1" dirty="0" smtClean="0">
                <a:latin typeface="+mn-lt"/>
              </a:rPr>
            </a:br>
            <a:r>
              <a:rPr lang="en-US" altLang="en-US" sz="1600" i="1" dirty="0" err="1" smtClean="0">
                <a:latin typeface="+mn-lt"/>
              </a:rPr>
              <a:t>PIPEMON</a:t>
            </a:r>
            <a:r>
              <a:rPr lang="en-US" altLang="en-US" sz="1600" i="1" dirty="0" smtClean="0">
                <a:latin typeface="+mn-lt"/>
              </a:rPr>
              <a:t> project)</a:t>
            </a: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i="1" dirty="0">
              <a:latin typeface="+mn-lt"/>
            </a:endParaRPr>
          </a:p>
          <a:p>
            <a:pPr algn="r" eaLnBrk="1" hangingPunct="1">
              <a:spcBef>
                <a:spcPct val="0"/>
              </a:spcBef>
              <a:buSzTx/>
              <a:buFontTx/>
              <a:buNone/>
            </a:pPr>
            <a:endParaRPr lang="en-US" altLang="en-US" sz="1600" i="1" dirty="0" smtClean="0">
              <a:latin typeface="+mn-lt"/>
            </a:endParaRPr>
          </a:p>
          <a:p>
            <a:pPr algn="r" eaLnBrk="1" hangingPunct="1">
              <a:spcBef>
                <a:spcPct val="0"/>
              </a:spcBef>
              <a:buSzTx/>
              <a:buFontTx/>
              <a:buNone/>
            </a:pP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2340000"/>
            <a:ext cx="6058753" cy="3733800"/>
          </a:xfrm>
          <a:prstGeom prst="rect">
            <a:avLst/>
          </a:prstGeom>
          <a:noFill/>
          <a:ln>
            <a:noFill/>
          </a:ln>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44</a:t>
            </a:fld>
            <a:endParaRPr lang="en-US"/>
          </a:p>
        </p:txBody>
      </p:sp>
      <p:sp>
        <p:nvSpPr>
          <p:cNvPr id="2" name="TextBox 1"/>
          <p:cNvSpPr txBox="1"/>
          <p:nvPr/>
        </p:nvSpPr>
        <p:spPr>
          <a:xfrm>
            <a:off x="2085187" y="464101"/>
            <a:ext cx="6500813" cy="1323439"/>
          </a:xfrm>
          <a:prstGeom prst="rect">
            <a:avLst/>
          </a:prstGeom>
          <a:noFill/>
        </p:spPr>
        <p:txBody>
          <a:bodyPr wrap="square" rtlCol="0" anchor="ctr">
            <a:spAutoFit/>
          </a:bodyPr>
          <a:lstStyle/>
          <a:p>
            <a:pPr algn="r"/>
            <a:r>
              <a:rPr lang="en-US" sz="4000" b="1" i="1" dirty="0" smtClean="0">
                <a:solidFill>
                  <a:srgbClr val="4676A6"/>
                </a:solidFill>
              </a:rPr>
              <a:t>Pipeline</a:t>
            </a:r>
            <a:br>
              <a:rPr lang="en-US" sz="4000" b="1" i="1" dirty="0" smtClean="0">
                <a:solidFill>
                  <a:srgbClr val="4676A6"/>
                </a:solidFill>
              </a:rPr>
            </a:br>
            <a:r>
              <a:rPr lang="en-US" sz="4000" b="1" i="1" dirty="0" smtClean="0">
                <a:solidFill>
                  <a:srgbClr val="4676A6"/>
                </a:solidFill>
              </a:rPr>
              <a:t>monitoring</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600" i="0" u="none" strike="noStrike" kern="0" cap="none" spc="0" normalizeH="0" noProof="0" dirty="0" smtClean="0">
                <a:ln>
                  <a:noFill/>
                </a:ln>
                <a:solidFill>
                  <a:srgbClr val="4676A6"/>
                </a:solidFill>
                <a:effectLst/>
                <a:uLnTx/>
                <a:uFillTx/>
              </a:rPr>
              <a:t>Earth observation </a:t>
            </a:r>
            <a:r>
              <a:rPr lang="en-GB" sz="2600" kern="0" noProof="0" dirty="0" smtClean="0">
                <a:solidFill>
                  <a:srgbClr val="4676A6"/>
                </a:solidFill>
              </a:rPr>
              <a:t>enables remote monitoring</a:t>
            </a:r>
            <a:r>
              <a:rPr lang="en-GB" sz="2600" kern="0" noProof="0" dirty="0" smtClean="0"/>
              <a:t>, with increased frequency and accuracy,  reduced need for on-site inspections, early detection of stresses and leaks, encroachment monitoring and enhanced network performance and safety, </a:t>
            </a:r>
            <a:r>
              <a:rPr lang="en-US" sz="2600" kern="0" dirty="0"/>
              <a:t>route planning and ground motion monitoring</a:t>
            </a:r>
            <a:endParaRPr lang="en-GB" sz="2600" kern="0" noProof="0" dirty="0" smtClean="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600" kern="0" dirty="0" smtClean="0">
                <a:solidFill>
                  <a:srgbClr val="4676A6"/>
                </a:solidFill>
              </a:rPr>
              <a:t>Cost estimate: </a:t>
            </a:r>
            <a:r>
              <a:rPr lang="en-US" sz="2600" kern="0" dirty="0" smtClean="0"/>
              <a:t>on case-by-case basis</a:t>
            </a:r>
            <a:endParaRPr lang="en-GB"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cost-benefit, protection of sensitive data</a:t>
            </a:r>
            <a:r>
              <a:rPr lang="en-GB" sz="2600" kern="0" dirty="0" smtClean="0"/>
              <a:t>.</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292075"/>
          </a:xfrm>
        </p:spPr>
        <p:txBody>
          <a:bodyPr>
            <a:normAutofit/>
          </a:bodyPr>
          <a:lstStyle/>
          <a:p>
            <a:pPr marL="0" indent="0">
              <a:lnSpc>
                <a:spcPct val="80000"/>
              </a:lnSpc>
              <a:spcBef>
                <a:spcPts val="0"/>
              </a:spcBef>
              <a:spcAft>
                <a:spcPts val="1200"/>
              </a:spcAft>
              <a:buNone/>
            </a:pPr>
            <a:r>
              <a:rPr lang="en-US" sz="2600" b="1" dirty="0">
                <a:solidFill>
                  <a:prstClr val="black"/>
                </a:solidFill>
              </a:rPr>
              <a:t>Oil and gas spill and pipeline condition assessment using remote sensing </a:t>
            </a:r>
            <a:r>
              <a:rPr lang="en-US" sz="2000" b="1" dirty="0">
                <a:solidFill>
                  <a:prstClr val="black"/>
                </a:solidFill>
              </a:rPr>
              <a:t>(EPA)</a:t>
            </a:r>
            <a:br>
              <a:rPr lang="en-US" sz="2000" b="1" dirty="0">
                <a:solidFill>
                  <a:prstClr val="black"/>
                </a:solidFill>
              </a:rPr>
            </a:br>
            <a:r>
              <a:rPr lang="en-US" sz="2000" i="1" dirty="0" smtClean="0">
                <a:solidFill>
                  <a:prstClr val="black"/>
                </a:solidFill>
              </a:rPr>
              <a:t>overview </a:t>
            </a:r>
            <a:r>
              <a:rPr lang="en-US" sz="2000" i="1" dirty="0">
                <a:solidFill>
                  <a:prstClr val="black"/>
                </a:solidFill>
              </a:rPr>
              <a:t>of methodologies for pipeline monitoring in the </a:t>
            </a:r>
            <a:r>
              <a:rPr lang="en-US" sz="2000" i="1" dirty="0" smtClean="0">
                <a:solidFill>
                  <a:prstClr val="black"/>
                </a:solidFill>
              </a:rPr>
              <a:t>US</a:t>
            </a:r>
          </a:p>
          <a:p>
            <a:pPr marL="0" indent="0">
              <a:lnSpc>
                <a:spcPct val="80000"/>
              </a:lnSpc>
              <a:spcBef>
                <a:spcPts val="0"/>
              </a:spcBef>
              <a:spcAft>
                <a:spcPts val="1200"/>
              </a:spcAft>
              <a:buNone/>
            </a:pPr>
            <a:endParaRPr lang="en-US" sz="2600" b="1" dirty="0" smtClean="0">
              <a:solidFill>
                <a:prstClr val="black"/>
              </a:solidFill>
            </a:endParaRPr>
          </a:p>
          <a:p>
            <a:pPr marL="0" indent="0">
              <a:lnSpc>
                <a:spcPct val="80000"/>
              </a:lnSpc>
              <a:spcBef>
                <a:spcPts val="0"/>
              </a:spcBef>
              <a:spcAft>
                <a:spcPts val="1200"/>
              </a:spcAft>
              <a:buNone/>
            </a:pPr>
            <a:r>
              <a:rPr lang="en-US" sz="2600" b="1" dirty="0" smtClean="0">
                <a:solidFill>
                  <a:prstClr val="black"/>
                </a:solidFill>
              </a:rPr>
              <a:t>Pipeline monitoring service </a:t>
            </a:r>
            <a:r>
              <a:rPr lang="en-US" sz="2000" b="1" dirty="0" smtClean="0">
                <a:solidFill>
                  <a:prstClr val="black"/>
                </a:solidFill>
              </a:rPr>
              <a:t>(PIPEMON; 2006)</a:t>
            </a:r>
            <a:br>
              <a:rPr lang="en-US" sz="2000" b="1" dirty="0" smtClean="0">
                <a:solidFill>
                  <a:prstClr val="black"/>
                </a:solidFill>
              </a:rPr>
            </a:br>
            <a:r>
              <a:rPr lang="en-US" sz="2000" i="1" dirty="0" smtClean="0">
                <a:solidFill>
                  <a:prstClr val="black"/>
                </a:solidFill>
              </a:rPr>
              <a:t>service portfolio specifications</a:t>
            </a:r>
            <a:endParaRPr lang="en-US" sz="2400" b="1" i="1" dirty="0">
              <a:solidFill>
                <a:prstClr val="black"/>
              </a:solidFill>
            </a:endParaRPr>
          </a:p>
          <a:p>
            <a:pPr marL="0" indent="0">
              <a:lnSpc>
                <a:spcPct val="80000"/>
              </a:lnSpc>
              <a:spcBef>
                <a:spcPts val="0"/>
              </a:spcBef>
              <a:spcAft>
                <a:spcPts val="1200"/>
              </a:spcAft>
              <a:buNone/>
            </a:pPr>
            <a:endParaRPr lang="en-US" sz="2600" b="1" dirty="0" smtClean="0">
              <a:solidFill>
                <a:prstClr val="black"/>
              </a:solidFill>
            </a:endParaRPr>
          </a:p>
          <a:p>
            <a:pPr marL="0" indent="0">
              <a:lnSpc>
                <a:spcPct val="80000"/>
              </a:lnSpc>
              <a:spcBef>
                <a:spcPts val="0"/>
              </a:spcBef>
              <a:spcAft>
                <a:spcPts val="1200"/>
              </a:spcAft>
              <a:buNone/>
            </a:pPr>
            <a:r>
              <a:rPr lang="en-US" sz="2600" b="1" dirty="0" smtClean="0">
                <a:solidFill>
                  <a:prstClr val="black"/>
                </a:solidFill>
              </a:rPr>
              <a:t>Ground motion monitoring service </a:t>
            </a:r>
            <a:r>
              <a:rPr lang="en-US" sz="2000" b="1" dirty="0" smtClean="0">
                <a:solidFill>
                  <a:prstClr val="black"/>
                </a:solidFill>
              </a:rPr>
              <a:t>(PIPEMON; 2005)</a:t>
            </a:r>
            <a:r>
              <a:rPr lang="en-US" sz="2000" b="1" dirty="0">
                <a:solidFill>
                  <a:prstClr val="black"/>
                </a:solidFill>
              </a:rPr>
              <a:t/>
            </a:r>
            <a:br>
              <a:rPr lang="en-US" sz="2000" b="1" dirty="0">
                <a:solidFill>
                  <a:prstClr val="black"/>
                </a:solidFill>
              </a:rPr>
            </a:br>
            <a:r>
              <a:rPr lang="en-US" sz="2000" i="1" dirty="0" smtClean="0">
                <a:solidFill>
                  <a:prstClr val="black"/>
                </a:solidFill>
              </a:rPr>
              <a:t>leaflet</a:t>
            </a:r>
            <a:endParaRPr lang="en-US" sz="2000" i="1" dirty="0">
              <a:solidFill>
                <a:prstClr val="black"/>
              </a:solidFill>
            </a:endParaRPr>
          </a:p>
          <a:p>
            <a:pPr marL="0" indent="0">
              <a:lnSpc>
                <a:spcPct val="80000"/>
              </a:lnSpc>
              <a:spcBef>
                <a:spcPts val="0"/>
              </a:spcBef>
              <a:spcAft>
                <a:spcPts val="1200"/>
              </a:spcAft>
              <a:buNone/>
            </a:pPr>
            <a:endParaRPr lang="en-US" sz="800" i="1" dirty="0"/>
          </a:p>
          <a:p>
            <a:pPr marL="0" indent="0">
              <a:lnSpc>
                <a:spcPct val="80000"/>
              </a:lnSpc>
              <a:spcBef>
                <a:spcPts val="0"/>
              </a:spcBef>
              <a:spcAft>
                <a:spcPts val="1200"/>
              </a:spcAft>
              <a:buNone/>
            </a:pPr>
            <a:r>
              <a:rPr lang="en-US" sz="2400" i="1" dirty="0" smtClean="0"/>
              <a:t> </a:t>
            </a:r>
            <a:endParaRPr lang="en-US" sz="2400" i="1" dirty="0"/>
          </a:p>
          <a:p>
            <a:pPr marL="0" indent="0">
              <a:spcBef>
                <a:spcPts val="0"/>
              </a:spcBef>
              <a:buNone/>
            </a:pPr>
            <a:endParaRPr lang="en-US" sz="2000" i="1" dirty="0"/>
          </a:p>
          <a:p>
            <a:pPr marL="0" indent="0">
              <a:spcBef>
                <a:spcPts val="0"/>
              </a:spcBef>
              <a:buNone/>
            </a:pP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3035" y="540000"/>
            <a:ext cx="862965" cy="939708"/>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46</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Resource assessment and monitoring for renewable energy, especially wind and solar</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governments, energy companies.</a:t>
            </a:r>
          </a:p>
          <a:p>
            <a:pPr lvl="0">
              <a:lnSpc>
                <a:spcPct val="80000"/>
              </a:lnSpc>
              <a:spcBef>
                <a:spcPts val="0"/>
              </a:spcBef>
              <a:spcAft>
                <a:spcPts val="1200"/>
              </a:spcAft>
              <a:buFont typeface="Arial" pitchFamily="34" charset="0"/>
              <a:buChar char="•"/>
              <a:defRPr/>
            </a:pPr>
            <a:r>
              <a:rPr lang="en-US" altLang="en-US" sz="2600" b="1" kern="0" dirty="0"/>
              <a:t>Resource assessment and monitoring for </a:t>
            </a:r>
            <a:r>
              <a:rPr lang="en-US" altLang="en-US" sz="2600" b="1" kern="0" dirty="0" smtClean="0"/>
              <a:t>mining and fossil fuel extraction, including environmental impact</a:t>
            </a:r>
            <a:r>
              <a:rPr lang="en-US" altLang="en-US" sz="2600" kern="0" dirty="0" smtClean="0"/>
              <a:t>.</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governments, mining</a:t>
            </a:r>
            <a:r>
              <a:rPr kumimoji="0" lang="en-US" altLang="en-US" sz="2000" b="0" i="0" u="none" strike="noStrike" kern="0" cap="none" spc="0" normalizeH="0" noProof="0" dirty="0" smtClean="0">
                <a:ln>
                  <a:noFill/>
                </a:ln>
                <a:solidFill>
                  <a:srgbClr val="4676A6"/>
                </a:solidFill>
                <a:effectLst/>
                <a:uLnTx/>
                <a:uFillTx/>
              </a:rPr>
              <a:t> companies, energy companies, NGOs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495805894"/>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50</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51</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52</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53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Bef>
                <a:spcPts val="0"/>
              </a:spcBef>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63</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64</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65</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66</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67</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b="1" dirty="0" smtClean="0">
                <a:ea typeface="Calibri"/>
                <a:cs typeface="Times New Roman"/>
              </a:rPr>
              <a:t>Energy resources:</a:t>
            </a:r>
            <a:r>
              <a:rPr lang="en-US" sz="2600" dirty="0" smtClean="0">
                <a:ea typeface="Calibri"/>
                <a:cs typeface="Times New Roman"/>
              </a:rPr>
              <a:t> </a:t>
            </a:r>
            <a:br>
              <a:rPr lang="en-US" sz="2600" dirty="0" smtClean="0">
                <a:ea typeface="Calibri"/>
                <a:cs typeface="Times New Roman"/>
              </a:rPr>
            </a:br>
            <a:r>
              <a:rPr lang="en-US" sz="2600" b="1" dirty="0" smtClean="0">
                <a:solidFill>
                  <a:srgbClr val="4676A6"/>
                </a:solidFill>
                <a:ea typeface="Calibri"/>
                <a:cs typeface="Times New Roman"/>
              </a:rPr>
              <a:t>anything that can be used as a source of energy </a:t>
            </a:r>
          </a:p>
          <a:p>
            <a:pPr marL="0" marR="0" indent="0">
              <a:lnSpc>
                <a:spcPct val="80000"/>
              </a:lnSpc>
              <a:spcBef>
                <a:spcPts val="0"/>
              </a:spcBef>
              <a:spcAft>
                <a:spcPts val="1200"/>
              </a:spcAft>
              <a:buNone/>
            </a:pPr>
            <a:r>
              <a:rPr lang="en-US" sz="2600" b="1" dirty="0" smtClean="0">
                <a:ea typeface="Calibri"/>
                <a:cs typeface="Times New Roman"/>
              </a:rPr>
              <a:t>Energy</a:t>
            </a:r>
            <a:r>
              <a:rPr lang="en-US" sz="2600" b="1" dirty="0">
                <a:ea typeface="Calibri"/>
                <a:cs typeface="Times New Roman"/>
              </a:rPr>
              <a:t>: </a:t>
            </a:r>
            <a:r>
              <a:rPr lang="en-US" sz="2600" b="1" dirty="0" smtClean="0">
                <a:ea typeface="Calibri"/>
                <a:cs typeface="Times New Roman"/>
              </a:rPr>
              <a:t/>
            </a:r>
            <a:br>
              <a:rPr lang="en-US" sz="2600" b="1" dirty="0" smtClean="0">
                <a:ea typeface="Calibri"/>
                <a:cs typeface="Times New Roman"/>
              </a:rPr>
            </a:br>
            <a:r>
              <a:rPr lang="en-US" sz="2600" b="1" dirty="0" smtClean="0">
                <a:solidFill>
                  <a:srgbClr val="4676A6"/>
                </a:solidFill>
                <a:ea typeface="Calibri"/>
                <a:cs typeface="Times New Roman"/>
              </a:rPr>
              <a:t>property </a:t>
            </a:r>
            <a:r>
              <a:rPr lang="en-US" sz="2600" b="1" dirty="0">
                <a:solidFill>
                  <a:srgbClr val="4676A6"/>
                </a:solidFill>
                <a:ea typeface="Calibri"/>
                <a:cs typeface="Times New Roman"/>
              </a:rPr>
              <a:t>of objects, transferable among them via fundamental interactions, which can be converted in form but not created or </a:t>
            </a:r>
            <a:r>
              <a:rPr lang="en-US" sz="2600" b="1" dirty="0" smtClean="0">
                <a:solidFill>
                  <a:srgbClr val="4676A6"/>
                </a:solidFill>
                <a:ea typeface="Calibri"/>
                <a:cs typeface="Times New Roman"/>
              </a:rPr>
              <a:t>destroyed</a:t>
            </a: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Mining </a:t>
            </a:r>
            <a:r>
              <a:rPr lang="en-US" sz="2600" dirty="0" smtClean="0">
                <a:ea typeface="Calibri"/>
                <a:cs typeface="Times New Roman"/>
              </a:rPr>
              <a:t>can be described as: </a:t>
            </a:r>
            <a:br>
              <a:rPr lang="en-US" sz="2600" dirty="0" smtClean="0">
                <a:ea typeface="Calibri"/>
                <a:cs typeface="Times New Roman"/>
              </a:rPr>
            </a:br>
            <a:r>
              <a:rPr lang="en-US" sz="2600" b="1" dirty="0" smtClean="0">
                <a:solidFill>
                  <a:srgbClr val="4676A6"/>
                </a:solidFill>
                <a:ea typeface="Calibri"/>
                <a:cs typeface="Times New Roman"/>
              </a:rPr>
              <a:t>the </a:t>
            </a:r>
            <a:r>
              <a:rPr lang="en-US" sz="2600" b="1" dirty="0">
                <a:solidFill>
                  <a:srgbClr val="4676A6"/>
                </a:solidFill>
                <a:ea typeface="Calibri"/>
                <a:cs typeface="Times New Roman"/>
              </a:rPr>
              <a:t>extraction of valuable minerals or other geological materials from the </a:t>
            </a:r>
            <a:r>
              <a:rPr lang="en-US" sz="2600" b="1" dirty="0" smtClean="0">
                <a:solidFill>
                  <a:srgbClr val="4676A6"/>
                </a:solidFill>
                <a:ea typeface="Calibri"/>
                <a:cs typeface="Times New Roman"/>
              </a:rPr>
              <a:t>earth, </a:t>
            </a:r>
            <a:r>
              <a:rPr lang="en-US" sz="2600" b="1" dirty="0">
                <a:solidFill>
                  <a:srgbClr val="4676A6"/>
                </a:solidFill>
                <a:ea typeface="Calibri"/>
                <a:cs typeface="Times New Roman"/>
              </a:rPr>
              <a:t>which </a:t>
            </a:r>
            <a:r>
              <a:rPr lang="en-US" sz="2600" b="1" dirty="0" smtClean="0">
                <a:solidFill>
                  <a:srgbClr val="4676A6"/>
                </a:solidFill>
                <a:ea typeface="Calibri"/>
                <a:cs typeface="Times New Roman"/>
              </a:rPr>
              <a:t>are of </a:t>
            </a:r>
            <a:r>
              <a:rPr lang="en-US" sz="2600" b="1" dirty="0">
                <a:solidFill>
                  <a:srgbClr val="4676A6"/>
                </a:solidFill>
                <a:ea typeface="Calibri"/>
                <a:cs typeface="Times New Roman"/>
              </a:rPr>
              <a:t>economic interest to the </a:t>
            </a:r>
            <a:r>
              <a:rPr lang="en-US" sz="2600" b="1" dirty="0" smtClean="0">
                <a:solidFill>
                  <a:srgbClr val="4676A6"/>
                </a:solidFill>
                <a:ea typeface="Calibri"/>
                <a:cs typeface="Times New Roman"/>
              </a:rPr>
              <a:t>miner</a:t>
            </a:r>
          </a:p>
          <a:p>
            <a:pPr marL="0" marR="0" indent="0">
              <a:lnSpc>
                <a:spcPct val="80000"/>
              </a:lnSpc>
              <a:spcBef>
                <a:spcPts val="0"/>
              </a:spcBef>
              <a:spcAft>
                <a:spcPts val="1200"/>
              </a:spcAft>
              <a:buNone/>
            </a:pPr>
            <a:r>
              <a:rPr lang="en-US" sz="2000" i="1" dirty="0" smtClean="0">
                <a:ea typeface="Calibri"/>
                <a:cs typeface="Times New Roman"/>
              </a:rPr>
              <a:t>Climate </a:t>
            </a:r>
            <a:r>
              <a:rPr lang="en-US" sz="2000" i="1" dirty="0">
                <a:ea typeface="Calibri"/>
                <a:cs typeface="Times New Roman"/>
              </a:rPr>
              <a:t>aspects </a:t>
            </a:r>
            <a:r>
              <a:rPr lang="en-US" sz="2000" i="1" dirty="0" smtClean="0">
                <a:ea typeface="Calibri"/>
                <a:cs typeface="Times New Roman"/>
              </a:rPr>
              <a:t>are dealt </a:t>
            </a:r>
            <a:r>
              <a:rPr lang="en-US" sz="2000" i="1" dirty="0">
                <a:ea typeface="Calibri"/>
                <a:cs typeface="Times New Roman"/>
              </a:rPr>
              <a:t>with more in detail in the climate </a:t>
            </a:r>
            <a:r>
              <a:rPr lang="en-US" sz="2000" i="1" dirty="0" smtClean="0">
                <a:ea typeface="Calibri"/>
                <a:cs typeface="Times New Roman"/>
              </a:rPr>
              <a:t>toolkit, hydropower aspects are also covered in the water management toolkit, environmental impact of mining and energy resources relates to subjects dealt with in the environmental management toolkit.</a:t>
            </a:r>
            <a:endParaRPr lang="en-US" sz="2000" i="1" dirty="0">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2196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energy &amp; mining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88</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energy &amp; mining</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90</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91</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rmAutofit lnSpcReduction="10000"/>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93</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95</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404042"/>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68641"/>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buNone/>
            </a:pPr>
            <a:endParaRPr lang="en-US" sz="6400" dirty="0"/>
          </a:p>
          <a:p>
            <a:pPr marL="0" indent="0">
              <a:spcBef>
                <a:spcPts val="0"/>
              </a:spcBef>
              <a:buNone/>
            </a:pPr>
            <a:r>
              <a:rPr lang="en-US" sz="9600" b="1" dirty="0" smtClean="0"/>
              <a:t>Copernicus briefs: </a:t>
            </a:r>
            <a:br>
              <a:rPr lang="en-US" sz="9600" b="1" dirty="0" smtClean="0"/>
            </a:br>
            <a:r>
              <a:rPr lang="en-US" sz="8000" i="1" dirty="0" smtClean="0"/>
              <a:t>information </a:t>
            </a:r>
            <a:r>
              <a:rPr lang="en-US" sz="8000" i="1" dirty="0"/>
              <a:t>on satellite applications for different topics</a:t>
            </a:r>
          </a:p>
          <a:p>
            <a:pPr marL="0" indent="0">
              <a:spcBef>
                <a:spcPts val="0"/>
              </a:spcBef>
              <a:buNone/>
            </a:pPr>
            <a:r>
              <a:rPr lang="en-US" sz="8000" dirty="0">
                <a:hlinkClick r:id="rId8"/>
              </a:rPr>
              <a:t>http://</a:t>
            </a:r>
            <a:r>
              <a:rPr lang="en-US" sz="8000" dirty="0" smtClean="0">
                <a:hlinkClick r:id="rId8"/>
              </a:rPr>
              <a:t>www.copernicus.eu/main/copernicus-briefs</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br>
              <a:rPr lang="en-US" sz="80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96</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energy &amp; mining (1):</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lvl="0" indent="0">
              <a:lnSpc>
                <a:spcPct val="80000"/>
              </a:lnSpc>
              <a:spcBef>
                <a:spcPts val="0"/>
              </a:spcBef>
              <a:spcAft>
                <a:spcPts val="1200"/>
              </a:spcAft>
              <a:buNone/>
            </a:pPr>
            <a:r>
              <a:rPr lang="en-US" sz="2600" b="1" dirty="0" err="1">
                <a:solidFill>
                  <a:prstClr val="black"/>
                </a:solidFill>
              </a:rPr>
              <a:t>MESoR</a:t>
            </a:r>
            <a:r>
              <a:rPr lang="en-US" sz="2600" b="1" dirty="0">
                <a:solidFill>
                  <a:prstClr val="black"/>
                </a:solidFill>
              </a:rPr>
              <a:t> training seminar on solar radiation services </a:t>
            </a:r>
            <a:r>
              <a:rPr lang="en-US" sz="2400" b="1" dirty="0">
                <a:solidFill>
                  <a:prstClr val="black"/>
                </a:solidFill>
              </a:rPr>
              <a:t/>
            </a:r>
            <a:br>
              <a:rPr lang="en-US" sz="2400" b="1" dirty="0">
                <a:solidFill>
                  <a:prstClr val="black"/>
                </a:solidFill>
              </a:rPr>
            </a:br>
            <a:r>
              <a:rPr lang="en-US" sz="2000" i="1" dirty="0" smtClean="0">
                <a:solidFill>
                  <a:prstClr val="black"/>
                </a:solidFill>
              </a:rPr>
              <a:t>presentations </a:t>
            </a:r>
            <a:r>
              <a:rPr lang="en-US" sz="2000" i="1" dirty="0">
                <a:solidFill>
                  <a:prstClr val="black"/>
                </a:solidFill>
              </a:rPr>
              <a:t>from the </a:t>
            </a:r>
            <a:r>
              <a:rPr lang="en-US" sz="2000" i="1" dirty="0" err="1">
                <a:solidFill>
                  <a:prstClr val="black"/>
                </a:solidFill>
              </a:rPr>
              <a:t>MESoR</a:t>
            </a:r>
            <a:r>
              <a:rPr lang="en-US" sz="2000" i="1" dirty="0">
                <a:solidFill>
                  <a:prstClr val="black"/>
                </a:solidFill>
              </a:rPr>
              <a:t> training seminar + use </a:t>
            </a:r>
            <a:r>
              <a:rPr lang="en-US" sz="2000" i="1" dirty="0" smtClean="0">
                <a:solidFill>
                  <a:prstClr val="black"/>
                </a:solidFill>
              </a:rPr>
              <a:t>cases</a:t>
            </a:r>
            <a:br>
              <a:rPr lang="en-US" sz="2000" i="1" dirty="0" smtClean="0">
                <a:solidFill>
                  <a:prstClr val="black"/>
                </a:solidFill>
              </a:rPr>
            </a:br>
            <a:r>
              <a:rPr lang="en-US" sz="2000" i="1" dirty="0" smtClean="0">
                <a:solidFill>
                  <a:prstClr val="black"/>
                </a:solidFill>
              </a:rPr>
              <a:t>See </a:t>
            </a:r>
            <a:r>
              <a:rPr lang="en-US" sz="2000" i="1" dirty="0">
                <a:solidFill>
                  <a:prstClr val="black"/>
                </a:solidFill>
              </a:rPr>
              <a:t>also </a:t>
            </a:r>
            <a:r>
              <a:rPr lang="en-US" sz="2000" i="1" dirty="0" err="1">
                <a:solidFill>
                  <a:prstClr val="black"/>
                </a:solidFill>
              </a:rPr>
              <a:t>MESoR</a:t>
            </a:r>
            <a:r>
              <a:rPr lang="en-US" sz="2000" i="1" dirty="0">
                <a:solidFill>
                  <a:prstClr val="black"/>
                </a:solidFill>
              </a:rPr>
              <a:t> user handbook &amp; </a:t>
            </a:r>
            <a:r>
              <a:rPr lang="en-US" sz="2000" i="1" dirty="0" err="1">
                <a:solidFill>
                  <a:prstClr val="black"/>
                </a:solidFill>
              </a:rPr>
              <a:t>RETScreen</a:t>
            </a:r>
            <a:r>
              <a:rPr lang="en-US" sz="2000" i="1" dirty="0">
                <a:solidFill>
                  <a:prstClr val="black"/>
                </a:solidFill>
              </a:rPr>
              <a:t> engineering textbook</a:t>
            </a:r>
          </a:p>
          <a:p>
            <a:pPr marL="0" lvl="0" indent="0">
              <a:lnSpc>
                <a:spcPct val="80000"/>
              </a:lnSpc>
              <a:spcBef>
                <a:spcPts val="0"/>
              </a:spcBef>
              <a:spcAft>
                <a:spcPts val="1200"/>
              </a:spcAft>
              <a:buNone/>
            </a:pPr>
            <a:r>
              <a:rPr lang="en-US" sz="2600" b="1" dirty="0" err="1" smtClean="0">
                <a:solidFill>
                  <a:prstClr val="black"/>
                </a:solidFill>
              </a:rPr>
              <a:t>AEGOS</a:t>
            </a:r>
            <a:r>
              <a:rPr lang="en-US" sz="2600" b="1" dirty="0" smtClean="0">
                <a:solidFill>
                  <a:prstClr val="black"/>
                </a:solidFill>
              </a:rPr>
              <a:t> </a:t>
            </a:r>
            <a:r>
              <a:rPr lang="en-US" sz="2600" b="1" dirty="0">
                <a:solidFill>
                  <a:prstClr val="black"/>
                </a:solidFill>
              </a:rPr>
              <a:t>Inventory of available curricula of training centers and practices</a:t>
            </a:r>
            <a:r>
              <a:rPr lang="en-US" sz="2400" b="1" dirty="0">
                <a:solidFill>
                  <a:prstClr val="black"/>
                </a:solidFill>
              </a:rPr>
              <a:t/>
            </a:r>
            <a:br>
              <a:rPr lang="en-US" sz="2400" b="1" dirty="0">
                <a:solidFill>
                  <a:prstClr val="black"/>
                </a:solidFill>
              </a:rPr>
            </a:br>
            <a:r>
              <a:rPr lang="en-US" sz="2000" i="1" dirty="0" smtClean="0">
                <a:solidFill>
                  <a:prstClr val="black"/>
                </a:solidFill>
              </a:rPr>
              <a:t>overview </a:t>
            </a:r>
            <a:r>
              <a:rPr lang="en-US" sz="2000" i="1" dirty="0">
                <a:solidFill>
                  <a:prstClr val="black"/>
                </a:solidFill>
              </a:rPr>
              <a:t>of IT, data management, GIS, RS and web applications courses (Europe, Africa, distance)and thermal infrared</a:t>
            </a:r>
          </a:p>
          <a:p>
            <a:pPr marL="0" lvl="0" indent="0">
              <a:lnSpc>
                <a:spcPct val="80000"/>
              </a:lnSpc>
              <a:spcBef>
                <a:spcPts val="0"/>
              </a:spcBef>
              <a:spcAft>
                <a:spcPts val="1200"/>
              </a:spcAft>
              <a:buNone/>
            </a:pPr>
            <a:r>
              <a:rPr lang="en-US" sz="2600" b="1" dirty="0" err="1" smtClean="0">
                <a:solidFill>
                  <a:prstClr val="black"/>
                </a:solidFill>
              </a:rPr>
              <a:t>AEGOS</a:t>
            </a:r>
            <a:r>
              <a:rPr lang="en-US" sz="2600" b="1" dirty="0" smtClean="0">
                <a:solidFill>
                  <a:prstClr val="black"/>
                </a:solidFill>
              </a:rPr>
              <a:t> </a:t>
            </a:r>
            <a:r>
              <a:rPr lang="en-US" sz="2600" b="1" dirty="0">
                <a:solidFill>
                  <a:prstClr val="black"/>
                </a:solidFill>
              </a:rPr>
              <a:t>Concept note about the needs in capacity building and training</a:t>
            </a:r>
            <a:r>
              <a:rPr lang="en-US" sz="2400" b="1" dirty="0">
                <a:solidFill>
                  <a:prstClr val="black"/>
                </a:solidFill>
              </a:rPr>
              <a:t/>
            </a:r>
            <a:br>
              <a:rPr lang="en-US" sz="2400" b="1" dirty="0">
                <a:solidFill>
                  <a:prstClr val="black"/>
                </a:solidFill>
              </a:rPr>
            </a:br>
            <a:r>
              <a:rPr lang="en-US" sz="2000" i="1" dirty="0" smtClean="0">
                <a:solidFill>
                  <a:prstClr val="black"/>
                </a:solidFill>
              </a:rPr>
              <a:t>overview </a:t>
            </a:r>
            <a:r>
              <a:rPr lang="en-US" sz="2000" i="1" dirty="0">
                <a:solidFill>
                  <a:prstClr val="black"/>
                </a:solidFill>
              </a:rPr>
              <a:t>of competencies required to work with the </a:t>
            </a:r>
            <a:r>
              <a:rPr lang="en-US" sz="2000" i="1" dirty="0" err="1">
                <a:solidFill>
                  <a:prstClr val="black"/>
                </a:solidFill>
              </a:rPr>
              <a:t>AEGOS</a:t>
            </a:r>
            <a:r>
              <a:rPr lang="en-US" sz="2000" i="1" dirty="0">
                <a:solidFill>
                  <a:prstClr val="black"/>
                </a:solidFill>
              </a:rPr>
              <a:t> </a:t>
            </a:r>
            <a:r>
              <a:rPr lang="en-US" sz="2000" i="1" dirty="0" smtClean="0">
                <a:solidFill>
                  <a:prstClr val="black"/>
                </a:solidFill>
              </a:rPr>
              <a:t>data infrastructure </a:t>
            </a:r>
            <a:r>
              <a:rPr lang="en-US" sz="2000" i="1" dirty="0">
                <a:solidFill>
                  <a:prstClr val="black"/>
                </a:solidFill>
              </a:rPr>
              <a:t>and the existing gaps in </a:t>
            </a:r>
            <a:r>
              <a:rPr lang="en-US" sz="2000" i="1" dirty="0" smtClean="0">
                <a:solidFill>
                  <a:prstClr val="black"/>
                </a:solidFill>
              </a:rPr>
              <a:t>Africa</a:t>
            </a: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97</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000" y="468000"/>
            <a:ext cx="1505400" cy="57807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4418" y="504000"/>
            <a:ext cx="1511582" cy="529054"/>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energy &amp; mining (2):</a:t>
            </a:r>
            <a:endParaRPr lang="en-US" b="1" i="1" dirty="0">
              <a:solidFill>
                <a:srgbClr val="4676A6"/>
              </a:solidFill>
            </a:endParaRPr>
          </a:p>
        </p:txBody>
      </p:sp>
      <p:sp>
        <p:nvSpPr>
          <p:cNvPr id="3" name="Content Placeholder 2"/>
          <p:cNvSpPr>
            <a:spLocks noGrp="1"/>
          </p:cNvSpPr>
          <p:nvPr>
            <p:ph idx="1"/>
          </p:nvPr>
        </p:nvSpPr>
        <p:spPr>
          <a:xfrm>
            <a:off x="378000" y="2340000"/>
            <a:ext cx="8208000" cy="3657600"/>
          </a:xfrm>
        </p:spPr>
        <p:txBody>
          <a:bodyPr>
            <a:noAutofit/>
          </a:bodyPr>
          <a:lstStyle/>
          <a:p>
            <a:pPr marL="0" lvl="0" indent="0">
              <a:lnSpc>
                <a:spcPct val="80000"/>
              </a:lnSpc>
              <a:spcBef>
                <a:spcPts val="0"/>
              </a:spcBef>
              <a:spcAft>
                <a:spcPts val="1200"/>
              </a:spcAft>
              <a:buNone/>
            </a:pPr>
            <a:r>
              <a:rPr lang="en-US" sz="2600" b="1" dirty="0" err="1" smtClean="0">
                <a:solidFill>
                  <a:prstClr val="black"/>
                </a:solidFill>
              </a:rPr>
              <a:t>EnerGEO</a:t>
            </a:r>
            <a:r>
              <a:rPr lang="en-US" sz="2600" b="1" dirty="0" smtClean="0">
                <a:solidFill>
                  <a:prstClr val="black"/>
                </a:solidFill>
              </a:rPr>
              <a:t> knowledge portal</a:t>
            </a:r>
            <a:r>
              <a:rPr lang="en-US" sz="2400" b="1" dirty="0" smtClean="0">
                <a:solidFill>
                  <a:prstClr val="black"/>
                </a:solidFill>
              </a:rPr>
              <a:t/>
            </a:r>
            <a:br>
              <a:rPr lang="en-US" sz="2400" b="1" dirty="0" smtClean="0">
                <a:solidFill>
                  <a:prstClr val="black"/>
                </a:solidFill>
              </a:rPr>
            </a:br>
            <a:r>
              <a:rPr lang="en-US" sz="2000" dirty="0" smtClean="0">
                <a:solidFill>
                  <a:prstClr val="black"/>
                </a:solidFill>
                <a:hlinkClick r:id="rId2"/>
              </a:rPr>
              <a:t>http</a:t>
            </a:r>
            <a:r>
              <a:rPr lang="en-US" sz="2000" dirty="0">
                <a:solidFill>
                  <a:prstClr val="black"/>
                </a:solidFill>
                <a:hlinkClick r:id="rId2"/>
              </a:rPr>
              <a:t>://</a:t>
            </a:r>
            <a:r>
              <a:rPr lang="en-US" sz="2000" dirty="0" smtClean="0">
                <a:solidFill>
                  <a:prstClr val="black"/>
                </a:solidFill>
                <a:hlinkClick r:id="rId2"/>
              </a:rPr>
              <a:t>energeo.researchstudio.at/energeo/catalog/main/home.page</a:t>
            </a:r>
            <a:r>
              <a:rPr lang="en-US" sz="2000" dirty="0" smtClean="0">
                <a:solidFill>
                  <a:prstClr val="black"/>
                </a:solidFill>
              </a:rPr>
              <a:t/>
            </a:r>
            <a:br>
              <a:rPr lang="en-US" sz="2000" dirty="0" smtClean="0">
                <a:solidFill>
                  <a:prstClr val="black"/>
                </a:solidFill>
              </a:rPr>
            </a:br>
            <a:r>
              <a:rPr lang="en-US" sz="2000" i="1" dirty="0" smtClean="0">
                <a:solidFill>
                  <a:prstClr val="black"/>
                </a:solidFill>
              </a:rPr>
              <a:t>communicates </a:t>
            </a:r>
            <a:r>
              <a:rPr lang="en-US" sz="2000" i="1" dirty="0">
                <a:solidFill>
                  <a:prstClr val="black"/>
                </a:solidFill>
              </a:rPr>
              <a:t>and brokers information for a global assessment of the current and future impact on the environment and ecosystems from the energy domains connecting experts and casual users across businesses</a:t>
            </a:r>
          </a:p>
          <a:p>
            <a:pPr marL="0" lvl="0" indent="0">
              <a:lnSpc>
                <a:spcPct val="80000"/>
              </a:lnSpc>
              <a:spcBef>
                <a:spcPts val="0"/>
              </a:spcBef>
              <a:spcAft>
                <a:spcPts val="1200"/>
              </a:spcAft>
              <a:buNone/>
            </a:pPr>
            <a:endParaRPr lang="en-US" sz="2600" b="1" dirty="0" smtClean="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Clean </a:t>
            </a:r>
            <a:r>
              <a:rPr lang="en-US" sz="2600" b="1" dirty="0">
                <a:solidFill>
                  <a:prstClr val="black"/>
                </a:solidFill>
              </a:rPr>
              <a:t>energy projects, </a:t>
            </a:r>
            <a:r>
              <a:rPr lang="en-US" sz="2600" b="1" dirty="0" err="1">
                <a:solidFill>
                  <a:prstClr val="black"/>
                </a:solidFill>
              </a:rPr>
              <a:t>RETScreen</a:t>
            </a:r>
            <a:r>
              <a:rPr lang="en-US" sz="2600" b="1" dirty="0">
                <a:solidFill>
                  <a:prstClr val="black"/>
                </a:solidFill>
              </a:rPr>
              <a:t> engineering &amp; cases textbook</a:t>
            </a:r>
            <a:r>
              <a:rPr lang="en-US" sz="2400" b="1" dirty="0">
                <a:solidFill>
                  <a:prstClr val="black"/>
                </a:solidFill>
              </a:rPr>
              <a:t/>
            </a:r>
            <a:br>
              <a:rPr lang="en-US" sz="2400" b="1" dirty="0">
                <a:solidFill>
                  <a:prstClr val="black"/>
                </a:solidFill>
              </a:rPr>
            </a:br>
            <a:r>
              <a:rPr lang="en-US" sz="2000" i="1" dirty="0" smtClean="0">
                <a:solidFill>
                  <a:prstClr val="black"/>
                </a:solidFill>
              </a:rPr>
              <a:t>description </a:t>
            </a:r>
            <a:r>
              <a:rPr lang="en-US" sz="2000" i="1" dirty="0">
                <a:solidFill>
                  <a:prstClr val="black"/>
                </a:solidFill>
              </a:rPr>
              <a:t>of clean energy decision-making software; uses worldwide database of NASA satellite-derived meteorological data (NASA surface meteorology and solar energy dataset (SSE)) from a ten-year period </a:t>
            </a:r>
            <a:br>
              <a:rPr lang="en-US" sz="2000" i="1" dirty="0">
                <a:solidFill>
                  <a:prstClr val="black"/>
                </a:solidFill>
              </a:rPr>
            </a:br>
            <a:r>
              <a:rPr lang="en-US" sz="2000" i="1" dirty="0">
                <a:solidFill>
                  <a:prstClr val="black"/>
                </a:solidFill>
              </a:rPr>
              <a:t>(1983 – 1993</a:t>
            </a:r>
            <a:r>
              <a:rPr lang="en-US" sz="2000" i="1" dirty="0" smtClean="0">
                <a:solidFill>
                  <a:prstClr val="black"/>
                </a:solidFill>
              </a:rPr>
              <a:t>)</a:t>
            </a:r>
            <a:endParaRPr lang="en-US" sz="2000" i="1" dirty="0">
              <a:solidFill>
                <a:prstClr val="black"/>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98</a:t>
            </a:fld>
            <a:endParaRPr lang="en-US" dirty="0"/>
          </a:p>
        </p:txBody>
      </p:sp>
      <p:pic>
        <p:nvPicPr>
          <p:cNvPr id="1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00" y="446383"/>
            <a:ext cx="1392600" cy="5500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000" y="468000"/>
            <a:ext cx="1905000" cy="570204"/>
          </a:xfrm>
          <a:prstGeom prst="rect">
            <a:avLst/>
          </a:prstGeom>
        </p:spPr>
      </p:pic>
    </p:spTree>
    <p:extLst>
      <p:ext uri="{BB962C8B-B14F-4D97-AF65-F5344CB8AC3E}">
        <p14:creationId xmlns:p14="http://schemas.microsoft.com/office/powerpoint/2010/main" val="2667081210"/>
      </p:ext>
    </p:extLst>
  </p:cSld>
  <p:clrMapOvr>
    <a:masterClrMapping/>
  </p:clrMapOvr>
  <p:transition advTm="2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energy &amp; mining (3):</a:t>
            </a:r>
            <a:endParaRPr lang="en-US" b="1" i="1" dirty="0">
              <a:solidFill>
                <a:srgbClr val="4676A6"/>
              </a:solidFill>
            </a:endParaRPr>
          </a:p>
        </p:txBody>
      </p:sp>
      <p:sp>
        <p:nvSpPr>
          <p:cNvPr id="3" name="Content Placeholder 2"/>
          <p:cNvSpPr>
            <a:spLocks noGrp="1"/>
          </p:cNvSpPr>
          <p:nvPr>
            <p:ph idx="1"/>
          </p:nvPr>
        </p:nvSpPr>
        <p:spPr>
          <a:xfrm>
            <a:off x="378000" y="2340000"/>
            <a:ext cx="8208000" cy="3657600"/>
          </a:xfrm>
        </p:spPr>
        <p:txBody>
          <a:bodyPr>
            <a:noAutofit/>
          </a:bodyPr>
          <a:lstStyle/>
          <a:p>
            <a:pPr marL="0" lvl="0" indent="0">
              <a:lnSpc>
                <a:spcPct val="80000"/>
              </a:lnSpc>
              <a:spcBef>
                <a:spcPts val="0"/>
              </a:spcBef>
              <a:spcAft>
                <a:spcPts val="1200"/>
              </a:spcAft>
              <a:buNone/>
            </a:pPr>
            <a:r>
              <a:rPr lang="en-US" sz="2600" b="1" dirty="0" err="1">
                <a:solidFill>
                  <a:prstClr val="black"/>
                </a:solidFill>
              </a:rPr>
              <a:t>EO</a:t>
            </a:r>
            <a:r>
              <a:rPr lang="en-US" sz="2600" b="1" dirty="0">
                <a:solidFill>
                  <a:prstClr val="black"/>
                </a:solidFill>
              </a:rPr>
              <a:t>-MINERS</a:t>
            </a:r>
            <a:r>
              <a:rPr lang="en-US" sz="2400" b="1" dirty="0">
                <a:solidFill>
                  <a:prstClr val="black"/>
                </a:solidFill>
              </a:rPr>
              <a:t> </a:t>
            </a:r>
            <a:r>
              <a:rPr lang="en-US" sz="2400" b="1" dirty="0" smtClean="0">
                <a:solidFill>
                  <a:prstClr val="black"/>
                </a:solidFill>
              </a:rPr>
              <a:t/>
            </a:r>
            <a:br>
              <a:rPr lang="en-US" sz="2400" b="1" dirty="0" smtClean="0">
                <a:solidFill>
                  <a:prstClr val="black"/>
                </a:solidFill>
              </a:rPr>
            </a:br>
            <a:r>
              <a:rPr lang="en-US" sz="2000" dirty="0" smtClean="0">
                <a:solidFill>
                  <a:prstClr val="black"/>
                </a:solidFill>
                <a:hlinkClick r:id="rId2"/>
              </a:rPr>
              <a:t>http</a:t>
            </a:r>
            <a:r>
              <a:rPr lang="en-US" sz="2000" dirty="0">
                <a:solidFill>
                  <a:prstClr val="black"/>
                </a:solidFill>
                <a:hlinkClick r:id="rId2"/>
              </a:rPr>
              <a:t>://</a:t>
            </a:r>
            <a:r>
              <a:rPr lang="en-US" sz="2000" dirty="0" smtClean="0">
                <a:solidFill>
                  <a:prstClr val="black"/>
                </a:solidFill>
                <a:hlinkClick r:id="rId2"/>
              </a:rPr>
              <a:t>www.eo-miners.eu/additional_material/am_introduction.htm</a:t>
            </a:r>
            <a:r>
              <a:rPr lang="en-US" sz="2000" dirty="0" smtClean="0">
                <a:solidFill>
                  <a:prstClr val="black"/>
                </a:solidFill>
              </a:rPr>
              <a:t/>
            </a:r>
            <a:br>
              <a:rPr lang="en-US" sz="2000" dirty="0" smtClean="0">
                <a:solidFill>
                  <a:prstClr val="black"/>
                </a:solidFill>
              </a:rPr>
            </a:br>
            <a:r>
              <a:rPr lang="en-US" sz="2000" i="1" dirty="0" smtClean="0">
                <a:solidFill>
                  <a:prstClr val="black"/>
                </a:solidFill>
              </a:rPr>
              <a:t>factsheets, indicators, leaflets and reports on earth observation and mining</a:t>
            </a:r>
            <a:endParaRPr lang="en-US" sz="2000" i="1" dirty="0">
              <a:solidFill>
                <a:prstClr val="black"/>
              </a:solidFill>
            </a:endParaRPr>
          </a:p>
          <a:p>
            <a:pPr marL="0" lvl="0" indent="0">
              <a:lnSpc>
                <a:spcPct val="80000"/>
              </a:lnSpc>
              <a:spcBef>
                <a:spcPts val="0"/>
              </a:spcBef>
              <a:spcAft>
                <a:spcPts val="1200"/>
              </a:spcAft>
              <a:buNone/>
            </a:pPr>
            <a:endParaRPr lang="en-US" sz="2600" b="1" dirty="0" smtClean="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ENDORSE (energy </a:t>
            </a:r>
            <a:r>
              <a:rPr lang="en-US" sz="2600" b="1" dirty="0">
                <a:solidFill>
                  <a:prstClr val="black"/>
                </a:solidFill>
              </a:rPr>
              <a:t>downstream services) </a:t>
            </a:r>
            <a:r>
              <a:rPr lang="en-US" sz="2000" dirty="0" smtClean="0">
                <a:solidFill>
                  <a:prstClr val="black"/>
                </a:solidFill>
                <a:hlinkClick r:id="rId3"/>
              </a:rPr>
              <a:t>www.endorse-fp7.eu</a:t>
            </a:r>
            <a:r>
              <a:rPr lang="en-US" sz="2000" dirty="0" smtClean="0">
                <a:solidFill>
                  <a:prstClr val="black"/>
                </a:solidFill>
              </a:rPr>
              <a:t> </a:t>
            </a:r>
            <a:r>
              <a:rPr lang="en-US" sz="2000" b="1" dirty="0" smtClean="0">
                <a:solidFill>
                  <a:prstClr val="black"/>
                </a:solidFill>
              </a:rPr>
              <a:t/>
            </a:r>
            <a:br>
              <a:rPr lang="en-US" sz="2000" b="1" dirty="0" smtClean="0">
                <a:solidFill>
                  <a:prstClr val="black"/>
                </a:solidFill>
              </a:rPr>
            </a:br>
            <a:r>
              <a:rPr lang="en-US" sz="2000" i="1" dirty="0" smtClean="0">
                <a:solidFill>
                  <a:prstClr val="black"/>
                </a:solidFill>
              </a:rPr>
              <a:t>reports on renewable energy and energy saving</a:t>
            </a:r>
          </a:p>
          <a:p>
            <a:pPr marL="0" lvl="0" indent="0">
              <a:lnSpc>
                <a:spcPct val="80000"/>
              </a:lnSpc>
              <a:spcBef>
                <a:spcPts val="0"/>
              </a:spcBef>
              <a:spcAft>
                <a:spcPts val="1200"/>
              </a:spcAft>
              <a:buNone/>
            </a:pPr>
            <a:endParaRPr lang="en-US" sz="2600" b="1" dirty="0" smtClean="0">
              <a:solidFill>
                <a:prstClr val="black"/>
              </a:solidFill>
            </a:endParaRPr>
          </a:p>
          <a:p>
            <a:pPr marL="0" lvl="0" indent="0">
              <a:lnSpc>
                <a:spcPct val="80000"/>
              </a:lnSpc>
              <a:spcBef>
                <a:spcPts val="0"/>
              </a:spcBef>
              <a:spcAft>
                <a:spcPts val="1200"/>
              </a:spcAft>
              <a:buNone/>
            </a:pPr>
            <a:r>
              <a:rPr lang="en-US" sz="2600" b="1" dirty="0" err="1" smtClean="0">
                <a:solidFill>
                  <a:prstClr val="black"/>
                </a:solidFill>
              </a:rPr>
              <a:t>IMPACTMIN</a:t>
            </a:r>
            <a:r>
              <a:rPr lang="en-US" sz="2600" b="1" dirty="0" smtClean="0">
                <a:solidFill>
                  <a:prstClr val="black"/>
                </a:solidFill>
              </a:rPr>
              <a:t> </a:t>
            </a:r>
            <a:r>
              <a:rPr lang="en-US" sz="2000" dirty="0">
                <a:solidFill>
                  <a:prstClr val="black"/>
                </a:solidFill>
                <a:hlinkClick r:id="rId4"/>
              </a:rPr>
              <a:t>http://</a:t>
            </a:r>
            <a:r>
              <a:rPr lang="en-US" sz="2000" dirty="0" smtClean="0">
                <a:solidFill>
                  <a:prstClr val="black"/>
                </a:solidFill>
                <a:hlinkClick r:id="rId4"/>
              </a:rPr>
              <a:t>impactmin.geonardo.com</a:t>
            </a:r>
            <a:r>
              <a:rPr lang="en-US" sz="2000" dirty="0" smtClean="0">
                <a:solidFill>
                  <a:prstClr val="black"/>
                </a:solidFill>
              </a:rPr>
              <a:t> </a:t>
            </a:r>
            <a:r>
              <a:rPr lang="en-US" sz="2400" b="1" dirty="0" smtClean="0">
                <a:solidFill>
                  <a:prstClr val="black"/>
                </a:solidFill>
              </a:rPr>
              <a:t/>
            </a:r>
            <a:br>
              <a:rPr lang="en-US" sz="2400" b="1" dirty="0" smtClean="0">
                <a:solidFill>
                  <a:prstClr val="black"/>
                </a:solidFill>
              </a:rPr>
            </a:br>
            <a:r>
              <a:rPr lang="en-US" sz="2000" i="1" dirty="0" smtClean="0">
                <a:solidFill>
                  <a:prstClr val="black"/>
                </a:solidFill>
              </a:rPr>
              <a:t>e-training on new </a:t>
            </a:r>
            <a:r>
              <a:rPr lang="en-US" sz="2000" i="1" dirty="0">
                <a:solidFill>
                  <a:prstClr val="black"/>
                </a:solidFill>
              </a:rPr>
              <a:t>methods and a toolset for impact monitoring of </a:t>
            </a:r>
            <a:r>
              <a:rPr lang="en-US" sz="2000" i="1" dirty="0" smtClean="0">
                <a:solidFill>
                  <a:prstClr val="black"/>
                </a:solidFill>
              </a:rPr>
              <a:t>mining operations </a:t>
            </a:r>
            <a:r>
              <a:rPr lang="en-US" sz="2000" i="1" dirty="0">
                <a:solidFill>
                  <a:prstClr val="black"/>
                </a:solidFill>
              </a:rPr>
              <a:t>using </a:t>
            </a:r>
            <a:r>
              <a:rPr lang="en-US" sz="2000" i="1" dirty="0" smtClean="0">
                <a:solidFill>
                  <a:prstClr val="black"/>
                </a:solidFill>
              </a:rPr>
              <a:t>earth observation </a:t>
            </a:r>
            <a:r>
              <a:rPr lang="en-US" sz="2000" i="1" dirty="0">
                <a:solidFill>
                  <a:prstClr val="black"/>
                </a:solidFill>
              </a:rPr>
              <a:t>and in-situ </a:t>
            </a:r>
            <a:r>
              <a:rPr lang="en-US" sz="2000" i="1" dirty="0" smtClean="0">
                <a:solidFill>
                  <a:prstClr val="black"/>
                </a:solidFill>
              </a:rPr>
              <a:t>data</a:t>
            </a: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99</a:t>
            </a:fld>
            <a:endParaRPr lang="en-US" dirty="0"/>
          </a:p>
        </p:txBody>
      </p:sp>
      <p:pic>
        <p:nvPicPr>
          <p:cNvPr id="17"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8000" y="258675"/>
            <a:ext cx="1609725" cy="69532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6750" y="504000"/>
            <a:ext cx="1619250" cy="47625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324000"/>
            <a:ext cx="661838" cy="661838"/>
          </a:xfrm>
          <a:prstGeom prst="rect">
            <a:avLst/>
          </a:prstGeom>
        </p:spPr>
      </p:pic>
    </p:spTree>
    <p:extLst>
      <p:ext uri="{BB962C8B-B14F-4D97-AF65-F5344CB8AC3E}">
        <p14:creationId xmlns:p14="http://schemas.microsoft.com/office/powerpoint/2010/main" val="2920887148"/>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11712</TotalTime>
  <Words>3112</Words>
  <Application>Microsoft Office PowerPoint</Application>
  <PresentationFormat>On-screen Show (4:3)</PresentationFormat>
  <Paragraphs>636</Paragraphs>
  <Slides>100</Slides>
  <Notes>1</Notes>
  <HiddenSlides>0</HiddenSlides>
  <MMClips>0</MMClips>
  <ScaleCrop>false</ScaleCrop>
  <HeadingPairs>
    <vt:vector size="4" baseType="variant">
      <vt:variant>
        <vt:lpstr>Theme</vt:lpstr>
      </vt:variant>
      <vt:variant>
        <vt:i4>31</vt:i4>
      </vt:variant>
      <vt:variant>
        <vt:lpstr>Slide Titles</vt:lpstr>
      </vt:variant>
      <vt:variant>
        <vt:i4>100</vt:i4>
      </vt:variant>
    </vt:vector>
  </HeadingPairs>
  <TitlesOfParts>
    <vt:vector size="131"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Energy &amp; Mining</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energy &amp; mining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Geology:</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energy &amp; mining (1):</vt:lpstr>
      <vt:lpstr>Capacity building resources for  energy &amp; mining (2):</vt:lpstr>
      <vt:lpstr>Capacity building resources for  energy &amp; mining (3):</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666</cp:revision>
  <dcterms:created xsi:type="dcterms:W3CDTF">2011-01-20T13:25:32Z</dcterms:created>
  <dcterms:modified xsi:type="dcterms:W3CDTF">2016-02-16T21:36:48Z</dcterms:modified>
</cp:coreProperties>
</file>