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130"/>
  </p:notesMasterIdLst>
  <p:sldIdLst>
    <p:sldId id="308" r:id="rId32"/>
    <p:sldId id="306" r:id="rId33"/>
    <p:sldId id="407" r:id="rId34"/>
    <p:sldId id="345" r:id="rId35"/>
    <p:sldId id="259" r:id="rId36"/>
    <p:sldId id="327" r:id="rId37"/>
    <p:sldId id="346" r:id="rId38"/>
    <p:sldId id="552" r:id="rId39"/>
    <p:sldId id="328" r:id="rId40"/>
    <p:sldId id="329" r:id="rId41"/>
    <p:sldId id="351" r:id="rId42"/>
    <p:sldId id="426" r:id="rId43"/>
    <p:sldId id="408" r:id="rId44"/>
    <p:sldId id="554" r:id="rId45"/>
    <p:sldId id="427" r:id="rId46"/>
    <p:sldId id="409" r:id="rId47"/>
    <p:sldId id="428" r:id="rId48"/>
    <p:sldId id="568" r:id="rId49"/>
    <p:sldId id="500" r:id="rId50"/>
    <p:sldId id="536" r:id="rId51"/>
    <p:sldId id="533" r:id="rId52"/>
    <p:sldId id="555" r:id="rId53"/>
    <p:sldId id="537" r:id="rId54"/>
    <p:sldId id="283" r:id="rId55"/>
    <p:sldId id="354" r:id="rId56"/>
    <p:sldId id="355" r:id="rId57"/>
    <p:sldId id="356" r:id="rId58"/>
    <p:sldId id="458" r:id="rId59"/>
    <p:sldId id="519" r:id="rId60"/>
    <p:sldId id="556" r:id="rId61"/>
    <p:sldId id="557" r:id="rId62"/>
    <p:sldId id="357" r:id="rId63"/>
    <p:sldId id="459" r:id="rId64"/>
    <p:sldId id="460" r:id="rId65"/>
    <p:sldId id="560" r:id="rId66"/>
    <p:sldId id="358" r:id="rId67"/>
    <p:sldId id="461" r:id="rId68"/>
    <p:sldId id="462" r:id="rId69"/>
    <p:sldId id="558" r:id="rId70"/>
    <p:sldId id="567" r:id="rId71"/>
    <p:sldId id="561" r:id="rId72"/>
    <p:sldId id="334" r:id="rId73"/>
    <p:sldId id="381" r:id="rId74"/>
    <p:sldId id="481" r:id="rId75"/>
    <p:sldId id="382" r:id="rId76"/>
    <p:sldId id="383" r:id="rId77"/>
    <p:sldId id="384" r:id="rId78"/>
    <p:sldId id="482" r:id="rId79"/>
    <p:sldId id="379" r:id="rId80"/>
    <p:sldId id="380" r:id="rId81"/>
    <p:sldId id="349" r:id="rId82"/>
    <p:sldId id="388" r:id="rId83"/>
    <p:sldId id="394" r:id="rId84"/>
    <p:sldId id="395" r:id="rId85"/>
    <p:sldId id="396" r:id="rId86"/>
    <p:sldId id="397" r:id="rId87"/>
    <p:sldId id="398" r:id="rId88"/>
    <p:sldId id="399" r:id="rId89"/>
    <p:sldId id="400" r:id="rId90"/>
    <p:sldId id="401" r:id="rId91"/>
    <p:sldId id="402" r:id="rId92"/>
    <p:sldId id="496" r:id="rId93"/>
    <p:sldId id="483" r:id="rId94"/>
    <p:sldId id="385" r:id="rId95"/>
    <p:sldId id="386" r:id="rId96"/>
    <p:sldId id="484" r:id="rId97"/>
    <p:sldId id="387" r:id="rId98"/>
    <p:sldId id="403" r:id="rId99"/>
    <p:sldId id="485" r:id="rId100"/>
    <p:sldId id="389" r:id="rId101"/>
    <p:sldId id="390" r:id="rId102"/>
    <p:sldId id="486" r:id="rId103"/>
    <p:sldId id="391" r:id="rId104"/>
    <p:sldId id="406" r:id="rId105"/>
    <p:sldId id="491" r:id="rId106"/>
    <p:sldId id="487" r:id="rId107"/>
    <p:sldId id="392" r:id="rId108"/>
    <p:sldId id="488" r:id="rId109"/>
    <p:sldId id="393" r:id="rId110"/>
    <p:sldId id="404" r:id="rId111"/>
    <p:sldId id="489" r:id="rId112"/>
    <p:sldId id="337" r:id="rId113"/>
    <p:sldId id="338" r:id="rId114"/>
    <p:sldId id="490" r:id="rId115"/>
    <p:sldId id="405" r:id="rId116"/>
    <p:sldId id="339" r:id="rId117"/>
    <p:sldId id="340" r:id="rId118"/>
    <p:sldId id="341" r:id="rId119"/>
    <p:sldId id="492" r:id="rId120"/>
    <p:sldId id="495" r:id="rId121"/>
    <p:sldId id="563" r:id="rId122"/>
    <p:sldId id="569" r:id="rId123"/>
    <p:sldId id="511" r:id="rId124"/>
    <p:sldId id="527" r:id="rId125"/>
    <p:sldId id="548" r:id="rId126"/>
    <p:sldId id="566" r:id="rId127"/>
    <p:sldId id="570" r:id="rId128"/>
    <p:sldId id="344" r:id="rId12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autoAdjust="0"/>
    <p:restoredTop sz="94660"/>
  </p:normalViewPr>
  <p:slideViewPr>
    <p:cSldViewPr>
      <p:cViewPr>
        <p:scale>
          <a:sx n="70" d="100"/>
          <a:sy n="70"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0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33"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slide" Target="slides/slide82.xml"/><Relationship Id="rId118" Type="http://schemas.openxmlformats.org/officeDocument/2006/relationships/slide" Target="slides/slide87.xml"/><Relationship Id="rId126" Type="http://schemas.openxmlformats.org/officeDocument/2006/relationships/slide" Target="slides/slide95.xml"/><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124" Type="http://schemas.openxmlformats.org/officeDocument/2006/relationships/slide" Target="slides/slide93.xml"/><Relationship Id="rId129" Type="http://schemas.openxmlformats.org/officeDocument/2006/relationships/slide" Target="slides/slide98.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slide" Target="slides/slide88.xml"/><Relationship Id="rId127"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13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131" Type="http://schemas.openxmlformats.org/officeDocument/2006/relationships/presProps" Target="presProps.xml"/><Relationship Id="rId61" Type="http://schemas.openxmlformats.org/officeDocument/2006/relationships/slide" Target="slides/slide30.xml"/><Relationship Id="rId82" Type="http://schemas.openxmlformats.org/officeDocument/2006/relationships/slide" Target="slides/slide51.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2/17/2016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a:t>
            </a:fld>
            <a:endParaRPr lang="en-US"/>
          </a:p>
        </p:txBody>
      </p:sp>
    </p:spTree>
    <p:extLst>
      <p:ext uri="{BB962C8B-B14F-4D97-AF65-F5344CB8AC3E}">
        <p14:creationId xmlns:p14="http://schemas.microsoft.com/office/powerpoint/2010/main" val="426622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88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2/17/2016</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geonode.org/" TargetMode="External"/><Relationship Id="rId7" Type="http://schemas.openxmlformats.org/officeDocument/2006/relationships/image" Target="../media/image4.png"/><Relationship Id="rId2" Type="http://schemas.openxmlformats.org/officeDocument/2006/relationships/hyperlink" Target="http://www.earthobservations.org/"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gfdrr.org/opendri" TargetMode="External"/><Relationship Id="rId4" Type="http://schemas.openxmlformats.org/officeDocument/2006/relationships/hyperlink" Target="http://data.worldbank.org/about/open-government-data-toolkit/readiness-assessment-tool" TargetMode="External"/><Relationship Id="rId9"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servirglobal.net/" TargetMode="External"/><Relationship Id="rId7" Type="http://schemas.openxmlformats.org/officeDocument/2006/relationships/image" Target="../media/image4.png"/><Relationship Id="rId2" Type="http://schemas.openxmlformats.org/officeDocument/2006/relationships/hyperlink" Target="http://www.servir.net/" TargetMode="External"/><Relationship Id="rId1" Type="http://schemas.openxmlformats.org/officeDocument/2006/relationships/slideLayout" Target="../slideLayouts/slideLayout2.xml"/><Relationship Id="rId6" Type="http://schemas.openxmlformats.org/officeDocument/2006/relationships/hyperlink" Target="http://dewetra.cimafoundation.org/" TargetMode="External"/><Relationship Id="rId5" Type="http://schemas.openxmlformats.org/officeDocument/2006/relationships/hyperlink" Target="http://www.ecapra.org/" TargetMode="External"/><Relationship Id="rId10" Type="http://schemas.openxmlformats.org/officeDocument/2006/relationships/image" Target="../media/image25.jpeg"/><Relationship Id="rId4" Type="http://schemas.openxmlformats.org/officeDocument/2006/relationships/hyperlink" Target="http://www.un-spider.org/" TargetMode="External"/><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vimeo.com/63079712" TargetMode="External"/><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gif"/><Relationship Id="rId7" Type="http://schemas.openxmlformats.org/officeDocument/2006/relationships/image" Target="../media/image47.gif"/><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www.eurisy.org/" TargetMode="External"/><Relationship Id="rId3" Type="http://schemas.openxmlformats.org/officeDocument/2006/relationships/image" Target="../media/image56.jpeg"/><Relationship Id="rId7" Type="http://schemas.openxmlformats.org/officeDocument/2006/relationships/hyperlink" Target="http://www.geocab.org/"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earthobservations.org/" TargetMode="External"/><Relationship Id="rId5" Type="http://schemas.openxmlformats.org/officeDocument/2006/relationships/image" Target="../media/image4.png"/><Relationship Id="rId4" Type="http://schemas.openxmlformats.org/officeDocument/2006/relationships/image" Target="../media/image57.emf"/></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www.copernicus.eu/pages-secondaires/publications/copernicus-briefs/" TargetMode="External"/><Relationship Id="rId3" Type="http://schemas.openxmlformats.org/officeDocument/2006/relationships/image" Target="../media/image57.emf"/><Relationship Id="rId7" Type="http://schemas.openxmlformats.org/officeDocument/2006/relationships/hyperlink" Target="http://www.seos-project.eu/"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envirogrids.net/" TargetMode="External"/><Relationship Id="rId5" Type="http://schemas.openxmlformats.org/officeDocument/2006/relationships/image" Target="../media/image58.png"/><Relationship Id="rId10" Type="http://schemas.openxmlformats.org/officeDocument/2006/relationships/image" Target="../media/image59.jpg"/><Relationship Id="rId4" Type="http://schemas.openxmlformats.org/officeDocument/2006/relationships/image" Target="../media/image4.png"/><Relationship Id="rId9" Type="http://schemas.openxmlformats.org/officeDocument/2006/relationships/hyperlink" Target="https://www.meted.ucar.edu/training_detail.php"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http://www.copernicus.eu/main/copernicus-briefs" TargetMode="External"/><Relationship Id="rId3" Type="http://schemas.openxmlformats.org/officeDocument/2006/relationships/image" Target="../media/image57.emf"/><Relationship Id="rId7" Type="http://schemas.openxmlformats.org/officeDocument/2006/relationships/hyperlink" Target="http://www.seos-project.eu/"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envirogrids.net/" TargetMode="External"/><Relationship Id="rId5" Type="http://schemas.openxmlformats.org/officeDocument/2006/relationships/image" Target="../media/image58.png"/><Relationship Id="rId10" Type="http://schemas.openxmlformats.org/officeDocument/2006/relationships/image" Target="../media/image59.jpg"/><Relationship Id="rId4" Type="http://schemas.openxmlformats.org/officeDocument/2006/relationships/image" Target="../media/image4.png"/><Relationship Id="rId9" Type="http://schemas.openxmlformats.org/officeDocument/2006/relationships/hyperlink" Target="https://www.meted.ucar.edu/training_detail.php" TargetMode="External"/></Relationships>
</file>

<file path=ppt/slides/_rels/slide9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www.demarine.de/lr/c/document_library/get_file?uuid=c5067655-b7ad-4d71-b07b-6111808f4abd&amp;groupId=13521" TargetMode="External"/><Relationship Id="rId7" Type="http://schemas.openxmlformats.org/officeDocument/2006/relationships/image" Target="../media/image43.gif"/><Relationship Id="rId2" Type="http://schemas.openxmlformats.org/officeDocument/2006/relationships/hyperlink" Target="http://pubdocs.worldbank.org/pubdocs/publicdoc/2015/8/904051440717425994/Open-Data-for-Sustainable-development-Final-New.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7.emf"/><Relationship Id="rId4" Type="http://schemas.openxmlformats.org/officeDocument/2006/relationships/hyperlink" Target="http://ec.europa.eu/information_society/newsroom/cf/dae/document.cfm?doc_id=6210" TargetMode="External"/></Relationships>
</file>

<file path=ppt/slides/_rels/slide9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dewetra.cimafoundation.org/" TargetMode="External"/><Relationship Id="rId7" Type="http://schemas.openxmlformats.org/officeDocument/2006/relationships/image" Target="../media/image60.png"/><Relationship Id="rId2" Type="http://schemas.openxmlformats.org/officeDocument/2006/relationships/hyperlink" Target="http://www.ecapra.or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understandingrisk.org/" TargetMode="External"/><Relationship Id="rId4" Type="http://schemas.openxmlformats.org/officeDocument/2006/relationships/hyperlink" Target="http://reliefweb.int/briefingkit"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9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nform-index.org/" TargetMode="Externa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enhir.itc.utwente.nl:5000/fbsharing/KGKOZXKU/" TargetMode="Externa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98.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hcpinternation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sz="5300" b="1" dirty="0" smtClean="0"/>
              <a:t>Earth Observation for </a:t>
            </a:r>
            <a:br>
              <a:rPr lang="en-US" sz="5300" b="1" dirty="0" smtClean="0"/>
            </a:br>
            <a:r>
              <a:rPr lang="en-US" sz="5300" b="1" dirty="0" smtClean="0"/>
              <a:t>Disaster Management</a:t>
            </a:r>
            <a:endParaRPr lang="en-US" sz="4000" dirty="0"/>
          </a:p>
        </p:txBody>
      </p:sp>
      <p:sp>
        <p:nvSpPr>
          <p:cNvPr id="3" name="Subtitle 2"/>
          <p:cNvSpPr>
            <a:spLocks noGrp="1"/>
          </p:cNvSpPr>
          <p:nvPr>
            <p:ph type="subTitle" idx="1"/>
          </p:nvPr>
        </p:nvSpPr>
        <p:spPr>
          <a:xfrm>
            <a:off x="1393512" y="4191000"/>
            <a:ext cx="6400800" cy="2438400"/>
          </a:xfrm>
        </p:spPr>
        <p:txBody>
          <a:bodyPr>
            <a:normAutofit/>
          </a:bodyPr>
          <a:lstStyle/>
          <a:p>
            <a:r>
              <a:rPr lang="en-US" sz="2800" dirty="0" smtClean="0"/>
              <a:t>International trends &amp; developments</a:t>
            </a:r>
          </a:p>
          <a:p>
            <a:r>
              <a:rPr lang="en-US" sz="2800" dirty="0" smtClean="0"/>
              <a:t>Earth observation applications</a:t>
            </a:r>
          </a:p>
          <a:p>
            <a:r>
              <a:rPr lang="en-US" sz="2800" dirty="0" smtClean="0"/>
              <a:t>Business development</a:t>
            </a:r>
          </a:p>
          <a:p>
            <a:r>
              <a:rPr lang="en-US" sz="2800" dirty="0" smtClean="0"/>
              <a:t>Capacity building</a:t>
            </a:r>
          </a:p>
        </p:txBody>
      </p:sp>
      <p:pic>
        <p:nvPicPr>
          <p:cNvPr id="8" name="Picture 7" descr="European flag"/>
          <p:cNvPicPr/>
          <p:nvPr/>
        </p:nvPicPr>
        <p:blipFill>
          <a:blip r:embed="rId2"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3" cstate="print"/>
          <a:srcRect/>
          <a:stretch>
            <a:fillRect/>
          </a:stretch>
        </p:blipFill>
        <p:spPr bwMode="auto">
          <a:xfrm>
            <a:off x="7315205" y="914400"/>
            <a:ext cx="1019175" cy="76200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99" y="4572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1800000"/>
          </a:xfrm>
        </p:spPr>
        <p:txBody>
          <a:bodyPr>
            <a:noAutofit/>
          </a:bodyPr>
          <a:lstStyle/>
          <a:p>
            <a:pPr algn="l"/>
            <a:r>
              <a:rPr lang="en-US" sz="4000" b="1" i="1" dirty="0" smtClean="0"/>
              <a:t>1. International trends &amp;</a:t>
            </a:r>
            <a:br>
              <a:rPr lang="en-US" sz="4000" b="1" i="1" dirty="0" smtClean="0"/>
            </a:br>
            <a:r>
              <a:rPr lang="en-US" sz="4000" b="1" i="1" dirty="0" smtClean="0"/>
              <a:t>    developments in </a:t>
            </a:r>
            <a:br>
              <a:rPr lang="en-US" sz="4000" b="1" i="1" dirty="0" smtClean="0"/>
            </a:br>
            <a:r>
              <a:rPr lang="en-US" sz="4000" b="1" i="1" dirty="0" smtClean="0"/>
              <a:t>    disaster management</a:t>
            </a:r>
            <a:endParaRPr lang="en-US" sz="4000"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10</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11</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Issues &amp; trends in </a:t>
            </a:r>
            <a:br>
              <a:rPr lang="en-US" sz="4000" b="1" i="1" dirty="0" smtClean="0">
                <a:solidFill>
                  <a:srgbClr val="4676A6"/>
                </a:solidFill>
              </a:rPr>
            </a:br>
            <a:r>
              <a:rPr lang="en-US" sz="4000" b="1" i="1" dirty="0" smtClean="0">
                <a:solidFill>
                  <a:srgbClr val="4676A6"/>
                </a:solidFill>
              </a:rPr>
              <a:t>disaster management</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Increased (natural) disaster risk is one of the main anticipated consequences of </a:t>
            </a:r>
            <a:r>
              <a:rPr lang="en-US" sz="2600" b="1" dirty="0" smtClean="0">
                <a:solidFill>
                  <a:srgbClr val="4676A6"/>
                </a:solidFill>
                <a:ea typeface="Times New Roman"/>
                <a:cs typeface="Times New Roman"/>
              </a:rPr>
              <a:t>climate change</a:t>
            </a:r>
            <a:endParaRPr lang="en-US" sz="2600" dirty="0">
              <a:solidFill>
                <a:srgbClr val="4676A6"/>
              </a:solidFill>
              <a:ea typeface="Times New Roman"/>
              <a:cs typeface="Times New Roman"/>
            </a:endParaRP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Attention is shifting </a:t>
            </a:r>
            <a:r>
              <a:rPr lang="en-US" sz="2600" b="1" dirty="0" smtClean="0">
                <a:solidFill>
                  <a:srgbClr val="4676A6"/>
                </a:solidFill>
                <a:ea typeface="Times New Roman"/>
                <a:cs typeface="Times New Roman"/>
              </a:rPr>
              <a:t>from post-disaster intervention to prevention</a:t>
            </a: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Emphasis on </a:t>
            </a:r>
            <a:r>
              <a:rPr lang="en-US" sz="2600" b="1" dirty="0" smtClean="0">
                <a:solidFill>
                  <a:srgbClr val="4676A6"/>
                </a:solidFill>
                <a:ea typeface="Times New Roman"/>
                <a:cs typeface="Times New Roman"/>
              </a:rPr>
              <a:t>empowerment of local communities</a:t>
            </a:r>
            <a:endParaRPr lang="en-US" sz="2600" dirty="0" smtClean="0">
              <a:solidFill>
                <a:srgbClr val="4676A6"/>
              </a:solidFill>
              <a:ea typeface="Times New Roman"/>
              <a:cs typeface="Times New Roman"/>
            </a:endParaRP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Increased interest in application of </a:t>
            </a:r>
            <a:r>
              <a:rPr lang="en-US" sz="2600" b="1" dirty="0" smtClean="0">
                <a:solidFill>
                  <a:srgbClr val="4676A6"/>
                </a:solidFill>
                <a:ea typeface="Times New Roman"/>
                <a:cs typeface="Times New Roman"/>
              </a:rPr>
              <a:t>new technologies </a:t>
            </a:r>
            <a:r>
              <a:rPr lang="en-US" sz="2600" dirty="0" smtClean="0">
                <a:solidFill>
                  <a:prstClr val="black"/>
                </a:solidFill>
                <a:ea typeface="Times New Roman"/>
                <a:cs typeface="Times New Roman"/>
              </a:rPr>
              <a:t>and </a:t>
            </a:r>
            <a:r>
              <a:rPr lang="en-US" sz="2600" b="1" dirty="0" smtClean="0">
                <a:solidFill>
                  <a:srgbClr val="4676A6"/>
                </a:solidFill>
                <a:ea typeface="Times New Roman"/>
                <a:cs typeface="Times New Roman"/>
              </a:rPr>
              <a:t>open data and software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87870319"/>
      </p:ext>
    </p:extLst>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12</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Drivers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9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Climate change can lead to an increase in extreme events, such as storms, floods and droughts</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Population growth, increase in economic wealth and investment in infrastructure leads to a greater disaster risk (for people and economic assets)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Increasing urbanization, in particular in coastal areas, leads to vulnerability to disasters</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Increased pressure on available land and investment in agriculture result in greater disaster risk</a:t>
            </a: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Security threats by extremist groups</a:t>
            </a:r>
            <a:endParaRPr lang="en-US" sz="2600" dirty="0">
              <a:solidFill>
                <a:prstClr val="black"/>
              </a:solidFill>
            </a:endParaRPr>
          </a:p>
          <a:p>
            <a:pPr marL="285750" marR="0" lvl="0" indent="-28575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endParaRPr kumimoji="0" lang="en-GB" sz="1800" b="1" i="0" u="none" strike="noStrike" kern="0" cap="none" spc="0" normalizeH="0" baseline="0" noProof="0" dirty="0" smtClean="0">
              <a:ln>
                <a:noFill/>
              </a:ln>
              <a:solidFill>
                <a:srgbClr val="000000"/>
              </a:solidFill>
              <a:effectLst/>
              <a:uLnTx/>
              <a:uFillTx/>
              <a:latin typeface="Verdan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194019792"/>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13</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Climate change</a:t>
            </a:r>
          </a:p>
        </p:txBody>
      </p:sp>
      <p:sp>
        <p:nvSpPr>
          <p:cNvPr id="10" name="Tijdelijke aanduiding voor inhoud 2"/>
          <p:cNvSpPr txBox="1">
            <a:spLocks/>
          </p:cNvSpPr>
          <p:nvPr/>
        </p:nvSpPr>
        <p:spPr bwMode="auto">
          <a:xfrm>
            <a:off x="378000" y="1800000"/>
            <a:ext cx="8208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400" kern="0" dirty="0" smtClean="0"/>
              <a:t>A small change in mean temperature can lead to a considerable </a:t>
            </a:r>
            <a:r>
              <a:rPr lang="en-US" sz="2400" b="1" kern="0" dirty="0" smtClean="0">
                <a:solidFill>
                  <a:srgbClr val="4676A6"/>
                </a:solidFill>
              </a:rPr>
              <a:t>increase of extreme events </a:t>
            </a:r>
            <a:r>
              <a:rPr lang="en-US" sz="2400" kern="0" dirty="0" smtClean="0"/>
              <a:t>(heavy precipitation, more intense droughts, more fluvial floods, increase in extreme coastal high-water levels, increase in landslides);</a:t>
            </a:r>
            <a:endParaRPr lang="en-US" sz="2400" kern="0" dirty="0"/>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400" b="1" kern="0" dirty="0" smtClean="0">
                <a:solidFill>
                  <a:srgbClr val="4676A6"/>
                </a:solidFill>
              </a:rPr>
              <a:t>Integration of disaster risk management and climate change adaptation </a:t>
            </a:r>
            <a:r>
              <a:rPr lang="en-US" sz="2400" kern="0" dirty="0" smtClean="0"/>
              <a:t>is needed to obtain maximum benefit;</a:t>
            </a:r>
            <a:endParaRPr lang="en-US" sz="2400" kern="0" dirty="0"/>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400" kern="0" dirty="0" smtClean="0"/>
              <a:t>Disaster risk management should focus on </a:t>
            </a:r>
            <a:r>
              <a:rPr lang="en-US" sz="2400" b="1" kern="0" dirty="0" smtClean="0">
                <a:solidFill>
                  <a:srgbClr val="4676A6"/>
                </a:solidFill>
              </a:rPr>
              <a:t>high-impact, low regret measures</a:t>
            </a:r>
            <a:r>
              <a:rPr lang="en-US" sz="2400" kern="0" dirty="0" smtClean="0"/>
              <a:t>, </a:t>
            </a:r>
            <a:r>
              <a:rPr lang="en-US" sz="2400" kern="0" dirty="0"/>
              <a:t>such as early warning </a:t>
            </a:r>
            <a:r>
              <a:rPr lang="en-US" sz="2400" kern="0" dirty="0" smtClean="0"/>
              <a:t>systems, risk communication </a:t>
            </a:r>
            <a:r>
              <a:rPr lang="en-US" sz="2400" kern="0" dirty="0"/>
              <a:t>between </a:t>
            </a:r>
            <a:r>
              <a:rPr lang="en-US" sz="2400" kern="0" dirty="0" smtClean="0"/>
              <a:t>decision-makers </a:t>
            </a:r>
            <a:r>
              <a:rPr lang="en-US" sz="2400" kern="0" dirty="0"/>
              <a:t>and </a:t>
            </a:r>
            <a:r>
              <a:rPr lang="en-US" sz="2400" kern="0" dirty="0" smtClean="0"/>
              <a:t>local citizens, </a:t>
            </a:r>
            <a:r>
              <a:rPr lang="en-US" sz="2400" kern="0" dirty="0"/>
              <a:t>sustainable land </a:t>
            </a:r>
            <a:r>
              <a:rPr lang="en-US" sz="2400" kern="0" dirty="0" smtClean="0"/>
              <a:t>management, ecosystem management;</a:t>
            </a:r>
            <a:endParaRPr lang="en-US" sz="2400" kern="0" dirty="0"/>
          </a:p>
          <a:p>
            <a:pPr marL="342000" indent="-342000">
              <a:lnSpc>
                <a:spcPct val="80000"/>
              </a:lnSpc>
              <a:spcBef>
                <a:spcPts val="0"/>
              </a:spcBef>
              <a:spcAft>
                <a:spcPts val="1200"/>
              </a:spcAft>
              <a:buFont typeface="Arial" panose="020B0604020202020204" pitchFamily="34" charset="0"/>
              <a:buChar char="•"/>
              <a:tabLst>
                <a:tab pos="685800" algn="l"/>
              </a:tabLst>
              <a:defRPr/>
            </a:pPr>
            <a:r>
              <a:rPr lang="en-US" sz="2400" kern="0" dirty="0" smtClean="0"/>
              <a:t>An </a:t>
            </a:r>
            <a:r>
              <a:rPr lang="en-US" sz="2400" b="1" kern="0" dirty="0" smtClean="0">
                <a:solidFill>
                  <a:srgbClr val="4676A6"/>
                </a:solidFill>
              </a:rPr>
              <a:t>integrated, multi-hazard risk management approach </a:t>
            </a:r>
            <a:r>
              <a:rPr lang="en-US" sz="2400" kern="0" dirty="0" smtClean="0"/>
              <a:t>works best.</a:t>
            </a:r>
          </a:p>
          <a:p>
            <a:pPr marL="342000" indent="-342000">
              <a:lnSpc>
                <a:spcPct val="80000"/>
              </a:lnSpc>
              <a:spcBef>
                <a:spcPts val="0"/>
              </a:spcBef>
              <a:spcAft>
                <a:spcPts val="1200"/>
              </a:spcAft>
              <a:buFont typeface="Arial" panose="020B0604020202020204" pitchFamily="34" charset="0"/>
              <a:buChar char="•"/>
              <a:defRPr/>
            </a:pPr>
            <a:endParaRPr lang="en-US" sz="2400" kern="0"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14</a:t>
            </a:fld>
            <a:endParaRPr lang="en-US"/>
          </a:p>
        </p:txBody>
      </p:sp>
      <p:sp>
        <p:nvSpPr>
          <p:cNvPr id="2" name="Title 1"/>
          <p:cNvSpPr>
            <a:spLocks noGrp="1"/>
          </p:cNvSpPr>
          <p:nvPr>
            <p:ph type="title"/>
          </p:nvPr>
        </p:nvSpPr>
        <p:spPr>
          <a:xfrm>
            <a:off x="457200" y="216000"/>
            <a:ext cx="8229600" cy="715962"/>
          </a:xfrm>
        </p:spPr>
        <p:txBody>
          <a:bodyPr>
            <a:normAutofit fontScale="90000"/>
          </a:bodyPr>
          <a:lstStyle/>
          <a:p>
            <a:r>
              <a:rPr lang="en-US" sz="4000" b="1" i="1" dirty="0" smtClean="0">
                <a:solidFill>
                  <a:srgbClr val="4676A6"/>
                </a:solidFill>
              </a:rPr>
              <a:t>Adaptation and disaster risk management approaches for a changing climate</a:t>
            </a:r>
            <a:endParaRPr lang="en-US" sz="4000" b="1" i="1" dirty="0">
              <a:solidFill>
                <a:srgbClr val="4676A6"/>
              </a:solidFill>
            </a:endParaRPr>
          </a:p>
        </p:txBody>
      </p:sp>
      <p:sp>
        <p:nvSpPr>
          <p:cNvPr id="6" name="Title 1"/>
          <p:cNvSpPr txBox="1">
            <a:spLocks/>
          </p:cNvSpPr>
          <p:nvPr/>
        </p:nvSpPr>
        <p:spPr>
          <a:xfrm>
            <a:off x="881761" y="5760000"/>
            <a:ext cx="73800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i="1" dirty="0"/>
              <a:t>Source: Managing the risks of extreme events and disasters to advance climate change adaptation (IPCC; 2012)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761" y="1143000"/>
            <a:ext cx="7380478" cy="470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258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Aft>
                <a:spcPts val="1200"/>
              </a:spcAft>
              <a:buNone/>
            </a:pPr>
            <a:r>
              <a:rPr lang="en-US" sz="2600" b="1" dirty="0" smtClean="0"/>
              <a:t>Managing </a:t>
            </a:r>
            <a:r>
              <a:rPr lang="en-US" sz="2600" b="1" dirty="0"/>
              <a:t>the risks of extreme events and disasters to advance climate change </a:t>
            </a:r>
            <a:r>
              <a:rPr lang="en-US" sz="2600" b="1" dirty="0" smtClean="0"/>
              <a:t>adaptation </a:t>
            </a:r>
            <a:r>
              <a:rPr lang="en-US" sz="2000" b="1" dirty="0" smtClean="0"/>
              <a:t>(IPCC; 2012) </a:t>
            </a:r>
            <a:r>
              <a:rPr lang="en-US" sz="2000" dirty="0" smtClean="0"/>
              <a:t> </a:t>
            </a:r>
            <a:r>
              <a:rPr lang="en-US" sz="2600" dirty="0" smtClean="0"/>
              <a:t/>
            </a:r>
            <a:br>
              <a:rPr lang="en-US" sz="2600" dirty="0" smtClean="0"/>
            </a:br>
            <a:r>
              <a:rPr lang="en-US" sz="2000" i="1" dirty="0" smtClean="0"/>
              <a:t>extensive description of possible effects of climate change and possible adaptation measures + summary for policy makers</a:t>
            </a:r>
          </a:p>
          <a:p>
            <a:pPr marL="0" indent="0">
              <a:lnSpc>
                <a:spcPct val="80000"/>
              </a:lnSpc>
              <a:spcBef>
                <a:spcPts val="0"/>
              </a:spcBef>
              <a:spcAft>
                <a:spcPts val="1200"/>
              </a:spcAft>
              <a:buNone/>
            </a:pPr>
            <a:r>
              <a:rPr lang="en-US" sz="2600" b="1" dirty="0" smtClean="0"/>
              <a:t>Global </a:t>
            </a:r>
            <a:r>
              <a:rPr lang="en-US" sz="2600" b="1" dirty="0"/>
              <a:t>risks 2014 – Insight </a:t>
            </a:r>
            <a:r>
              <a:rPr lang="en-US" sz="2600" b="1" dirty="0" smtClean="0"/>
              <a:t>report </a:t>
            </a:r>
            <a:r>
              <a:rPr lang="en-US" sz="2000" b="1" dirty="0" smtClean="0"/>
              <a:t>(WEC; 2014) </a:t>
            </a:r>
            <a:r>
              <a:rPr lang="en-US" sz="2600" b="1" dirty="0" smtClean="0"/>
              <a:t/>
            </a:r>
            <a:br>
              <a:rPr lang="en-US" sz="2600" b="1" dirty="0" smtClean="0"/>
            </a:br>
            <a:r>
              <a:rPr lang="en-US" sz="2000" i="1" dirty="0" smtClean="0"/>
              <a:t>analysis of high-impact, high likelihood economic, environmental, geopolitical, societal and technologic risks + management strategies</a:t>
            </a:r>
            <a:endParaRPr lang="en-US" sz="2000" b="1" i="1" dirty="0"/>
          </a:p>
          <a:p>
            <a:pPr marL="0" indent="0">
              <a:lnSpc>
                <a:spcPct val="80000"/>
              </a:lnSpc>
              <a:spcBef>
                <a:spcPts val="0"/>
              </a:spcBef>
              <a:spcAft>
                <a:spcPts val="1200"/>
              </a:spcAft>
              <a:buNone/>
            </a:pPr>
            <a:r>
              <a:rPr lang="en-US" sz="2600" b="1" dirty="0" smtClean="0"/>
              <a:t>Natural </a:t>
            </a:r>
            <a:r>
              <a:rPr lang="en-US" sz="2600" b="1" dirty="0"/>
              <a:t>hazards and climate change in European Regions – territorial dynamics in Europe </a:t>
            </a:r>
            <a:r>
              <a:rPr lang="en-US" sz="2000" b="1" dirty="0"/>
              <a:t>(ESPON; 2013) </a:t>
            </a:r>
            <a:r>
              <a:rPr lang="en-US" sz="2600" b="1" dirty="0" smtClean="0"/>
              <a:t/>
            </a:r>
            <a:br>
              <a:rPr lang="en-US" sz="2600" b="1" dirty="0" smtClean="0"/>
            </a:br>
            <a:r>
              <a:rPr lang="en-US" sz="2000" i="1" dirty="0" smtClean="0"/>
              <a:t>study </a:t>
            </a:r>
            <a:r>
              <a:rPr lang="en-US" sz="2000" i="1" dirty="0" err="1" smtClean="0"/>
              <a:t>analysing</a:t>
            </a:r>
            <a:r>
              <a:rPr lang="en-US" sz="2000" i="1" dirty="0" smtClean="0"/>
              <a:t> vulnerability to different hazards + adaptive and response capacity</a:t>
            </a:r>
            <a:endParaRPr lang="en-US" sz="2000" i="1" dirty="0"/>
          </a:p>
          <a:p>
            <a:pPr marL="0" indent="0">
              <a:lnSpc>
                <a:spcPct val="80000"/>
              </a:lnSpc>
              <a:spcBef>
                <a:spcPts val="0"/>
              </a:spcBef>
              <a:spcAft>
                <a:spcPts val="1200"/>
              </a:spcAft>
              <a:buNone/>
            </a:pPr>
            <a:endParaRPr lang="en-US" sz="2400" b="1" dirty="0" smtClean="0"/>
          </a:p>
          <a:p>
            <a:pPr marL="0" indent="0">
              <a:lnSpc>
                <a:spcPct val="80000"/>
              </a:lnSpc>
              <a:spcBef>
                <a:spcPts val="0"/>
              </a:spcBef>
              <a:spcAft>
                <a:spcPts val="1200"/>
              </a:spcAft>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15</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000" y="838200"/>
            <a:ext cx="1219200" cy="711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895255"/>
            <a:ext cx="1219200" cy="58547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8725" y="1033050"/>
            <a:ext cx="1057275" cy="447675"/>
          </a:xfrm>
          <a:prstGeom prst="rect">
            <a:avLst/>
          </a:prstGeom>
        </p:spPr>
      </p:pic>
    </p:spTree>
    <p:extLst>
      <p:ext uri="{BB962C8B-B14F-4D97-AF65-F5344CB8AC3E}">
        <p14:creationId xmlns:p14="http://schemas.microsoft.com/office/powerpoint/2010/main" val="4084099542"/>
      </p:ext>
    </p:extLst>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16</a:t>
            </a:fld>
            <a:endParaRPr lang="en-US"/>
          </a:p>
        </p:txBody>
      </p:sp>
      <p:sp>
        <p:nvSpPr>
          <p:cNvPr id="2" name="TextBox 1"/>
          <p:cNvSpPr txBox="1"/>
          <p:nvPr/>
        </p:nvSpPr>
        <p:spPr>
          <a:xfrm>
            <a:off x="377999" y="324000"/>
            <a:ext cx="8208000" cy="1323439"/>
          </a:xfrm>
          <a:prstGeom prst="rect">
            <a:avLst/>
          </a:prstGeom>
          <a:noFill/>
        </p:spPr>
        <p:txBody>
          <a:bodyPr wrap="square" rtlCol="0" anchor="ctr">
            <a:spAutoFit/>
          </a:bodyPr>
          <a:lstStyle/>
          <a:p>
            <a:pPr algn="r"/>
            <a:r>
              <a:rPr lang="en-US" sz="4000" b="1" i="1" dirty="0" smtClean="0">
                <a:solidFill>
                  <a:srgbClr val="4676A6"/>
                </a:solidFill>
              </a:rPr>
              <a:t>From post-disaster</a:t>
            </a:r>
            <a:br>
              <a:rPr lang="en-US" sz="4000" b="1" i="1" dirty="0" smtClean="0">
                <a:solidFill>
                  <a:srgbClr val="4676A6"/>
                </a:solidFill>
              </a:rPr>
            </a:br>
            <a:r>
              <a:rPr lang="en-US" sz="4000" b="1" i="1" dirty="0" smtClean="0">
                <a:solidFill>
                  <a:srgbClr val="4676A6"/>
                </a:solidFill>
              </a:rPr>
              <a:t>intervention to prevention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557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Investing in disaster </a:t>
            </a:r>
            <a:r>
              <a:rPr lang="en-US" sz="2600" b="1" kern="0" dirty="0" smtClean="0">
                <a:solidFill>
                  <a:srgbClr val="4676A6"/>
                </a:solidFill>
              </a:rPr>
              <a:t>prevention saves lives and avoids losses</a:t>
            </a:r>
            <a:r>
              <a:rPr lang="en-US" sz="2600" kern="0" dirty="0" smtClean="0"/>
              <a:t>;</a:t>
            </a:r>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b="1" kern="0" dirty="0" smtClean="0">
                <a:solidFill>
                  <a:srgbClr val="4676A6"/>
                </a:solidFill>
              </a:rPr>
              <a:t>Economic return on investment is higher </a:t>
            </a:r>
            <a:r>
              <a:rPr lang="en-US" sz="2600" kern="0" dirty="0" smtClean="0"/>
              <a:t>for prevention than for an approach based exclusively on response;</a:t>
            </a:r>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b="1" kern="0" dirty="0" smtClean="0">
                <a:solidFill>
                  <a:srgbClr val="4676A6"/>
                </a:solidFill>
              </a:rPr>
              <a:t>Shift from sector </a:t>
            </a:r>
            <a:r>
              <a:rPr lang="en-US" sz="2600" kern="0" dirty="0" smtClean="0"/>
              <a:t>and specialist approach (military, civil </a:t>
            </a:r>
            <a:r>
              <a:rPr lang="en-US" sz="2600" kern="0" dirty="0" err="1" smtClean="0"/>
              <a:t>defence</a:t>
            </a:r>
            <a:r>
              <a:rPr lang="en-US" sz="2600" kern="0" dirty="0" smtClean="0"/>
              <a:t>) </a:t>
            </a:r>
            <a:r>
              <a:rPr lang="en-US" sz="2600" b="1" kern="0" dirty="0" smtClean="0">
                <a:solidFill>
                  <a:srgbClr val="4676A6"/>
                </a:solidFill>
              </a:rPr>
              <a:t>to a more integrated approach </a:t>
            </a:r>
            <a:r>
              <a:rPr lang="en-US" sz="2600" kern="0" dirty="0" smtClean="0"/>
              <a:t>(general policy and planning, coordination of preparedness and interventions);</a:t>
            </a:r>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Looking at the </a:t>
            </a:r>
            <a:r>
              <a:rPr lang="en-US" sz="2600" b="1" kern="0" dirty="0" smtClean="0">
                <a:solidFill>
                  <a:srgbClr val="4676A6"/>
                </a:solidFill>
              </a:rPr>
              <a:t>whole disaster risk portfolio </a:t>
            </a:r>
            <a:r>
              <a:rPr lang="en-US" sz="2600" kern="0" dirty="0" smtClean="0"/>
              <a:t>instead of focusing on a single hazard;</a:t>
            </a:r>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The </a:t>
            </a:r>
            <a:r>
              <a:rPr lang="en-US" sz="2600" b="1" kern="0" dirty="0" smtClean="0">
                <a:solidFill>
                  <a:srgbClr val="4676A6"/>
                </a:solidFill>
              </a:rPr>
              <a:t>temporal and spatial dynamics </a:t>
            </a:r>
            <a:r>
              <a:rPr lang="en-US" sz="2600" kern="0" dirty="0" smtClean="0"/>
              <a:t>of hazard, vulnerability and risk are particularly important for disaster management.</a:t>
            </a:r>
            <a:endParaRPr lang="en-US" sz="26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724400"/>
          </a:xfrm>
        </p:spPr>
        <p:txBody>
          <a:bodyPr>
            <a:normAutofit fontScale="92500"/>
          </a:bodyPr>
          <a:lstStyle/>
          <a:p>
            <a:pPr marL="0" lvl="0" indent="0">
              <a:lnSpc>
                <a:spcPct val="90000"/>
              </a:lnSpc>
              <a:spcBef>
                <a:spcPts val="0"/>
              </a:spcBef>
              <a:spcAft>
                <a:spcPts val="1200"/>
              </a:spcAft>
              <a:buNone/>
            </a:pPr>
            <a:r>
              <a:rPr lang="en-US" sz="2800" b="1" dirty="0">
                <a:solidFill>
                  <a:prstClr val="black"/>
                </a:solidFill>
              </a:rPr>
              <a:t>Natural hazards, </a:t>
            </a:r>
            <a:r>
              <a:rPr lang="en-US" sz="2800" b="1" dirty="0" err="1">
                <a:solidFill>
                  <a:prstClr val="black"/>
                </a:solidFill>
              </a:rPr>
              <a:t>UnNatural</a:t>
            </a:r>
            <a:r>
              <a:rPr lang="en-US" sz="2800" b="1" dirty="0">
                <a:solidFill>
                  <a:prstClr val="black"/>
                </a:solidFill>
              </a:rPr>
              <a:t> disasters: The economics of effective prevention </a:t>
            </a:r>
            <a:r>
              <a:rPr lang="en-US" sz="2200" b="1" dirty="0">
                <a:solidFill>
                  <a:prstClr val="black"/>
                </a:solidFill>
              </a:rPr>
              <a:t>(World Bank, UN; 2010) </a:t>
            </a:r>
            <a:r>
              <a:rPr lang="en-US" sz="2800" b="1" dirty="0" smtClean="0">
                <a:solidFill>
                  <a:prstClr val="black"/>
                </a:solidFill>
              </a:rPr>
              <a:t/>
            </a:r>
            <a:br>
              <a:rPr lang="en-US" sz="2800" b="1" dirty="0" smtClean="0">
                <a:solidFill>
                  <a:prstClr val="black"/>
                </a:solidFill>
              </a:rPr>
            </a:br>
            <a:r>
              <a:rPr lang="en-US" sz="2200" i="1" dirty="0" smtClean="0">
                <a:solidFill>
                  <a:prstClr val="black"/>
                </a:solidFill>
              </a:rPr>
              <a:t>rationale </a:t>
            </a:r>
            <a:r>
              <a:rPr lang="en-US" sz="2200" i="1" dirty="0">
                <a:solidFill>
                  <a:prstClr val="black"/>
                </a:solidFill>
              </a:rPr>
              <a:t>and plea for increased focus on disaster prevention</a:t>
            </a:r>
          </a:p>
          <a:p>
            <a:pPr marL="0" lvl="0" indent="0">
              <a:lnSpc>
                <a:spcPct val="90000"/>
              </a:lnSpc>
              <a:spcBef>
                <a:spcPts val="0"/>
              </a:spcBef>
              <a:spcAft>
                <a:spcPts val="1200"/>
              </a:spcAft>
              <a:buNone/>
            </a:pPr>
            <a:r>
              <a:rPr lang="en-US" sz="2800" b="1" dirty="0" smtClean="0">
                <a:solidFill>
                  <a:prstClr val="black"/>
                </a:solidFill>
              </a:rPr>
              <a:t>Tools </a:t>
            </a:r>
            <a:r>
              <a:rPr lang="en-US" sz="2800" b="1" dirty="0">
                <a:solidFill>
                  <a:prstClr val="black"/>
                </a:solidFill>
              </a:rPr>
              <a:t>for mainstreaming disaster risk reduction - guidance notes for development organizations </a:t>
            </a:r>
            <a:r>
              <a:rPr lang="en-US" sz="2200" b="1" dirty="0">
                <a:solidFill>
                  <a:prstClr val="black"/>
                </a:solidFill>
              </a:rPr>
              <a:t>(</a:t>
            </a:r>
            <a:r>
              <a:rPr lang="en-US" sz="2200" b="1" dirty="0" err="1">
                <a:solidFill>
                  <a:prstClr val="black"/>
                </a:solidFill>
              </a:rPr>
              <a:t>Provention</a:t>
            </a:r>
            <a:r>
              <a:rPr lang="en-US" sz="2200" b="1" dirty="0">
                <a:solidFill>
                  <a:prstClr val="black"/>
                </a:solidFill>
              </a:rPr>
              <a:t>; 2007)</a:t>
            </a:r>
            <a:r>
              <a:rPr lang="en-US" sz="2800" b="1" dirty="0">
                <a:solidFill>
                  <a:prstClr val="black"/>
                </a:solidFill>
              </a:rPr>
              <a:t> </a:t>
            </a:r>
            <a:r>
              <a:rPr lang="en-US" sz="2200" i="1" dirty="0" smtClean="0">
                <a:solidFill>
                  <a:prstClr val="black"/>
                </a:solidFill>
              </a:rPr>
              <a:t>series of 14 guidance notes describing ways to integrate disaster risk reduction in general policy and all stages of the development project cycle</a:t>
            </a:r>
          </a:p>
          <a:p>
            <a:pPr marL="0" lvl="0" indent="0">
              <a:lnSpc>
                <a:spcPct val="90000"/>
              </a:lnSpc>
              <a:spcBef>
                <a:spcPts val="0"/>
              </a:spcBef>
              <a:spcAft>
                <a:spcPts val="1200"/>
              </a:spcAft>
              <a:buNone/>
            </a:pPr>
            <a:r>
              <a:rPr lang="en-US" sz="2800" b="1" dirty="0" smtClean="0">
                <a:solidFill>
                  <a:prstClr val="black"/>
                </a:solidFill>
              </a:rPr>
              <a:t>Natural catastrophes and reinsurance </a:t>
            </a:r>
            <a:r>
              <a:rPr lang="en-US" sz="2200" b="1" dirty="0" smtClean="0">
                <a:solidFill>
                  <a:prstClr val="black"/>
                </a:solidFill>
              </a:rPr>
              <a:t>(Swiss Re; 2010) </a:t>
            </a:r>
            <a:r>
              <a:rPr lang="en-US" sz="2800" b="1" dirty="0" smtClean="0">
                <a:solidFill>
                  <a:prstClr val="black"/>
                </a:solidFill>
              </a:rPr>
              <a:t/>
            </a:r>
            <a:br>
              <a:rPr lang="en-US" sz="2800" b="1" dirty="0" smtClean="0">
                <a:solidFill>
                  <a:prstClr val="black"/>
                </a:solidFill>
              </a:rPr>
            </a:br>
            <a:r>
              <a:rPr lang="en-US" sz="2200" i="1" dirty="0" smtClean="0">
                <a:solidFill>
                  <a:prstClr val="black"/>
                </a:solidFill>
              </a:rPr>
              <a:t>analysis of potential losses caused by natural hazards and how to </a:t>
            </a:r>
            <a:r>
              <a:rPr lang="en-US" sz="2200" i="1" dirty="0" err="1" smtClean="0">
                <a:solidFill>
                  <a:prstClr val="black"/>
                </a:solidFill>
              </a:rPr>
              <a:t>minimise</a:t>
            </a:r>
            <a:r>
              <a:rPr lang="en-US" sz="2200" i="1" dirty="0" smtClean="0">
                <a:solidFill>
                  <a:prstClr val="black"/>
                </a:solidFill>
              </a:rPr>
              <a:t> risk from a (re)insurer’s point of view</a:t>
            </a:r>
          </a:p>
          <a:p>
            <a:pPr marL="0" lvl="0" indent="0">
              <a:lnSpc>
                <a:spcPct val="90000"/>
              </a:lnSpc>
              <a:spcBef>
                <a:spcPts val="0"/>
              </a:spcBef>
              <a:buNone/>
            </a:pPr>
            <a:endParaRPr lang="en-US" sz="1000" dirty="0">
              <a:solidFill>
                <a:prstClr val="black"/>
              </a:solidFill>
            </a:endParaRPr>
          </a:p>
          <a:p>
            <a:pPr marL="0" lvl="0" indent="0">
              <a:spcBef>
                <a:spcPts val="0"/>
              </a:spcBef>
              <a:buNone/>
            </a:pPr>
            <a:endParaRPr lang="en-US" sz="900" b="1" dirty="0" smtClean="0">
              <a:solidFill>
                <a:prstClr val="black"/>
              </a:solidFill>
            </a:endParaRPr>
          </a:p>
          <a:p>
            <a:pPr marL="0" indent="0">
              <a:spcBef>
                <a:spcPts val="0"/>
              </a:spcBef>
              <a:buNone/>
            </a:pPr>
            <a:endParaRPr lang="en-US" sz="2400" b="1" dirty="0" smtClean="0"/>
          </a:p>
          <a:p>
            <a:pPr marL="0" indent="0">
              <a:spcBef>
                <a:spcPts val="0"/>
              </a:spcBef>
              <a:buNone/>
            </a:pPr>
            <a:r>
              <a:rPr lang="en-US" sz="2400" dirty="0" smtClean="0"/>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17</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000" y="1008000"/>
            <a:ext cx="1165038" cy="50679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0" y="801599"/>
            <a:ext cx="1179428" cy="6791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2438" y="1008000"/>
            <a:ext cx="1833562" cy="566737"/>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724400"/>
          </a:xfrm>
        </p:spPr>
        <p:txBody>
          <a:bodyPr>
            <a:normAutofit/>
          </a:bodyPr>
          <a:lstStyle/>
          <a:p>
            <a:pPr marL="0" lvl="0" indent="0">
              <a:lnSpc>
                <a:spcPct val="90000"/>
              </a:lnSpc>
              <a:spcBef>
                <a:spcPts val="0"/>
              </a:spcBef>
              <a:spcAft>
                <a:spcPts val="1200"/>
              </a:spcAft>
              <a:buNone/>
            </a:pPr>
            <a:r>
              <a:rPr lang="en-US" sz="2600" b="1" dirty="0" smtClean="0">
                <a:solidFill>
                  <a:prstClr val="black"/>
                </a:solidFill>
              </a:rPr>
              <a:t>Early </a:t>
            </a:r>
            <a:r>
              <a:rPr lang="en-US" sz="2600" b="1" dirty="0">
                <a:solidFill>
                  <a:prstClr val="black"/>
                </a:solidFill>
              </a:rPr>
              <a:t>warning systems - A state of the art analysis and future </a:t>
            </a:r>
            <a:r>
              <a:rPr lang="en-US" sz="2600" b="1" dirty="0" smtClean="0">
                <a:solidFill>
                  <a:prstClr val="black"/>
                </a:solidFill>
              </a:rPr>
              <a:t>directions </a:t>
            </a:r>
            <a:r>
              <a:rPr lang="en-US" sz="2000" b="1" dirty="0" smtClean="0">
                <a:solidFill>
                  <a:prstClr val="black"/>
                </a:solidFill>
              </a:rPr>
              <a:t>(UNEP; 2012) </a:t>
            </a:r>
            <a:r>
              <a:rPr lang="en-US" sz="2200" i="1" dirty="0" smtClean="0">
                <a:solidFill>
                  <a:prstClr val="black"/>
                </a:solidFill>
              </a:rPr>
              <a:t>overview of the state of the art of early warning systems, including the use of earth observation</a:t>
            </a:r>
          </a:p>
          <a:p>
            <a:pPr marL="0" lvl="0" indent="0">
              <a:lnSpc>
                <a:spcPct val="90000"/>
              </a:lnSpc>
              <a:spcBef>
                <a:spcPts val="0"/>
              </a:spcBef>
              <a:buNone/>
            </a:pPr>
            <a:endParaRPr lang="en-US" sz="1000" dirty="0">
              <a:solidFill>
                <a:prstClr val="black"/>
              </a:solidFill>
            </a:endParaRPr>
          </a:p>
          <a:p>
            <a:pPr marL="0" lvl="0" indent="0">
              <a:spcBef>
                <a:spcPts val="0"/>
              </a:spcBef>
              <a:buNone/>
            </a:pPr>
            <a:endParaRPr lang="en-US" sz="900" b="1" dirty="0" smtClean="0">
              <a:solidFill>
                <a:prstClr val="black"/>
              </a:solidFill>
            </a:endParaRPr>
          </a:p>
          <a:p>
            <a:pPr marL="0" indent="0">
              <a:spcBef>
                <a:spcPts val="0"/>
              </a:spcBef>
              <a:buNone/>
            </a:pPr>
            <a:endParaRPr lang="en-US" sz="2400" b="1" dirty="0" smtClean="0"/>
          </a:p>
          <a:p>
            <a:pPr marL="0" indent="0">
              <a:spcBef>
                <a:spcPts val="0"/>
              </a:spcBef>
              <a:buNone/>
            </a:pPr>
            <a:r>
              <a:rPr lang="en-US" sz="2400" dirty="0" smtClean="0"/>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18</a:t>
            </a:fld>
            <a:endParaRPr lang="en-US"/>
          </a:p>
        </p:txBody>
      </p:sp>
      <p:sp>
        <p:nvSpPr>
          <p:cNvPr id="7" name="Title 1"/>
          <p:cNvSpPr txBox="1">
            <a:spLocks/>
          </p:cNvSpPr>
          <p:nvPr/>
        </p:nvSpPr>
        <p:spPr>
          <a:xfrm>
            <a:off x="378000" y="1620000"/>
            <a:ext cx="4855038"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(2):</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000" y="1008000"/>
            <a:ext cx="1165038" cy="50679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00" y="801599"/>
            <a:ext cx="1179428" cy="6791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2438" y="1008000"/>
            <a:ext cx="1833562" cy="566737"/>
          </a:xfrm>
          <a:prstGeom prst="rect">
            <a:avLst/>
          </a:prstGeom>
        </p:spPr>
      </p:pic>
    </p:spTree>
    <p:extLst>
      <p:ext uri="{BB962C8B-B14F-4D97-AF65-F5344CB8AC3E}">
        <p14:creationId xmlns:p14="http://schemas.microsoft.com/office/powerpoint/2010/main" val="4018049743"/>
      </p:ext>
    </p:extLst>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19</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Empowerment of</a:t>
            </a:r>
            <a:r>
              <a:rPr lang="en-US" sz="4000" b="1" i="1" dirty="0">
                <a:solidFill>
                  <a:srgbClr val="4676A6"/>
                </a:solidFill>
              </a:rPr>
              <a:t/>
            </a:r>
            <a:br>
              <a:rPr lang="en-US" sz="4000" b="1" i="1" dirty="0">
                <a:solidFill>
                  <a:srgbClr val="4676A6"/>
                </a:solidFill>
              </a:rPr>
            </a:br>
            <a:r>
              <a:rPr lang="en-US" sz="4000" b="1" i="1" dirty="0" smtClean="0">
                <a:solidFill>
                  <a:srgbClr val="4676A6"/>
                </a:solidFill>
              </a:rPr>
              <a:t>local communities</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b="1" kern="0" dirty="0" smtClean="0">
                <a:solidFill>
                  <a:srgbClr val="4676A6"/>
                </a:solidFill>
              </a:rPr>
              <a:t>Community-driven development</a:t>
            </a:r>
            <a:r>
              <a:rPr lang="en-US" sz="2600" b="1" kern="0" dirty="0" smtClean="0"/>
              <a:t> </a:t>
            </a:r>
            <a:r>
              <a:rPr lang="en-US" sz="2600" kern="0" dirty="0" smtClean="0"/>
              <a:t>is crucial for (local) disaster risk management;</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t>Community-driven </a:t>
            </a:r>
            <a:r>
              <a:rPr lang="en-US" sz="2600" kern="0" dirty="0" err="1" smtClean="0"/>
              <a:t>programmes</a:t>
            </a:r>
            <a:r>
              <a:rPr lang="en-US" sz="2600" kern="0" dirty="0" smtClean="0"/>
              <a:t> directed at poverty reduction are particularly important to </a:t>
            </a:r>
            <a:r>
              <a:rPr lang="en-US" sz="2600" b="1" kern="0" dirty="0" smtClean="0">
                <a:solidFill>
                  <a:srgbClr val="4676A6"/>
                </a:solidFill>
              </a:rPr>
              <a:t>build the capacity and experience</a:t>
            </a:r>
            <a:r>
              <a:rPr lang="en-US" sz="2600" b="1" kern="0" dirty="0" smtClean="0"/>
              <a:t> </a:t>
            </a:r>
            <a:r>
              <a:rPr lang="en-US" sz="2600" kern="0" dirty="0" smtClean="0"/>
              <a:t>to deal with disaster risk management;</a:t>
            </a:r>
            <a:endParaRPr lang="en-US"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t>External information flows (scientific, engineering) on disaster risk management should be combined with </a:t>
            </a:r>
            <a:r>
              <a:rPr lang="en-US" sz="2600" b="1" kern="0" dirty="0" smtClean="0">
                <a:solidFill>
                  <a:srgbClr val="4676A6"/>
                </a:solidFill>
              </a:rPr>
              <a:t>local knowledge</a:t>
            </a:r>
            <a:r>
              <a:rPr lang="en-US" sz="2600" kern="0" dirty="0" smtClean="0"/>
              <a:t>;</a:t>
            </a:r>
            <a:endParaRPr lang="en-US" sz="2600" kern="0" dirty="0"/>
          </a:p>
          <a:p>
            <a:pPr marL="342000" lvl="0" indent="-342000">
              <a:lnSpc>
                <a:spcPct val="80000"/>
              </a:lnSpc>
              <a:spcBef>
                <a:spcPts val="0"/>
              </a:spcBef>
              <a:spcAft>
                <a:spcPts val="1200"/>
              </a:spcAft>
              <a:buFont typeface="Arial" panose="020B0604020202020204" pitchFamily="34" charset="0"/>
              <a:buChar char="•"/>
              <a:defRPr/>
            </a:pPr>
            <a:r>
              <a:rPr lang="en-US" sz="2600" b="1" kern="0" dirty="0" smtClean="0">
                <a:solidFill>
                  <a:srgbClr val="4676A6"/>
                </a:solidFill>
              </a:rPr>
              <a:t>High impact, low-regret </a:t>
            </a:r>
            <a:r>
              <a:rPr lang="en-US" sz="2600" kern="0" dirty="0" smtClean="0"/>
              <a:t>interventions serve as entry points.</a:t>
            </a:r>
            <a:endParaRPr lang="en-US" sz="2600" b="1"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207811564"/>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960000"/>
          </a:xfrm>
        </p:spPr>
        <p:txBody>
          <a:bodyPr>
            <a:normAutofit/>
          </a:bodyPr>
          <a:lstStyle/>
          <a:p>
            <a:pPr>
              <a:spcBef>
                <a:spcPts val="0"/>
              </a:spcBef>
              <a:buNone/>
            </a:pPr>
            <a:r>
              <a:rPr lang="en-US" sz="2800" dirty="0" smtClean="0"/>
              <a:t>Mark Noort, consultant, project manager</a:t>
            </a:r>
          </a:p>
          <a:p>
            <a:pPr>
              <a:spcBef>
                <a:spcPts val="0"/>
              </a:spcBef>
              <a:buNone/>
            </a:pPr>
            <a:r>
              <a:rPr lang="en-US" sz="2800" dirty="0" smtClean="0"/>
              <a:t>	</a:t>
            </a:r>
          </a:p>
          <a:p>
            <a:pPr>
              <a:spcBef>
                <a:spcPts val="0"/>
              </a:spcBef>
              <a:buNone/>
            </a:pPr>
            <a:r>
              <a:rPr lang="en-US" sz="2800" dirty="0" smtClean="0"/>
              <a:t>HCP international: </a:t>
            </a:r>
          </a:p>
          <a:p>
            <a:pPr>
              <a:spcBef>
                <a:spcPts val="0"/>
              </a:spcBef>
              <a:buNone/>
            </a:pPr>
            <a:r>
              <a:rPr lang="en-US" sz="2800" dirty="0" smtClean="0"/>
              <a:t>consulting, marketing of earth observation</a:t>
            </a:r>
          </a:p>
          <a:p>
            <a:pPr>
              <a:spcBef>
                <a:spcPts val="0"/>
              </a:spcBef>
              <a:buNone/>
            </a:pPr>
            <a:r>
              <a:rPr lang="en-US" sz="2800" dirty="0" smtClean="0"/>
              <a:t>	</a:t>
            </a:r>
          </a:p>
          <a:p>
            <a:pPr>
              <a:spcBef>
                <a:spcPts val="0"/>
              </a:spcBef>
              <a:buNone/>
            </a:pPr>
            <a:r>
              <a:rPr lang="en-US" sz="2800" dirty="0" smtClean="0"/>
              <a:t>Project director EOPOWER: </a:t>
            </a:r>
          </a:p>
          <a:p>
            <a:pPr>
              <a:spcBef>
                <a:spcPts val="0"/>
              </a:spcBef>
              <a:buNone/>
            </a:pPr>
            <a:r>
              <a:rPr lang="en-US" sz="2800" dirty="0" smtClean="0"/>
              <a:t>project for promotion &amp; capacity building of </a:t>
            </a:r>
          </a:p>
          <a:p>
            <a:pPr>
              <a:spcBef>
                <a:spcPts val="0"/>
              </a:spcBef>
              <a:buNone/>
            </a:pPr>
            <a:r>
              <a:rPr lang="en-US" sz="2800" dirty="0" smtClean="0"/>
              <a:t>earth observation applications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058" y="838800"/>
            <a:ext cx="2275942" cy="910377"/>
          </a:xfrm>
          <a:prstGeom prst="rect">
            <a:avLst/>
          </a:prstGeom>
        </p:spPr>
      </p:pic>
      <p:sp>
        <p:nvSpPr>
          <p:cNvPr id="9"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tx1"/>
                </a:solidFill>
                <a:effectLst/>
                <a:uLnTx/>
                <a:uFillTx/>
                <a:latin typeface="+mj-lt"/>
                <a:ea typeface="+mj-ea"/>
                <a:cs typeface="+mj-cs"/>
              </a:rPr>
              <a:t>0. Introduction</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876800"/>
          </a:xfrm>
        </p:spPr>
        <p:txBody>
          <a:bodyPr>
            <a:normAutofit/>
          </a:bodyPr>
          <a:lstStyle/>
          <a:p>
            <a:pPr marL="0" indent="0">
              <a:lnSpc>
                <a:spcPct val="80000"/>
              </a:lnSpc>
              <a:spcBef>
                <a:spcPts val="0"/>
              </a:spcBef>
              <a:spcAft>
                <a:spcPts val="1200"/>
              </a:spcAft>
              <a:buNone/>
            </a:pPr>
            <a:r>
              <a:rPr lang="en-US" sz="2600" b="1" dirty="0"/>
              <a:t>From social vulnerability to resilience: measuring progress toward disaster risk </a:t>
            </a:r>
            <a:r>
              <a:rPr lang="en-US" sz="2600" b="1" dirty="0" smtClean="0"/>
              <a:t>reduction </a:t>
            </a:r>
            <a:r>
              <a:rPr lang="en-US" sz="2000" b="1" dirty="0" smtClean="0"/>
              <a:t>(UNU-EHS; 2013) </a:t>
            </a:r>
            <a:br>
              <a:rPr lang="en-US" sz="2000" b="1" dirty="0" smtClean="0"/>
            </a:br>
            <a:r>
              <a:rPr lang="en-US" sz="2000" i="1" dirty="0" smtClean="0"/>
              <a:t>study into and recommendations on community resilience with respect to disasters</a:t>
            </a:r>
            <a:endParaRPr lang="en-US" sz="2000" b="1" i="1" dirty="0"/>
          </a:p>
          <a:p>
            <a:pPr marL="0" indent="0">
              <a:lnSpc>
                <a:spcPct val="80000"/>
              </a:lnSpc>
              <a:spcBef>
                <a:spcPts val="0"/>
              </a:spcBef>
              <a:spcAft>
                <a:spcPts val="1200"/>
              </a:spcAft>
              <a:buNone/>
            </a:pPr>
            <a:r>
              <a:rPr lang="en-US" sz="2600" b="1" dirty="0" smtClean="0">
                <a:solidFill>
                  <a:prstClr val="black"/>
                </a:solidFill>
              </a:rPr>
              <a:t>Climate </a:t>
            </a:r>
            <a:r>
              <a:rPr lang="en-US" sz="2600" b="1" dirty="0">
                <a:solidFill>
                  <a:prstClr val="black"/>
                </a:solidFill>
              </a:rPr>
              <a:t>and disaster resilience – The role for community-driven development </a:t>
            </a:r>
            <a:r>
              <a:rPr lang="en-US" sz="2000" b="1" dirty="0">
                <a:solidFill>
                  <a:prstClr val="black"/>
                </a:solidFill>
              </a:rPr>
              <a:t>(World Bank; 2014</a:t>
            </a:r>
            <a:r>
              <a:rPr lang="en-US" sz="2000" b="1" dirty="0" smtClean="0">
                <a:solidFill>
                  <a:prstClr val="black"/>
                </a:solidFill>
              </a:rPr>
              <a:t>) </a:t>
            </a:r>
            <a:r>
              <a:rPr lang="en-US" sz="2400" b="1" dirty="0" smtClean="0">
                <a:solidFill>
                  <a:prstClr val="black"/>
                </a:solidFill>
              </a:rPr>
              <a:t/>
            </a:r>
            <a:br>
              <a:rPr lang="en-US" sz="2400" b="1" dirty="0" smtClean="0">
                <a:solidFill>
                  <a:prstClr val="black"/>
                </a:solidFill>
              </a:rPr>
            </a:br>
            <a:r>
              <a:rPr lang="en-US" sz="2000" i="1" dirty="0" smtClean="0">
                <a:solidFill>
                  <a:prstClr val="black"/>
                </a:solidFill>
              </a:rPr>
              <a:t>rationale for integration of community-driven development into climate and disaster resilience activities and overview of successful practice</a:t>
            </a:r>
            <a:r>
              <a:rPr lang="en-US" sz="2000" i="1" dirty="0" smtClean="0"/>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20</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000" y="838200"/>
            <a:ext cx="1209675" cy="66892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0100" y="882000"/>
            <a:ext cx="1485900" cy="646367"/>
          </a:xfrm>
          <a:prstGeom prst="rect">
            <a:avLst/>
          </a:prstGeom>
        </p:spPr>
      </p:pic>
    </p:spTree>
    <p:extLst>
      <p:ext uri="{BB962C8B-B14F-4D97-AF65-F5344CB8AC3E}">
        <p14:creationId xmlns:p14="http://schemas.microsoft.com/office/powerpoint/2010/main" val="1877710378"/>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21</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New technologies and</a:t>
            </a:r>
            <a:br>
              <a:rPr lang="en-US" sz="4000" b="1" i="1" dirty="0" smtClean="0">
                <a:solidFill>
                  <a:srgbClr val="4676A6"/>
                </a:solidFill>
              </a:rPr>
            </a:br>
            <a:r>
              <a:rPr lang="en-US" sz="4000" b="1" i="1" dirty="0" smtClean="0">
                <a:solidFill>
                  <a:srgbClr val="4676A6"/>
                </a:solidFill>
              </a:rPr>
              <a:t>open data and software</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400" kern="0" dirty="0" smtClean="0"/>
              <a:t>New technologies and open data and software are becoming </a:t>
            </a:r>
            <a:r>
              <a:rPr lang="en-US" sz="2400" b="1" kern="0" dirty="0" smtClean="0">
                <a:solidFill>
                  <a:srgbClr val="4676A6"/>
                </a:solidFill>
              </a:rPr>
              <a:t>increasingly available</a:t>
            </a:r>
            <a:r>
              <a:rPr lang="en-US" sz="2400" b="1" kern="0" dirty="0" smtClean="0"/>
              <a:t> </a:t>
            </a:r>
            <a:r>
              <a:rPr lang="en-US" sz="2400" kern="0" dirty="0" smtClean="0"/>
              <a:t>and often </a:t>
            </a:r>
            <a:r>
              <a:rPr lang="en-US" sz="2400" b="1" kern="0" dirty="0" smtClean="0">
                <a:solidFill>
                  <a:srgbClr val="4676A6"/>
                </a:solidFill>
              </a:rPr>
              <a:t>easy to apply</a:t>
            </a:r>
            <a:r>
              <a:rPr lang="en-US" sz="2400" kern="0" dirty="0" smtClean="0"/>
              <a:t>;</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t>A </a:t>
            </a:r>
            <a:r>
              <a:rPr lang="en-US" sz="2400" b="1" kern="0" dirty="0" smtClean="0">
                <a:solidFill>
                  <a:srgbClr val="4676A6"/>
                </a:solidFill>
              </a:rPr>
              <a:t>collective effort </a:t>
            </a:r>
            <a:r>
              <a:rPr lang="en-US" sz="2400" kern="0" dirty="0" smtClean="0"/>
              <a:t>is needed to make optimum use of existing and new data resources for disaster risk management (e.g. Group on Earth Observations);</a:t>
            </a:r>
            <a:endParaRPr lang="en-US" sz="2400" b="1"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smtClean="0"/>
              <a:t>Open data means </a:t>
            </a:r>
            <a:r>
              <a:rPr lang="en-US" sz="2400" b="1" kern="0" dirty="0" smtClean="0">
                <a:solidFill>
                  <a:srgbClr val="4676A6"/>
                </a:solidFill>
              </a:rPr>
              <a:t>legally open </a:t>
            </a:r>
            <a:r>
              <a:rPr lang="en-US" sz="2400" kern="0" dirty="0" smtClean="0"/>
              <a:t>(no intellectual property restrictions) and </a:t>
            </a:r>
            <a:r>
              <a:rPr lang="en-US" sz="2400" b="1" kern="0" dirty="0" smtClean="0">
                <a:solidFill>
                  <a:srgbClr val="4676A6"/>
                </a:solidFill>
              </a:rPr>
              <a:t>technically open </a:t>
            </a:r>
            <a:r>
              <a:rPr lang="en-US" sz="2400" kern="0" dirty="0" smtClean="0"/>
              <a:t>(any software can be used);</a:t>
            </a:r>
            <a:endParaRPr lang="en-US" sz="2400"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smtClean="0"/>
              <a:t>The data must be </a:t>
            </a:r>
            <a:r>
              <a:rPr lang="en-US" sz="2400" b="1" kern="0" dirty="0" smtClean="0">
                <a:solidFill>
                  <a:srgbClr val="4676A6"/>
                </a:solidFill>
              </a:rPr>
              <a:t>accessible, interoperable and reusable</a:t>
            </a:r>
            <a:r>
              <a:rPr lang="en-US" sz="2400" kern="0" dirty="0" smtClean="0"/>
              <a:t>;</a:t>
            </a:r>
            <a:endParaRPr lang="en-US" sz="2400"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smtClean="0"/>
              <a:t>New (communication) technologies open up new possibilities for </a:t>
            </a:r>
            <a:r>
              <a:rPr lang="en-US" sz="2400" b="1" kern="0" dirty="0" smtClean="0">
                <a:solidFill>
                  <a:srgbClr val="4676A6"/>
                </a:solidFill>
              </a:rPr>
              <a:t>interaction with and involvement of communities</a:t>
            </a:r>
            <a:r>
              <a:rPr lang="en-US" sz="2400" kern="0" dirty="0" smtClean="0"/>
              <a:t>.</a:t>
            </a:r>
            <a:endParaRPr lang="en-US" sz="2400" b="1"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938764618"/>
      </p:ext>
    </p:extLst>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7696200" cy="1080000"/>
          </a:xfrm>
        </p:spPr>
        <p:txBody>
          <a:bodyPr>
            <a:normAutofit/>
          </a:bodyPr>
          <a:lstStyle/>
          <a:p>
            <a:pPr algn="l"/>
            <a:r>
              <a:rPr lang="en-US" b="1" i="1" dirty="0" smtClean="0">
                <a:solidFill>
                  <a:srgbClr val="4676A6"/>
                </a:solidFill>
              </a:rPr>
              <a:t>Open-source software</a:t>
            </a:r>
            <a:endParaRPr lang="en-US" b="1" i="1" dirty="0">
              <a:solidFill>
                <a:srgbClr val="4676A6"/>
              </a:solidFill>
            </a:endParaRPr>
          </a:p>
        </p:txBody>
      </p:sp>
      <p:sp>
        <p:nvSpPr>
          <p:cNvPr id="3" name="Content Placeholder 2"/>
          <p:cNvSpPr>
            <a:spLocks noGrp="1"/>
          </p:cNvSpPr>
          <p:nvPr>
            <p:ph idx="1"/>
          </p:nvPr>
        </p:nvSpPr>
        <p:spPr>
          <a:xfrm>
            <a:off x="378000" y="2880000"/>
            <a:ext cx="8208000" cy="3960000"/>
          </a:xfrm>
        </p:spPr>
        <p:txBody>
          <a:bodyPr>
            <a:noAutofit/>
          </a:bodyPr>
          <a:lstStyle/>
          <a:p>
            <a:pPr marL="0" indent="0">
              <a:spcBef>
                <a:spcPts val="0"/>
              </a:spcBef>
              <a:buNone/>
            </a:pPr>
            <a:r>
              <a:rPr lang="en-US" sz="2600" dirty="0" smtClean="0"/>
              <a:t>Look for: GEO, GEOSS, OGC, </a:t>
            </a:r>
            <a:r>
              <a:rPr lang="en-US" sz="2600" dirty="0" err="1" smtClean="0"/>
              <a:t>Terralook</a:t>
            </a:r>
            <a:r>
              <a:rPr lang="en-US" sz="2600" dirty="0" smtClean="0"/>
              <a:t>, Google Earth, etc. at</a:t>
            </a:r>
          </a:p>
          <a:p>
            <a:pPr marL="0" indent="342000">
              <a:lnSpc>
                <a:spcPct val="80000"/>
              </a:lnSpc>
              <a:spcBef>
                <a:spcPts val="0"/>
              </a:spcBef>
            </a:pPr>
            <a:r>
              <a:rPr lang="en-US" sz="2600" dirty="0" smtClean="0">
                <a:hlinkClick r:id="rId2"/>
              </a:rPr>
              <a:t>www.earthobservations.org</a:t>
            </a:r>
            <a:r>
              <a:rPr lang="en-US" sz="2600" dirty="0" smtClean="0"/>
              <a:t> </a:t>
            </a:r>
            <a:r>
              <a:rPr lang="en-US" sz="2600" i="1" dirty="0" smtClean="0"/>
              <a:t>(GEO website)</a:t>
            </a:r>
          </a:p>
          <a:p>
            <a:pPr marL="0" indent="342000">
              <a:lnSpc>
                <a:spcPct val="80000"/>
              </a:lnSpc>
              <a:spcBef>
                <a:spcPts val="0"/>
              </a:spcBef>
              <a:spcAft>
                <a:spcPts val="1200"/>
              </a:spcAft>
            </a:pPr>
            <a:r>
              <a:rPr lang="en-US" sz="2600" dirty="0" smtClean="0">
                <a:hlinkClick r:id="rId3"/>
              </a:rPr>
              <a:t>http://geonode.org</a:t>
            </a:r>
            <a:r>
              <a:rPr lang="en-US" sz="2600" dirty="0" smtClean="0"/>
              <a:t> </a:t>
            </a:r>
          </a:p>
          <a:p>
            <a:pPr marL="0" indent="0">
              <a:spcBef>
                <a:spcPts val="0"/>
              </a:spcBef>
              <a:buNone/>
            </a:pPr>
            <a:r>
              <a:rPr lang="en-US" sz="2600" dirty="0" smtClean="0"/>
              <a:t>An open readiness data toolkit is available at:</a:t>
            </a:r>
            <a:endParaRPr lang="en-US" sz="2600" dirty="0"/>
          </a:p>
          <a:p>
            <a:pPr>
              <a:lnSpc>
                <a:spcPct val="80000"/>
              </a:lnSpc>
              <a:spcBef>
                <a:spcPts val="0"/>
              </a:spcBef>
              <a:spcAft>
                <a:spcPts val="1200"/>
              </a:spcAft>
            </a:pPr>
            <a:r>
              <a:rPr lang="en-US" sz="2600" dirty="0">
                <a:hlinkClick r:id="rId4"/>
              </a:rPr>
              <a:t>http</a:t>
            </a:r>
            <a:r>
              <a:rPr lang="en-US" sz="2600" dirty="0" smtClean="0">
                <a:hlinkClick r:id="rId4"/>
              </a:rPr>
              <a:t>://data.worldbank.org/about/open-government-data-toolkit/readiness-assessment-tool</a:t>
            </a:r>
            <a:r>
              <a:rPr lang="en-US" sz="2600" dirty="0" smtClean="0"/>
              <a:t> </a:t>
            </a:r>
          </a:p>
          <a:p>
            <a:pPr marL="0" indent="0">
              <a:lnSpc>
                <a:spcPct val="80000"/>
              </a:lnSpc>
              <a:spcBef>
                <a:spcPts val="0"/>
              </a:spcBef>
              <a:buNone/>
            </a:pPr>
            <a:r>
              <a:rPr lang="en-US" sz="2600" dirty="0" smtClean="0"/>
              <a:t>Open data for resilience website:</a:t>
            </a:r>
          </a:p>
          <a:p>
            <a:pPr>
              <a:lnSpc>
                <a:spcPct val="80000"/>
              </a:lnSpc>
              <a:spcBef>
                <a:spcPts val="0"/>
              </a:spcBef>
            </a:pPr>
            <a:r>
              <a:rPr lang="en-US" sz="2600" dirty="0">
                <a:hlinkClick r:id="rId5"/>
              </a:rPr>
              <a:t>http://</a:t>
            </a:r>
            <a:r>
              <a:rPr lang="en-US" sz="2600" dirty="0" smtClean="0">
                <a:hlinkClick r:id="rId5"/>
              </a:rPr>
              <a:t>gfdrr.org/opendri</a:t>
            </a:r>
            <a:r>
              <a:rPr lang="en-US" sz="2600" dirty="0" smtClean="0"/>
              <a:t> 	</a:t>
            </a:r>
            <a:endParaRPr lang="en-US" sz="2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22</a:t>
            </a:fld>
            <a:endParaRPr lang="en-US"/>
          </a:p>
        </p:txBody>
      </p:sp>
      <p:pic>
        <p:nvPicPr>
          <p:cNvPr id="7" name="Picture 6" descr="GeoNode-fancy.png"/>
          <p:cNvPicPr>
            <a:picLocks noChangeAspect="1"/>
          </p:cNvPicPr>
          <p:nvPr/>
        </p:nvPicPr>
        <p:blipFill>
          <a:blip r:embed="rId6" cstate="print"/>
          <a:stretch>
            <a:fillRect/>
          </a:stretch>
        </p:blipFill>
        <p:spPr>
          <a:xfrm>
            <a:off x="6012000" y="959487"/>
            <a:ext cx="952500" cy="52123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8000" y="1062000"/>
            <a:ext cx="838200" cy="48562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6300" y="882000"/>
            <a:ext cx="1409700" cy="613220"/>
          </a:xfrm>
          <a:prstGeom prst="rect">
            <a:avLst/>
          </a:prstGeom>
        </p:spPr>
      </p:pic>
    </p:spTree>
    <p:extLst>
      <p:ext uri="{BB962C8B-B14F-4D97-AF65-F5344CB8AC3E}">
        <p14:creationId xmlns:p14="http://schemas.microsoft.com/office/powerpoint/2010/main" val="3247576110"/>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267200"/>
          </a:xfrm>
        </p:spPr>
        <p:txBody>
          <a:bodyPr>
            <a:normAutofit/>
          </a:bodyPr>
          <a:lstStyle/>
          <a:p>
            <a:pPr marL="0" indent="0">
              <a:lnSpc>
                <a:spcPct val="90000"/>
              </a:lnSpc>
              <a:spcBef>
                <a:spcPts val="0"/>
              </a:spcBef>
              <a:spcAft>
                <a:spcPts val="1200"/>
              </a:spcAft>
              <a:buNone/>
            </a:pPr>
            <a:r>
              <a:rPr lang="en-US" sz="2600" b="1" dirty="0"/>
              <a:t>Open data for resilience initiative - field </a:t>
            </a:r>
            <a:r>
              <a:rPr lang="en-US" sz="2600" b="1" dirty="0" smtClean="0"/>
              <a:t>guide </a:t>
            </a:r>
            <a:r>
              <a:rPr lang="en-US" sz="2000" b="1" dirty="0" smtClean="0"/>
              <a:t>(</a:t>
            </a:r>
            <a:r>
              <a:rPr lang="en-US" sz="2000" b="1" dirty="0"/>
              <a:t>World </a:t>
            </a:r>
            <a:r>
              <a:rPr lang="en-US" sz="2000" b="1" dirty="0" smtClean="0"/>
              <a:t>Bank; 2014) </a:t>
            </a:r>
            <a:r>
              <a:rPr lang="en-US" sz="2000" i="1" dirty="0" smtClean="0"/>
              <a:t>description </a:t>
            </a:r>
            <a:r>
              <a:rPr lang="en-US" sz="2000" i="1" dirty="0"/>
              <a:t>of open data methods and applications + how they fit in integrated disaster risk management</a:t>
            </a:r>
          </a:p>
          <a:p>
            <a:pPr marL="0" indent="0">
              <a:lnSpc>
                <a:spcPct val="90000"/>
              </a:lnSpc>
              <a:spcBef>
                <a:spcPts val="0"/>
              </a:spcBef>
              <a:spcAft>
                <a:spcPts val="1200"/>
              </a:spcAft>
              <a:buNone/>
            </a:pPr>
            <a:r>
              <a:rPr lang="en-US" sz="2600" b="1" dirty="0" smtClean="0">
                <a:solidFill>
                  <a:prstClr val="black"/>
                </a:solidFill>
              </a:rPr>
              <a:t>World disasters report – focus on technology and the future of human interaction </a:t>
            </a:r>
            <a:r>
              <a:rPr lang="en-US" sz="2000" b="1" dirty="0" smtClean="0">
                <a:solidFill>
                  <a:prstClr val="black"/>
                </a:solidFill>
              </a:rPr>
              <a:t>(IFRC; 2013) </a:t>
            </a:r>
            <a:r>
              <a:rPr lang="en-US" sz="2600" b="1" dirty="0" smtClean="0">
                <a:solidFill>
                  <a:prstClr val="black"/>
                </a:solidFill>
              </a:rPr>
              <a:t/>
            </a:r>
            <a:br>
              <a:rPr lang="en-US" sz="2600" b="1" dirty="0" smtClean="0">
                <a:solidFill>
                  <a:prstClr val="black"/>
                </a:solidFill>
              </a:rPr>
            </a:br>
            <a:r>
              <a:rPr lang="en-US" sz="2000" i="1" dirty="0" smtClean="0">
                <a:solidFill>
                  <a:prstClr val="black"/>
                </a:solidFill>
              </a:rPr>
              <a:t>description of new technologies for disaster risk management with a focus on communication for people –</a:t>
            </a:r>
            <a:r>
              <a:rPr lang="en-US" sz="2000" i="1" dirty="0" err="1" smtClean="0">
                <a:solidFill>
                  <a:prstClr val="black"/>
                </a:solidFill>
              </a:rPr>
              <a:t>centred</a:t>
            </a:r>
            <a:r>
              <a:rPr lang="en-US" sz="2000" i="1" dirty="0" smtClean="0">
                <a:solidFill>
                  <a:prstClr val="black"/>
                </a:solidFill>
              </a:rPr>
              <a:t> humanitarian action</a:t>
            </a:r>
          </a:p>
          <a:p>
            <a:pPr marL="0" lvl="0" indent="0">
              <a:lnSpc>
                <a:spcPct val="90000"/>
              </a:lnSpc>
              <a:spcBef>
                <a:spcPts val="0"/>
              </a:spcBef>
              <a:spcAft>
                <a:spcPts val="1200"/>
              </a:spcAft>
              <a:buNone/>
            </a:pPr>
            <a:r>
              <a:rPr lang="en-US" sz="2600" b="1" dirty="0" smtClean="0">
                <a:solidFill>
                  <a:prstClr val="black"/>
                </a:solidFill>
              </a:rPr>
              <a:t>Automated </a:t>
            </a:r>
            <a:r>
              <a:rPr lang="en-US" sz="2600" b="1" dirty="0">
                <a:solidFill>
                  <a:prstClr val="black"/>
                </a:solidFill>
              </a:rPr>
              <a:t>integration of </a:t>
            </a:r>
            <a:r>
              <a:rPr lang="en-US" sz="2600" b="1" dirty="0" err="1">
                <a:solidFill>
                  <a:prstClr val="black"/>
                </a:solidFill>
              </a:rPr>
              <a:t>geosensors</a:t>
            </a:r>
            <a:r>
              <a:rPr lang="en-US" sz="2600" b="1" dirty="0">
                <a:solidFill>
                  <a:prstClr val="black"/>
                </a:solidFill>
              </a:rPr>
              <a:t> with the sensor web to facilitate flood </a:t>
            </a:r>
            <a:r>
              <a:rPr lang="en-US" sz="2600" b="1" dirty="0" smtClean="0">
                <a:solidFill>
                  <a:prstClr val="black"/>
                </a:solidFill>
              </a:rPr>
              <a:t>management </a:t>
            </a:r>
            <a:r>
              <a:rPr lang="en-US" sz="2000" b="1" dirty="0" smtClean="0">
                <a:solidFill>
                  <a:prstClr val="black"/>
                </a:solidFill>
              </a:rPr>
              <a:t>(52</a:t>
            </a:r>
            <a:r>
              <a:rPr lang="en-US" sz="2000" b="1" baseline="30000" dirty="0" smtClean="0">
                <a:solidFill>
                  <a:prstClr val="black"/>
                </a:solidFill>
              </a:rPr>
              <a:t>o</a:t>
            </a:r>
            <a:r>
              <a:rPr lang="en-US" sz="2000" b="1" dirty="0" smtClean="0">
                <a:solidFill>
                  <a:prstClr val="black"/>
                </a:solidFill>
              </a:rPr>
              <a:t> North; 2012) </a:t>
            </a:r>
            <a:r>
              <a:rPr lang="en-US" sz="2600" b="1" dirty="0" smtClean="0">
                <a:solidFill>
                  <a:prstClr val="black"/>
                </a:solidFill>
              </a:rPr>
              <a:t/>
            </a:r>
            <a:br>
              <a:rPr lang="en-US" sz="2600" b="1" dirty="0" smtClean="0">
                <a:solidFill>
                  <a:prstClr val="black"/>
                </a:solidFill>
              </a:rPr>
            </a:br>
            <a:r>
              <a:rPr lang="en-US" sz="2000" i="1" dirty="0" smtClean="0">
                <a:solidFill>
                  <a:prstClr val="black"/>
                </a:solidFill>
              </a:rPr>
              <a:t>success story on the use of a sensor web to reduce flood risk in Germany</a:t>
            </a:r>
            <a:endParaRPr lang="en-US" sz="2400"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23</a:t>
            </a:fld>
            <a:endParaRPr lang="en-US" dirty="0"/>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350" y="815536"/>
            <a:ext cx="1385700" cy="6027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6942" y="671805"/>
            <a:ext cx="1419038" cy="8089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807363"/>
            <a:ext cx="1571625" cy="619125"/>
          </a:xfrm>
          <a:prstGeom prst="rect">
            <a:avLst/>
          </a:prstGeom>
        </p:spPr>
      </p:pic>
    </p:spTree>
    <p:extLst>
      <p:ext uri="{BB962C8B-B14F-4D97-AF65-F5344CB8AC3E}">
        <p14:creationId xmlns:p14="http://schemas.microsoft.com/office/powerpoint/2010/main" val="4267566231"/>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2. Earth observation applications</a:t>
            </a: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25</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for </a:t>
            </a:r>
            <a:br>
              <a:rPr lang="en-US" sz="4000" b="1" i="1" dirty="0" smtClean="0">
                <a:solidFill>
                  <a:srgbClr val="4676A6"/>
                </a:solidFill>
              </a:rPr>
            </a:br>
            <a:r>
              <a:rPr lang="en-US" sz="4000" b="1" i="1" dirty="0" smtClean="0">
                <a:solidFill>
                  <a:srgbClr val="4676A6"/>
                </a:solidFill>
              </a:rPr>
              <a:t>disaster management</a:t>
            </a:r>
            <a:endParaRPr lang="en-US" sz="4000" b="1" i="1" dirty="0">
              <a:solidFill>
                <a:srgbClr val="4676A6"/>
              </a:solidFill>
            </a:endParaRPr>
          </a:p>
        </p:txBody>
      </p:sp>
      <p:sp>
        <p:nvSpPr>
          <p:cNvPr id="10" name="TextBox 5"/>
          <p:cNvSpPr txBox="1">
            <a:spLocks noChangeArrowheads="1"/>
          </p:cNvSpPr>
          <p:nvPr/>
        </p:nvSpPr>
        <p:spPr bwMode="auto">
          <a:xfrm>
            <a:off x="1371601" y="6300000"/>
            <a:ext cx="486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Calibri" pitchFamily="34" charset="0"/>
              </a:rPr>
              <a:t>Burnt area mapping in Greece (Source</a:t>
            </a:r>
            <a:r>
              <a:rPr lang="en-US" altLang="en-US" sz="1600" i="1" dirty="0">
                <a:latin typeface="Calibri" pitchFamily="34" charset="0"/>
              </a:rPr>
              <a:t>: </a:t>
            </a:r>
            <a:r>
              <a:rPr lang="en-US" altLang="en-US" sz="1600" i="1" dirty="0" smtClean="0">
                <a:latin typeface="Calibri" pitchFamily="34" charset="0"/>
              </a:rPr>
              <a:t>BEYOND; 2014)</a:t>
            </a:r>
            <a:endParaRPr lang="en-US" altLang="en-US" sz="1600" b="1" dirty="0">
              <a:latin typeface="Calibr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1" y="1800000"/>
            <a:ext cx="6400799" cy="451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031587"/>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26</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a:t>
            </a:r>
            <a:br>
              <a:rPr lang="en-US" sz="4000" b="1" i="1" dirty="0" smtClean="0">
                <a:solidFill>
                  <a:srgbClr val="4676A6"/>
                </a:solidFill>
              </a:rPr>
            </a:br>
            <a:r>
              <a:rPr lang="en-US" sz="4000" b="1" i="1" dirty="0" smtClean="0">
                <a:solidFill>
                  <a:srgbClr val="4676A6"/>
                </a:solidFill>
              </a:rPr>
              <a:t>contribution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eaLnBrk="1" fontAlgn="auto" hangingPunct="1">
              <a:lnSpc>
                <a:spcPct val="80000"/>
              </a:lnSpc>
              <a:spcBef>
                <a:spcPts val="0"/>
              </a:spcBef>
              <a:spcAft>
                <a:spcPts val="1200"/>
              </a:spcAft>
              <a:buSzTx/>
              <a:buFont typeface="Arial" pitchFamily="34" charset="0"/>
              <a:buChar char="•"/>
            </a:pPr>
            <a:r>
              <a:rPr lang="en-US" sz="2800" dirty="0">
                <a:solidFill>
                  <a:prstClr val="black"/>
                </a:solidFill>
              </a:rPr>
              <a:t>Risk assessment / simulation models</a:t>
            </a:r>
          </a:p>
          <a:p>
            <a:pPr marL="342000" lvl="0" indent="-342000" eaLnBrk="1" fontAlgn="auto" hangingPunct="1">
              <a:lnSpc>
                <a:spcPct val="80000"/>
              </a:lnSpc>
              <a:spcBef>
                <a:spcPts val="0"/>
              </a:spcBef>
              <a:spcAft>
                <a:spcPts val="1200"/>
              </a:spcAft>
              <a:buSzTx/>
              <a:buFont typeface="Arial" pitchFamily="34" charset="0"/>
              <a:buChar char="•"/>
            </a:pPr>
            <a:r>
              <a:rPr lang="en-US" sz="2800" dirty="0">
                <a:solidFill>
                  <a:prstClr val="black"/>
                </a:solidFill>
              </a:rPr>
              <a:t>Forecasting / early warning</a:t>
            </a:r>
          </a:p>
          <a:p>
            <a:pPr marL="342000" lvl="0" indent="-342000" eaLnBrk="1" fontAlgn="auto" hangingPunct="1">
              <a:lnSpc>
                <a:spcPct val="80000"/>
              </a:lnSpc>
              <a:spcBef>
                <a:spcPts val="0"/>
              </a:spcBef>
              <a:spcAft>
                <a:spcPts val="1200"/>
              </a:spcAft>
              <a:buSzTx/>
              <a:buFont typeface="Arial" pitchFamily="34" charset="0"/>
              <a:buChar char="•"/>
            </a:pPr>
            <a:r>
              <a:rPr lang="en-US" sz="2800" dirty="0" smtClean="0">
                <a:solidFill>
                  <a:prstClr val="black"/>
                </a:solidFill>
              </a:rPr>
              <a:t>Monitoring and damage </a:t>
            </a:r>
            <a:r>
              <a:rPr lang="en-US" sz="2800" dirty="0">
                <a:solidFill>
                  <a:prstClr val="black"/>
                </a:solidFill>
              </a:rPr>
              <a:t>assessment</a:t>
            </a:r>
          </a:p>
          <a:p>
            <a:pPr marL="342000" lvl="0" indent="-342000" eaLnBrk="1" fontAlgn="auto" hangingPunct="1">
              <a:lnSpc>
                <a:spcPct val="80000"/>
              </a:lnSpc>
              <a:spcBef>
                <a:spcPts val="0"/>
              </a:spcBef>
              <a:spcAft>
                <a:spcPts val="1200"/>
              </a:spcAft>
              <a:buSzTx/>
              <a:buFont typeface="Arial" pitchFamily="34" charset="0"/>
              <a:buChar char="•"/>
            </a:pPr>
            <a:r>
              <a:rPr lang="en-US" sz="2800" dirty="0">
                <a:solidFill>
                  <a:prstClr val="black"/>
                </a:solidFill>
              </a:rPr>
              <a:t>Prevention / planning</a:t>
            </a:r>
          </a:p>
          <a:p>
            <a:pPr marL="342000" lvl="0" indent="-342000" eaLnBrk="1" fontAlgn="auto" hangingPunct="1">
              <a:lnSpc>
                <a:spcPct val="80000"/>
              </a:lnSpc>
              <a:spcBef>
                <a:spcPts val="0"/>
              </a:spcBef>
              <a:spcAft>
                <a:spcPts val="1200"/>
              </a:spcAft>
              <a:buSzTx/>
              <a:buFont typeface="Arial" pitchFamily="34" charset="0"/>
              <a:buChar char="•"/>
            </a:pPr>
            <a:r>
              <a:rPr lang="en-US" sz="2800" dirty="0" smtClean="0">
                <a:solidFill>
                  <a:prstClr val="black"/>
                </a:solidFill>
              </a:rPr>
              <a:t>General</a:t>
            </a:r>
            <a:endParaRPr lang="en-US" sz="2800"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576961471"/>
      </p:ext>
    </p:extLst>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27</a:t>
            </a:fld>
            <a:endParaRPr lang="en-US"/>
          </a:p>
        </p:txBody>
      </p:sp>
      <p:sp>
        <p:nvSpPr>
          <p:cNvPr id="2" name="TextBox 1"/>
          <p:cNvSpPr txBox="1"/>
          <p:nvPr/>
        </p:nvSpPr>
        <p:spPr>
          <a:xfrm>
            <a:off x="0" y="216000"/>
            <a:ext cx="9144000" cy="646331"/>
          </a:xfrm>
          <a:prstGeom prst="rect">
            <a:avLst/>
          </a:prstGeom>
          <a:noFill/>
        </p:spPr>
        <p:txBody>
          <a:bodyPr wrap="square" rtlCol="0">
            <a:spAutoFit/>
          </a:bodyPr>
          <a:lstStyle/>
          <a:p>
            <a:pPr algn="ctr"/>
            <a:r>
              <a:rPr lang="en-US" sz="3600" b="1" i="1" dirty="0" smtClean="0">
                <a:solidFill>
                  <a:srgbClr val="4676A6"/>
                </a:solidFill>
              </a:rPr>
              <a:t>Example risk assessment / simulation models</a:t>
            </a:r>
          </a:p>
        </p:txBody>
      </p:sp>
      <p:sp>
        <p:nvSpPr>
          <p:cNvPr id="12" name="TextBox 2"/>
          <p:cNvSpPr txBox="1">
            <a:spLocks noChangeArrowheads="1"/>
          </p:cNvSpPr>
          <p:nvPr/>
        </p:nvSpPr>
        <p:spPr bwMode="auto">
          <a:xfrm>
            <a:off x="1962000" y="5940000"/>
            <a:ext cx="522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eaLnBrk="1" hangingPunct="1">
              <a:spcBef>
                <a:spcPct val="0"/>
              </a:spcBef>
              <a:buSzTx/>
              <a:buFontTx/>
              <a:buNone/>
            </a:pPr>
            <a:r>
              <a:rPr lang="en-US" altLang="en-US" sz="1600" i="1" dirty="0" smtClean="0">
                <a:latin typeface="+mn-lt"/>
              </a:rPr>
              <a:t>Risk assessment process used for </a:t>
            </a:r>
            <a:r>
              <a:rPr lang="en-US" altLang="en-US" sz="1600" i="1" dirty="0" err="1" smtClean="0">
                <a:latin typeface="+mn-lt"/>
              </a:rPr>
              <a:t>RiskCity</a:t>
            </a:r>
            <a:r>
              <a:rPr lang="en-US" altLang="en-US" sz="1600" i="1" dirty="0" smtClean="0">
                <a:latin typeface="+mn-lt"/>
              </a:rPr>
              <a:t> (Source</a:t>
            </a:r>
            <a:r>
              <a:rPr lang="en-US" altLang="en-US" sz="1600" i="1" dirty="0">
                <a:latin typeface="+mn-lt"/>
              </a:rPr>
              <a:t>: </a:t>
            </a:r>
            <a:r>
              <a:rPr lang="en-US" altLang="en-US" sz="1600" i="1" dirty="0" smtClean="0">
                <a:latin typeface="+mn-lt"/>
              </a:rPr>
              <a:t>ITC; 2011)</a:t>
            </a:r>
            <a:endParaRPr lang="en-US" altLang="en-US" sz="1600" i="1" dirty="0">
              <a:latin typeface="+mn-lt"/>
            </a:endParaRPr>
          </a:p>
        </p:txBody>
      </p:sp>
      <p:pic>
        <p:nvPicPr>
          <p:cNvPr id="7" name="Picture 2"/>
          <p:cNvPicPr>
            <a:picLocks noChangeAspect="1" noChangeArrowheads="1"/>
          </p:cNvPicPr>
          <p:nvPr/>
        </p:nvPicPr>
        <p:blipFill>
          <a:blip r:embed="rId2" cstate="print"/>
          <a:srcRect/>
          <a:stretch>
            <a:fillRect/>
          </a:stretch>
        </p:blipFill>
        <p:spPr bwMode="auto">
          <a:xfrm>
            <a:off x="1679740" y="1260000"/>
            <a:ext cx="5784520" cy="4373661"/>
          </a:xfrm>
          <a:prstGeom prst="rect">
            <a:avLst/>
          </a:prstGeom>
          <a:noFill/>
          <a:ln w="9525">
            <a:noFill/>
            <a:miter lim="800000"/>
            <a:headEnd/>
            <a:tailEnd/>
          </a:ln>
        </p:spPr>
      </p:pic>
    </p:spTree>
    <p:extLst>
      <p:ext uri="{BB962C8B-B14F-4D97-AF65-F5344CB8AC3E}">
        <p14:creationId xmlns:p14="http://schemas.microsoft.com/office/powerpoint/2010/main" val="3325854848"/>
      </p:ext>
    </p:extLst>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28</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Risk assessment /</a:t>
            </a:r>
            <a:br>
              <a:rPr lang="en-US" sz="4000" b="1" i="1" dirty="0" smtClean="0">
                <a:solidFill>
                  <a:srgbClr val="4676A6"/>
                </a:solidFill>
              </a:rPr>
            </a:br>
            <a:r>
              <a:rPr lang="en-US" sz="4000" b="1" i="1" dirty="0" smtClean="0">
                <a:solidFill>
                  <a:srgbClr val="4676A6"/>
                </a:solidFill>
              </a:rPr>
              <a:t>simulation models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Earth observation is used for </a:t>
            </a:r>
            <a:r>
              <a:rPr lang="en-US" sz="2400" kern="0" dirty="0" smtClean="0"/>
              <a:t>reference mapping, geological mapping, asset mapping and as base material for modelling and simulations;</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Earth observation facilitates regular monitoring and updates </a:t>
            </a:r>
            <a:r>
              <a:rPr lang="en-US" sz="2400" kern="0" dirty="0" smtClean="0"/>
              <a:t>for large areas at relatively low cost;</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Earth observation can be applied for </a:t>
            </a:r>
            <a:r>
              <a:rPr lang="en-US" sz="2400" kern="0" dirty="0" smtClean="0"/>
              <a:t>risk assessment and simulation modelling for virtually all types of disasters;</a:t>
            </a:r>
            <a:endParaRPr lang="en-US" sz="2400"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Cost estimate: </a:t>
            </a:r>
            <a:r>
              <a:rPr lang="en-US" sz="2400" kern="0" dirty="0" smtClean="0"/>
              <a:t>reference mapping service 1 – 10 k€ / 100 km</a:t>
            </a:r>
            <a:r>
              <a:rPr lang="en-US" sz="2400" kern="0" baseline="30000" dirty="0" smtClean="0"/>
              <a:t>2</a:t>
            </a:r>
            <a:r>
              <a:rPr lang="en-US" sz="2400" kern="0" dirty="0" smtClean="0"/>
              <a:t>, data </a:t>
            </a:r>
            <a:r>
              <a:rPr lang="en-US" sz="2400" kern="0" dirty="0"/>
              <a:t>VHR 1 – 10 </a:t>
            </a:r>
            <a:r>
              <a:rPr lang="en-US" sz="2400" kern="0" dirty="0" smtClean="0"/>
              <a:t>k€ / scene, HR and MR free, asset </a:t>
            </a:r>
            <a:r>
              <a:rPr lang="en-US" sz="2400" kern="0" dirty="0"/>
              <a:t>mapping </a:t>
            </a:r>
            <a:r>
              <a:rPr lang="en-US" sz="2400" kern="0" dirty="0" smtClean="0"/>
              <a:t>50 </a:t>
            </a:r>
            <a:r>
              <a:rPr lang="en-US" sz="2400" kern="0" dirty="0"/>
              <a:t>– </a:t>
            </a:r>
            <a:r>
              <a:rPr lang="en-US" sz="2400" kern="0" dirty="0" smtClean="0"/>
              <a:t>100 </a:t>
            </a:r>
            <a:r>
              <a:rPr lang="en-US" sz="2400" kern="0" dirty="0"/>
              <a:t>k€ </a:t>
            </a:r>
            <a:r>
              <a:rPr lang="en-US" sz="2400" kern="0" dirty="0" smtClean="0"/>
              <a:t>/ country, historical terrain deformation mapping service 20 k€ / site, flood risk mapping 20 – 80 k€ / 50 </a:t>
            </a:r>
            <a:r>
              <a:rPr lang="en-US" sz="2400" kern="0" dirty="0"/>
              <a:t>km</a:t>
            </a:r>
            <a:r>
              <a:rPr lang="en-US" sz="2400" kern="0" baseline="30000" dirty="0"/>
              <a:t>2</a:t>
            </a:r>
            <a:r>
              <a:rPr lang="en-US" sz="2400" kern="0" dirty="0" smtClean="0"/>
              <a:t>;</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Main challenges: </a:t>
            </a:r>
            <a:r>
              <a:rPr lang="en-US" sz="2400" kern="0" dirty="0" smtClean="0"/>
              <a:t>cost, complexity, capacity, business model.</a:t>
            </a:r>
            <a:endParaRPr lang="en-US" sz="24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459898726"/>
      </p:ext>
    </p:extLst>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876801"/>
          </a:xfrm>
        </p:spPr>
        <p:txBody>
          <a:bodyPr>
            <a:normAutofit/>
          </a:bodyPr>
          <a:lstStyle/>
          <a:p>
            <a:pPr marL="0" indent="0">
              <a:lnSpc>
                <a:spcPct val="80000"/>
              </a:lnSpc>
              <a:spcBef>
                <a:spcPts val="0"/>
              </a:spcBef>
              <a:spcAft>
                <a:spcPts val="1200"/>
              </a:spcAft>
              <a:buNone/>
            </a:pPr>
            <a:r>
              <a:rPr lang="en-US" sz="2400" b="1" dirty="0" smtClean="0"/>
              <a:t>North </a:t>
            </a:r>
            <a:r>
              <a:rPr lang="en-US" sz="2400" b="1" dirty="0"/>
              <a:t>African coastal cities address natural disasters and climate change </a:t>
            </a:r>
            <a:r>
              <a:rPr lang="en-US" sz="2000" b="1" dirty="0"/>
              <a:t>(World Bank, ESA; 2011) </a:t>
            </a:r>
            <a:r>
              <a:rPr lang="en-US" sz="2000" b="1" dirty="0" smtClean="0"/>
              <a:t/>
            </a:r>
            <a:br>
              <a:rPr lang="en-US" sz="2000" b="1" dirty="0" smtClean="0"/>
            </a:br>
            <a:r>
              <a:rPr lang="en-US" sz="2000" i="1" dirty="0" smtClean="0"/>
              <a:t>studies </a:t>
            </a:r>
            <a:r>
              <a:rPr lang="en-US" sz="2000" i="1" dirty="0"/>
              <a:t>on adaptation to climate change with respect to natural disasters for Alexandria, Tunis, Casablanca and the </a:t>
            </a:r>
            <a:r>
              <a:rPr lang="en-US" sz="2000" i="1" dirty="0" err="1"/>
              <a:t>Bouregreg</a:t>
            </a:r>
            <a:r>
              <a:rPr lang="en-US" sz="2000" i="1" dirty="0"/>
              <a:t> area</a:t>
            </a:r>
          </a:p>
          <a:p>
            <a:pPr marL="0" indent="0">
              <a:lnSpc>
                <a:spcPct val="80000"/>
              </a:lnSpc>
              <a:spcBef>
                <a:spcPts val="0"/>
              </a:spcBef>
              <a:spcAft>
                <a:spcPts val="1200"/>
              </a:spcAft>
              <a:buNone/>
            </a:pPr>
            <a:r>
              <a:rPr lang="en-US" sz="2400" b="1" dirty="0" smtClean="0">
                <a:solidFill>
                  <a:prstClr val="black"/>
                </a:solidFill>
              </a:rPr>
              <a:t>Participatory </a:t>
            </a:r>
            <a:r>
              <a:rPr lang="en-US" sz="2400" b="1" dirty="0">
                <a:solidFill>
                  <a:prstClr val="black"/>
                </a:solidFill>
              </a:rPr>
              <a:t>approach for integrated basin planning with focus on disaster risk reduction: the case of the Limpopo river </a:t>
            </a:r>
            <a:r>
              <a:rPr lang="en-US" sz="2400" b="1" dirty="0" smtClean="0">
                <a:solidFill>
                  <a:prstClr val="black"/>
                </a:solidFill>
              </a:rPr>
              <a:t/>
            </a:r>
            <a:br>
              <a:rPr lang="en-US" sz="2400" b="1" dirty="0" smtClean="0">
                <a:solidFill>
                  <a:prstClr val="black"/>
                </a:solidFill>
              </a:rPr>
            </a:br>
            <a:r>
              <a:rPr lang="en-US" sz="2000" b="1" dirty="0" smtClean="0">
                <a:solidFill>
                  <a:prstClr val="black"/>
                </a:solidFill>
              </a:rPr>
              <a:t>(</a:t>
            </a:r>
            <a:r>
              <a:rPr lang="en-US" sz="2000" b="1" dirty="0">
                <a:solidFill>
                  <a:prstClr val="black"/>
                </a:solidFill>
              </a:rPr>
              <a:t>UN-HABITAT, ITC; 2011) </a:t>
            </a:r>
            <a:r>
              <a:rPr lang="en-US" sz="2000" i="1" dirty="0" smtClean="0">
                <a:solidFill>
                  <a:prstClr val="black"/>
                </a:solidFill>
              </a:rPr>
              <a:t>article </a:t>
            </a:r>
            <a:r>
              <a:rPr lang="en-US" sz="2000" i="1" dirty="0">
                <a:solidFill>
                  <a:prstClr val="black"/>
                </a:solidFill>
              </a:rPr>
              <a:t>on living with floods in Africa, shows community approach, includes a to-do list for participatory GIS (PGIS)</a:t>
            </a:r>
          </a:p>
          <a:p>
            <a:pPr marL="0" indent="0">
              <a:lnSpc>
                <a:spcPct val="80000"/>
              </a:lnSpc>
              <a:spcBef>
                <a:spcPts val="0"/>
              </a:spcBef>
              <a:spcAft>
                <a:spcPts val="1200"/>
              </a:spcAft>
              <a:buNone/>
            </a:pPr>
            <a:r>
              <a:rPr lang="en-US" sz="2400" b="1" dirty="0" smtClean="0">
                <a:solidFill>
                  <a:prstClr val="black"/>
                </a:solidFill>
              </a:rPr>
              <a:t>Coping </a:t>
            </a:r>
            <a:r>
              <a:rPr lang="en-US" sz="2400" b="1" dirty="0">
                <a:solidFill>
                  <a:prstClr val="black"/>
                </a:solidFill>
              </a:rPr>
              <a:t>strategies and risk manageability: using participatory geographical information systems to represent local knowledge </a:t>
            </a:r>
            <a:r>
              <a:rPr lang="en-US" sz="2000" b="1" dirty="0" smtClean="0">
                <a:solidFill>
                  <a:prstClr val="black"/>
                </a:solidFill>
              </a:rPr>
              <a:t>(ITC; 2010) </a:t>
            </a:r>
            <a:r>
              <a:rPr lang="en-US" sz="2000" i="1" dirty="0" smtClean="0">
                <a:solidFill>
                  <a:prstClr val="black"/>
                </a:solidFill>
              </a:rPr>
              <a:t>article </a:t>
            </a:r>
            <a:r>
              <a:rPr lang="en-US" sz="2000" i="1" dirty="0">
                <a:solidFill>
                  <a:prstClr val="black"/>
                </a:solidFill>
              </a:rPr>
              <a:t>on </a:t>
            </a:r>
            <a:r>
              <a:rPr lang="en-US" sz="2000" i="1" dirty="0" smtClean="0">
                <a:solidFill>
                  <a:prstClr val="black"/>
                </a:solidFill>
              </a:rPr>
              <a:t>the use of geographical information, including earth observation, to empower communities in </a:t>
            </a:r>
            <a:r>
              <a:rPr lang="en-US" sz="2000" i="1" dirty="0">
                <a:solidFill>
                  <a:prstClr val="black"/>
                </a:solidFill>
              </a:rPr>
              <a:t>the </a:t>
            </a:r>
            <a:r>
              <a:rPr lang="en-US" sz="2000" i="1" dirty="0" smtClean="0">
                <a:solidFill>
                  <a:prstClr val="black"/>
                </a:solidFill>
              </a:rPr>
              <a:t>Philippines in coping with floods</a:t>
            </a:r>
            <a:endParaRPr lang="en-US" sz="900" i="1" dirty="0" smtClean="0"/>
          </a:p>
          <a:p>
            <a:pPr marL="0" indent="0">
              <a:spcBef>
                <a:spcPts val="0"/>
              </a:spcBef>
              <a:spcAft>
                <a:spcPts val="12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29</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000" y="936000"/>
            <a:ext cx="1333500" cy="58007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000" y="792000"/>
            <a:ext cx="756655" cy="74152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9250" y="718725"/>
            <a:ext cx="666750" cy="762000"/>
          </a:xfrm>
          <a:prstGeom prst="rect">
            <a:avLst/>
          </a:prstGeom>
        </p:spPr>
      </p:pic>
    </p:spTree>
    <p:extLst>
      <p:ext uri="{BB962C8B-B14F-4D97-AF65-F5344CB8AC3E}">
        <p14:creationId xmlns:p14="http://schemas.microsoft.com/office/powerpoint/2010/main" val="3994103409"/>
      </p:ext>
    </p:extLst>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dirty="0"/>
          </a:p>
        </p:txBody>
      </p:sp>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Sequence:</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080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General assessment of the state-of-the</a:t>
            </a:r>
            <a:r>
              <a:rPr lang="en-US" sz="2800" dirty="0" smtClean="0"/>
              <a:t>-art of</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earth observation</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Major trends and developments in the application field</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Description of</a:t>
            </a:r>
            <a:r>
              <a:rPr kumimoji="0" lang="en-US" sz="2800" b="0" i="0" u="none" strike="noStrike" kern="1200" cap="none" spc="0" normalizeH="0" noProof="0" dirty="0" smtClean="0">
                <a:ln>
                  <a:noFill/>
                </a:ln>
                <a:solidFill>
                  <a:schemeClr val="tx1"/>
                </a:solidFill>
                <a:effectLst/>
                <a:uLnTx/>
                <a:uFillTx/>
                <a:latin typeface="+mn-lt"/>
                <a:ea typeface="+mn-ea"/>
                <a:cs typeface="+mn-cs"/>
              </a:rPr>
              <a:t> earth observation solutions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Assessment of market</a:t>
            </a:r>
            <a:r>
              <a:rPr kumimoji="0" lang="en-US" sz="2800" b="0" i="0" u="none" strike="noStrike" kern="1200" cap="none" spc="0" normalizeH="0" noProof="0" dirty="0" smtClean="0">
                <a:ln>
                  <a:noFill/>
                </a:ln>
                <a:solidFill>
                  <a:schemeClr val="tx1"/>
                </a:solidFill>
                <a:effectLst/>
                <a:uLnTx/>
                <a:uFillTx/>
                <a:latin typeface="+mn-lt"/>
                <a:ea typeface="+mn-ea"/>
                <a:cs typeface="+mn-cs"/>
              </a:rPr>
              <a:t> potential for earth observation solutions and marketing instruments</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lang="en-US" sz="2800" baseline="0" dirty="0" smtClean="0"/>
              <a:t>Capacity</a:t>
            </a:r>
            <a:r>
              <a:rPr lang="en-US" sz="2800" dirty="0" smtClean="0"/>
              <a:t> building for successful application of earth observation solutions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45907551"/>
      </p:ext>
    </p:extLst>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5181600"/>
          </a:xfrm>
        </p:spPr>
        <p:txBody>
          <a:bodyPr>
            <a:normAutofit/>
          </a:bodyPr>
          <a:lstStyle/>
          <a:p>
            <a:pPr marL="0" indent="0">
              <a:lnSpc>
                <a:spcPct val="80000"/>
              </a:lnSpc>
              <a:spcBef>
                <a:spcPts val="0"/>
              </a:spcBef>
              <a:spcAft>
                <a:spcPts val="1200"/>
              </a:spcAft>
              <a:buNone/>
            </a:pPr>
            <a:r>
              <a:rPr lang="en-US" sz="2600" b="1" dirty="0" smtClean="0"/>
              <a:t>SERVIR </a:t>
            </a:r>
            <a:r>
              <a:rPr lang="en-US" sz="2600" b="1" dirty="0"/>
              <a:t>(USAID): </a:t>
            </a:r>
            <a:r>
              <a:rPr lang="en-US" sz="2400" b="1" dirty="0" smtClean="0"/>
              <a:t/>
            </a:r>
            <a:br>
              <a:rPr lang="en-US" sz="2400" b="1" dirty="0" smtClean="0"/>
            </a:br>
            <a:r>
              <a:rPr lang="en-US" sz="2000" dirty="0" smtClean="0">
                <a:hlinkClick r:id="rId2"/>
              </a:rPr>
              <a:t>www.servir.net</a:t>
            </a:r>
            <a:r>
              <a:rPr lang="en-US" sz="2000" dirty="0" smtClean="0"/>
              <a:t> </a:t>
            </a:r>
            <a:r>
              <a:rPr lang="en-US" sz="2000" i="1" dirty="0"/>
              <a:t>(Central America)  </a:t>
            </a:r>
            <a:r>
              <a:rPr lang="en-US" sz="2000" dirty="0">
                <a:hlinkClick r:id="rId3"/>
              </a:rPr>
              <a:t>www.servirglobal.net</a:t>
            </a:r>
            <a:r>
              <a:rPr lang="en-US" sz="2000" dirty="0"/>
              <a:t> </a:t>
            </a:r>
            <a:r>
              <a:rPr lang="en-US" sz="2000" i="1" dirty="0"/>
              <a:t>(</a:t>
            </a:r>
            <a:r>
              <a:rPr lang="en-US" sz="2000" i="1" dirty="0" smtClean="0"/>
              <a:t>global)</a:t>
            </a:r>
          </a:p>
          <a:p>
            <a:pPr marL="0" indent="0">
              <a:lnSpc>
                <a:spcPct val="80000"/>
              </a:lnSpc>
              <a:spcBef>
                <a:spcPts val="0"/>
              </a:spcBef>
              <a:spcAft>
                <a:spcPts val="1200"/>
              </a:spcAft>
              <a:buNone/>
            </a:pPr>
            <a:r>
              <a:rPr lang="en-US" sz="2600" b="1" dirty="0" smtClean="0"/>
              <a:t>UN-SPIDER</a:t>
            </a:r>
            <a:r>
              <a:rPr lang="en-US" sz="2600" b="1" dirty="0"/>
              <a:t>:</a:t>
            </a:r>
            <a:r>
              <a:rPr lang="en-US" sz="2400" dirty="0"/>
              <a:t> </a:t>
            </a:r>
            <a:r>
              <a:rPr lang="en-US" sz="2000" dirty="0" smtClean="0">
                <a:hlinkClick r:id="rId4"/>
              </a:rPr>
              <a:t>www.un-spider.org</a:t>
            </a:r>
            <a:r>
              <a:rPr lang="en-US" sz="2000" dirty="0" smtClean="0"/>
              <a:t> </a:t>
            </a:r>
            <a:br>
              <a:rPr lang="en-US" sz="2000" dirty="0" smtClean="0"/>
            </a:br>
            <a:r>
              <a:rPr lang="en-US" sz="2000" i="1" dirty="0" smtClean="0"/>
              <a:t>disaster reduction resources and strategies, including earth observation</a:t>
            </a:r>
            <a:endParaRPr lang="en-US" sz="2000" i="1" dirty="0"/>
          </a:p>
          <a:p>
            <a:pPr marL="0" indent="0">
              <a:lnSpc>
                <a:spcPct val="80000"/>
              </a:lnSpc>
              <a:spcBef>
                <a:spcPts val="0"/>
              </a:spcBef>
              <a:spcAft>
                <a:spcPts val="1200"/>
              </a:spcAft>
              <a:buNone/>
            </a:pPr>
            <a:r>
              <a:rPr lang="en-US" sz="2600" b="1" dirty="0" smtClean="0"/>
              <a:t>CAPRA </a:t>
            </a:r>
            <a:r>
              <a:rPr lang="en-US" sz="2600" b="1" dirty="0"/>
              <a:t>(World Bank, IDB): </a:t>
            </a:r>
            <a:r>
              <a:rPr lang="en-US" sz="2000" i="1" dirty="0" smtClean="0"/>
              <a:t>probabilistic </a:t>
            </a:r>
            <a:r>
              <a:rPr lang="en-US" sz="2000" i="1" dirty="0"/>
              <a:t>risk assessment in </a:t>
            </a:r>
            <a:r>
              <a:rPr lang="en-US" sz="2000" i="1" dirty="0" smtClean="0"/>
              <a:t>Latin America &amp; the Caribbean </a:t>
            </a:r>
            <a:r>
              <a:rPr lang="en-US" sz="2000" dirty="0" smtClean="0">
                <a:hlinkClick r:id="rId5"/>
              </a:rPr>
              <a:t>www.ecapra.org</a:t>
            </a:r>
            <a:r>
              <a:rPr lang="en-US" sz="2000" dirty="0" smtClean="0"/>
              <a:t> </a:t>
            </a:r>
          </a:p>
          <a:p>
            <a:pPr marL="0" indent="-339725">
              <a:lnSpc>
                <a:spcPct val="80000"/>
              </a:lnSpc>
              <a:spcBef>
                <a:spcPts val="0"/>
              </a:spcBef>
              <a:spcAft>
                <a:spcPts val="1200"/>
              </a:spcAft>
              <a:buNone/>
            </a:pPr>
            <a:r>
              <a:rPr lang="en-US" sz="2600" b="1" dirty="0" err="1" smtClean="0"/>
              <a:t>DEWETRA</a:t>
            </a:r>
            <a:r>
              <a:rPr lang="en-US" sz="2600" b="1" dirty="0" smtClean="0"/>
              <a:t>: </a:t>
            </a:r>
            <a:r>
              <a:rPr lang="en-US" sz="2000" i="1" dirty="0" smtClean="0"/>
              <a:t>operational risk management methods and resources for many types </a:t>
            </a:r>
            <a:r>
              <a:rPr lang="en-US" sz="2000" i="1" dirty="0"/>
              <a:t>of disasters, prediction models, weather observations, risk assessment and emergency management, describing the integrated approach of the Italian civil protection </a:t>
            </a:r>
            <a:r>
              <a:rPr lang="en-US" sz="2000" i="1" dirty="0" smtClean="0"/>
              <a:t>department </a:t>
            </a:r>
            <a:r>
              <a:rPr lang="en-US" sz="2000" dirty="0" smtClean="0">
                <a:hlinkClick r:id="rId6"/>
              </a:rPr>
              <a:t>http</a:t>
            </a:r>
            <a:r>
              <a:rPr lang="en-US" sz="2000" dirty="0">
                <a:hlinkClick r:id="rId6"/>
              </a:rPr>
              <a:t>://dewetra.cimafoundation.org</a:t>
            </a:r>
            <a:r>
              <a:rPr lang="en-US" sz="2000" dirty="0"/>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30</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000" y="936000"/>
            <a:ext cx="1333500" cy="580073"/>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0000" y="1026000"/>
            <a:ext cx="1755503" cy="44497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3500" y="785936"/>
            <a:ext cx="952500" cy="694789"/>
          </a:xfrm>
          <a:prstGeom prst="rect">
            <a:avLst/>
          </a:prstGeom>
        </p:spPr>
      </p:pic>
    </p:spTree>
    <p:extLst>
      <p:ext uri="{BB962C8B-B14F-4D97-AF65-F5344CB8AC3E}">
        <p14:creationId xmlns:p14="http://schemas.microsoft.com/office/powerpoint/2010/main" val="849085187"/>
      </p:ext>
    </p:extLst>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5181600"/>
          </a:xfrm>
        </p:spPr>
        <p:txBody>
          <a:bodyPr>
            <a:normAutofit/>
          </a:bodyPr>
          <a:lstStyle/>
          <a:p>
            <a:pPr marL="0" indent="0">
              <a:lnSpc>
                <a:spcPct val="80000"/>
              </a:lnSpc>
              <a:spcBef>
                <a:spcPts val="0"/>
              </a:spcBef>
              <a:spcAft>
                <a:spcPts val="1200"/>
              </a:spcAft>
              <a:buNone/>
            </a:pPr>
            <a:r>
              <a:rPr lang="en-US" sz="2600" b="1" dirty="0" smtClean="0"/>
              <a:t>The </a:t>
            </a:r>
            <a:r>
              <a:rPr lang="en-US" sz="2600" b="1" dirty="0"/>
              <a:t>value of geo-information for disaster risk reduction – benefit analysis and stakeholder assessment </a:t>
            </a:r>
            <a:r>
              <a:rPr lang="en-US" sz="2000" b="1" dirty="0" smtClean="0"/>
              <a:t>(ICSU</a:t>
            </a:r>
            <a:r>
              <a:rPr lang="en-US" sz="2000" b="1" dirty="0"/>
              <a:t>, JB-GIS, </a:t>
            </a:r>
            <a:r>
              <a:rPr lang="en-US" sz="2000" b="1" dirty="0" smtClean="0"/>
              <a:t>UNOOSA; 2013)</a:t>
            </a:r>
            <a:r>
              <a:rPr lang="en-US" sz="2600" b="1" dirty="0" smtClean="0"/>
              <a:t> </a:t>
            </a:r>
            <a:br>
              <a:rPr lang="en-US" sz="2600" b="1" dirty="0" smtClean="0"/>
            </a:br>
            <a:r>
              <a:rPr lang="en-US" sz="2000" i="1" dirty="0" smtClean="0"/>
              <a:t>assessment of benefits for floods, earthquakes, droughts, fires and landslides, based on questionnaires from stakeholders and expert opinions, covering all stages of disaster management</a:t>
            </a:r>
          </a:p>
          <a:p>
            <a:pPr marL="0" indent="0">
              <a:lnSpc>
                <a:spcPct val="80000"/>
              </a:lnSpc>
              <a:spcBef>
                <a:spcPts val="0"/>
              </a:spcBef>
              <a:spcAft>
                <a:spcPts val="1200"/>
              </a:spcAft>
              <a:buNone/>
            </a:pPr>
            <a:endParaRPr lang="en-US" sz="2600" b="1" dirty="0" smtClean="0"/>
          </a:p>
          <a:p>
            <a:pPr marL="0" indent="0">
              <a:lnSpc>
                <a:spcPct val="80000"/>
              </a:lnSpc>
              <a:spcBef>
                <a:spcPts val="0"/>
              </a:spcBef>
              <a:spcAft>
                <a:spcPts val="1200"/>
              </a:spcAft>
              <a:buNone/>
            </a:pPr>
            <a:r>
              <a:rPr lang="en-US" sz="2600" b="1" dirty="0" smtClean="0"/>
              <a:t>Atlas </a:t>
            </a:r>
            <a:r>
              <a:rPr lang="en-US" sz="2600" b="1" dirty="0"/>
              <a:t>of natural hazards and risks in </a:t>
            </a:r>
            <a:r>
              <a:rPr lang="en-US" sz="2600" b="1" dirty="0" smtClean="0"/>
              <a:t>Georgia </a:t>
            </a:r>
            <a:r>
              <a:rPr lang="en-US" sz="2000" b="1" dirty="0" smtClean="0"/>
              <a:t>(CENN; 2012) </a:t>
            </a:r>
            <a:br>
              <a:rPr lang="en-US" sz="2000" b="1" dirty="0" smtClean="0"/>
            </a:br>
            <a:r>
              <a:rPr lang="en-US" sz="2000" i="1" dirty="0" smtClean="0"/>
              <a:t>atlas integrating risk, vulnerability and hazard information on earthquakes, landslides, mudflows, </a:t>
            </a:r>
            <a:r>
              <a:rPr lang="en-US" sz="2000" i="1" dirty="0" err="1" smtClean="0"/>
              <a:t>rockfalls</a:t>
            </a:r>
            <a:r>
              <a:rPr lang="en-US" sz="2000" i="1" dirty="0" smtClean="0"/>
              <a:t>, floods, snow avalanches, wild fires, drought and hail storms</a:t>
            </a:r>
            <a:endParaRPr lang="en-US" sz="800" i="1" dirty="0"/>
          </a:p>
          <a:p>
            <a:pPr marL="0" indent="0">
              <a:spcBef>
                <a:spcPts val="0"/>
              </a:spcBef>
              <a:spcAft>
                <a:spcPts val="600"/>
              </a:spcAft>
              <a:buNone/>
            </a:pPr>
            <a:endParaRPr lang="en-US" sz="2400" b="1" dirty="0"/>
          </a:p>
          <a:p>
            <a:pPr marL="0" indent="0">
              <a:spcBef>
                <a:spcPts val="0"/>
              </a:spcBef>
              <a:spcAft>
                <a:spcPts val="600"/>
              </a:spcAft>
              <a:buNone/>
            </a:pPr>
            <a:endParaRPr lang="en-US" sz="900" dirty="0" smtClean="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31</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Even 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000" y="963614"/>
            <a:ext cx="1566744" cy="51711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000" y="720000"/>
            <a:ext cx="762000" cy="762000"/>
          </a:xfrm>
          <a:prstGeom prst="rect">
            <a:avLst/>
          </a:prstGeom>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9023" y="864000"/>
            <a:ext cx="1256977" cy="62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465375"/>
      </p:ext>
    </p:extLst>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32</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 forecasting /</a:t>
            </a:r>
            <a:br>
              <a:rPr lang="en-US" sz="4000" b="1" i="1" dirty="0" smtClean="0">
                <a:solidFill>
                  <a:srgbClr val="4676A6"/>
                </a:solidFill>
              </a:rPr>
            </a:br>
            <a:r>
              <a:rPr lang="en-US" sz="4000" b="1" i="1" dirty="0" smtClean="0">
                <a:solidFill>
                  <a:srgbClr val="4676A6"/>
                </a:solidFill>
              </a:rPr>
              <a:t>early warning</a:t>
            </a:r>
            <a:endParaRPr lang="en-US" sz="4000" b="1" i="1" dirty="0">
              <a:solidFill>
                <a:srgbClr val="4676A6"/>
              </a:solidFill>
            </a:endParaRPr>
          </a:p>
        </p:txBody>
      </p:sp>
      <p:sp>
        <p:nvSpPr>
          <p:cNvPr id="11" name="TextBox 2"/>
          <p:cNvSpPr txBox="1">
            <a:spLocks noChangeArrowheads="1"/>
          </p:cNvSpPr>
          <p:nvPr/>
        </p:nvSpPr>
        <p:spPr bwMode="auto">
          <a:xfrm>
            <a:off x="190500" y="5940000"/>
            <a:ext cx="876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eaLnBrk="1" hangingPunct="1">
              <a:spcBef>
                <a:spcPct val="0"/>
              </a:spcBef>
              <a:buSzTx/>
              <a:buFontTx/>
              <a:buNone/>
            </a:pPr>
            <a:r>
              <a:rPr lang="en-US" altLang="en-US" sz="1600" i="1" dirty="0" smtClean="0">
                <a:latin typeface="+mn-lt"/>
              </a:rPr>
              <a:t>Online system for fire early warning in Greece (source: BEYOND; 2014)</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700" y="1980000"/>
            <a:ext cx="6324600" cy="383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291607"/>
      </p:ext>
    </p:extLst>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33</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Forecasting /</a:t>
            </a:r>
            <a:br>
              <a:rPr lang="en-US" sz="4000" b="1" i="1" dirty="0" smtClean="0">
                <a:solidFill>
                  <a:srgbClr val="4676A6"/>
                </a:solidFill>
              </a:rPr>
            </a:br>
            <a:r>
              <a:rPr lang="en-US" sz="4000" b="1" i="1" dirty="0" smtClean="0">
                <a:solidFill>
                  <a:srgbClr val="4676A6"/>
                </a:solidFill>
              </a:rPr>
              <a:t>early warning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7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Earth observation supports forecasting and early warning</a:t>
            </a:r>
            <a:r>
              <a:rPr lang="en-US" sz="2600" kern="0" dirty="0" smtClean="0"/>
              <a:t> for many types of disasters: flooding (hydrological modelling, upstream monitoring), earthquakes (surface deformation), landslides (terrain deformation, early detection), volcanic eruptions (atmospheric composition, terrain deformation), tsunamis (wave height), wild fires (moisture conditions, early detection), desert locusts (breeding conditions, early detection), desertification (monitoring of sand encroachment), dust storms (early detection, monitoring), hurricanes (early detection, monitoring);</a:t>
            </a:r>
            <a:endParaRPr lang="en-US" sz="2600" kern="0" dirty="0"/>
          </a:p>
          <a:p>
            <a:pPr marL="342000" lvl="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GB" sz="2600" kern="0" dirty="0" smtClean="0"/>
              <a:t>on case-by-case basis;</a:t>
            </a:r>
          </a:p>
          <a:p>
            <a:pPr marL="34200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cost, complexity, capacity, business model.</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927405116"/>
      </p:ext>
    </p:extLst>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679205"/>
          </a:xfrm>
        </p:spPr>
        <p:txBody>
          <a:bodyPr>
            <a:normAutofit/>
          </a:bodyPr>
          <a:lstStyle/>
          <a:p>
            <a:pPr marL="0" indent="0">
              <a:lnSpc>
                <a:spcPct val="80000"/>
              </a:lnSpc>
              <a:spcBef>
                <a:spcPts val="0"/>
              </a:spcBef>
              <a:spcAft>
                <a:spcPts val="1200"/>
              </a:spcAft>
              <a:buNone/>
            </a:pPr>
            <a:r>
              <a:rPr lang="en-US" sz="2600" b="1" dirty="0">
                <a:solidFill>
                  <a:prstClr val="black"/>
                </a:solidFill>
              </a:rPr>
              <a:t>Local flood early warning based on low-tech </a:t>
            </a:r>
            <a:r>
              <a:rPr lang="en-US" sz="2600" b="1" dirty="0" err="1">
                <a:solidFill>
                  <a:prstClr val="black"/>
                </a:solidFill>
              </a:rPr>
              <a:t>geoinformatics</a:t>
            </a:r>
            <a:r>
              <a:rPr lang="en-US" sz="2600" b="1" dirty="0">
                <a:solidFill>
                  <a:prstClr val="black"/>
                </a:solidFill>
              </a:rPr>
              <a:t> approaches and community involvement - a solution for rural areas in The Philippines </a:t>
            </a:r>
            <a:r>
              <a:rPr lang="en-US" sz="2000" b="1" dirty="0" smtClean="0">
                <a:solidFill>
                  <a:prstClr val="black"/>
                </a:solidFill>
              </a:rPr>
              <a:t>(GIZ; 2010) </a:t>
            </a:r>
            <a:r>
              <a:rPr lang="en-US" sz="2000" i="1" dirty="0" smtClean="0">
                <a:solidFill>
                  <a:prstClr val="black"/>
                </a:solidFill>
              </a:rPr>
              <a:t>article </a:t>
            </a:r>
            <a:r>
              <a:rPr lang="en-US" sz="2000" i="1" dirty="0">
                <a:solidFill>
                  <a:prstClr val="black"/>
                </a:solidFill>
              </a:rPr>
              <a:t>on </a:t>
            </a:r>
            <a:r>
              <a:rPr lang="en-US" sz="2000" i="1" dirty="0" smtClean="0">
                <a:solidFill>
                  <a:prstClr val="black"/>
                </a:solidFill>
              </a:rPr>
              <a:t>cooperation with local communities on early warning for floods </a:t>
            </a:r>
            <a:r>
              <a:rPr lang="en-US" sz="2000" i="1" dirty="0">
                <a:solidFill>
                  <a:prstClr val="black"/>
                </a:solidFill>
              </a:rPr>
              <a:t>in the Philippines</a:t>
            </a:r>
          </a:p>
          <a:p>
            <a:pPr marL="0" indent="0">
              <a:lnSpc>
                <a:spcPct val="80000"/>
              </a:lnSpc>
              <a:spcBef>
                <a:spcPts val="0"/>
              </a:spcBef>
              <a:spcAft>
                <a:spcPts val="1200"/>
              </a:spcAft>
              <a:buNone/>
            </a:pPr>
            <a:r>
              <a:rPr lang="en-US" sz="2600" b="1" dirty="0" smtClean="0">
                <a:solidFill>
                  <a:prstClr val="black"/>
                </a:solidFill>
              </a:rPr>
              <a:t>Nice ‹‹smart city›› serving resilience </a:t>
            </a:r>
            <a:r>
              <a:rPr lang="en-US" sz="2000" b="1" dirty="0" smtClean="0">
                <a:solidFill>
                  <a:prstClr val="black"/>
                </a:solidFill>
              </a:rPr>
              <a:t>(</a:t>
            </a:r>
            <a:r>
              <a:rPr lang="en-US" sz="2000" b="1" dirty="0" err="1" smtClean="0">
                <a:solidFill>
                  <a:prstClr val="black"/>
                </a:solidFill>
              </a:rPr>
              <a:t>Kandel</a:t>
            </a:r>
            <a:r>
              <a:rPr lang="en-US" sz="2000" b="1" dirty="0" smtClean="0">
                <a:solidFill>
                  <a:prstClr val="black"/>
                </a:solidFill>
              </a:rPr>
              <a:t>; 2013)</a:t>
            </a:r>
            <a:br>
              <a:rPr lang="en-US" sz="2000" b="1" dirty="0" smtClean="0">
                <a:solidFill>
                  <a:prstClr val="black"/>
                </a:solidFill>
              </a:rPr>
            </a:br>
            <a:r>
              <a:rPr lang="en-US" sz="2000" i="1" dirty="0" smtClean="0">
                <a:solidFill>
                  <a:prstClr val="black"/>
                </a:solidFill>
              </a:rPr>
              <a:t>presentation on risk management, forecasting and early warning strategy of Nice</a:t>
            </a:r>
          </a:p>
          <a:p>
            <a:pPr marL="0" indent="0">
              <a:lnSpc>
                <a:spcPct val="80000"/>
              </a:lnSpc>
              <a:spcBef>
                <a:spcPts val="0"/>
              </a:spcBef>
              <a:spcAft>
                <a:spcPts val="1200"/>
              </a:spcAft>
              <a:buNone/>
            </a:pPr>
            <a:r>
              <a:rPr lang="en-US" sz="2600" b="1" dirty="0" smtClean="0">
                <a:solidFill>
                  <a:prstClr val="black"/>
                </a:solidFill>
              </a:rPr>
              <a:t>Alert </a:t>
            </a:r>
            <a:r>
              <a:rPr lang="en-US" sz="2600" b="1" dirty="0">
                <a:solidFill>
                  <a:prstClr val="black"/>
                </a:solidFill>
              </a:rPr>
              <a:t>and warning frameworks in the context of early warning systems – a comparative review</a:t>
            </a:r>
            <a:r>
              <a:rPr lang="en-US" sz="2600" b="1" dirty="0" smtClean="0">
                <a:solidFill>
                  <a:prstClr val="black"/>
                </a:solidFill>
              </a:rPr>
              <a:t> </a:t>
            </a:r>
            <a:r>
              <a:rPr lang="en-US" sz="2000" b="1" dirty="0" smtClean="0">
                <a:solidFill>
                  <a:prstClr val="black"/>
                </a:solidFill>
              </a:rPr>
              <a:t>(UNU-EHS; 2013) </a:t>
            </a:r>
            <a:r>
              <a:rPr lang="en-US" sz="2000" i="1" dirty="0" smtClean="0">
                <a:solidFill>
                  <a:prstClr val="black"/>
                </a:solidFill>
              </a:rPr>
              <a:t>description of stages and systems of early warning for hydro-meteorological, geological and biological hazards, comparing between different countries</a:t>
            </a:r>
            <a:endParaRPr lang="en-US" sz="2000" i="1" dirty="0">
              <a:solidFill>
                <a:prstClr val="black"/>
              </a:solidFill>
            </a:endParaRPr>
          </a:p>
          <a:p>
            <a:pPr marL="0" indent="0">
              <a:lnSpc>
                <a:spcPct val="80000"/>
              </a:lnSpc>
              <a:spcBef>
                <a:spcPts val="0"/>
              </a:spcBef>
              <a:spcAft>
                <a:spcPts val="1200"/>
              </a:spcAft>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4000" y="486000"/>
            <a:ext cx="1628775" cy="57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125" y="234000"/>
            <a:ext cx="1285875" cy="711063"/>
          </a:xfrm>
          <a:prstGeom prst="rect">
            <a:avLst/>
          </a:prstGeom>
        </p:spPr>
      </p:pic>
    </p:spTree>
    <p:extLst>
      <p:ext uri="{BB962C8B-B14F-4D97-AF65-F5344CB8AC3E}">
        <p14:creationId xmlns:p14="http://schemas.microsoft.com/office/powerpoint/2010/main" val="4090715406"/>
      </p:ext>
    </p:extLst>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679205"/>
          </a:xfrm>
        </p:spPr>
        <p:txBody>
          <a:bodyPr>
            <a:normAutofit/>
          </a:bodyPr>
          <a:lstStyle/>
          <a:p>
            <a:pPr marL="0" lvl="0" indent="0">
              <a:lnSpc>
                <a:spcPct val="80000"/>
              </a:lnSpc>
              <a:spcBef>
                <a:spcPts val="0"/>
              </a:spcBef>
              <a:spcAft>
                <a:spcPts val="1200"/>
              </a:spcAft>
              <a:buNone/>
            </a:pPr>
            <a:r>
              <a:rPr lang="en-US" sz="2600" b="1" dirty="0">
                <a:solidFill>
                  <a:prstClr val="black"/>
                </a:solidFill>
              </a:rPr>
              <a:t>Monitoring restless </a:t>
            </a:r>
            <a:r>
              <a:rPr lang="en-US" sz="2600" b="1" dirty="0" smtClean="0">
                <a:solidFill>
                  <a:prstClr val="black"/>
                </a:solidFill>
              </a:rPr>
              <a:t>super-volcanoes </a:t>
            </a:r>
            <a:r>
              <a:rPr lang="en-US" sz="2000" b="1" dirty="0" smtClean="0">
                <a:solidFill>
                  <a:prstClr val="black"/>
                </a:solidFill>
              </a:rPr>
              <a:t>(Copernicus</a:t>
            </a:r>
            <a:r>
              <a:rPr lang="en-US" sz="2000" b="1" dirty="0">
                <a:solidFill>
                  <a:prstClr val="black"/>
                </a:solidFill>
              </a:rPr>
              <a:t>; </a:t>
            </a:r>
            <a:r>
              <a:rPr lang="en-US" sz="2000" b="1" dirty="0" smtClean="0">
                <a:solidFill>
                  <a:prstClr val="black"/>
                </a:solidFill>
              </a:rPr>
              <a:t>2015) </a:t>
            </a:r>
            <a:r>
              <a:rPr lang="en-US" sz="2000" i="1" dirty="0" smtClean="0">
                <a:solidFill>
                  <a:prstClr val="black"/>
                </a:solidFill>
              </a:rPr>
              <a:t>brochure </a:t>
            </a:r>
            <a:r>
              <a:rPr lang="en-US" sz="2000" i="1" dirty="0">
                <a:solidFill>
                  <a:prstClr val="black"/>
                </a:solidFill>
              </a:rPr>
              <a:t>on earth observation for </a:t>
            </a:r>
            <a:r>
              <a:rPr lang="en-US" sz="2000" i="1" dirty="0" smtClean="0">
                <a:solidFill>
                  <a:prstClr val="black"/>
                </a:solidFill>
              </a:rPr>
              <a:t>deformation mapping, detection of thermal anomalies and volcanic gas and ash detection to predict and monitor volcanic eruptions</a:t>
            </a:r>
            <a:endParaRPr lang="en-US" sz="2400" b="1" i="1" dirty="0">
              <a:solidFill>
                <a:prstClr val="black"/>
              </a:solidFill>
            </a:endParaRPr>
          </a:p>
          <a:p>
            <a:pPr marL="0" lvl="0" indent="0">
              <a:lnSpc>
                <a:spcPct val="80000"/>
              </a:lnSpc>
              <a:spcBef>
                <a:spcPts val="0"/>
              </a:spcBef>
              <a:spcAft>
                <a:spcPts val="1200"/>
              </a:spcAft>
              <a:buNone/>
            </a:pPr>
            <a:r>
              <a:rPr lang="en-US" sz="2600" b="1" dirty="0">
                <a:solidFill>
                  <a:prstClr val="black"/>
                </a:solidFill>
              </a:rPr>
              <a:t>Landslide warnings from satellites save lives </a:t>
            </a:r>
            <a:r>
              <a:rPr lang="en-US" sz="2000" b="1" dirty="0" smtClean="0">
                <a:solidFill>
                  <a:prstClr val="black"/>
                </a:solidFill>
              </a:rPr>
              <a:t>(</a:t>
            </a:r>
            <a:r>
              <a:rPr lang="en-US" sz="2000" b="1" dirty="0">
                <a:solidFill>
                  <a:prstClr val="black"/>
                </a:solidFill>
              </a:rPr>
              <a:t>Copernicus; 2013) </a:t>
            </a:r>
            <a:r>
              <a:rPr lang="en-US" sz="2000" i="1" dirty="0" smtClean="0">
                <a:solidFill>
                  <a:prstClr val="black"/>
                </a:solidFill>
              </a:rPr>
              <a:t>brochure </a:t>
            </a:r>
            <a:r>
              <a:rPr lang="en-US" sz="2000" i="1" dirty="0">
                <a:solidFill>
                  <a:prstClr val="black"/>
                </a:solidFill>
              </a:rPr>
              <a:t>on earth observation for forecasting and early warning of landslides (interferometry and geological information)</a:t>
            </a:r>
            <a:endParaRPr lang="en-US" sz="2400" b="1" i="1" dirty="0">
              <a:solidFill>
                <a:prstClr val="black"/>
              </a:solidFill>
            </a:endParaRPr>
          </a:p>
          <a:p>
            <a:pPr marL="0" indent="0">
              <a:lnSpc>
                <a:spcPct val="80000"/>
              </a:lnSpc>
              <a:spcBef>
                <a:spcPts val="0"/>
              </a:spcBef>
              <a:spcAft>
                <a:spcPts val="1200"/>
              </a:spcAft>
              <a:buNone/>
            </a:pPr>
            <a:r>
              <a:rPr lang="en-US" sz="2600" b="1" dirty="0" smtClean="0">
                <a:solidFill>
                  <a:prstClr val="black"/>
                </a:solidFill>
              </a:rPr>
              <a:t>Flood-PROOFS </a:t>
            </a:r>
            <a:r>
              <a:rPr lang="en-US" sz="2000" b="1" dirty="0" smtClean="0">
                <a:solidFill>
                  <a:prstClr val="black"/>
                </a:solidFill>
              </a:rPr>
              <a:t>(DEWETRA) </a:t>
            </a:r>
            <a:br>
              <a:rPr lang="en-US" sz="2000" b="1" dirty="0" smtClean="0">
                <a:solidFill>
                  <a:prstClr val="black"/>
                </a:solidFill>
              </a:rPr>
            </a:br>
            <a:r>
              <a:rPr lang="en-US" sz="2000" i="1" dirty="0" smtClean="0">
                <a:solidFill>
                  <a:prstClr val="black"/>
                </a:solidFill>
              </a:rPr>
              <a:t>flood probabilistic forecasting system for small and medium catchments </a:t>
            </a:r>
          </a:p>
          <a:p>
            <a:pPr marL="0" indent="0">
              <a:lnSpc>
                <a:spcPct val="80000"/>
              </a:lnSpc>
              <a:spcBef>
                <a:spcPts val="0"/>
              </a:spcBef>
              <a:spcAft>
                <a:spcPts val="1200"/>
              </a:spcAft>
              <a:buNone/>
            </a:pPr>
            <a:r>
              <a:rPr lang="en-US" sz="2600" b="1" dirty="0" smtClean="0">
                <a:solidFill>
                  <a:prstClr val="black"/>
                </a:solidFill>
              </a:rPr>
              <a:t>RISICO </a:t>
            </a:r>
            <a:r>
              <a:rPr lang="en-US" sz="2000" b="1" dirty="0" smtClean="0">
                <a:solidFill>
                  <a:prstClr val="black"/>
                </a:solidFill>
              </a:rPr>
              <a:t>(DEWETRA) </a:t>
            </a:r>
            <a:r>
              <a:rPr lang="en-US" sz="2600" b="1" dirty="0" smtClean="0">
                <a:solidFill>
                  <a:prstClr val="black"/>
                </a:solidFill>
              </a:rPr>
              <a:t/>
            </a:r>
            <a:br>
              <a:rPr lang="en-US" sz="2600" b="1" dirty="0" smtClean="0">
                <a:solidFill>
                  <a:prstClr val="black"/>
                </a:solidFill>
              </a:rPr>
            </a:br>
            <a:r>
              <a:rPr lang="en-US" sz="2000" i="1" dirty="0" smtClean="0">
                <a:solidFill>
                  <a:prstClr val="black"/>
                </a:solidFill>
              </a:rPr>
              <a:t>a comprehensive system for nationwide and local wildfire risk assessment, forecasting, early warning and respons</a:t>
            </a:r>
            <a:r>
              <a:rPr lang="en-US" sz="2000" dirty="0" smtClean="0">
                <a:solidFill>
                  <a:prstClr val="black"/>
                </a:solidFill>
              </a:rPr>
              <a:t>e</a:t>
            </a: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35</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000" y="468000"/>
            <a:ext cx="1447800" cy="4850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000" y="144000"/>
            <a:ext cx="1143000" cy="833746"/>
          </a:xfrm>
          <a:prstGeom prst="rect">
            <a:avLst/>
          </a:prstGeom>
        </p:spPr>
      </p:pic>
    </p:spTree>
    <p:extLst>
      <p:ext uri="{BB962C8B-B14F-4D97-AF65-F5344CB8AC3E}">
        <p14:creationId xmlns:p14="http://schemas.microsoft.com/office/powerpoint/2010/main" val="1497099591"/>
      </p:ext>
    </p:extLst>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36</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monitoring </a:t>
            </a:r>
            <a:r>
              <a:rPr lang="en-US" sz="4000" b="1" i="1" dirty="0">
                <a:solidFill>
                  <a:srgbClr val="4676A6"/>
                </a:solidFill>
              </a:rPr>
              <a:t/>
            </a:r>
            <a:br>
              <a:rPr lang="en-US" sz="4000" b="1" i="1" dirty="0">
                <a:solidFill>
                  <a:srgbClr val="4676A6"/>
                </a:solidFill>
              </a:rPr>
            </a:br>
            <a:r>
              <a:rPr lang="en-US" sz="4000" b="1" i="1" dirty="0" smtClean="0">
                <a:solidFill>
                  <a:srgbClr val="4676A6"/>
                </a:solidFill>
              </a:rPr>
              <a:t>and damage assessment</a:t>
            </a:r>
          </a:p>
        </p:txBody>
      </p:sp>
      <p:sp>
        <p:nvSpPr>
          <p:cNvPr id="9" name="TextBox 1"/>
          <p:cNvSpPr txBox="1">
            <a:spLocks noChangeArrowheads="1"/>
          </p:cNvSpPr>
          <p:nvPr/>
        </p:nvSpPr>
        <p:spPr bwMode="auto">
          <a:xfrm>
            <a:off x="1503794" y="5760000"/>
            <a:ext cx="630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pPr>
            <a:r>
              <a:rPr lang="en-US" altLang="en-US" sz="1600" i="1" dirty="0" smtClean="0">
                <a:latin typeface="+mn-lt"/>
              </a:rPr>
              <a:t>Flooded areas near the New Orleans central business district, hurricane Katrina 2005, based on IKONOS images and projected in Google Earth (Source: Successful response starts with a map; 2007)</a:t>
            </a: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794" y="1620000"/>
            <a:ext cx="6136412"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461760"/>
      </p:ext>
    </p:extLst>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37</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Monitoring and</a:t>
            </a:r>
            <a:br>
              <a:rPr lang="en-US" sz="4000" b="1" i="1" dirty="0" smtClean="0">
                <a:solidFill>
                  <a:srgbClr val="4676A6"/>
                </a:solidFill>
              </a:rPr>
            </a:br>
            <a:r>
              <a:rPr lang="en-US" sz="4000" b="1" i="1" dirty="0" smtClean="0">
                <a:solidFill>
                  <a:srgbClr val="4676A6"/>
                </a:solidFill>
              </a:rPr>
              <a:t>damage assessment</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kumimoji="0" lang="en-GB" sz="2600" i="0" u="none" strike="noStrike" kern="0" cap="none" spc="0" normalizeH="0" noProof="0" dirty="0" smtClean="0">
                <a:ln>
                  <a:noFill/>
                </a:ln>
                <a:solidFill>
                  <a:srgbClr val="4676A6"/>
                </a:solidFill>
                <a:effectLst/>
                <a:uLnTx/>
                <a:uFillTx/>
              </a:rPr>
              <a:t>Earth observation provides the background information and synoptic overview for monitoring in general</a:t>
            </a:r>
            <a:r>
              <a:rPr lang="en-US" sz="2600" kern="0" dirty="0" smtClean="0">
                <a:solidFill>
                  <a:srgbClr val="4676A6"/>
                </a:solidFill>
              </a:rPr>
              <a:t>;</a:t>
            </a:r>
          </a:p>
          <a:p>
            <a:pPr marL="342000" lvl="0" indent="-342000">
              <a:lnSpc>
                <a:spcPct val="80000"/>
              </a:lnSpc>
              <a:spcBef>
                <a:spcPts val="0"/>
              </a:spcBef>
              <a:spcAft>
                <a:spcPts val="1200"/>
              </a:spcAft>
              <a:buFont typeface="Arial" panose="020B0604020202020204" pitchFamily="34" charset="0"/>
              <a:buChar char="•"/>
              <a:defRPr/>
            </a:pPr>
            <a:r>
              <a:rPr lang="en-US" sz="2600" kern="0" noProof="0" dirty="0" smtClean="0">
                <a:solidFill>
                  <a:srgbClr val="4676A6"/>
                </a:solidFill>
              </a:rPr>
              <a:t>Earth observation is used to map and monitor </a:t>
            </a:r>
            <a:r>
              <a:rPr lang="en-US" sz="2600" kern="0" noProof="0" dirty="0" smtClean="0"/>
              <a:t>flood extent, mudflows, landslides, effects of volcanic eruptions, damaged assets, burned area, refugee movements, etc.;</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Earth observation supports (planning and decision-making for) </a:t>
            </a:r>
            <a:r>
              <a:rPr lang="en-US" sz="2600" kern="0" dirty="0" smtClean="0"/>
              <a:t>rescue, recovery, rehabilitation and reconstruction operations;</a:t>
            </a:r>
            <a:endParaRPr lang="en-US" sz="2600" kern="0" noProof="0" dirty="0" smtClean="0"/>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lang="en-GB" sz="2600" kern="0" dirty="0" smtClean="0">
                <a:solidFill>
                  <a:srgbClr val="4676A6"/>
                </a:solidFill>
              </a:rPr>
              <a:t>Cost estimate: </a:t>
            </a:r>
            <a:r>
              <a:rPr lang="en-US" sz="2600" kern="0" dirty="0" smtClean="0"/>
              <a:t>on case-by-case basis;</a:t>
            </a:r>
            <a:endParaRPr lang="en-GB"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cost, capacity</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270197175"/>
      </p:ext>
    </p:extLst>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5292075"/>
          </a:xfrm>
        </p:spPr>
        <p:txBody>
          <a:bodyPr>
            <a:normAutofit/>
          </a:bodyPr>
          <a:lstStyle/>
          <a:p>
            <a:pPr marL="0" indent="0">
              <a:lnSpc>
                <a:spcPct val="80000"/>
              </a:lnSpc>
              <a:spcBef>
                <a:spcPts val="0"/>
              </a:spcBef>
              <a:spcAft>
                <a:spcPts val="1200"/>
              </a:spcAft>
              <a:buNone/>
            </a:pPr>
            <a:r>
              <a:rPr lang="en-US" sz="2400" b="1" dirty="0" smtClean="0">
                <a:solidFill>
                  <a:prstClr val="black"/>
                </a:solidFill>
              </a:rPr>
              <a:t>International charter ‘Space and major disasters’ </a:t>
            </a:r>
            <a:r>
              <a:rPr lang="en-US" sz="2000" i="1" dirty="0" smtClean="0">
                <a:solidFill>
                  <a:prstClr val="black"/>
                </a:solidFill>
              </a:rPr>
              <a:t>consortium </a:t>
            </a:r>
            <a:r>
              <a:rPr lang="en-US" sz="2000" i="1" dirty="0">
                <a:solidFill>
                  <a:prstClr val="black"/>
                </a:solidFill>
              </a:rPr>
              <a:t>of space agencies and satellite data providers aiming at providing a unified system of rapid space data acquisition and delivery in case of natural or man-made </a:t>
            </a:r>
            <a:r>
              <a:rPr lang="en-US" sz="2000" i="1" dirty="0" smtClean="0">
                <a:solidFill>
                  <a:prstClr val="black"/>
                </a:solidFill>
              </a:rPr>
              <a:t>disasters</a:t>
            </a:r>
          </a:p>
          <a:p>
            <a:pPr marL="0" indent="0">
              <a:lnSpc>
                <a:spcPct val="80000"/>
              </a:lnSpc>
              <a:spcBef>
                <a:spcPts val="0"/>
              </a:spcBef>
              <a:spcAft>
                <a:spcPts val="1200"/>
              </a:spcAft>
              <a:buNone/>
            </a:pPr>
            <a:r>
              <a:rPr lang="en-US" sz="2400" b="1" dirty="0" err="1" smtClean="0">
                <a:solidFill>
                  <a:prstClr val="black"/>
                </a:solidFill>
              </a:rPr>
              <a:t>Geoinformation</a:t>
            </a:r>
            <a:r>
              <a:rPr lang="en-US" sz="2400" b="1" dirty="0" smtClean="0">
                <a:solidFill>
                  <a:prstClr val="black"/>
                </a:solidFill>
              </a:rPr>
              <a:t> </a:t>
            </a:r>
            <a:r>
              <a:rPr lang="en-US" sz="2400" b="1" dirty="0">
                <a:solidFill>
                  <a:prstClr val="black"/>
                </a:solidFill>
              </a:rPr>
              <a:t>for disaster and risk management – examples and best </a:t>
            </a:r>
            <a:r>
              <a:rPr lang="en-US" sz="2400" b="1" dirty="0" smtClean="0">
                <a:solidFill>
                  <a:prstClr val="black"/>
                </a:solidFill>
              </a:rPr>
              <a:t>practices (UNOOSA; 2010) </a:t>
            </a:r>
            <a:r>
              <a:rPr lang="en-US" sz="2000" i="1" dirty="0" smtClean="0">
                <a:solidFill>
                  <a:prstClr val="black"/>
                </a:solidFill>
              </a:rPr>
              <a:t>examples of the use of earth observation for monitoring and damage assessment related to different types of disasters (also covers risk assessment, forecasting and early warning)</a:t>
            </a:r>
          </a:p>
          <a:p>
            <a:pPr marL="0" indent="0">
              <a:lnSpc>
                <a:spcPct val="80000"/>
              </a:lnSpc>
              <a:spcBef>
                <a:spcPts val="0"/>
              </a:spcBef>
              <a:spcAft>
                <a:spcPts val="1200"/>
              </a:spcAft>
              <a:buNone/>
            </a:pPr>
            <a:r>
              <a:rPr lang="en-US" sz="2400" b="1" dirty="0" smtClean="0">
                <a:solidFill>
                  <a:prstClr val="black"/>
                </a:solidFill>
              </a:rPr>
              <a:t>Successful </a:t>
            </a:r>
            <a:r>
              <a:rPr lang="en-US" sz="2400" b="1" dirty="0">
                <a:solidFill>
                  <a:prstClr val="black"/>
                </a:solidFill>
              </a:rPr>
              <a:t>response starts with a map: Improving geospatial support for disaster </a:t>
            </a:r>
            <a:r>
              <a:rPr lang="en-US" sz="2400" b="1" dirty="0" smtClean="0">
                <a:solidFill>
                  <a:prstClr val="black"/>
                </a:solidFill>
              </a:rPr>
              <a:t>management (National Research Council; 2007) </a:t>
            </a:r>
            <a:r>
              <a:rPr lang="en-US" sz="2000" i="1" dirty="0" smtClean="0">
                <a:solidFill>
                  <a:prstClr val="black"/>
                </a:solidFill>
              </a:rPr>
              <a:t>analysis of the use of geo-information, including earth observation, for disaster response in the US with case studies on hurricanes, earthquakes and terrorist attacks</a:t>
            </a:r>
            <a:endParaRPr lang="en-US" sz="18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38</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000" y="762000"/>
            <a:ext cx="762000" cy="762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100" y="865410"/>
            <a:ext cx="723900" cy="615315"/>
          </a:xfrm>
          <a:prstGeom prst="rect">
            <a:avLst/>
          </a:prstGeom>
        </p:spPr>
      </p:pic>
    </p:spTree>
    <p:extLst>
      <p:ext uri="{BB962C8B-B14F-4D97-AF65-F5344CB8AC3E}">
        <p14:creationId xmlns:p14="http://schemas.microsoft.com/office/powerpoint/2010/main" val="1734914556"/>
      </p:ext>
    </p:extLst>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292075"/>
          </a:xfrm>
        </p:spPr>
        <p:txBody>
          <a:bodyPr>
            <a:normAutofit/>
          </a:bodyPr>
          <a:lstStyle/>
          <a:p>
            <a:pPr marL="0" indent="0">
              <a:lnSpc>
                <a:spcPct val="80000"/>
              </a:lnSpc>
              <a:spcBef>
                <a:spcPts val="0"/>
              </a:spcBef>
              <a:spcAft>
                <a:spcPts val="1200"/>
              </a:spcAft>
              <a:buNone/>
            </a:pPr>
            <a:r>
              <a:rPr lang="en-US" sz="2400" b="1" dirty="0" smtClean="0">
                <a:solidFill>
                  <a:prstClr val="black"/>
                </a:solidFill>
              </a:rPr>
              <a:t>Reacting </a:t>
            </a:r>
            <a:r>
              <a:rPr lang="en-US" sz="2400" b="1" dirty="0">
                <a:solidFill>
                  <a:prstClr val="black"/>
                </a:solidFill>
              </a:rPr>
              <a:t>to disasters with space </a:t>
            </a:r>
            <a:r>
              <a:rPr lang="en-US" sz="2400" b="1" dirty="0" smtClean="0">
                <a:solidFill>
                  <a:prstClr val="black"/>
                </a:solidFill>
              </a:rPr>
              <a:t>data </a:t>
            </a:r>
            <a:r>
              <a:rPr lang="en-US" sz="2000" b="1" dirty="0" smtClean="0">
                <a:solidFill>
                  <a:prstClr val="black"/>
                </a:solidFill>
              </a:rPr>
              <a:t>(Copernicus; 2013) </a:t>
            </a:r>
            <a:br>
              <a:rPr lang="en-US" sz="2000" b="1" dirty="0" smtClean="0">
                <a:solidFill>
                  <a:prstClr val="black"/>
                </a:solidFill>
              </a:rPr>
            </a:br>
            <a:r>
              <a:rPr lang="en-US" sz="2000" i="1" dirty="0" smtClean="0">
                <a:solidFill>
                  <a:prstClr val="black"/>
                </a:solidFill>
              </a:rPr>
              <a:t>brochure on earth observation for damage assessment (</a:t>
            </a:r>
            <a:r>
              <a:rPr lang="en-US" sz="2000" i="1" dirty="0" err="1" smtClean="0">
                <a:solidFill>
                  <a:prstClr val="black"/>
                </a:solidFill>
              </a:rPr>
              <a:t>RapidEye</a:t>
            </a:r>
            <a:r>
              <a:rPr lang="en-US" sz="2000" i="1" dirty="0" smtClean="0">
                <a:solidFill>
                  <a:prstClr val="black"/>
                </a:solidFill>
              </a:rPr>
              <a:t> &amp; Sentinels)</a:t>
            </a:r>
            <a:endParaRPr lang="en-US" sz="2400" b="1" i="1" dirty="0"/>
          </a:p>
          <a:p>
            <a:pPr marL="0" lvl="0" indent="0">
              <a:lnSpc>
                <a:spcPct val="80000"/>
              </a:lnSpc>
              <a:spcBef>
                <a:spcPts val="0"/>
              </a:spcBef>
              <a:spcAft>
                <a:spcPts val="1200"/>
              </a:spcAft>
              <a:buNone/>
            </a:pPr>
            <a:r>
              <a:rPr lang="en-US" sz="2400" b="1" dirty="0" smtClean="0">
                <a:solidFill>
                  <a:prstClr val="black"/>
                </a:solidFill>
              </a:rPr>
              <a:t>How satellites can help manage humanitarian crises </a:t>
            </a:r>
            <a:r>
              <a:rPr lang="en-US" sz="2000" b="1" dirty="0" smtClean="0">
                <a:solidFill>
                  <a:prstClr val="black"/>
                </a:solidFill>
              </a:rPr>
              <a:t>(Copernicus</a:t>
            </a:r>
            <a:r>
              <a:rPr lang="en-US" sz="2000" b="1" dirty="0">
                <a:solidFill>
                  <a:prstClr val="black"/>
                </a:solidFill>
              </a:rPr>
              <a:t>; 2013) </a:t>
            </a:r>
            <a:r>
              <a:rPr lang="en-US" sz="2000" i="1" dirty="0" smtClean="0">
                <a:solidFill>
                  <a:prstClr val="black"/>
                </a:solidFill>
              </a:rPr>
              <a:t>brochure </a:t>
            </a:r>
            <a:r>
              <a:rPr lang="en-US" sz="2000" i="1" dirty="0">
                <a:solidFill>
                  <a:prstClr val="black"/>
                </a:solidFill>
              </a:rPr>
              <a:t>on earth observation for improving the </a:t>
            </a:r>
            <a:r>
              <a:rPr lang="en-US" sz="2000" i="1" dirty="0" smtClean="0">
                <a:solidFill>
                  <a:prstClr val="black"/>
                </a:solidFill>
              </a:rPr>
              <a:t>understanding of a </a:t>
            </a:r>
            <a:r>
              <a:rPr lang="en-US" sz="2000" i="1" dirty="0">
                <a:solidFill>
                  <a:prstClr val="black"/>
                </a:solidFill>
              </a:rPr>
              <a:t>situation and supporting logistical response </a:t>
            </a:r>
            <a:r>
              <a:rPr lang="en-US" sz="2000" i="1" dirty="0" smtClean="0">
                <a:solidFill>
                  <a:prstClr val="black"/>
                </a:solidFill>
              </a:rPr>
              <a:t>(Pleiades </a:t>
            </a:r>
            <a:r>
              <a:rPr lang="en-US" sz="2000" i="1" dirty="0">
                <a:solidFill>
                  <a:prstClr val="black"/>
                </a:solidFill>
              </a:rPr>
              <a:t>&amp; Sentinels)</a:t>
            </a:r>
            <a:endParaRPr lang="en-US" sz="2400" b="1" i="1" dirty="0">
              <a:solidFill>
                <a:prstClr val="black"/>
              </a:solidFill>
            </a:endParaRPr>
          </a:p>
          <a:p>
            <a:pPr marL="0" lvl="0" indent="0">
              <a:lnSpc>
                <a:spcPct val="80000"/>
              </a:lnSpc>
              <a:spcBef>
                <a:spcPts val="0"/>
              </a:spcBef>
              <a:spcAft>
                <a:spcPts val="1200"/>
              </a:spcAft>
              <a:buNone/>
            </a:pPr>
            <a:r>
              <a:rPr lang="en-US" sz="2400" b="1" dirty="0" smtClean="0">
                <a:solidFill>
                  <a:prstClr val="black"/>
                </a:solidFill>
              </a:rPr>
              <a:t>Tracking a burning issue from space </a:t>
            </a:r>
            <a:r>
              <a:rPr lang="en-US" sz="2000" b="1" dirty="0" smtClean="0">
                <a:solidFill>
                  <a:prstClr val="black"/>
                </a:solidFill>
              </a:rPr>
              <a:t>(Copernicus</a:t>
            </a:r>
            <a:r>
              <a:rPr lang="en-US" sz="2000" b="1" dirty="0">
                <a:solidFill>
                  <a:prstClr val="black"/>
                </a:solidFill>
              </a:rPr>
              <a:t>; 2013) </a:t>
            </a:r>
            <a:r>
              <a:rPr lang="en-US" sz="2000" b="1" dirty="0" smtClean="0">
                <a:solidFill>
                  <a:prstClr val="black"/>
                </a:solidFill>
              </a:rPr>
              <a:t/>
            </a:r>
            <a:br>
              <a:rPr lang="en-US" sz="2000" b="1" dirty="0" smtClean="0">
                <a:solidFill>
                  <a:prstClr val="black"/>
                </a:solidFill>
              </a:rPr>
            </a:br>
            <a:r>
              <a:rPr lang="en-US" sz="2000" i="1" dirty="0" smtClean="0">
                <a:solidFill>
                  <a:prstClr val="black"/>
                </a:solidFill>
              </a:rPr>
              <a:t>brochure </a:t>
            </a:r>
            <a:r>
              <a:rPr lang="en-US" sz="2000" i="1" dirty="0">
                <a:solidFill>
                  <a:prstClr val="black"/>
                </a:solidFill>
              </a:rPr>
              <a:t>on earth observation for responding to wildfires and in the </a:t>
            </a:r>
            <a:r>
              <a:rPr lang="en-US" sz="2000" i="1" dirty="0" smtClean="0">
                <a:solidFill>
                  <a:prstClr val="black"/>
                </a:solidFill>
              </a:rPr>
              <a:t>recovery period </a:t>
            </a:r>
            <a:r>
              <a:rPr lang="en-US" sz="2000" i="1" dirty="0">
                <a:solidFill>
                  <a:prstClr val="black"/>
                </a:solidFill>
              </a:rPr>
              <a:t>following an event </a:t>
            </a:r>
            <a:r>
              <a:rPr lang="en-US" sz="2000" i="1" dirty="0" smtClean="0">
                <a:solidFill>
                  <a:prstClr val="black"/>
                </a:solidFill>
              </a:rPr>
              <a:t>(DMC </a:t>
            </a:r>
            <a:r>
              <a:rPr lang="en-US" sz="2000" i="1" dirty="0">
                <a:solidFill>
                  <a:prstClr val="black"/>
                </a:solidFill>
              </a:rPr>
              <a:t>&amp; Sentinels)</a:t>
            </a:r>
            <a:endParaRPr lang="en-US" sz="2400" b="1" i="1" dirty="0">
              <a:solidFill>
                <a:prstClr val="black"/>
              </a:solidFill>
            </a:endParaRPr>
          </a:p>
          <a:p>
            <a:pPr marL="0" lvl="0" indent="0">
              <a:lnSpc>
                <a:spcPct val="80000"/>
              </a:lnSpc>
              <a:spcBef>
                <a:spcPts val="0"/>
              </a:spcBef>
              <a:spcAft>
                <a:spcPts val="1200"/>
              </a:spcAft>
              <a:buNone/>
            </a:pPr>
            <a:r>
              <a:rPr lang="en-US" sz="2400" b="1" dirty="0" smtClean="0">
                <a:solidFill>
                  <a:prstClr val="black"/>
                </a:solidFill>
              </a:rPr>
              <a:t>Tracking flood waters from </a:t>
            </a:r>
            <a:r>
              <a:rPr lang="en-US" sz="2400" b="1" dirty="0">
                <a:solidFill>
                  <a:prstClr val="black"/>
                </a:solidFill>
              </a:rPr>
              <a:t>space </a:t>
            </a:r>
            <a:r>
              <a:rPr lang="en-US" sz="2000" b="1" dirty="0">
                <a:solidFill>
                  <a:prstClr val="black"/>
                </a:solidFill>
              </a:rPr>
              <a:t>(Copernicus; 2013) </a:t>
            </a:r>
            <a:r>
              <a:rPr lang="en-US" sz="2000" b="1" dirty="0" smtClean="0">
                <a:solidFill>
                  <a:prstClr val="black"/>
                </a:solidFill>
              </a:rPr>
              <a:t/>
            </a:r>
            <a:br>
              <a:rPr lang="en-US" sz="2000" b="1" dirty="0" smtClean="0">
                <a:solidFill>
                  <a:prstClr val="black"/>
                </a:solidFill>
              </a:rPr>
            </a:br>
            <a:r>
              <a:rPr lang="en-US" sz="2000" i="1" dirty="0" smtClean="0">
                <a:solidFill>
                  <a:prstClr val="black"/>
                </a:solidFill>
              </a:rPr>
              <a:t>brochure </a:t>
            </a:r>
            <a:r>
              <a:rPr lang="en-US" sz="2000" i="1" dirty="0">
                <a:solidFill>
                  <a:prstClr val="black"/>
                </a:solidFill>
              </a:rPr>
              <a:t>on earth observation for </a:t>
            </a:r>
            <a:r>
              <a:rPr lang="en-US" sz="2000" i="1" dirty="0" smtClean="0">
                <a:solidFill>
                  <a:prstClr val="black"/>
                </a:solidFill>
              </a:rPr>
              <a:t>flood extent and damage assessment (SPOT-5 &amp; Sentinels</a:t>
            </a:r>
            <a:r>
              <a:rPr lang="en-US" sz="2000" i="1" dirty="0" smtClean="0">
                <a:solidFill>
                  <a:prstClr val="black"/>
                </a:solidFill>
              </a:rPr>
              <a:t>)</a:t>
            </a:r>
          </a:p>
          <a:p>
            <a:pPr marL="0" lvl="0" indent="0">
              <a:lnSpc>
                <a:spcPct val="80000"/>
              </a:lnSpc>
              <a:spcBef>
                <a:spcPts val="0"/>
              </a:spcBef>
              <a:spcAft>
                <a:spcPts val="1200"/>
              </a:spcAft>
              <a:buNone/>
            </a:pPr>
            <a:r>
              <a:rPr lang="en-US" sz="2400" b="1" dirty="0">
                <a:solidFill>
                  <a:prstClr val="black"/>
                </a:solidFill>
              </a:rPr>
              <a:t>Fires – A hot topic in the Mediterranean </a:t>
            </a:r>
            <a:r>
              <a:rPr lang="en-US" sz="2400" b="1" dirty="0" smtClean="0">
                <a:solidFill>
                  <a:prstClr val="black"/>
                </a:solidFill>
              </a:rPr>
              <a:t>region </a:t>
            </a:r>
            <a:r>
              <a:rPr lang="en-US" sz="2000" b="1" dirty="0" smtClean="0">
                <a:solidFill>
                  <a:prstClr val="black"/>
                </a:solidFill>
              </a:rPr>
              <a:t>(Copernicus</a:t>
            </a:r>
            <a:r>
              <a:rPr lang="en-US" sz="2000" b="1" dirty="0">
                <a:solidFill>
                  <a:prstClr val="black"/>
                </a:solidFill>
              </a:rPr>
              <a:t>; </a:t>
            </a:r>
            <a:r>
              <a:rPr lang="en-US" sz="2000" b="1" dirty="0" smtClean="0">
                <a:solidFill>
                  <a:prstClr val="black"/>
                </a:solidFill>
              </a:rPr>
              <a:t>2015) </a:t>
            </a:r>
            <a:r>
              <a:rPr lang="en-US" sz="2000" b="1" dirty="0">
                <a:solidFill>
                  <a:prstClr val="black"/>
                </a:solidFill>
              </a:rPr>
              <a:t/>
            </a:r>
            <a:br>
              <a:rPr lang="en-US" sz="2000" b="1" dirty="0">
                <a:solidFill>
                  <a:prstClr val="black"/>
                </a:solidFill>
              </a:rPr>
            </a:br>
            <a:r>
              <a:rPr lang="en-US" sz="2000" i="1" dirty="0">
                <a:solidFill>
                  <a:prstClr val="black"/>
                </a:solidFill>
              </a:rPr>
              <a:t>brochure on earth observation for </a:t>
            </a:r>
            <a:r>
              <a:rPr lang="en-US" sz="2000" i="1" dirty="0" smtClean="0">
                <a:solidFill>
                  <a:prstClr val="black"/>
                </a:solidFill>
              </a:rPr>
              <a:t>fire danger mapping and monitoring of fire extent and activity</a:t>
            </a:r>
            <a:endParaRPr lang="en-US" sz="2400" i="1" dirty="0">
              <a:solidFill>
                <a:prstClr val="black"/>
              </a:solidFill>
            </a:endParaRPr>
          </a:p>
          <a:p>
            <a:pPr marL="0" lvl="0" indent="0">
              <a:lnSpc>
                <a:spcPct val="80000"/>
              </a:lnSpc>
              <a:spcBef>
                <a:spcPts val="0"/>
              </a:spcBef>
              <a:spcAft>
                <a:spcPts val="1200"/>
              </a:spcAft>
              <a:buNone/>
            </a:pPr>
            <a:endParaRPr lang="en-US" sz="2400" i="1" dirty="0"/>
          </a:p>
          <a:p>
            <a:pPr marL="0" indent="0">
              <a:spcBef>
                <a:spcPts val="0"/>
              </a:spcBef>
              <a:buNone/>
            </a:pPr>
            <a:endParaRPr lang="en-US" sz="2000" i="1" dirty="0"/>
          </a:p>
          <a:p>
            <a:pPr marL="0" indent="0">
              <a:spcBef>
                <a:spcPts val="0"/>
              </a:spcBef>
              <a:buNone/>
            </a:pPr>
            <a:endParaRPr lang="en-US" sz="18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39</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967" y="401824"/>
            <a:ext cx="1648033" cy="5521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276264736"/>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3652200"/>
          </a:xfrm>
        </p:spPr>
        <p:txBody>
          <a:bodyPr anchor="t">
            <a:normAutofit/>
          </a:bodyPr>
          <a:lstStyle/>
          <a:p>
            <a:pPr marL="2801938" indent="-2801938" algn="l"/>
            <a:r>
              <a:rPr lang="en-US" b="1" i="1" dirty="0" smtClean="0"/>
              <a:t>Earth Observation helps you:</a:t>
            </a:r>
            <a:br>
              <a:rPr lang="en-US" b="1" i="1" dirty="0" smtClean="0"/>
            </a:br>
            <a:r>
              <a:rPr lang="en-US" b="1" i="1" dirty="0" smtClean="0"/>
              <a:t>save money</a:t>
            </a:r>
            <a:br>
              <a:rPr lang="en-US" b="1" i="1" dirty="0" smtClean="0"/>
            </a:br>
            <a:r>
              <a:rPr lang="en-US" b="1" i="1" dirty="0" smtClean="0"/>
              <a:t>save lives</a:t>
            </a:r>
            <a:br>
              <a:rPr lang="en-US" b="1" i="1" dirty="0" smtClean="0"/>
            </a:br>
            <a:r>
              <a:rPr lang="en-US" b="1" i="1" dirty="0" smtClean="0"/>
              <a:t>save the environment</a:t>
            </a:r>
            <a:br>
              <a:rPr lang="en-US" b="1" i="1" dirty="0" smtClean="0"/>
            </a:b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14511963"/>
      </p:ext>
    </p:extLst>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292075"/>
          </a:xfrm>
        </p:spPr>
        <p:txBody>
          <a:bodyPr>
            <a:normAutofit/>
          </a:bodyPr>
          <a:lstStyle/>
          <a:p>
            <a:pPr marL="0" lvl="0" indent="0">
              <a:lnSpc>
                <a:spcPct val="80000"/>
              </a:lnSpc>
              <a:spcBef>
                <a:spcPts val="0"/>
              </a:spcBef>
              <a:spcAft>
                <a:spcPts val="1200"/>
              </a:spcAft>
              <a:buNone/>
            </a:pPr>
            <a:r>
              <a:rPr lang="en-US" sz="2400" b="1" dirty="0" smtClean="0">
                <a:solidFill>
                  <a:prstClr val="black"/>
                </a:solidFill>
              </a:rPr>
              <a:t>How </a:t>
            </a:r>
            <a:r>
              <a:rPr lang="en-US" sz="2400" b="1" dirty="0">
                <a:solidFill>
                  <a:prstClr val="black"/>
                </a:solidFill>
              </a:rPr>
              <a:t>satellites can measure terrain displacements after earthquakes </a:t>
            </a:r>
            <a:r>
              <a:rPr lang="en-US" sz="2000" b="1" dirty="0">
                <a:solidFill>
                  <a:prstClr val="black"/>
                </a:solidFill>
              </a:rPr>
              <a:t>(Copernicus; 2013) </a:t>
            </a:r>
            <a:r>
              <a:rPr lang="en-US" sz="2000" i="1" dirty="0" smtClean="0">
                <a:solidFill>
                  <a:prstClr val="black"/>
                </a:solidFill>
              </a:rPr>
              <a:t>brochure </a:t>
            </a:r>
            <a:r>
              <a:rPr lang="en-US" sz="2000" i="1" dirty="0">
                <a:solidFill>
                  <a:prstClr val="black"/>
                </a:solidFill>
              </a:rPr>
              <a:t>on earth observation for mapping of deformation and rapid reference </a:t>
            </a:r>
            <a:r>
              <a:rPr lang="en-US" sz="2000" i="1" dirty="0" smtClean="0">
                <a:solidFill>
                  <a:prstClr val="black"/>
                </a:solidFill>
              </a:rPr>
              <a:t>maps</a:t>
            </a:r>
          </a:p>
          <a:p>
            <a:pPr marL="0" lvl="0" indent="0">
              <a:lnSpc>
                <a:spcPct val="80000"/>
              </a:lnSpc>
              <a:spcBef>
                <a:spcPts val="0"/>
              </a:spcBef>
              <a:spcAft>
                <a:spcPts val="1200"/>
              </a:spcAft>
              <a:buNone/>
            </a:pPr>
            <a:r>
              <a:rPr lang="en-US" sz="2400" b="1" dirty="0">
                <a:solidFill>
                  <a:prstClr val="black"/>
                </a:solidFill>
              </a:rPr>
              <a:t>Remote sensing in support of oil spill response – Planning </a:t>
            </a:r>
            <a:r>
              <a:rPr lang="en-US" sz="2400" b="1" dirty="0" smtClean="0">
                <a:solidFill>
                  <a:prstClr val="black"/>
                </a:solidFill>
              </a:rPr>
              <a:t>guidance </a:t>
            </a:r>
            <a:r>
              <a:rPr lang="en-US" sz="2000" b="1" dirty="0" smtClean="0">
                <a:solidFill>
                  <a:prstClr val="black"/>
                </a:solidFill>
              </a:rPr>
              <a:t>(API; 2013) </a:t>
            </a:r>
            <a:r>
              <a:rPr lang="en-US" sz="2000" i="1" dirty="0" smtClean="0">
                <a:solidFill>
                  <a:prstClr val="black"/>
                </a:solidFill>
              </a:rPr>
              <a:t>guide on how to use remote sensing for oil spill detection and response</a:t>
            </a:r>
          </a:p>
          <a:p>
            <a:pPr marL="0" lvl="0" indent="0">
              <a:lnSpc>
                <a:spcPct val="80000"/>
              </a:lnSpc>
              <a:spcBef>
                <a:spcPts val="0"/>
              </a:spcBef>
              <a:spcAft>
                <a:spcPts val="1200"/>
              </a:spcAft>
              <a:buNone/>
            </a:pPr>
            <a:endParaRPr lang="en-US" sz="2400" b="1" i="1" dirty="0">
              <a:solidFill>
                <a:prstClr val="black"/>
              </a:solidFill>
            </a:endParaRPr>
          </a:p>
          <a:p>
            <a:pPr marL="0" indent="0">
              <a:spcBef>
                <a:spcPts val="0"/>
              </a:spcBef>
              <a:buNone/>
            </a:pPr>
            <a:endParaRPr lang="en-US" sz="2400" i="1" dirty="0"/>
          </a:p>
          <a:p>
            <a:pPr marL="0" indent="0">
              <a:spcBef>
                <a:spcPts val="0"/>
              </a:spcBef>
              <a:buNone/>
            </a:pPr>
            <a:endParaRPr lang="en-US" sz="2000" i="1" dirty="0"/>
          </a:p>
          <a:p>
            <a:pPr marL="0" indent="0">
              <a:spcBef>
                <a:spcPts val="0"/>
              </a:spcBef>
              <a:buNone/>
            </a:pPr>
            <a:endParaRPr lang="en-US" sz="18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40</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(2):</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967" y="401824"/>
            <a:ext cx="1648033" cy="5521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359641"/>
            <a:ext cx="1766400" cy="636541"/>
          </a:xfrm>
          <a:prstGeom prst="rect">
            <a:avLst/>
          </a:prstGeom>
        </p:spPr>
      </p:pic>
    </p:spTree>
    <p:extLst>
      <p:ext uri="{BB962C8B-B14F-4D97-AF65-F5344CB8AC3E}">
        <p14:creationId xmlns:p14="http://schemas.microsoft.com/office/powerpoint/2010/main" val="1835163695"/>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41</a:t>
            </a:fld>
            <a:endParaRPr lang="en-US"/>
          </a:p>
        </p:txBody>
      </p:sp>
      <p:sp>
        <p:nvSpPr>
          <p:cNvPr id="2" name="TextBox 1"/>
          <p:cNvSpPr txBox="1"/>
          <p:nvPr/>
        </p:nvSpPr>
        <p:spPr>
          <a:xfrm>
            <a:off x="2254773" y="324000"/>
            <a:ext cx="6331227" cy="1323439"/>
          </a:xfrm>
          <a:prstGeom prst="rect">
            <a:avLst/>
          </a:prstGeom>
          <a:noFill/>
        </p:spPr>
        <p:txBody>
          <a:bodyPr wrap="square" rtlCol="0">
            <a:spAutoFit/>
          </a:bodyPr>
          <a:lstStyle/>
          <a:p>
            <a:pPr algn="r"/>
            <a:r>
              <a:rPr lang="en-US" sz="4000" b="1" i="1" dirty="0" smtClean="0">
                <a:solidFill>
                  <a:srgbClr val="4676A6"/>
                </a:solidFill>
              </a:rPr>
              <a:t>Growth potential for </a:t>
            </a:r>
            <a:br>
              <a:rPr lang="en-US" sz="4000" b="1" i="1" dirty="0" smtClean="0">
                <a:solidFill>
                  <a:srgbClr val="4676A6"/>
                </a:solidFill>
              </a:rPr>
            </a:br>
            <a:r>
              <a:rPr lang="en-US" sz="4000" b="1" i="1" dirty="0" smtClean="0">
                <a:solidFill>
                  <a:srgbClr val="4676A6"/>
                </a:solidFill>
              </a:rPr>
              <a:t>earth observation</a:t>
            </a:r>
            <a:endParaRPr lang="en-US" sz="4000" b="1" i="1" dirty="0">
              <a:solidFill>
                <a:srgbClr val="4676A6"/>
              </a:solidFill>
            </a:endParaRPr>
          </a:p>
        </p:txBody>
      </p:sp>
      <p:sp>
        <p:nvSpPr>
          <p:cNvPr id="5"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600" b="1" i="0" u="none" strike="noStrike" kern="0" cap="none" spc="0" normalizeH="0" baseline="0" noProof="0" dirty="0" smtClean="0">
                <a:ln>
                  <a:noFill/>
                </a:ln>
                <a:solidFill>
                  <a:srgbClr val="000000"/>
                </a:solidFill>
                <a:effectLst/>
                <a:uLnTx/>
                <a:uFillTx/>
              </a:rPr>
              <a:t>Risk</a:t>
            </a:r>
            <a:r>
              <a:rPr kumimoji="0" lang="en-US" altLang="en-US" sz="2600" b="1" i="0" u="none" strike="noStrike" kern="0" cap="none" spc="0" normalizeH="0" noProof="0" dirty="0" smtClean="0">
                <a:ln>
                  <a:noFill/>
                </a:ln>
                <a:solidFill>
                  <a:srgbClr val="000000"/>
                </a:solidFill>
                <a:effectLst/>
                <a:uLnTx/>
                <a:uFillTx/>
              </a:rPr>
              <a:t> assessment / simulation models</a:t>
            </a:r>
            <a:r>
              <a:rPr kumimoji="0" lang="en-US" altLang="en-US" sz="2600" b="1" i="0" u="none" strike="noStrike" kern="0" cap="none" spc="0" normalizeH="0" baseline="0" noProof="0" dirty="0" smtClean="0">
                <a:ln>
                  <a:noFill/>
                </a:ln>
                <a:solidFill>
                  <a:srgbClr val="000000"/>
                </a:solidFill>
                <a:effectLst/>
                <a:uLnTx/>
                <a:uFillTx/>
              </a:rPr>
              <a:t>: integrated in disaster management chain</a:t>
            </a:r>
            <a:r>
              <a:rPr kumimoji="0" lang="en-US" altLang="en-US" sz="2600" b="0" i="0" u="none" strike="noStrike" kern="0" cap="none" spc="0" normalizeH="0" baseline="0" noProof="0" dirty="0" smtClean="0">
                <a:ln>
                  <a:noFill/>
                </a:ln>
                <a:solidFill>
                  <a:srgbClr val="000000"/>
                </a:solidFill>
                <a:effectLst/>
                <a:uLnTx/>
                <a:uFillTx/>
              </a:rPr>
              <a:t>.</a:t>
            </a:r>
            <a:r>
              <a:rPr kumimoji="0" lang="en-US" altLang="en-US" sz="2600" b="0" i="0" u="none" strike="noStrike" kern="0" cap="none" spc="0" normalizeH="0" noProof="0" dirty="0" smtClean="0">
                <a:ln>
                  <a:noFill/>
                </a:ln>
                <a:solidFill>
                  <a:srgbClr val="000000"/>
                </a:solidFill>
                <a:effectLst/>
                <a:uLnTx/>
                <a:uFillTx/>
              </a:rPr>
              <a:t> </a:t>
            </a:r>
            <a:r>
              <a:rPr kumimoji="0" lang="en-US" altLang="en-US" sz="2400" b="0" i="0" u="none" strike="noStrike" kern="0" cap="none" spc="0" normalizeH="0" noProof="0" dirty="0" smtClean="0">
                <a:ln>
                  <a:noFill/>
                </a:ln>
                <a:solidFill>
                  <a:srgbClr val="000000"/>
                </a:solidFill>
                <a:effectLst/>
                <a:uLnTx/>
                <a:uFillTx/>
              </a:rPr>
              <a:t/>
            </a:r>
            <a:br>
              <a:rPr kumimoji="0" lang="en-US" altLang="en-US" sz="2400" b="0" i="0" u="none" strike="noStrike" kern="0" cap="none" spc="0" normalizeH="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all levels of government, insurance</a:t>
            </a:r>
            <a:r>
              <a:rPr kumimoji="0" lang="en-US" altLang="en-US" sz="2000" b="0" i="0" u="none" strike="noStrike" kern="0" cap="none" spc="0" normalizeH="0" noProof="0" dirty="0" smtClean="0">
                <a:ln>
                  <a:noFill/>
                </a:ln>
                <a:solidFill>
                  <a:srgbClr val="4676A6"/>
                </a:solidFill>
                <a:effectLst/>
                <a:uLnTx/>
                <a:uFillTx/>
              </a:rPr>
              <a:t> companies</a:t>
            </a:r>
            <a:r>
              <a:rPr kumimoji="0" lang="en-US" altLang="en-US" sz="2000" b="0" i="0" u="none" strike="noStrike" kern="0" cap="none" spc="0" normalizeH="0" baseline="0" noProof="0" dirty="0" smtClean="0">
                <a:ln>
                  <a:noFill/>
                </a:ln>
                <a:solidFill>
                  <a:srgbClr val="4676A6"/>
                </a:solidFill>
                <a:effectLst/>
                <a:uLnTx/>
                <a:uFillTx/>
              </a:rPr>
              <a:t>.</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600" b="1" i="0" u="none" strike="noStrike" kern="0" cap="none" spc="0" normalizeH="0" baseline="0" noProof="0" dirty="0" smtClean="0">
                <a:ln>
                  <a:noFill/>
                </a:ln>
                <a:solidFill>
                  <a:srgbClr val="000000"/>
                </a:solidFill>
                <a:effectLst/>
                <a:uLnTx/>
                <a:uFillTx/>
              </a:rPr>
              <a:t>Forecasting</a:t>
            </a:r>
            <a:r>
              <a:rPr kumimoji="0" lang="en-US" altLang="en-US" sz="2600" b="1" i="0" u="none" strike="noStrike" kern="0" cap="none" spc="0" normalizeH="0" noProof="0" dirty="0" smtClean="0">
                <a:ln>
                  <a:noFill/>
                </a:ln>
                <a:solidFill>
                  <a:srgbClr val="000000"/>
                </a:solidFill>
                <a:effectLst/>
                <a:uLnTx/>
                <a:uFillTx/>
              </a:rPr>
              <a:t> / early warning: for all types of disasters, using near real-time, high resolution imagery</a:t>
            </a:r>
            <a:r>
              <a:rPr kumimoji="0" lang="en-US" altLang="en-US" sz="2600" b="1" i="0" u="none" strike="noStrike" kern="0" cap="none" spc="0" normalizeH="0" baseline="0" noProof="0" dirty="0" smtClean="0">
                <a:ln>
                  <a:noFill/>
                </a:ln>
                <a:solidFill>
                  <a:srgbClr val="000000"/>
                </a:solidFill>
                <a:effectLst/>
                <a:uLnTx/>
                <a:uFillTx/>
              </a:rPr>
              <a:t>. </a:t>
            </a:r>
            <a:r>
              <a:rPr kumimoji="0" lang="en-US" altLang="en-US" sz="2400" b="1" i="0" u="none" strike="noStrike" kern="0" cap="none" spc="0" normalizeH="0" baseline="0" noProof="0" dirty="0" smtClean="0">
                <a:ln>
                  <a:noFill/>
                </a:ln>
                <a:solidFill>
                  <a:srgbClr val="000000"/>
                </a:solidFill>
                <a:effectLst/>
                <a:uLnTx/>
                <a:uFillTx/>
              </a:rPr>
              <a:t/>
            </a:r>
            <a:br>
              <a:rPr kumimoji="0" lang="en-US" altLang="en-US" sz="2400" b="1"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all levels of government.</a:t>
            </a:r>
          </a:p>
          <a:p>
            <a:pPr lvl="0">
              <a:lnSpc>
                <a:spcPct val="80000"/>
              </a:lnSpc>
              <a:spcBef>
                <a:spcPts val="0"/>
              </a:spcBef>
              <a:spcAft>
                <a:spcPts val="1200"/>
              </a:spcAft>
              <a:buFont typeface="Arial" pitchFamily="34" charset="0"/>
              <a:buChar char="•"/>
              <a:defRPr/>
            </a:pPr>
            <a:r>
              <a:rPr kumimoji="0" lang="en-US" altLang="en-US" sz="2600" b="1" i="0" u="none" strike="noStrike" kern="0" cap="none" spc="0" normalizeH="0" baseline="0" noProof="0" dirty="0" smtClean="0">
                <a:ln>
                  <a:noFill/>
                </a:ln>
                <a:solidFill>
                  <a:srgbClr val="000000"/>
                </a:solidFill>
                <a:effectLst/>
                <a:uLnTx/>
                <a:uFillTx/>
              </a:rPr>
              <a:t>Monitoring /</a:t>
            </a:r>
            <a:r>
              <a:rPr kumimoji="0" lang="en-US" altLang="en-US" sz="2600" b="1" i="0" u="none" strike="noStrike" kern="0" cap="none" spc="0" normalizeH="0" noProof="0" dirty="0" smtClean="0">
                <a:ln>
                  <a:noFill/>
                </a:ln>
                <a:solidFill>
                  <a:srgbClr val="000000"/>
                </a:solidFill>
                <a:effectLst/>
                <a:uLnTx/>
                <a:uFillTx/>
              </a:rPr>
              <a:t> damage assessment</a:t>
            </a:r>
            <a:r>
              <a:rPr lang="en-US" altLang="en-US" sz="2600" b="1" kern="0" dirty="0"/>
              <a:t>: for all types of disasters, using near real-time, high resolution </a:t>
            </a:r>
            <a:r>
              <a:rPr lang="en-US" altLang="en-US" sz="2600" b="1" kern="0" dirty="0" smtClean="0"/>
              <a:t>imagery and integrated in disaster response workflow. </a:t>
            </a:r>
            <a:r>
              <a:rPr kumimoji="0" lang="en-US" altLang="en-US" sz="2600" b="0" i="0" u="none" strike="noStrike" kern="0" cap="none" spc="0" normalizeH="0" baseline="0" noProof="0" dirty="0" smtClean="0">
                <a:ln>
                  <a:noFill/>
                </a:ln>
                <a:solidFill>
                  <a:srgbClr val="000000"/>
                </a:solidFill>
                <a:effectLst/>
                <a:uLnTx/>
                <a:uFillTx/>
              </a:rPr>
              <a:t> </a:t>
            </a:r>
            <a:r>
              <a:rPr kumimoji="0" lang="en-US" altLang="en-US" sz="2400" b="0" i="0" u="none" strike="noStrike" kern="0" cap="none" spc="0" normalizeH="0" baseline="0" noProof="0" dirty="0" smtClean="0">
                <a:ln>
                  <a:noFill/>
                </a:ln>
                <a:solidFill>
                  <a:srgbClr val="000000"/>
                </a:solidFill>
                <a:effectLst/>
                <a:uLnTx/>
                <a:uFillTx/>
              </a:rPr>
              <a:t/>
            </a:r>
            <a:br>
              <a:rPr kumimoji="0" lang="en-US" altLang="en-US" sz="2400" b="0"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all levels of government, insurance companies.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941794659"/>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3. Business development</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1"/>
          <p:cNvSpPr txBox="1"/>
          <p:nvPr/>
        </p:nvSpPr>
        <p:spPr>
          <a:xfrm>
            <a:off x="378000" y="1498281"/>
            <a:ext cx="8208000" cy="1323439"/>
          </a:xfrm>
          <a:prstGeom prst="rect">
            <a:avLst/>
          </a:prstGeom>
          <a:noFill/>
        </p:spPr>
        <p:txBody>
          <a:bodyPr wrap="square" rtlCol="0" anchor="ctr">
            <a:spAutoFit/>
          </a:bodyPr>
          <a:lstStyle/>
          <a:p>
            <a:r>
              <a:rPr lang="en-US" sz="4000" b="1" i="1" dirty="0" smtClean="0">
                <a:solidFill>
                  <a:srgbClr val="4676A6"/>
                </a:solidFill>
              </a:rPr>
              <a:t>Why is marketing / promotion of earth observation needed?</a:t>
            </a:r>
            <a:endParaRPr lang="en-US" sz="4000" b="1" i="1" dirty="0">
              <a:solidFill>
                <a:srgbClr val="4676A6"/>
              </a:solidFill>
            </a:endParaRPr>
          </a:p>
        </p:txBody>
      </p:sp>
      <p:sp>
        <p:nvSpPr>
          <p:cNvPr id="9" name="Tijdelijke aanduiding voor inhoud 2"/>
          <p:cNvSpPr txBox="1">
            <a:spLocks/>
          </p:cNvSpPr>
          <p:nvPr/>
        </p:nvSpPr>
        <p:spPr bwMode="auto">
          <a:xfrm>
            <a:off x="378000" y="288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800" i="0" u="none" strike="noStrike" kern="0" cap="none" spc="0" normalizeH="0" baseline="0" noProof="0" dirty="0" smtClean="0">
                <a:ln>
                  <a:noFill/>
                </a:ln>
                <a:solidFill>
                  <a:srgbClr val="000000"/>
                </a:solidFill>
                <a:effectLst/>
                <a:uLnTx/>
                <a:uFillTx/>
              </a:rPr>
              <a:t>Public sector information (PSI)</a:t>
            </a:r>
          </a:p>
          <a:p>
            <a:pPr lvl="0">
              <a:lnSpc>
                <a:spcPct val="80000"/>
              </a:lnSpc>
              <a:spcBef>
                <a:spcPts val="0"/>
              </a:spcBef>
              <a:spcAft>
                <a:spcPts val="1200"/>
              </a:spcAft>
              <a:buFont typeface="Arial" pitchFamily="34" charset="0"/>
              <a:buChar char="•"/>
              <a:defRPr/>
            </a:pPr>
            <a:r>
              <a:rPr kumimoji="0" lang="en-US" altLang="en-US" sz="2800" i="0" u="none" strike="noStrike" kern="0" cap="none" spc="0" normalizeH="0" baseline="0" noProof="0" dirty="0" smtClean="0">
                <a:ln>
                  <a:noFill/>
                </a:ln>
                <a:solidFill>
                  <a:srgbClr val="000000"/>
                </a:solidFill>
                <a:effectLst/>
                <a:uLnTx/>
                <a:uFillTx/>
              </a:rPr>
              <a:t>Externalities (</a:t>
            </a:r>
            <a:r>
              <a:rPr lang="en-US" sz="2800" dirty="0" smtClean="0"/>
              <a:t>environmental accounting &amp; payment for ecosystem services) </a:t>
            </a:r>
            <a:endParaRPr kumimoji="0" lang="en-US" altLang="en-US" sz="2800" i="0" u="none" strike="noStrike" kern="0" cap="none" spc="0" normalizeH="0" baseline="0" noProof="0" dirty="0" smtClean="0">
              <a:ln>
                <a:noFill/>
              </a:ln>
              <a:solidFill>
                <a:srgbClr val="000000"/>
              </a:solidFill>
              <a:effectLst/>
              <a:uLnTx/>
              <a:uFillTx/>
            </a:endParaRPr>
          </a:p>
          <a:p>
            <a:pPr lvl="0">
              <a:lnSpc>
                <a:spcPct val="80000"/>
              </a:lnSpc>
              <a:spcBef>
                <a:spcPts val="0"/>
              </a:spcBef>
              <a:spcAft>
                <a:spcPts val="1200"/>
              </a:spcAft>
              <a:buFont typeface="Arial" pitchFamily="34" charset="0"/>
              <a:buChar char="•"/>
              <a:defRPr/>
            </a:pPr>
            <a:r>
              <a:rPr lang="en-US" sz="2800" dirty="0" smtClean="0"/>
              <a:t>Global datasets, open access, data sharing, compatibility (GEO) </a:t>
            </a:r>
            <a:r>
              <a:rPr kumimoji="0" lang="en-US" altLang="en-US" sz="2800" b="0" i="0" u="none" strike="noStrike" kern="0" cap="none" spc="0" normalizeH="0" baseline="0" noProof="0" dirty="0" smtClean="0">
                <a:ln>
                  <a:noFill/>
                </a:ln>
                <a:solidFill>
                  <a:srgbClr val="000000"/>
                </a:solidFill>
                <a:effectLst/>
                <a:uLnTx/>
                <a:uFillTx/>
              </a:rPr>
              <a:t/>
            </a:r>
            <a:br>
              <a:rPr kumimoji="0" lang="en-US" altLang="en-US" sz="2800" b="0" i="0" u="none" strike="noStrike" kern="0" cap="none" spc="0" normalizeH="0" baseline="0" noProof="0" dirty="0" smtClean="0">
                <a:ln>
                  <a:noFill/>
                </a:ln>
                <a:solidFill>
                  <a:srgbClr val="000000"/>
                </a:solidFill>
                <a:effectLst/>
                <a:uLnTx/>
                <a:uFillTx/>
              </a:rPr>
            </a:br>
            <a:endParaRPr kumimoji="0" lang="en-US" altLang="en-US" sz="2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749702074"/>
      </p:ext>
    </p:extLst>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public sector information is made available </a:t>
            </a:r>
            <a:br>
              <a:rPr lang="en-US" sz="2800" dirty="0" smtClean="0">
                <a:latin typeface="+mn-lt"/>
              </a:rPr>
            </a:br>
            <a:r>
              <a:rPr lang="en-US" sz="2800" dirty="0" smtClean="0">
                <a:latin typeface="+mn-lt"/>
              </a:rPr>
              <a:t>free-of-charge, </a:t>
            </a:r>
            <a:r>
              <a:rPr lang="en-US" sz="2800" dirty="0" smtClean="0">
                <a:solidFill>
                  <a:srgbClr val="4676A6"/>
                </a:solidFill>
                <a:latin typeface="+mn-lt"/>
              </a:rPr>
              <a:t>demand will increase and, in the end, government revenue also, </a:t>
            </a:r>
            <a:r>
              <a:rPr lang="en-US" sz="2800" dirty="0" smtClean="0">
                <a:latin typeface="+mn-lt"/>
              </a:rPr>
              <a:t>as companies will derive income from value-added products and services, and consequently pay more taxes (see figures in following slides).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04900249"/>
      </p:ext>
    </p:extLst>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45</a:t>
            </a:fld>
            <a:endParaRPr lang="en-US"/>
          </a:p>
        </p:txBody>
      </p:sp>
      <p:sp>
        <p:nvSpPr>
          <p:cNvPr id="3" name="Title 2"/>
          <p:cNvSpPr>
            <a:spLocks noGrp="1"/>
          </p:cNvSpPr>
          <p:nvPr>
            <p:ph type="title"/>
          </p:nvPr>
        </p:nvSpPr>
        <p:spPr>
          <a:xfrm>
            <a:off x="0" y="216000"/>
            <a:ext cx="9144000" cy="709200"/>
          </a:xfrm>
        </p:spPr>
        <p:txBody>
          <a:bodyPr>
            <a:noAutofit/>
          </a:bodyPr>
          <a:lstStyle/>
          <a:p>
            <a:pPr>
              <a:defRPr/>
            </a:pPr>
            <a:r>
              <a:rPr lang="en-US" sz="3800" b="1" i="1" dirty="0">
                <a:solidFill>
                  <a:srgbClr val="4676A6"/>
                </a:solidFill>
              </a:rPr>
              <a:t>Supply &amp; Demand Public Sector Informatio</a:t>
            </a:r>
            <a:r>
              <a:rPr lang="en-US" sz="3600" b="1" i="1" dirty="0">
                <a:solidFill>
                  <a:srgbClr val="4676A6"/>
                </a:solidFill>
              </a:rPr>
              <a:t>n</a:t>
            </a:r>
          </a:p>
        </p:txBody>
      </p:sp>
      <p:sp>
        <p:nvSpPr>
          <p:cNvPr id="4" name="TextBox 3"/>
          <p:cNvSpPr txBox="1"/>
          <p:nvPr/>
        </p:nvSpPr>
        <p:spPr>
          <a:xfrm>
            <a:off x="1440000" y="5760000"/>
            <a:ext cx="6696000"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985" y="1066800"/>
            <a:ext cx="6600030" cy="4724399"/>
          </a:xfrm>
          <a:prstGeom prst="rect">
            <a:avLst/>
          </a:prstGeom>
          <a:noFill/>
          <a:ln>
            <a:noFill/>
          </a:ln>
        </p:spPr>
      </p:pic>
      <p:sp>
        <p:nvSpPr>
          <p:cNvPr id="2" name="Rectangle 1"/>
          <p:cNvSpPr/>
          <p:nvPr/>
        </p:nvSpPr>
        <p:spPr>
          <a:xfrm>
            <a:off x="5112000" y="1440000"/>
            <a:ext cx="2936125" cy="369332"/>
          </a:xfrm>
          <a:prstGeom prst="rect">
            <a:avLst/>
          </a:prstGeom>
        </p:spPr>
        <p:txBody>
          <a:bodyPr wrap="none">
            <a:spAutoFit/>
          </a:bodyPr>
          <a:lstStyle/>
          <a:p>
            <a:r>
              <a:rPr lang="en-US" dirty="0">
                <a:hlinkClick r:id="rId3"/>
              </a:rPr>
              <a:t>http://</a:t>
            </a:r>
            <a:r>
              <a:rPr lang="en-US" dirty="0" smtClean="0">
                <a:hlinkClick r:id="rId3"/>
              </a:rPr>
              <a:t>vimeo.com/63079712</a:t>
            </a:r>
            <a:r>
              <a:rPr lang="en-US" dirty="0" smtClean="0"/>
              <a:t> </a:t>
            </a:r>
            <a:endParaRPr lang="en-US" dirty="0"/>
          </a:p>
        </p:txBody>
      </p:sp>
    </p:spTree>
    <p:extLst>
      <p:ext uri="{BB962C8B-B14F-4D97-AF65-F5344CB8AC3E}">
        <p14:creationId xmlns:p14="http://schemas.microsoft.com/office/powerpoint/2010/main" val="1848084010"/>
      </p:ext>
    </p:extLst>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46</a:t>
            </a:fld>
            <a:endParaRPr lang="en-US"/>
          </a:p>
        </p:txBody>
      </p:sp>
      <p:sp>
        <p:nvSpPr>
          <p:cNvPr id="3" name="Title 2"/>
          <p:cNvSpPr>
            <a:spLocks noGrp="1"/>
          </p:cNvSpPr>
          <p:nvPr>
            <p:ph type="title"/>
          </p:nvPr>
        </p:nvSpPr>
        <p:spPr>
          <a:xfrm>
            <a:off x="457200" y="216000"/>
            <a:ext cx="8208000" cy="709200"/>
          </a:xfrm>
        </p:spPr>
        <p:txBody>
          <a:bodyPr>
            <a:noAutofit/>
          </a:bodyPr>
          <a:lstStyle/>
          <a:p>
            <a:pPr>
              <a:defRPr/>
            </a:pPr>
            <a:r>
              <a:rPr lang="en-US" sz="4000" b="1" i="1" dirty="0">
                <a:solidFill>
                  <a:srgbClr val="4676A6"/>
                </a:solidFill>
              </a:rPr>
              <a:t>Cost-benefit Public Sector Information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066800"/>
            <a:ext cx="7391400" cy="5181600"/>
          </a:xfrm>
          <a:prstGeom prst="rect">
            <a:avLst/>
          </a:prstGeom>
          <a:noFill/>
          <a:ln>
            <a:noFill/>
          </a:ln>
        </p:spPr>
      </p:pic>
      <p:sp>
        <p:nvSpPr>
          <p:cNvPr id="4" name="TextBox 3"/>
          <p:cNvSpPr txBox="1"/>
          <p:nvPr/>
        </p:nvSpPr>
        <p:spPr>
          <a:xfrm>
            <a:off x="876300" y="6300000"/>
            <a:ext cx="8040651"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spTree>
    <p:extLst>
      <p:ext uri="{BB962C8B-B14F-4D97-AF65-F5344CB8AC3E}">
        <p14:creationId xmlns:p14="http://schemas.microsoft.com/office/powerpoint/2010/main" val="4060722236"/>
      </p:ext>
    </p:extLst>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47</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a:solidFill>
                  <a:srgbClr val="4676A6"/>
                </a:solidFill>
              </a:rPr>
              <a:t>Re-use of Public Sector Information</a:t>
            </a:r>
          </a:p>
        </p:txBody>
      </p:sp>
      <p:sp>
        <p:nvSpPr>
          <p:cNvPr id="4" name="TextBox 3"/>
          <p:cNvSpPr txBox="1"/>
          <p:nvPr/>
        </p:nvSpPr>
        <p:spPr>
          <a:xfrm>
            <a:off x="342900" y="5940000"/>
            <a:ext cx="6653681" cy="338554"/>
          </a:xfrm>
          <a:prstGeom prst="rect">
            <a:avLst/>
          </a:prstGeom>
          <a:noFill/>
        </p:spPr>
        <p:txBody>
          <a:bodyPr wrap="non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295400"/>
            <a:ext cx="8458200" cy="4495800"/>
          </a:xfrm>
          <a:prstGeom prst="rect">
            <a:avLst/>
          </a:prstGeom>
          <a:noFill/>
          <a:ln>
            <a:noFill/>
          </a:ln>
        </p:spPr>
      </p:pic>
    </p:spTree>
    <p:extLst>
      <p:ext uri="{BB962C8B-B14F-4D97-AF65-F5344CB8AC3E}">
        <p14:creationId xmlns:p14="http://schemas.microsoft.com/office/powerpoint/2010/main" val="4281760934"/>
      </p:ext>
    </p:extLst>
  </p:cSld>
  <p:clrMapOvr>
    <a:masterClrMapping/>
  </p:clrMapOvr>
  <p:transition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Most earth observation applications deal with so-called externalities, such as impact on the environment. </a:t>
            </a:r>
            <a:br>
              <a:rPr lang="en-US" sz="2800" dirty="0" smtClean="0">
                <a:latin typeface="+mn-lt"/>
              </a:rPr>
            </a:br>
            <a:r>
              <a:rPr lang="en-US" sz="2800" dirty="0" smtClean="0">
                <a:latin typeface="+mn-lt"/>
              </a:rPr>
              <a:t>It is difficult to capture these in terms of conventional cost-benefit models.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tackle this, the following framework for analysis of earth observation applications is developed: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62088989"/>
      </p:ext>
    </p:extLst>
  </p:cSld>
  <p:clrMapOvr>
    <a:masterClrMapping/>
  </p:clrMapOvr>
  <p:transition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49</a:t>
            </a:fld>
            <a:endParaRPr lang="en-US"/>
          </a:p>
        </p:txBody>
      </p:sp>
      <p:sp>
        <p:nvSpPr>
          <p:cNvPr id="2" name="TextBox 1"/>
          <p:cNvSpPr txBox="1"/>
          <p:nvPr/>
        </p:nvSpPr>
        <p:spPr>
          <a:xfrm>
            <a:off x="2248572" y="396000"/>
            <a:ext cx="6337428" cy="707886"/>
          </a:xfrm>
          <a:prstGeom prst="rect">
            <a:avLst/>
          </a:prstGeom>
          <a:noFill/>
        </p:spPr>
        <p:txBody>
          <a:bodyPr wrap="square" rtlCol="0">
            <a:spAutoFit/>
          </a:bodyPr>
          <a:lstStyle/>
          <a:p>
            <a:pPr algn="r"/>
            <a:r>
              <a:rPr lang="en-US" sz="4000" b="1" i="1" dirty="0" smtClean="0">
                <a:solidFill>
                  <a:srgbClr val="4676A6"/>
                </a:solidFill>
              </a:rPr>
              <a:t>Framework for analysis</a:t>
            </a:r>
            <a:endParaRPr lang="en-US" sz="4000" b="1" i="1" dirty="0">
              <a:solidFill>
                <a:srgbClr val="4676A6"/>
              </a:solidFill>
            </a:endParaRPr>
          </a:p>
        </p:txBody>
      </p:sp>
      <p:pic>
        <p:nvPicPr>
          <p:cNvPr id="8" name="Picture 7" descr="C:\Users\Mark\Documents\3 GEO\geonetcab\marketing EO products &amp; services\figure 15 step-by-step benefit E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181405"/>
            <a:ext cx="7086600" cy="4762195"/>
          </a:xfrm>
          <a:prstGeom prst="rect">
            <a:avLst/>
          </a:prstGeom>
          <a:noFill/>
          <a:ln>
            <a:noFill/>
          </a:ln>
        </p:spPr>
      </p:pic>
      <p:sp>
        <p:nvSpPr>
          <p:cNvPr id="5" name="TextBox 4"/>
          <p:cNvSpPr txBox="1"/>
          <p:nvPr/>
        </p:nvSpPr>
        <p:spPr>
          <a:xfrm>
            <a:off x="1028700" y="5940000"/>
            <a:ext cx="7251279" cy="338554"/>
          </a:xfrm>
          <a:prstGeom prst="rect">
            <a:avLst/>
          </a:prstGeom>
          <a:noFill/>
        </p:spPr>
        <p:txBody>
          <a:bodyPr wrap="none" rtlCol="0">
            <a:spAutoFit/>
          </a:bodyPr>
          <a:lstStyle/>
          <a:p>
            <a:r>
              <a:rPr lang="en-US" sz="1600" i="1" dirty="0" smtClean="0"/>
              <a:t>Step-by-step </a:t>
            </a:r>
            <a:r>
              <a:rPr lang="en-US" sz="1600" i="1" dirty="0"/>
              <a:t>analysis of the benefits of earth observation (source: </a:t>
            </a:r>
            <a:r>
              <a:rPr lang="en-US" sz="1600" i="1" dirty="0" err="1"/>
              <a:t>GEONetCab</a:t>
            </a:r>
            <a:r>
              <a:rPr lang="en-US" sz="1600" i="1" dirty="0"/>
              <a:t>, 2013)</a:t>
            </a: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394107001"/>
      </p:ext>
    </p:extLst>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dirty="0"/>
          </a:p>
        </p:txBody>
      </p:sp>
      <p:sp>
        <p:nvSpPr>
          <p:cNvPr id="8" name="Title 1"/>
          <p:cNvSpPr txBox="1">
            <a:spLocks/>
          </p:cNvSpPr>
          <p:nvPr/>
        </p:nvSpPr>
        <p:spPr>
          <a:xfrm>
            <a:off x="378000" y="324000"/>
            <a:ext cx="8208000" cy="1324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Earth observation </a:t>
            </a:r>
            <a:br>
              <a:rPr kumimoji="0" lang="en-US" sz="4000" b="1" i="1" u="none" strike="noStrike" kern="1200" cap="none" spc="0" normalizeH="0" baseline="0" noProof="0" dirty="0" smtClean="0">
                <a:ln>
                  <a:noFill/>
                </a:ln>
                <a:solidFill>
                  <a:srgbClr val="4676A6"/>
                </a:solidFill>
                <a:effectLst/>
                <a:uLnTx/>
                <a:uFillTx/>
                <a:latin typeface="+mj-lt"/>
                <a:ea typeface="+mj-ea"/>
                <a:cs typeface="+mj-cs"/>
              </a:rPr>
            </a:br>
            <a:r>
              <a:rPr kumimoji="0" lang="en-US" sz="4000" b="1" i="1" u="none" strike="noStrike" kern="1200" cap="none" spc="0" normalizeH="0" baseline="0" noProof="0" dirty="0" smtClean="0">
                <a:ln>
                  <a:noFill/>
                </a:ln>
                <a:solidFill>
                  <a:srgbClr val="4676A6"/>
                </a:solidFill>
                <a:effectLst/>
                <a:uLnTx/>
                <a:uFillTx/>
                <a:latin typeface="+mj-lt"/>
                <a:ea typeface="+mj-ea"/>
                <a:cs typeface="+mj-cs"/>
              </a:rPr>
              <a:t>applications</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080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a:lnSpc>
                <a:spcPct val="80000"/>
              </a:lnSpc>
              <a:spcBef>
                <a:spcPts val="0"/>
              </a:spcBef>
              <a:spcAft>
                <a:spcPts val="1200"/>
              </a:spcAft>
            </a:pPr>
            <a:r>
              <a:rPr lang="en-GB" sz="2600" dirty="0" smtClean="0"/>
              <a:t>Does </a:t>
            </a:r>
            <a:r>
              <a:rPr lang="en-GB" sz="2600" dirty="0"/>
              <a:t>the new application cause a paradigm shift?</a:t>
            </a:r>
            <a:endParaRPr lang="en-US" sz="2600" dirty="0"/>
          </a:p>
          <a:p>
            <a:pPr lvl="0">
              <a:lnSpc>
                <a:spcPct val="80000"/>
              </a:lnSpc>
              <a:spcBef>
                <a:spcPts val="0"/>
              </a:spcBef>
              <a:spcAft>
                <a:spcPts val="1200"/>
              </a:spcAft>
            </a:pPr>
            <a:r>
              <a:rPr lang="en-GB" sz="2600" dirty="0"/>
              <a:t>Is the current business or organization process improved?</a:t>
            </a:r>
            <a:endParaRPr lang="en-US" sz="2600" dirty="0"/>
          </a:p>
          <a:p>
            <a:pPr>
              <a:lnSpc>
                <a:spcPct val="80000"/>
              </a:lnSpc>
              <a:spcBef>
                <a:spcPts val="0"/>
              </a:spcBef>
              <a:spcAft>
                <a:spcPts val="1200"/>
              </a:spcAft>
            </a:pPr>
            <a:r>
              <a:rPr lang="en-GB" sz="2600" dirty="0" smtClean="0"/>
              <a:t>Does </a:t>
            </a:r>
            <a:r>
              <a:rPr lang="en-GB" sz="2600" dirty="0"/>
              <a:t>the application provide economic value that can be quantified?</a:t>
            </a:r>
            <a:endParaRPr lang="en-US" sz="2600" dirty="0"/>
          </a:p>
          <a:p>
            <a:pPr lvl="0">
              <a:lnSpc>
                <a:spcPct val="80000"/>
              </a:lnSpc>
              <a:spcBef>
                <a:spcPts val="0"/>
              </a:spcBef>
              <a:spcAft>
                <a:spcPts val="1200"/>
              </a:spcAft>
            </a:pPr>
            <a:r>
              <a:rPr lang="en-GB" sz="2600" dirty="0"/>
              <a:t>Is a clear measurable goal defined to which the earth observation application contributes?</a:t>
            </a:r>
            <a:endParaRPr lang="en-US" sz="2600" dirty="0"/>
          </a:p>
          <a:p>
            <a:pPr>
              <a:lnSpc>
                <a:spcPct val="80000"/>
              </a:lnSpc>
              <a:spcBef>
                <a:spcPts val="0"/>
              </a:spcBef>
              <a:spcAft>
                <a:spcPts val="1200"/>
              </a:spcAft>
            </a:pPr>
            <a:r>
              <a:rPr lang="en-GB" sz="2600" dirty="0" smtClean="0"/>
              <a:t>Is </a:t>
            </a:r>
            <a:r>
              <a:rPr lang="en-GB" sz="2600" dirty="0"/>
              <a:t>a future payment scheme or other economic mechanism foreseen in which the earth observation application fits</a:t>
            </a:r>
            <a:r>
              <a:rPr lang="en-GB" sz="2600" dirty="0" smtClean="0"/>
              <a:t>?</a:t>
            </a: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50</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Key questions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01341810"/>
      </p:ext>
    </p:extLst>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51</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Assessment of </a:t>
            </a:r>
            <a:br>
              <a:rPr lang="en-US" sz="4000" b="1" i="1" dirty="0" smtClean="0">
                <a:solidFill>
                  <a:srgbClr val="4676A6"/>
                </a:solidFill>
              </a:rPr>
            </a:br>
            <a:r>
              <a:rPr lang="en-US" sz="4000" b="1" i="1" dirty="0" smtClean="0">
                <a:solidFill>
                  <a:srgbClr val="4676A6"/>
                </a:solidFill>
              </a:rPr>
              <a:t>geospatial solutions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a:lnSpc>
                <a:spcPct val="80000"/>
              </a:lnSpc>
              <a:spcBef>
                <a:spcPts val="0"/>
              </a:spcBef>
              <a:buNone/>
            </a:pPr>
            <a:r>
              <a:rPr lang="en-US" sz="2000" dirty="0"/>
              <a:t>Rating of </a:t>
            </a:r>
            <a:r>
              <a:rPr lang="en-US" sz="2000" b="1" dirty="0">
                <a:solidFill>
                  <a:srgbClr val="4676A6"/>
                </a:solidFill>
              </a:rPr>
              <a:t>characteristics</a:t>
            </a:r>
            <a:r>
              <a:rPr lang="en-US" sz="2000" dirty="0"/>
              <a:t> of geospatial </a:t>
            </a:r>
            <a:r>
              <a:rPr lang="en-US" sz="2000" dirty="0" smtClean="0"/>
              <a:t>solutions: </a:t>
            </a:r>
          </a:p>
          <a:p>
            <a:pPr>
              <a:lnSpc>
                <a:spcPct val="80000"/>
              </a:lnSpc>
              <a:spcBef>
                <a:spcPts val="0"/>
              </a:spcBef>
            </a:pPr>
            <a:r>
              <a:rPr lang="en-US" sz="1800" dirty="0" smtClean="0"/>
              <a:t>fit-for-purpose </a:t>
            </a:r>
          </a:p>
          <a:p>
            <a:pPr>
              <a:lnSpc>
                <a:spcPct val="80000"/>
              </a:lnSpc>
              <a:spcBef>
                <a:spcPts val="0"/>
              </a:spcBef>
            </a:pPr>
            <a:r>
              <a:rPr lang="en-US" sz="1800" dirty="0" smtClean="0"/>
              <a:t>comparative advantage </a:t>
            </a:r>
          </a:p>
          <a:p>
            <a:pPr>
              <a:lnSpc>
                <a:spcPct val="80000"/>
              </a:lnSpc>
              <a:spcBef>
                <a:spcPts val="0"/>
              </a:spcBef>
            </a:pPr>
            <a:r>
              <a:rPr lang="en-US" sz="1800" dirty="0" smtClean="0"/>
              <a:t>complexity to user / ease- of-use </a:t>
            </a:r>
          </a:p>
          <a:p>
            <a:pPr>
              <a:lnSpc>
                <a:spcPct val="80000"/>
              </a:lnSpc>
              <a:spcBef>
                <a:spcPts val="0"/>
              </a:spcBef>
            </a:pPr>
            <a:r>
              <a:rPr lang="en-US" sz="1800" dirty="0" smtClean="0"/>
              <a:t>elegance </a:t>
            </a:r>
          </a:p>
          <a:p>
            <a:pPr>
              <a:lnSpc>
                <a:spcPct val="80000"/>
              </a:lnSpc>
              <a:spcBef>
                <a:spcPts val="0"/>
              </a:spcBef>
            </a:pPr>
            <a:r>
              <a:rPr lang="en-US" sz="1800" dirty="0" smtClean="0"/>
              <a:t>cost-benefit, </a:t>
            </a:r>
          </a:p>
          <a:p>
            <a:pPr>
              <a:lnSpc>
                <a:spcPct val="80000"/>
              </a:lnSpc>
              <a:spcBef>
                <a:spcPts val="0"/>
              </a:spcBef>
            </a:pPr>
            <a:r>
              <a:rPr lang="en-US" sz="1800" dirty="0" smtClean="0"/>
              <a:t>sustainability</a:t>
            </a:r>
          </a:p>
          <a:p>
            <a:pPr>
              <a:lnSpc>
                <a:spcPct val="80000"/>
              </a:lnSpc>
              <a:spcBef>
                <a:spcPts val="0"/>
              </a:spcBef>
            </a:pPr>
            <a:r>
              <a:rPr lang="en-US" sz="1800" dirty="0" smtClean="0"/>
              <a:t>resilience </a:t>
            </a:r>
          </a:p>
          <a:p>
            <a:pPr>
              <a:lnSpc>
                <a:spcPct val="80000"/>
              </a:lnSpc>
              <a:spcBef>
                <a:spcPts val="0"/>
              </a:spcBef>
            </a:pPr>
            <a:r>
              <a:rPr lang="en-US" sz="1800" dirty="0" smtClean="0"/>
              <a:t>reproduction capacity / flexibility </a:t>
            </a:r>
          </a:p>
          <a:p>
            <a:pPr>
              <a:lnSpc>
                <a:spcPct val="80000"/>
              </a:lnSpc>
              <a:spcBef>
                <a:spcPts val="0"/>
              </a:spcBef>
            </a:pPr>
            <a:r>
              <a:rPr lang="en-US" sz="1800" dirty="0" smtClean="0"/>
              <a:t>acceptance </a:t>
            </a:r>
          </a:p>
          <a:p>
            <a:pPr>
              <a:lnSpc>
                <a:spcPct val="80000"/>
              </a:lnSpc>
              <a:spcBef>
                <a:spcPts val="0"/>
              </a:spcBef>
            </a:pPr>
            <a:r>
              <a:rPr lang="en-US" sz="1800" dirty="0" smtClean="0"/>
              <a:t>level of knowledge transfer required</a:t>
            </a:r>
          </a:p>
          <a:p>
            <a:pPr>
              <a:lnSpc>
                <a:spcPct val="80000"/>
              </a:lnSpc>
              <a:spcBef>
                <a:spcPts val="0"/>
              </a:spcBef>
            </a:pPr>
            <a:r>
              <a:rPr lang="en-US" sz="1800" dirty="0" smtClean="0"/>
              <a:t>ethics, transparency, public accountability, objectivity &amp; impartiality</a:t>
            </a:r>
          </a:p>
          <a:p>
            <a:pPr>
              <a:lnSpc>
                <a:spcPct val="80000"/>
              </a:lnSpc>
              <a:spcBef>
                <a:spcPts val="0"/>
              </a:spcBef>
              <a:spcAft>
                <a:spcPts val="600"/>
              </a:spcAft>
              <a:buNone/>
            </a:pPr>
            <a:endParaRPr lang="en-US" sz="2000" dirty="0" smtClean="0"/>
          </a:p>
          <a:p>
            <a:pPr>
              <a:lnSpc>
                <a:spcPct val="80000"/>
              </a:lnSpc>
              <a:spcBef>
                <a:spcPts val="0"/>
              </a:spcBef>
              <a:buNone/>
            </a:pPr>
            <a:r>
              <a:rPr lang="en-US" sz="2000" dirty="0" smtClean="0"/>
              <a:t>Rating </a:t>
            </a:r>
            <a:r>
              <a:rPr lang="en-US" sz="2000" dirty="0"/>
              <a:t>of </a:t>
            </a:r>
            <a:r>
              <a:rPr lang="en-US" sz="2000" b="1" dirty="0">
                <a:solidFill>
                  <a:srgbClr val="4676A6"/>
                </a:solidFill>
              </a:rPr>
              <a:t>business </a:t>
            </a:r>
            <a:r>
              <a:rPr lang="en-US" sz="2000" b="1" dirty="0" smtClean="0">
                <a:solidFill>
                  <a:srgbClr val="4676A6"/>
                </a:solidFill>
              </a:rPr>
              <a:t>environment</a:t>
            </a:r>
            <a:r>
              <a:rPr lang="en-US" sz="2000" dirty="0" smtClean="0"/>
              <a:t>:</a:t>
            </a:r>
          </a:p>
          <a:p>
            <a:pPr>
              <a:lnSpc>
                <a:spcPct val="80000"/>
              </a:lnSpc>
              <a:spcBef>
                <a:spcPts val="0"/>
              </a:spcBef>
            </a:pPr>
            <a:r>
              <a:rPr lang="en-US" sz="1800" b="1" dirty="0" smtClean="0"/>
              <a:t>Willingness </a:t>
            </a:r>
            <a:r>
              <a:rPr lang="en-US" sz="1800" b="1" dirty="0"/>
              <a:t>to pay </a:t>
            </a:r>
            <a:r>
              <a:rPr lang="en-US" sz="1800" dirty="0"/>
              <a:t>(by </a:t>
            </a:r>
            <a:r>
              <a:rPr lang="en-US" sz="1800" dirty="0" smtClean="0"/>
              <a:t>clients)</a:t>
            </a:r>
          </a:p>
          <a:p>
            <a:pPr>
              <a:lnSpc>
                <a:spcPct val="80000"/>
              </a:lnSpc>
              <a:spcBef>
                <a:spcPts val="0"/>
              </a:spcBef>
            </a:pPr>
            <a:r>
              <a:rPr lang="en-US" sz="1800" b="1" dirty="0" smtClean="0"/>
              <a:t>Embedding</a:t>
            </a:r>
            <a:r>
              <a:rPr lang="en-US" sz="1800" dirty="0" smtClean="0"/>
              <a:t> </a:t>
            </a:r>
            <a:r>
              <a:rPr lang="en-US" sz="1800" dirty="0"/>
              <a:t>(in organizational </a:t>
            </a:r>
            <a:r>
              <a:rPr lang="en-US" sz="1800" dirty="0" smtClean="0"/>
              <a:t>processes)</a:t>
            </a:r>
          </a:p>
          <a:p>
            <a:pPr>
              <a:lnSpc>
                <a:spcPct val="80000"/>
              </a:lnSpc>
              <a:spcBef>
                <a:spcPts val="0"/>
              </a:spcBef>
            </a:pPr>
            <a:r>
              <a:rPr lang="en-US" sz="1800" b="1" dirty="0" smtClean="0"/>
              <a:t>Openness</a:t>
            </a:r>
            <a:r>
              <a:rPr lang="en-US" sz="1800" dirty="0" smtClean="0"/>
              <a:t> </a:t>
            </a:r>
            <a:r>
              <a:rPr lang="en-US" sz="1800" dirty="0"/>
              <a:t>(transparency and ease of doing business, access to </a:t>
            </a:r>
            <a:r>
              <a:rPr lang="en-US" sz="1800" dirty="0" smtClean="0"/>
              <a:t>markets)</a:t>
            </a:r>
          </a:p>
          <a:p>
            <a:pPr>
              <a:lnSpc>
                <a:spcPct val="80000"/>
              </a:lnSpc>
              <a:spcBef>
                <a:spcPts val="0"/>
              </a:spcBef>
            </a:pPr>
            <a:r>
              <a:rPr lang="en-US" sz="1800" b="1" dirty="0" smtClean="0"/>
              <a:t>Institutions</a:t>
            </a:r>
            <a:r>
              <a:rPr lang="en-US" sz="1800" dirty="0" smtClean="0"/>
              <a:t> </a:t>
            </a:r>
            <a:r>
              <a:rPr lang="en-US" sz="1800" dirty="0"/>
              <a:t>(is the institutional environment conducive to doing business, acceptance of </a:t>
            </a:r>
            <a:r>
              <a:rPr lang="en-US" sz="1800" dirty="0" smtClean="0"/>
              <a:t>new solutions?)</a:t>
            </a:r>
          </a:p>
        </p:txBody>
      </p:sp>
    </p:spTree>
    <p:extLst>
      <p:ext uri="{BB962C8B-B14F-4D97-AF65-F5344CB8AC3E}">
        <p14:creationId xmlns:p14="http://schemas.microsoft.com/office/powerpoint/2010/main" val="790703149"/>
      </p:ext>
    </p:extLst>
  </p:cSld>
  <p:clrMapOvr>
    <a:masterClrMapping/>
  </p:clrMapOvr>
  <p:transition advTm="2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52</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Fit-for-purpose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An important, but often forgotten requirement: </a:t>
            </a:r>
            <a:r>
              <a:rPr lang="en-GB" sz="2600" dirty="0" smtClean="0"/>
              <a:t/>
            </a:r>
            <a:br>
              <a:rPr lang="en-GB" sz="2600" dirty="0" smtClean="0"/>
            </a:br>
            <a:r>
              <a:rPr lang="en-GB" sz="2600" dirty="0" smtClean="0">
                <a:solidFill>
                  <a:srgbClr val="4676A6"/>
                </a:solidFill>
              </a:rPr>
              <a:t>Does </a:t>
            </a:r>
            <a:r>
              <a:rPr lang="en-GB" sz="2600" dirty="0">
                <a:solidFill>
                  <a:srgbClr val="4676A6"/>
                </a:solidFill>
              </a:rPr>
              <a:t>the product or service do what it is supposed to do to solve a certain problem? </a:t>
            </a:r>
            <a:r>
              <a:rPr lang="en-GB" sz="2600" dirty="0" smtClean="0"/>
              <a:t/>
            </a:r>
            <a:br>
              <a:rPr lang="en-GB" sz="2600" dirty="0" smtClean="0"/>
            </a:br>
            <a:endParaRPr lang="en-GB" sz="2600" dirty="0" smtClean="0"/>
          </a:p>
          <a:p>
            <a:pPr marL="0" indent="0">
              <a:lnSpc>
                <a:spcPct val="80000"/>
              </a:lnSpc>
              <a:buNone/>
            </a:pPr>
            <a:r>
              <a:rPr lang="en-GB" sz="2600" dirty="0" smtClean="0"/>
              <a:t>In </a:t>
            </a:r>
            <a:r>
              <a:rPr lang="en-GB" sz="2600" dirty="0"/>
              <a:t>other words: is it really a solution or just an attempt towards a solution</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description of what the EO solution actually does</a:t>
            </a:r>
            <a:endParaRPr lang="en-US" sz="2600" dirty="0"/>
          </a:p>
          <a:p>
            <a:pPr marL="0" indent="0">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002258099"/>
      </p:ext>
    </p:extLst>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53</a:t>
            </a:fld>
            <a:endParaRPr lang="en-US"/>
          </a:p>
        </p:txBody>
      </p:sp>
      <p:sp>
        <p:nvSpPr>
          <p:cNvPr id="2" name="TextBox 1"/>
          <p:cNvSpPr txBox="1"/>
          <p:nvPr/>
        </p:nvSpPr>
        <p:spPr>
          <a:xfrm>
            <a:off x="4053758" y="324000"/>
            <a:ext cx="4532242" cy="1323439"/>
          </a:xfrm>
          <a:prstGeom prst="rect">
            <a:avLst/>
          </a:prstGeom>
          <a:noFill/>
        </p:spPr>
        <p:txBody>
          <a:bodyPr wrap="square" rtlCol="0">
            <a:spAutoFit/>
          </a:bodyPr>
          <a:lstStyle/>
          <a:p>
            <a:pPr algn="r"/>
            <a:r>
              <a:rPr lang="en-US" sz="4000" b="1" i="1" dirty="0" smtClean="0">
                <a:solidFill>
                  <a:srgbClr val="4676A6"/>
                </a:solidFill>
              </a:rPr>
              <a:t>Comparative advantage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What it does significantly better than other solutions to the same problem. </a:t>
            </a:r>
            <a:r>
              <a:rPr lang="en-GB" sz="2600" dirty="0" smtClean="0"/>
              <a:t/>
            </a:r>
            <a:br>
              <a:rPr lang="en-GB" sz="2600" dirty="0" smtClean="0"/>
            </a:br>
            <a:r>
              <a:rPr lang="en-GB" sz="2600" dirty="0" smtClean="0"/>
              <a:t>For </a:t>
            </a:r>
            <a:r>
              <a:rPr lang="en-GB" sz="2600" dirty="0"/>
              <a:t>earth observation usually the comparative advantages of greater accuracy, better resolution in time and space, comprehensive overview of large areas and near real-time information provision are mentioned as comparative advantages. </a:t>
            </a:r>
            <a:endParaRPr lang="en-GB" sz="2600" dirty="0" smtClean="0"/>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ca</a:t>
            </a:r>
            <a:r>
              <a:rPr lang="en-GB" sz="2600" dirty="0" err="1" smtClean="0"/>
              <a:t>lculation</a:t>
            </a:r>
            <a:r>
              <a:rPr lang="en-GB" sz="2600" dirty="0" smtClean="0"/>
              <a:t> </a:t>
            </a:r>
            <a:r>
              <a:rPr lang="en-GB" sz="2600" dirty="0"/>
              <a:t>of degree in which the EO solution is better than alternatives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listing of comparative advantages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54</a:t>
            </a:fld>
            <a:endParaRPr lang="en-US"/>
          </a:p>
        </p:txBody>
      </p:sp>
      <p:sp>
        <p:nvSpPr>
          <p:cNvPr id="2" name="TextBox 1"/>
          <p:cNvSpPr txBox="1"/>
          <p:nvPr/>
        </p:nvSpPr>
        <p:spPr>
          <a:xfrm>
            <a:off x="2682158" y="324000"/>
            <a:ext cx="5903842" cy="1323439"/>
          </a:xfrm>
          <a:prstGeom prst="rect">
            <a:avLst/>
          </a:prstGeom>
          <a:noFill/>
        </p:spPr>
        <p:txBody>
          <a:bodyPr wrap="square" rtlCol="0">
            <a:spAutoFit/>
          </a:bodyPr>
          <a:lstStyle/>
          <a:p>
            <a:pPr algn="r"/>
            <a:r>
              <a:rPr lang="en-US" sz="4000" b="1" i="1" dirty="0" smtClean="0">
                <a:solidFill>
                  <a:srgbClr val="4676A6"/>
                </a:solidFill>
              </a:rPr>
              <a:t>Complexity (to user) / ease-of-use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At all levels in the value chain the </a:t>
            </a:r>
            <a:r>
              <a:rPr lang="en-GB" sz="2600" dirty="0" smtClean="0">
                <a:solidFill>
                  <a:srgbClr val="4676A6"/>
                </a:solidFill>
              </a:rPr>
              <a:t>users </a:t>
            </a:r>
            <a:r>
              <a:rPr lang="en-GB" sz="2600" dirty="0">
                <a:solidFill>
                  <a:srgbClr val="4676A6"/>
                </a:solidFill>
              </a:rPr>
              <a:t>(professionals and </a:t>
            </a:r>
            <a:r>
              <a:rPr lang="en-GB" sz="2600" dirty="0" smtClean="0">
                <a:solidFill>
                  <a:srgbClr val="4676A6"/>
                </a:solidFill>
              </a:rPr>
              <a:t/>
            </a:r>
            <a:br>
              <a:rPr lang="en-GB" sz="2600" dirty="0" smtClean="0">
                <a:solidFill>
                  <a:srgbClr val="4676A6"/>
                </a:solidFill>
              </a:rPr>
            </a:br>
            <a:r>
              <a:rPr lang="en-GB" sz="2600" dirty="0" smtClean="0">
                <a:solidFill>
                  <a:srgbClr val="4676A6"/>
                </a:solidFill>
              </a:rPr>
              <a:t>end-users</a:t>
            </a:r>
            <a:r>
              <a:rPr lang="en-GB" sz="2600" dirty="0">
                <a:solidFill>
                  <a:srgbClr val="4676A6"/>
                </a:solidFill>
              </a:rPr>
              <a:t>) are able to work with the product or service</a:t>
            </a:r>
            <a:r>
              <a:rPr lang="en-GB" sz="2600" dirty="0" smtClean="0">
                <a:solidFill>
                  <a:srgbClr val="4676A6"/>
                </a:solidFill>
              </a:rPr>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55</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Elegance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marR="0" indent="0" algn="just">
              <a:lnSpc>
                <a:spcPct val="80000"/>
              </a:lnSpc>
              <a:spcBef>
                <a:spcPts val="0"/>
              </a:spcBef>
              <a:spcAft>
                <a:spcPts val="0"/>
              </a:spcAft>
              <a:buNone/>
            </a:pPr>
            <a:r>
              <a:rPr lang="en-GB" sz="2600" dirty="0">
                <a:solidFill>
                  <a:srgbClr val="4676A6"/>
                </a:solidFill>
                <a:ea typeface="Calibri"/>
                <a:cs typeface="Times New Roman"/>
              </a:rPr>
              <a:t>Once you get the idea behind this product or service, you want to be part of the community that uses it. </a:t>
            </a:r>
            <a:endParaRPr lang="en-GB" sz="2600" dirty="0" smtClean="0">
              <a:solidFill>
                <a:srgbClr val="4676A6"/>
              </a:solidFill>
              <a:ea typeface="Calibri"/>
              <a:cs typeface="Times New Roman"/>
            </a:endParaRPr>
          </a:p>
          <a:p>
            <a:pPr marL="0" marR="0" indent="0" algn="just">
              <a:lnSpc>
                <a:spcPct val="80000"/>
              </a:lnSpc>
              <a:spcBef>
                <a:spcPts val="0"/>
              </a:spcBef>
              <a:spcAft>
                <a:spcPts val="0"/>
              </a:spcAft>
              <a:buNone/>
            </a:pPr>
            <a:endParaRPr lang="en-GB" sz="2600" dirty="0" smtClean="0">
              <a:ea typeface="Calibri"/>
              <a:cs typeface="Times New Roman"/>
            </a:endParaRPr>
          </a:p>
          <a:p>
            <a:pPr marL="0" marR="0" indent="0" algn="just">
              <a:lnSpc>
                <a:spcPct val="80000"/>
              </a:lnSpc>
              <a:spcBef>
                <a:spcPts val="0"/>
              </a:spcBef>
              <a:spcAft>
                <a:spcPts val="0"/>
              </a:spcAft>
              <a:buNone/>
            </a:pPr>
            <a:r>
              <a:rPr lang="en-GB" sz="2600" dirty="0" smtClean="0">
                <a:ea typeface="Calibri"/>
                <a:cs typeface="Times New Roman"/>
              </a:rPr>
              <a:t>This </a:t>
            </a:r>
            <a:r>
              <a:rPr lang="en-GB" sz="2600" dirty="0">
                <a:ea typeface="Calibri"/>
                <a:cs typeface="Times New Roman"/>
              </a:rPr>
              <a:t>sense of belonging facilitates the formation of user groups that provide valuable feedback</a:t>
            </a:r>
            <a:r>
              <a:rPr lang="en-GB" sz="2600" dirty="0" smtClean="0">
                <a:ea typeface="Calibri"/>
                <a:cs typeface="Times New Roman"/>
              </a:rPr>
              <a:t>.</a:t>
            </a:r>
          </a:p>
          <a:p>
            <a:pPr marL="0" marR="0" indent="0" algn="just">
              <a:lnSpc>
                <a:spcPct val="80000"/>
              </a:lnSpc>
              <a:spcBef>
                <a:spcPts val="0"/>
              </a:spcBef>
              <a:spcAft>
                <a:spcPts val="0"/>
              </a:spcAft>
              <a:buNone/>
            </a:pPr>
            <a:endParaRPr lang="en-US" sz="2600" dirty="0">
              <a:ea typeface="Calibri"/>
              <a:cs typeface="Times New Roman"/>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it should be the size of the user community</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56</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Cost-benefit</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cost-benefit of the product or service is quantified and sufficiently attractive, also in the long-term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cost-benefit calculation</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a:t>
            </a:r>
            <a:r>
              <a:rPr lang="en-US" sz="2600" dirty="0" smtClean="0"/>
              <a:t>quantitative assessment</a:t>
            </a:r>
            <a:endParaRPr lang="en-US" sz="2600" dirty="0"/>
          </a:p>
          <a:p>
            <a:pPr marL="0" indent="0">
              <a:lnSpc>
                <a:spcPct val="80000"/>
              </a:lnSpc>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57</a:t>
            </a:fld>
            <a:endParaRPr lang="en-US"/>
          </a:p>
        </p:txBody>
      </p:sp>
      <p:sp>
        <p:nvSpPr>
          <p:cNvPr id="2" name="TextBox 1"/>
          <p:cNvSpPr txBox="1"/>
          <p:nvPr/>
        </p:nvSpPr>
        <p:spPr>
          <a:xfrm>
            <a:off x="2834558" y="900000"/>
            <a:ext cx="5751442" cy="707886"/>
          </a:xfrm>
          <a:prstGeom prst="rect">
            <a:avLst/>
          </a:prstGeom>
          <a:noFill/>
        </p:spPr>
        <p:txBody>
          <a:bodyPr wrap="square" rtlCol="0">
            <a:spAutoFit/>
          </a:bodyPr>
          <a:lstStyle/>
          <a:p>
            <a:pPr algn="r"/>
            <a:r>
              <a:rPr lang="en-US" sz="4000" b="1" i="1" dirty="0" smtClean="0">
                <a:solidFill>
                  <a:srgbClr val="4676A6"/>
                </a:solidFill>
              </a:rPr>
              <a:t>Sustainability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delivered when it is needed. </a:t>
            </a:r>
            <a:r>
              <a:rPr lang="en-GB" sz="2600" dirty="0" smtClean="0">
                <a:solidFill>
                  <a:srgbClr val="4676A6"/>
                </a:solidFill>
              </a:rPr>
              <a:t/>
            </a:r>
            <a:br>
              <a:rPr lang="en-GB" sz="2600" dirty="0" smtClean="0">
                <a:solidFill>
                  <a:srgbClr val="4676A6"/>
                </a:solidFill>
              </a:rPr>
            </a:br>
            <a:r>
              <a:rPr lang="en-GB" sz="2600" dirty="0" smtClean="0"/>
              <a:t>There </a:t>
            </a:r>
            <a:r>
              <a:rPr lang="en-GB" sz="2600" dirty="0"/>
              <a:t>is a long-term perspective that guarantees </a:t>
            </a:r>
            <a:r>
              <a:rPr lang="en-GB" sz="2600" dirty="0" smtClean="0"/>
              <a:t>delivery.</a:t>
            </a:r>
          </a:p>
          <a:p>
            <a:pPr marL="0" indent="0">
              <a:lnSpc>
                <a:spcPct val="80000"/>
              </a:lnSpc>
              <a:buNone/>
            </a:pPr>
            <a:endParaRPr lang="en-GB" sz="1000" dirty="0" smtClean="0"/>
          </a:p>
          <a:p>
            <a:pPr marL="342000" indent="-342000">
              <a:lnSpc>
                <a:spcPct val="80000"/>
              </a:lnSpc>
              <a:spcBef>
                <a:spcPts val="0"/>
              </a:spcBef>
              <a:spcAft>
                <a:spcPts val="600"/>
              </a:spcAft>
              <a:buNone/>
            </a:pPr>
            <a:r>
              <a:rPr lang="en-US" sz="2600" dirty="0" smtClean="0"/>
              <a:t>Sustainability concerns the following aspects:</a:t>
            </a:r>
          </a:p>
          <a:p>
            <a:pPr marL="342000" indent="-342000">
              <a:lnSpc>
                <a:spcPct val="80000"/>
              </a:lnSpc>
              <a:spcBef>
                <a:spcPts val="0"/>
              </a:spcBef>
              <a:spcAft>
                <a:spcPts val="600"/>
              </a:spcAft>
              <a:buFont typeface="Wingdings" pitchFamily="2" charset="2"/>
              <a:buChar char="ü"/>
            </a:pPr>
            <a:r>
              <a:rPr lang="en-US" sz="2000" dirty="0" smtClean="0"/>
              <a:t>Long-term data availability </a:t>
            </a:r>
          </a:p>
          <a:p>
            <a:pPr marL="342000" indent="-342000">
              <a:lnSpc>
                <a:spcPct val="80000"/>
              </a:lnSpc>
              <a:spcBef>
                <a:spcPts val="0"/>
              </a:spcBef>
              <a:spcAft>
                <a:spcPts val="600"/>
              </a:spcAft>
              <a:buFont typeface="Wingdings" pitchFamily="2" charset="2"/>
              <a:buChar char="ü"/>
            </a:pPr>
            <a:r>
              <a:rPr lang="en-US" sz="2000" dirty="0" smtClean="0"/>
              <a:t>Availability of finance/funds to provide the solution continuously for present and future use </a:t>
            </a:r>
          </a:p>
          <a:p>
            <a:pPr marL="342000" indent="-342000">
              <a:lnSpc>
                <a:spcPct val="80000"/>
              </a:lnSpc>
              <a:spcBef>
                <a:spcPts val="0"/>
              </a:spcBef>
              <a:spcAft>
                <a:spcPts val="600"/>
              </a:spcAft>
              <a:buFont typeface="Wingdings" pitchFamily="2" charset="2"/>
              <a:buChar char="ü"/>
            </a:pPr>
            <a:r>
              <a:rPr lang="en-US" sz="2000" dirty="0" smtClean="0"/>
              <a:t>Long-term institutional / governmental interest and support</a:t>
            </a:r>
          </a:p>
          <a:p>
            <a:pPr marL="342000" indent="-342000">
              <a:lnSpc>
                <a:spcPct val="80000"/>
              </a:lnSpc>
              <a:spcBef>
                <a:spcPts val="0"/>
              </a:spcBef>
              <a:spcAft>
                <a:spcPts val="600"/>
              </a:spcAft>
              <a:buFont typeface="Wingdings" pitchFamily="2" charset="2"/>
              <a:buChar char="ü"/>
            </a:pPr>
            <a:r>
              <a:rPr lang="en-US" sz="2000" dirty="0" smtClean="0"/>
              <a:t>Long-term user interest for a solution that addresses real needs</a:t>
            </a:r>
          </a:p>
          <a:p>
            <a:pPr marL="342000" indent="-342000">
              <a:lnSpc>
                <a:spcPct val="80000"/>
              </a:lnSpc>
              <a:spcBef>
                <a:spcPts val="0"/>
              </a:spcBef>
              <a:spcAft>
                <a:spcPts val="600"/>
              </a:spcAft>
              <a:buNone/>
            </a:pPr>
            <a:r>
              <a:rPr lang="en-GB" sz="1000" dirty="0" smtClean="0"/>
              <a:t> </a:t>
            </a:r>
            <a:endParaRPr lang="en-US" sz="1000" dirty="0" smtClean="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sensitivity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517170794"/>
      </p:ext>
    </p:extLst>
  </p:cSld>
  <p:clrMapOvr>
    <a:masterClrMapping/>
  </p:clrMapOvr>
  <p:transition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58</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Resilience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In case of extremes or breakdown in the value chain, the product or service can still be delivered at an acceptable level. </a:t>
            </a:r>
            <a:r>
              <a:rPr lang="en-GB" sz="2600" dirty="0"/>
              <a:t>Alternatives (plan B) are available (and developed</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cost-benefit </a:t>
            </a:r>
            <a:r>
              <a:rPr lang="en-GB" sz="2600" dirty="0"/>
              <a:t>calculation of plan B </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risk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620521176"/>
      </p:ext>
    </p:extLst>
  </p:cSld>
  <p:clrMapOvr>
    <a:masterClrMapping/>
  </p:clrMapOvr>
  <p:transition advTm="2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59</a:t>
            </a:fld>
            <a:endParaRPr lang="en-US"/>
          </a:p>
        </p:txBody>
      </p:sp>
      <p:sp>
        <p:nvSpPr>
          <p:cNvPr id="2" name="TextBox 1"/>
          <p:cNvSpPr txBox="1"/>
          <p:nvPr/>
        </p:nvSpPr>
        <p:spPr>
          <a:xfrm>
            <a:off x="2301158" y="324000"/>
            <a:ext cx="6284842" cy="1323439"/>
          </a:xfrm>
          <a:prstGeom prst="rect">
            <a:avLst/>
          </a:prstGeom>
          <a:noFill/>
        </p:spPr>
        <p:txBody>
          <a:bodyPr wrap="square" rtlCol="0">
            <a:spAutoFit/>
          </a:bodyPr>
          <a:lstStyle/>
          <a:p>
            <a:pPr algn="r"/>
            <a:r>
              <a:rPr lang="en-US" sz="4000" b="1" i="1" dirty="0" smtClean="0">
                <a:solidFill>
                  <a:srgbClr val="4676A6"/>
                </a:solidFill>
              </a:rPr>
              <a:t>Reproduction </a:t>
            </a:r>
            <a:br>
              <a:rPr lang="en-US" sz="4000" b="1" i="1" dirty="0" smtClean="0">
                <a:solidFill>
                  <a:srgbClr val="4676A6"/>
                </a:solidFill>
              </a:rPr>
            </a:br>
            <a:r>
              <a:rPr lang="en-US" sz="4000" b="1" i="1" dirty="0" smtClean="0">
                <a:solidFill>
                  <a:srgbClr val="4676A6"/>
                </a:solidFill>
              </a:rPr>
              <a:t>capacity / flexibility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easily applied or adapted for use in another region or another situation, while still providing the solution without (too much) extra cost</a:t>
            </a:r>
            <a:r>
              <a:rPr lang="en-GB" sz="2600" dirty="0" smtClean="0">
                <a:solidFill>
                  <a:srgbClr val="4676A6"/>
                </a:solidFill>
              </a:rPr>
              <a:t>.</a:t>
            </a:r>
          </a:p>
          <a:p>
            <a:pPr marL="0" indent="0">
              <a:lnSpc>
                <a:spcPct val="80000"/>
              </a:lnSpc>
              <a:buNone/>
            </a:pPr>
            <a:endParaRPr lang="en-US" sz="2600" dirty="0" smtClean="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calculation of reproduction costs for application in other regions or situations; measurement of spreading of actual use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quantitative assessment and description of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94192666"/>
      </p:ext>
    </p:extLst>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Life cycle of </a:t>
            </a:r>
            <a:br>
              <a:rPr lang="en-US" sz="4000" b="1" i="1" dirty="0" smtClean="0">
                <a:solidFill>
                  <a:srgbClr val="4676A6"/>
                </a:solidFill>
              </a:rPr>
            </a:br>
            <a:r>
              <a:rPr lang="en-US" sz="4000" b="1" i="1" dirty="0" smtClean="0">
                <a:solidFill>
                  <a:srgbClr val="4676A6"/>
                </a:solidFill>
              </a:rPr>
              <a:t>products &amp; services</a:t>
            </a:r>
            <a:endParaRPr lang="en-US" sz="4000" b="1" i="1" dirty="0">
              <a:solidFill>
                <a:srgbClr val="4676A6"/>
              </a:solidFill>
            </a:endParaRPr>
          </a:p>
        </p:txBody>
      </p:sp>
      <p:sp>
        <p:nvSpPr>
          <p:cNvPr id="3" name="Content Placeholder 2"/>
          <p:cNvSpPr>
            <a:spLocks noGrp="1"/>
          </p:cNvSpPr>
          <p:nvPr>
            <p:ph idx="1"/>
          </p:nvPr>
        </p:nvSpPr>
        <p:spPr>
          <a:xfrm>
            <a:off x="378000" y="2340000"/>
            <a:ext cx="8208000" cy="3960000"/>
          </a:xfrm>
        </p:spPr>
        <p:txBody>
          <a:bodyPr>
            <a:normAutofit/>
          </a:bodyPr>
          <a:lstStyle/>
          <a:p>
            <a:pPr>
              <a:buNone/>
            </a:pPr>
            <a:r>
              <a:rPr lang="en-US" sz="2800" dirty="0" smtClean="0"/>
              <a:t>Initialization</a:t>
            </a:r>
          </a:p>
          <a:p>
            <a:pPr>
              <a:buNone/>
            </a:pPr>
            <a:r>
              <a:rPr lang="en-US" sz="2800" dirty="0" smtClean="0"/>
              <a:t>System analysis &amp; design</a:t>
            </a:r>
          </a:p>
          <a:p>
            <a:pPr>
              <a:buNone/>
            </a:pPr>
            <a:r>
              <a:rPr lang="en-US" sz="2800" dirty="0" smtClean="0"/>
              <a:t>Rapid prototyping</a:t>
            </a:r>
          </a:p>
          <a:p>
            <a:pPr>
              <a:buNone/>
            </a:pPr>
            <a:r>
              <a:rPr lang="en-US" sz="2800" dirty="0" smtClean="0"/>
              <a:t>System development</a:t>
            </a:r>
          </a:p>
          <a:p>
            <a:pPr>
              <a:buNone/>
            </a:pPr>
            <a:r>
              <a:rPr lang="en-US" sz="2800" dirty="0" smtClean="0"/>
              <a:t>Implementation</a:t>
            </a:r>
          </a:p>
          <a:p>
            <a:pPr>
              <a:buNone/>
            </a:pPr>
            <a:r>
              <a:rPr lang="en-US" sz="2800" dirty="0" smtClean="0"/>
              <a:t>Post-implementation</a:t>
            </a:r>
          </a:p>
          <a:p>
            <a:pPr>
              <a:buNone/>
            </a:pP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430" y="2160000"/>
            <a:ext cx="2528570" cy="3319145"/>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60</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Acceptance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The users intuitively get what the product or service is about and are interested. </a:t>
            </a:r>
            <a:r>
              <a:rPr lang="en-GB" sz="2600" dirty="0">
                <a:solidFill>
                  <a:srgbClr val="4676A6"/>
                </a:solidFill>
              </a:rPr>
              <a:t>They accept it as a solution to their problem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survey results about acceptance. After introduction of the solution: number of clients and/or </a:t>
            </a:r>
            <a:r>
              <a:rPr lang="en-GB" sz="2600" dirty="0" smtClean="0"/>
              <a:t>users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974465347"/>
      </p:ext>
    </p:extLst>
  </p:cSld>
  <p:clrMapOvr>
    <a:masterClrMapping/>
  </p:clrMapOvr>
  <p:transition advTm="2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61</a:t>
            </a:fld>
            <a:endParaRPr lang="en-US"/>
          </a:p>
        </p:txBody>
      </p:sp>
      <p:sp>
        <p:nvSpPr>
          <p:cNvPr id="2" name="TextBox 1"/>
          <p:cNvSpPr txBox="1"/>
          <p:nvPr/>
        </p:nvSpPr>
        <p:spPr>
          <a:xfrm>
            <a:off x="2072558" y="324000"/>
            <a:ext cx="6513442" cy="1323439"/>
          </a:xfrm>
          <a:prstGeom prst="rect">
            <a:avLst/>
          </a:prstGeom>
          <a:noFill/>
        </p:spPr>
        <p:txBody>
          <a:bodyPr wrap="square" rtlCol="0">
            <a:spAutoFit/>
          </a:bodyPr>
          <a:lstStyle/>
          <a:p>
            <a:pPr algn="r"/>
            <a:r>
              <a:rPr lang="en-US" sz="4000" b="1" i="1" dirty="0" smtClean="0">
                <a:solidFill>
                  <a:srgbClr val="4676A6"/>
                </a:solidFill>
              </a:rPr>
              <a:t>Level of knowledge </a:t>
            </a:r>
            <a:br>
              <a:rPr lang="en-US" sz="4000" b="1" i="1" dirty="0" smtClean="0">
                <a:solidFill>
                  <a:srgbClr val="4676A6"/>
                </a:solidFill>
              </a:rPr>
            </a:br>
            <a:r>
              <a:rPr lang="en-US" sz="4000" b="1" i="1" dirty="0" smtClean="0">
                <a:solidFill>
                  <a:srgbClr val="4676A6"/>
                </a:solidFill>
              </a:rPr>
              <a:t>transfer required</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training requirements for professionals and other users along the value chain are clear and associated costs and efforts are acceptable</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 </a:t>
            </a:r>
            <a:r>
              <a:rPr lang="en-GB" sz="2600" dirty="0"/>
              <a:t>and time required to get the users at the desired knowledge and skill level</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knowledge transfer plans and evaluation of training activities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62</a:t>
            </a:fld>
            <a:endParaRPr lang="en-US"/>
          </a:p>
        </p:txBody>
      </p:sp>
      <p:sp>
        <p:nvSpPr>
          <p:cNvPr id="2" name="TextBox 1"/>
          <p:cNvSpPr txBox="1"/>
          <p:nvPr/>
        </p:nvSpPr>
        <p:spPr>
          <a:xfrm>
            <a:off x="378000" y="324000"/>
            <a:ext cx="8208000" cy="1938992"/>
          </a:xfrm>
          <a:prstGeom prst="rect">
            <a:avLst/>
          </a:prstGeom>
          <a:noFill/>
        </p:spPr>
        <p:txBody>
          <a:bodyPr wrap="square" rtlCol="0">
            <a:spAutoFit/>
          </a:bodyPr>
          <a:lstStyle/>
          <a:p>
            <a:pPr algn="r"/>
            <a:r>
              <a:rPr lang="en-US" sz="4000" b="1" i="1" dirty="0" smtClean="0">
                <a:solidFill>
                  <a:srgbClr val="4676A6"/>
                </a:solidFill>
              </a:rPr>
              <a:t>Ethics, transparency, </a:t>
            </a:r>
            <a:br>
              <a:rPr lang="en-US" sz="4000" b="1" i="1" dirty="0" smtClean="0">
                <a:solidFill>
                  <a:srgbClr val="4676A6"/>
                </a:solidFill>
              </a:rPr>
            </a:br>
            <a:r>
              <a:rPr lang="en-US" sz="4000" b="1" i="1" dirty="0" smtClean="0">
                <a:solidFill>
                  <a:srgbClr val="4676A6"/>
                </a:solidFill>
              </a:rPr>
              <a:t>public accountability, </a:t>
            </a:r>
            <a:br>
              <a:rPr lang="en-US" sz="4000" b="1" i="1" dirty="0" smtClean="0">
                <a:solidFill>
                  <a:srgbClr val="4676A6"/>
                </a:solidFill>
              </a:rPr>
            </a:br>
            <a:r>
              <a:rPr lang="en-US" sz="4000" b="1" i="1" dirty="0" smtClean="0">
                <a:solidFill>
                  <a:srgbClr val="4676A6"/>
                </a:solidFill>
              </a:rPr>
              <a:t>objectivity &amp; impartiality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2340000"/>
            <a:ext cx="8208000" cy="4417707"/>
          </a:xfrm>
        </p:spPr>
        <p:txBody>
          <a:bodyPr>
            <a:noAutofit/>
          </a:bodyPr>
          <a:lstStyle/>
          <a:p>
            <a:pPr marL="0" indent="0">
              <a:lnSpc>
                <a:spcPct val="80000"/>
              </a:lnSpc>
              <a:buNone/>
            </a:pPr>
            <a:r>
              <a:rPr lang="en-US" sz="2600" dirty="0" smtClean="0"/>
              <a:t>Application of Earth observation increases the level of objectivity and impartiality in decision-making processes, including conflict resolution. The application improves transparency and public accountability. It raises no ethical issues or if it does, as in the case of privacy concerns, these are resolved in a satisfactory way for all parties concerned.</a:t>
            </a:r>
          </a:p>
          <a:p>
            <a:pPr marL="0" indent="0">
              <a:lnSpc>
                <a:spcPct val="80000"/>
              </a:lnSpc>
              <a:buNone/>
            </a:pPr>
            <a:endParaRPr lang="en-US" sz="2600" dirty="0" smtClean="0"/>
          </a:p>
          <a:p>
            <a:pPr>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not applicable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based on user testimonials and user surveys</a:t>
            </a:r>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Several attempts have been made to introduce environmental accounting and to enlarge the sphere of the conventional economy to include and quantify impact on ecosystems.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slides give some examples: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64</a:t>
            </a:fld>
            <a:endParaRPr lang="en-US" dirty="0"/>
          </a:p>
        </p:txBody>
      </p:sp>
      <p:sp>
        <p:nvSpPr>
          <p:cNvPr id="6" name="TextBox 5"/>
          <p:cNvSpPr txBox="1"/>
          <p:nvPr/>
        </p:nvSpPr>
        <p:spPr>
          <a:xfrm>
            <a:off x="378000" y="1620000"/>
            <a:ext cx="8208000" cy="1080000"/>
          </a:xfrm>
          <a:prstGeom prst="rect">
            <a:avLst/>
          </a:prstGeom>
          <a:noFill/>
        </p:spPr>
        <p:txBody>
          <a:bodyPr wrap="square" rtlCol="0" anchor="ctr">
            <a:spAutoFit/>
          </a:bodyPr>
          <a:lstStyle/>
          <a:p>
            <a:r>
              <a:rPr lang="en-US" sz="4000" b="1" i="1" dirty="0" smtClean="0">
                <a:solidFill>
                  <a:srgbClr val="4676A6"/>
                </a:solidFill>
              </a:rPr>
              <a:t>Environmental accounting &amp; payment for ecosystem services</a:t>
            </a:r>
            <a:endParaRPr lang="en-US" sz="4000" b="1" i="1" dirty="0">
              <a:solidFill>
                <a:srgbClr val="4676A6"/>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600" y="430615"/>
            <a:ext cx="685200" cy="7349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13" y="489216"/>
            <a:ext cx="849087" cy="6119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78891"/>
            <a:ext cx="1447800" cy="532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700" y="499790"/>
            <a:ext cx="685800" cy="685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06076"/>
            <a:ext cx="1562100" cy="67951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500" y="489216"/>
            <a:ext cx="696374" cy="69637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3044" y="430615"/>
            <a:ext cx="823913" cy="839714"/>
          </a:xfrm>
          <a:prstGeom prst="rect">
            <a:avLst/>
          </a:prstGeom>
        </p:spPr>
      </p:pic>
      <p:sp>
        <p:nvSpPr>
          <p:cNvPr id="14" name="Content Placeholder 2"/>
          <p:cNvSpPr>
            <a:spLocks noGrp="1"/>
          </p:cNvSpPr>
          <p:nvPr>
            <p:ph idx="1"/>
          </p:nvPr>
        </p:nvSpPr>
        <p:spPr>
          <a:xfrm>
            <a:off x="378000" y="2880000"/>
            <a:ext cx="8208000" cy="3810000"/>
          </a:xfrm>
        </p:spPr>
        <p:txBody>
          <a:bodyPr>
            <a:normAutofit/>
          </a:bodyPr>
          <a:lstStyle/>
          <a:p>
            <a:pPr marL="342000" indent="-342000">
              <a:lnSpc>
                <a:spcPct val="80000"/>
              </a:lnSpc>
              <a:spcBef>
                <a:spcPts val="0"/>
              </a:spcBef>
              <a:spcAft>
                <a:spcPts val="1200"/>
              </a:spcAft>
            </a:pPr>
            <a:r>
              <a:rPr lang="en-US" sz="2600" b="1" dirty="0" err="1" smtClean="0">
                <a:solidFill>
                  <a:prstClr val="black"/>
                </a:solidFill>
                <a:ea typeface="Times New Roman"/>
                <a:cs typeface="Times New Roman"/>
              </a:rPr>
              <a:t>SEEA</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System of Environmental-Economic Accounts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a:t>
            </a:r>
            <a:r>
              <a:rPr lang="en-US" sz="2600" dirty="0" smtClean="0"/>
              <a:t>EC, </a:t>
            </a:r>
            <a:r>
              <a:rPr lang="en-US" sz="2600" dirty="0" err="1" smtClean="0"/>
              <a:t>FAO</a:t>
            </a:r>
            <a:r>
              <a:rPr lang="en-US" sz="2600" dirty="0" smtClean="0"/>
              <a:t>, IMF, OECD, UN, WB </a:t>
            </a:r>
            <a:r>
              <a:rPr lang="en-US" sz="2600" dirty="0" smtClean="0">
                <a:solidFill>
                  <a:prstClr val="black"/>
                </a:solidFill>
                <a:ea typeface="Times New Roman"/>
                <a:cs typeface="Times New Roman"/>
              </a:rPr>
              <a:t>)</a:t>
            </a:r>
          </a:p>
          <a:p>
            <a:pPr marL="342000" lvl="0" indent="-342000">
              <a:lnSpc>
                <a:spcPct val="80000"/>
              </a:lnSpc>
              <a:spcBef>
                <a:spcPts val="0"/>
              </a:spcBef>
              <a:spcAft>
                <a:spcPts val="1200"/>
              </a:spcAft>
            </a:pPr>
            <a:r>
              <a:rPr lang="en-US" sz="2600" b="1" dirty="0" smtClean="0">
                <a:solidFill>
                  <a:prstClr val="black"/>
                </a:solidFill>
                <a:ea typeface="Times New Roman"/>
                <a:cs typeface="Times New Roman"/>
              </a:rPr>
              <a:t>WAVES:</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Wealth Accounting and the Valuation of Ecosystem Services (global partnership, led by World Bank)</a:t>
            </a:r>
          </a:p>
          <a:p>
            <a:pPr marL="342000" lvl="0" indent="-342000">
              <a:lnSpc>
                <a:spcPct val="80000"/>
              </a:lnSpc>
              <a:spcBef>
                <a:spcPts val="0"/>
              </a:spcBef>
              <a:spcAft>
                <a:spcPts val="1200"/>
              </a:spcAft>
            </a:pPr>
            <a:r>
              <a:rPr lang="en-US" sz="2600" b="1" dirty="0" err="1" smtClean="0">
                <a:solidFill>
                  <a:prstClr val="black"/>
                </a:solidFill>
                <a:ea typeface="Times New Roman"/>
                <a:cs typeface="Times New Roman"/>
              </a:rPr>
              <a:t>TEEB</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The Economics of Ecosystems and Biodiversity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(group led by UNEP)</a:t>
            </a:r>
          </a:p>
        </p:txBody>
      </p:sp>
    </p:spTree>
    <p:extLst>
      <p:ext uri="{BB962C8B-B14F-4D97-AF65-F5344CB8AC3E}">
        <p14:creationId xmlns:p14="http://schemas.microsoft.com/office/powerpoint/2010/main" val="1592292387"/>
      </p:ext>
    </p:extLst>
  </p:cSld>
  <p:clrMapOvr>
    <a:masterClrMapping/>
  </p:clrMapOvr>
  <p:transition advTm="2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65</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SEEA Conceptual Framework</a:t>
            </a:r>
            <a:endParaRPr lang="en-US" sz="4000" b="1" i="1" dirty="0">
              <a:solidFill>
                <a:srgbClr val="4676A6"/>
              </a:solidFill>
            </a:endParaRPr>
          </a:p>
        </p:txBody>
      </p:sp>
      <p:sp>
        <p:nvSpPr>
          <p:cNvPr id="4" name="TextBox 3"/>
          <p:cNvSpPr txBox="1"/>
          <p:nvPr/>
        </p:nvSpPr>
        <p:spPr>
          <a:xfrm>
            <a:off x="1195499" y="6300000"/>
            <a:ext cx="6753003" cy="338554"/>
          </a:xfrm>
          <a:prstGeom prst="rect">
            <a:avLst/>
          </a:prstGeom>
          <a:noFill/>
        </p:spPr>
        <p:txBody>
          <a:bodyPr wrap="none" rtlCol="0">
            <a:spAutoFit/>
          </a:bodyPr>
          <a:lstStyle/>
          <a:p>
            <a:pPr algn="ctr"/>
            <a:r>
              <a:rPr lang="en-US" sz="1600" i="1" dirty="0" smtClean="0"/>
              <a:t>Source: SEEA conceptual framework report (EC, FAO, IMF, OECD, UN, WB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66800"/>
            <a:ext cx="7772400" cy="5229163"/>
          </a:xfrm>
          <a:prstGeom prst="rect">
            <a:avLst/>
          </a:prstGeom>
          <a:noFill/>
          <a:ln>
            <a:noFill/>
          </a:ln>
        </p:spPr>
      </p:pic>
    </p:spTree>
    <p:extLst>
      <p:ext uri="{BB962C8B-B14F-4D97-AF65-F5344CB8AC3E}">
        <p14:creationId xmlns:p14="http://schemas.microsoft.com/office/powerpoint/2010/main" val="3633816606"/>
      </p:ext>
    </p:extLst>
  </p:cSld>
  <p:clrMapOvr>
    <a:masterClrMapping/>
  </p:clrMapOvr>
  <p:transition advTm="2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For earth observation the work of the Group on Earth Observations (GEO) is essential to achieve the goal </a:t>
            </a:r>
            <a:r>
              <a:rPr lang="en-US" sz="2800" dirty="0">
                <a:latin typeface="+mn-lt"/>
              </a:rPr>
              <a:t>of </a:t>
            </a:r>
            <a:r>
              <a:rPr lang="en-US" sz="2800" dirty="0" smtClean="0">
                <a:latin typeface="+mn-lt"/>
              </a:rPr>
              <a:t>a Global </a:t>
            </a:r>
            <a:r>
              <a:rPr lang="en-US" sz="2800" dirty="0">
                <a:latin typeface="+mn-lt"/>
              </a:rPr>
              <a:t>Earth Observations System of Systems (GEOSS</a:t>
            </a:r>
            <a:r>
              <a:rPr lang="en-US" sz="2800" dirty="0" smtClean="0">
                <a:latin typeface="+mn-lt"/>
              </a:rPr>
              <a:t>), resulting in the shared GEO common infrastructure (GCI):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67</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Group on Earth Observations</a:t>
            </a:r>
            <a:endParaRPr lang="en-US" sz="4000" b="1" i="1" dirty="0">
              <a:solidFill>
                <a:srgbClr val="4676A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500" y="1074448"/>
            <a:ext cx="7305001" cy="54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6012000"/>
            <a:ext cx="2743200" cy="549298"/>
          </a:xfrm>
          <a:prstGeom prst="rect">
            <a:avLst/>
          </a:prstGeom>
        </p:spPr>
      </p:pic>
    </p:spTree>
    <p:extLst>
      <p:ext uri="{BB962C8B-B14F-4D97-AF65-F5344CB8AC3E}">
        <p14:creationId xmlns:p14="http://schemas.microsoft.com/office/powerpoint/2010/main" val="1897469505"/>
      </p:ext>
    </p:extLst>
  </p:cSld>
  <p:clrMapOvr>
    <a:masterClrMapping/>
  </p:clrMapOvr>
  <p:transition advTm="2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Marketing elements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sp>
        <p:nvSpPr>
          <p:cNvPr id="11" name="Content Placeholder 2"/>
          <p:cNvSpPr>
            <a:spLocks noGrp="1"/>
          </p:cNvSpPr>
          <p:nvPr>
            <p:ph idx="1"/>
          </p:nvPr>
        </p:nvSpPr>
        <p:spPr>
          <a:xfrm>
            <a:off x="378000" y="1800000"/>
            <a:ext cx="8208000" cy="4417707"/>
          </a:xfrm>
        </p:spPr>
        <p:txBody>
          <a:bodyPr>
            <a:noAutofit/>
          </a:bodyPr>
          <a:lstStyle/>
          <a:p>
            <a:pPr lvl="0">
              <a:lnSpc>
                <a:spcPct val="80000"/>
              </a:lnSpc>
              <a:spcBef>
                <a:spcPts val="0"/>
              </a:spcBef>
              <a:spcAft>
                <a:spcPts val="1200"/>
              </a:spcAft>
            </a:pPr>
            <a:r>
              <a:rPr lang="nl-NL" sz="2800" dirty="0" smtClean="0"/>
              <a:t>Customer value propositions</a:t>
            </a:r>
            <a:endParaRPr lang="en-US" sz="2800" dirty="0"/>
          </a:p>
          <a:p>
            <a:pPr>
              <a:lnSpc>
                <a:spcPct val="80000"/>
              </a:lnSpc>
              <a:spcBef>
                <a:spcPts val="0"/>
              </a:spcBef>
              <a:spcAft>
                <a:spcPts val="1200"/>
              </a:spcAft>
            </a:pPr>
            <a:r>
              <a:rPr lang="nl-NL" sz="2800" dirty="0" smtClean="0"/>
              <a:t>Crossing the technology chasm</a:t>
            </a:r>
          </a:p>
          <a:p>
            <a:pPr>
              <a:lnSpc>
                <a:spcPct val="80000"/>
              </a:lnSpc>
              <a:spcBef>
                <a:spcPts val="0"/>
              </a:spcBef>
              <a:spcAft>
                <a:spcPts val="1200"/>
              </a:spcAft>
            </a:pPr>
            <a:r>
              <a:rPr lang="nl-NL" sz="2800" dirty="0" smtClean="0"/>
              <a:t>Creating shared value</a:t>
            </a:r>
          </a:p>
          <a:p>
            <a:pPr>
              <a:lnSpc>
                <a:spcPct val="80000"/>
              </a:lnSpc>
              <a:spcBef>
                <a:spcPts val="0"/>
              </a:spcBef>
              <a:spcAft>
                <a:spcPts val="1200"/>
              </a:spcAft>
            </a:pPr>
            <a:r>
              <a:rPr lang="nl-NL" sz="2800" dirty="0" smtClean="0"/>
              <a:t>Promotion tools</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1184681602"/>
      </p:ext>
    </p:extLst>
  </p:cSld>
  <p:clrMapOvr>
    <a:masterClrMapping/>
  </p:clrMapOvr>
  <p:transition advTm="2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Customer value propositions capture the unique value of a product or services as perceived and appreciated by the customer.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Interestingly, they can differ completely from the features that the provider considers most important: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5864153"/>
      </p:ext>
    </p:extLst>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615275"/>
          </a:xfrm>
        </p:spPr>
        <p:txBody>
          <a:bodyPr>
            <a:noAutofit/>
          </a:bodyPr>
          <a:lstStyle/>
          <a:p>
            <a:pPr marL="0" marR="0" indent="0">
              <a:lnSpc>
                <a:spcPct val="80000"/>
              </a:lnSpc>
              <a:spcBef>
                <a:spcPts val="0"/>
              </a:spcBef>
              <a:spcAft>
                <a:spcPts val="1200"/>
              </a:spcAft>
              <a:buNone/>
            </a:pPr>
            <a:r>
              <a:rPr lang="en-US" sz="2600" dirty="0">
                <a:ea typeface="Calibri"/>
                <a:cs typeface="Times New Roman"/>
              </a:rPr>
              <a:t>A </a:t>
            </a:r>
            <a:r>
              <a:rPr lang="en-US" sz="2600" b="1" dirty="0">
                <a:ea typeface="Calibri"/>
                <a:cs typeface="Times New Roman"/>
              </a:rPr>
              <a:t>disaster</a:t>
            </a:r>
            <a:r>
              <a:rPr lang="en-US" sz="2600" dirty="0">
                <a:ea typeface="Calibri"/>
                <a:cs typeface="Times New Roman"/>
              </a:rPr>
              <a:t> </a:t>
            </a:r>
            <a:r>
              <a:rPr lang="en-US" sz="2600" dirty="0" smtClean="0">
                <a:ea typeface="Calibri"/>
                <a:cs typeface="Times New Roman"/>
              </a:rPr>
              <a:t>can be described as: </a:t>
            </a:r>
            <a:br>
              <a:rPr lang="en-US" sz="2600" dirty="0" smtClean="0">
                <a:ea typeface="Calibri"/>
                <a:cs typeface="Times New Roman"/>
              </a:rPr>
            </a:br>
            <a:r>
              <a:rPr lang="en-US" sz="2600" b="1" dirty="0" smtClean="0">
                <a:solidFill>
                  <a:srgbClr val="4676A6"/>
                </a:solidFill>
                <a:ea typeface="Calibri"/>
                <a:cs typeface="Times New Roman"/>
              </a:rPr>
              <a:t>a </a:t>
            </a:r>
            <a:r>
              <a:rPr lang="en-US" sz="2600" b="1" dirty="0">
                <a:solidFill>
                  <a:srgbClr val="4676A6"/>
                </a:solidFill>
                <a:ea typeface="Calibri"/>
                <a:cs typeface="Times New Roman"/>
              </a:rPr>
              <a:t>serious disruption of the functioning of a community or a society involving widespread human, material, economic or environmental losses and impacts, which exceeds the ability of the affected community or society to cope using its own </a:t>
            </a:r>
            <a:r>
              <a:rPr lang="en-US" sz="2600" b="1" dirty="0" smtClean="0">
                <a:solidFill>
                  <a:srgbClr val="4676A6"/>
                </a:solidFill>
                <a:ea typeface="Calibri"/>
                <a:cs typeface="Times New Roman"/>
              </a:rPr>
              <a:t>resources</a:t>
            </a:r>
            <a:endParaRPr lang="en-US" sz="2600" b="1" dirty="0">
              <a:solidFill>
                <a:srgbClr val="4676A6"/>
              </a:solidFill>
              <a:ea typeface="Calibri"/>
              <a:cs typeface="Times New Roman"/>
            </a:endParaRPr>
          </a:p>
          <a:p>
            <a:pPr marL="0" marR="0" indent="0">
              <a:lnSpc>
                <a:spcPct val="80000"/>
              </a:lnSpc>
              <a:spcBef>
                <a:spcPts val="0"/>
              </a:spcBef>
              <a:spcAft>
                <a:spcPts val="1200"/>
              </a:spcAft>
              <a:buNone/>
            </a:pPr>
            <a:r>
              <a:rPr lang="en-US" sz="2600" b="1" dirty="0" smtClean="0">
                <a:ea typeface="Calibri"/>
                <a:cs typeface="Times New Roman"/>
              </a:rPr>
              <a:t>Disaster management </a:t>
            </a:r>
            <a:r>
              <a:rPr lang="en-US" sz="2600" dirty="0" smtClean="0">
                <a:ea typeface="Calibri"/>
                <a:cs typeface="Times New Roman"/>
              </a:rPr>
              <a:t>is:</a:t>
            </a:r>
            <a:r>
              <a:rPr lang="en-US" sz="2600" b="1" dirty="0" smtClean="0">
                <a:ea typeface="Calibri"/>
                <a:cs typeface="Times New Roman"/>
              </a:rPr>
              <a:t> </a:t>
            </a:r>
            <a:br>
              <a:rPr lang="en-US" sz="2600" b="1" dirty="0" smtClean="0">
                <a:ea typeface="Calibri"/>
                <a:cs typeface="Times New Roman"/>
              </a:rPr>
            </a:br>
            <a:r>
              <a:rPr lang="en-US" sz="2600" b="1" dirty="0" smtClean="0">
                <a:solidFill>
                  <a:srgbClr val="4676A6"/>
                </a:solidFill>
                <a:ea typeface="Calibri"/>
                <a:cs typeface="Times New Roman"/>
              </a:rPr>
              <a:t>the organization </a:t>
            </a:r>
            <a:r>
              <a:rPr lang="en-US" sz="2600" b="1" dirty="0">
                <a:solidFill>
                  <a:srgbClr val="4676A6"/>
                </a:solidFill>
                <a:ea typeface="Calibri"/>
                <a:cs typeface="Times New Roman"/>
              </a:rPr>
              <a:t>and management of resources and responsibilities for dealing with all humanitarian aspects of emergencies, in particular preparedness, response and recovery in order to lessen the impact of </a:t>
            </a:r>
            <a:r>
              <a:rPr lang="en-US" sz="2600" b="1" dirty="0" smtClean="0">
                <a:solidFill>
                  <a:srgbClr val="4676A6"/>
                </a:solidFill>
                <a:ea typeface="Calibri"/>
                <a:cs typeface="Times New Roman"/>
              </a:rPr>
              <a:t>disasters </a:t>
            </a:r>
          </a:p>
          <a:p>
            <a:pPr marL="0" marR="0" indent="0">
              <a:lnSpc>
                <a:spcPct val="80000"/>
              </a:lnSpc>
              <a:spcBef>
                <a:spcPts val="0"/>
              </a:spcBef>
              <a:spcAft>
                <a:spcPts val="1200"/>
              </a:spcAft>
              <a:buNone/>
            </a:pPr>
            <a:r>
              <a:rPr lang="en-US" sz="2000" i="1" dirty="0" smtClean="0">
                <a:ea typeface="Calibri"/>
                <a:cs typeface="Times New Roman"/>
              </a:rPr>
              <a:t>For harmful algal blooms  and oil spills-&gt; see marine environment and resources toolkit</a:t>
            </a:r>
            <a:br>
              <a:rPr lang="en-US" sz="2000" i="1" dirty="0" smtClean="0">
                <a:ea typeface="Calibri"/>
                <a:cs typeface="Times New Roman"/>
              </a:rPr>
            </a:br>
            <a:r>
              <a:rPr lang="en-US" sz="2000" i="1" dirty="0" smtClean="0">
                <a:ea typeface="Calibri"/>
                <a:cs typeface="Times New Roman"/>
              </a:rPr>
              <a:t>For drought -&gt; see water management toolkit</a:t>
            </a:r>
          </a:p>
        </p:txBody>
      </p:sp>
      <p:sp>
        <p:nvSpPr>
          <p:cNvPr id="6" name="Slide Number Placeholder 5"/>
          <p:cNvSpPr>
            <a:spLocks noGrp="1"/>
          </p:cNvSpPr>
          <p:nvPr>
            <p:ph type="sldNum" sz="quarter" idx="12"/>
          </p:nvPr>
        </p:nvSpPr>
        <p:spPr/>
        <p:txBody>
          <a:bodyPr/>
          <a:lstStyle/>
          <a:p>
            <a:fld id="{7AE59B96-4131-4DD5-A7F3-9C8969C240CC}" type="slidenum">
              <a:rPr lang="en-US" smtClean="0"/>
              <a:pPr/>
              <a:t>7</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Scope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37521376"/>
      </p:ext>
    </p:extLst>
  </p:cSld>
  <p:clrMapOvr>
    <a:masterClrMapping/>
  </p:clrMapOvr>
  <p:transition advTm="2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70</a:t>
            </a:fld>
            <a:endParaRPr lang="en-US" dirty="0"/>
          </a:p>
        </p:txBody>
      </p:sp>
      <p:sp>
        <p:nvSpPr>
          <p:cNvPr id="3" name="Title 2"/>
          <p:cNvSpPr>
            <a:spLocks noGrp="1"/>
          </p:cNvSpPr>
          <p:nvPr>
            <p:ph type="title"/>
          </p:nvPr>
        </p:nvSpPr>
        <p:spPr>
          <a:xfrm>
            <a:off x="190500" y="152400"/>
            <a:ext cx="8763000" cy="709200"/>
          </a:xfrm>
        </p:spPr>
        <p:txBody>
          <a:bodyPr>
            <a:normAutofit fontScale="90000"/>
          </a:bodyPr>
          <a:lstStyle/>
          <a:p>
            <a:pPr>
              <a:defRPr/>
            </a:pPr>
            <a:r>
              <a:rPr lang="en-US" b="1" i="1" dirty="0" smtClean="0">
                <a:solidFill>
                  <a:srgbClr val="4676A6"/>
                </a:solidFill>
              </a:rPr>
              <a:t>Customer Value Propositions</a:t>
            </a:r>
            <a:endParaRPr lang="en-US" b="1" i="1" dirty="0">
              <a:solidFill>
                <a:srgbClr val="4676A6"/>
              </a:solidFill>
            </a:endParaRPr>
          </a:p>
        </p:txBody>
      </p:sp>
      <p:sp>
        <p:nvSpPr>
          <p:cNvPr id="4" name="TextBox 3"/>
          <p:cNvSpPr txBox="1"/>
          <p:nvPr/>
        </p:nvSpPr>
        <p:spPr>
          <a:xfrm>
            <a:off x="198000" y="6408000"/>
            <a:ext cx="5903667" cy="338554"/>
          </a:xfrm>
          <a:prstGeom prst="rect">
            <a:avLst/>
          </a:prstGeom>
          <a:noFill/>
        </p:spPr>
        <p:txBody>
          <a:bodyPr wrap="none" rtlCol="0">
            <a:spAutoFit/>
          </a:bodyPr>
          <a:lstStyle/>
          <a:p>
            <a:pPr algn="ctr"/>
            <a:r>
              <a:rPr lang="en-US" sz="1600" i="1" dirty="0" smtClean="0"/>
              <a:t>Source: Customer value propositions in business markets (HBR 2006)</a:t>
            </a:r>
            <a:endParaRPr lang="en-US" sz="1600" i="1" dirty="0"/>
          </a:p>
        </p:txBody>
      </p:sp>
      <p:graphicFrame>
        <p:nvGraphicFramePr>
          <p:cNvPr id="2" name="Table 1"/>
          <p:cNvGraphicFramePr>
            <a:graphicFrameLocks noGrp="1"/>
          </p:cNvGraphicFramePr>
          <p:nvPr>
            <p:extLst>
              <p:ext uri="{D42A27DB-BD31-4B8C-83A1-F6EECF244321}">
                <p14:modId xmlns:p14="http://schemas.microsoft.com/office/powerpoint/2010/main" val="322078358"/>
              </p:ext>
            </p:extLst>
          </p:nvPr>
        </p:nvGraphicFramePr>
        <p:xfrm>
          <a:off x="270000" y="792000"/>
          <a:ext cx="8610602" cy="5669280"/>
        </p:xfrm>
        <a:graphic>
          <a:graphicData uri="http://schemas.openxmlformats.org/drawingml/2006/table">
            <a:tbl>
              <a:tblPr firstRow="1" bandRow="1">
                <a:tableStyleId>{5C22544A-7EE6-4342-B048-85BDC9FD1C3A}</a:tableStyleId>
              </a:tblPr>
              <a:tblGrid>
                <a:gridCol w="1524001"/>
                <a:gridCol w="1524000"/>
                <a:gridCol w="2590800"/>
                <a:gridCol w="2971801"/>
              </a:tblGrid>
              <a:tr h="370840">
                <a:tc>
                  <a:txBody>
                    <a:bodyPr/>
                    <a:lstStyle/>
                    <a:p>
                      <a:r>
                        <a:rPr lang="en-US" dirty="0" smtClean="0"/>
                        <a:t>VALUE PROPOSITION</a:t>
                      </a:r>
                      <a:endParaRPr lang="en-US" dirty="0"/>
                    </a:p>
                  </a:txBody>
                  <a:tcPr/>
                </a:tc>
                <a:tc>
                  <a:txBody>
                    <a:bodyPr/>
                    <a:lstStyle/>
                    <a:p>
                      <a:r>
                        <a:rPr lang="en-US" dirty="0" smtClean="0"/>
                        <a:t>ALL BENEFITS</a:t>
                      </a:r>
                      <a:endParaRPr lang="en-US" dirty="0"/>
                    </a:p>
                  </a:txBody>
                  <a:tcPr/>
                </a:tc>
                <a:tc>
                  <a:txBody>
                    <a:bodyPr/>
                    <a:lstStyle/>
                    <a:p>
                      <a:r>
                        <a:rPr lang="en-US" dirty="0" smtClean="0"/>
                        <a:t>FAVOURABLE POINTS OF DIFFERENCE</a:t>
                      </a:r>
                      <a:endParaRPr lang="en-US" dirty="0"/>
                    </a:p>
                  </a:txBody>
                  <a:tcPr/>
                </a:tc>
                <a:tc>
                  <a:txBody>
                    <a:bodyPr/>
                    <a:lstStyle/>
                    <a:p>
                      <a:r>
                        <a:rPr lang="en-US" dirty="0" smtClean="0"/>
                        <a:t>RESONATING</a:t>
                      </a:r>
                      <a:r>
                        <a:rPr lang="en-US" baseline="0" dirty="0" smtClean="0"/>
                        <a:t> FOCUS</a:t>
                      </a:r>
                      <a:endParaRPr lang="en-US" dirty="0"/>
                    </a:p>
                  </a:txBody>
                  <a:tcPr/>
                </a:tc>
              </a:tr>
              <a:tr h="370840">
                <a:tc>
                  <a:txBody>
                    <a:bodyPr/>
                    <a:lstStyle/>
                    <a:p>
                      <a:r>
                        <a:rPr lang="en-US" dirty="0" smtClean="0"/>
                        <a:t>Consists</a:t>
                      </a:r>
                      <a:r>
                        <a:rPr lang="en-US" baseline="0" dirty="0" smtClean="0"/>
                        <a:t> of:</a:t>
                      </a:r>
                      <a:endParaRPr lang="en-US" dirty="0"/>
                    </a:p>
                  </a:txBody>
                  <a:tcPr/>
                </a:tc>
                <a:tc>
                  <a:txBody>
                    <a:bodyPr/>
                    <a:lstStyle/>
                    <a:p>
                      <a:r>
                        <a:rPr lang="en-US" dirty="0" smtClean="0"/>
                        <a:t>All benefits customers receive from a market offering</a:t>
                      </a:r>
                      <a:endParaRPr lang="en-US" dirty="0"/>
                    </a:p>
                  </a:txBody>
                  <a:tcPr/>
                </a:tc>
                <a:tc>
                  <a:txBody>
                    <a:bodyPr/>
                    <a:lstStyle/>
                    <a:p>
                      <a:r>
                        <a:rPr lang="en-US" dirty="0" smtClean="0"/>
                        <a:t>All </a:t>
                      </a:r>
                      <a:r>
                        <a:rPr lang="en-US" dirty="0" err="1" smtClean="0"/>
                        <a:t>favourable</a:t>
                      </a:r>
                      <a:r>
                        <a:rPr lang="en-US" dirty="0" smtClean="0"/>
                        <a:t> points of difference a market offering</a:t>
                      </a:r>
                      <a:r>
                        <a:rPr lang="en-US" baseline="0" dirty="0" smtClean="0"/>
                        <a:t> has relative to the next best alternative</a:t>
                      </a:r>
                      <a:endParaRPr lang="en-US" dirty="0"/>
                    </a:p>
                  </a:txBody>
                  <a:tcPr/>
                </a:tc>
                <a:tc>
                  <a:txBody>
                    <a:bodyPr/>
                    <a:lstStyle/>
                    <a:p>
                      <a:r>
                        <a:rPr lang="en-US" dirty="0" smtClean="0"/>
                        <a:t>The one or two points of difference whose improvement</a:t>
                      </a:r>
                      <a:r>
                        <a:rPr lang="en-US" baseline="0" dirty="0" smtClean="0"/>
                        <a:t> will deliver the greatest value to the customer</a:t>
                      </a:r>
                      <a:endParaRPr lang="en-US" dirty="0"/>
                    </a:p>
                  </a:txBody>
                  <a:tcPr/>
                </a:tc>
              </a:tr>
              <a:tr h="370840">
                <a:tc>
                  <a:txBody>
                    <a:bodyPr/>
                    <a:lstStyle/>
                    <a:p>
                      <a:r>
                        <a:rPr lang="en-US" dirty="0" smtClean="0"/>
                        <a:t>Answers the customer question:</a:t>
                      </a:r>
                      <a:endParaRPr lang="en-US" dirty="0"/>
                    </a:p>
                  </a:txBody>
                  <a:tcPr/>
                </a:tc>
                <a:tc>
                  <a:txBody>
                    <a:bodyPr/>
                    <a:lstStyle/>
                    <a:p>
                      <a:r>
                        <a:rPr lang="en-US" dirty="0" smtClean="0"/>
                        <a:t>“Why should our firm purchase</a:t>
                      </a:r>
                      <a:r>
                        <a:rPr lang="en-US" baseline="0" dirty="0" smtClean="0"/>
                        <a:t> your offering?”</a:t>
                      </a:r>
                      <a:endParaRPr lang="en-US" dirty="0"/>
                    </a:p>
                  </a:txBody>
                  <a:tcPr/>
                </a:tc>
                <a:tc>
                  <a:txBody>
                    <a:bodyPr/>
                    <a:lstStyle/>
                    <a:p>
                      <a:r>
                        <a:rPr lang="en-US" dirty="0" smtClean="0"/>
                        <a:t>“Why should our firm purchase your offering instead of your competitor’s?”</a:t>
                      </a:r>
                      <a:endParaRPr lang="en-US" dirty="0"/>
                    </a:p>
                  </a:txBody>
                  <a:tcPr/>
                </a:tc>
                <a:tc>
                  <a:txBody>
                    <a:bodyPr/>
                    <a:lstStyle/>
                    <a:p>
                      <a:r>
                        <a:rPr lang="en-US" dirty="0" smtClean="0"/>
                        <a:t>“What is </a:t>
                      </a:r>
                      <a:r>
                        <a:rPr lang="en-US" i="1" dirty="0" smtClean="0"/>
                        <a:t>most</a:t>
                      </a:r>
                      <a:r>
                        <a:rPr lang="en-US" dirty="0" smtClean="0"/>
                        <a:t> worthwhile</a:t>
                      </a:r>
                      <a:r>
                        <a:rPr lang="en-US" baseline="0" dirty="0" smtClean="0"/>
                        <a:t> for our firm to keep in mind about your offering?”</a:t>
                      </a:r>
                      <a:endParaRPr lang="en-US" dirty="0"/>
                    </a:p>
                  </a:txBody>
                  <a:tcPr/>
                </a:tc>
              </a:tr>
              <a:tr h="370840">
                <a:tc>
                  <a:txBody>
                    <a:bodyPr/>
                    <a:lstStyle/>
                    <a:p>
                      <a:r>
                        <a:rPr lang="en-US" dirty="0" smtClean="0"/>
                        <a:t>Requires:</a:t>
                      </a:r>
                    </a:p>
                  </a:txBody>
                  <a:tcPr/>
                </a:tc>
                <a:tc>
                  <a:txBody>
                    <a:bodyPr/>
                    <a:lstStyle/>
                    <a:p>
                      <a:r>
                        <a:rPr lang="en-US" dirty="0" smtClean="0"/>
                        <a:t>Knowledge of own market offering</a:t>
                      </a:r>
                      <a:endParaRPr lang="en-US" dirty="0"/>
                    </a:p>
                  </a:txBody>
                  <a:tcPr/>
                </a:tc>
                <a:tc>
                  <a:txBody>
                    <a:bodyPr/>
                    <a:lstStyle/>
                    <a:p>
                      <a:r>
                        <a:rPr lang="en-US" dirty="0" smtClean="0"/>
                        <a:t>Knowledge of own market offering and next best alternative</a:t>
                      </a:r>
                      <a:endParaRPr lang="en-US" dirty="0"/>
                    </a:p>
                  </a:txBody>
                  <a:tcPr/>
                </a:tc>
                <a:tc>
                  <a:txBody>
                    <a:bodyPr/>
                    <a:lstStyle/>
                    <a:p>
                      <a:r>
                        <a:rPr lang="en-US" dirty="0" smtClean="0"/>
                        <a:t>Knowledge of how own marketing offering delivers value to customers, compared with next best alternative</a:t>
                      </a:r>
                      <a:endParaRPr lang="en-US" dirty="0"/>
                    </a:p>
                  </a:txBody>
                  <a:tcPr/>
                </a:tc>
              </a:tr>
              <a:tr h="370840">
                <a:tc>
                  <a:txBody>
                    <a:bodyPr/>
                    <a:lstStyle/>
                    <a:p>
                      <a:r>
                        <a:rPr lang="en-US" dirty="0" smtClean="0"/>
                        <a:t>Has the potential pitfall:</a:t>
                      </a:r>
                      <a:endParaRPr lang="en-US" dirty="0"/>
                    </a:p>
                  </a:txBody>
                  <a:tcPr/>
                </a:tc>
                <a:tc>
                  <a:txBody>
                    <a:bodyPr/>
                    <a:lstStyle/>
                    <a:p>
                      <a:r>
                        <a:rPr lang="en-US" dirty="0" smtClean="0"/>
                        <a:t>Benefit assertion</a:t>
                      </a:r>
                      <a:endParaRPr lang="en-US" dirty="0"/>
                    </a:p>
                  </a:txBody>
                  <a:tcPr/>
                </a:tc>
                <a:tc>
                  <a:txBody>
                    <a:bodyPr/>
                    <a:lstStyle/>
                    <a:p>
                      <a:r>
                        <a:rPr lang="en-US" dirty="0" smtClean="0"/>
                        <a:t>Value presumption</a:t>
                      </a:r>
                      <a:endParaRPr lang="en-US" dirty="0"/>
                    </a:p>
                  </a:txBody>
                  <a:tcPr/>
                </a:tc>
                <a:tc>
                  <a:txBody>
                    <a:bodyPr/>
                    <a:lstStyle/>
                    <a:p>
                      <a:r>
                        <a:rPr lang="en-US" dirty="0" smtClean="0"/>
                        <a:t>Requires customer</a:t>
                      </a:r>
                      <a:r>
                        <a:rPr lang="en-US" baseline="0" dirty="0" smtClean="0"/>
                        <a:t> value research</a:t>
                      </a:r>
                      <a:endParaRPr lang="en-US" dirty="0"/>
                    </a:p>
                  </a:txBody>
                  <a:tcPr/>
                </a:tc>
              </a:tr>
            </a:tbl>
          </a:graphicData>
        </a:graphic>
      </p:graphicFrame>
    </p:spTree>
    <p:extLst>
      <p:ext uri="{BB962C8B-B14F-4D97-AF65-F5344CB8AC3E}">
        <p14:creationId xmlns:p14="http://schemas.microsoft.com/office/powerpoint/2010/main" val="497018072"/>
      </p:ext>
    </p:extLst>
  </p:cSld>
  <p:clrMapOvr>
    <a:masterClrMapping/>
  </p:clrMapOvr>
  <p:transition advTm="2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71</a:t>
            </a:fld>
            <a:endParaRPr lang="en-US"/>
          </a:p>
        </p:txBody>
      </p:sp>
      <p:sp>
        <p:nvSpPr>
          <p:cNvPr id="3" name="Title 2"/>
          <p:cNvSpPr>
            <a:spLocks noGrp="1"/>
          </p:cNvSpPr>
          <p:nvPr>
            <p:ph type="title"/>
          </p:nvPr>
        </p:nvSpPr>
        <p:spPr>
          <a:xfrm>
            <a:off x="190500" y="216000"/>
            <a:ext cx="8763000" cy="709200"/>
          </a:xfrm>
        </p:spPr>
        <p:txBody>
          <a:bodyPr>
            <a:normAutofit fontScale="90000"/>
          </a:bodyPr>
          <a:lstStyle/>
          <a:p>
            <a:pPr>
              <a:defRPr/>
            </a:pPr>
            <a:r>
              <a:rPr lang="en-US" b="1" i="1" dirty="0" smtClean="0">
                <a:solidFill>
                  <a:srgbClr val="4676A6"/>
                </a:solidFill>
              </a:rPr>
              <a:t>Buyer </a:t>
            </a:r>
            <a:r>
              <a:rPr lang="en-US" b="1" i="1" dirty="0" err="1" smtClean="0">
                <a:solidFill>
                  <a:srgbClr val="4676A6"/>
                </a:solidFill>
              </a:rPr>
              <a:t>behaviour</a:t>
            </a:r>
            <a:r>
              <a:rPr lang="en-US" b="1" i="1" dirty="0" smtClean="0">
                <a:solidFill>
                  <a:srgbClr val="4676A6"/>
                </a:solidFill>
              </a:rPr>
              <a:t> &amp; motivation</a:t>
            </a:r>
            <a:endParaRPr lang="en-US" b="1" i="1" dirty="0">
              <a:solidFill>
                <a:srgbClr val="4676A6"/>
              </a:solidFill>
            </a:endParaRPr>
          </a:p>
        </p:txBody>
      </p:sp>
      <p:sp>
        <p:nvSpPr>
          <p:cNvPr id="4" name="TextBox 3"/>
          <p:cNvSpPr txBox="1"/>
          <p:nvPr/>
        </p:nvSpPr>
        <p:spPr>
          <a:xfrm>
            <a:off x="648000" y="5940000"/>
            <a:ext cx="5497723" cy="338554"/>
          </a:xfrm>
          <a:prstGeom prst="rect">
            <a:avLst/>
          </a:prstGeom>
          <a:noFill/>
        </p:spPr>
        <p:txBody>
          <a:bodyPr wrap="none" rtlCol="0">
            <a:spAutoFit/>
          </a:bodyPr>
          <a:lstStyle/>
          <a:p>
            <a:r>
              <a:rPr lang="en-US" sz="1600" i="1" dirty="0" smtClean="0"/>
              <a:t>Source: Rethinking the sales force (Rackham, de </a:t>
            </a:r>
            <a:r>
              <a:rPr lang="en-US" sz="1600" i="1" dirty="0" err="1" smtClean="0"/>
              <a:t>Vincentis</a:t>
            </a:r>
            <a:r>
              <a:rPr lang="en-US" sz="1600" i="1" dirty="0" smtClean="0"/>
              <a:t> 1999)</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662078545"/>
              </p:ext>
            </p:extLst>
          </p:nvPr>
        </p:nvGraphicFramePr>
        <p:xfrm>
          <a:off x="648000" y="1260000"/>
          <a:ext cx="7848601" cy="4632960"/>
        </p:xfrm>
        <a:graphic>
          <a:graphicData uri="http://schemas.openxmlformats.org/drawingml/2006/table">
            <a:tbl>
              <a:tblPr firstRow="1" bandRow="1">
                <a:tableStyleId>{5C22544A-7EE6-4342-B048-85BDC9FD1C3A}</a:tableStyleId>
              </a:tblPr>
              <a:tblGrid>
                <a:gridCol w="2057401"/>
                <a:gridCol w="2593622"/>
                <a:gridCol w="3197578"/>
              </a:tblGrid>
              <a:tr h="370840">
                <a:tc>
                  <a:txBody>
                    <a:bodyPr/>
                    <a:lstStyle/>
                    <a:p>
                      <a:pPr algn="l"/>
                      <a:r>
                        <a:rPr lang="en-US" sz="2600" dirty="0" smtClean="0"/>
                        <a:t>Type</a:t>
                      </a:r>
                      <a:endParaRPr lang="en-US" sz="2600" dirty="0"/>
                    </a:p>
                  </a:txBody>
                  <a:tcPr/>
                </a:tc>
                <a:tc>
                  <a:txBody>
                    <a:bodyPr/>
                    <a:lstStyle/>
                    <a:p>
                      <a:pPr algn="l"/>
                      <a:r>
                        <a:rPr lang="en-US" sz="2600" dirty="0" smtClean="0"/>
                        <a:t>Buyer </a:t>
                      </a:r>
                      <a:r>
                        <a:rPr lang="en-US" sz="2600" dirty="0" err="1" smtClean="0"/>
                        <a:t>behaviour</a:t>
                      </a:r>
                      <a:endParaRPr lang="en-US" sz="2600" dirty="0"/>
                    </a:p>
                  </a:txBody>
                  <a:tcPr/>
                </a:tc>
                <a:tc>
                  <a:txBody>
                    <a:bodyPr/>
                    <a:lstStyle/>
                    <a:p>
                      <a:pPr algn="l"/>
                      <a:r>
                        <a:rPr lang="en-US" sz="2600" dirty="0" smtClean="0"/>
                        <a:t>Motivation</a:t>
                      </a:r>
                      <a:endParaRPr lang="en-US" sz="2600" dirty="0"/>
                    </a:p>
                  </a:txBody>
                  <a:tcPr/>
                </a:tc>
              </a:tr>
              <a:tr h="370840">
                <a:tc>
                  <a:txBody>
                    <a:bodyPr/>
                    <a:lstStyle/>
                    <a:p>
                      <a:pPr algn="l"/>
                      <a:r>
                        <a:rPr lang="en-US" sz="2600" dirty="0" smtClean="0"/>
                        <a:t>Transactional sales</a:t>
                      </a:r>
                      <a:endParaRPr lang="en-US" sz="2600" dirty="0"/>
                    </a:p>
                  </a:txBody>
                  <a:tcPr/>
                </a:tc>
                <a:tc>
                  <a:txBody>
                    <a:bodyPr/>
                    <a:lstStyle/>
                    <a:p>
                      <a:pPr algn="l"/>
                      <a:r>
                        <a:rPr lang="en-US" sz="2600" dirty="0" smtClean="0"/>
                        <a:t>Intrinsic value buyers: “keep it cheap and easy to do business”</a:t>
                      </a:r>
                      <a:endParaRPr lang="en-US" sz="2600" dirty="0"/>
                    </a:p>
                  </a:txBody>
                  <a:tcPr/>
                </a:tc>
                <a:tc>
                  <a:txBody>
                    <a:bodyPr/>
                    <a:lstStyle/>
                    <a:p>
                      <a:pPr algn="l"/>
                      <a:r>
                        <a:rPr lang="en-US" sz="2000" dirty="0" smtClean="0"/>
                        <a:t>Understands</a:t>
                      </a:r>
                      <a:r>
                        <a:rPr lang="en-US" sz="2000" baseline="0" dirty="0" smtClean="0"/>
                        <a:t> the product</a:t>
                      </a:r>
                    </a:p>
                    <a:p>
                      <a:pPr algn="l"/>
                      <a:r>
                        <a:rPr lang="en-US" sz="2000" baseline="0" dirty="0" smtClean="0"/>
                        <a:t>Perceives it as substitutable</a:t>
                      </a:r>
                    </a:p>
                    <a:p>
                      <a:pPr algn="l"/>
                      <a:r>
                        <a:rPr lang="en-US" sz="2000" baseline="0" dirty="0" smtClean="0"/>
                        <a:t>Cost focus</a:t>
                      </a:r>
                    </a:p>
                    <a:p>
                      <a:pPr algn="l"/>
                      <a:r>
                        <a:rPr lang="en-US" sz="2000" baseline="0" dirty="0" smtClean="0"/>
                        <a:t>Resents time ‘wasted’ with sales people</a:t>
                      </a:r>
                      <a:endParaRPr lang="en-US" sz="2000" dirty="0"/>
                    </a:p>
                  </a:txBody>
                  <a:tcPr/>
                </a:tc>
              </a:tr>
              <a:tr h="370840">
                <a:tc>
                  <a:txBody>
                    <a:bodyPr/>
                    <a:lstStyle/>
                    <a:p>
                      <a:pPr algn="l"/>
                      <a:r>
                        <a:rPr lang="en-US" sz="2600" dirty="0" smtClean="0"/>
                        <a:t>Consultative sales</a:t>
                      </a:r>
                      <a:endParaRPr lang="en-US" sz="2600" dirty="0"/>
                    </a:p>
                  </a:txBody>
                  <a:tcPr/>
                </a:tc>
                <a:tc>
                  <a:txBody>
                    <a:bodyPr/>
                    <a:lstStyle/>
                    <a:p>
                      <a:pPr algn="l"/>
                      <a:r>
                        <a:rPr lang="en-US" sz="2600" dirty="0" smtClean="0"/>
                        <a:t>Extrinsic value buyers: “I don’t know the answer:</a:t>
                      </a:r>
                      <a:r>
                        <a:rPr lang="en-US" sz="2600" baseline="0" dirty="0" smtClean="0"/>
                        <a:t> help me </a:t>
                      </a:r>
                      <a:r>
                        <a:rPr lang="en-US" sz="2600" baseline="0" dirty="0" err="1" smtClean="0"/>
                        <a:t>analyse</a:t>
                      </a:r>
                      <a:r>
                        <a:rPr lang="en-US" sz="2600" baseline="0" dirty="0" smtClean="0"/>
                        <a:t> and solve the issue</a:t>
                      </a:r>
                      <a:endParaRPr lang="en-US" sz="2600" dirty="0"/>
                    </a:p>
                  </a:txBody>
                  <a:tcPr/>
                </a:tc>
                <a:tc>
                  <a:txBody>
                    <a:bodyPr/>
                    <a:lstStyle/>
                    <a:p>
                      <a:pPr algn="l"/>
                      <a:r>
                        <a:rPr lang="en-US" sz="2000" dirty="0" smtClean="0"/>
                        <a:t>Focus on how the product is used</a:t>
                      </a:r>
                    </a:p>
                    <a:p>
                      <a:pPr algn="l"/>
                      <a:r>
                        <a:rPr lang="en-US" sz="2000" dirty="0" smtClean="0"/>
                        <a:t>Interested in solutions and applications</a:t>
                      </a:r>
                    </a:p>
                    <a:p>
                      <a:pPr algn="l"/>
                      <a:r>
                        <a:rPr lang="en-US" sz="2000" dirty="0" smtClean="0"/>
                        <a:t>Values advice and help</a:t>
                      </a:r>
                    </a:p>
                    <a:p>
                      <a:pPr algn="l"/>
                      <a:r>
                        <a:rPr lang="en-US" sz="2000" dirty="0" smtClean="0"/>
                        <a:t>Needs the sales</a:t>
                      </a:r>
                      <a:r>
                        <a:rPr lang="en-US" sz="2000" baseline="0" dirty="0" smtClean="0"/>
                        <a:t> person</a:t>
                      </a:r>
                      <a:endParaRPr lang="en-US" sz="2000" dirty="0"/>
                    </a:p>
                  </a:txBody>
                  <a:tcPr/>
                </a:tc>
              </a:tr>
            </a:tbl>
          </a:graphicData>
        </a:graphic>
      </p:graphicFrame>
    </p:spTree>
    <p:extLst>
      <p:ext uri="{BB962C8B-B14F-4D97-AF65-F5344CB8AC3E}">
        <p14:creationId xmlns:p14="http://schemas.microsoft.com/office/powerpoint/2010/main" val="2174941352"/>
      </p:ext>
    </p:extLst>
  </p:cSld>
  <p:clrMapOvr>
    <a:masterClrMapping/>
  </p:clrMapOvr>
  <p:transition advTm="2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Even when customer value propositions are well captured and formulated, introduction of solutions that involve new technology will have to overcome some hurdles.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This is called </a:t>
            </a:r>
            <a:r>
              <a:rPr lang="en-US" sz="2800" dirty="0" smtClean="0">
                <a:solidFill>
                  <a:srgbClr val="4676A6"/>
                </a:solidFill>
                <a:latin typeface="+mn-lt"/>
              </a:rPr>
              <a:t>“crossing the technology chasm”</a:t>
            </a:r>
            <a:r>
              <a:rPr lang="en-US" sz="2800" dirty="0" smtClean="0">
                <a:latin typeface="+mn-lt"/>
              </a:rPr>
              <a:t>:</a:t>
            </a:r>
            <a:r>
              <a:rPr lang="en-US" sz="2800" dirty="0" smtClean="0">
                <a:solidFill>
                  <a:srgbClr val="4676A6"/>
                </a:solidFill>
                <a:latin typeface="+mn-lt"/>
              </a:rPr>
              <a:t> </a:t>
            </a:r>
            <a:endParaRPr lang="en-US" sz="2800" dirty="0">
              <a:solidFill>
                <a:srgbClr val="4676A6"/>
              </a:solidFill>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67073452"/>
      </p:ext>
    </p:extLst>
  </p:cSld>
  <p:clrMapOvr>
    <a:masterClrMapping/>
  </p:clrMapOvr>
  <p:transition advTm="2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73</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Crossing the technology chasm</a:t>
            </a:r>
            <a:endParaRPr lang="en-US" sz="4000" b="1" i="1" dirty="0">
              <a:solidFill>
                <a:srgbClr val="4676A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44600"/>
            <a:ext cx="71628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2525" y="5940000"/>
            <a:ext cx="3658950" cy="338554"/>
          </a:xfrm>
          <a:prstGeom prst="rect">
            <a:avLst/>
          </a:prstGeom>
          <a:noFill/>
        </p:spPr>
        <p:txBody>
          <a:bodyPr wrap="none" rtlCol="0">
            <a:spAutoFit/>
          </a:bodyPr>
          <a:lstStyle/>
          <a:p>
            <a:pPr algn="ctr"/>
            <a:r>
              <a:rPr lang="en-US" sz="1600" i="1" dirty="0" smtClean="0"/>
              <a:t>Source: Crossing the chasm (Moore 1991)</a:t>
            </a:r>
            <a:endParaRPr lang="en-US" sz="1600" i="1" dirty="0"/>
          </a:p>
        </p:txBody>
      </p:sp>
    </p:spTree>
    <p:extLst>
      <p:ext uri="{BB962C8B-B14F-4D97-AF65-F5344CB8AC3E}">
        <p14:creationId xmlns:p14="http://schemas.microsoft.com/office/powerpoint/2010/main" val="3903573739"/>
      </p:ext>
    </p:extLst>
  </p:cSld>
  <p:clrMapOvr>
    <a:masterClrMapping/>
  </p:clrMapOvr>
  <p:transition advTm="2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74</a:t>
            </a:fld>
            <a:endParaRPr lang="en-US"/>
          </a:p>
        </p:txBody>
      </p:sp>
      <p:sp>
        <p:nvSpPr>
          <p:cNvPr id="3" name="Title 2"/>
          <p:cNvSpPr>
            <a:spLocks noGrp="1"/>
          </p:cNvSpPr>
          <p:nvPr>
            <p:ph type="title"/>
          </p:nvPr>
        </p:nvSpPr>
        <p:spPr>
          <a:xfrm>
            <a:off x="378000" y="324000"/>
            <a:ext cx="8208000" cy="1324800"/>
          </a:xfrm>
        </p:spPr>
        <p:txBody>
          <a:bodyPr>
            <a:normAutofit/>
          </a:bodyPr>
          <a:lstStyle/>
          <a:p>
            <a:pPr algn="r">
              <a:defRPr/>
            </a:pPr>
            <a:r>
              <a:rPr lang="en-US" sz="4000" b="1" i="1" dirty="0" smtClean="0">
                <a:solidFill>
                  <a:srgbClr val="4676A6"/>
                </a:solidFill>
              </a:rPr>
              <a:t>Crossing </a:t>
            </a:r>
            <a:br>
              <a:rPr lang="en-US" sz="4000" b="1" i="1" dirty="0" smtClean="0">
                <a:solidFill>
                  <a:srgbClr val="4676A6"/>
                </a:solidFill>
              </a:rPr>
            </a:br>
            <a:r>
              <a:rPr lang="en-US" sz="4000" b="1" i="1" dirty="0" smtClean="0">
                <a:solidFill>
                  <a:srgbClr val="4676A6"/>
                </a:solidFill>
              </a:rPr>
              <a:t>the technology chasm</a:t>
            </a:r>
            <a:endParaRPr lang="en-US" sz="4000" b="1" i="1" dirty="0">
              <a:solidFill>
                <a:srgbClr val="4676A6"/>
              </a:solidFill>
            </a:endParaRPr>
          </a:p>
        </p:txBody>
      </p:sp>
      <p:sp>
        <p:nvSpPr>
          <p:cNvPr id="2" name="TextBox 1"/>
          <p:cNvSpPr txBox="1"/>
          <p:nvPr/>
        </p:nvSpPr>
        <p:spPr>
          <a:xfrm>
            <a:off x="378000" y="1800000"/>
            <a:ext cx="8208000" cy="4191917"/>
          </a:xfrm>
          <a:prstGeom prst="rect">
            <a:avLst/>
          </a:prstGeom>
          <a:noFill/>
        </p:spPr>
        <p:txBody>
          <a:bodyPr wrap="square" rtlCol="0">
            <a:spAutoFit/>
          </a:bodyPr>
          <a:lstStyle/>
          <a:p>
            <a:pPr marL="342000" indent="-342000">
              <a:lnSpc>
                <a:spcPct val="80000"/>
              </a:lnSpc>
              <a:spcAft>
                <a:spcPts val="1200"/>
              </a:spcAft>
              <a:buFont typeface="Arial" pitchFamily="34" charset="0"/>
              <a:buChar char="•"/>
            </a:pPr>
            <a:r>
              <a:rPr lang="en-US" sz="2600" dirty="0" smtClean="0"/>
              <a:t>Most clients of EO products and services belong to the early and late majority,</a:t>
            </a:r>
          </a:p>
          <a:p>
            <a:pPr marL="342000" indent="-342000">
              <a:lnSpc>
                <a:spcPct val="80000"/>
              </a:lnSpc>
              <a:spcAft>
                <a:spcPts val="1200"/>
              </a:spcAft>
              <a:buFont typeface="Arial" pitchFamily="34" charset="0"/>
              <a:buChar char="•"/>
            </a:pPr>
            <a:r>
              <a:rPr lang="en-US" sz="2600" dirty="0" smtClean="0"/>
              <a:t>They are pragmatists and are not prepared or willing to take substantial risk: the solution should work and be reliable.</a:t>
            </a:r>
          </a:p>
          <a:p>
            <a:pPr marL="342000" indent="-342000">
              <a:lnSpc>
                <a:spcPct val="80000"/>
              </a:lnSpc>
              <a:spcAft>
                <a:spcPts val="1200"/>
              </a:spcAft>
              <a:buFont typeface="Arial" pitchFamily="34" charset="0"/>
              <a:buChar char="•"/>
            </a:pPr>
            <a:r>
              <a:rPr lang="en-US" sz="2600" dirty="0" smtClean="0"/>
              <a:t>Once convinced, the pragmatists will be long-term clients.</a:t>
            </a:r>
          </a:p>
          <a:p>
            <a:pPr marL="342000" indent="-342000">
              <a:lnSpc>
                <a:spcPct val="80000"/>
              </a:lnSpc>
              <a:spcAft>
                <a:spcPts val="1200"/>
              </a:spcAft>
              <a:buFont typeface="Arial" pitchFamily="34" charset="0"/>
              <a:buChar char="•"/>
            </a:pPr>
            <a:endParaRPr lang="en-US" sz="2600" dirty="0" smtClean="0"/>
          </a:p>
          <a:p>
            <a:pPr marL="342000" indent="-342000">
              <a:lnSpc>
                <a:spcPct val="80000"/>
              </a:lnSpc>
              <a:spcAft>
                <a:spcPts val="1200"/>
              </a:spcAft>
            </a:pPr>
            <a:r>
              <a:rPr lang="en-US" sz="1600" i="1" dirty="0" smtClean="0"/>
              <a:t>Source: Crossing the chasm (Moore 1991)</a:t>
            </a:r>
          </a:p>
          <a:p>
            <a:pPr marL="342000" indent="-342000">
              <a:lnSpc>
                <a:spcPct val="80000"/>
              </a:lnSpc>
              <a:spcAft>
                <a:spcPts val="1200"/>
              </a:spcAft>
            </a:pPr>
            <a:endParaRPr lang="en-US" sz="1600" i="1" dirty="0" smtClean="0"/>
          </a:p>
          <a:p>
            <a:pPr marL="285750" indent="-285750">
              <a:lnSpc>
                <a:spcPct val="80000"/>
              </a:lnSpc>
              <a:spcAft>
                <a:spcPts val="1200"/>
              </a:spcAft>
              <a:buFont typeface="Wingdings" panose="05000000000000000000" pitchFamily="2" charset="2"/>
              <a:buChar char="§"/>
            </a:pPr>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88299031"/>
      </p:ext>
    </p:extLst>
  </p:cSld>
  <p:clrMapOvr>
    <a:masterClrMapping/>
  </p:clrMapOvr>
  <p:transition advTm="2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75</a:t>
            </a:fld>
            <a:endParaRPr lang="en-US"/>
          </a:p>
        </p:txBody>
      </p:sp>
      <p:sp>
        <p:nvSpPr>
          <p:cNvPr id="7" name="Title 1"/>
          <p:cNvSpPr txBox="1">
            <a:spLocks/>
          </p:cNvSpPr>
          <p:nvPr/>
        </p:nvSpPr>
        <p:spPr>
          <a:xfrm>
            <a:off x="3958800" y="900000"/>
            <a:ext cx="4627200" cy="7092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679205"/>
          </a:xfrm>
        </p:spPr>
        <p:txBody>
          <a:bodyPr>
            <a:normAutofit/>
          </a:bodyPr>
          <a:lstStyle/>
          <a:p>
            <a:pPr marL="0" indent="0">
              <a:lnSpc>
                <a:spcPct val="80000"/>
              </a:lnSpc>
              <a:spcBef>
                <a:spcPts val="0"/>
              </a:spcBef>
              <a:spcAft>
                <a:spcPts val="1200"/>
              </a:spcAft>
              <a:buNone/>
            </a:pPr>
            <a:r>
              <a:rPr lang="en-US" sz="2600" b="1" dirty="0" smtClean="0">
                <a:solidFill>
                  <a:srgbClr val="4676A6"/>
                </a:solidFill>
              </a:rPr>
              <a:t>Creating &amp; delivering your value proposition </a:t>
            </a:r>
            <a:br>
              <a:rPr lang="en-US" sz="2600" b="1" dirty="0" smtClean="0">
                <a:solidFill>
                  <a:srgbClr val="4676A6"/>
                </a:solidFill>
              </a:rPr>
            </a:br>
            <a:r>
              <a:rPr lang="en-US" sz="2000" dirty="0" smtClean="0"/>
              <a:t>– </a:t>
            </a:r>
            <a:r>
              <a:rPr lang="en-US" sz="2000" i="1" dirty="0" smtClean="0"/>
              <a:t>managing customer experience for profit </a:t>
            </a:r>
            <a:r>
              <a:rPr lang="en-US" sz="2000" dirty="0" smtClean="0"/>
              <a:t/>
            </a:r>
            <a:br>
              <a:rPr lang="en-US" sz="2000" dirty="0" smtClean="0"/>
            </a:br>
            <a:r>
              <a:rPr lang="en-US" sz="2000" b="1" dirty="0" smtClean="0"/>
              <a:t>(Barnes, Blake, </a:t>
            </a:r>
            <a:r>
              <a:rPr lang="en-US" sz="2000" b="1" dirty="0" err="1" smtClean="0"/>
              <a:t>Pinder</a:t>
            </a:r>
            <a:r>
              <a:rPr lang="en-US" sz="2000" b="1" dirty="0" smtClean="0"/>
              <a:t>; 2009)</a:t>
            </a:r>
            <a:endParaRPr lang="en-US" sz="2000" i="1" dirty="0" smtClean="0"/>
          </a:p>
          <a:p>
            <a:pPr marL="0" indent="0">
              <a:lnSpc>
                <a:spcPct val="80000"/>
              </a:lnSpc>
              <a:spcBef>
                <a:spcPts val="0"/>
              </a:spcBef>
              <a:spcAft>
                <a:spcPts val="1200"/>
              </a:spcAft>
              <a:buNone/>
            </a:pPr>
            <a:r>
              <a:rPr lang="en-US" sz="2600" b="1" dirty="0" smtClean="0">
                <a:solidFill>
                  <a:srgbClr val="4676A6"/>
                </a:solidFill>
              </a:rPr>
              <a:t>Customer </a:t>
            </a:r>
            <a:r>
              <a:rPr lang="en-US" sz="2600" b="1" dirty="0">
                <a:solidFill>
                  <a:srgbClr val="4676A6"/>
                </a:solidFill>
              </a:rPr>
              <a:t>value </a:t>
            </a:r>
            <a:r>
              <a:rPr lang="en-US" sz="2600" b="1" dirty="0" smtClean="0">
                <a:solidFill>
                  <a:srgbClr val="4676A6"/>
                </a:solidFill>
              </a:rPr>
              <a:t>propositions in business markets </a:t>
            </a:r>
            <a:br>
              <a:rPr lang="en-US" sz="2600" b="1" dirty="0" smtClean="0">
                <a:solidFill>
                  <a:srgbClr val="4676A6"/>
                </a:solidFill>
              </a:rPr>
            </a:br>
            <a:r>
              <a:rPr lang="en-US" sz="2000" b="1" dirty="0" smtClean="0"/>
              <a:t>(Anderson, </a:t>
            </a:r>
            <a:r>
              <a:rPr lang="en-US" sz="2000" b="1" dirty="0" err="1" smtClean="0"/>
              <a:t>Narus</a:t>
            </a:r>
            <a:r>
              <a:rPr lang="en-US" sz="2000" b="1" dirty="0" smtClean="0"/>
              <a:t>, van </a:t>
            </a:r>
            <a:r>
              <a:rPr lang="en-US" sz="2000" b="1" dirty="0" err="1" smtClean="0"/>
              <a:t>Rossum</a:t>
            </a:r>
            <a:r>
              <a:rPr lang="en-US" sz="2000" b="1" dirty="0" smtClean="0"/>
              <a:t> </a:t>
            </a:r>
            <a:r>
              <a:rPr lang="en-US" sz="2000" dirty="0" smtClean="0"/>
              <a:t>[Harvard Business Review]</a:t>
            </a:r>
            <a:r>
              <a:rPr lang="en-US" sz="2000" b="1" dirty="0" smtClean="0"/>
              <a:t>; 2006)</a:t>
            </a:r>
            <a:endParaRPr lang="en-US" sz="2000" i="1" dirty="0"/>
          </a:p>
          <a:p>
            <a:pPr marL="0" indent="0">
              <a:lnSpc>
                <a:spcPct val="80000"/>
              </a:lnSpc>
              <a:spcBef>
                <a:spcPts val="0"/>
              </a:spcBef>
              <a:spcAft>
                <a:spcPts val="1200"/>
              </a:spcAft>
              <a:buNone/>
            </a:pPr>
            <a:r>
              <a:rPr lang="en-US" sz="2600" b="1" dirty="0" smtClean="0">
                <a:solidFill>
                  <a:srgbClr val="4676A6"/>
                </a:solidFill>
              </a:rPr>
              <a:t>Rethinking the sales force: </a:t>
            </a:r>
            <a:br>
              <a:rPr lang="en-US" sz="2600" b="1" dirty="0" smtClean="0">
                <a:solidFill>
                  <a:srgbClr val="4676A6"/>
                </a:solidFill>
              </a:rPr>
            </a:br>
            <a:r>
              <a:rPr lang="en-US" sz="2000" i="1" dirty="0" smtClean="0"/>
              <a:t>refining selling to create and capture customer value</a:t>
            </a:r>
            <a:r>
              <a:rPr lang="en-US" sz="2000" b="1" i="1" dirty="0" smtClean="0"/>
              <a:t> </a:t>
            </a:r>
            <a:r>
              <a:rPr lang="en-US" sz="2000" b="1" dirty="0" smtClean="0"/>
              <a:t/>
            </a:r>
            <a:br>
              <a:rPr lang="en-US" sz="2000" b="1" dirty="0" smtClean="0"/>
            </a:br>
            <a:r>
              <a:rPr lang="en-US" sz="2000" b="1" dirty="0" smtClean="0"/>
              <a:t>(Rackham, de </a:t>
            </a:r>
            <a:r>
              <a:rPr lang="en-US" sz="2000" b="1" dirty="0" err="1" smtClean="0"/>
              <a:t>Vicentis</a:t>
            </a:r>
            <a:r>
              <a:rPr lang="en-US" sz="2000" b="1" dirty="0" smtClean="0"/>
              <a:t>; 1999)</a:t>
            </a:r>
            <a:endParaRPr lang="en-US" sz="2000" i="1" dirty="0"/>
          </a:p>
          <a:p>
            <a:pPr marL="0" indent="0">
              <a:lnSpc>
                <a:spcPct val="80000"/>
              </a:lnSpc>
              <a:spcBef>
                <a:spcPts val="0"/>
              </a:spcBef>
              <a:spcAft>
                <a:spcPts val="1200"/>
              </a:spcAft>
              <a:buNone/>
            </a:pPr>
            <a:r>
              <a:rPr lang="en-US" sz="2600" b="1" dirty="0" smtClean="0">
                <a:solidFill>
                  <a:srgbClr val="4676A6"/>
                </a:solidFill>
              </a:rPr>
              <a:t>Crossing the chasm </a:t>
            </a:r>
            <a:br>
              <a:rPr lang="en-US" sz="2600" b="1" dirty="0" smtClean="0">
                <a:solidFill>
                  <a:srgbClr val="4676A6"/>
                </a:solidFill>
              </a:rPr>
            </a:br>
            <a:r>
              <a:rPr lang="en-US" sz="2000" i="1" dirty="0" smtClean="0"/>
              <a:t>– marketing and selling high-tech products to mainstream customers</a:t>
            </a:r>
            <a:r>
              <a:rPr lang="en-US" sz="2000" b="1" i="1" dirty="0" smtClean="0"/>
              <a:t> </a:t>
            </a:r>
            <a:br>
              <a:rPr lang="en-US" sz="2000" b="1" i="1" dirty="0" smtClean="0"/>
            </a:br>
            <a:r>
              <a:rPr lang="en-US" sz="2000" b="1" dirty="0" smtClean="0"/>
              <a:t>(Moore; 1991)</a:t>
            </a:r>
          </a:p>
        </p:txBody>
      </p:sp>
    </p:spTree>
    <p:extLst>
      <p:ext uri="{BB962C8B-B14F-4D97-AF65-F5344CB8AC3E}">
        <p14:creationId xmlns:p14="http://schemas.microsoft.com/office/powerpoint/2010/main" val="508619844"/>
      </p:ext>
    </p:extLst>
  </p:cSld>
  <p:clrMapOvr>
    <a:masterClrMapping/>
  </p:clrMapOvr>
  <p:transition advTm="2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Creating shared value is a key element of successful implementation of earth observation solutions.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achieve this, in most cases earth observation applications have to be integrated into more general (business or organizational) processes: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77</a:t>
            </a:fld>
            <a:endParaRPr lang="en-US" dirty="0"/>
          </a:p>
        </p:txBody>
      </p:sp>
      <p:sp>
        <p:nvSpPr>
          <p:cNvPr id="6"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Create shared value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6685" y="1800000"/>
            <a:ext cx="8208000" cy="4267200"/>
          </a:xfrm>
        </p:spPr>
        <p:txBody>
          <a:bodyPr>
            <a:normAutofit/>
          </a:bodyPr>
          <a:lstStyle/>
          <a:p>
            <a:pPr marL="0" indent="0">
              <a:lnSpc>
                <a:spcPct val="80000"/>
              </a:lnSpc>
              <a:spcBef>
                <a:spcPts val="0"/>
              </a:spcBef>
              <a:spcAft>
                <a:spcPts val="1200"/>
              </a:spcAft>
              <a:buNone/>
            </a:pPr>
            <a:r>
              <a:rPr lang="en-US" sz="2600" dirty="0" smtClean="0">
                <a:solidFill>
                  <a:prstClr val="black"/>
                </a:solidFill>
                <a:ea typeface="Times New Roman"/>
                <a:cs typeface="Times New Roman"/>
              </a:rPr>
              <a:t>Involves cooperation between:</a:t>
            </a:r>
            <a:endParaRPr lang="en-US" sz="2600" b="1" dirty="0" smtClean="0">
              <a:solidFill>
                <a:prstClr val="black"/>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Public sector</a:t>
            </a:r>
            <a:endParaRPr lang="en-US" sz="2600" dirty="0" smtClean="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Private sector</a:t>
            </a:r>
            <a:endParaRPr lang="en-US" sz="2600" dirty="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Social sector</a:t>
            </a:r>
            <a:endParaRPr lang="en-US" sz="2600" dirty="0">
              <a:solidFill>
                <a:srgbClr val="4676A6"/>
              </a:solidFill>
              <a:ea typeface="Times New Roman"/>
              <a:cs typeface="Times New Roman"/>
            </a:endParaRPr>
          </a:p>
          <a:p>
            <a:pPr marL="0" indent="0">
              <a:lnSpc>
                <a:spcPct val="80000"/>
              </a:lnSpc>
              <a:spcBef>
                <a:spcPts val="0"/>
              </a:spcBef>
              <a:spcAft>
                <a:spcPts val="600"/>
              </a:spcAft>
              <a:buNone/>
            </a:pPr>
            <a:endParaRPr lang="en-US" sz="2600" dirty="0" smtClean="0">
              <a:solidFill>
                <a:prstClr val="black"/>
              </a:solidFill>
              <a:ea typeface="Times New Roman"/>
              <a:cs typeface="Times New Roman"/>
            </a:endParaRPr>
          </a:p>
          <a:p>
            <a:pPr marL="0" indent="0">
              <a:lnSpc>
                <a:spcPct val="80000"/>
              </a:lnSpc>
              <a:spcBef>
                <a:spcPts val="0"/>
              </a:spcBef>
              <a:spcAft>
                <a:spcPts val="1200"/>
              </a:spcAft>
              <a:buNone/>
            </a:pPr>
            <a:r>
              <a:rPr lang="en-US" sz="2600" dirty="0" smtClean="0">
                <a:solidFill>
                  <a:prstClr val="black"/>
                </a:solidFill>
                <a:ea typeface="Times New Roman"/>
                <a:cs typeface="Times New Roman"/>
              </a:rPr>
              <a:t>Opportunity for earth observation (integrated) solutions: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Integrate EO in general business / organizational process</a:t>
            </a:r>
          </a:p>
          <a:p>
            <a:pPr>
              <a:lnSpc>
                <a:spcPct val="80000"/>
              </a:lnSpc>
              <a:spcBef>
                <a:spcPts val="0"/>
              </a:spcBef>
              <a:spcAft>
                <a:spcPts val="1200"/>
              </a:spcAft>
            </a:pPr>
            <a:r>
              <a:rPr lang="en-US" sz="2600" dirty="0" smtClean="0">
                <a:solidFill>
                  <a:prstClr val="black"/>
                </a:solidFill>
                <a:ea typeface="Times New Roman"/>
                <a:cs typeface="Times New Roman"/>
              </a:rPr>
              <a:t>Integrate different EO (and GIS and navigation) functionalities</a:t>
            </a: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2455979077"/>
      </p:ext>
    </p:extLst>
  </p:cSld>
  <p:clrMapOvr>
    <a:masterClrMapping/>
  </p:clrMapOvr>
  <p:transition advTm="2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Based on all considerations dealt with in the previous slides, there are some practical approaches that can be applied in combination to promote earth observation applications: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79</a:t>
            </a:fld>
            <a:endParaRPr lang="en-US" dirty="0"/>
          </a:p>
        </p:txBody>
      </p:sp>
      <p:sp>
        <p:nvSpPr>
          <p:cNvPr id="6" name="TextBox 5"/>
          <p:cNvSpPr txBox="1"/>
          <p:nvPr/>
        </p:nvSpPr>
        <p:spPr>
          <a:xfrm>
            <a:off x="378000" y="1080000"/>
            <a:ext cx="8316000" cy="1080000"/>
          </a:xfrm>
          <a:prstGeom prst="rect">
            <a:avLst/>
          </a:prstGeom>
          <a:noFill/>
        </p:spPr>
        <p:txBody>
          <a:bodyPr wrap="square" rtlCol="0" anchor="ctr">
            <a:spAutoFit/>
          </a:bodyPr>
          <a:lstStyle/>
          <a:p>
            <a:r>
              <a:rPr lang="en-US" sz="4000" b="1" i="1" dirty="0" smtClean="0">
                <a:solidFill>
                  <a:srgbClr val="4676A6"/>
                </a:solidFill>
              </a:rPr>
              <a:t>Tools for earth observation marketing:</a:t>
            </a:r>
            <a:endParaRPr lang="en-US" sz="4000" b="1" i="1" dirty="0">
              <a:solidFill>
                <a:srgbClr val="4676A6"/>
              </a:solidFill>
            </a:endParaRPr>
          </a:p>
        </p:txBody>
      </p:sp>
      <p:sp>
        <p:nvSpPr>
          <p:cNvPr id="8" name="TextBox 7"/>
          <p:cNvSpPr txBox="1"/>
          <p:nvPr/>
        </p:nvSpPr>
        <p:spPr>
          <a:xfrm>
            <a:off x="378000" y="6300000"/>
            <a:ext cx="6218241" cy="338554"/>
          </a:xfrm>
          <a:prstGeom prst="rect">
            <a:avLst/>
          </a:prstGeom>
          <a:noFill/>
        </p:spPr>
        <p:txBody>
          <a:bodyPr wrap="none" rtlCol="0">
            <a:spAutoFit/>
          </a:bodyPr>
          <a:lstStyle/>
          <a:p>
            <a:r>
              <a:rPr lang="en-US" sz="1600" i="1" dirty="0"/>
              <a:t>Source: </a:t>
            </a:r>
            <a:r>
              <a:rPr lang="en-US" sz="1600" i="1" dirty="0" smtClean="0"/>
              <a:t>Marketing earth observation products and services (</a:t>
            </a:r>
            <a:r>
              <a:rPr lang="en-US" sz="1600" i="1" dirty="0" err="1" smtClean="0"/>
              <a:t>Noort</a:t>
            </a:r>
            <a:r>
              <a:rPr lang="en-US" sz="1600" i="1" dirty="0" smtClean="0"/>
              <a:t> 2013)</a:t>
            </a:r>
            <a:endParaRPr lang="en-US" sz="1600" i="1" dirty="0"/>
          </a:p>
        </p:txBody>
      </p:sp>
      <p:pic>
        <p:nvPicPr>
          <p:cNvPr id="9" name="Picture 2" descr="5-LOGO-Acouleur"/>
          <p:cNvPicPr>
            <a:picLocks noChangeAspect="1" noChangeArrowheads="1"/>
          </p:cNvPicPr>
          <p:nvPr/>
        </p:nvPicPr>
        <p:blipFill>
          <a:blip r:embed="rId2" cstate="print"/>
          <a:srcRect/>
          <a:stretch>
            <a:fillRect/>
          </a:stretch>
        </p:blipFill>
        <p:spPr bwMode="auto">
          <a:xfrm>
            <a:off x="6459854" y="324000"/>
            <a:ext cx="2126146" cy="647700"/>
          </a:xfrm>
          <a:prstGeom prst="rect">
            <a:avLst/>
          </a:prstGeom>
          <a:noFill/>
          <a:ln w="9525">
            <a:noFill/>
            <a:miter lim="800000"/>
            <a:headEnd/>
            <a:tailEnd/>
          </a:ln>
        </p:spPr>
      </p:pic>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2" name="Content Placeholder 2"/>
          <p:cNvSpPr>
            <a:spLocks noGrp="1"/>
          </p:cNvSpPr>
          <p:nvPr>
            <p:ph idx="1"/>
          </p:nvPr>
        </p:nvSpPr>
        <p:spPr>
          <a:xfrm>
            <a:off x="378000" y="2340000"/>
            <a:ext cx="8208000" cy="4165097"/>
          </a:xfrm>
        </p:spPr>
        <p:txBody>
          <a:bodyPr>
            <a:normAutofit/>
          </a:bodyPr>
          <a:lstStyle/>
          <a:p>
            <a:pPr>
              <a:lnSpc>
                <a:spcPct val="80000"/>
              </a:lnSpc>
              <a:spcBef>
                <a:spcPts val="0"/>
              </a:spcBef>
              <a:spcAft>
                <a:spcPts val="1200"/>
              </a:spcAft>
            </a:pPr>
            <a:r>
              <a:rPr lang="en-US" sz="2600" dirty="0" smtClean="0">
                <a:solidFill>
                  <a:prstClr val="black"/>
                </a:solidFill>
                <a:ea typeface="Times New Roman"/>
                <a:cs typeface="Times New Roman"/>
              </a:rPr>
              <a:t>Success stories (in non-technical language, feasible, replication capacity, sustainable)</a:t>
            </a:r>
          </a:p>
          <a:p>
            <a:pPr>
              <a:lnSpc>
                <a:spcPct val="80000"/>
              </a:lnSpc>
              <a:spcBef>
                <a:spcPts val="0"/>
              </a:spcBef>
              <a:spcAft>
                <a:spcPts val="1200"/>
              </a:spcAft>
            </a:pPr>
            <a:r>
              <a:rPr lang="en-US" sz="2600" dirty="0" smtClean="0">
                <a:solidFill>
                  <a:prstClr val="black"/>
                </a:solidFill>
                <a:ea typeface="Times New Roman"/>
                <a:cs typeface="Times New Roman"/>
              </a:rPr>
              <a:t>Marketing toolkits (international trends, earth observation examples, references)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Pilot projects, innovation funds, quick-wins (demonstration that EO actually works)</a:t>
            </a:r>
          </a:p>
          <a:p>
            <a:pPr>
              <a:lnSpc>
                <a:spcPct val="80000"/>
              </a:lnSpc>
              <a:spcBef>
                <a:spcPts val="0"/>
              </a:spcBef>
              <a:spcAft>
                <a:spcPts val="1200"/>
              </a:spcAft>
            </a:pPr>
            <a:r>
              <a:rPr lang="en-US" sz="2600" dirty="0" smtClean="0">
                <a:solidFill>
                  <a:prstClr val="black"/>
                </a:solidFill>
                <a:ea typeface="Times New Roman"/>
                <a:cs typeface="Times New Roman"/>
              </a:rPr>
              <a:t>Promotion outside EO community (fairs, seminars, lunch-bag meetings, magazines)</a:t>
            </a:r>
          </a:p>
          <a:p>
            <a:pPr>
              <a:lnSpc>
                <a:spcPct val="80000"/>
              </a:lnSpc>
              <a:spcBef>
                <a:spcPts val="0"/>
              </a:spcBef>
              <a:spcAft>
                <a:spcPts val="1200"/>
              </a:spcAft>
            </a:pPr>
            <a:r>
              <a:rPr lang="en-US" sz="2600" dirty="0" smtClean="0">
                <a:solidFill>
                  <a:prstClr val="black"/>
                </a:solidFill>
                <a:ea typeface="Times New Roman"/>
                <a:cs typeface="Times New Roman"/>
              </a:rPr>
              <a:t>Resource facilities for reference and capacity building (distributed, but connected, in different languages)</a:t>
            </a:r>
          </a:p>
          <a:p>
            <a:pPr>
              <a:lnSpc>
                <a:spcPct val="80000"/>
              </a:lnSpc>
              <a:spcAft>
                <a:spcPts val="1200"/>
              </a:spcAft>
            </a:pP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3917355470"/>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Disaster types</a:t>
            </a:r>
            <a:endParaRPr lang="en-US" sz="4000" b="1" i="1" dirty="0">
              <a:solidFill>
                <a:srgbClr val="4676A6"/>
              </a:solidFill>
            </a:endParaRPr>
          </a:p>
        </p:txBody>
      </p:sp>
      <p:sp>
        <p:nvSpPr>
          <p:cNvPr id="3" name="Content Placeholder 2"/>
          <p:cNvSpPr>
            <a:spLocks noGrp="1"/>
          </p:cNvSpPr>
          <p:nvPr>
            <p:ph idx="1"/>
          </p:nvPr>
        </p:nvSpPr>
        <p:spPr>
          <a:xfrm>
            <a:off x="379172" y="2340000"/>
            <a:ext cx="3355800" cy="3276600"/>
          </a:xfrm>
        </p:spPr>
        <p:txBody>
          <a:bodyPr>
            <a:noAutofit/>
          </a:bodyPr>
          <a:lstStyle/>
          <a:p>
            <a:pPr>
              <a:lnSpc>
                <a:spcPct val="80000"/>
              </a:lnSpc>
              <a:spcBef>
                <a:spcPts val="0"/>
              </a:spcBef>
              <a:buNone/>
            </a:pPr>
            <a:r>
              <a:rPr lang="en-US" sz="2600" b="1" dirty="0" smtClean="0">
                <a:solidFill>
                  <a:srgbClr val="4676A6"/>
                </a:solidFill>
              </a:rPr>
              <a:t>‘Natural’ disasters:</a:t>
            </a:r>
          </a:p>
          <a:p>
            <a:pPr>
              <a:lnSpc>
                <a:spcPct val="80000"/>
              </a:lnSpc>
              <a:spcBef>
                <a:spcPts val="0"/>
              </a:spcBef>
              <a:buNone/>
            </a:pPr>
            <a:endParaRPr lang="en-US" sz="2600" b="1" dirty="0" smtClean="0"/>
          </a:p>
          <a:p>
            <a:pPr>
              <a:lnSpc>
                <a:spcPct val="80000"/>
              </a:lnSpc>
              <a:spcBef>
                <a:spcPts val="0"/>
              </a:spcBef>
            </a:pPr>
            <a:r>
              <a:rPr lang="en-US" sz="2600" dirty="0" smtClean="0"/>
              <a:t>Volcanic eruptions</a:t>
            </a:r>
          </a:p>
          <a:p>
            <a:pPr>
              <a:lnSpc>
                <a:spcPct val="80000"/>
              </a:lnSpc>
              <a:spcBef>
                <a:spcPts val="0"/>
              </a:spcBef>
            </a:pPr>
            <a:r>
              <a:rPr lang="en-US" sz="2600" dirty="0" smtClean="0"/>
              <a:t>Earthquakes</a:t>
            </a:r>
          </a:p>
          <a:p>
            <a:pPr>
              <a:lnSpc>
                <a:spcPct val="80000"/>
              </a:lnSpc>
              <a:spcBef>
                <a:spcPts val="0"/>
              </a:spcBef>
            </a:pPr>
            <a:r>
              <a:rPr lang="en-US" sz="2600" dirty="0" smtClean="0"/>
              <a:t>Landslides</a:t>
            </a:r>
          </a:p>
          <a:p>
            <a:pPr>
              <a:lnSpc>
                <a:spcPct val="80000"/>
              </a:lnSpc>
              <a:spcBef>
                <a:spcPts val="0"/>
              </a:spcBef>
            </a:pPr>
            <a:r>
              <a:rPr lang="en-US" sz="2600" dirty="0" smtClean="0"/>
              <a:t>Floods</a:t>
            </a:r>
          </a:p>
          <a:p>
            <a:pPr>
              <a:lnSpc>
                <a:spcPct val="80000"/>
              </a:lnSpc>
              <a:spcBef>
                <a:spcPts val="0"/>
              </a:spcBef>
            </a:pPr>
            <a:r>
              <a:rPr lang="en-US" sz="2600" dirty="0" smtClean="0"/>
              <a:t>Tsunamis</a:t>
            </a:r>
          </a:p>
          <a:p>
            <a:pPr>
              <a:lnSpc>
                <a:spcPct val="80000"/>
              </a:lnSpc>
              <a:spcBef>
                <a:spcPts val="0"/>
              </a:spcBef>
            </a:pPr>
            <a:r>
              <a:rPr lang="en-US" sz="2600" dirty="0" smtClean="0"/>
              <a:t>Droughts</a:t>
            </a:r>
          </a:p>
          <a:p>
            <a:pPr>
              <a:lnSpc>
                <a:spcPct val="80000"/>
              </a:lnSpc>
              <a:spcBef>
                <a:spcPts val="0"/>
              </a:spcBef>
            </a:pPr>
            <a:r>
              <a:rPr lang="en-US" sz="2600" dirty="0" smtClean="0"/>
              <a:t>Fires, etc.</a:t>
            </a:r>
          </a:p>
          <a:p>
            <a:pPr marL="0" indent="0">
              <a:buNone/>
            </a:pPr>
            <a:endParaRPr lang="en-US" sz="2600" dirty="0"/>
          </a:p>
          <a:p>
            <a:pPr>
              <a:buNone/>
            </a:pPr>
            <a:r>
              <a:rPr lang="en-US" sz="2600" dirty="0" smtClean="0"/>
              <a:t>	</a:t>
            </a:r>
          </a:p>
          <a:p>
            <a:pPr>
              <a:buNone/>
            </a:pPr>
            <a:r>
              <a:rPr lang="en-US" sz="2600" dirty="0" smtClean="0"/>
              <a:t>	</a:t>
            </a:r>
            <a:endParaRPr lang="en-US" sz="2600" dirty="0"/>
          </a:p>
        </p:txBody>
      </p:sp>
      <p:pic>
        <p:nvPicPr>
          <p:cNvPr id="31745" name="Picture 1"/>
          <p:cNvPicPr>
            <a:picLocks noChangeAspect="1" noChangeArrowheads="1"/>
          </p:cNvPicPr>
          <p:nvPr/>
        </p:nvPicPr>
        <p:blipFill>
          <a:blip r:embed="rId2" cstate="print"/>
          <a:srcRect/>
          <a:stretch>
            <a:fillRect/>
          </a:stretch>
        </p:blipFill>
        <p:spPr bwMode="auto">
          <a:xfrm>
            <a:off x="2590800" y="3960000"/>
            <a:ext cx="2438400" cy="238336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AE59B96-4131-4DD5-A7F3-9C8969C240CC}" type="slidenum">
              <a:rPr lang="en-US" smtClean="0"/>
              <a:pPr/>
              <a:t>8</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7"/>
          <p:cNvSpPr txBox="1"/>
          <p:nvPr/>
        </p:nvSpPr>
        <p:spPr>
          <a:xfrm>
            <a:off x="5238000" y="2340000"/>
            <a:ext cx="3348000" cy="2012859"/>
          </a:xfrm>
          <a:prstGeom prst="rect">
            <a:avLst/>
          </a:prstGeom>
          <a:noFill/>
        </p:spPr>
        <p:txBody>
          <a:bodyPr wrap="square" rtlCol="0">
            <a:spAutoFit/>
          </a:bodyPr>
          <a:lstStyle/>
          <a:p>
            <a:pPr>
              <a:lnSpc>
                <a:spcPct val="80000"/>
              </a:lnSpc>
            </a:pPr>
            <a:r>
              <a:rPr lang="en-US" sz="2600" b="1" dirty="0">
                <a:solidFill>
                  <a:srgbClr val="4676A6"/>
                </a:solidFill>
              </a:rPr>
              <a:t>Man-made disasters</a:t>
            </a:r>
            <a:r>
              <a:rPr lang="en-US" sz="2600" b="1" dirty="0" smtClean="0">
                <a:solidFill>
                  <a:srgbClr val="4676A6"/>
                </a:solidFill>
              </a:rPr>
              <a:t>:</a:t>
            </a:r>
          </a:p>
          <a:p>
            <a:pPr>
              <a:lnSpc>
                <a:spcPct val="80000"/>
              </a:lnSpc>
            </a:pPr>
            <a:endParaRPr lang="en-US" sz="2600" b="1" dirty="0"/>
          </a:p>
          <a:p>
            <a:pPr marL="457200" indent="-457200">
              <a:lnSpc>
                <a:spcPct val="80000"/>
              </a:lnSpc>
              <a:buFont typeface="Arial" panose="020B0604020202020204" pitchFamily="34" charset="0"/>
              <a:buChar char="•"/>
            </a:pPr>
            <a:r>
              <a:rPr lang="en-US" sz="2600" dirty="0"/>
              <a:t>Industrial calamities</a:t>
            </a:r>
          </a:p>
          <a:p>
            <a:pPr marL="457200" indent="-457200">
              <a:lnSpc>
                <a:spcPct val="80000"/>
              </a:lnSpc>
              <a:buFont typeface="Arial" panose="020B0604020202020204" pitchFamily="34" charset="0"/>
              <a:buChar char="•"/>
            </a:pPr>
            <a:r>
              <a:rPr lang="en-US" sz="2600" dirty="0"/>
              <a:t>Explosions</a:t>
            </a:r>
          </a:p>
          <a:p>
            <a:pPr marL="457200" indent="-457200">
              <a:lnSpc>
                <a:spcPct val="80000"/>
              </a:lnSpc>
              <a:buFont typeface="Arial" panose="020B0604020202020204" pitchFamily="34" charset="0"/>
              <a:buChar char="•"/>
            </a:pPr>
            <a:r>
              <a:rPr lang="en-US" sz="2600" dirty="0"/>
              <a:t>Terrorist attacks</a:t>
            </a:r>
          </a:p>
          <a:p>
            <a:pPr marL="457200" indent="-457200">
              <a:lnSpc>
                <a:spcPct val="80000"/>
              </a:lnSpc>
              <a:buFont typeface="Arial" panose="020B0604020202020204" pitchFamily="34" charset="0"/>
              <a:buChar char="•"/>
            </a:pPr>
            <a:r>
              <a:rPr lang="en-US" sz="2600" dirty="0"/>
              <a:t>Oil spills, etc.</a:t>
            </a:r>
          </a:p>
        </p:txBody>
      </p:sp>
    </p:spTree>
    <p:extLst>
      <p:ext uri="{BB962C8B-B14F-4D97-AF65-F5344CB8AC3E}">
        <p14:creationId xmlns:p14="http://schemas.microsoft.com/office/powerpoint/2010/main" val="1686371626"/>
      </p:ext>
    </p:extLst>
  </p:cSld>
  <p:clrMapOvr>
    <a:masterClrMapping/>
  </p:clrMapOvr>
  <p:transition advTm="2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Business elements</a:t>
            </a:r>
            <a:endParaRPr lang="en-US" sz="4000" b="1" i="1" dirty="0">
              <a:solidFill>
                <a:srgbClr val="4676A6"/>
              </a:solidFill>
            </a:endParaRPr>
          </a:p>
        </p:txBody>
      </p:sp>
      <p:sp>
        <p:nvSpPr>
          <p:cNvPr id="9" name="Content Placeholder 2"/>
          <p:cNvSpPr>
            <a:spLocks noGrp="1"/>
          </p:cNvSpPr>
          <p:nvPr>
            <p:ph idx="1"/>
          </p:nvPr>
        </p:nvSpPr>
        <p:spPr>
          <a:xfrm>
            <a:off x="378000" y="1800000"/>
            <a:ext cx="8208000" cy="4267200"/>
          </a:xfrm>
        </p:spPr>
        <p:txBody>
          <a:bodyPr>
            <a:normAutofit/>
          </a:bodyPr>
          <a:lstStyle/>
          <a:p>
            <a:pPr marL="0" indent="0">
              <a:lnSpc>
                <a:spcPct val="80000"/>
              </a:lnSpc>
              <a:spcBef>
                <a:spcPts val="0"/>
              </a:spcBef>
              <a:spcAft>
                <a:spcPts val="1200"/>
              </a:spcAft>
              <a:buNone/>
            </a:pPr>
            <a:r>
              <a:rPr lang="en-US" sz="2800" b="1" dirty="0" smtClean="0">
                <a:solidFill>
                  <a:prstClr val="black"/>
                </a:solidFill>
                <a:ea typeface="Times New Roman"/>
                <a:cs typeface="Times New Roman"/>
              </a:rPr>
              <a:t>Business elements:</a:t>
            </a:r>
          </a:p>
          <a:p>
            <a:pPr>
              <a:lnSpc>
                <a:spcPct val="80000"/>
              </a:lnSpc>
              <a:spcBef>
                <a:spcPts val="0"/>
              </a:spcBef>
              <a:spcAft>
                <a:spcPts val="1200"/>
              </a:spcAft>
            </a:pPr>
            <a:r>
              <a:rPr lang="en-US" sz="2800" b="1" dirty="0" smtClean="0">
                <a:solidFill>
                  <a:srgbClr val="4676A6"/>
                </a:solidFill>
                <a:ea typeface="Times New Roman"/>
                <a:cs typeface="Times New Roman"/>
              </a:rPr>
              <a:t>Proposal writing</a:t>
            </a:r>
            <a:endParaRPr lang="en-US" sz="2800" dirty="0" smtClean="0">
              <a:solidFill>
                <a:srgbClr val="4676A6"/>
              </a:solidFill>
              <a:ea typeface="Times New Roman"/>
              <a:cs typeface="Times New Roman"/>
            </a:endParaRPr>
          </a:p>
          <a:p>
            <a:pPr>
              <a:lnSpc>
                <a:spcPct val="80000"/>
              </a:lnSpc>
              <a:spcBef>
                <a:spcPts val="0"/>
              </a:spcBef>
              <a:spcAft>
                <a:spcPts val="1200"/>
              </a:spcAft>
            </a:pPr>
            <a:r>
              <a:rPr lang="en-US" sz="2800" b="1" dirty="0" smtClean="0">
                <a:solidFill>
                  <a:srgbClr val="4676A6"/>
                </a:solidFill>
                <a:ea typeface="Times New Roman"/>
                <a:cs typeface="Times New Roman"/>
              </a:rPr>
              <a:t>Business procedures</a:t>
            </a:r>
            <a:endParaRPr lang="en-US" sz="2800" dirty="0">
              <a:solidFill>
                <a:srgbClr val="4676A6"/>
              </a:solidFill>
              <a:ea typeface="Times New Roman"/>
              <a:cs typeface="Times New Roman"/>
            </a:endParaRPr>
          </a:p>
        </p:txBody>
      </p:sp>
    </p:spTree>
    <p:extLst>
      <p:ext uri="{BB962C8B-B14F-4D97-AF65-F5344CB8AC3E}">
        <p14:creationId xmlns:p14="http://schemas.microsoft.com/office/powerpoint/2010/main" val="1913962975"/>
      </p:ext>
    </p:extLst>
  </p:cSld>
  <p:clrMapOvr>
    <a:masterClrMapping/>
  </p:clrMapOvr>
  <p:transition advTm="2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solidFill>
                  <a:srgbClr val="4676A6"/>
                </a:solidFill>
                <a:latin typeface="+mn-lt"/>
              </a:rPr>
              <a:t>Proposal writing is an art in itself. </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During the </a:t>
            </a:r>
            <a:r>
              <a:rPr lang="en-US" sz="2800" dirty="0" err="1" smtClean="0">
                <a:latin typeface="+mn-lt"/>
              </a:rPr>
              <a:t>GEONetCab</a:t>
            </a:r>
            <a:r>
              <a:rPr lang="en-US" sz="2800" dirty="0" smtClean="0">
                <a:latin typeface="+mn-lt"/>
              </a:rPr>
              <a:t> and EOPOWER projects templates have been developed for writing successful proposals: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81</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56634539"/>
      </p:ext>
    </p:extLst>
  </p:cSld>
  <p:clrMapOvr>
    <a:masterClrMapping/>
  </p:clrMapOvr>
  <p:transition advTm="2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Proposal outline</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81600" y="1800000"/>
            <a:ext cx="4876800" cy="3960000"/>
          </a:xfrm>
        </p:spPr>
        <p:txBody>
          <a:bodyPr>
            <a:normAutofit/>
          </a:bodyPr>
          <a:lstStyle/>
          <a:p>
            <a:pPr>
              <a:lnSpc>
                <a:spcPct val="80000"/>
              </a:lnSpc>
              <a:spcBef>
                <a:spcPts val="0"/>
              </a:spcBef>
              <a:spcAft>
                <a:spcPts val="1200"/>
              </a:spcAft>
              <a:buNone/>
            </a:pPr>
            <a:r>
              <a:rPr lang="en-US" sz="2600" dirty="0" smtClean="0"/>
              <a:t>1. Introduction / relevance</a:t>
            </a:r>
          </a:p>
          <a:p>
            <a:pPr>
              <a:lnSpc>
                <a:spcPct val="80000"/>
              </a:lnSpc>
              <a:spcBef>
                <a:spcPts val="0"/>
              </a:spcBef>
              <a:spcAft>
                <a:spcPts val="1200"/>
              </a:spcAft>
              <a:buNone/>
            </a:pPr>
            <a:r>
              <a:rPr lang="en-US" sz="2600" dirty="0" smtClean="0"/>
              <a:t>2. Objective(s)</a:t>
            </a:r>
          </a:p>
          <a:p>
            <a:pPr>
              <a:lnSpc>
                <a:spcPct val="80000"/>
              </a:lnSpc>
              <a:spcBef>
                <a:spcPts val="0"/>
              </a:spcBef>
              <a:spcAft>
                <a:spcPts val="1200"/>
              </a:spcAft>
              <a:buNone/>
            </a:pPr>
            <a:r>
              <a:rPr lang="en-US" sz="2600" dirty="0" smtClean="0"/>
              <a:t>3. Activities</a:t>
            </a:r>
          </a:p>
          <a:p>
            <a:pPr>
              <a:lnSpc>
                <a:spcPct val="80000"/>
              </a:lnSpc>
              <a:spcBef>
                <a:spcPts val="0"/>
              </a:spcBef>
              <a:spcAft>
                <a:spcPts val="1200"/>
              </a:spcAft>
              <a:buNone/>
            </a:pPr>
            <a:r>
              <a:rPr lang="en-US" sz="2600" dirty="0" smtClean="0"/>
              <a:t>4. Output</a:t>
            </a:r>
          </a:p>
          <a:p>
            <a:pPr>
              <a:lnSpc>
                <a:spcPct val="80000"/>
              </a:lnSpc>
              <a:spcBef>
                <a:spcPts val="0"/>
              </a:spcBef>
              <a:spcAft>
                <a:spcPts val="1200"/>
              </a:spcAft>
              <a:buNone/>
            </a:pPr>
            <a:r>
              <a:rPr lang="en-US" sz="2600" dirty="0" smtClean="0"/>
              <a:t>5. Management &amp; evaluation</a:t>
            </a:r>
          </a:p>
          <a:p>
            <a:endParaRPr lang="en-US" dirty="0"/>
          </a:p>
        </p:txBody>
      </p:sp>
      <p:sp>
        <p:nvSpPr>
          <p:cNvPr id="12" name="Content Placeholder 3"/>
          <p:cNvSpPr>
            <a:spLocks noGrp="1"/>
          </p:cNvSpPr>
          <p:nvPr>
            <p:ph sz="half" idx="2"/>
          </p:nvPr>
        </p:nvSpPr>
        <p:spPr>
          <a:xfrm>
            <a:off x="4968000" y="1800000"/>
            <a:ext cx="3429000" cy="3960000"/>
          </a:xfrm>
        </p:spPr>
        <p:txBody>
          <a:bodyPr>
            <a:normAutofit/>
          </a:bodyPr>
          <a:lstStyle/>
          <a:p>
            <a:pPr>
              <a:lnSpc>
                <a:spcPct val="80000"/>
              </a:lnSpc>
              <a:spcBef>
                <a:spcPts val="0"/>
              </a:spcBef>
              <a:spcAft>
                <a:spcPts val="1200"/>
              </a:spcAft>
              <a:buNone/>
            </a:pPr>
            <a:r>
              <a:rPr lang="en-US" sz="2600" dirty="0" smtClean="0"/>
              <a:t>6. Risk assessment</a:t>
            </a:r>
          </a:p>
          <a:p>
            <a:pPr>
              <a:lnSpc>
                <a:spcPct val="80000"/>
              </a:lnSpc>
              <a:spcBef>
                <a:spcPts val="0"/>
              </a:spcBef>
              <a:spcAft>
                <a:spcPts val="1200"/>
              </a:spcAft>
              <a:buNone/>
            </a:pPr>
            <a:r>
              <a:rPr lang="en-US" sz="2600" dirty="0" smtClean="0"/>
              <a:t>7. Time schedule</a:t>
            </a:r>
          </a:p>
          <a:p>
            <a:pPr>
              <a:lnSpc>
                <a:spcPct val="80000"/>
              </a:lnSpc>
              <a:spcBef>
                <a:spcPts val="0"/>
              </a:spcBef>
              <a:spcAft>
                <a:spcPts val="1200"/>
              </a:spcAft>
              <a:buNone/>
            </a:pPr>
            <a:r>
              <a:rPr lang="en-US" sz="2600" dirty="0" smtClean="0"/>
              <a:t>8. Budget</a:t>
            </a:r>
          </a:p>
          <a:p>
            <a:pPr>
              <a:lnSpc>
                <a:spcPct val="80000"/>
              </a:lnSpc>
              <a:spcBef>
                <a:spcPts val="0"/>
              </a:spcBef>
              <a:spcAft>
                <a:spcPts val="1200"/>
              </a:spcAft>
              <a:buNone/>
            </a:pPr>
            <a:r>
              <a:rPr lang="en-US" sz="2600" dirty="0" smtClean="0"/>
              <a:t>	Annexes</a:t>
            </a:r>
          </a:p>
          <a:p>
            <a:endParaRPr lang="en-US" dirty="0"/>
          </a:p>
        </p:txBody>
      </p:sp>
    </p:spTree>
  </p:cSld>
  <p:clrMapOvr>
    <a:masterClrMapping/>
  </p:clrMapOvr>
  <p:transition advTm="2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512325"/>
            <a:ext cx="2364799" cy="968400"/>
          </a:xfrm>
          <a:prstGeom prst="rect">
            <a:avLst/>
          </a:prstGeom>
          <a:noFill/>
          <a:ln w="9525">
            <a:noFill/>
            <a:miter lim="800000"/>
            <a:headEnd/>
            <a:tailEnd/>
          </a:ln>
        </p:spPr>
      </p:pic>
      <p:sp>
        <p:nvSpPr>
          <p:cNvPr id="2" name="Title 1"/>
          <p:cNvSpPr>
            <a:spLocks noGrp="1"/>
          </p:cNvSpPr>
          <p:nvPr>
            <p:ph type="title"/>
          </p:nvPr>
        </p:nvSpPr>
        <p:spPr>
          <a:xfrm>
            <a:off x="378000" y="1620000"/>
            <a:ext cx="8208000" cy="1080000"/>
          </a:xfrm>
        </p:spPr>
        <p:txBody>
          <a:bodyPr>
            <a:normAutofit/>
          </a:bodyPr>
          <a:lstStyle/>
          <a:p>
            <a:pPr algn="l"/>
            <a:r>
              <a:rPr lang="en-US" sz="4000" b="1" i="1" dirty="0" smtClean="0">
                <a:solidFill>
                  <a:srgbClr val="4676A6"/>
                </a:solidFill>
              </a:rPr>
              <a:t>Other guides that may be useful:</a:t>
            </a:r>
            <a:endParaRPr lang="en-US" sz="4000" b="1" i="1" dirty="0">
              <a:solidFill>
                <a:srgbClr val="4676A6"/>
              </a:solidFill>
            </a:endParaRPr>
          </a:p>
        </p:txBody>
      </p:sp>
      <p:pic>
        <p:nvPicPr>
          <p:cNvPr id="7169" name="Picture 1"/>
          <p:cNvPicPr>
            <a:picLocks noChangeAspect="1" noChangeArrowheads="1"/>
          </p:cNvPicPr>
          <p:nvPr/>
        </p:nvPicPr>
        <p:blipFill>
          <a:blip r:embed="rId3" cstate="print"/>
          <a:srcRect/>
          <a:stretch>
            <a:fillRect/>
          </a:stretch>
        </p:blipFill>
        <p:spPr bwMode="auto">
          <a:xfrm>
            <a:off x="7621200" y="512325"/>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83</a:t>
            </a:fld>
            <a:endParaRPr lang="en-US"/>
          </a:p>
        </p:txBody>
      </p:sp>
      <p:sp>
        <p:nvSpPr>
          <p:cNvPr id="3" name="Content Placeholder 2"/>
          <p:cNvSpPr>
            <a:spLocks noGrp="1"/>
          </p:cNvSpPr>
          <p:nvPr>
            <p:ph idx="1"/>
          </p:nvPr>
        </p:nvSpPr>
        <p:spPr>
          <a:xfrm>
            <a:off x="378000" y="2880000"/>
            <a:ext cx="8208000" cy="3960000"/>
          </a:xfrm>
          <a:ln>
            <a:noFill/>
          </a:ln>
        </p:spPr>
        <p:txBody>
          <a:bodyPr>
            <a:normAutofit/>
          </a:bodyPr>
          <a:lstStyle/>
          <a:p>
            <a:pPr lvl="0">
              <a:lnSpc>
                <a:spcPct val="80000"/>
              </a:lnSpc>
              <a:spcBef>
                <a:spcPts val="0"/>
              </a:spcBef>
              <a:spcAft>
                <a:spcPts val="1200"/>
              </a:spcAft>
            </a:pPr>
            <a:r>
              <a:rPr lang="en-US" sz="2800" dirty="0" err="1" smtClean="0"/>
              <a:t>Civicus</a:t>
            </a:r>
            <a:r>
              <a:rPr lang="en-US" sz="2800" dirty="0" smtClean="0"/>
              <a:t>: writing a funding proposal</a:t>
            </a:r>
          </a:p>
          <a:p>
            <a:pPr lvl="0">
              <a:lnSpc>
                <a:spcPct val="80000"/>
              </a:lnSpc>
              <a:spcBef>
                <a:spcPts val="0"/>
              </a:spcBef>
              <a:spcAft>
                <a:spcPts val="1200"/>
              </a:spcAft>
            </a:pPr>
            <a:r>
              <a:rPr lang="en-US" sz="2800" dirty="0" smtClean="0"/>
              <a:t>Michigan State University: guide for writing a funding proposal</a:t>
            </a:r>
          </a:p>
          <a:p>
            <a:pPr lvl="0">
              <a:lnSpc>
                <a:spcPct val="80000"/>
              </a:lnSpc>
              <a:spcBef>
                <a:spcPts val="0"/>
              </a:spcBef>
              <a:spcAft>
                <a:spcPts val="1200"/>
              </a:spcAft>
            </a:pPr>
            <a:r>
              <a:rPr lang="en-US" sz="2800" dirty="0" err="1" smtClean="0"/>
              <a:t>ESRI</a:t>
            </a:r>
            <a:r>
              <a:rPr lang="en-US" sz="2800" dirty="0" smtClean="0"/>
              <a:t>: writing a competitive GRANT application</a:t>
            </a:r>
          </a:p>
          <a:p>
            <a:pPr>
              <a:lnSpc>
                <a:spcPct val="80000"/>
              </a:lnSpc>
              <a:spcBef>
                <a:spcPts val="0"/>
              </a:spcBef>
              <a:spcAft>
                <a:spcPts val="1200"/>
              </a:spcAft>
            </a:pPr>
            <a:r>
              <a:rPr lang="en-US" sz="2800" dirty="0" err="1" smtClean="0"/>
              <a:t>REC</a:t>
            </a:r>
            <a:r>
              <a:rPr lang="en-US" sz="2800" dirty="0" smtClean="0"/>
              <a:t>: project proposal writing</a:t>
            </a:r>
            <a:endParaRPr lang="en-US" sz="2800" dirty="0"/>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you run a company, compete for assignments and manage projects, a structured approach towards responsibilities, tasks, implementation and documentation is needed.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business procedures may be helpful: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56798448"/>
      </p:ext>
    </p:extLst>
  </p:cSld>
  <p:clrMapOvr>
    <a:masterClrMapping/>
  </p:clrMapOvr>
  <p:transition advTm="2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Business procedures</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85</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78000" y="1800000"/>
            <a:ext cx="4876800" cy="3960000"/>
          </a:xfrm>
        </p:spPr>
        <p:txBody>
          <a:bodyPr>
            <a:normAutofit/>
          </a:bodyPr>
          <a:lstStyle/>
          <a:p>
            <a:pPr>
              <a:lnSpc>
                <a:spcPct val="80000"/>
              </a:lnSpc>
              <a:spcBef>
                <a:spcPts val="0"/>
              </a:spcBef>
              <a:spcAft>
                <a:spcPts val="1200"/>
              </a:spcAft>
              <a:buNone/>
            </a:pPr>
            <a:r>
              <a:rPr lang="en-US" sz="2600" dirty="0" smtClean="0"/>
              <a:t>1. On acquisition</a:t>
            </a:r>
          </a:p>
          <a:p>
            <a:pPr>
              <a:lnSpc>
                <a:spcPct val="80000"/>
              </a:lnSpc>
              <a:spcBef>
                <a:spcPts val="0"/>
              </a:spcBef>
              <a:spcAft>
                <a:spcPts val="1200"/>
              </a:spcAft>
              <a:buNone/>
            </a:pPr>
            <a:r>
              <a:rPr lang="en-US" sz="2600" dirty="0" smtClean="0"/>
              <a:t>2. On offers</a:t>
            </a:r>
          </a:p>
          <a:p>
            <a:pPr>
              <a:lnSpc>
                <a:spcPct val="80000"/>
              </a:lnSpc>
              <a:spcBef>
                <a:spcPts val="0"/>
              </a:spcBef>
              <a:spcAft>
                <a:spcPts val="1200"/>
              </a:spcAft>
              <a:buNone/>
            </a:pPr>
            <a:r>
              <a:rPr lang="en-US" sz="2600" dirty="0" smtClean="0"/>
              <a:t>3. On negotiation</a:t>
            </a:r>
          </a:p>
          <a:p>
            <a:pPr>
              <a:lnSpc>
                <a:spcPct val="80000"/>
              </a:lnSpc>
              <a:spcBef>
                <a:spcPts val="0"/>
              </a:spcBef>
              <a:spcAft>
                <a:spcPts val="1200"/>
              </a:spcAft>
              <a:buNone/>
            </a:pPr>
            <a:r>
              <a:rPr lang="en-US" sz="2600" dirty="0" smtClean="0"/>
              <a:t>4. On contracts</a:t>
            </a:r>
          </a:p>
          <a:p>
            <a:pPr>
              <a:lnSpc>
                <a:spcPct val="80000"/>
              </a:lnSpc>
              <a:spcBef>
                <a:spcPts val="0"/>
              </a:spcBef>
              <a:spcAft>
                <a:spcPts val="1200"/>
              </a:spcAft>
              <a:buNone/>
            </a:pPr>
            <a:r>
              <a:rPr lang="en-US" sz="2600" dirty="0" smtClean="0"/>
              <a:t>5. On project management</a:t>
            </a:r>
          </a:p>
          <a:p>
            <a:endParaRPr lang="en-US" dirty="0"/>
          </a:p>
        </p:txBody>
      </p:sp>
      <p:sp>
        <p:nvSpPr>
          <p:cNvPr id="12" name="Content Placeholder 3"/>
          <p:cNvSpPr>
            <a:spLocks noGrp="1"/>
          </p:cNvSpPr>
          <p:nvPr>
            <p:ph sz="half" idx="2"/>
          </p:nvPr>
        </p:nvSpPr>
        <p:spPr>
          <a:xfrm>
            <a:off x="4176000" y="1800000"/>
            <a:ext cx="4444200" cy="3960000"/>
          </a:xfrm>
        </p:spPr>
        <p:txBody>
          <a:bodyPr>
            <a:normAutofit/>
          </a:bodyPr>
          <a:lstStyle/>
          <a:p>
            <a:pPr>
              <a:lnSpc>
                <a:spcPct val="80000"/>
              </a:lnSpc>
              <a:spcBef>
                <a:spcPts val="0"/>
              </a:spcBef>
              <a:spcAft>
                <a:spcPts val="1200"/>
              </a:spcAft>
              <a:buNone/>
            </a:pPr>
            <a:r>
              <a:rPr lang="en-US" sz="2600" dirty="0" smtClean="0"/>
              <a:t>6. On travel &amp; deployment</a:t>
            </a:r>
          </a:p>
          <a:p>
            <a:pPr>
              <a:lnSpc>
                <a:spcPct val="80000"/>
              </a:lnSpc>
              <a:spcBef>
                <a:spcPts val="0"/>
              </a:spcBef>
              <a:spcAft>
                <a:spcPts val="1200"/>
              </a:spcAft>
              <a:buNone/>
            </a:pPr>
            <a:r>
              <a:rPr lang="en-US" sz="2600" dirty="0" smtClean="0"/>
              <a:t>7. On deficiencies &amp; complaints</a:t>
            </a:r>
          </a:p>
          <a:p>
            <a:pPr>
              <a:lnSpc>
                <a:spcPct val="80000"/>
              </a:lnSpc>
              <a:spcBef>
                <a:spcPts val="0"/>
              </a:spcBef>
              <a:spcAft>
                <a:spcPts val="1200"/>
              </a:spcAft>
              <a:buNone/>
            </a:pPr>
            <a:r>
              <a:rPr lang="en-US" sz="2600" dirty="0" smtClean="0"/>
              <a:t>8. On internal organization</a:t>
            </a:r>
          </a:p>
          <a:p>
            <a:pPr>
              <a:lnSpc>
                <a:spcPct val="80000"/>
              </a:lnSpc>
              <a:spcBef>
                <a:spcPts val="0"/>
              </a:spcBef>
              <a:spcAft>
                <a:spcPts val="1200"/>
              </a:spcAft>
              <a:buNone/>
            </a:pPr>
            <a:r>
              <a:rPr lang="en-US" sz="2600" dirty="0" smtClean="0"/>
              <a:t>9.	On finance</a:t>
            </a:r>
          </a:p>
          <a:p>
            <a:pPr>
              <a:lnSpc>
                <a:spcPct val="80000"/>
              </a:lnSpc>
              <a:spcAft>
                <a:spcPts val="1200"/>
              </a:spcAft>
              <a:buNone/>
            </a:pPr>
            <a:r>
              <a:rPr lang="en-US" sz="2600" dirty="0" smtClean="0"/>
              <a:t>	</a:t>
            </a:r>
            <a:endParaRPr lang="en-US" dirty="0"/>
          </a:p>
        </p:txBody>
      </p:sp>
    </p:spTree>
    <p:extLst>
      <p:ext uri="{BB962C8B-B14F-4D97-AF65-F5344CB8AC3E}">
        <p14:creationId xmlns:p14="http://schemas.microsoft.com/office/powerpoint/2010/main" val="3466760014"/>
      </p:ext>
    </p:extLst>
  </p:cSld>
  <p:clrMapOvr>
    <a:masterClrMapping/>
  </p:clrMapOvr>
  <p:transition advTm="2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7696200" cy="1080000"/>
          </a:xfrm>
        </p:spPr>
        <p:txBody>
          <a:bodyPr>
            <a:normAutofit/>
          </a:bodyPr>
          <a:lstStyle/>
          <a:p>
            <a:pPr algn="l"/>
            <a:r>
              <a:rPr lang="en-US" sz="4000" b="1" i="1" dirty="0" smtClean="0">
                <a:solidFill>
                  <a:srgbClr val="4676A6"/>
                </a:solidFill>
              </a:rPr>
              <a:t>Again:</a:t>
            </a:r>
            <a:endParaRPr lang="en-US" sz="4000" b="1" i="1" dirty="0">
              <a:solidFill>
                <a:srgbClr val="4676A6"/>
              </a:solidFill>
            </a:endParaRPr>
          </a:p>
        </p:txBody>
      </p:sp>
      <p:sp>
        <p:nvSpPr>
          <p:cNvPr id="3" name="Content Placeholder 2"/>
          <p:cNvSpPr>
            <a:spLocks noGrp="1"/>
          </p:cNvSpPr>
          <p:nvPr>
            <p:ph idx="1"/>
          </p:nvPr>
        </p:nvSpPr>
        <p:spPr>
          <a:xfrm>
            <a:off x="378000" y="2880000"/>
            <a:ext cx="8229600" cy="3382963"/>
          </a:xfrm>
        </p:spPr>
        <p:txBody>
          <a:bodyPr>
            <a:normAutofit fontScale="32500" lnSpcReduction="20000"/>
          </a:bodyPr>
          <a:lstStyle/>
          <a:p>
            <a:r>
              <a:rPr lang="en-US" sz="12300" b="1" dirty="0" smtClean="0">
                <a:solidFill>
                  <a:srgbClr val="4676A6"/>
                </a:solidFill>
              </a:rPr>
              <a:t>SHARED PROBLEM</a:t>
            </a:r>
          </a:p>
          <a:p>
            <a:r>
              <a:rPr lang="en-US" sz="12300" b="1" dirty="0" smtClean="0">
                <a:solidFill>
                  <a:srgbClr val="4676A6"/>
                </a:solidFill>
              </a:rPr>
              <a:t>SHARED LANGUAGE</a:t>
            </a:r>
          </a:p>
          <a:p>
            <a:r>
              <a:rPr lang="en-US" sz="12300" b="1" dirty="0" smtClean="0">
                <a:solidFill>
                  <a:srgbClr val="4676A6"/>
                </a:solidFill>
              </a:rPr>
              <a:t>SHARED SOLUTION</a:t>
            </a:r>
          </a:p>
          <a:p>
            <a:endParaRPr lang="en-US" sz="10400" i="1" dirty="0" smtClean="0"/>
          </a:p>
          <a:p>
            <a:pPr>
              <a:buNone/>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080000"/>
          </a:xfrm>
        </p:spPr>
        <p:txBody>
          <a:bodyPr>
            <a:normAutofit/>
          </a:bodyPr>
          <a:lstStyle/>
          <a:p>
            <a:pPr algn="l"/>
            <a:r>
              <a:rPr lang="en-US" b="1" i="1" dirty="0" smtClean="0"/>
              <a:t>4. Capacity Building</a:t>
            </a:r>
            <a:endParaRPr lang="en-US"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87</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General</a:t>
            </a:r>
            <a:endParaRPr lang="en-US" sz="4000" b="1" i="1" dirty="0">
              <a:solidFill>
                <a:srgbClr val="4676A6"/>
              </a:solidFill>
            </a:endParaRPr>
          </a:p>
        </p:txBody>
      </p:sp>
      <p:sp>
        <p:nvSpPr>
          <p:cNvPr id="3" name="Content Placeholder 2"/>
          <p:cNvSpPr>
            <a:spLocks noGrp="1"/>
          </p:cNvSpPr>
          <p:nvPr>
            <p:ph idx="1"/>
          </p:nvPr>
        </p:nvSpPr>
        <p:spPr>
          <a:xfrm>
            <a:off x="378000" y="1800000"/>
            <a:ext cx="8229600" cy="3382963"/>
          </a:xfrm>
        </p:spPr>
        <p:txBody>
          <a:bodyPr>
            <a:noAutofit/>
          </a:bodyPr>
          <a:lstStyle/>
          <a:p>
            <a:pPr marL="0" indent="0">
              <a:lnSpc>
                <a:spcPct val="90000"/>
              </a:lnSpc>
              <a:spcBef>
                <a:spcPts val="0"/>
              </a:spcBef>
              <a:spcAft>
                <a:spcPts val="1200"/>
              </a:spcAft>
              <a:buNone/>
            </a:pPr>
            <a:r>
              <a:rPr lang="en-US" sz="2800" dirty="0" smtClean="0"/>
              <a:t>Marketing is promotion + capacity building.</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Especially for the introduction of new technologies capacity building is important at all levels. </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Capacity building is the instrument to increase </a:t>
            </a:r>
            <a:br>
              <a:rPr lang="en-US" sz="2800" dirty="0" smtClean="0"/>
            </a:br>
            <a:r>
              <a:rPr lang="en-US" sz="2800" dirty="0" smtClean="0"/>
              <a:t>self-sufficiency and make solutions work.	</a:t>
            </a:r>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88</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and success stories</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89</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00" y="457200"/>
            <a:ext cx="990600" cy="5619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274" y="427854"/>
            <a:ext cx="1201451" cy="620668"/>
          </a:xfrm>
          <a:prstGeom prst="rect">
            <a:avLst/>
          </a:prstGeom>
        </p:spPr>
      </p:pic>
      <p:pic>
        <p:nvPicPr>
          <p:cNvPr id="10"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1" name="Content Placeholder 2"/>
          <p:cNvSpPr>
            <a:spLocks noGrp="1"/>
          </p:cNvSpPr>
          <p:nvPr>
            <p:ph idx="1"/>
          </p:nvPr>
        </p:nvSpPr>
        <p:spPr>
          <a:xfrm>
            <a:off x="378000" y="2880000"/>
            <a:ext cx="8208000" cy="3657600"/>
          </a:xfrm>
        </p:spPr>
        <p:txBody>
          <a:bodyPr>
            <a:normAutofit fontScale="25000" lnSpcReduction="20000"/>
          </a:bodyPr>
          <a:lstStyle/>
          <a:p>
            <a:pPr>
              <a:spcBef>
                <a:spcPts val="0"/>
              </a:spcBef>
              <a:buNone/>
            </a:pPr>
            <a:r>
              <a:rPr lang="en-US" sz="10400" b="1" dirty="0"/>
              <a:t>GEO Portal: </a:t>
            </a:r>
            <a:r>
              <a:rPr lang="en-US" sz="8000" dirty="0">
                <a:hlinkClick r:id="rId6"/>
              </a:rPr>
              <a:t>www.earthobservations.org</a:t>
            </a:r>
            <a:endParaRPr lang="en-US" sz="8000" dirty="0"/>
          </a:p>
          <a:p>
            <a:pPr marL="0" indent="0">
              <a:buNone/>
            </a:pPr>
            <a:endParaRPr lang="en-US" sz="10400" b="1" dirty="0">
              <a:solidFill>
                <a:srgbClr val="00B0F0"/>
              </a:solidFill>
            </a:endParaRPr>
          </a:p>
          <a:p>
            <a:pPr marL="0" indent="0">
              <a:buNone/>
            </a:pPr>
            <a:r>
              <a:rPr lang="en-US" sz="10400" b="1" dirty="0" smtClean="0">
                <a:solidFill>
                  <a:srgbClr val="4676A6"/>
                </a:solidFill>
              </a:rPr>
              <a:t>Capacity building resource facility</a:t>
            </a:r>
            <a:r>
              <a:rPr lang="en-US" sz="10400" dirty="0" smtClean="0">
                <a:solidFill>
                  <a:srgbClr val="4676A6"/>
                </a:solidFill>
              </a:rPr>
              <a:t> </a:t>
            </a:r>
            <a:r>
              <a:rPr lang="en-US" sz="8000" dirty="0" smtClean="0">
                <a:hlinkClick r:id="rId7"/>
              </a:rPr>
              <a:t>www.geocab.org</a:t>
            </a:r>
            <a:r>
              <a:rPr lang="en-US" sz="8000" dirty="0" smtClean="0"/>
              <a:t> </a:t>
            </a:r>
          </a:p>
          <a:p>
            <a:pPr marL="0" indent="0">
              <a:buNone/>
            </a:pPr>
            <a:r>
              <a:rPr lang="en-US" sz="8000" i="1" dirty="0" smtClean="0"/>
              <a:t>compilation of tutorials, references, open-source software, etc. </a:t>
            </a:r>
          </a:p>
          <a:p>
            <a:pPr marL="0" indent="0">
              <a:buNone/>
            </a:pPr>
            <a:endParaRPr lang="en-US" sz="10400" i="1" dirty="0" smtClean="0"/>
          </a:p>
          <a:p>
            <a:pPr marL="0" indent="0">
              <a:buNone/>
            </a:pPr>
            <a:r>
              <a:rPr lang="en-US" sz="10400" b="1" dirty="0" smtClean="0"/>
              <a:t>Satellites going local: </a:t>
            </a:r>
            <a:r>
              <a:rPr lang="en-US" sz="8000" i="1" dirty="0" smtClean="0"/>
              <a:t>share good practice </a:t>
            </a:r>
            <a:r>
              <a:rPr lang="en-US" sz="10400" b="1" dirty="0" smtClean="0"/>
              <a:t>(</a:t>
            </a:r>
            <a:r>
              <a:rPr lang="en-US" sz="10400" b="1" dirty="0" err="1" smtClean="0"/>
              <a:t>Eurisy</a:t>
            </a:r>
            <a:r>
              <a:rPr lang="en-US" sz="10400" b="1" dirty="0" smtClean="0"/>
              <a:t> handbooks) </a:t>
            </a:r>
            <a:r>
              <a:rPr lang="en-US" sz="8000" dirty="0" smtClean="0">
                <a:hlinkClick r:id="rId8"/>
              </a:rPr>
              <a:t>www.eurisy.org</a:t>
            </a:r>
            <a:endParaRPr lang="en-US" sz="8000" dirty="0"/>
          </a:p>
          <a:p>
            <a:pPr marL="0" indent="0">
              <a:buNone/>
            </a:pPr>
            <a:endParaRPr lang="en-US" sz="10400" dirty="0" smtClean="0"/>
          </a:p>
          <a:p>
            <a:pPr marL="0" indent="0">
              <a:buNone/>
            </a:pPr>
            <a:r>
              <a:rPr lang="en-US" sz="10400" b="1" dirty="0" smtClean="0"/>
              <a:t>Earth observation for green growth </a:t>
            </a:r>
            <a:r>
              <a:rPr lang="en-US" sz="8000" b="1" dirty="0" smtClean="0"/>
              <a:t>(ESA; 2013)</a:t>
            </a:r>
            <a:endParaRPr lang="en-US" sz="8000" dirty="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2382811921"/>
      </p:ext>
    </p:extLst>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Autofit/>
          </a:bodyPr>
          <a:lstStyle/>
          <a:p>
            <a:pPr algn="r"/>
            <a:r>
              <a:rPr lang="en-US" sz="4000" b="1" i="1" dirty="0" smtClean="0">
                <a:solidFill>
                  <a:srgbClr val="4676A6"/>
                </a:solidFill>
              </a:rPr>
              <a:t>Assessment of business &amp; </a:t>
            </a:r>
            <a:br>
              <a:rPr lang="en-US" sz="4000" b="1" i="1" dirty="0" smtClean="0">
                <a:solidFill>
                  <a:srgbClr val="4676A6"/>
                </a:solidFill>
              </a:rPr>
            </a:br>
            <a:r>
              <a:rPr lang="en-US" sz="4000" b="1" i="1" dirty="0" smtClean="0">
                <a:solidFill>
                  <a:srgbClr val="4676A6"/>
                </a:solidFill>
              </a:rPr>
              <a:t>funding opportunities</a:t>
            </a:r>
            <a:endParaRPr lang="en-US" sz="4000" b="1" i="1" dirty="0">
              <a:solidFill>
                <a:srgbClr val="4676A6"/>
              </a:solidFill>
            </a:endParaRPr>
          </a:p>
        </p:txBody>
      </p:sp>
      <p:sp>
        <p:nvSpPr>
          <p:cNvPr id="3" name="Content Placeholder 2"/>
          <p:cNvSpPr>
            <a:spLocks noGrp="1"/>
          </p:cNvSpPr>
          <p:nvPr>
            <p:ph idx="1"/>
          </p:nvPr>
        </p:nvSpPr>
        <p:spPr>
          <a:xfrm>
            <a:off x="378000" y="1800000"/>
            <a:ext cx="8208000" cy="3732959"/>
          </a:xfrm>
        </p:spPr>
        <p:txBody>
          <a:bodyPr>
            <a:normAutofit/>
          </a:bodyPr>
          <a:lstStyle/>
          <a:p>
            <a:pPr>
              <a:lnSpc>
                <a:spcPct val="80000"/>
              </a:lnSpc>
              <a:spcBef>
                <a:spcPts val="0"/>
              </a:spcBef>
              <a:spcAft>
                <a:spcPts val="1200"/>
              </a:spcAft>
            </a:pPr>
            <a:r>
              <a:rPr lang="en-US" sz="2800" dirty="0" smtClean="0"/>
              <a:t>Categories of disaster management products &amp; services</a:t>
            </a:r>
          </a:p>
          <a:p>
            <a:pPr>
              <a:lnSpc>
                <a:spcPct val="80000"/>
              </a:lnSpc>
              <a:spcBef>
                <a:spcPts val="0"/>
              </a:spcBef>
              <a:spcAft>
                <a:spcPts val="1200"/>
              </a:spcAft>
            </a:pPr>
            <a:r>
              <a:rPr lang="en-US" sz="2800" dirty="0" smtClean="0"/>
              <a:t>Life cycle phase of product or service</a:t>
            </a:r>
          </a:p>
          <a:p>
            <a:pPr>
              <a:lnSpc>
                <a:spcPct val="80000"/>
              </a:lnSpc>
              <a:spcBef>
                <a:spcPts val="0"/>
              </a:spcBef>
              <a:spcAft>
                <a:spcPts val="1200"/>
              </a:spcAft>
            </a:pPr>
            <a:r>
              <a:rPr lang="en-US" sz="2800" dirty="0" smtClean="0"/>
              <a:t>Regional context, level of technological &amp; economic development</a:t>
            </a:r>
          </a:p>
          <a:p>
            <a:pPr>
              <a:lnSpc>
                <a:spcPct val="80000"/>
              </a:lnSpc>
              <a:spcBef>
                <a:spcPts val="0"/>
              </a:spcBef>
              <a:spcAft>
                <a:spcPts val="1200"/>
              </a:spcAft>
            </a:pPr>
            <a:r>
              <a:rPr lang="en-US" sz="2800" dirty="0" smtClean="0"/>
              <a:t>Optimum marketing mix</a:t>
            </a:r>
          </a:p>
          <a:p>
            <a:pPr>
              <a:buNone/>
            </a:pPr>
            <a:endParaRPr lang="en-US" sz="2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(2)</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90</a:t>
            </a:fld>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27854"/>
            <a:ext cx="1200150" cy="695325"/>
          </a:xfrm>
          <a:prstGeom prst="rect">
            <a:avLst/>
          </a:prstGeom>
        </p:spPr>
      </p:pic>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427854"/>
            <a:ext cx="1201451" cy="620668"/>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492453"/>
            <a:ext cx="1466850" cy="491470"/>
          </a:xfrm>
          <a:prstGeom prst="rect">
            <a:avLst/>
          </a:prstGeom>
        </p:spPr>
      </p:pic>
      <p:sp>
        <p:nvSpPr>
          <p:cNvPr id="11" name="Content Placeholder 2"/>
          <p:cNvSpPr>
            <a:spLocks noGrp="1"/>
          </p:cNvSpPr>
          <p:nvPr>
            <p:ph idx="1"/>
          </p:nvPr>
        </p:nvSpPr>
        <p:spPr>
          <a:xfrm>
            <a:off x="378000" y="2880000"/>
            <a:ext cx="8208000" cy="4343400"/>
          </a:xfrm>
        </p:spPr>
        <p:txBody>
          <a:bodyPr>
            <a:normAutofit fontScale="25000" lnSpcReduction="20000"/>
          </a:bodyPr>
          <a:lstStyle/>
          <a:p>
            <a:pPr marL="0" indent="0">
              <a:spcBef>
                <a:spcPts val="0"/>
              </a:spcBef>
              <a:spcAft>
                <a:spcPts val="1200"/>
              </a:spcAft>
              <a:buNone/>
            </a:pPr>
            <a:r>
              <a:rPr lang="en-US" sz="9600" b="1" dirty="0" smtClean="0"/>
              <a:t>Bringing GEOSS services into practice: </a:t>
            </a:r>
            <a:br>
              <a:rPr lang="en-US" sz="9600" b="1" dirty="0" smtClean="0"/>
            </a:br>
            <a:r>
              <a:rPr lang="en-US" sz="8000" i="1" dirty="0" smtClean="0"/>
              <a:t>how to use data from the GEO portal and how to provide input</a:t>
            </a:r>
            <a:br>
              <a:rPr lang="en-US" sz="8000" i="1" dirty="0" smtClean="0"/>
            </a:br>
            <a:r>
              <a:rPr lang="en-US" sz="8000" dirty="0" smtClean="0">
                <a:hlinkClick r:id="rId6"/>
              </a:rPr>
              <a:t>www.envirogrids.net</a:t>
            </a:r>
            <a:r>
              <a:rPr lang="en-US" sz="9600" dirty="0" smtClean="0"/>
              <a:t> </a:t>
            </a:r>
            <a:endParaRPr lang="en-US" sz="9600" dirty="0"/>
          </a:p>
          <a:p>
            <a:pPr marL="0" indent="0">
              <a:spcBef>
                <a:spcPts val="0"/>
              </a:spcBef>
              <a:spcAft>
                <a:spcPts val="1200"/>
              </a:spcAft>
              <a:buNone/>
            </a:pPr>
            <a:r>
              <a:rPr lang="en-US" sz="9600" b="1" dirty="0" smtClean="0"/>
              <a:t>Science education through earth observation for high schools: </a:t>
            </a:r>
            <a:r>
              <a:rPr lang="en-US" sz="8000" i="1" dirty="0" smtClean="0"/>
              <a:t>basic tutorials on all kind of subjects</a:t>
            </a:r>
            <a:br>
              <a:rPr lang="en-US" sz="8000" i="1" dirty="0" smtClean="0"/>
            </a:br>
            <a:r>
              <a:rPr lang="en-US" sz="8000" dirty="0" smtClean="0">
                <a:hlinkClick r:id="rId7"/>
              </a:rPr>
              <a:t>www.seos-project.eu</a:t>
            </a:r>
            <a:r>
              <a:rPr lang="en-US" sz="8000" dirty="0" smtClean="0"/>
              <a:t> </a:t>
            </a:r>
          </a:p>
          <a:p>
            <a:pPr marL="0" indent="0">
              <a:spcBef>
                <a:spcPts val="0"/>
              </a:spcBef>
              <a:spcAft>
                <a:spcPts val="1200"/>
              </a:spcAft>
              <a:buNone/>
            </a:pPr>
            <a:r>
              <a:rPr lang="en-US" sz="9600" b="1" dirty="0" smtClean="0"/>
              <a:t>Copernicus briefs: </a:t>
            </a:r>
            <a:br>
              <a:rPr lang="en-US" sz="9600" b="1" dirty="0" smtClean="0"/>
            </a:br>
            <a:r>
              <a:rPr lang="en-US" sz="8000" i="1" dirty="0" smtClean="0"/>
              <a:t>information </a:t>
            </a:r>
            <a:r>
              <a:rPr lang="en-US" sz="8000" i="1" dirty="0"/>
              <a:t>on satellite applications for different </a:t>
            </a:r>
            <a:r>
              <a:rPr lang="en-US" sz="8000" i="1" dirty="0" smtClean="0"/>
              <a:t>topics</a:t>
            </a:r>
            <a:br>
              <a:rPr lang="en-US" sz="8000" i="1" dirty="0" smtClean="0"/>
            </a:br>
            <a:r>
              <a:rPr lang="en-US" sz="8000" dirty="0" smtClean="0">
                <a:hlinkClick r:id="rId8"/>
              </a:rPr>
              <a:t>www.copernicus.eu/pages-secondaires/publications/copernicus-briefs</a:t>
            </a:r>
            <a:r>
              <a:rPr lang="en-US" sz="8000" dirty="0">
                <a:hlinkClick r:id="rId8"/>
              </a:rPr>
              <a:t>/</a:t>
            </a:r>
            <a:r>
              <a:rPr lang="en-US" sz="8000" dirty="0"/>
              <a:t> </a:t>
            </a:r>
            <a:endParaRPr lang="en-US" sz="8000" dirty="0" smtClean="0"/>
          </a:p>
          <a:p>
            <a:pPr marL="0" indent="0">
              <a:spcBef>
                <a:spcPts val="0"/>
              </a:spcBef>
              <a:spcAft>
                <a:spcPts val="1200"/>
              </a:spcAft>
              <a:buNone/>
            </a:pPr>
            <a:r>
              <a:rPr lang="en-US" sz="9600" b="1" dirty="0" err="1" smtClean="0"/>
              <a:t>MetEd</a:t>
            </a:r>
            <a:r>
              <a:rPr lang="en-US" sz="8000" dirty="0"/>
              <a:t/>
            </a:r>
            <a:br>
              <a:rPr lang="en-US" sz="8000" dirty="0"/>
            </a:br>
            <a:r>
              <a:rPr lang="en-US" sz="8000" i="1" dirty="0" smtClean="0"/>
              <a:t>tutorials and courses on meteorology and </a:t>
            </a:r>
            <a:r>
              <a:rPr lang="en-US" sz="8000" i="1" dirty="0"/>
              <a:t>related subjects</a:t>
            </a:r>
            <a:r>
              <a:rPr lang="en-US" sz="8000" dirty="0"/>
              <a:t/>
            </a:r>
            <a:br>
              <a:rPr lang="en-US" sz="8000" dirty="0"/>
            </a:br>
            <a:r>
              <a:rPr lang="en-US" sz="8000" dirty="0">
                <a:hlinkClick r:id="rId9"/>
              </a:rPr>
              <a:t>https://</a:t>
            </a:r>
            <a:r>
              <a:rPr lang="en-US" sz="8000" dirty="0" smtClean="0">
                <a:hlinkClick r:id="rId9"/>
              </a:rPr>
              <a:t>www.meted.ucar.edu/training_detail.php</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9000" y="521151"/>
            <a:ext cx="1438275" cy="434074"/>
          </a:xfrm>
          <a:prstGeom prst="rect">
            <a:avLst/>
          </a:prstGeom>
        </p:spPr>
      </p:pic>
    </p:spTree>
    <p:extLst>
      <p:ext uri="{BB962C8B-B14F-4D97-AF65-F5344CB8AC3E}">
        <p14:creationId xmlns:p14="http://schemas.microsoft.com/office/powerpoint/2010/main" val="186921974"/>
      </p:ext>
    </p:extLst>
  </p:cSld>
  <p:clrMapOvr>
    <a:masterClrMapping/>
  </p:clrMapOvr>
  <p:transition advTm="2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(3)</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91</a:t>
            </a:fld>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27854"/>
            <a:ext cx="1200150" cy="695325"/>
          </a:xfrm>
          <a:prstGeom prst="rect">
            <a:avLst/>
          </a:prstGeom>
        </p:spPr>
      </p:pic>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427854"/>
            <a:ext cx="1201451" cy="620668"/>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492453"/>
            <a:ext cx="1466850" cy="491470"/>
          </a:xfrm>
          <a:prstGeom prst="rect">
            <a:avLst/>
          </a:prstGeom>
        </p:spPr>
      </p:pic>
      <p:sp>
        <p:nvSpPr>
          <p:cNvPr id="11" name="Content Placeholder 2"/>
          <p:cNvSpPr>
            <a:spLocks noGrp="1"/>
          </p:cNvSpPr>
          <p:nvPr>
            <p:ph idx="1"/>
          </p:nvPr>
        </p:nvSpPr>
        <p:spPr>
          <a:xfrm>
            <a:off x="378000" y="2880000"/>
            <a:ext cx="8208000" cy="4343400"/>
          </a:xfrm>
        </p:spPr>
        <p:txBody>
          <a:bodyPr>
            <a:normAutofit fontScale="25000" lnSpcReduction="20000"/>
          </a:bodyPr>
          <a:lstStyle/>
          <a:p>
            <a:pPr marL="0" indent="0">
              <a:spcBef>
                <a:spcPts val="0"/>
              </a:spcBef>
              <a:spcAft>
                <a:spcPts val="1200"/>
              </a:spcAft>
              <a:buNone/>
            </a:pPr>
            <a:r>
              <a:rPr lang="en-US" sz="9600" b="1" dirty="0" smtClean="0"/>
              <a:t>Bringing GEOSS services into practice: </a:t>
            </a:r>
            <a:br>
              <a:rPr lang="en-US" sz="9600" b="1" dirty="0" smtClean="0"/>
            </a:br>
            <a:r>
              <a:rPr lang="en-US" sz="8000" i="1" dirty="0" smtClean="0"/>
              <a:t>how to use data from the GEO portal and how to provide input</a:t>
            </a:r>
            <a:br>
              <a:rPr lang="en-US" sz="8000" i="1" dirty="0" smtClean="0"/>
            </a:br>
            <a:r>
              <a:rPr lang="en-US" sz="8000" dirty="0" smtClean="0">
                <a:hlinkClick r:id="rId6"/>
              </a:rPr>
              <a:t>www.envirogrids.net</a:t>
            </a:r>
            <a:r>
              <a:rPr lang="en-US" sz="9600" dirty="0" smtClean="0"/>
              <a:t> </a:t>
            </a:r>
            <a:endParaRPr lang="en-US" sz="9600" dirty="0"/>
          </a:p>
          <a:p>
            <a:pPr marL="0" indent="0">
              <a:spcBef>
                <a:spcPts val="0"/>
              </a:spcBef>
              <a:spcAft>
                <a:spcPts val="1200"/>
              </a:spcAft>
              <a:buNone/>
            </a:pPr>
            <a:r>
              <a:rPr lang="en-US" sz="9600" b="1" dirty="0" smtClean="0"/>
              <a:t>Science education through earth observation for high schools: </a:t>
            </a:r>
            <a:r>
              <a:rPr lang="en-US" sz="8000" i="1" dirty="0" smtClean="0"/>
              <a:t>basic tutorials on all kind of subjects</a:t>
            </a:r>
            <a:br>
              <a:rPr lang="en-US" sz="8000" i="1" dirty="0" smtClean="0"/>
            </a:br>
            <a:r>
              <a:rPr lang="en-US" sz="8000" dirty="0" smtClean="0">
                <a:hlinkClick r:id="rId7"/>
              </a:rPr>
              <a:t>www.seos-project.eu</a:t>
            </a:r>
            <a:r>
              <a:rPr lang="en-US" sz="8000" dirty="0" smtClean="0"/>
              <a:t> </a:t>
            </a:r>
          </a:p>
          <a:p>
            <a:pPr marL="0" indent="0">
              <a:spcBef>
                <a:spcPts val="0"/>
              </a:spcBef>
              <a:spcAft>
                <a:spcPts val="1200"/>
              </a:spcAft>
              <a:buNone/>
            </a:pPr>
            <a:r>
              <a:rPr lang="en-US" sz="9600" b="1" dirty="0" smtClean="0"/>
              <a:t>Copernicus briefs: </a:t>
            </a:r>
            <a:br>
              <a:rPr lang="en-US" sz="9600" b="1" dirty="0" smtClean="0"/>
            </a:br>
            <a:r>
              <a:rPr lang="en-US" sz="8000" i="1" dirty="0" smtClean="0"/>
              <a:t>information </a:t>
            </a:r>
            <a:r>
              <a:rPr lang="en-US" sz="8000" i="1" dirty="0"/>
              <a:t>on satellite applications for different </a:t>
            </a:r>
            <a:r>
              <a:rPr lang="en-US" sz="8000" i="1" dirty="0" smtClean="0"/>
              <a:t>topics</a:t>
            </a:r>
            <a:br>
              <a:rPr lang="en-US" sz="8000" i="1" dirty="0" smtClean="0"/>
            </a:br>
            <a:r>
              <a:rPr lang="en-US" sz="8000" dirty="0">
                <a:hlinkClick r:id="rId8"/>
              </a:rPr>
              <a:t>http://</a:t>
            </a:r>
            <a:r>
              <a:rPr lang="en-US" sz="8000" dirty="0" smtClean="0">
                <a:hlinkClick r:id="rId8"/>
              </a:rPr>
              <a:t>www.copernicus.eu/main/copernicus-briefs</a:t>
            </a:r>
            <a:r>
              <a:rPr lang="en-US" sz="8000" dirty="0" smtClean="0"/>
              <a:t> </a:t>
            </a:r>
          </a:p>
          <a:p>
            <a:pPr marL="0" indent="0">
              <a:spcBef>
                <a:spcPts val="0"/>
              </a:spcBef>
              <a:spcAft>
                <a:spcPts val="1200"/>
              </a:spcAft>
              <a:buNone/>
            </a:pPr>
            <a:r>
              <a:rPr lang="en-US" sz="9600" b="1" dirty="0" err="1" smtClean="0"/>
              <a:t>MetEd</a:t>
            </a:r>
            <a:r>
              <a:rPr lang="en-US" sz="8000" dirty="0"/>
              <a:t/>
            </a:r>
            <a:br>
              <a:rPr lang="en-US" sz="8000" dirty="0"/>
            </a:br>
            <a:r>
              <a:rPr lang="en-US" sz="8000" i="1" dirty="0" smtClean="0"/>
              <a:t>tutorials and courses on meteorology and </a:t>
            </a:r>
            <a:r>
              <a:rPr lang="en-US" sz="8000" i="1" dirty="0"/>
              <a:t>related subjects</a:t>
            </a:r>
            <a:r>
              <a:rPr lang="en-US" sz="8000" dirty="0"/>
              <a:t/>
            </a:r>
            <a:br>
              <a:rPr lang="en-US" sz="8000" dirty="0"/>
            </a:br>
            <a:r>
              <a:rPr lang="en-US" sz="8000" dirty="0">
                <a:hlinkClick r:id="rId9"/>
              </a:rPr>
              <a:t>https://</a:t>
            </a:r>
            <a:r>
              <a:rPr lang="en-US" sz="8000" dirty="0" smtClean="0">
                <a:hlinkClick r:id="rId9"/>
              </a:rPr>
              <a:t>www.meted.ucar.edu/training_detail.php</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9000" y="521151"/>
            <a:ext cx="1438275" cy="434074"/>
          </a:xfrm>
          <a:prstGeom prst="rect">
            <a:avLst/>
          </a:prstGeom>
        </p:spPr>
      </p:pic>
    </p:spTree>
    <p:extLst>
      <p:ext uri="{BB962C8B-B14F-4D97-AF65-F5344CB8AC3E}">
        <p14:creationId xmlns:p14="http://schemas.microsoft.com/office/powerpoint/2010/main" val="3734130559"/>
      </p:ext>
    </p:extLst>
  </p:cSld>
  <p:clrMapOvr>
    <a:masterClrMapping/>
  </p:clrMapOvr>
  <p:transition advTm="2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295400"/>
            <a:ext cx="8388000" cy="1080000"/>
          </a:xfrm>
        </p:spPr>
        <p:txBody>
          <a:bodyPr>
            <a:normAutofit/>
          </a:bodyPr>
          <a:lstStyle/>
          <a:p>
            <a:pPr algn="l"/>
            <a:r>
              <a:rPr lang="en-US" b="1" i="1" dirty="0" smtClean="0">
                <a:solidFill>
                  <a:srgbClr val="4676A6"/>
                </a:solidFill>
              </a:rPr>
              <a:t>More references open data</a:t>
            </a:r>
            <a:endParaRPr lang="en-US" b="1" i="1" dirty="0">
              <a:solidFill>
                <a:srgbClr val="4676A6"/>
              </a:solidFill>
            </a:endParaRPr>
          </a:p>
        </p:txBody>
      </p:sp>
      <p:sp>
        <p:nvSpPr>
          <p:cNvPr id="3" name="Content Placeholder 2"/>
          <p:cNvSpPr>
            <a:spLocks noGrp="1"/>
          </p:cNvSpPr>
          <p:nvPr>
            <p:ph idx="1"/>
          </p:nvPr>
        </p:nvSpPr>
        <p:spPr>
          <a:xfrm>
            <a:off x="378000" y="2286000"/>
            <a:ext cx="8208000" cy="4343400"/>
          </a:xfrm>
        </p:spPr>
        <p:txBody>
          <a:bodyPr>
            <a:normAutofit fontScale="25000" lnSpcReduction="20000"/>
          </a:bodyPr>
          <a:lstStyle/>
          <a:p>
            <a:pPr marL="0" indent="0">
              <a:spcBef>
                <a:spcPts val="0"/>
              </a:spcBef>
              <a:buNone/>
            </a:pPr>
            <a:r>
              <a:rPr lang="en-US" sz="9600" b="1" dirty="0" smtClean="0"/>
              <a:t>Open data for sustainable development </a:t>
            </a:r>
            <a:r>
              <a:rPr lang="en-US" sz="8000" b="1" dirty="0" smtClean="0"/>
              <a:t>(World Bank; 2015) </a:t>
            </a:r>
            <a:r>
              <a:rPr lang="en-US" sz="9600" b="1" dirty="0" smtClean="0"/>
              <a:t/>
            </a:r>
            <a:br>
              <a:rPr lang="en-US" sz="9600" b="1" dirty="0" smtClean="0"/>
            </a:br>
            <a:r>
              <a:rPr lang="en-US" sz="8000" i="1" dirty="0" smtClean="0"/>
              <a:t>description of the benefits of open data for a wide range of development goals, including the SDGs </a:t>
            </a:r>
            <a:r>
              <a:rPr lang="en-US" sz="8000" dirty="0" smtClean="0">
                <a:hlinkClick r:id="rId2"/>
              </a:rPr>
              <a:t>http</a:t>
            </a:r>
            <a:r>
              <a:rPr lang="en-US" sz="8000" dirty="0">
                <a:hlinkClick r:id="rId2"/>
              </a:rPr>
              <a:t>://</a:t>
            </a:r>
            <a:r>
              <a:rPr lang="en-US" sz="8000" dirty="0" smtClean="0">
                <a:hlinkClick r:id="rId2"/>
              </a:rPr>
              <a:t>pubdocs.worldbank.org/pubdocs/publicdoc/2015/8/904051440717425994/Open-Data-for-Sustainable-development-Final-New.pdf</a:t>
            </a:r>
            <a:r>
              <a:rPr lang="en-US" sz="8000" dirty="0" smtClean="0"/>
              <a:t> </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a:t>Terms and conditions for the use and distribution of Sentinel </a:t>
            </a:r>
            <a:r>
              <a:rPr lang="en-US" sz="9600" b="1" dirty="0" smtClean="0"/>
              <a:t>data </a:t>
            </a:r>
            <a:r>
              <a:rPr lang="en-US" sz="8000" b="1" dirty="0" smtClean="0"/>
              <a:t>(</a:t>
            </a:r>
            <a:r>
              <a:rPr lang="en-US" sz="8000" b="1" dirty="0"/>
              <a:t>European Parliament and </a:t>
            </a:r>
            <a:r>
              <a:rPr lang="en-US" sz="8000" b="1" dirty="0" smtClean="0"/>
              <a:t>European Commission; 2014) </a:t>
            </a:r>
            <a:r>
              <a:rPr lang="en-US" sz="9600" b="1" dirty="0" smtClean="0"/>
              <a:t/>
            </a:r>
            <a:br>
              <a:rPr lang="en-US" sz="9600" b="1" dirty="0" smtClean="0"/>
            </a:br>
            <a:r>
              <a:rPr lang="en-US" sz="8000" i="1" dirty="0" smtClean="0"/>
              <a:t>standard stipulations related to free and open access to Sentinel data </a:t>
            </a:r>
            <a:r>
              <a:rPr lang="en-US" sz="8000" dirty="0" smtClean="0">
                <a:hlinkClick r:id="rId3"/>
              </a:rPr>
              <a:t>http</a:t>
            </a:r>
            <a:r>
              <a:rPr lang="en-US" sz="8000" dirty="0">
                <a:hlinkClick r:id="rId3"/>
              </a:rPr>
              <a:t>://</a:t>
            </a:r>
            <a:r>
              <a:rPr lang="en-US" sz="8000" dirty="0" smtClean="0">
                <a:hlinkClick r:id="rId3"/>
              </a:rPr>
              <a:t>www.demarine.de/lr/c/document_library/get_file?uuid=c5067655-b7ad-4d71-b07b-6111808f4abd&amp;groupId=13521</a:t>
            </a:r>
            <a:r>
              <a:rPr lang="en-US" sz="8000" dirty="0" smtClean="0"/>
              <a:t> </a:t>
            </a:r>
          </a:p>
          <a:p>
            <a:pPr marL="0" indent="0">
              <a:spcBef>
                <a:spcPts val="0"/>
              </a:spcBef>
              <a:buNone/>
            </a:pPr>
            <a:endParaRPr lang="en-US" sz="6400" b="1" dirty="0"/>
          </a:p>
          <a:p>
            <a:pPr marL="0" indent="0">
              <a:spcBef>
                <a:spcPts val="0"/>
              </a:spcBef>
              <a:buNone/>
            </a:pPr>
            <a:r>
              <a:rPr lang="en-US" sz="9600" b="1" dirty="0"/>
              <a:t>Towards a thriving data-driven economy </a:t>
            </a:r>
            <a:r>
              <a:rPr lang="en-US" sz="8000" b="1" dirty="0"/>
              <a:t>(</a:t>
            </a:r>
            <a:r>
              <a:rPr lang="en-US" sz="8000" b="1" dirty="0" smtClean="0"/>
              <a:t>European Commission; 2014) </a:t>
            </a:r>
            <a:r>
              <a:rPr lang="en-US" sz="8000" i="1" dirty="0" smtClean="0"/>
              <a:t>policy document on the use of (open) data for a knowledge economy and society</a:t>
            </a:r>
            <a:endParaRPr lang="en-US" sz="8000" i="1" dirty="0"/>
          </a:p>
          <a:p>
            <a:pPr marL="0" indent="0">
              <a:spcBef>
                <a:spcPts val="0"/>
              </a:spcBef>
              <a:buNone/>
            </a:pPr>
            <a:r>
              <a:rPr lang="en-US" sz="8000" dirty="0">
                <a:hlinkClick r:id="rId4"/>
              </a:rPr>
              <a:t>http://</a:t>
            </a:r>
            <a:r>
              <a:rPr lang="en-US" sz="8000" dirty="0" smtClean="0">
                <a:hlinkClick r:id="rId4"/>
              </a:rPr>
              <a:t>ec.europa.eu/information_society/newsroom/cf/dae/document.cfm?doc_id=6210</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92</a:t>
            </a:fld>
            <a:endParaRPr lang="en-US"/>
          </a:p>
        </p:txBody>
      </p:sp>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400" y="428400"/>
            <a:ext cx="1201451" cy="620668"/>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46289"/>
            <a:ext cx="1057275" cy="762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101" y="357734"/>
            <a:ext cx="1759299" cy="765295"/>
          </a:xfrm>
          <a:prstGeom prst="rect">
            <a:avLst/>
          </a:prstGeom>
        </p:spPr>
      </p:pic>
    </p:spTree>
    <p:extLst>
      <p:ext uri="{BB962C8B-B14F-4D97-AF65-F5344CB8AC3E}">
        <p14:creationId xmlns:p14="http://schemas.microsoft.com/office/powerpoint/2010/main" val="1137369698"/>
      </p:ext>
    </p:extLst>
  </p:cSld>
  <p:clrMapOvr>
    <a:masterClrMapping/>
  </p:clrMapOvr>
  <p:transition advTm="20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disaster management:</a:t>
            </a:r>
            <a:endParaRPr lang="en-US" b="1" i="1" dirty="0">
              <a:solidFill>
                <a:srgbClr val="4676A6"/>
              </a:solidFill>
            </a:endParaRPr>
          </a:p>
        </p:txBody>
      </p:sp>
      <p:sp>
        <p:nvSpPr>
          <p:cNvPr id="3" name="Content Placeholder 2"/>
          <p:cNvSpPr>
            <a:spLocks noGrp="1"/>
          </p:cNvSpPr>
          <p:nvPr>
            <p:ph idx="1"/>
          </p:nvPr>
        </p:nvSpPr>
        <p:spPr>
          <a:xfrm>
            <a:off x="378000" y="2340000"/>
            <a:ext cx="8208000" cy="3657600"/>
          </a:xfrm>
        </p:spPr>
        <p:txBody>
          <a:bodyPr>
            <a:noAutofit/>
          </a:bodyPr>
          <a:lstStyle/>
          <a:p>
            <a:pPr marL="0" indent="-339725">
              <a:lnSpc>
                <a:spcPct val="80000"/>
              </a:lnSpc>
              <a:spcBef>
                <a:spcPts val="0"/>
              </a:spcBef>
              <a:spcAft>
                <a:spcPts val="1200"/>
              </a:spcAft>
              <a:buNone/>
            </a:pPr>
            <a:r>
              <a:rPr lang="en-US" sz="2600" b="1" dirty="0"/>
              <a:t>CAPRA </a:t>
            </a:r>
            <a:r>
              <a:rPr lang="en-US" sz="2400" b="1" dirty="0" smtClean="0"/>
              <a:t/>
            </a:r>
            <a:br>
              <a:rPr lang="en-US" sz="2400" b="1" dirty="0" smtClean="0"/>
            </a:br>
            <a:r>
              <a:rPr lang="en-US" sz="2000" i="1" dirty="0" smtClean="0"/>
              <a:t>probabilistic </a:t>
            </a:r>
            <a:r>
              <a:rPr lang="en-US" sz="2000" i="1" dirty="0"/>
              <a:t>risk assessment </a:t>
            </a:r>
            <a:r>
              <a:rPr lang="en-US" sz="2000" i="1" dirty="0" err="1" smtClean="0"/>
              <a:t>programme</a:t>
            </a:r>
            <a:r>
              <a:rPr lang="en-US" sz="2000" i="1" dirty="0" smtClean="0"/>
              <a:t> for Latin America and the Caribbean </a:t>
            </a:r>
            <a:r>
              <a:rPr lang="en-US" sz="2000" dirty="0" smtClean="0">
                <a:hlinkClick r:id="rId2"/>
              </a:rPr>
              <a:t>www.ecapra.org</a:t>
            </a:r>
            <a:r>
              <a:rPr lang="en-US" sz="2000" dirty="0" smtClean="0"/>
              <a:t> </a:t>
            </a:r>
            <a:endParaRPr lang="en-US" sz="2000" dirty="0"/>
          </a:p>
          <a:p>
            <a:pPr marL="0" indent="-339725">
              <a:lnSpc>
                <a:spcPct val="80000"/>
              </a:lnSpc>
              <a:spcBef>
                <a:spcPts val="0"/>
              </a:spcBef>
              <a:spcAft>
                <a:spcPts val="1200"/>
              </a:spcAft>
              <a:buNone/>
            </a:pPr>
            <a:r>
              <a:rPr lang="en-US" sz="2600" b="1" dirty="0" err="1" smtClean="0"/>
              <a:t>DEWETRA</a:t>
            </a:r>
            <a:r>
              <a:rPr lang="en-US" sz="2400" b="1" dirty="0" smtClean="0"/>
              <a:t> </a:t>
            </a:r>
            <a:br>
              <a:rPr lang="en-US" sz="2400" b="1" dirty="0" smtClean="0"/>
            </a:br>
            <a:r>
              <a:rPr lang="en-US" sz="2000" i="1" dirty="0" smtClean="0"/>
              <a:t>reference material and data on many types of disasters, prediction models, weather observations, risk assessment and emergency management, describing the integrated approach of the Italian civil protection department </a:t>
            </a:r>
            <a:r>
              <a:rPr lang="en-US" sz="2000" dirty="0" smtClean="0">
                <a:hlinkClick r:id="rId3"/>
              </a:rPr>
              <a:t>http://dewetra.cimafoundation.org</a:t>
            </a:r>
            <a:r>
              <a:rPr lang="en-US" sz="2000" dirty="0" smtClean="0"/>
              <a:t> </a:t>
            </a:r>
            <a:endParaRPr lang="en-US" sz="2000" dirty="0"/>
          </a:p>
          <a:p>
            <a:pPr marL="0" indent="-339725">
              <a:lnSpc>
                <a:spcPct val="80000"/>
              </a:lnSpc>
              <a:spcBef>
                <a:spcPts val="0"/>
              </a:spcBef>
              <a:spcAft>
                <a:spcPts val="1200"/>
              </a:spcAft>
              <a:buNone/>
            </a:pPr>
            <a:r>
              <a:rPr lang="en-US" sz="2600" b="1" dirty="0" smtClean="0"/>
              <a:t>Relief Web </a:t>
            </a:r>
            <a:r>
              <a:rPr lang="en-US" sz="2400" b="1" dirty="0" smtClean="0"/>
              <a:t/>
            </a:r>
            <a:br>
              <a:rPr lang="en-US" sz="2400" b="1" dirty="0" smtClean="0"/>
            </a:br>
            <a:r>
              <a:rPr lang="en-US" sz="2000" i="1" dirty="0" smtClean="0"/>
              <a:t>tutorials and database with search engine to make your own risk management portfolio or case study </a:t>
            </a:r>
            <a:r>
              <a:rPr lang="en-US" sz="2000" dirty="0" smtClean="0">
                <a:hlinkClick r:id="rId4"/>
              </a:rPr>
              <a:t>http</a:t>
            </a:r>
            <a:r>
              <a:rPr lang="en-US" sz="2000" dirty="0">
                <a:hlinkClick r:id="rId4"/>
              </a:rPr>
              <a:t>://</a:t>
            </a:r>
            <a:r>
              <a:rPr lang="en-US" sz="2000" dirty="0" smtClean="0">
                <a:hlinkClick r:id="rId4"/>
              </a:rPr>
              <a:t>reliefweb.int/briefingkit</a:t>
            </a:r>
            <a:endParaRPr lang="en-US" sz="2000" dirty="0"/>
          </a:p>
          <a:p>
            <a:pPr marL="0" indent="0">
              <a:lnSpc>
                <a:spcPct val="80000"/>
              </a:lnSpc>
              <a:spcBef>
                <a:spcPts val="0"/>
              </a:spcBef>
              <a:spcAft>
                <a:spcPts val="1200"/>
              </a:spcAft>
              <a:buNone/>
            </a:pPr>
            <a:r>
              <a:rPr lang="en-US" sz="2600" b="1" dirty="0" smtClean="0"/>
              <a:t>Understanding Risk Forum </a:t>
            </a:r>
            <a:r>
              <a:rPr lang="en-US" sz="2400" b="1" dirty="0" smtClean="0"/>
              <a:t/>
            </a:r>
            <a:br>
              <a:rPr lang="en-US" sz="2400" b="1" dirty="0" smtClean="0"/>
            </a:br>
            <a:r>
              <a:rPr lang="en-US" sz="2000" i="1" dirty="0" smtClean="0"/>
              <a:t>platform for discussion and knowledge exchange </a:t>
            </a:r>
            <a:r>
              <a:rPr lang="en-US" sz="2000" dirty="0" smtClean="0">
                <a:hlinkClick r:id="rId5"/>
              </a:rPr>
              <a:t>www.understandingrisk.org</a:t>
            </a:r>
            <a:r>
              <a:rPr lang="en-US" sz="2000" dirty="0" smtClean="0"/>
              <a:t> </a:t>
            </a:r>
          </a:p>
        </p:txBody>
      </p:sp>
      <p:sp>
        <p:nvSpPr>
          <p:cNvPr id="8" name="Slide Number Placeholder 7"/>
          <p:cNvSpPr>
            <a:spLocks noGrp="1"/>
          </p:cNvSpPr>
          <p:nvPr>
            <p:ph type="sldNum" sz="quarter" idx="12"/>
          </p:nvPr>
        </p:nvSpPr>
        <p:spPr/>
        <p:txBody>
          <a:bodyPr/>
          <a:lstStyle/>
          <a:p>
            <a:fld id="{7AE59B96-4131-4DD5-A7F3-9C8969C240CC}" type="slidenum">
              <a:rPr lang="en-US" smtClean="0"/>
              <a:pPr/>
              <a:t>93</a:t>
            </a:fld>
            <a:endParaRPr lang="en-US" dirty="0"/>
          </a:p>
        </p:txBody>
      </p:sp>
      <p:pic>
        <p:nvPicPr>
          <p:cNvPr id="17"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0000" y="180000"/>
            <a:ext cx="763145" cy="778109"/>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520" y="126000"/>
            <a:ext cx="1173480" cy="855980"/>
          </a:xfrm>
          <a:prstGeom prst="rect">
            <a:avLst/>
          </a:prstGeom>
        </p:spPr>
      </p:pic>
    </p:spTree>
    <p:extLst>
      <p:ext uri="{BB962C8B-B14F-4D97-AF65-F5344CB8AC3E}">
        <p14:creationId xmlns:p14="http://schemas.microsoft.com/office/powerpoint/2010/main" val="2667081210"/>
      </p:ext>
    </p:extLst>
  </p:cSld>
  <p:clrMapOvr>
    <a:masterClrMapping/>
  </p:clrMapOvr>
  <p:transition advTm="20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disaster management (2):</a:t>
            </a:r>
            <a:endParaRPr lang="en-US" b="1" i="1" dirty="0">
              <a:solidFill>
                <a:srgbClr val="4676A6"/>
              </a:solidFill>
            </a:endParaRPr>
          </a:p>
        </p:txBody>
      </p:sp>
      <p:sp>
        <p:nvSpPr>
          <p:cNvPr id="3" name="Content Placeholder 2"/>
          <p:cNvSpPr>
            <a:spLocks noGrp="1"/>
          </p:cNvSpPr>
          <p:nvPr>
            <p:ph idx="1"/>
          </p:nvPr>
        </p:nvSpPr>
        <p:spPr>
          <a:xfrm>
            <a:off x="378000" y="2340000"/>
            <a:ext cx="8208000" cy="3657600"/>
          </a:xfrm>
        </p:spPr>
        <p:txBody>
          <a:bodyPr>
            <a:noAutofit/>
          </a:bodyPr>
          <a:lstStyle/>
          <a:p>
            <a:pPr marL="0" indent="-339725">
              <a:lnSpc>
                <a:spcPct val="80000"/>
              </a:lnSpc>
              <a:spcBef>
                <a:spcPts val="0"/>
              </a:spcBef>
              <a:spcAft>
                <a:spcPts val="1200"/>
              </a:spcAft>
              <a:buNone/>
            </a:pPr>
            <a:r>
              <a:rPr lang="en-US" sz="2600" b="1" dirty="0"/>
              <a:t>Multi-hazard risk assessment </a:t>
            </a:r>
            <a:r>
              <a:rPr lang="en-US" sz="2400" b="1" dirty="0" smtClean="0"/>
              <a:t/>
            </a:r>
            <a:br>
              <a:rPr lang="en-US" sz="2400" b="1" dirty="0" smtClean="0"/>
            </a:br>
            <a:r>
              <a:rPr lang="en-US" sz="2000" dirty="0" smtClean="0"/>
              <a:t>distance </a:t>
            </a:r>
            <a:r>
              <a:rPr lang="en-US" sz="2000" dirty="0"/>
              <a:t>education course guide </a:t>
            </a:r>
            <a:r>
              <a:rPr lang="en-US" sz="2000" dirty="0" smtClean="0"/>
              <a:t>book and Risk City exercise book</a:t>
            </a:r>
            <a:r>
              <a:rPr lang="en-US" sz="2000" b="1" dirty="0" smtClean="0"/>
              <a:t> (ITC; 2011)</a:t>
            </a:r>
            <a:r>
              <a:rPr lang="en-US" sz="2000" dirty="0"/>
              <a:t> </a:t>
            </a:r>
            <a:r>
              <a:rPr lang="en-US" sz="2000" i="1" dirty="0" smtClean="0"/>
              <a:t>training </a:t>
            </a:r>
            <a:r>
              <a:rPr lang="en-US" sz="2000" i="1" dirty="0"/>
              <a:t>for the assessment of </a:t>
            </a:r>
            <a:r>
              <a:rPr lang="en-US" sz="2000" i="1" dirty="0" smtClean="0"/>
              <a:t>risks related </a:t>
            </a:r>
            <a:r>
              <a:rPr lang="en-US" sz="2000" i="1" dirty="0"/>
              <a:t>to multiple </a:t>
            </a:r>
            <a:r>
              <a:rPr lang="en-US" sz="2000" i="1" dirty="0" smtClean="0"/>
              <a:t>hazards</a:t>
            </a:r>
            <a:r>
              <a:rPr lang="en-US" sz="2000" i="1" dirty="0"/>
              <a:t>, </a:t>
            </a:r>
            <a:r>
              <a:rPr lang="en-US" sz="2000" i="1" dirty="0" smtClean="0"/>
              <a:t>including floods</a:t>
            </a:r>
            <a:r>
              <a:rPr lang="en-US" sz="2000" i="1" dirty="0"/>
              <a:t>, landslides, earthquakes </a:t>
            </a:r>
            <a:r>
              <a:rPr lang="en-US" sz="2000" i="1" dirty="0" smtClean="0"/>
              <a:t>and technological </a:t>
            </a:r>
            <a:r>
              <a:rPr lang="en-US" sz="2000" i="1" dirty="0"/>
              <a:t>hazards in </a:t>
            </a:r>
            <a:r>
              <a:rPr lang="en-US" sz="2000" i="1" dirty="0" smtClean="0"/>
              <a:t>an RS and  GIS environment</a:t>
            </a:r>
            <a:r>
              <a:rPr lang="en-US" sz="2000" i="1" dirty="0"/>
              <a:t>, </a:t>
            </a:r>
            <a:r>
              <a:rPr lang="en-US" sz="2000" i="1" dirty="0" smtClean="0"/>
              <a:t>using open source software (ILWIS)</a:t>
            </a:r>
          </a:p>
          <a:p>
            <a:pPr marL="0" indent="-339725">
              <a:lnSpc>
                <a:spcPct val="80000"/>
              </a:lnSpc>
              <a:spcBef>
                <a:spcPts val="0"/>
              </a:spcBef>
              <a:spcAft>
                <a:spcPts val="1200"/>
              </a:spcAft>
              <a:buNone/>
            </a:pPr>
            <a:r>
              <a:rPr lang="en-US" sz="2600" b="1" dirty="0" err="1" smtClean="0"/>
              <a:t>Desastre</a:t>
            </a:r>
            <a:r>
              <a:rPr lang="en-US" sz="2600" b="1" dirty="0" smtClean="0"/>
              <a:t> zero: </a:t>
            </a:r>
            <a:r>
              <a:rPr lang="en-US" sz="2600" b="1" dirty="0" err="1" smtClean="0"/>
              <a:t>mapa</a:t>
            </a:r>
            <a:r>
              <a:rPr lang="en-US" sz="2600" b="1" dirty="0" smtClean="0"/>
              <a:t> de </a:t>
            </a:r>
            <a:r>
              <a:rPr lang="en-US" sz="2600" b="1" dirty="0" err="1" smtClean="0"/>
              <a:t>risco</a:t>
            </a:r>
            <a:r>
              <a:rPr lang="en-US" sz="2600" b="1" dirty="0" smtClean="0"/>
              <a:t> </a:t>
            </a:r>
            <a:r>
              <a:rPr lang="en-US" sz="2600" b="1" dirty="0" err="1" smtClean="0"/>
              <a:t>em</a:t>
            </a:r>
            <a:r>
              <a:rPr lang="en-US" sz="2600" b="1" dirty="0" smtClean="0"/>
              <a:t> </a:t>
            </a:r>
            <a:r>
              <a:rPr lang="en-US" sz="2600" b="1" dirty="0" err="1" smtClean="0"/>
              <a:t>sala</a:t>
            </a:r>
            <a:r>
              <a:rPr lang="en-US" sz="2600" b="1" dirty="0" smtClean="0"/>
              <a:t> de aula – manual do professor</a:t>
            </a:r>
            <a:r>
              <a:rPr lang="en-US" sz="2400" b="1" dirty="0" smtClean="0"/>
              <a:t> </a:t>
            </a:r>
            <a:r>
              <a:rPr lang="en-US" sz="2000" b="1" dirty="0" smtClean="0"/>
              <a:t>(INPE; 2013) </a:t>
            </a:r>
            <a:r>
              <a:rPr lang="en-US" sz="2400" dirty="0" smtClean="0"/>
              <a:t/>
            </a:r>
            <a:br>
              <a:rPr lang="en-US" sz="2400" dirty="0" smtClean="0"/>
            </a:br>
            <a:r>
              <a:rPr lang="en-US" sz="2000" i="1" dirty="0" smtClean="0"/>
              <a:t>manual for educators on risk mapping (English translation expected)</a:t>
            </a:r>
            <a:endParaRPr lang="en-US" sz="2400" i="1" dirty="0" smtClean="0"/>
          </a:p>
          <a:p>
            <a:pPr marL="0" indent="0">
              <a:lnSpc>
                <a:spcPct val="80000"/>
              </a:lnSpc>
              <a:spcBef>
                <a:spcPts val="0"/>
              </a:spcBef>
              <a:spcAft>
                <a:spcPts val="1200"/>
              </a:spcAft>
              <a:buNone/>
            </a:pPr>
            <a:r>
              <a:rPr lang="en-US" sz="2600" b="1" dirty="0" smtClean="0"/>
              <a:t>Remote </a:t>
            </a:r>
            <a:r>
              <a:rPr lang="en-US" sz="2600" b="1" dirty="0"/>
              <a:t>sensing applications </a:t>
            </a:r>
            <a:r>
              <a:rPr lang="en-US" sz="2400" b="1" dirty="0" smtClean="0"/>
              <a:t/>
            </a:r>
            <a:br>
              <a:rPr lang="en-US" sz="2400" b="1" dirty="0" smtClean="0"/>
            </a:br>
            <a:r>
              <a:rPr lang="en-US" sz="2000" i="1" dirty="0" smtClean="0"/>
              <a:t>– </a:t>
            </a:r>
            <a:r>
              <a:rPr lang="en-US" sz="2000" i="1" dirty="0"/>
              <a:t>chapter </a:t>
            </a:r>
            <a:r>
              <a:rPr lang="en-US" sz="2000" i="1" dirty="0" smtClean="0"/>
              <a:t>11: Cyclone, chapter 12: Flood, chapter 13: Drought , </a:t>
            </a:r>
            <a:br>
              <a:rPr lang="en-US" sz="2000" i="1" dirty="0" smtClean="0"/>
            </a:br>
            <a:r>
              <a:rPr lang="en-US" sz="2000" i="1" dirty="0" smtClean="0"/>
              <a:t>chapter 14: Landslide, chapter 15: Earthquake, chapter 16: Forest fire </a:t>
            </a:r>
            <a:br>
              <a:rPr lang="en-US" sz="2000" i="1" dirty="0" smtClean="0"/>
            </a:br>
            <a:r>
              <a:rPr lang="en-US" sz="2000" b="1" dirty="0" smtClean="0"/>
              <a:t>(NRSC</a:t>
            </a:r>
            <a:r>
              <a:rPr lang="en-US" sz="2000" b="1" dirty="0"/>
              <a:t>, 2010</a:t>
            </a:r>
            <a:r>
              <a:rPr lang="en-US" sz="2000" b="1" dirty="0" smtClean="0"/>
              <a:t>)</a:t>
            </a: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94</a:t>
            </a:fld>
            <a:endParaRPr lang="en-US" dirty="0"/>
          </a:p>
        </p:txBody>
      </p:sp>
      <p:pic>
        <p:nvPicPr>
          <p:cNvPr id="1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000" y="180000"/>
            <a:ext cx="666750" cy="762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000" y="288000"/>
            <a:ext cx="822960" cy="66838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3756" y="576000"/>
            <a:ext cx="1112244" cy="408292"/>
          </a:xfrm>
          <a:prstGeom prst="rect">
            <a:avLst/>
          </a:prstGeom>
        </p:spPr>
      </p:pic>
    </p:spTree>
    <p:extLst>
      <p:ext uri="{BB962C8B-B14F-4D97-AF65-F5344CB8AC3E}">
        <p14:creationId xmlns:p14="http://schemas.microsoft.com/office/powerpoint/2010/main" val="2920887148"/>
      </p:ext>
    </p:extLst>
  </p:cSld>
  <p:clrMapOvr>
    <a:masterClrMapping/>
  </p:clrMapOvr>
  <p:transition advTm="2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disaster management (3):</a:t>
            </a:r>
            <a:endParaRPr lang="en-US" b="1" i="1" dirty="0">
              <a:solidFill>
                <a:srgbClr val="4676A6"/>
              </a:solidFill>
            </a:endParaRPr>
          </a:p>
        </p:txBody>
      </p:sp>
      <p:sp>
        <p:nvSpPr>
          <p:cNvPr id="3" name="Content Placeholder 2"/>
          <p:cNvSpPr>
            <a:spLocks noGrp="1"/>
          </p:cNvSpPr>
          <p:nvPr>
            <p:ph idx="1"/>
          </p:nvPr>
        </p:nvSpPr>
        <p:spPr>
          <a:xfrm>
            <a:off x="378000" y="2340000"/>
            <a:ext cx="8208000" cy="3886200"/>
          </a:xfrm>
        </p:spPr>
        <p:txBody>
          <a:bodyPr>
            <a:noAutofit/>
          </a:bodyPr>
          <a:lstStyle/>
          <a:p>
            <a:pPr marL="0" indent="-342000">
              <a:lnSpc>
                <a:spcPct val="80000"/>
              </a:lnSpc>
              <a:spcBef>
                <a:spcPts val="0"/>
              </a:spcBef>
              <a:spcAft>
                <a:spcPts val="1200"/>
              </a:spcAft>
              <a:buNone/>
            </a:pPr>
            <a:r>
              <a:rPr lang="en-US" sz="2400" b="1" dirty="0"/>
              <a:t>Handbook of research on developments and trends in wireless sensor networks: from principle to practice </a:t>
            </a:r>
            <a:r>
              <a:rPr lang="en-US" sz="2000" b="1" dirty="0"/>
              <a:t>(HUST; 2010)</a:t>
            </a:r>
            <a:r>
              <a:rPr lang="en-US" sz="2400" dirty="0"/>
              <a:t> </a:t>
            </a:r>
            <a:r>
              <a:rPr lang="en-US" sz="2000" i="1" dirty="0" smtClean="0"/>
              <a:t>description </a:t>
            </a:r>
            <a:r>
              <a:rPr lang="en-US" sz="2000" i="1" dirty="0"/>
              <a:t>of sensor webs, sensor web architecture and services</a:t>
            </a:r>
          </a:p>
          <a:p>
            <a:pPr marL="0" indent="-342000">
              <a:lnSpc>
                <a:spcPct val="80000"/>
              </a:lnSpc>
              <a:spcBef>
                <a:spcPts val="0"/>
              </a:spcBef>
              <a:spcAft>
                <a:spcPts val="1200"/>
              </a:spcAft>
              <a:buNone/>
            </a:pPr>
            <a:r>
              <a:rPr lang="en-US" sz="2400" b="1" dirty="0" smtClean="0"/>
              <a:t>Field </a:t>
            </a:r>
            <a:r>
              <a:rPr lang="en-US" sz="2400" b="1" dirty="0"/>
              <a:t>Guide to Humanitarian Mapping </a:t>
            </a:r>
            <a:r>
              <a:rPr lang="en-US" sz="2000" b="1" dirty="0"/>
              <a:t>(</a:t>
            </a:r>
            <a:r>
              <a:rPr lang="en-US" sz="2000" b="1" dirty="0" err="1"/>
              <a:t>MapAction</a:t>
            </a:r>
            <a:r>
              <a:rPr lang="en-US" sz="2000" b="1" dirty="0"/>
              <a:t>) </a:t>
            </a:r>
            <a:r>
              <a:rPr lang="en-US" sz="2800" b="1" dirty="0" smtClean="0"/>
              <a:t/>
            </a:r>
            <a:br>
              <a:rPr lang="en-US" sz="2800" b="1" dirty="0" smtClean="0"/>
            </a:br>
            <a:r>
              <a:rPr lang="en-US" sz="2000" i="1" dirty="0" smtClean="0"/>
              <a:t>creating </a:t>
            </a:r>
            <a:r>
              <a:rPr lang="en-US" sz="2000" i="1" dirty="0"/>
              <a:t>maps for  field work, using GPS, Google Earth and open-source GIS software</a:t>
            </a:r>
          </a:p>
          <a:p>
            <a:pPr marL="0" indent="-342000">
              <a:lnSpc>
                <a:spcPct val="80000"/>
              </a:lnSpc>
              <a:spcBef>
                <a:spcPts val="0"/>
              </a:spcBef>
              <a:spcAft>
                <a:spcPts val="1200"/>
              </a:spcAft>
              <a:buNone/>
            </a:pPr>
            <a:r>
              <a:rPr lang="en-US" sz="2400" b="1" dirty="0" smtClean="0"/>
              <a:t>Toolbox </a:t>
            </a:r>
            <a:r>
              <a:rPr lang="en-US" sz="2400" b="1" dirty="0"/>
              <a:t>&amp; manual - mapping the vulnerability of communities, example from </a:t>
            </a:r>
            <a:r>
              <a:rPr lang="en-US" sz="2400" b="1" dirty="0" err="1"/>
              <a:t>Buzi</a:t>
            </a:r>
            <a:r>
              <a:rPr lang="en-US" sz="2400" b="1" dirty="0"/>
              <a:t>, Mozambique </a:t>
            </a:r>
            <a:r>
              <a:rPr lang="en-US" sz="2000" b="1" dirty="0"/>
              <a:t>(Z-GIS; 2008) </a:t>
            </a:r>
            <a:r>
              <a:rPr lang="en-US" sz="2000" b="1" dirty="0" smtClean="0"/>
              <a:t/>
            </a:r>
            <a:br>
              <a:rPr lang="en-US" sz="2000" b="1" dirty="0" smtClean="0"/>
            </a:br>
            <a:r>
              <a:rPr lang="en-US" sz="2000" i="1" dirty="0" smtClean="0"/>
              <a:t>mapping </a:t>
            </a:r>
            <a:r>
              <a:rPr lang="en-US" sz="2000" i="1" dirty="0"/>
              <a:t>toolkit to provide the community members with appropriate decision support and awareness tools to identify and reduce their own vulnerabilities</a:t>
            </a:r>
          </a:p>
          <a:p>
            <a:pPr marL="0" indent="-342000">
              <a:lnSpc>
                <a:spcPct val="80000"/>
              </a:lnSpc>
              <a:spcBef>
                <a:spcPts val="0"/>
              </a:spcBef>
              <a:spcAft>
                <a:spcPts val="1200"/>
              </a:spcAft>
              <a:buNone/>
            </a:pPr>
            <a:r>
              <a:rPr lang="en-US" sz="2400" b="1" dirty="0" smtClean="0"/>
              <a:t>MEASURE </a:t>
            </a:r>
            <a:r>
              <a:rPr lang="en-US" sz="2400" b="1" dirty="0"/>
              <a:t>Evaluation global positioning system toolkit </a:t>
            </a:r>
            <a:r>
              <a:rPr lang="en-US" sz="2000" b="1" dirty="0"/>
              <a:t>(USAID) </a:t>
            </a:r>
            <a:r>
              <a:rPr lang="en-US" sz="2000" i="1" dirty="0" smtClean="0"/>
              <a:t>toolkit </a:t>
            </a:r>
            <a:r>
              <a:rPr lang="en-US" sz="2000" i="1" dirty="0"/>
              <a:t>for geographical data collection for development projects</a:t>
            </a:r>
            <a:endParaRPr lang="en-US" sz="2000" b="1" i="1" dirty="0"/>
          </a:p>
          <a:p>
            <a:pPr marL="0" lvl="0" indent="0">
              <a:lnSpc>
                <a:spcPct val="80000"/>
              </a:lnSpc>
              <a:spcBef>
                <a:spcPts val="0"/>
              </a:spcBef>
              <a:spcAft>
                <a:spcPts val="1200"/>
              </a:spcAft>
              <a:buNone/>
            </a:pPr>
            <a:endParaRPr lang="en-US" sz="800" b="1" dirty="0" smtClean="0"/>
          </a:p>
          <a:p>
            <a:pPr marL="0" indent="0">
              <a:buNone/>
            </a:pP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95</a:t>
            </a:fld>
            <a:endParaRPr lang="en-US" dirty="0"/>
          </a:p>
        </p:txBody>
      </p:sp>
      <p:pic>
        <p:nvPicPr>
          <p:cNvPr id="1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0" y="252000"/>
            <a:ext cx="1271588" cy="89079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9224" y="457200"/>
            <a:ext cx="1636776" cy="631856"/>
          </a:xfrm>
          <a:prstGeom prst="rect">
            <a:avLst/>
          </a:prstGeom>
        </p:spPr>
      </p:pic>
    </p:spTree>
    <p:extLst>
      <p:ext uri="{BB962C8B-B14F-4D97-AF65-F5344CB8AC3E}">
        <p14:creationId xmlns:p14="http://schemas.microsoft.com/office/powerpoint/2010/main" val="1481717438"/>
      </p:ext>
    </p:extLst>
  </p:cSld>
  <p:clrMapOvr>
    <a:masterClrMapping/>
  </p:clrMapOvr>
  <p:transition advTm="20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disaster management (4):</a:t>
            </a:r>
            <a:endParaRPr lang="en-US" b="1" i="1" dirty="0">
              <a:solidFill>
                <a:srgbClr val="4676A6"/>
              </a:solidFill>
            </a:endParaRPr>
          </a:p>
        </p:txBody>
      </p:sp>
      <p:sp>
        <p:nvSpPr>
          <p:cNvPr id="3" name="Content Placeholder 2"/>
          <p:cNvSpPr>
            <a:spLocks noGrp="1"/>
          </p:cNvSpPr>
          <p:nvPr>
            <p:ph idx="1"/>
          </p:nvPr>
        </p:nvSpPr>
        <p:spPr>
          <a:xfrm>
            <a:off x="378000" y="2362200"/>
            <a:ext cx="8208000" cy="3657600"/>
          </a:xfrm>
        </p:spPr>
        <p:txBody>
          <a:bodyPr>
            <a:noAutofit/>
          </a:bodyPr>
          <a:lstStyle/>
          <a:p>
            <a:pPr marL="0" indent="-339725">
              <a:lnSpc>
                <a:spcPct val="80000"/>
              </a:lnSpc>
              <a:spcBef>
                <a:spcPts val="0"/>
              </a:spcBef>
              <a:spcAft>
                <a:spcPts val="1200"/>
              </a:spcAft>
              <a:buNone/>
            </a:pPr>
            <a:r>
              <a:rPr lang="en-US" sz="2400" b="1" dirty="0" smtClean="0"/>
              <a:t>Quick guide to free </a:t>
            </a:r>
            <a:r>
              <a:rPr lang="en-US" sz="2400" b="1" dirty="0" err="1" smtClean="0"/>
              <a:t>geoinformatics</a:t>
            </a:r>
            <a:r>
              <a:rPr lang="en-US" sz="2400" b="1" dirty="0" smtClean="0"/>
              <a:t> for disaster management </a:t>
            </a:r>
            <a:r>
              <a:rPr lang="en-US" sz="2000" b="1" dirty="0" smtClean="0"/>
              <a:t>(University of Portsmouth; 2012) </a:t>
            </a:r>
            <a:br>
              <a:rPr lang="en-US" sz="2000" b="1" dirty="0" smtClean="0"/>
            </a:br>
            <a:r>
              <a:rPr lang="en-US" sz="2000" i="1" dirty="0" smtClean="0"/>
              <a:t>overview of free geospatial data sources, software and training materials </a:t>
            </a:r>
          </a:p>
          <a:p>
            <a:pPr marL="0" indent="-339725">
              <a:lnSpc>
                <a:spcPct val="80000"/>
              </a:lnSpc>
              <a:spcBef>
                <a:spcPts val="0"/>
              </a:spcBef>
              <a:spcAft>
                <a:spcPts val="1200"/>
              </a:spcAft>
              <a:buNone/>
            </a:pPr>
            <a:r>
              <a:rPr lang="en-US" sz="2400" b="1" dirty="0" smtClean="0"/>
              <a:t>INFORM user guide</a:t>
            </a:r>
            <a:r>
              <a:rPr lang="en-US" sz="2600" b="1" dirty="0" smtClean="0"/>
              <a:t/>
            </a:r>
            <a:br>
              <a:rPr lang="en-US" sz="2600" b="1" dirty="0" smtClean="0"/>
            </a:br>
            <a:r>
              <a:rPr lang="en-US" sz="2000" i="1" dirty="0" smtClean="0"/>
              <a:t>tool for risk assessment and risk management</a:t>
            </a:r>
            <a:br>
              <a:rPr lang="en-US" sz="2000" i="1" dirty="0" smtClean="0"/>
            </a:br>
            <a:r>
              <a:rPr lang="en-US" sz="2000" dirty="0" smtClean="0">
                <a:hlinkClick r:id="rId2"/>
              </a:rPr>
              <a:t>http://www.inform-index.org/</a:t>
            </a:r>
            <a:r>
              <a:rPr lang="en-US" sz="2000" i="1" dirty="0" smtClean="0"/>
              <a:t> </a:t>
            </a:r>
          </a:p>
          <a:p>
            <a:pPr marL="0" indent="-339725">
              <a:lnSpc>
                <a:spcPct val="80000"/>
              </a:lnSpc>
              <a:spcBef>
                <a:spcPts val="0"/>
              </a:spcBef>
              <a:spcAft>
                <a:spcPts val="1200"/>
              </a:spcAft>
              <a:buNone/>
            </a:pPr>
            <a:endParaRPr lang="en-US" sz="2000" i="1" dirty="0" smtClean="0"/>
          </a:p>
          <a:p>
            <a:pPr marL="0" indent="0">
              <a:lnSpc>
                <a:spcPct val="80000"/>
              </a:lnSpc>
              <a:spcBef>
                <a:spcPts val="0"/>
              </a:spcBef>
              <a:spcAft>
                <a:spcPts val="1200"/>
              </a:spcAft>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96</a:t>
            </a:fld>
            <a:endParaRPr lang="en-US" dirty="0"/>
          </a:p>
        </p:txBody>
      </p:sp>
      <p:pic>
        <p:nvPicPr>
          <p:cNvPr id="1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339661"/>
            <a:ext cx="2743200" cy="1939321"/>
          </a:xfrm>
          <a:prstGeom prst="rect">
            <a:avLst/>
          </a:prstGeom>
        </p:spPr>
      </p:pic>
    </p:spTree>
    <p:extLst>
      <p:ext uri="{BB962C8B-B14F-4D97-AF65-F5344CB8AC3E}">
        <p14:creationId xmlns:p14="http://schemas.microsoft.com/office/powerpoint/2010/main" val="3359800946"/>
      </p:ext>
    </p:extLst>
  </p:cSld>
  <p:clrMapOvr>
    <a:masterClrMapping/>
  </p:clrMapOvr>
  <p:transition advTm="20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disaster management (5):</a:t>
            </a:r>
            <a:endParaRPr lang="en-US" b="1" i="1" dirty="0">
              <a:solidFill>
                <a:srgbClr val="4676A6"/>
              </a:solidFill>
            </a:endParaRPr>
          </a:p>
        </p:txBody>
      </p:sp>
      <p:sp>
        <p:nvSpPr>
          <p:cNvPr id="3" name="Content Placeholder 2"/>
          <p:cNvSpPr>
            <a:spLocks noGrp="1"/>
          </p:cNvSpPr>
          <p:nvPr>
            <p:ph idx="1"/>
          </p:nvPr>
        </p:nvSpPr>
        <p:spPr>
          <a:xfrm>
            <a:off x="378000" y="2286000"/>
            <a:ext cx="8208000" cy="3657600"/>
          </a:xfrm>
        </p:spPr>
        <p:txBody>
          <a:bodyPr>
            <a:noAutofit/>
          </a:bodyPr>
          <a:lstStyle/>
          <a:p>
            <a:pPr marL="0" indent="-339725">
              <a:lnSpc>
                <a:spcPct val="80000"/>
              </a:lnSpc>
              <a:spcBef>
                <a:spcPts val="0"/>
              </a:spcBef>
              <a:spcAft>
                <a:spcPts val="1200"/>
              </a:spcAft>
              <a:buNone/>
            </a:pPr>
            <a:r>
              <a:rPr lang="en-US" sz="2400" b="1" dirty="0" smtClean="0"/>
              <a:t>Use of active earth observation systems for flood hazard assessment </a:t>
            </a:r>
            <a:br>
              <a:rPr lang="en-US" sz="2400" b="1" dirty="0" smtClean="0"/>
            </a:br>
            <a:r>
              <a:rPr lang="en-US" sz="2000" dirty="0" smtClean="0"/>
              <a:t>Examples of flood extent mapping using space-borne RADAR and air-borne LIDAR </a:t>
            </a:r>
            <a:r>
              <a:rPr lang="en-US" sz="2000" b="1" dirty="0" smtClean="0"/>
              <a:t>(ITC; 2015)</a:t>
            </a:r>
            <a:br>
              <a:rPr lang="en-US" sz="2000" b="1" dirty="0" smtClean="0"/>
            </a:br>
            <a:r>
              <a:rPr lang="en-US" sz="2000" i="1" dirty="0" smtClean="0"/>
              <a:t>3-day EOPOWER (self-study) course for professionals</a:t>
            </a:r>
            <a:br>
              <a:rPr lang="en-US" sz="2000" i="1" dirty="0" smtClean="0"/>
            </a:br>
            <a:r>
              <a:rPr lang="en-US" sz="2000" dirty="0" smtClean="0">
                <a:hlinkClick r:id="rId2"/>
              </a:rPr>
              <a:t>http://menhir.itc.utwente.nl:5000/fbsharing/KGKOZXKU/</a:t>
            </a:r>
            <a:endParaRPr lang="en-US" sz="2000" dirty="0" smtClean="0"/>
          </a:p>
          <a:p>
            <a:pPr marL="0" indent="-339725">
              <a:lnSpc>
                <a:spcPct val="80000"/>
              </a:lnSpc>
              <a:spcBef>
                <a:spcPts val="0"/>
              </a:spcBef>
              <a:spcAft>
                <a:spcPts val="1200"/>
              </a:spcAft>
              <a:buNone/>
            </a:pPr>
            <a:r>
              <a:rPr lang="en-US" sz="2400" b="1" dirty="0"/>
              <a:t>Visual interpretation of landslides using earth observation </a:t>
            </a:r>
            <a:r>
              <a:rPr lang="en-US" sz="2400" b="1" dirty="0" smtClean="0"/>
              <a:t/>
            </a:r>
            <a:br>
              <a:rPr lang="en-US" sz="2400" b="1" dirty="0" smtClean="0"/>
            </a:br>
            <a:r>
              <a:rPr lang="en-US" sz="2000" dirty="0" smtClean="0"/>
              <a:t>Case </a:t>
            </a:r>
            <a:r>
              <a:rPr lang="en-US" sz="2000" dirty="0"/>
              <a:t>study: </a:t>
            </a:r>
            <a:r>
              <a:rPr lang="en-US" sz="2000" dirty="0" err="1"/>
              <a:t>Nehoiu</a:t>
            </a:r>
            <a:r>
              <a:rPr lang="en-US" sz="2000" dirty="0"/>
              <a:t> area, Buzau County, </a:t>
            </a:r>
            <a:r>
              <a:rPr lang="en-US" sz="2000" dirty="0" smtClean="0"/>
              <a:t>Romania</a:t>
            </a:r>
            <a:r>
              <a:rPr lang="en-US" sz="2000" b="1" dirty="0" smtClean="0"/>
              <a:t> </a:t>
            </a:r>
            <a:r>
              <a:rPr lang="en-US" sz="2000" b="1" dirty="0"/>
              <a:t>(</a:t>
            </a:r>
            <a:r>
              <a:rPr lang="en-US" sz="2000" b="1" dirty="0" smtClean="0"/>
              <a:t>ITC; 2015)</a:t>
            </a:r>
            <a:br>
              <a:rPr lang="en-US" sz="2000" b="1" dirty="0" smtClean="0"/>
            </a:br>
            <a:r>
              <a:rPr lang="en-US" sz="2000" i="1" dirty="0" smtClean="0"/>
              <a:t>3-day EOPOWER (self-study) course for professionals</a:t>
            </a:r>
            <a:br>
              <a:rPr lang="en-US" sz="2000" i="1" dirty="0" smtClean="0"/>
            </a:br>
            <a:r>
              <a:rPr lang="en-US" sz="2000" dirty="0" smtClean="0">
                <a:hlinkClick r:id="rId2"/>
              </a:rPr>
              <a:t>http://menhir.itc.utwente.nl:5000/fbsharing/KGKOZXKU/</a:t>
            </a:r>
            <a:endParaRPr lang="en-US" sz="2000" dirty="0" smtClean="0"/>
          </a:p>
          <a:p>
            <a:pPr marL="0" indent="-339725">
              <a:lnSpc>
                <a:spcPct val="80000"/>
              </a:lnSpc>
              <a:spcBef>
                <a:spcPts val="0"/>
              </a:spcBef>
              <a:spcAft>
                <a:spcPts val="1200"/>
              </a:spcAft>
              <a:buNone/>
            </a:pPr>
            <a:endParaRPr lang="en-US" sz="2000" i="1" dirty="0" smtClean="0"/>
          </a:p>
          <a:p>
            <a:pPr marL="0" indent="0">
              <a:lnSpc>
                <a:spcPct val="80000"/>
              </a:lnSpc>
              <a:spcBef>
                <a:spcPts val="0"/>
              </a:spcBef>
              <a:spcAft>
                <a:spcPts val="1200"/>
              </a:spcAft>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97</a:t>
            </a:fld>
            <a:endParaRPr lang="en-US" dirty="0"/>
          </a:p>
        </p:txBody>
      </p:sp>
      <p:pic>
        <p:nvPicPr>
          <p:cNvPr id="1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249000"/>
            <a:ext cx="666750" cy="762000"/>
          </a:xfrm>
          <a:prstGeom prst="rect">
            <a:avLst/>
          </a:prstGeom>
        </p:spPr>
      </p:pic>
    </p:spTree>
    <p:extLst>
      <p:ext uri="{BB962C8B-B14F-4D97-AF65-F5344CB8AC3E}">
        <p14:creationId xmlns:p14="http://schemas.microsoft.com/office/powerpoint/2010/main" val="1774678866"/>
      </p:ext>
    </p:extLst>
  </p:cSld>
  <p:clrMapOvr>
    <a:masterClrMapping/>
  </p:clrMapOvr>
  <p:transition advTm="20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fontScale="92500" lnSpcReduction="20000"/>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www.eopower.eu</a:t>
            </a:r>
            <a:r>
              <a:rPr lang="en-US" sz="2800" dirty="0" smtClean="0"/>
              <a:t> </a:t>
            </a:r>
          </a:p>
          <a:p>
            <a:r>
              <a:rPr lang="en-US" sz="2800" dirty="0" smtClean="0">
                <a:hlinkClick r:id="rId4"/>
              </a:rPr>
              <a:t>www.hcpinternational.com</a:t>
            </a:r>
            <a:r>
              <a:rPr lang="en-US" sz="2800" dirty="0" smtClean="0"/>
              <a:t> </a:t>
            </a:r>
          </a:p>
          <a:p>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98</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762000"/>
            <a:ext cx="2673025" cy="1371600"/>
          </a:xfrm>
          <a:prstGeom prst="rect">
            <a:avLst/>
          </a:prstGeom>
        </p:spPr>
      </p:pic>
    </p:spTree>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17537</TotalTime>
  <Words>3708</Words>
  <Application>Microsoft Office PowerPoint</Application>
  <PresentationFormat>On-screen Show (4:3)</PresentationFormat>
  <Paragraphs>629</Paragraphs>
  <Slides>98</Slides>
  <Notes>1</Notes>
  <HiddenSlides>0</HiddenSlides>
  <MMClips>0</MMClips>
  <ScaleCrop>false</ScaleCrop>
  <HeadingPairs>
    <vt:vector size="4" baseType="variant">
      <vt:variant>
        <vt:lpstr>Theme</vt:lpstr>
      </vt:variant>
      <vt:variant>
        <vt:i4>31</vt:i4>
      </vt:variant>
      <vt:variant>
        <vt:lpstr>Slide Titles</vt:lpstr>
      </vt:variant>
      <vt:variant>
        <vt:i4>98</vt:i4>
      </vt:variant>
    </vt:vector>
  </HeadingPairs>
  <TitlesOfParts>
    <vt:vector size="129"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Disaster Management</vt:lpstr>
      <vt:lpstr>PowerPoint Presentation</vt:lpstr>
      <vt:lpstr>PowerPoint Presentation</vt:lpstr>
      <vt:lpstr>Earth Observation helps you: save money save lives save the environment </vt:lpstr>
      <vt:lpstr>PowerPoint Presentation</vt:lpstr>
      <vt:lpstr>Life cycle of  products &amp; services</vt:lpstr>
      <vt:lpstr>PowerPoint Presentation</vt:lpstr>
      <vt:lpstr>Disaster types</vt:lpstr>
      <vt:lpstr>Assessment of business &amp;  funding opportunities</vt:lpstr>
      <vt:lpstr>1. International trends &amp;     developments in      disaster management</vt:lpstr>
      <vt:lpstr>PowerPoint Presentation</vt:lpstr>
      <vt:lpstr>PowerPoint Presentation</vt:lpstr>
      <vt:lpstr>PowerPoint Presentation</vt:lpstr>
      <vt:lpstr>Adaptation and disaster risk management approaches for a changing climate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Open-source software</vt:lpstr>
      <vt:lpstr>PowerPoint Presentation</vt:lpstr>
      <vt:lpstr>2. Earth observation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Business development</vt:lpstr>
      <vt:lpstr>PowerPoint Presentation</vt:lpstr>
      <vt:lpstr>If public sector information is made available  free-of-charge, demand will increase and, in the end, government revenue also, as companies will derive income from value-added products and services, and consequently pay more taxes (see figures in following slides).</vt:lpstr>
      <vt:lpstr>Supply &amp; Demand Public Sector Information</vt:lpstr>
      <vt:lpstr>Cost-benefit Public Sector Information</vt:lpstr>
      <vt:lpstr>Re-use of Public Sector Information</vt:lpstr>
      <vt:lpstr>Most earth observation applications deal with so-called externalities, such as impact on the environment.  It is difficult to capture these in terms of conventional cost-benefit models.   To tackle this, the following framework for analysis of earth observation applications is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attempts have been made to introduce environmental accounting and to enlarge the sphere of the conventional economy to include and quantify impact on ecosystems.   The following slides give some examples:</vt:lpstr>
      <vt:lpstr>PowerPoint Presentation</vt:lpstr>
      <vt:lpstr>SEEA Conceptual Framework</vt:lpstr>
      <vt:lpstr>For earth observation the work of the Group on Earth Observations (GEO) is essential to achieve the goal of a Global Earth Observations System of Systems (GEOSS), resulting in the shared GEO common infrastructure (GCI): </vt:lpstr>
      <vt:lpstr>Group on Earth Observations</vt:lpstr>
      <vt:lpstr>PowerPoint Presentation</vt:lpstr>
      <vt:lpstr>Customer value propositions capture the unique value of a product or services as perceived and appreciated by the customer.   Interestingly, they can differ completely from the features that the provider considers most important: </vt:lpstr>
      <vt:lpstr>Customer Value Propositions</vt:lpstr>
      <vt:lpstr>Buyer behaviour &amp; motivation</vt:lpstr>
      <vt:lpstr>Even when customer value propositions are well captured and formulated, introduction of solutions that involve new technology will have to overcome some hurdles.   This is called “crossing the technology chasm”: </vt:lpstr>
      <vt:lpstr>Crossing the technology chasm</vt:lpstr>
      <vt:lpstr>Crossing  the technology chasm</vt:lpstr>
      <vt:lpstr>PowerPoint Presentation</vt:lpstr>
      <vt:lpstr>Creating shared value is a key element of successful implementation of earth observation solutions.   To achieve this, in most cases earth observation applications have to be integrated into more general (business or organizational) processes: </vt:lpstr>
      <vt:lpstr>PowerPoint Presentation</vt:lpstr>
      <vt:lpstr>Based on all considerations dealt with in the previous slides, there are some practical approaches that can be applied in combination to promote earth observation applications: </vt:lpstr>
      <vt:lpstr>PowerPoint Presentation</vt:lpstr>
      <vt:lpstr>PowerPoint Presentation</vt:lpstr>
      <vt:lpstr>Proposal writing is an art in itself.   During the GEONetCab and EOPOWER projects templates have been developed for writing successful proposals: </vt:lpstr>
      <vt:lpstr>Proposal outline</vt:lpstr>
      <vt:lpstr>Other guides that may be useful:</vt:lpstr>
      <vt:lpstr>If you run a company, compete for assignments and manage projects, a structured approach towards responsibilities, tasks, implementation and documentation is needed.   The following business procedures may be helpful: </vt:lpstr>
      <vt:lpstr>Business procedures</vt:lpstr>
      <vt:lpstr>Again:</vt:lpstr>
      <vt:lpstr>4. Capacity Building</vt:lpstr>
      <vt:lpstr>General</vt:lpstr>
      <vt:lpstr>General references for capacity building, open data and success stories</vt:lpstr>
      <vt:lpstr>General references for capacity building, open data (2)</vt:lpstr>
      <vt:lpstr>General references for capacity building, open data (3)</vt:lpstr>
      <vt:lpstr>More references open data</vt:lpstr>
      <vt:lpstr>Capacity building resources for  disaster management:</vt:lpstr>
      <vt:lpstr>Capacity building resources for  disaster management (2):</vt:lpstr>
      <vt:lpstr>Capacity building resources for  disaster management (3):</vt:lpstr>
      <vt:lpstr>Capacity building resources for  disaster management (4):</vt:lpstr>
      <vt:lpstr>Capacity building resources for  disaster management (5):</vt:lpstr>
      <vt:lpstr>Further details:</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Mark Noort</cp:lastModifiedBy>
  <cp:revision>816</cp:revision>
  <dcterms:created xsi:type="dcterms:W3CDTF">2011-01-20T13:25:32Z</dcterms:created>
  <dcterms:modified xsi:type="dcterms:W3CDTF">2016-02-17T17:41:14Z</dcterms:modified>
</cp:coreProperties>
</file>