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theme/theme29.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4" r:id="rId3"/>
    <p:sldMasterId id="2147483666" r:id="rId4"/>
    <p:sldMasterId id="2147483669" r:id="rId5"/>
    <p:sldMasterId id="2147483671" r:id="rId6"/>
    <p:sldMasterId id="2147483673" r:id="rId7"/>
    <p:sldMasterId id="2147483675" r:id="rId8"/>
    <p:sldMasterId id="2147483677" r:id="rId9"/>
    <p:sldMasterId id="2147483679" r:id="rId10"/>
    <p:sldMasterId id="2147483681" r:id="rId11"/>
    <p:sldMasterId id="2147483683" r:id="rId12"/>
    <p:sldMasterId id="2147483685" r:id="rId13"/>
    <p:sldMasterId id="2147483687" r:id="rId14"/>
    <p:sldMasterId id="2147483689" r:id="rId15"/>
    <p:sldMasterId id="2147483691" r:id="rId16"/>
    <p:sldMasterId id="2147483693" r:id="rId17"/>
    <p:sldMasterId id="2147483695" r:id="rId18"/>
    <p:sldMasterId id="2147483697" r:id="rId19"/>
    <p:sldMasterId id="2147483699" r:id="rId20"/>
    <p:sldMasterId id="2147483701" r:id="rId21"/>
    <p:sldMasterId id="2147483703" r:id="rId22"/>
    <p:sldMasterId id="2147483705" r:id="rId23"/>
    <p:sldMasterId id="2147483707" r:id="rId24"/>
    <p:sldMasterId id="2147483709" r:id="rId25"/>
    <p:sldMasterId id="2147483711" r:id="rId26"/>
    <p:sldMasterId id="2147483713" r:id="rId27"/>
    <p:sldMasterId id="2147483715" r:id="rId28"/>
    <p:sldMasterId id="2147483717" r:id="rId29"/>
    <p:sldMasterId id="2147483719" r:id="rId30"/>
    <p:sldMasterId id="2147483721" r:id="rId31"/>
  </p:sldMasterIdLst>
  <p:notesMasterIdLst>
    <p:notesMasterId r:id="rId132"/>
  </p:notesMasterIdLst>
  <p:sldIdLst>
    <p:sldId id="308" r:id="rId32"/>
    <p:sldId id="306" r:id="rId33"/>
    <p:sldId id="407" r:id="rId34"/>
    <p:sldId id="345" r:id="rId35"/>
    <p:sldId id="259" r:id="rId36"/>
    <p:sldId id="327" r:id="rId37"/>
    <p:sldId id="346" r:id="rId38"/>
    <p:sldId id="551" r:id="rId39"/>
    <p:sldId id="328" r:id="rId40"/>
    <p:sldId id="329" r:id="rId41"/>
    <p:sldId id="351" r:id="rId42"/>
    <p:sldId id="426" r:id="rId43"/>
    <p:sldId id="408" r:id="rId44"/>
    <p:sldId id="427" r:id="rId45"/>
    <p:sldId id="550" r:id="rId46"/>
    <p:sldId id="409" r:id="rId47"/>
    <p:sldId id="543" r:id="rId48"/>
    <p:sldId id="544" r:id="rId49"/>
    <p:sldId id="545" r:id="rId50"/>
    <p:sldId id="546" r:id="rId51"/>
    <p:sldId id="428" r:id="rId52"/>
    <p:sldId id="549" r:id="rId53"/>
    <p:sldId id="555" r:id="rId54"/>
    <p:sldId id="500" r:id="rId55"/>
    <p:sldId id="536" r:id="rId56"/>
    <p:sldId id="533" r:id="rId57"/>
    <p:sldId id="537" r:id="rId58"/>
    <p:sldId id="283" r:id="rId59"/>
    <p:sldId id="354" r:id="rId60"/>
    <p:sldId id="355" r:id="rId61"/>
    <p:sldId id="356" r:id="rId62"/>
    <p:sldId id="458" r:id="rId63"/>
    <p:sldId id="432" r:id="rId64"/>
    <p:sldId id="519" r:id="rId65"/>
    <p:sldId id="556" r:id="rId66"/>
    <p:sldId id="357" r:id="rId67"/>
    <p:sldId id="459" r:id="rId68"/>
    <p:sldId id="460" r:id="rId69"/>
    <p:sldId id="557" r:id="rId70"/>
    <p:sldId id="358" r:id="rId71"/>
    <p:sldId id="461" r:id="rId72"/>
    <p:sldId id="462" r:id="rId73"/>
    <p:sldId id="552" r:id="rId74"/>
    <p:sldId id="334" r:id="rId75"/>
    <p:sldId id="381" r:id="rId76"/>
    <p:sldId id="481" r:id="rId77"/>
    <p:sldId id="382" r:id="rId78"/>
    <p:sldId id="383" r:id="rId79"/>
    <p:sldId id="384" r:id="rId80"/>
    <p:sldId id="482" r:id="rId81"/>
    <p:sldId id="379" r:id="rId82"/>
    <p:sldId id="380" r:id="rId83"/>
    <p:sldId id="349" r:id="rId84"/>
    <p:sldId id="388" r:id="rId85"/>
    <p:sldId id="394" r:id="rId86"/>
    <p:sldId id="395" r:id="rId87"/>
    <p:sldId id="396" r:id="rId88"/>
    <p:sldId id="397" r:id="rId89"/>
    <p:sldId id="398" r:id="rId90"/>
    <p:sldId id="399" r:id="rId91"/>
    <p:sldId id="400" r:id="rId92"/>
    <p:sldId id="401" r:id="rId93"/>
    <p:sldId id="402" r:id="rId94"/>
    <p:sldId id="496" r:id="rId95"/>
    <p:sldId id="483" r:id="rId96"/>
    <p:sldId id="385" r:id="rId97"/>
    <p:sldId id="386" r:id="rId98"/>
    <p:sldId id="484" r:id="rId99"/>
    <p:sldId id="387" r:id="rId100"/>
    <p:sldId id="403" r:id="rId101"/>
    <p:sldId id="485" r:id="rId102"/>
    <p:sldId id="389" r:id="rId103"/>
    <p:sldId id="390" r:id="rId104"/>
    <p:sldId id="486" r:id="rId105"/>
    <p:sldId id="391" r:id="rId106"/>
    <p:sldId id="406" r:id="rId107"/>
    <p:sldId id="491" r:id="rId108"/>
    <p:sldId id="487" r:id="rId109"/>
    <p:sldId id="392" r:id="rId110"/>
    <p:sldId id="488" r:id="rId111"/>
    <p:sldId id="393" r:id="rId112"/>
    <p:sldId id="404" r:id="rId113"/>
    <p:sldId id="489" r:id="rId114"/>
    <p:sldId id="337" r:id="rId115"/>
    <p:sldId id="338" r:id="rId116"/>
    <p:sldId id="490" r:id="rId117"/>
    <p:sldId id="405" r:id="rId118"/>
    <p:sldId id="339" r:id="rId119"/>
    <p:sldId id="340" r:id="rId120"/>
    <p:sldId id="341" r:id="rId121"/>
    <p:sldId id="492" r:id="rId122"/>
    <p:sldId id="495" r:id="rId123"/>
    <p:sldId id="553" r:id="rId124"/>
    <p:sldId id="493" r:id="rId125"/>
    <p:sldId id="511" r:id="rId126"/>
    <p:sldId id="547" r:id="rId127"/>
    <p:sldId id="527" r:id="rId128"/>
    <p:sldId id="548" r:id="rId129"/>
    <p:sldId id="554" r:id="rId130"/>
    <p:sldId id="344" r:id="rId131"/>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76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89" autoAdjust="0"/>
    <p:restoredTop sz="94660"/>
  </p:normalViewPr>
  <p:slideViewPr>
    <p:cSldViewPr>
      <p:cViewPr>
        <p:scale>
          <a:sx n="70" d="100"/>
          <a:sy n="70" d="100"/>
        </p:scale>
        <p:origin x="-151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07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86.xml"/><Relationship Id="rId21" Type="http://schemas.openxmlformats.org/officeDocument/2006/relationships/slideMaster" Target="slideMasters/slideMaster21.xml"/><Relationship Id="rId42" Type="http://schemas.openxmlformats.org/officeDocument/2006/relationships/slide" Target="slides/slide11.xml"/><Relationship Id="rId47" Type="http://schemas.openxmlformats.org/officeDocument/2006/relationships/slide" Target="slides/slide16.xml"/><Relationship Id="rId63" Type="http://schemas.openxmlformats.org/officeDocument/2006/relationships/slide" Target="slides/slide32.xml"/><Relationship Id="rId68" Type="http://schemas.openxmlformats.org/officeDocument/2006/relationships/slide" Target="slides/slide37.xml"/><Relationship Id="rId84" Type="http://schemas.openxmlformats.org/officeDocument/2006/relationships/slide" Target="slides/slide53.xml"/><Relationship Id="rId89" Type="http://schemas.openxmlformats.org/officeDocument/2006/relationships/slide" Target="slides/slide58.xml"/><Relationship Id="rId112" Type="http://schemas.openxmlformats.org/officeDocument/2006/relationships/slide" Target="slides/slide81.xml"/><Relationship Id="rId133" Type="http://schemas.openxmlformats.org/officeDocument/2006/relationships/presProps" Target="presProps.xml"/><Relationship Id="rId16" Type="http://schemas.openxmlformats.org/officeDocument/2006/relationships/slideMaster" Target="slideMasters/slideMaster16.xml"/><Relationship Id="rId107" Type="http://schemas.openxmlformats.org/officeDocument/2006/relationships/slide" Target="slides/slide76.xml"/><Relationship Id="rId11" Type="http://schemas.openxmlformats.org/officeDocument/2006/relationships/slideMaster" Target="slideMasters/slideMaster11.xml"/><Relationship Id="rId32" Type="http://schemas.openxmlformats.org/officeDocument/2006/relationships/slide" Target="slides/slide1.xml"/><Relationship Id="rId37" Type="http://schemas.openxmlformats.org/officeDocument/2006/relationships/slide" Target="slides/slide6.xml"/><Relationship Id="rId53" Type="http://schemas.openxmlformats.org/officeDocument/2006/relationships/slide" Target="slides/slide22.xml"/><Relationship Id="rId58" Type="http://schemas.openxmlformats.org/officeDocument/2006/relationships/slide" Target="slides/slide27.xml"/><Relationship Id="rId74" Type="http://schemas.openxmlformats.org/officeDocument/2006/relationships/slide" Target="slides/slide43.xml"/><Relationship Id="rId79" Type="http://schemas.openxmlformats.org/officeDocument/2006/relationships/slide" Target="slides/slide48.xml"/><Relationship Id="rId102" Type="http://schemas.openxmlformats.org/officeDocument/2006/relationships/slide" Target="slides/slide71.xml"/><Relationship Id="rId123" Type="http://schemas.openxmlformats.org/officeDocument/2006/relationships/slide" Target="slides/slide92.xml"/><Relationship Id="rId128" Type="http://schemas.openxmlformats.org/officeDocument/2006/relationships/slide" Target="slides/slide97.xml"/><Relationship Id="rId5" Type="http://schemas.openxmlformats.org/officeDocument/2006/relationships/slideMaster" Target="slideMasters/slideMaster5.xml"/><Relationship Id="rId90" Type="http://schemas.openxmlformats.org/officeDocument/2006/relationships/slide" Target="slides/slide59.xml"/><Relationship Id="rId95" Type="http://schemas.openxmlformats.org/officeDocument/2006/relationships/slide" Target="slides/slide64.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4.xml"/><Relationship Id="rId43" Type="http://schemas.openxmlformats.org/officeDocument/2006/relationships/slide" Target="slides/slide12.xml"/><Relationship Id="rId48" Type="http://schemas.openxmlformats.org/officeDocument/2006/relationships/slide" Target="slides/slide17.xml"/><Relationship Id="rId56" Type="http://schemas.openxmlformats.org/officeDocument/2006/relationships/slide" Target="slides/slide25.xml"/><Relationship Id="rId64" Type="http://schemas.openxmlformats.org/officeDocument/2006/relationships/slide" Target="slides/slide33.xml"/><Relationship Id="rId69" Type="http://schemas.openxmlformats.org/officeDocument/2006/relationships/slide" Target="slides/slide38.xml"/><Relationship Id="rId77" Type="http://schemas.openxmlformats.org/officeDocument/2006/relationships/slide" Target="slides/slide46.xml"/><Relationship Id="rId100" Type="http://schemas.openxmlformats.org/officeDocument/2006/relationships/slide" Target="slides/slide69.xml"/><Relationship Id="rId105" Type="http://schemas.openxmlformats.org/officeDocument/2006/relationships/slide" Target="slides/slide74.xml"/><Relationship Id="rId113" Type="http://schemas.openxmlformats.org/officeDocument/2006/relationships/slide" Target="slides/slide82.xml"/><Relationship Id="rId118" Type="http://schemas.openxmlformats.org/officeDocument/2006/relationships/slide" Target="slides/slide87.xml"/><Relationship Id="rId126" Type="http://schemas.openxmlformats.org/officeDocument/2006/relationships/slide" Target="slides/slide95.xml"/><Relationship Id="rId134"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20.xml"/><Relationship Id="rId72" Type="http://schemas.openxmlformats.org/officeDocument/2006/relationships/slide" Target="slides/slide41.xml"/><Relationship Id="rId80" Type="http://schemas.openxmlformats.org/officeDocument/2006/relationships/slide" Target="slides/slide49.xml"/><Relationship Id="rId85" Type="http://schemas.openxmlformats.org/officeDocument/2006/relationships/slide" Target="slides/slide54.xml"/><Relationship Id="rId93" Type="http://schemas.openxmlformats.org/officeDocument/2006/relationships/slide" Target="slides/slide62.xml"/><Relationship Id="rId98" Type="http://schemas.openxmlformats.org/officeDocument/2006/relationships/slide" Target="slides/slide67.xml"/><Relationship Id="rId121" Type="http://schemas.openxmlformats.org/officeDocument/2006/relationships/slide" Target="slides/slide90.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2.xml"/><Relationship Id="rId38" Type="http://schemas.openxmlformats.org/officeDocument/2006/relationships/slide" Target="slides/slide7.xml"/><Relationship Id="rId46" Type="http://schemas.openxmlformats.org/officeDocument/2006/relationships/slide" Target="slides/slide15.xml"/><Relationship Id="rId59" Type="http://schemas.openxmlformats.org/officeDocument/2006/relationships/slide" Target="slides/slide28.xml"/><Relationship Id="rId67" Type="http://schemas.openxmlformats.org/officeDocument/2006/relationships/slide" Target="slides/slide36.xml"/><Relationship Id="rId103" Type="http://schemas.openxmlformats.org/officeDocument/2006/relationships/slide" Target="slides/slide72.xml"/><Relationship Id="rId108" Type="http://schemas.openxmlformats.org/officeDocument/2006/relationships/slide" Target="slides/slide77.xml"/><Relationship Id="rId116" Type="http://schemas.openxmlformats.org/officeDocument/2006/relationships/slide" Target="slides/slide85.xml"/><Relationship Id="rId124" Type="http://schemas.openxmlformats.org/officeDocument/2006/relationships/slide" Target="slides/slide93.xml"/><Relationship Id="rId129" Type="http://schemas.openxmlformats.org/officeDocument/2006/relationships/slide" Target="slides/slide98.xml"/><Relationship Id="rId20" Type="http://schemas.openxmlformats.org/officeDocument/2006/relationships/slideMaster" Target="slideMasters/slideMaster20.xml"/><Relationship Id="rId41" Type="http://schemas.openxmlformats.org/officeDocument/2006/relationships/slide" Target="slides/slide10.xml"/><Relationship Id="rId54" Type="http://schemas.openxmlformats.org/officeDocument/2006/relationships/slide" Target="slides/slide23.xml"/><Relationship Id="rId62" Type="http://schemas.openxmlformats.org/officeDocument/2006/relationships/slide" Target="slides/slide31.xml"/><Relationship Id="rId70" Type="http://schemas.openxmlformats.org/officeDocument/2006/relationships/slide" Target="slides/slide39.xml"/><Relationship Id="rId75" Type="http://schemas.openxmlformats.org/officeDocument/2006/relationships/slide" Target="slides/slide44.xml"/><Relationship Id="rId83" Type="http://schemas.openxmlformats.org/officeDocument/2006/relationships/slide" Target="slides/slide52.xml"/><Relationship Id="rId88" Type="http://schemas.openxmlformats.org/officeDocument/2006/relationships/slide" Target="slides/slide57.xml"/><Relationship Id="rId91" Type="http://schemas.openxmlformats.org/officeDocument/2006/relationships/slide" Target="slides/slide60.xml"/><Relationship Id="rId96" Type="http://schemas.openxmlformats.org/officeDocument/2006/relationships/slide" Target="slides/slide65.xml"/><Relationship Id="rId111" Type="http://schemas.openxmlformats.org/officeDocument/2006/relationships/slide" Target="slides/slide80.xml"/><Relationship Id="rId13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5.xml"/><Relationship Id="rId49" Type="http://schemas.openxmlformats.org/officeDocument/2006/relationships/slide" Target="slides/slide18.xml"/><Relationship Id="rId57" Type="http://schemas.openxmlformats.org/officeDocument/2006/relationships/slide" Target="slides/slide26.xml"/><Relationship Id="rId106" Type="http://schemas.openxmlformats.org/officeDocument/2006/relationships/slide" Target="slides/slide75.xml"/><Relationship Id="rId114" Type="http://schemas.openxmlformats.org/officeDocument/2006/relationships/slide" Target="slides/slide83.xml"/><Relationship Id="rId119" Type="http://schemas.openxmlformats.org/officeDocument/2006/relationships/slide" Target="slides/slide88.xml"/><Relationship Id="rId127" Type="http://schemas.openxmlformats.org/officeDocument/2006/relationships/slide" Target="slides/slide96.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13.xml"/><Relationship Id="rId52" Type="http://schemas.openxmlformats.org/officeDocument/2006/relationships/slide" Target="slides/slide21.xml"/><Relationship Id="rId60" Type="http://schemas.openxmlformats.org/officeDocument/2006/relationships/slide" Target="slides/slide29.xml"/><Relationship Id="rId65" Type="http://schemas.openxmlformats.org/officeDocument/2006/relationships/slide" Target="slides/slide34.xml"/><Relationship Id="rId73" Type="http://schemas.openxmlformats.org/officeDocument/2006/relationships/slide" Target="slides/slide42.xml"/><Relationship Id="rId78" Type="http://schemas.openxmlformats.org/officeDocument/2006/relationships/slide" Target="slides/slide47.xml"/><Relationship Id="rId81" Type="http://schemas.openxmlformats.org/officeDocument/2006/relationships/slide" Target="slides/slide50.xml"/><Relationship Id="rId86" Type="http://schemas.openxmlformats.org/officeDocument/2006/relationships/slide" Target="slides/slide55.xml"/><Relationship Id="rId94" Type="http://schemas.openxmlformats.org/officeDocument/2006/relationships/slide" Target="slides/slide63.xml"/><Relationship Id="rId99" Type="http://schemas.openxmlformats.org/officeDocument/2006/relationships/slide" Target="slides/slide68.xml"/><Relationship Id="rId101" Type="http://schemas.openxmlformats.org/officeDocument/2006/relationships/slide" Target="slides/slide70.xml"/><Relationship Id="rId122" Type="http://schemas.openxmlformats.org/officeDocument/2006/relationships/slide" Target="slides/slide91.xml"/><Relationship Id="rId130" Type="http://schemas.openxmlformats.org/officeDocument/2006/relationships/slide" Target="slides/slide99.xml"/><Relationship Id="rId13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8.xml"/><Relationship Id="rId109" Type="http://schemas.openxmlformats.org/officeDocument/2006/relationships/slide" Target="slides/slide78.xml"/><Relationship Id="rId34" Type="http://schemas.openxmlformats.org/officeDocument/2006/relationships/slide" Target="slides/slide3.xml"/><Relationship Id="rId50" Type="http://schemas.openxmlformats.org/officeDocument/2006/relationships/slide" Target="slides/slide19.xml"/><Relationship Id="rId55" Type="http://schemas.openxmlformats.org/officeDocument/2006/relationships/slide" Target="slides/slide24.xml"/><Relationship Id="rId76" Type="http://schemas.openxmlformats.org/officeDocument/2006/relationships/slide" Target="slides/slide45.xml"/><Relationship Id="rId97" Type="http://schemas.openxmlformats.org/officeDocument/2006/relationships/slide" Target="slides/slide66.xml"/><Relationship Id="rId104" Type="http://schemas.openxmlformats.org/officeDocument/2006/relationships/slide" Target="slides/slide73.xml"/><Relationship Id="rId120" Type="http://schemas.openxmlformats.org/officeDocument/2006/relationships/slide" Target="slides/slide89.xml"/><Relationship Id="rId125" Type="http://schemas.openxmlformats.org/officeDocument/2006/relationships/slide" Target="slides/slide94.xml"/><Relationship Id="rId7" Type="http://schemas.openxmlformats.org/officeDocument/2006/relationships/slideMaster" Target="slideMasters/slideMaster7.xml"/><Relationship Id="rId71" Type="http://schemas.openxmlformats.org/officeDocument/2006/relationships/slide" Target="slides/slide40.xml"/><Relationship Id="rId92" Type="http://schemas.openxmlformats.org/officeDocument/2006/relationships/slide" Target="slides/slide61.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9.xml"/><Relationship Id="rId45" Type="http://schemas.openxmlformats.org/officeDocument/2006/relationships/slide" Target="slides/slide14.xml"/><Relationship Id="rId66" Type="http://schemas.openxmlformats.org/officeDocument/2006/relationships/slide" Target="slides/slide35.xml"/><Relationship Id="rId87" Type="http://schemas.openxmlformats.org/officeDocument/2006/relationships/slide" Target="slides/slide56.xml"/><Relationship Id="rId110" Type="http://schemas.openxmlformats.org/officeDocument/2006/relationships/slide" Target="slides/slide79.xml"/><Relationship Id="rId115" Type="http://schemas.openxmlformats.org/officeDocument/2006/relationships/slide" Target="slides/slide84.xml"/><Relationship Id="rId131" Type="http://schemas.openxmlformats.org/officeDocument/2006/relationships/slide" Target="slides/slide100.xml"/><Relationship Id="rId136" Type="http://schemas.openxmlformats.org/officeDocument/2006/relationships/tableStyles" Target="tableStyles.xml"/><Relationship Id="rId61" Type="http://schemas.openxmlformats.org/officeDocument/2006/relationships/slide" Target="slides/slide30.xml"/><Relationship Id="rId82" Type="http://schemas.openxmlformats.org/officeDocument/2006/relationships/slide" Target="slides/slide51.xml"/><Relationship Id="rId19" Type="http://schemas.openxmlformats.org/officeDocument/2006/relationships/slideMaster" Target="slideMasters/slideMaster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03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27475" y="0"/>
            <a:ext cx="3005138" cy="460375"/>
          </a:xfrm>
          <a:prstGeom prst="rect">
            <a:avLst/>
          </a:prstGeom>
        </p:spPr>
        <p:txBody>
          <a:bodyPr vert="horz" lIns="91440" tIns="45720" rIns="91440" bIns="45720" rtlCol="0"/>
          <a:lstStyle>
            <a:lvl1pPr algn="r">
              <a:defRPr sz="1200"/>
            </a:lvl1pPr>
          </a:lstStyle>
          <a:p>
            <a:fld id="{155A049E-E845-4498-BCB0-5A5F5DD70AFB}" type="datetimeFigureOut">
              <a:rPr lang="en-US" smtClean="0"/>
              <a:pPr/>
              <a:t>2/17/2016</a:t>
            </a:fld>
            <a:endParaRPr lang="en-US"/>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3738" y="4379913"/>
            <a:ext cx="5546725" cy="41481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8238"/>
            <a:ext cx="3005138" cy="4603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27475" y="8758238"/>
            <a:ext cx="3005138" cy="460375"/>
          </a:xfrm>
          <a:prstGeom prst="rect">
            <a:avLst/>
          </a:prstGeom>
        </p:spPr>
        <p:txBody>
          <a:bodyPr vert="horz" lIns="91440" tIns="45720" rIns="91440" bIns="45720" rtlCol="0" anchor="b"/>
          <a:lstStyle>
            <a:lvl1pPr algn="r">
              <a:defRPr sz="1200"/>
            </a:lvl1pPr>
          </a:lstStyle>
          <a:p>
            <a:fld id="{45570898-53CB-4188-93A0-BB7AD28D3627}" type="slidenum">
              <a:rPr lang="en-US" smtClean="0"/>
              <a:pPr/>
              <a:t>‹#›</a:t>
            </a:fld>
            <a:endParaRPr lang="en-US"/>
          </a:p>
        </p:txBody>
      </p:sp>
    </p:spTree>
    <p:extLst>
      <p:ext uri="{BB962C8B-B14F-4D97-AF65-F5344CB8AC3E}">
        <p14:creationId xmlns:p14="http://schemas.microsoft.com/office/powerpoint/2010/main" val="4266220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692150"/>
            <a:ext cx="4610100" cy="34575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570898-53CB-4188-93A0-BB7AD28D3627}" type="slidenum">
              <a:rPr lang="en-US" smtClean="0"/>
              <a:pPr/>
              <a:t>90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129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C10157-9631-42F1-996A-6114590DA44A}" type="datetime1">
              <a:rPr lang="en-US" smtClean="0"/>
              <a:pPr/>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59B96-4131-4DD5-A7F3-9C8969C240C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5E5BBB-7077-4D28-91CE-027912914A6E}" type="datetime1">
              <a:rPr lang="en-US" smtClean="0"/>
              <a:pPr/>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59B96-4131-4DD5-A7F3-9C8969C240C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47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547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DF77BC-F3C7-4A02-B345-FBD1BAAF306C}" type="datetime1">
              <a:rPr lang="en-US" smtClean="0"/>
              <a:pPr/>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59B96-4131-4DD5-A7F3-9C8969C240C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E9140C-FD28-45E3-941A-C25450CFD353}" type="datetime1">
              <a:rPr lang="en-US" smtClean="0"/>
              <a:pPr/>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59B96-4131-4DD5-A7F3-9C8969C240C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77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EFEC64-592F-4ECE-B6DF-BA8EA6E3149A}" type="datetime1">
              <a:rPr lang="en-US" smtClean="0"/>
              <a:pPr/>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59B96-4131-4DD5-A7F3-9C8969C240C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205519-78B3-4B51-A855-A86E6321A063}" type="datetime1">
              <a:rPr lang="en-US" smtClean="0"/>
              <a:pPr/>
              <a:t>2/17/2016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E59B96-4131-4DD5-A7F3-9C8969C240C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EDD28B-0B01-4161-A856-BF7592D537C2}" type="datetime1">
              <a:rPr lang="en-US" smtClean="0"/>
              <a:pPr/>
              <a:t>2/17/2016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E59B96-4131-4DD5-A7F3-9C8969C240C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0EDE13-38D1-460E-AE47-DCC782DA1509}" type="datetime1">
              <a:rPr lang="en-US" smtClean="0"/>
              <a:pPr/>
              <a:t>2/17/2016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E59B96-4131-4DD5-A7F3-9C8969C240C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0F2A7C-6469-475D-8284-09D45332A2EF}" type="datetime1">
              <a:rPr lang="en-US" smtClean="0"/>
              <a:pPr/>
              <a:t>2/17/2016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E59B96-4131-4DD5-A7F3-9C8969C240C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89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2FC93F-1DF5-40A0-9C7B-C071529D3447}" type="datetime1">
              <a:rPr lang="en-US" smtClean="0"/>
              <a:pPr/>
              <a:t>2/17/2016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E59B96-4131-4DD5-A7F3-9C8969C240C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95927E-78B9-4888-A5E6-136E4E6BC293}" type="datetime1">
              <a:rPr lang="en-US" smtClean="0"/>
              <a:pPr/>
              <a:t>2/17/2016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E59B96-4131-4DD5-A7F3-9C8969C240C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7.xml"/></Relationships>
</file>

<file path=ppt/slideMasters/_rels/slideMaster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8.xml"/></Relationships>
</file>

<file path=ppt/slideMasters/_rels/slideMaster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9.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slideMasters/_rels/slideMaster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0.xml"/></Relationships>
</file>

<file path=ppt/slideMasters/_rels/slideMaster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1.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722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4259B6-706F-4139-9C51-F735958FE5AE}" type="datetime1">
              <a:rPr lang="en-US" smtClean="0"/>
              <a:pPr/>
              <a:t>2/17/2016</a:t>
            </a:fld>
            <a:endParaRPr lang="en-US"/>
          </a:p>
        </p:txBody>
      </p:sp>
      <p:sp>
        <p:nvSpPr>
          <p:cNvPr id="5" name="Footer Placeholder 4"/>
          <p:cNvSpPr>
            <a:spLocks noGrp="1"/>
          </p:cNvSpPr>
          <p:nvPr>
            <p:ph type="ftr" sz="quarter" idx="3"/>
          </p:nvPr>
        </p:nvSpPr>
        <p:spPr>
          <a:xfrm>
            <a:off x="3124200" y="635722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722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E59B96-4131-4DD5-A7F3-9C8969C240C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37"/>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09" y="6572883"/>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29"/>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44"/>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2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01" y="657286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1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2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0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92" y="657284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09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1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38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82" y="657282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07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09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36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71" y="657280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05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06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337"/>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59" y="6572783"/>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029"/>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044"/>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31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46" y="657275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00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01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28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32" y="657272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97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99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25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17" y="657269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94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96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22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601" y="657266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91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92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74"/>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35" y="6572935"/>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81"/>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96"/>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187"/>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584" y="6572633"/>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879"/>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894"/>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15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566" y="657259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84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85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11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547" y="657255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80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82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07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527" y="657251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76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78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03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506" y="657247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72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73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4987"/>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484" y="6572433"/>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679"/>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694"/>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494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461" y="657238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63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64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489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437" y="657233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58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60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484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412" y="657228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53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55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479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386" y="657223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48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49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74"/>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36" y="657293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8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9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591" y="134737"/>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359" y="6572183"/>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429"/>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444"/>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563" y="13468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331" y="657212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137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438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74"/>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35" y="6572935"/>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81"/>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96"/>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74"/>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34" y="6572933"/>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79"/>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94"/>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74"/>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31" y="657292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7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8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74"/>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27" y="657291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6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8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63"/>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22" y="6572909"/>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55"/>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70"/>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7"/>
            <a:ext cx="8229600" cy="4525567"/>
          </a:xfrm>
          <a:prstGeom prst="rect">
            <a:avLst/>
          </a:prstGeom>
        </p:spPr>
        <p:txBody>
          <a:bodyPr vert="horz" lIns="107287" tIns="53643" rIns="107287" bIns="5364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
        <p:nvSpPr>
          <p:cNvPr id="7" name="AutoShape 500"/>
          <p:cNvSpPr>
            <a:spLocks noChangeArrowheads="1"/>
          </p:cNvSpPr>
          <p:nvPr/>
        </p:nvSpPr>
        <p:spPr bwMode="auto">
          <a:xfrm>
            <a:off x="347602" y="135451"/>
            <a:ext cx="8448939" cy="1106743"/>
          </a:xfrm>
          <a:prstGeom prst="flowChartAlternateProcess">
            <a:avLst/>
          </a:prstGeom>
          <a:gradFill rotWithShape="1">
            <a:gsLst>
              <a:gs pos="0">
                <a:schemeClr val="bg1"/>
              </a:gs>
              <a:gs pos="100000">
                <a:srgbClr val="FAC800"/>
              </a:gs>
            </a:gsLst>
            <a:path path="shape">
              <a:fillToRect l="50000" t="50000" r="50000" b="50000"/>
            </a:path>
          </a:gradFill>
          <a:ln w="9525">
            <a:solidFill>
              <a:schemeClr val="tx1"/>
            </a:solidFill>
            <a:miter lim="800000"/>
            <a:headEnd/>
            <a:tailEnd/>
          </a:ln>
          <a:effectLst/>
        </p:spPr>
        <p:txBody>
          <a:bodyPr wrap="none" lIns="107287" tIns="53643" rIns="107287" bIns="53643" anchor="ctr"/>
          <a:lstStyle/>
          <a:p>
            <a:pPr defTabSz="4900537" fontAlgn="base">
              <a:spcBef>
                <a:spcPct val="0"/>
              </a:spcBef>
              <a:spcAft>
                <a:spcPct val="0"/>
              </a:spcAft>
            </a:pPr>
            <a:endParaRPr lang="nl-BE" dirty="0">
              <a:solidFill>
                <a:prstClr val="black"/>
              </a:solidFill>
              <a:latin typeface="Arial" charset="0"/>
            </a:endParaRPr>
          </a:p>
        </p:txBody>
      </p:sp>
      <p:sp>
        <p:nvSpPr>
          <p:cNvPr id="9" name="Rectangle 9"/>
          <p:cNvSpPr>
            <a:spLocks noChangeArrowheads="1"/>
          </p:cNvSpPr>
          <p:nvPr userDrawn="1"/>
        </p:nvSpPr>
        <p:spPr bwMode="auto">
          <a:xfrm>
            <a:off x="7260716" y="6572897"/>
            <a:ext cx="1490133" cy="171451"/>
          </a:xfrm>
          <a:prstGeom prst="rect">
            <a:avLst/>
          </a:prstGeom>
          <a:noFill/>
          <a:ln w="9525">
            <a:noFill/>
            <a:miter lim="800000"/>
            <a:headEnd/>
            <a:tailEnd/>
          </a:ln>
        </p:spPr>
        <p:txBody>
          <a:bodyPr lIns="107287" tIns="53643" rIns="107287" bIns="53643"/>
          <a:lstStyle/>
          <a:p>
            <a:pPr algn="r" eaLnBrk="0" fontAlgn="base" hangingPunct="0">
              <a:spcBef>
                <a:spcPct val="0"/>
              </a:spcBef>
              <a:spcAft>
                <a:spcPct val="0"/>
              </a:spcAft>
            </a:pPr>
            <a:fld id="{0CAB84D6-4FA9-421D-998D-0925C4837642}" type="slidenum">
              <a:rPr lang="nl-NL" sz="1200">
                <a:solidFill>
                  <a:prstClr val="black"/>
                </a:solidFill>
                <a:latin typeface="Arial" charset="0"/>
                <a:ea typeface="ヒラギノ角ゴ Pro W3" pitchFamily="1" charset="-128"/>
              </a:rPr>
              <a:pPr algn="r" eaLnBrk="0" fontAlgn="base" hangingPunct="0">
                <a:spcBef>
                  <a:spcPct val="0"/>
                </a:spcBef>
                <a:spcAft>
                  <a:spcPct val="0"/>
                </a:spcAft>
              </a:pPr>
              <a:t>‹#›</a:t>
            </a:fld>
            <a:endParaRPr lang="nl-NL" sz="1600" dirty="0">
              <a:solidFill>
                <a:prstClr val="black"/>
              </a:solidFill>
              <a:latin typeface="Arial" charset="0"/>
              <a:ea typeface="ヒラギノ角ゴ Pro W3" pitchFamily="1" charset="-128"/>
            </a:endParaRPr>
          </a:p>
        </p:txBody>
      </p:sp>
      <p:sp>
        <p:nvSpPr>
          <p:cNvPr id="10" name="Rectangle 10"/>
          <p:cNvSpPr>
            <a:spLocks noChangeArrowheads="1"/>
          </p:cNvSpPr>
          <p:nvPr userDrawn="1"/>
        </p:nvSpPr>
        <p:spPr bwMode="auto">
          <a:xfrm rot="-21600000">
            <a:off x="5022962" y="6672143"/>
            <a:ext cx="923594" cy="246833"/>
          </a:xfrm>
          <a:prstGeom prst="rect">
            <a:avLst/>
          </a:prstGeom>
          <a:noFill/>
          <a:ln w="9525">
            <a:noFill/>
            <a:miter lim="800000"/>
            <a:headEnd/>
            <a:tailEnd/>
          </a:ln>
          <a:effectLst/>
        </p:spPr>
        <p:txBody>
          <a:bodyPr wrap="none" lIns="107287" tIns="53643" rIns="107287" bIns="53643">
            <a:spAutoFit/>
          </a:bodyPr>
          <a:lstStyle/>
          <a:p>
            <a:pPr algn="r" eaLnBrk="0" fontAlgn="base" hangingPunct="0">
              <a:spcBef>
                <a:spcPct val="0"/>
              </a:spcBef>
              <a:spcAft>
                <a:spcPct val="0"/>
              </a:spcAft>
            </a:pPr>
            <a:r>
              <a:rPr lang="nl-BE" sz="900" dirty="0">
                <a:solidFill>
                  <a:prstClr val="black"/>
                </a:solidFill>
                <a:latin typeface="Arial" charset="0"/>
                <a:ea typeface="ヒラギノ角ゴ Pro W3" pitchFamily="1" charset="-128"/>
              </a:rPr>
              <a:t>© 2010, </a:t>
            </a:r>
            <a:r>
              <a:rPr lang="nl-BE" sz="900" dirty="0" smtClean="0">
                <a:solidFill>
                  <a:prstClr val="black"/>
                </a:solidFill>
                <a:latin typeface="Arial" charset="0"/>
                <a:ea typeface="ヒラギノ角ゴ Pro W3" pitchFamily="1" charset="-128"/>
              </a:rPr>
              <a:t>VITO</a:t>
            </a:r>
            <a:endParaRPr lang="nl-BE" sz="900" dirty="0">
              <a:solidFill>
                <a:prstClr val="black"/>
              </a:solidFill>
              <a:latin typeface="Arial" charset="0"/>
              <a:ea typeface="ヒラギノ角ゴ Pro W3" pitchFamily="1" charset="-128"/>
            </a:endParaRPr>
          </a:p>
        </p:txBody>
      </p:sp>
      <p:pic>
        <p:nvPicPr>
          <p:cNvPr id="12" name="Picture 9" descr="DevCoCast"/>
          <p:cNvPicPr>
            <a:picLocks noChangeAspect="1" noChangeArrowheads="1"/>
          </p:cNvPicPr>
          <p:nvPr userDrawn="1"/>
        </p:nvPicPr>
        <p:blipFill>
          <a:blip r:embed="rId2" cstate="print"/>
          <a:srcRect/>
          <a:stretch>
            <a:fillRect/>
          </a:stretch>
        </p:blipFill>
        <p:spPr bwMode="auto">
          <a:xfrm>
            <a:off x="251525" y="6395158"/>
            <a:ext cx="3368149" cy="463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ransition advClick="0" advTm="0"/>
  <p:timing>
    <p:tnLst>
      <p:par>
        <p:cTn id="1" dur="indefinite" restart="never" nodeType="tmRoot"/>
      </p:par>
    </p:tnLst>
  </p:timing>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BE"/>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hyperlink" Target="http://www.eopower.eu/" TargetMode="External"/><Relationship Id="rId2" Type="http://schemas.openxmlformats.org/officeDocument/2006/relationships/hyperlink" Target="mailto:m.noort@hcpinternational.com" TargetMode="Externa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www.hcpinternational.com/"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gif"/></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gif"/></Relationships>
</file>

<file path=ppt/slides/_rels/slide22.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0.jpeg"/><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8.gif"/></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31.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hyperlink" Target="http://www.youtube.com/watch?v=ujDU6hyn-vg" TargetMode="External"/><Relationship Id="rId7" Type="http://schemas.openxmlformats.org/officeDocument/2006/relationships/image" Target="../media/image35.png"/><Relationship Id="rId2" Type="http://schemas.openxmlformats.org/officeDocument/2006/relationships/hyperlink" Target="http://www.youtube.com/watch?v=cmS3RergtP4" TargetMode="External"/><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4.png"/><Relationship Id="rId5" Type="http://schemas.openxmlformats.org/officeDocument/2006/relationships/hyperlink" Target="http://www.fao.org/gtos/topcECV.html" TargetMode="External"/><Relationship Id="rId10" Type="http://schemas.openxmlformats.org/officeDocument/2006/relationships/image" Target="../media/image37.png"/><Relationship Id="rId4" Type="http://schemas.openxmlformats.org/officeDocument/2006/relationships/hyperlink" Target="http://preview.grid.unep.org/" TargetMode="External"/><Relationship Id="rId9" Type="http://schemas.openxmlformats.org/officeDocument/2006/relationships/image" Target="../media/image27.jpeg"/></Relationships>
</file>

<file path=ppt/slides/_rels/slide34.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8.gif"/><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45.jp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4.png"/><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48.jpeg"/><Relationship Id="rId4" Type="http://schemas.openxmlformats.org/officeDocument/2006/relationships/image" Target="../media/image38.emf"/></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vimeo.com/63079712" TargetMode="External"/><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4.gif"/><Relationship Id="rId7" Type="http://schemas.openxmlformats.org/officeDocument/2006/relationships/image" Target="../media/image19.gif"/><Relationship Id="rId2" Type="http://schemas.openxmlformats.org/officeDocument/2006/relationships/image" Target="../media/image53.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9.jpeg"/><Relationship Id="rId4" Type="http://schemas.openxmlformats.org/officeDocument/2006/relationships/image" Target="../media/image35.png"/></Relationships>
</file>

<file path=ppt/slides/_rels/slide67.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http://www.eopower.eu/" TargetMode="External"/><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hyperlink" Target="http://www.hcpinternational.com/" TargetMode="External"/></Relationships>
</file>

<file path=ppt/slides/_rels/slide8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www.eopower.eu/" TargetMode="External"/><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hyperlink" Target="http://www.hcpinternational.com/" TargetMode="External"/></Relationships>
</file>

<file path=ppt/slides/_rels/slide8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8" Type="http://schemas.openxmlformats.org/officeDocument/2006/relationships/hyperlink" Target="http://www.eurisy.org/" TargetMode="External"/><Relationship Id="rId3" Type="http://schemas.openxmlformats.org/officeDocument/2006/relationships/image" Target="../media/image63.jpeg"/><Relationship Id="rId7" Type="http://schemas.openxmlformats.org/officeDocument/2006/relationships/hyperlink" Target="http://www.geocab.org/" TargetMode="External"/><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hyperlink" Target="http://www.earthobservations.org/" TargetMode="External"/><Relationship Id="rId5" Type="http://schemas.openxmlformats.org/officeDocument/2006/relationships/image" Target="../media/image4.png"/><Relationship Id="rId4" Type="http://schemas.openxmlformats.org/officeDocument/2006/relationships/image" Target="../media/image38.emf"/></Relationships>
</file>

<file path=ppt/slides/_rels/slide92.xml.rels><?xml version="1.0" encoding="UTF-8" standalone="yes"?>
<Relationships xmlns="http://schemas.openxmlformats.org/package/2006/relationships"><Relationship Id="rId8" Type="http://schemas.openxmlformats.org/officeDocument/2006/relationships/hyperlink" Target="http://www.copernicus.eu/main/copernicus-briefs" TargetMode="External"/><Relationship Id="rId3" Type="http://schemas.openxmlformats.org/officeDocument/2006/relationships/image" Target="../media/image38.emf"/><Relationship Id="rId7" Type="http://schemas.openxmlformats.org/officeDocument/2006/relationships/hyperlink" Target="http://www.seos-project.eu/" TargetMode="External"/><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hyperlink" Target="http://www.envirogrids.net/" TargetMode="External"/><Relationship Id="rId5" Type="http://schemas.openxmlformats.org/officeDocument/2006/relationships/image" Target="../media/image64.png"/><Relationship Id="rId10" Type="http://schemas.openxmlformats.org/officeDocument/2006/relationships/image" Target="../media/image65.jpg"/><Relationship Id="rId4" Type="http://schemas.openxmlformats.org/officeDocument/2006/relationships/image" Target="../media/image4.png"/><Relationship Id="rId9" Type="http://schemas.openxmlformats.org/officeDocument/2006/relationships/hyperlink" Target="https://www.meted.ucar.edu/training_detail.php" TargetMode="External"/></Relationships>
</file>

<file path=ppt/slides/_rels/slide9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hyperlink" Target="http://www.demarine.de/lr/c/document_library/get_file?uuid=c5067655-b7ad-4d71-b07b-6111808f4abd&amp;groupId=13521" TargetMode="External"/><Relationship Id="rId7" Type="http://schemas.openxmlformats.org/officeDocument/2006/relationships/image" Target="../media/image54.gif"/><Relationship Id="rId2" Type="http://schemas.openxmlformats.org/officeDocument/2006/relationships/hyperlink" Target="http://pubdocs.worldbank.org/pubdocs/publicdoc/2015/8/904051440717425994/Open-Data-for-Sustainable-development-Final-New.pdf"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8.emf"/><Relationship Id="rId4" Type="http://schemas.openxmlformats.org/officeDocument/2006/relationships/hyperlink" Target="http://ec.europa.eu/information_society/newsroom/cf/dae/document.cfm?doc_id=6210" TargetMode="External"/></Relationships>
</file>

<file path=ppt/slides/_rels/slide94.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hyperlink" Target="http://www.climatewizard.org/" TargetMode="External"/><Relationship Id="rId7" Type="http://schemas.openxmlformats.org/officeDocument/2006/relationships/image" Target="../media/image4.png"/><Relationship Id="rId2" Type="http://schemas.openxmlformats.org/officeDocument/2006/relationships/hyperlink" Target="http://weadapt.org/knowledge-base/using-climate-information/the-climate-change-explorer-tool" TargetMode="External"/><Relationship Id="rId1" Type="http://schemas.openxmlformats.org/officeDocument/2006/relationships/slideLayout" Target="../slideLayouts/slideLayout2.xml"/><Relationship Id="rId6" Type="http://schemas.openxmlformats.org/officeDocument/2006/relationships/hyperlink" Target="http://www.earthsystemgrid.org/home.htm;jsessionid=92341D76DB0CDDB7EE13A2D59C9B80D5" TargetMode="External"/><Relationship Id="rId5" Type="http://schemas.openxmlformats.org/officeDocument/2006/relationships/hyperlink" Target="http://www.ipcc-data.org/" TargetMode="External"/><Relationship Id="rId10" Type="http://schemas.openxmlformats.org/officeDocument/2006/relationships/image" Target="../media/image30.jpeg"/><Relationship Id="rId4" Type="http://schemas.openxmlformats.org/officeDocument/2006/relationships/hyperlink" Target="http://www.adaptationlearning.net/" TargetMode="External"/><Relationship Id="rId9" Type="http://schemas.openxmlformats.org/officeDocument/2006/relationships/image" Target="../media/image22.jpeg"/></Relationships>
</file>

<file path=ppt/slides/_rels/slide9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96.xml.rels><?xml version="1.0" encoding="UTF-8" standalone="yes"?>
<Relationships xmlns="http://schemas.openxmlformats.org/package/2006/relationships"><Relationship Id="rId3" Type="http://schemas.openxmlformats.org/officeDocument/2006/relationships/hyperlink" Target="http://start.org/" TargetMode="External"/><Relationship Id="rId2" Type="http://schemas.openxmlformats.org/officeDocument/2006/relationships/image" Target="../media/image69.emf"/><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9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1.jpeg"/><Relationship Id="rId4" Type="http://schemas.openxmlformats.org/officeDocument/2006/relationships/image" Target="../media/image70.jpeg"/></Relationships>
</file>

<file path=ppt/slides/_rels/slide98.xml.rels><?xml version="1.0" encoding="UTF-8" standalone="yes"?>
<Relationships xmlns="http://schemas.openxmlformats.org/package/2006/relationships"><Relationship Id="rId3" Type="http://schemas.openxmlformats.org/officeDocument/2006/relationships/image" Target="../media/image72.emf"/><Relationship Id="rId7" Type="http://schemas.openxmlformats.org/officeDocument/2006/relationships/image" Target="../media/image74.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15.jpeg"/><Relationship Id="rId4" Type="http://schemas.openxmlformats.org/officeDocument/2006/relationships/image" Target="../media/image73.png"/></Relationships>
</file>

<file path=ppt/slides/_rels/slide99.xml.rels><?xml version="1.0" encoding="UTF-8" standalone="yes"?>
<Relationships xmlns="http://schemas.openxmlformats.org/package/2006/relationships"><Relationship Id="rId3" Type="http://schemas.openxmlformats.org/officeDocument/2006/relationships/hyperlink" Target="http://www.epa.gov/ged/tutorial/index.htm" TargetMode="External"/><Relationship Id="rId2" Type="http://schemas.openxmlformats.org/officeDocument/2006/relationships/hyperlink" Target="http://menhir.itc.utwente.nl:5000/fbsharing/KGKOZXKU/" TargetMode="External"/><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gif"/><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1470025"/>
          </a:xfrm>
        </p:spPr>
        <p:txBody>
          <a:bodyPr>
            <a:normAutofit fontScale="90000"/>
          </a:bodyPr>
          <a:lstStyle/>
          <a:p>
            <a:r>
              <a:rPr lang="en-US" sz="5300" b="1" dirty="0" smtClean="0"/>
              <a:t>Earth Observation for </a:t>
            </a:r>
            <a:br>
              <a:rPr lang="en-US" sz="5300" b="1" dirty="0" smtClean="0"/>
            </a:br>
            <a:r>
              <a:rPr lang="en-US" sz="5300" b="1" dirty="0" smtClean="0"/>
              <a:t>Climate Change</a:t>
            </a:r>
            <a:endParaRPr lang="en-US" sz="4000" dirty="0"/>
          </a:p>
        </p:txBody>
      </p:sp>
      <p:sp>
        <p:nvSpPr>
          <p:cNvPr id="3" name="Subtitle 2"/>
          <p:cNvSpPr>
            <a:spLocks noGrp="1"/>
          </p:cNvSpPr>
          <p:nvPr>
            <p:ph type="subTitle" idx="1"/>
          </p:nvPr>
        </p:nvSpPr>
        <p:spPr>
          <a:xfrm>
            <a:off x="1393512" y="4191000"/>
            <a:ext cx="6400800" cy="2438400"/>
          </a:xfrm>
        </p:spPr>
        <p:txBody>
          <a:bodyPr>
            <a:normAutofit/>
          </a:bodyPr>
          <a:lstStyle/>
          <a:p>
            <a:r>
              <a:rPr lang="en-US" sz="2800" dirty="0" smtClean="0"/>
              <a:t>International trends &amp; developments</a:t>
            </a:r>
          </a:p>
          <a:p>
            <a:r>
              <a:rPr lang="en-US" sz="2800" dirty="0" smtClean="0"/>
              <a:t>Earth observation applications</a:t>
            </a:r>
          </a:p>
          <a:p>
            <a:r>
              <a:rPr lang="en-US" sz="2800" dirty="0" smtClean="0"/>
              <a:t>Business development</a:t>
            </a:r>
          </a:p>
          <a:p>
            <a:r>
              <a:rPr lang="en-US" sz="2800" dirty="0" smtClean="0"/>
              <a:t>Capacity building</a:t>
            </a:r>
          </a:p>
        </p:txBody>
      </p:sp>
      <p:pic>
        <p:nvPicPr>
          <p:cNvPr id="8" name="Picture 7" descr="European flag"/>
          <p:cNvPicPr/>
          <p:nvPr/>
        </p:nvPicPr>
        <p:blipFill>
          <a:blip r:embed="rId2" cstate="print"/>
          <a:srcRect/>
          <a:stretch>
            <a:fillRect/>
          </a:stretch>
        </p:blipFill>
        <p:spPr bwMode="auto">
          <a:xfrm>
            <a:off x="5791270" y="914400"/>
            <a:ext cx="1057275" cy="762000"/>
          </a:xfrm>
          <a:prstGeom prst="rect">
            <a:avLst/>
          </a:prstGeom>
          <a:noFill/>
          <a:ln w="9525">
            <a:noFill/>
            <a:miter lim="800000"/>
            <a:headEnd/>
            <a:tailEnd/>
          </a:ln>
        </p:spPr>
      </p:pic>
      <p:pic>
        <p:nvPicPr>
          <p:cNvPr id="9" name="Picture 8" descr="Logo of the 7th Framework Programme"/>
          <p:cNvPicPr/>
          <p:nvPr/>
        </p:nvPicPr>
        <p:blipFill>
          <a:blip r:embed="rId3" cstate="print"/>
          <a:srcRect/>
          <a:stretch>
            <a:fillRect/>
          </a:stretch>
        </p:blipFill>
        <p:spPr bwMode="auto">
          <a:xfrm>
            <a:off x="7315205" y="914400"/>
            <a:ext cx="1019175" cy="762000"/>
          </a:xfrm>
          <a:prstGeom prst="rect">
            <a:avLst/>
          </a:prstGeom>
          <a:noFill/>
          <a:ln w="9525">
            <a:noFill/>
            <a:miter lim="800000"/>
            <a:headEnd/>
            <a:tailEnd/>
          </a:ln>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799" y="4572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1800000"/>
          </a:xfrm>
        </p:spPr>
        <p:txBody>
          <a:bodyPr>
            <a:noAutofit/>
          </a:bodyPr>
          <a:lstStyle/>
          <a:p>
            <a:pPr algn="l"/>
            <a:r>
              <a:rPr lang="en-US" sz="4000" b="1" i="1" dirty="0" smtClean="0"/>
              <a:t>1. International trends &amp;</a:t>
            </a:r>
            <a:br>
              <a:rPr lang="en-US" sz="4000" b="1" i="1" dirty="0" smtClean="0"/>
            </a:br>
            <a:r>
              <a:rPr lang="en-US" sz="4000" b="1" i="1" dirty="0" smtClean="0"/>
              <a:t>    developments in </a:t>
            </a:r>
            <a:br>
              <a:rPr lang="en-US" sz="4000" b="1" i="1" dirty="0" smtClean="0"/>
            </a:br>
            <a:r>
              <a:rPr lang="en-US" sz="4000" b="1" i="1" dirty="0" smtClean="0"/>
              <a:t>    climate change</a:t>
            </a:r>
            <a:endParaRPr lang="en-US" sz="4000" b="1" i="1"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10</a:t>
            </a:fld>
            <a:endParaRPr lang="en-US" dirty="0"/>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4470"/>
            <a:ext cx="7772400" cy="1470025"/>
          </a:xfrm>
        </p:spPr>
        <p:txBody>
          <a:bodyPr>
            <a:normAutofit/>
          </a:bodyPr>
          <a:lstStyle/>
          <a:p>
            <a:r>
              <a:rPr lang="en-US" sz="4800" b="1" dirty="0" smtClean="0"/>
              <a:t>Further details:</a:t>
            </a:r>
            <a:endParaRPr lang="en-US" sz="4800" b="1" dirty="0"/>
          </a:p>
        </p:txBody>
      </p:sp>
      <p:sp>
        <p:nvSpPr>
          <p:cNvPr id="3" name="Subtitle 2"/>
          <p:cNvSpPr>
            <a:spLocks noGrp="1"/>
          </p:cNvSpPr>
          <p:nvPr>
            <p:ph type="subTitle" idx="1"/>
          </p:nvPr>
        </p:nvSpPr>
        <p:spPr>
          <a:xfrm>
            <a:off x="1371600" y="3886200"/>
            <a:ext cx="6400800" cy="2133600"/>
          </a:xfrm>
        </p:spPr>
        <p:txBody>
          <a:bodyPr>
            <a:normAutofit fontScale="92500" lnSpcReduction="20000"/>
          </a:bodyPr>
          <a:lstStyle/>
          <a:p>
            <a:r>
              <a:rPr lang="en-US" sz="2800" dirty="0" smtClean="0"/>
              <a:t>Contact: Mark Noort</a:t>
            </a:r>
          </a:p>
          <a:p>
            <a:r>
              <a:rPr lang="en-US" sz="2800" dirty="0" smtClean="0">
                <a:hlinkClick r:id="rId2"/>
              </a:rPr>
              <a:t>m.noort@hcpinternational.com</a:t>
            </a:r>
            <a:r>
              <a:rPr lang="en-US" sz="2800" dirty="0" smtClean="0"/>
              <a:t> </a:t>
            </a:r>
          </a:p>
          <a:p>
            <a:endParaRPr lang="en-US" sz="2800" dirty="0" smtClean="0"/>
          </a:p>
          <a:p>
            <a:r>
              <a:rPr lang="en-US" sz="2800" dirty="0" smtClean="0"/>
              <a:t> </a:t>
            </a:r>
            <a:r>
              <a:rPr lang="en-US" sz="2800" dirty="0" smtClean="0">
                <a:hlinkClick r:id="rId3"/>
              </a:rPr>
              <a:t>www.eopower.eu</a:t>
            </a:r>
            <a:r>
              <a:rPr lang="en-US" sz="2800" dirty="0" smtClean="0"/>
              <a:t> </a:t>
            </a:r>
          </a:p>
          <a:p>
            <a:r>
              <a:rPr lang="en-US" sz="2800" dirty="0" smtClean="0">
                <a:hlinkClick r:id="rId4"/>
              </a:rPr>
              <a:t>www.hcpinternational.com</a:t>
            </a:r>
            <a:r>
              <a:rPr lang="en-US" sz="2800" dirty="0" smtClean="0"/>
              <a:t> </a:t>
            </a:r>
          </a:p>
          <a:p>
            <a:endParaRPr lang="en-US" sz="2800"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100</a:t>
            </a:fld>
            <a:endParaRPr lang="en-US"/>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24200" y="762000"/>
            <a:ext cx="2673025" cy="1371600"/>
          </a:xfrm>
          <a:prstGeom prst="rect">
            <a:avLst/>
          </a:prstGeom>
        </p:spPr>
      </p:pic>
    </p:spTree>
  </p:cSld>
  <p:clrMapOvr>
    <a:masterClrMapping/>
  </p:clrMapOvr>
  <p:transition advTm="20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11</a:t>
            </a:fld>
            <a:endParaRPr lang="en-US" dirty="0"/>
          </a:p>
        </p:txBody>
      </p:sp>
      <p:sp>
        <p:nvSpPr>
          <p:cNvPr id="2" name="TextBox 1"/>
          <p:cNvSpPr txBox="1"/>
          <p:nvPr/>
        </p:nvSpPr>
        <p:spPr>
          <a:xfrm>
            <a:off x="378000" y="324000"/>
            <a:ext cx="8208000" cy="1323439"/>
          </a:xfrm>
          <a:prstGeom prst="rect">
            <a:avLst/>
          </a:prstGeom>
          <a:noFill/>
        </p:spPr>
        <p:txBody>
          <a:bodyPr wrap="square" rtlCol="0" anchor="ctr">
            <a:spAutoFit/>
          </a:bodyPr>
          <a:lstStyle/>
          <a:p>
            <a:pPr algn="r"/>
            <a:r>
              <a:rPr lang="en-US" sz="4000" b="1" i="1" dirty="0" smtClean="0">
                <a:solidFill>
                  <a:srgbClr val="4676A6"/>
                </a:solidFill>
              </a:rPr>
              <a:t>Issues &amp; trends in </a:t>
            </a:r>
            <a:br>
              <a:rPr lang="en-US" sz="4000" b="1" i="1" dirty="0" smtClean="0">
                <a:solidFill>
                  <a:srgbClr val="4676A6"/>
                </a:solidFill>
              </a:rPr>
            </a:br>
            <a:r>
              <a:rPr lang="en-US" sz="4000" b="1" i="1" dirty="0" smtClean="0">
                <a:solidFill>
                  <a:srgbClr val="4676A6"/>
                </a:solidFill>
              </a:rPr>
              <a:t>climate change</a:t>
            </a:r>
            <a:endParaRPr lang="en-US" sz="4000" b="1" i="1" dirty="0">
              <a:solidFill>
                <a:srgbClr val="4676A6"/>
              </a:solidFill>
            </a:endParaRPr>
          </a:p>
        </p:txBody>
      </p:sp>
      <p:sp>
        <p:nvSpPr>
          <p:cNvPr id="10" name="Tijdelijke aanduiding voor inhoud 2"/>
          <p:cNvSpPr txBox="1">
            <a:spLocks/>
          </p:cNvSpPr>
          <p:nvPr/>
        </p:nvSpPr>
        <p:spPr bwMode="auto">
          <a:xfrm>
            <a:off x="378000" y="1800000"/>
            <a:ext cx="82080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lvl="0" eaLnBrk="1" fontAlgn="auto" hangingPunct="1">
              <a:lnSpc>
                <a:spcPct val="80000"/>
              </a:lnSpc>
              <a:spcBef>
                <a:spcPts val="0"/>
              </a:spcBef>
              <a:spcAft>
                <a:spcPts val="1200"/>
              </a:spcAft>
              <a:buSzTx/>
              <a:buFont typeface="Arial" pitchFamily="34" charset="0"/>
              <a:buChar char="•"/>
            </a:pPr>
            <a:r>
              <a:rPr lang="en-US" sz="2600" dirty="0">
                <a:solidFill>
                  <a:prstClr val="black"/>
                </a:solidFill>
                <a:ea typeface="Times New Roman"/>
                <a:cs typeface="Times New Roman"/>
              </a:rPr>
              <a:t>Increased </a:t>
            </a:r>
            <a:r>
              <a:rPr lang="en-US" sz="2600" b="1" dirty="0">
                <a:solidFill>
                  <a:prstClr val="black"/>
                </a:solidFill>
                <a:ea typeface="Times New Roman"/>
                <a:cs typeface="Times New Roman"/>
              </a:rPr>
              <a:t>resilience of communities </a:t>
            </a:r>
            <a:r>
              <a:rPr lang="en-US" sz="2600" dirty="0">
                <a:solidFill>
                  <a:prstClr val="black"/>
                </a:solidFill>
                <a:ea typeface="Times New Roman"/>
                <a:cs typeface="Times New Roman"/>
              </a:rPr>
              <a:t>with respect to climate variability</a:t>
            </a:r>
          </a:p>
          <a:p>
            <a:pPr lvl="0" eaLnBrk="1" fontAlgn="auto" hangingPunct="1">
              <a:lnSpc>
                <a:spcPct val="80000"/>
              </a:lnSpc>
              <a:spcBef>
                <a:spcPts val="0"/>
              </a:spcBef>
              <a:spcAft>
                <a:spcPts val="1200"/>
              </a:spcAft>
              <a:buSzTx/>
              <a:buFont typeface="Arial" pitchFamily="34" charset="0"/>
              <a:buChar char="•"/>
            </a:pPr>
            <a:r>
              <a:rPr lang="en-US" sz="2600" dirty="0">
                <a:solidFill>
                  <a:prstClr val="black"/>
                </a:solidFill>
                <a:ea typeface="Times New Roman"/>
                <a:cs typeface="Times New Roman"/>
              </a:rPr>
              <a:t>Increased </a:t>
            </a:r>
            <a:r>
              <a:rPr lang="en-US" sz="2600" b="1" dirty="0">
                <a:solidFill>
                  <a:prstClr val="black"/>
                </a:solidFill>
                <a:ea typeface="Times New Roman"/>
                <a:cs typeface="Times New Roman"/>
              </a:rPr>
              <a:t>adaptive capacity of natural and managed systems</a:t>
            </a:r>
            <a:r>
              <a:rPr lang="en-US" sz="2600" dirty="0">
                <a:solidFill>
                  <a:prstClr val="black"/>
                </a:solidFill>
                <a:ea typeface="Times New Roman"/>
                <a:cs typeface="Times New Roman"/>
              </a:rPr>
              <a:t> under current and predicted climate variability</a:t>
            </a:r>
          </a:p>
          <a:p>
            <a:pPr lvl="0" eaLnBrk="1" fontAlgn="auto" hangingPunct="1">
              <a:lnSpc>
                <a:spcPct val="80000"/>
              </a:lnSpc>
              <a:spcBef>
                <a:spcPts val="0"/>
              </a:spcBef>
              <a:spcAft>
                <a:spcPts val="1200"/>
              </a:spcAft>
              <a:buSzTx/>
              <a:buFont typeface="Arial" pitchFamily="34" charset="0"/>
              <a:buChar char="•"/>
            </a:pPr>
            <a:r>
              <a:rPr lang="en-US" sz="2600" b="1" dirty="0" smtClean="0">
                <a:solidFill>
                  <a:prstClr val="black"/>
                </a:solidFill>
                <a:ea typeface="Times New Roman"/>
                <a:cs typeface="Times New Roman"/>
              </a:rPr>
              <a:t>Role of science </a:t>
            </a:r>
            <a:r>
              <a:rPr lang="en-US" sz="2600" dirty="0" smtClean="0">
                <a:solidFill>
                  <a:prstClr val="black"/>
                </a:solidFill>
                <a:ea typeface="Times New Roman"/>
                <a:cs typeface="Times New Roman"/>
              </a:rPr>
              <a:t>in improving modelling, predictions and effects of climate change</a:t>
            </a:r>
          </a:p>
          <a:p>
            <a:pPr lvl="0" eaLnBrk="1" fontAlgn="auto" hangingPunct="1">
              <a:lnSpc>
                <a:spcPct val="80000"/>
              </a:lnSpc>
              <a:spcBef>
                <a:spcPts val="0"/>
              </a:spcBef>
              <a:spcAft>
                <a:spcPts val="1200"/>
              </a:spcAft>
              <a:buSzTx/>
              <a:buFont typeface="Arial" pitchFamily="34" charset="0"/>
              <a:buChar char="•"/>
            </a:pPr>
            <a:r>
              <a:rPr lang="en-US" sz="2600" dirty="0" smtClean="0">
                <a:solidFill>
                  <a:prstClr val="black"/>
                </a:solidFill>
                <a:ea typeface="Times New Roman"/>
                <a:cs typeface="Times New Roman"/>
              </a:rPr>
              <a:t>Search for establishment of global coping mechanisms, such as </a:t>
            </a:r>
            <a:r>
              <a:rPr lang="en-US" sz="2600" b="1" dirty="0" smtClean="0">
                <a:solidFill>
                  <a:prstClr val="black"/>
                </a:solidFill>
                <a:ea typeface="Times New Roman"/>
                <a:cs typeface="Times New Roman"/>
              </a:rPr>
              <a:t>carbon accounting</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3287870319"/>
      </p:ext>
    </p:extLst>
  </p:cSld>
  <p:clrMapOvr>
    <a:masterClrMapping/>
  </p:clrMapOvr>
  <p:transition advTm="20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12</a:t>
            </a:fld>
            <a:endParaRPr lang="en-US" dirty="0"/>
          </a:p>
        </p:txBody>
      </p:sp>
      <p:sp>
        <p:nvSpPr>
          <p:cNvPr id="2" name="TextBox 1"/>
          <p:cNvSpPr txBox="1"/>
          <p:nvPr/>
        </p:nvSpPr>
        <p:spPr>
          <a:xfrm>
            <a:off x="378000" y="900000"/>
            <a:ext cx="8208000" cy="707886"/>
          </a:xfrm>
          <a:prstGeom prst="rect">
            <a:avLst/>
          </a:prstGeom>
          <a:noFill/>
        </p:spPr>
        <p:txBody>
          <a:bodyPr wrap="square" rtlCol="0" anchor="ctr">
            <a:spAutoFit/>
          </a:bodyPr>
          <a:lstStyle/>
          <a:p>
            <a:pPr algn="r"/>
            <a:r>
              <a:rPr lang="en-US" sz="4000" b="1" i="1" dirty="0" smtClean="0">
                <a:solidFill>
                  <a:srgbClr val="4676A6"/>
                </a:solidFill>
              </a:rPr>
              <a:t>Drivers</a:t>
            </a:r>
            <a:endParaRPr lang="en-US" sz="4000" b="1" i="1" dirty="0">
              <a:solidFill>
                <a:srgbClr val="4676A6"/>
              </a:solidFill>
            </a:endParaRPr>
          </a:p>
        </p:txBody>
      </p:sp>
      <p:sp>
        <p:nvSpPr>
          <p:cNvPr id="10" name="Tijdelijke aanduiding voor inhoud 2"/>
          <p:cNvSpPr txBox="1">
            <a:spLocks/>
          </p:cNvSpPr>
          <p:nvPr/>
        </p:nvSpPr>
        <p:spPr bwMode="auto">
          <a:xfrm>
            <a:off x="378000" y="1800000"/>
            <a:ext cx="82080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lvl="0" defTabSz="457200" eaLnBrk="1" fontAlgn="auto" hangingPunct="1">
              <a:lnSpc>
                <a:spcPct val="80000"/>
              </a:lnSpc>
              <a:spcBef>
                <a:spcPts val="0"/>
              </a:spcBef>
              <a:spcAft>
                <a:spcPts val="1200"/>
              </a:spcAft>
              <a:buSzTx/>
              <a:buFont typeface="Arial"/>
              <a:buChar char="•"/>
            </a:pPr>
            <a:r>
              <a:rPr lang="en-US" sz="2600" dirty="0" smtClean="0">
                <a:solidFill>
                  <a:prstClr val="black"/>
                </a:solidFill>
              </a:rPr>
              <a:t>Rise </a:t>
            </a:r>
            <a:r>
              <a:rPr lang="en-US" sz="2600" dirty="0">
                <a:solidFill>
                  <a:prstClr val="black"/>
                </a:solidFill>
              </a:rPr>
              <a:t>of CO2 </a:t>
            </a:r>
            <a:r>
              <a:rPr lang="en-US" sz="2600" dirty="0" smtClean="0">
                <a:solidFill>
                  <a:prstClr val="black"/>
                </a:solidFill>
              </a:rPr>
              <a:t>concentrations </a:t>
            </a:r>
            <a:r>
              <a:rPr lang="en-US" sz="2600" dirty="0">
                <a:solidFill>
                  <a:prstClr val="black"/>
                </a:solidFill>
              </a:rPr>
              <a:t>and </a:t>
            </a:r>
            <a:r>
              <a:rPr lang="en-US" sz="2600" dirty="0" smtClean="0">
                <a:solidFill>
                  <a:prstClr val="black"/>
                </a:solidFill>
              </a:rPr>
              <a:t>emissions </a:t>
            </a:r>
            <a:endParaRPr lang="en-US" sz="2600" dirty="0">
              <a:solidFill>
                <a:prstClr val="black"/>
              </a:solidFill>
            </a:endParaRPr>
          </a:p>
          <a:p>
            <a:pPr lvl="0" defTabSz="457200" eaLnBrk="1" fontAlgn="auto" hangingPunct="1">
              <a:lnSpc>
                <a:spcPct val="80000"/>
              </a:lnSpc>
              <a:spcBef>
                <a:spcPts val="0"/>
              </a:spcBef>
              <a:spcAft>
                <a:spcPts val="1200"/>
              </a:spcAft>
              <a:buSzTx/>
              <a:buFont typeface="Arial"/>
              <a:buChar char="•"/>
            </a:pPr>
            <a:r>
              <a:rPr lang="en-US" sz="2600" dirty="0">
                <a:solidFill>
                  <a:prstClr val="black"/>
                </a:solidFill>
              </a:rPr>
              <a:t>Rising </a:t>
            </a:r>
            <a:r>
              <a:rPr lang="en-US" sz="2600" dirty="0" smtClean="0">
                <a:solidFill>
                  <a:prstClr val="black"/>
                </a:solidFill>
              </a:rPr>
              <a:t>global mean temperature </a:t>
            </a:r>
            <a:endParaRPr lang="en-US" sz="2600" dirty="0">
              <a:solidFill>
                <a:prstClr val="black"/>
              </a:solidFill>
            </a:endParaRPr>
          </a:p>
          <a:p>
            <a:pPr lvl="0" defTabSz="457200" eaLnBrk="1" fontAlgn="auto" hangingPunct="1">
              <a:lnSpc>
                <a:spcPct val="80000"/>
              </a:lnSpc>
              <a:spcBef>
                <a:spcPts val="0"/>
              </a:spcBef>
              <a:spcAft>
                <a:spcPts val="1200"/>
              </a:spcAft>
              <a:buSzTx/>
              <a:buFont typeface="Arial"/>
              <a:buChar char="•"/>
            </a:pPr>
            <a:r>
              <a:rPr lang="en-US" sz="2600" dirty="0">
                <a:solidFill>
                  <a:prstClr val="black"/>
                </a:solidFill>
              </a:rPr>
              <a:t>Increasing </a:t>
            </a:r>
            <a:r>
              <a:rPr lang="en-US" sz="2600" dirty="0" smtClean="0">
                <a:solidFill>
                  <a:prstClr val="black"/>
                </a:solidFill>
              </a:rPr>
              <a:t>ocean heat storage </a:t>
            </a:r>
            <a:endParaRPr lang="en-US" sz="2600" dirty="0">
              <a:solidFill>
                <a:prstClr val="black"/>
              </a:solidFill>
            </a:endParaRPr>
          </a:p>
          <a:p>
            <a:pPr lvl="0" defTabSz="457200" eaLnBrk="1" fontAlgn="auto" hangingPunct="1">
              <a:lnSpc>
                <a:spcPct val="80000"/>
              </a:lnSpc>
              <a:spcBef>
                <a:spcPts val="0"/>
              </a:spcBef>
              <a:spcAft>
                <a:spcPts val="1200"/>
              </a:spcAft>
              <a:buSzTx/>
              <a:buFont typeface="Arial"/>
              <a:buChar char="•"/>
            </a:pPr>
            <a:r>
              <a:rPr lang="en-US" sz="2600" dirty="0">
                <a:solidFill>
                  <a:prstClr val="black"/>
                </a:solidFill>
              </a:rPr>
              <a:t>Rising </a:t>
            </a:r>
            <a:r>
              <a:rPr lang="en-US" sz="2600" dirty="0" smtClean="0">
                <a:solidFill>
                  <a:prstClr val="black"/>
                </a:solidFill>
              </a:rPr>
              <a:t>sea levels </a:t>
            </a:r>
            <a:endParaRPr lang="en-US" sz="2600" dirty="0">
              <a:solidFill>
                <a:prstClr val="black"/>
              </a:solidFill>
            </a:endParaRPr>
          </a:p>
          <a:p>
            <a:pPr lvl="0" defTabSz="457200" eaLnBrk="1" fontAlgn="auto" hangingPunct="1">
              <a:lnSpc>
                <a:spcPct val="80000"/>
              </a:lnSpc>
              <a:spcBef>
                <a:spcPts val="0"/>
              </a:spcBef>
              <a:spcAft>
                <a:spcPts val="1200"/>
              </a:spcAft>
              <a:buSzTx/>
              <a:buFont typeface="Arial"/>
              <a:buChar char="•"/>
            </a:pPr>
            <a:r>
              <a:rPr lang="en-US" sz="2600" dirty="0">
                <a:solidFill>
                  <a:prstClr val="black"/>
                </a:solidFill>
              </a:rPr>
              <a:t>Increasing </a:t>
            </a:r>
            <a:r>
              <a:rPr lang="en-US" sz="2600" dirty="0" smtClean="0">
                <a:solidFill>
                  <a:prstClr val="black"/>
                </a:solidFill>
              </a:rPr>
              <a:t>loss </a:t>
            </a:r>
            <a:r>
              <a:rPr lang="en-US" sz="2600" dirty="0">
                <a:solidFill>
                  <a:prstClr val="black"/>
                </a:solidFill>
              </a:rPr>
              <a:t>of </a:t>
            </a:r>
            <a:r>
              <a:rPr lang="en-US" sz="2600" dirty="0" smtClean="0">
                <a:solidFill>
                  <a:prstClr val="black"/>
                </a:solidFill>
              </a:rPr>
              <a:t>ice </a:t>
            </a:r>
            <a:r>
              <a:rPr lang="en-US" sz="2600" dirty="0">
                <a:solidFill>
                  <a:prstClr val="black"/>
                </a:solidFill>
              </a:rPr>
              <a:t>from Greenland and </a:t>
            </a:r>
            <a:r>
              <a:rPr lang="en-US" sz="2600" dirty="0" smtClean="0">
                <a:solidFill>
                  <a:prstClr val="black"/>
                </a:solidFill>
              </a:rPr>
              <a:t>Antarctica + loss of sea ice </a:t>
            </a:r>
            <a:endParaRPr lang="en-US" sz="2600" dirty="0">
              <a:solidFill>
                <a:prstClr val="black"/>
              </a:solidFill>
            </a:endParaRPr>
          </a:p>
          <a:p>
            <a:pPr lvl="0" defTabSz="457200" eaLnBrk="1" fontAlgn="auto" hangingPunct="1">
              <a:lnSpc>
                <a:spcPct val="80000"/>
              </a:lnSpc>
              <a:spcBef>
                <a:spcPts val="0"/>
              </a:spcBef>
              <a:spcAft>
                <a:spcPts val="1200"/>
              </a:spcAft>
              <a:buSzTx/>
              <a:buFont typeface="Arial"/>
              <a:buChar char="•"/>
            </a:pPr>
            <a:r>
              <a:rPr lang="en-US" sz="2600" dirty="0">
                <a:solidFill>
                  <a:prstClr val="black"/>
                </a:solidFill>
              </a:rPr>
              <a:t>Ocean </a:t>
            </a:r>
            <a:r>
              <a:rPr lang="en-US" sz="2600" dirty="0" smtClean="0">
                <a:solidFill>
                  <a:prstClr val="black"/>
                </a:solidFill>
              </a:rPr>
              <a:t>acidification </a:t>
            </a:r>
            <a:endParaRPr lang="en-US" sz="2600" dirty="0">
              <a:solidFill>
                <a:prstClr val="black"/>
              </a:solidFill>
            </a:endParaRPr>
          </a:p>
          <a:p>
            <a:pPr lvl="0" defTabSz="457200" eaLnBrk="1" fontAlgn="auto" hangingPunct="1">
              <a:lnSpc>
                <a:spcPct val="80000"/>
              </a:lnSpc>
              <a:spcBef>
                <a:spcPts val="0"/>
              </a:spcBef>
              <a:spcAft>
                <a:spcPts val="1200"/>
              </a:spcAft>
              <a:buSzTx/>
              <a:buFont typeface="Arial"/>
              <a:buChar char="•"/>
            </a:pPr>
            <a:r>
              <a:rPr lang="en-US" sz="2600" dirty="0" smtClean="0">
                <a:solidFill>
                  <a:prstClr val="black"/>
                </a:solidFill>
              </a:rPr>
              <a:t>Heat waves </a:t>
            </a:r>
            <a:r>
              <a:rPr lang="en-US" sz="2600" dirty="0">
                <a:solidFill>
                  <a:prstClr val="black"/>
                </a:solidFill>
              </a:rPr>
              <a:t>and </a:t>
            </a:r>
            <a:r>
              <a:rPr lang="en-US" sz="2600" dirty="0" smtClean="0">
                <a:solidFill>
                  <a:prstClr val="black"/>
                </a:solidFill>
              </a:rPr>
              <a:t>extreme temperatures </a:t>
            </a:r>
            <a:endParaRPr lang="en-US" sz="2600" dirty="0">
              <a:solidFill>
                <a:prstClr val="black"/>
              </a:solidFill>
            </a:endParaRPr>
          </a:p>
          <a:p>
            <a:pPr lvl="0" defTabSz="457200" eaLnBrk="1" fontAlgn="auto" hangingPunct="1">
              <a:lnSpc>
                <a:spcPct val="80000"/>
              </a:lnSpc>
              <a:spcBef>
                <a:spcPts val="0"/>
              </a:spcBef>
              <a:spcAft>
                <a:spcPts val="1200"/>
              </a:spcAft>
              <a:buSzTx/>
              <a:buFont typeface="Arial"/>
              <a:buChar char="•"/>
            </a:pPr>
            <a:r>
              <a:rPr lang="en-US" sz="2600" dirty="0" smtClean="0">
                <a:solidFill>
                  <a:prstClr val="black"/>
                </a:solidFill>
              </a:rPr>
              <a:t>Increasing drought spells and aridity</a:t>
            </a:r>
          </a:p>
          <a:p>
            <a:pPr lvl="0" defTabSz="457200" eaLnBrk="1" fontAlgn="auto" hangingPunct="1">
              <a:lnSpc>
                <a:spcPct val="80000"/>
              </a:lnSpc>
              <a:spcBef>
                <a:spcPts val="0"/>
              </a:spcBef>
              <a:spcAft>
                <a:spcPts val="1200"/>
              </a:spcAft>
              <a:buSzTx/>
              <a:buFont typeface="Arial"/>
              <a:buChar char="•"/>
            </a:pPr>
            <a:r>
              <a:rPr lang="en-US" sz="2600" dirty="0" smtClean="0">
                <a:solidFill>
                  <a:prstClr val="black"/>
                </a:solidFill>
              </a:rPr>
              <a:t>Increasing occurrence of heavy rain and flooding</a:t>
            </a:r>
            <a:endParaRPr lang="en-US" sz="2600" dirty="0">
              <a:solidFill>
                <a:prstClr val="black"/>
              </a:solidFill>
            </a:endParaRPr>
          </a:p>
          <a:p>
            <a:pPr marL="285750" marR="0" lvl="0" indent="-285750" algn="l" defTabSz="914400" rtl="0" eaLnBrk="0" fontAlgn="base" latinLnBrk="0" hangingPunct="0">
              <a:lnSpc>
                <a:spcPct val="100000"/>
              </a:lnSpc>
              <a:spcBef>
                <a:spcPct val="20000"/>
              </a:spcBef>
              <a:spcAft>
                <a:spcPct val="0"/>
              </a:spcAft>
              <a:buClrTx/>
              <a:buSzPct val="60000"/>
              <a:buFont typeface="Arial" panose="020B0604020202020204" pitchFamily="34" charset="0"/>
              <a:buChar char="•"/>
              <a:tabLst/>
              <a:defRPr/>
            </a:pPr>
            <a:endParaRPr kumimoji="0" lang="en-GB" sz="1800" b="1" i="0" u="none" strike="noStrike" kern="0" cap="none" spc="0" normalizeH="0" baseline="0" noProof="0" dirty="0" smtClean="0">
              <a:ln>
                <a:noFill/>
              </a:ln>
              <a:solidFill>
                <a:srgbClr val="000000"/>
              </a:solidFill>
              <a:effectLst/>
              <a:uLnTx/>
              <a:uFillTx/>
              <a:latin typeface="Verdana"/>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3194019792"/>
      </p:ext>
    </p:extLst>
  </p:cSld>
  <p:clrMapOvr>
    <a:masterClrMapping/>
  </p:clrMapOvr>
  <p:transition advTm="20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13</a:t>
            </a:fld>
            <a:endParaRPr lang="en-US" dirty="0"/>
          </a:p>
        </p:txBody>
      </p:sp>
      <p:sp>
        <p:nvSpPr>
          <p:cNvPr id="2" name="TextBox 1"/>
          <p:cNvSpPr txBox="1"/>
          <p:nvPr/>
        </p:nvSpPr>
        <p:spPr>
          <a:xfrm>
            <a:off x="378000" y="324000"/>
            <a:ext cx="8208000" cy="1323439"/>
          </a:xfrm>
          <a:prstGeom prst="rect">
            <a:avLst/>
          </a:prstGeom>
          <a:noFill/>
        </p:spPr>
        <p:txBody>
          <a:bodyPr wrap="square" rtlCol="0" anchor="ctr">
            <a:spAutoFit/>
          </a:bodyPr>
          <a:lstStyle/>
          <a:p>
            <a:pPr algn="r"/>
            <a:r>
              <a:rPr lang="en-US" sz="4000" b="1" i="1" dirty="0" smtClean="0">
                <a:solidFill>
                  <a:srgbClr val="4676A6"/>
                </a:solidFill>
              </a:rPr>
              <a:t>Resilience of</a:t>
            </a:r>
            <a:br>
              <a:rPr lang="en-US" sz="4000" b="1" i="1" dirty="0" smtClean="0">
                <a:solidFill>
                  <a:srgbClr val="4676A6"/>
                </a:solidFill>
              </a:rPr>
            </a:br>
            <a:r>
              <a:rPr lang="en-US" sz="4000" b="1" i="1" dirty="0" smtClean="0">
                <a:solidFill>
                  <a:srgbClr val="4676A6"/>
                </a:solidFill>
              </a:rPr>
              <a:t>communities</a:t>
            </a:r>
          </a:p>
        </p:txBody>
      </p:sp>
      <p:sp>
        <p:nvSpPr>
          <p:cNvPr id="10" name="Tijdelijke aanduiding voor inhoud 2"/>
          <p:cNvSpPr txBox="1">
            <a:spLocks/>
          </p:cNvSpPr>
          <p:nvPr/>
        </p:nvSpPr>
        <p:spPr bwMode="auto">
          <a:xfrm>
            <a:off x="378000" y="1800000"/>
            <a:ext cx="8208000" cy="467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marL="342000" lvl="0" indent="-342000">
              <a:lnSpc>
                <a:spcPct val="80000"/>
              </a:lnSpc>
              <a:spcBef>
                <a:spcPts val="0"/>
              </a:spcBef>
              <a:spcAft>
                <a:spcPts val="1200"/>
              </a:spcAft>
              <a:buFont typeface="Arial" panose="020B0604020202020204" pitchFamily="34" charset="0"/>
              <a:buChar char="•"/>
              <a:tabLst>
                <a:tab pos="685800" algn="l"/>
              </a:tabLst>
              <a:defRPr/>
            </a:pPr>
            <a:r>
              <a:rPr lang="en-US" sz="2600" kern="0" dirty="0"/>
              <a:t>Choose </a:t>
            </a:r>
            <a:r>
              <a:rPr lang="en-US" sz="2600" b="1" kern="0" dirty="0">
                <a:solidFill>
                  <a:srgbClr val="4676A6"/>
                </a:solidFill>
              </a:rPr>
              <a:t>entry points </a:t>
            </a:r>
            <a:r>
              <a:rPr lang="en-US" sz="2600" kern="0" dirty="0"/>
              <a:t>such as </a:t>
            </a:r>
            <a:r>
              <a:rPr lang="en-US" sz="2600" b="1" kern="0" dirty="0">
                <a:solidFill>
                  <a:srgbClr val="4676A6"/>
                </a:solidFill>
              </a:rPr>
              <a:t>food security or risk management</a:t>
            </a:r>
            <a:r>
              <a:rPr lang="en-US" sz="2600" kern="0" dirty="0" smtClean="0"/>
              <a:t>;</a:t>
            </a:r>
            <a:endParaRPr lang="en-US" sz="2600" kern="0" dirty="0"/>
          </a:p>
          <a:p>
            <a:pPr marL="342000" lvl="0" indent="-342000">
              <a:lnSpc>
                <a:spcPct val="80000"/>
              </a:lnSpc>
              <a:spcBef>
                <a:spcPts val="0"/>
              </a:spcBef>
              <a:spcAft>
                <a:spcPts val="1200"/>
              </a:spcAft>
              <a:buFont typeface="Arial" panose="020B0604020202020204" pitchFamily="34" charset="0"/>
              <a:buChar char="•"/>
              <a:tabLst>
                <a:tab pos="685800" algn="l"/>
              </a:tabLst>
              <a:defRPr/>
            </a:pPr>
            <a:r>
              <a:rPr lang="en-US" sz="2600" b="1" kern="0" dirty="0">
                <a:solidFill>
                  <a:srgbClr val="4676A6"/>
                </a:solidFill>
              </a:rPr>
              <a:t>Identify champions </a:t>
            </a:r>
            <a:r>
              <a:rPr lang="en-US" sz="2600" kern="0" dirty="0"/>
              <a:t>= most appropriate </a:t>
            </a:r>
            <a:r>
              <a:rPr lang="en-US" sz="2600" kern="0" dirty="0" smtClean="0"/>
              <a:t>counterpart;</a:t>
            </a:r>
            <a:endParaRPr lang="en-US" sz="2600" kern="0" dirty="0"/>
          </a:p>
          <a:p>
            <a:pPr marL="342000" lvl="0" indent="-342000">
              <a:lnSpc>
                <a:spcPct val="80000"/>
              </a:lnSpc>
              <a:spcBef>
                <a:spcPts val="0"/>
              </a:spcBef>
              <a:spcAft>
                <a:spcPts val="1200"/>
              </a:spcAft>
              <a:buFont typeface="Arial" panose="020B0604020202020204" pitchFamily="34" charset="0"/>
              <a:buChar char="•"/>
              <a:tabLst>
                <a:tab pos="685800" algn="l"/>
              </a:tabLst>
              <a:defRPr/>
            </a:pPr>
            <a:r>
              <a:rPr lang="en-US" sz="2600" kern="0" dirty="0"/>
              <a:t>Show </a:t>
            </a:r>
            <a:r>
              <a:rPr lang="en-US" sz="2600" b="1" kern="0" dirty="0">
                <a:solidFill>
                  <a:srgbClr val="4676A6"/>
                </a:solidFill>
              </a:rPr>
              <a:t>vulnerability patterns</a:t>
            </a:r>
            <a:r>
              <a:rPr lang="en-US" sz="2600" b="1" kern="0" dirty="0"/>
              <a:t> </a:t>
            </a:r>
            <a:r>
              <a:rPr lang="en-US" sz="2600" kern="0" dirty="0"/>
              <a:t>&amp; </a:t>
            </a:r>
            <a:r>
              <a:rPr lang="en-US" sz="2600" b="1" kern="0" dirty="0">
                <a:solidFill>
                  <a:srgbClr val="4676A6"/>
                </a:solidFill>
              </a:rPr>
              <a:t>socio-economic impact</a:t>
            </a:r>
            <a:r>
              <a:rPr lang="en-US" sz="2600" kern="0" dirty="0" smtClean="0"/>
              <a:t>;</a:t>
            </a:r>
            <a:endParaRPr lang="en-US" sz="2600" kern="0" dirty="0"/>
          </a:p>
          <a:p>
            <a:pPr marL="342000" indent="-342000">
              <a:lnSpc>
                <a:spcPct val="80000"/>
              </a:lnSpc>
              <a:spcBef>
                <a:spcPts val="0"/>
              </a:spcBef>
              <a:spcAft>
                <a:spcPts val="1200"/>
              </a:spcAft>
              <a:buFont typeface="Arial" panose="020B0604020202020204" pitchFamily="34" charset="0"/>
              <a:buChar char="•"/>
              <a:tabLst>
                <a:tab pos="685800" algn="l"/>
              </a:tabLst>
              <a:defRPr/>
            </a:pPr>
            <a:r>
              <a:rPr lang="en-US" sz="2600" b="1" kern="0" dirty="0">
                <a:solidFill>
                  <a:srgbClr val="4676A6"/>
                </a:solidFill>
              </a:rPr>
              <a:t>Addressing short-term vulnerabilities </a:t>
            </a:r>
            <a:r>
              <a:rPr lang="en-US" sz="2600" kern="0" dirty="0"/>
              <a:t>is the best strategy for preparing for long-term </a:t>
            </a:r>
            <a:r>
              <a:rPr lang="en-US" sz="2600" kern="0" dirty="0" smtClean="0"/>
              <a:t>impacts;</a:t>
            </a:r>
            <a:endParaRPr lang="en-US" sz="2600" kern="0" dirty="0"/>
          </a:p>
          <a:p>
            <a:pPr marL="342000" indent="-342000">
              <a:lnSpc>
                <a:spcPct val="80000"/>
              </a:lnSpc>
              <a:spcBef>
                <a:spcPts val="0"/>
              </a:spcBef>
              <a:spcAft>
                <a:spcPts val="1200"/>
              </a:spcAft>
              <a:buFont typeface="Arial" panose="020B0604020202020204" pitchFamily="34" charset="0"/>
              <a:buChar char="•"/>
              <a:tabLst>
                <a:tab pos="685800" algn="l"/>
              </a:tabLst>
              <a:defRPr/>
            </a:pPr>
            <a:r>
              <a:rPr lang="en-US" sz="2600" b="1" kern="0" dirty="0">
                <a:solidFill>
                  <a:srgbClr val="4676A6"/>
                </a:solidFill>
              </a:rPr>
              <a:t>Important role for communities and private sector </a:t>
            </a:r>
            <a:r>
              <a:rPr lang="en-US" sz="2600" kern="0" dirty="0"/>
              <a:t>in climate risk management (involve in planning and implementation of </a:t>
            </a:r>
            <a:r>
              <a:rPr lang="en-US" sz="2600" kern="0" dirty="0" smtClean="0"/>
              <a:t>adaptation).</a:t>
            </a:r>
          </a:p>
          <a:p>
            <a:pPr marL="342000" lvl="0" indent="-342000">
              <a:spcBef>
                <a:spcPts val="0"/>
              </a:spcBef>
              <a:spcAft>
                <a:spcPts val="600"/>
              </a:spcAft>
              <a:buFont typeface="Arial" panose="020B0604020202020204" pitchFamily="34" charset="0"/>
              <a:buChar char="•"/>
              <a:defRPr/>
            </a:pPr>
            <a:endParaRPr lang="en-US" sz="2400" kern="0" dirty="0" smtClean="0"/>
          </a:p>
          <a:p>
            <a:pPr marL="342000" indent="-342000">
              <a:spcBef>
                <a:spcPts val="0"/>
              </a:spcBef>
              <a:spcAft>
                <a:spcPts val="600"/>
              </a:spcAft>
              <a:buFont typeface="Arial" panose="020B0604020202020204" pitchFamily="34" charset="0"/>
              <a:buChar char="•"/>
              <a:defRPr/>
            </a:pPr>
            <a:endParaRPr lang="en-US" sz="2400" kern="0" dirty="0"/>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1700963931"/>
      </p:ext>
    </p:extLst>
  </p:cSld>
  <p:clrMapOvr>
    <a:masterClrMapping/>
  </p:clrMapOvr>
  <p:transition advTm="20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880000"/>
            <a:ext cx="8208000" cy="4679205"/>
          </a:xfrm>
        </p:spPr>
        <p:txBody>
          <a:bodyPr>
            <a:normAutofit/>
          </a:bodyPr>
          <a:lstStyle/>
          <a:p>
            <a:pPr marL="0" indent="0">
              <a:lnSpc>
                <a:spcPct val="90000"/>
              </a:lnSpc>
              <a:spcBef>
                <a:spcPts val="0"/>
              </a:spcBef>
              <a:spcAft>
                <a:spcPts val="600"/>
              </a:spcAft>
              <a:buNone/>
            </a:pPr>
            <a:r>
              <a:rPr lang="en-US" sz="2600" b="1" dirty="0"/>
              <a:t>Social vulnerability and adaptation in fragile states </a:t>
            </a:r>
            <a:r>
              <a:rPr lang="en-US" sz="2600" b="1" dirty="0" smtClean="0"/>
              <a:t/>
            </a:r>
            <a:br>
              <a:rPr lang="en-US" sz="2600" b="1" dirty="0" smtClean="0"/>
            </a:br>
            <a:r>
              <a:rPr lang="en-US" sz="2000" b="1" dirty="0" smtClean="0"/>
              <a:t>(UNU-EHS; 2012) </a:t>
            </a:r>
            <a:r>
              <a:rPr lang="en-US" sz="2000" i="1" dirty="0" smtClean="0"/>
              <a:t>policy options, developing adaptation strategies in fragile states and building resilience and peace among socially vulnerable groups</a:t>
            </a:r>
            <a:endParaRPr lang="en-US" sz="2000" b="1" i="1" dirty="0" smtClean="0"/>
          </a:p>
          <a:p>
            <a:pPr marL="0" indent="0">
              <a:lnSpc>
                <a:spcPct val="90000"/>
              </a:lnSpc>
              <a:spcAft>
                <a:spcPts val="600"/>
              </a:spcAft>
              <a:buNone/>
            </a:pPr>
            <a:r>
              <a:rPr lang="en-US" sz="2600" b="1" dirty="0" smtClean="0"/>
              <a:t>Climate </a:t>
            </a:r>
            <a:r>
              <a:rPr lang="en-US" sz="2600" b="1" dirty="0"/>
              <a:t>knowledge for action, a global framework for action – empowering the most </a:t>
            </a:r>
            <a:r>
              <a:rPr lang="en-US" sz="2600" b="1" dirty="0" smtClean="0"/>
              <a:t>vulnerable </a:t>
            </a:r>
            <a:r>
              <a:rPr lang="en-US" sz="2000" b="1" dirty="0" smtClean="0"/>
              <a:t>(WMO; 2011) </a:t>
            </a:r>
            <a:r>
              <a:rPr lang="en-US" sz="2000" dirty="0" smtClean="0"/>
              <a:t> </a:t>
            </a:r>
            <a:r>
              <a:rPr lang="en-US" sz="2000" i="1" dirty="0" smtClean="0"/>
              <a:t>advocating </a:t>
            </a:r>
            <a:r>
              <a:rPr lang="en-US" sz="2000" i="1" dirty="0"/>
              <a:t>a </a:t>
            </a:r>
            <a:r>
              <a:rPr lang="en-US" sz="2000" i="1" dirty="0" smtClean="0"/>
              <a:t>global framework </a:t>
            </a:r>
            <a:r>
              <a:rPr lang="en-US" sz="2000" i="1" dirty="0"/>
              <a:t>for </a:t>
            </a:r>
            <a:r>
              <a:rPr lang="en-US" sz="2000" i="1" dirty="0" smtClean="0"/>
              <a:t>action</a:t>
            </a:r>
            <a:r>
              <a:rPr lang="en-US" sz="2000" i="1" dirty="0"/>
              <a:t>, consisting of a </a:t>
            </a:r>
            <a:r>
              <a:rPr lang="en-US" sz="2000" i="1" dirty="0" smtClean="0"/>
              <a:t>user interface platform</a:t>
            </a:r>
            <a:r>
              <a:rPr lang="en-US" sz="2000" i="1" dirty="0"/>
              <a:t>, </a:t>
            </a:r>
            <a:r>
              <a:rPr lang="en-US" sz="2000" i="1" dirty="0" smtClean="0"/>
              <a:t>climate services  information system </a:t>
            </a:r>
            <a:r>
              <a:rPr lang="en-US" sz="2000" i="1" dirty="0"/>
              <a:t>and three components: observations and planning, research modelling and prediction, capacity building</a:t>
            </a:r>
          </a:p>
          <a:p>
            <a:pPr marL="0" indent="0">
              <a:lnSpc>
                <a:spcPct val="90000"/>
              </a:lnSpc>
              <a:spcBef>
                <a:spcPts val="0"/>
              </a:spcBef>
              <a:spcAft>
                <a:spcPts val="600"/>
              </a:spcAft>
              <a:buNone/>
            </a:pPr>
            <a:r>
              <a:rPr lang="en-US" sz="2600" b="1" dirty="0" smtClean="0"/>
              <a:t>Acting </a:t>
            </a:r>
            <a:r>
              <a:rPr lang="en-US" sz="2600" b="1" dirty="0"/>
              <a:t>on climate change: the UN system delivering as one </a:t>
            </a:r>
            <a:r>
              <a:rPr lang="en-US" sz="2000" b="1" dirty="0" smtClean="0"/>
              <a:t>(UN; 2008) </a:t>
            </a:r>
            <a:r>
              <a:rPr lang="en-US" sz="2000" i="1" dirty="0" smtClean="0"/>
              <a:t>overall </a:t>
            </a:r>
            <a:r>
              <a:rPr lang="en-US" sz="2000" i="1" dirty="0"/>
              <a:t>description of UN strategy </a:t>
            </a:r>
          </a:p>
          <a:p>
            <a:pPr marL="0" indent="0">
              <a:spcBef>
                <a:spcPts val="0"/>
              </a:spcBef>
              <a:buNone/>
            </a:pPr>
            <a:endParaRPr lang="en-US" sz="800" dirty="0" smtClean="0"/>
          </a:p>
          <a:p>
            <a:pPr marL="0" indent="0">
              <a:spcBef>
                <a:spcPts val="0"/>
              </a:spcBef>
              <a:buNone/>
            </a:pPr>
            <a:endParaRPr lang="en-US" sz="2400" b="1" dirty="0" smtClean="0"/>
          </a:p>
          <a:p>
            <a:pPr marL="0" indent="0">
              <a:spcBef>
                <a:spcPts val="0"/>
              </a:spcBef>
              <a:buNone/>
            </a:pPr>
            <a:endParaRPr lang="en-US" sz="2400" b="1"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14</a:t>
            </a:fld>
            <a:endParaRPr lang="en-US"/>
          </a:p>
        </p:txBody>
      </p:sp>
      <p:sp>
        <p:nvSpPr>
          <p:cNvPr id="7" name="Title 1"/>
          <p:cNvSpPr txBox="1">
            <a:spLocks/>
          </p:cNvSpPr>
          <p:nvPr/>
        </p:nvSpPr>
        <p:spPr>
          <a:xfrm>
            <a:off x="378000" y="1620000"/>
            <a:ext cx="4627200" cy="1080000"/>
          </a:xfrm>
          <a:prstGeom prst="rect">
            <a:avLst/>
          </a:prstGeom>
        </p:spPr>
        <p:txBody>
          <a:bodyPr vert="horz" lIns="91440" tIns="45720" rIns="91440" bIns="45720" rtlCol="0" anchor="ctr">
            <a:normAutofit fontScale="25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1" i="1" u="none" strike="noStrike" kern="1200" cap="none" spc="0" normalizeH="0" baseline="0" noProof="0" dirty="0" smtClean="0">
              <a:ln>
                <a:noFill/>
              </a:ln>
              <a:solidFill>
                <a:srgbClr val="00B0F0"/>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16000" b="1" i="1" noProof="0" dirty="0" smtClean="0">
                <a:solidFill>
                  <a:srgbClr val="4676A6"/>
                </a:solidFill>
                <a:latin typeface="+mj-lt"/>
                <a:ea typeface="+mj-ea"/>
                <a:cs typeface="+mj-cs"/>
              </a:rPr>
              <a:t>More information:</a:t>
            </a:r>
            <a:endParaRPr kumimoji="0" lang="en-US" sz="16000" b="1" i="1" u="none" strike="noStrike" kern="1200" cap="none" spc="0" normalizeH="0" noProof="0" dirty="0">
              <a:ln>
                <a:noFill/>
              </a:ln>
              <a:solidFill>
                <a:srgbClr val="4676A6"/>
              </a:solidFill>
              <a:effectLst/>
              <a:uLnTx/>
              <a:uFillTx/>
              <a:latin typeface="+mj-lt"/>
              <a:ea typeface="+mj-ea"/>
              <a:cs typeface="+mj-cs"/>
            </a:endParaRPr>
          </a:p>
        </p:txBody>
      </p:sp>
      <p:pic>
        <p:nvPicPr>
          <p:cNvPr id="10"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00" y="774000"/>
            <a:ext cx="1285875" cy="711063"/>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8000" y="432000"/>
            <a:ext cx="593918" cy="103613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24000" y="718725"/>
            <a:ext cx="762000" cy="762000"/>
          </a:xfrm>
          <a:prstGeom prst="rect">
            <a:avLst/>
          </a:prstGeom>
        </p:spPr>
      </p:pic>
    </p:spTree>
    <p:extLst>
      <p:ext uri="{BB962C8B-B14F-4D97-AF65-F5344CB8AC3E}">
        <p14:creationId xmlns:p14="http://schemas.microsoft.com/office/powerpoint/2010/main" val="4084099542"/>
      </p:ext>
    </p:extLst>
  </p:cSld>
  <p:clrMapOvr>
    <a:masterClrMapping/>
  </p:clrMapOvr>
  <p:transition advTm="20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880000"/>
            <a:ext cx="8208000" cy="4679205"/>
          </a:xfrm>
        </p:spPr>
        <p:txBody>
          <a:bodyPr>
            <a:normAutofit/>
          </a:bodyPr>
          <a:lstStyle/>
          <a:p>
            <a:pPr marL="0" indent="0">
              <a:lnSpc>
                <a:spcPct val="80000"/>
              </a:lnSpc>
              <a:spcBef>
                <a:spcPts val="0"/>
              </a:spcBef>
              <a:spcAft>
                <a:spcPts val="1200"/>
              </a:spcAft>
              <a:buNone/>
            </a:pPr>
            <a:r>
              <a:rPr lang="en-US" sz="2600" b="1" dirty="0" smtClean="0"/>
              <a:t>REDD+ and community forestry </a:t>
            </a:r>
            <a:r>
              <a:rPr lang="en-US" sz="2000" b="1" dirty="0" smtClean="0"/>
              <a:t>(WB, FCP, GEF; 2012) </a:t>
            </a:r>
            <a:r>
              <a:rPr lang="en-US" sz="2600" b="1" dirty="0" smtClean="0"/>
              <a:t/>
            </a:r>
            <a:br>
              <a:rPr lang="en-US" sz="2600" b="1" dirty="0" smtClean="0"/>
            </a:br>
            <a:r>
              <a:rPr lang="en-US" sz="2000" i="1" dirty="0" smtClean="0"/>
              <a:t>lessons learned from an exchange of Brazilian experiences with Africa</a:t>
            </a:r>
            <a:endParaRPr lang="en-US" sz="2000" b="1" i="1" dirty="0" smtClean="0"/>
          </a:p>
          <a:p>
            <a:pPr marL="0" indent="0">
              <a:lnSpc>
                <a:spcPct val="80000"/>
              </a:lnSpc>
              <a:spcBef>
                <a:spcPts val="0"/>
              </a:spcBef>
              <a:spcAft>
                <a:spcPts val="1200"/>
              </a:spcAft>
              <a:buNone/>
            </a:pPr>
            <a:endParaRPr lang="en-US" sz="2600" dirty="0" smtClean="0"/>
          </a:p>
          <a:p>
            <a:pPr marL="0" indent="0">
              <a:lnSpc>
                <a:spcPct val="80000"/>
              </a:lnSpc>
              <a:spcAft>
                <a:spcPts val="1200"/>
              </a:spcAft>
              <a:buNone/>
            </a:pPr>
            <a:r>
              <a:rPr lang="en-US" sz="2600" b="1" dirty="0" smtClean="0"/>
              <a:t>Capacity development on integration of science and local knowledge for climate change impacts and vulnerability assessments </a:t>
            </a:r>
            <a:r>
              <a:rPr lang="en-US" sz="2000" b="1" dirty="0" smtClean="0"/>
              <a:t>(APN; 2010) </a:t>
            </a:r>
            <a:br>
              <a:rPr lang="en-US" sz="2000" b="1" dirty="0" smtClean="0"/>
            </a:br>
            <a:r>
              <a:rPr lang="en-US" sz="2000" i="1" dirty="0" err="1" smtClean="0"/>
              <a:t>SimCLIM</a:t>
            </a:r>
            <a:r>
              <a:rPr lang="en-US" sz="2000" i="1" dirty="0" smtClean="0"/>
              <a:t> </a:t>
            </a:r>
            <a:r>
              <a:rPr lang="en-US" sz="2000" i="1" dirty="0"/>
              <a:t>and impact models for climate change preparedness at the local level</a:t>
            </a:r>
          </a:p>
          <a:p>
            <a:pPr marL="0" indent="0">
              <a:lnSpc>
                <a:spcPct val="80000"/>
              </a:lnSpc>
              <a:spcBef>
                <a:spcPts val="0"/>
              </a:spcBef>
              <a:spcAft>
                <a:spcPts val="1200"/>
              </a:spcAft>
              <a:buNone/>
            </a:pPr>
            <a:endParaRPr lang="en-US" sz="2600" i="1" dirty="0"/>
          </a:p>
          <a:p>
            <a:pPr marL="0" indent="0">
              <a:lnSpc>
                <a:spcPct val="80000"/>
              </a:lnSpc>
              <a:spcBef>
                <a:spcPts val="0"/>
              </a:spcBef>
              <a:spcAft>
                <a:spcPts val="1200"/>
              </a:spcAft>
              <a:buNone/>
            </a:pPr>
            <a:endParaRPr lang="en-US" sz="2600" dirty="0" smtClean="0"/>
          </a:p>
          <a:p>
            <a:pPr marL="0" indent="0">
              <a:spcBef>
                <a:spcPts val="0"/>
              </a:spcBef>
              <a:buNone/>
            </a:pPr>
            <a:endParaRPr lang="en-US" sz="2400" b="1" dirty="0" smtClean="0"/>
          </a:p>
          <a:p>
            <a:pPr marL="0" indent="0">
              <a:spcBef>
                <a:spcPts val="0"/>
              </a:spcBef>
              <a:buNone/>
            </a:pPr>
            <a:endParaRPr lang="en-US" sz="2400" b="1"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15</a:t>
            </a:fld>
            <a:endParaRPr lang="en-US"/>
          </a:p>
        </p:txBody>
      </p:sp>
      <p:sp>
        <p:nvSpPr>
          <p:cNvPr id="7" name="Title 1"/>
          <p:cNvSpPr txBox="1">
            <a:spLocks/>
          </p:cNvSpPr>
          <p:nvPr/>
        </p:nvSpPr>
        <p:spPr>
          <a:xfrm>
            <a:off x="378000" y="1620000"/>
            <a:ext cx="5489400" cy="1080000"/>
          </a:xfrm>
          <a:prstGeom prst="rect">
            <a:avLst/>
          </a:prstGeom>
        </p:spPr>
        <p:txBody>
          <a:bodyPr vert="horz" lIns="91440" tIns="45720" rIns="91440" bIns="45720" rtlCol="0" anchor="ctr">
            <a:normAutofit fontScale="25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1" i="1" u="none" strike="noStrike" kern="1200" cap="none" spc="0" normalizeH="0" baseline="0" noProof="0" dirty="0" smtClean="0">
              <a:ln>
                <a:noFill/>
              </a:ln>
              <a:solidFill>
                <a:srgbClr val="00B0F0"/>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16000" b="1" i="1" noProof="0" dirty="0" smtClean="0">
                <a:solidFill>
                  <a:srgbClr val="4676A6"/>
                </a:solidFill>
                <a:latin typeface="+mj-lt"/>
                <a:ea typeface="+mj-ea"/>
                <a:cs typeface="+mj-cs"/>
              </a:rPr>
              <a:t>More information (2):</a:t>
            </a:r>
            <a:endParaRPr kumimoji="0" lang="en-US" sz="16000" b="1" i="1" u="none" strike="noStrike" kern="1200" cap="none" spc="0" normalizeH="0" noProof="0" dirty="0">
              <a:ln>
                <a:noFill/>
              </a:ln>
              <a:solidFill>
                <a:srgbClr val="4676A6"/>
              </a:solidFill>
              <a:effectLst/>
              <a:uLnTx/>
              <a:uFillTx/>
              <a:latin typeface="+mj-lt"/>
              <a:ea typeface="+mj-ea"/>
              <a:cs typeface="+mj-cs"/>
            </a:endParaRPr>
          </a:p>
        </p:txBody>
      </p:sp>
      <p:pic>
        <p:nvPicPr>
          <p:cNvPr id="10"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4000" y="838200"/>
            <a:ext cx="737218" cy="737218"/>
          </a:xfrm>
          <a:prstGeom prst="rect">
            <a:avLst/>
          </a:prstGeom>
        </p:spPr>
      </p:pic>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24000" y="985425"/>
            <a:ext cx="1057275"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06551" y="928551"/>
            <a:ext cx="762000" cy="552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56000" y="792000"/>
            <a:ext cx="695325" cy="737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24000" y="1008000"/>
            <a:ext cx="762000" cy="473453"/>
          </a:xfrm>
          <a:prstGeom prst="rect">
            <a:avLst/>
          </a:prstGeom>
        </p:spPr>
      </p:pic>
    </p:spTree>
    <p:extLst>
      <p:ext uri="{BB962C8B-B14F-4D97-AF65-F5344CB8AC3E}">
        <p14:creationId xmlns:p14="http://schemas.microsoft.com/office/powerpoint/2010/main" val="2182076136"/>
      </p:ext>
    </p:extLst>
  </p:cSld>
  <p:clrMapOvr>
    <a:masterClrMapping/>
  </p:clrMapOvr>
  <p:transition advTm="20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16</a:t>
            </a:fld>
            <a:endParaRPr lang="en-US"/>
          </a:p>
        </p:txBody>
      </p:sp>
      <p:sp>
        <p:nvSpPr>
          <p:cNvPr id="2" name="TextBox 1"/>
          <p:cNvSpPr txBox="1"/>
          <p:nvPr/>
        </p:nvSpPr>
        <p:spPr>
          <a:xfrm>
            <a:off x="377999" y="324000"/>
            <a:ext cx="8537400" cy="1323439"/>
          </a:xfrm>
          <a:prstGeom prst="rect">
            <a:avLst/>
          </a:prstGeom>
          <a:noFill/>
        </p:spPr>
        <p:txBody>
          <a:bodyPr wrap="square" rtlCol="0" anchor="ctr">
            <a:spAutoFit/>
          </a:bodyPr>
          <a:lstStyle/>
          <a:p>
            <a:pPr algn="r"/>
            <a:r>
              <a:rPr lang="en-US" sz="4000" b="1" i="1" dirty="0" smtClean="0">
                <a:solidFill>
                  <a:srgbClr val="4676A6"/>
                </a:solidFill>
              </a:rPr>
              <a:t>Adaptive capacity of</a:t>
            </a:r>
            <a:br>
              <a:rPr lang="en-US" sz="4000" b="1" i="1" dirty="0" smtClean="0">
                <a:solidFill>
                  <a:srgbClr val="4676A6"/>
                </a:solidFill>
              </a:rPr>
            </a:br>
            <a:r>
              <a:rPr lang="en-US" sz="4000" b="1" i="1" dirty="0" smtClean="0">
                <a:solidFill>
                  <a:srgbClr val="4676A6"/>
                </a:solidFill>
              </a:rPr>
              <a:t>natural &amp; managed systems</a:t>
            </a:r>
            <a:endParaRPr lang="en-US" sz="4000" b="1" i="1" dirty="0">
              <a:solidFill>
                <a:srgbClr val="4676A6"/>
              </a:solidFill>
            </a:endParaRPr>
          </a:p>
        </p:txBody>
      </p:sp>
      <p:sp>
        <p:nvSpPr>
          <p:cNvPr id="10" name="Tijdelijke aanduiding voor inhoud 2"/>
          <p:cNvSpPr txBox="1">
            <a:spLocks/>
          </p:cNvSpPr>
          <p:nvPr/>
        </p:nvSpPr>
        <p:spPr bwMode="auto">
          <a:xfrm>
            <a:off x="378000" y="1800000"/>
            <a:ext cx="8208000" cy="5575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marL="342000" lvl="0" indent="-342000">
              <a:lnSpc>
                <a:spcPct val="80000"/>
              </a:lnSpc>
              <a:spcBef>
                <a:spcPts val="0"/>
              </a:spcBef>
              <a:spcAft>
                <a:spcPts val="1200"/>
              </a:spcAft>
              <a:buFont typeface="Arial" panose="020B0604020202020204" pitchFamily="34" charset="0"/>
              <a:buChar char="•"/>
              <a:tabLst>
                <a:tab pos="685800" algn="l"/>
              </a:tabLst>
              <a:defRPr/>
            </a:pPr>
            <a:r>
              <a:rPr lang="en-US" sz="2400" kern="0" dirty="0"/>
              <a:t>Analysis of different levels of possible regret (no, low, high) -&gt; </a:t>
            </a:r>
            <a:r>
              <a:rPr lang="en-US" sz="2400" b="1" kern="0" dirty="0">
                <a:solidFill>
                  <a:srgbClr val="4676A6"/>
                </a:solidFill>
              </a:rPr>
              <a:t>aim at no regret, high </a:t>
            </a:r>
            <a:r>
              <a:rPr lang="en-US" sz="2400" b="1" kern="0" dirty="0" smtClean="0">
                <a:solidFill>
                  <a:srgbClr val="4676A6"/>
                </a:solidFill>
              </a:rPr>
              <a:t>impact</a:t>
            </a:r>
            <a:r>
              <a:rPr lang="en-US" sz="2400" kern="0" dirty="0" smtClean="0"/>
              <a:t>;</a:t>
            </a:r>
            <a:endParaRPr lang="en-US" sz="2400" kern="0" dirty="0"/>
          </a:p>
          <a:p>
            <a:pPr marL="342000" lvl="0" indent="-342000">
              <a:lnSpc>
                <a:spcPct val="80000"/>
              </a:lnSpc>
              <a:spcBef>
                <a:spcPts val="0"/>
              </a:spcBef>
              <a:spcAft>
                <a:spcPts val="1200"/>
              </a:spcAft>
              <a:buFont typeface="Arial" panose="020B0604020202020204" pitchFamily="34" charset="0"/>
              <a:buChar char="•"/>
              <a:tabLst>
                <a:tab pos="685800" algn="l"/>
              </a:tabLst>
              <a:defRPr/>
            </a:pPr>
            <a:r>
              <a:rPr lang="en-US" sz="2400" kern="0" dirty="0"/>
              <a:t>Climate change needs to be treated as a </a:t>
            </a:r>
            <a:r>
              <a:rPr lang="en-US" sz="2400" b="1" kern="0" dirty="0">
                <a:solidFill>
                  <a:srgbClr val="4676A6"/>
                </a:solidFill>
              </a:rPr>
              <a:t>major social and economic risk</a:t>
            </a:r>
            <a:r>
              <a:rPr lang="en-US" sz="2400" kern="0" dirty="0"/>
              <a:t> to national economies (not just environmental</a:t>
            </a:r>
            <a:r>
              <a:rPr lang="en-US" sz="2400" kern="0" dirty="0" smtClean="0"/>
              <a:t>);</a:t>
            </a:r>
          </a:p>
          <a:p>
            <a:pPr marL="342000" lvl="0" indent="-342000">
              <a:lnSpc>
                <a:spcPct val="80000"/>
              </a:lnSpc>
              <a:spcBef>
                <a:spcPts val="0"/>
              </a:spcBef>
              <a:spcAft>
                <a:spcPts val="1200"/>
              </a:spcAft>
              <a:buFont typeface="Arial" panose="020B0604020202020204" pitchFamily="34" charset="0"/>
              <a:buChar char="•"/>
              <a:tabLst>
                <a:tab pos="685800" algn="l"/>
              </a:tabLst>
              <a:defRPr/>
            </a:pPr>
            <a:r>
              <a:rPr lang="en-US" sz="2400" kern="0" dirty="0"/>
              <a:t>A</a:t>
            </a:r>
            <a:r>
              <a:rPr lang="en-US" sz="2400" kern="0" dirty="0" smtClean="0"/>
              <a:t>daptation </a:t>
            </a:r>
            <a:r>
              <a:rPr lang="en-US" sz="2400" kern="0" dirty="0"/>
              <a:t>should primarily look at </a:t>
            </a:r>
            <a:r>
              <a:rPr lang="en-US" sz="2400" b="1" kern="0" dirty="0">
                <a:solidFill>
                  <a:srgbClr val="4676A6"/>
                </a:solidFill>
              </a:rPr>
              <a:t>policy changes to reduce vulnerability</a:t>
            </a:r>
            <a:r>
              <a:rPr lang="en-US" sz="2400" kern="0" dirty="0"/>
              <a:t> and at </a:t>
            </a:r>
            <a:r>
              <a:rPr lang="en-US" sz="2400" b="1" kern="0" dirty="0">
                <a:solidFill>
                  <a:srgbClr val="4676A6"/>
                </a:solidFill>
              </a:rPr>
              <a:t>“soft” technologies</a:t>
            </a:r>
            <a:r>
              <a:rPr lang="en-US" sz="2400" kern="0" dirty="0">
                <a:solidFill>
                  <a:srgbClr val="4676A6"/>
                </a:solidFill>
              </a:rPr>
              <a:t> </a:t>
            </a:r>
            <a:r>
              <a:rPr lang="en-US" sz="2400" kern="0" dirty="0"/>
              <a:t>rather than site-specific structural protection measures, unless they cost-effectively address current </a:t>
            </a:r>
            <a:r>
              <a:rPr lang="en-US" sz="2400" kern="0" dirty="0" smtClean="0"/>
              <a:t>hazards;</a:t>
            </a:r>
          </a:p>
          <a:p>
            <a:pPr marL="342000" lvl="0" indent="-342000">
              <a:lnSpc>
                <a:spcPct val="80000"/>
              </a:lnSpc>
              <a:spcBef>
                <a:spcPts val="0"/>
              </a:spcBef>
              <a:spcAft>
                <a:spcPts val="1200"/>
              </a:spcAft>
              <a:buFont typeface="Arial" panose="020B0604020202020204" pitchFamily="34" charset="0"/>
              <a:buChar char="•"/>
              <a:tabLst>
                <a:tab pos="685800" algn="l"/>
              </a:tabLst>
              <a:defRPr/>
            </a:pPr>
            <a:r>
              <a:rPr lang="en-US" sz="2400" kern="0" dirty="0" smtClean="0"/>
              <a:t>Many </a:t>
            </a:r>
            <a:r>
              <a:rPr lang="en-US" sz="2400" kern="0" dirty="0"/>
              <a:t>adaptation investments involve strengthening or enforcing existing regulations and therefore require full </a:t>
            </a:r>
            <a:r>
              <a:rPr lang="en-US" sz="2400" b="1" kern="0" dirty="0">
                <a:solidFill>
                  <a:srgbClr val="4676A6"/>
                </a:solidFill>
              </a:rPr>
              <a:t>buy-in from regulatory </a:t>
            </a:r>
            <a:r>
              <a:rPr lang="en-US" sz="2400" b="1" kern="0" dirty="0" smtClean="0">
                <a:solidFill>
                  <a:srgbClr val="4676A6"/>
                </a:solidFill>
              </a:rPr>
              <a:t>agencies</a:t>
            </a:r>
            <a:r>
              <a:rPr lang="en-US" sz="2400" b="1" kern="0" dirty="0" smtClean="0"/>
              <a:t>;</a:t>
            </a:r>
            <a:endParaRPr lang="en-US" sz="2400" b="1" kern="0" dirty="0"/>
          </a:p>
          <a:p>
            <a:pPr marL="349250" indent="-349250">
              <a:lnSpc>
                <a:spcPct val="80000"/>
              </a:lnSpc>
              <a:spcBef>
                <a:spcPts val="0"/>
              </a:spcBef>
              <a:spcAft>
                <a:spcPts val="1200"/>
              </a:spcAft>
              <a:buFont typeface="Arial" panose="020B0604020202020204" pitchFamily="34" charset="0"/>
              <a:buChar char="•"/>
              <a:tabLst>
                <a:tab pos="681038" algn="l"/>
              </a:tabLst>
              <a:defRPr/>
            </a:pPr>
            <a:r>
              <a:rPr lang="en-US" sz="2400" kern="0" dirty="0" smtClean="0"/>
              <a:t>Types of </a:t>
            </a:r>
            <a:r>
              <a:rPr lang="en-US" sz="2400" b="1" kern="0" dirty="0" smtClean="0">
                <a:solidFill>
                  <a:srgbClr val="4676A6"/>
                </a:solidFill>
              </a:rPr>
              <a:t>response</a:t>
            </a:r>
            <a:r>
              <a:rPr lang="en-US" sz="2400" b="1" kern="0" dirty="0" smtClean="0"/>
              <a:t> </a:t>
            </a:r>
            <a:r>
              <a:rPr lang="en-US" sz="2400" kern="0" dirty="0" smtClean="0"/>
              <a:t>strategies: </a:t>
            </a:r>
            <a:r>
              <a:rPr lang="en-US" sz="2400" b="1" kern="0" dirty="0" smtClean="0">
                <a:solidFill>
                  <a:srgbClr val="4676A6"/>
                </a:solidFill>
              </a:rPr>
              <a:t>reactive &amp;</a:t>
            </a:r>
            <a:r>
              <a:rPr lang="en-US" sz="2400" kern="0" dirty="0" smtClean="0">
                <a:solidFill>
                  <a:srgbClr val="4676A6"/>
                </a:solidFill>
              </a:rPr>
              <a:t> </a:t>
            </a:r>
            <a:r>
              <a:rPr lang="en-US" sz="2400" b="1" kern="0" dirty="0" smtClean="0">
                <a:solidFill>
                  <a:srgbClr val="4676A6"/>
                </a:solidFill>
              </a:rPr>
              <a:t>anticipatory</a:t>
            </a:r>
            <a:r>
              <a:rPr lang="en-US" sz="2400" kern="0" dirty="0" smtClean="0"/>
              <a:t>.</a:t>
            </a:r>
          </a:p>
          <a:p>
            <a:pPr marL="342000" indent="-342000">
              <a:spcBef>
                <a:spcPts val="0"/>
              </a:spcBef>
              <a:spcAft>
                <a:spcPts val="600"/>
              </a:spcAft>
              <a:buFont typeface="Arial" panose="020B0604020202020204" pitchFamily="34" charset="0"/>
              <a:buChar char="•"/>
              <a:tabLst>
                <a:tab pos="685800" algn="l"/>
              </a:tabLst>
              <a:defRPr/>
            </a:pPr>
            <a:endParaRPr lang="en-US" sz="2400" kern="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1700963931"/>
      </p:ext>
    </p:extLst>
  </p:cSld>
  <p:clrMapOvr>
    <a:masterClrMapping/>
  </p:clrMapOvr>
  <p:transition advTm="20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340000"/>
            <a:ext cx="8208000" cy="4191000"/>
          </a:xfrm>
        </p:spPr>
        <p:txBody>
          <a:bodyPr>
            <a:normAutofit fontScale="25000" lnSpcReduction="20000"/>
          </a:bodyPr>
          <a:lstStyle/>
          <a:p>
            <a:pPr>
              <a:spcBef>
                <a:spcPts val="0"/>
              </a:spcBef>
              <a:spcAft>
                <a:spcPts val="600"/>
              </a:spcAft>
              <a:buNone/>
            </a:pPr>
            <a:r>
              <a:rPr lang="en-US" sz="9600" b="1" dirty="0" smtClean="0">
                <a:solidFill>
                  <a:srgbClr val="4676A6"/>
                </a:solidFill>
              </a:rPr>
              <a:t>Adaptation at the farm level</a:t>
            </a:r>
          </a:p>
          <a:p>
            <a:pPr lvl="0">
              <a:spcBef>
                <a:spcPts val="0"/>
              </a:spcBef>
              <a:spcAft>
                <a:spcPts val="600"/>
              </a:spcAft>
            </a:pPr>
            <a:r>
              <a:rPr lang="en-US" sz="9600" dirty="0" smtClean="0"/>
              <a:t>Crop calendar shifts and crop changes</a:t>
            </a:r>
          </a:p>
          <a:p>
            <a:pPr lvl="0">
              <a:spcBef>
                <a:spcPts val="0"/>
              </a:spcBef>
              <a:spcAft>
                <a:spcPts val="600"/>
              </a:spcAft>
            </a:pPr>
            <a:r>
              <a:rPr lang="en-US" sz="9600" dirty="0" smtClean="0"/>
              <a:t>Soil and water management changes</a:t>
            </a:r>
          </a:p>
          <a:p>
            <a:pPr lvl="0">
              <a:spcBef>
                <a:spcPts val="0"/>
              </a:spcBef>
              <a:spcAft>
                <a:spcPts val="600"/>
              </a:spcAft>
            </a:pPr>
            <a:r>
              <a:rPr lang="en-US" sz="9600" dirty="0" smtClean="0"/>
              <a:t>Fertilizer use / land use decisions</a:t>
            </a:r>
          </a:p>
          <a:p>
            <a:pPr lvl="0">
              <a:spcBef>
                <a:spcPts val="0"/>
              </a:spcBef>
              <a:spcAft>
                <a:spcPts val="1200"/>
              </a:spcAft>
            </a:pPr>
            <a:r>
              <a:rPr lang="en-US" sz="9600" dirty="0" smtClean="0"/>
              <a:t>Water, </a:t>
            </a:r>
            <a:r>
              <a:rPr lang="en-US" sz="9600" dirty="0" err="1" smtClean="0"/>
              <a:t>labour</a:t>
            </a:r>
            <a:r>
              <a:rPr lang="en-US" sz="9600" dirty="0" smtClean="0"/>
              <a:t>, capital use (intensive or not, efficiency)</a:t>
            </a:r>
          </a:p>
          <a:p>
            <a:pPr marL="0" indent="0">
              <a:spcBef>
                <a:spcPts val="0"/>
              </a:spcBef>
              <a:spcAft>
                <a:spcPts val="600"/>
              </a:spcAft>
              <a:buNone/>
            </a:pPr>
            <a:r>
              <a:rPr lang="en-US" sz="9600" b="1" dirty="0" smtClean="0">
                <a:solidFill>
                  <a:srgbClr val="4676A6"/>
                </a:solidFill>
              </a:rPr>
              <a:t>Needed:</a:t>
            </a:r>
            <a:endParaRPr lang="en-US" sz="9600" dirty="0">
              <a:solidFill>
                <a:srgbClr val="4676A6"/>
              </a:solidFill>
            </a:endParaRPr>
          </a:p>
          <a:p>
            <a:pPr marL="0" lvl="0" indent="0">
              <a:spcBef>
                <a:spcPts val="0"/>
              </a:spcBef>
              <a:spcAft>
                <a:spcPts val="1200"/>
              </a:spcAft>
              <a:buNone/>
            </a:pPr>
            <a:r>
              <a:rPr lang="en-US" sz="9600" dirty="0" smtClean="0"/>
              <a:t>Climate information, seasonal climate forecasts, early warning, infrastructure, insurance, technology development (crop varieties, irrigation technology)</a:t>
            </a:r>
            <a:endParaRPr lang="en-US" sz="9600" dirty="0"/>
          </a:p>
          <a:p>
            <a:pPr marL="0" lvl="0" indent="0">
              <a:spcBef>
                <a:spcPts val="0"/>
              </a:spcBef>
              <a:spcAft>
                <a:spcPts val="1200"/>
              </a:spcAft>
              <a:buNone/>
            </a:pPr>
            <a:r>
              <a:rPr lang="en-US" sz="8000" i="1" dirty="0" smtClean="0"/>
              <a:t>Source: Mainstreaming adaptation to climate change in agriculture and natural resources projects (World Bank; 2011)</a:t>
            </a:r>
          </a:p>
        </p:txBody>
      </p:sp>
      <p:sp>
        <p:nvSpPr>
          <p:cNvPr id="5" name="Slide Number Placeholder 4"/>
          <p:cNvSpPr>
            <a:spLocks noGrp="1"/>
          </p:cNvSpPr>
          <p:nvPr>
            <p:ph type="sldNum" sz="quarter" idx="12"/>
          </p:nvPr>
        </p:nvSpPr>
        <p:spPr/>
        <p:txBody>
          <a:bodyPr/>
          <a:lstStyle/>
          <a:p>
            <a:fld id="{7AE59B96-4131-4DD5-A7F3-9C8969C240CC}" type="slidenum">
              <a:rPr lang="en-US" smtClean="0"/>
              <a:pPr/>
              <a:t>17</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4800" y="540000"/>
            <a:ext cx="1201200" cy="522522"/>
          </a:xfrm>
          <a:prstGeom prst="rect">
            <a:avLst/>
          </a:prstGeom>
        </p:spPr>
      </p:pic>
      <p:pic>
        <p:nvPicPr>
          <p:cNvPr id="7"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001" y="252001"/>
            <a:ext cx="1527000" cy="783544"/>
          </a:xfrm>
          <a:prstGeom prst="rect">
            <a:avLst/>
          </a:prstGeom>
        </p:spPr>
      </p:pic>
      <p:sp>
        <p:nvSpPr>
          <p:cNvPr id="8" name="TextBox 7"/>
          <p:cNvSpPr txBox="1"/>
          <p:nvPr/>
        </p:nvSpPr>
        <p:spPr>
          <a:xfrm>
            <a:off x="377999" y="1266057"/>
            <a:ext cx="8537400" cy="707886"/>
          </a:xfrm>
          <a:prstGeom prst="rect">
            <a:avLst/>
          </a:prstGeom>
          <a:noFill/>
        </p:spPr>
        <p:txBody>
          <a:bodyPr wrap="square" rtlCol="0" anchor="ctr">
            <a:spAutoFit/>
          </a:bodyPr>
          <a:lstStyle/>
          <a:p>
            <a:r>
              <a:rPr lang="en-US" sz="4000" b="1" i="1" dirty="0" smtClean="0">
                <a:solidFill>
                  <a:srgbClr val="4676A6"/>
                </a:solidFill>
              </a:rPr>
              <a:t>Example agriculture</a:t>
            </a:r>
            <a:endParaRPr lang="en-US" sz="4000" b="1" i="1" dirty="0">
              <a:solidFill>
                <a:srgbClr val="4676A6"/>
              </a:solidFill>
            </a:endParaRPr>
          </a:p>
        </p:txBody>
      </p:sp>
    </p:spTree>
    <p:extLst>
      <p:ext uri="{BB962C8B-B14F-4D97-AF65-F5344CB8AC3E}">
        <p14:creationId xmlns:p14="http://schemas.microsoft.com/office/powerpoint/2010/main" val="1232951153"/>
      </p:ext>
    </p:extLst>
  </p:cSld>
  <p:clrMapOvr>
    <a:masterClrMapping/>
  </p:clrMapOvr>
  <p:transition advTm="20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AE59B96-4131-4DD5-A7F3-9C8969C240CC}" type="slidenum">
              <a:rPr lang="en-US" smtClean="0"/>
              <a:pPr/>
              <a:t>18</a:t>
            </a:fld>
            <a:endParaRPr lang="en-US"/>
          </a:p>
        </p:txBody>
      </p:sp>
      <p:sp>
        <p:nvSpPr>
          <p:cNvPr id="2" name="Title 1"/>
          <p:cNvSpPr>
            <a:spLocks noGrp="1"/>
          </p:cNvSpPr>
          <p:nvPr>
            <p:ph type="title"/>
          </p:nvPr>
        </p:nvSpPr>
        <p:spPr>
          <a:xfrm>
            <a:off x="457200" y="216000"/>
            <a:ext cx="8229600" cy="709200"/>
          </a:xfrm>
        </p:spPr>
        <p:txBody>
          <a:bodyPr>
            <a:normAutofit/>
          </a:bodyPr>
          <a:lstStyle/>
          <a:p>
            <a:r>
              <a:rPr lang="en-US" sz="4000" b="1" i="1" dirty="0" smtClean="0">
                <a:solidFill>
                  <a:srgbClr val="4676A6"/>
                </a:solidFill>
              </a:rPr>
              <a:t>It can be simple</a:t>
            </a:r>
            <a:endParaRPr lang="en-US" sz="4000" b="1" i="1" dirty="0">
              <a:solidFill>
                <a:srgbClr val="4676A6"/>
              </a:solidFill>
            </a:endParaRPr>
          </a:p>
        </p:txBody>
      </p:sp>
      <p:sp>
        <p:nvSpPr>
          <p:cNvPr id="6" name="Title 1"/>
          <p:cNvSpPr txBox="1">
            <a:spLocks/>
          </p:cNvSpPr>
          <p:nvPr/>
        </p:nvSpPr>
        <p:spPr>
          <a:xfrm>
            <a:off x="228600" y="5940000"/>
            <a:ext cx="8686800" cy="709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i="1" dirty="0" smtClean="0"/>
              <a:t>Trees planted in Niger for soil conservation (left 1975, right 2003)</a:t>
            </a:r>
            <a:endParaRPr lang="en-US" sz="1600" i="1" dirty="0"/>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00" y="967581"/>
            <a:ext cx="7924800" cy="5105400"/>
          </a:xfrm>
          <a:prstGeom prst="rect">
            <a:avLst/>
          </a:prstGeom>
          <a:noFill/>
          <a:ln>
            <a:noFill/>
          </a:ln>
        </p:spPr>
      </p:pic>
    </p:spTree>
    <p:extLst>
      <p:ext uri="{BB962C8B-B14F-4D97-AF65-F5344CB8AC3E}">
        <p14:creationId xmlns:p14="http://schemas.microsoft.com/office/powerpoint/2010/main" val="14767419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340000"/>
            <a:ext cx="8208000" cy="4572000"/>
          </a:xfrm>
        </p:spPr>
        <p:txBody>
          <a:bodyPr>
            <a:normAutofit fontScale="25000" lnSpcReduction="20000"/>
          </a:bodyPr>
          <a:lstStyle/>
          <a:p>
            <a:pPr>
              <a:spcBef>
                <a:spcPts val="0"/>
              </a:spcBef>
              <a:spcAft>
                <a:spcPts val="1200"/>
              </a:spcAft>
              <a:buNone/>
            </a:pPr>
            <a:r>
              <a:rPr lang="en-US" sz="9600" b="1" dirty="0" smtClean="0"/>
              <a:t>Response strategy water resources</a:t>
            </a:r>
          </a:p>
          <a:p>
            <a:pPr lvl="0">
              <a:spcBef>
                <a:spcPts val="0"/>
              </a:spcBef>
              <a:spcAft>
                <a:spcPts val="1200"/>
              </a:spcAft>
            </a:pPr>
            <a:r>
              <a:rPr lang="en-US" sz="9600" b="1" dirty="0" smtClean="0">
                <a:solidFill>
                  <a:srgbClr val="4676A6"/>
                </a:solidFill>
              </a:rPr>
              <a:t>Reactive </a:t>
            </a:r>
            <a:r>
              <a:rPr lang="en-US" sz="9600" b="1" dirty="0">
                <a:solidFill>
                  <a:srgbClr val="4676A6"/>
                </a:solidFill>
              </a:rPr>
              <a:t>adaptation</a:t>
            </a:r>
            <a:r>
              <a:rPr lang="en-US" sz="9600" dirty="0">
                <a:solidFill>
                  <a:srgbClr val="4676A6"/>
                </a:solidFill>
              </a:rPr>
              <a:t>: </a:t>
            </a:r>
            <a:r>
              <a:rPr lang="en-US" sz="9600" dirty="0" smtClean="0"/>
              <a:t>protection </a:t>
            </a:r>
            <a:r>
              <a:rPr lang="en-US" sz="9600" dirty="0"/>
              <a:t>of groundwater </a:t>
            </a:r>
            <a:r>
              <a:rPr lang="en-US" sz="9600" dirty="0" smtClean="0"/>
              <a:t>resources, improved </a:t>
            </a:r>
            <a:r>
              <a:rPr lang="en-US" sz="9600" dirty="0"/>
              <a:t>management and maintenance of existing water supply </a:t>
            </a:r>
            <a:r>
              <a:rPr lang="en-US" sz="9600" dirty="0" smtClean="0"/>
              <a:t>systems, protection </a:t>
            </a:r>
            <a:r>
              <a:rPr lang="en-US" sz="9600" dirty="0"/>
              <a:t>of water catchment </a:t>
            </a:r>
            <a:r>
              <a:rPr lang="en-US" sz="9600" dirty="0" smtClean="0"/>
              <a:t>areas, improved </a:t>
            </a:r>
            <a:r>
              <a:rPr lang="en-US" sz="9600" dirty="0"/>
              <a:t>water </a:t>
            </a:r>
            <a:r>
              <a:rPr lang="en-US" sz="9600" dirty="0" smtClean="0"/>
              <a:t>supply, groundwater </a:t>
            </a:r>
            <a:r>
              <a:rPr lang="en-US" sz="9600" dirty="0"/>
              <a:t>and rainwater harvesting and </a:t>
            </a:r>
            <a:r>
              <a:rPr lang="en-US" sz="9600" dirty="0" smtClean="0"/>
              <a:t>desalination.</a:t>
            </a:r>
            <a:endParaRPr lang="en-US" sz="9600" u="sng" dirty="0" smtClean="0"/>
          </a:p>
          <a:p>
            <a:pPr lvl="0">
              <a:spcBef>
                <a:spcPts val="0"/>
              </a:spcBef>
              <a:spcAft>
                <a:spcPts val="1200"/>
              </a:spcAft>
            </a:pPr>
            <a:r>
              <a:rPr lang="en-US" sz="9600" b="1" dirty="0" smtClean="0">
                <a:solidFill>
                  <a:srgbClr val="4676A6"/>
                </a:solidFill>
              </a:rPr>
              <a:t>Anticipatory adaptation</a:t>
            </a:r>
            <a:r>
              <a:rPr lang="en-US" sz="9600" dirty="0">
                <a:solidFill>
                  <a:srgbClr val="4676A6"/>
                </a:solidFill>
              </a:rPr>
              <a:t>: </a:t>
            </a:r>
            <a:r>
              <a:rPr lang="en-US" sz="9600" dirty="0" smtClean="0"/>
              <a:t>better </a:t>
            </a:r>
            <a:r>
              <a:rPr lang="en-US" sz="9600" dirty="0"/>
              <a:t>use of recycled </a:t>
            </a:r>
            <a:r>
              <a:rPr lang="en-US" sz="9600" dirty="0" smtClean="0"/>
              <a:t>water, conservation </a:t>
            </a:r>
            <a:r>
              <a:rPr lang="en-US" sz="9600" dirty="0"/>
              <a:t>of water catchment </a:t>
            </a:r>
            <a:r>
              <a:rPr lang="en-US" sz="9600" dirty="0" smtClean="0"/>
              <a:t>areas; improved </a:t>
            </a:r>
            <a:r>
              <a:rPr lang="en-US" sz="9600" dirty="0"/>
              <a:t>system of water </a:t>
            </a:r>
            <a:r>
              <a:rPr lang="en-US" sz="9600" dirty="0" smtClean="0"/>
              <a:t>management, water </a:t>
            </a:r>
            <a:r>
              <a:rPr lang="en-US" sz="9600" dirty="0"/>
              <a:t>policy reform including pricing and irrigation </a:t>
            </a:r>
            <a:r>
              <a:rPr lang="en-US" sz="9600" dirty="0" smtClean="0"/>
              <a:t>policies, development </a:t>
            </a:r>
            <a:r>
              <a:rPr lang="en-US" sz="9600" dirty="0"/>
              <a:t>of flood controls and drought </a:t>
            </a:r>
            <a:r>
              <a:rPr lang="en-US" sz="9600" dirty="0" smtClean="0"/>
              <a:t>monitoring</a:t>
            </a:r>
          </a:p>
          <a:p>
            <a:pPr marL="0" lvl="0" indent="0">
              <a:spcBef>
                <a:spcPts val="0"/>
              </a:spcBef>
              <a:spcAft>
                <a:spcPts val="1200"/>
              </a:spcAft>
              <a:buNone/>
            </a:pPr>
            <a:r>
              <a:rPr lang="en-US" sz="8000" i="1" dirty="0" smtClean="0"/>
              <a:t>Climate change: impacts, vulnerabilities and adaptation in developing countries (UNFCCC; 2007)</a:t>
            </a:r>
          </a:p>
          <a:p>
            <a:pPr marL="0" lvl="0" indent="0">
              <a:buNone/>
            </a:pPr>
            <a:endParaRPr lang="en-US" sz="10400" i="1" dirty="0" smtClean="0"/>
          </a:p>
        </p:txBody>
      </p:sp>
      <p:sp>
        <p:nvSpPr>
          <p:cNvPr id="5" name="Slide Number Placeholder 4"/>
          <p:cNvSpPr>
            <a:spLocks noGrp="1"/>
          </p:cNvSpPr>
          <p:nvPr>
            <p:ph type="sldNum" sz="quarter" idx="12"/>
          </p:nvPr>
        </p:nvSpPr>
        <p:spPr/>
        <p:txBody>
          <a:bodyPr/>
          <a:lstStyle/>
          <a:p>
            <a:fld id="{7AE59B96-4131-4DD5-A7F3-9C8969C240CC}" type="slidenum">
              <a:rPr lang="en-US" smtClean="0"/>
              <a:pPr/>
              <a:t>19</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6773" y="463199"/>
            <a:ext cx="1009226" cy="572346"/>
          </a:xfrm>
          <a:prstGeom prst="rect">
            <a:avLst/>
          </a:prstGeom>
        </p:spPr>
      </p:pic>
      <p:pic>
        <p:nvPicPr>
          <p:cNvPr id="6"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001" y="252001"/>
            <a:ext cx="1527000" cy="783544"/>
          </a:xfrm>
          <a:prstGeom prst="rect">
            <a:avLst/>
          </a:prstGeom>
        </p:spPr>
      </p:pic>
      <p:sp>
        <p:nvSpPr>
          <p:cNvPr id="7" name="TextBox 6"/>
          <p:cNvSpPr txBox="1"/>
          <p:nvPr/>
        </p:nvSpPr>
        <p:spPr>
          <a:xfrm>
            <a:off x="377999" y="1266057"/>
            <a:ext cx="8208000" cy="707886"/>
          </a:xfrm>
          <a:prstGeom prst="rect">
            <a:avLst/>
          </a:prstGeom>
          <a:noFill/>
        </p:spPr>
        <p:txBody>
          <a:bodyPr wrap="square" rtlCol="0" anchor="ctr">
            <a:spAutoFit/>
          </a:bodyPr>
          <a:lstStyle/>
          <a:p>
            <a:r>
              <a:rPr lang="en-US" sz="4000" b="1" i="1" dirty="0" smtClean="0">
                <a:solidFill>
                  <a:srgbClr val="4676A6"/>
                </a:solidFill>
              </a:rPr>
              <a:t>Example response strategies</a:t>
            </a:r>
            <a:endParaRPr lang="en-US" sz="4000" b="1" i="1" dirty="0">
              <a:solidFill>
                <a:srgbClr val="4676A6"/>
              </a:solidFill>
            </a:endParaRPr>
          </a:p>
        </p:txBody>
      </p:sp>
    </p:spTree>
    <p:extLst>
      <p:ext uri="{BB962C8B-B14F-4D97-AF65-F5344CB8AC3E}">
        <p14:creationId xmlns:p14="http://schemas.microsoft.com/office/powerpoint/2010/main" val="1992169289"/>
      </p:ext>
    </p:extLst>
  </p:cSld>
  <p:clrMapOvr>
    <a:masterClrMapping/>
  </p:clrMapOvr>
  <p:transition advTm="20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880000"/>
            <a:ext cx="8208000" cy="3960000"/>
          </a:xfrm>
        </p:spPr>
        <p:txBody>
          <a:bodyPr>
            <a:normAutofit/>
          </a:bodyPr>
          <a:lstStyle/>
          <a:p>
            <a:pPr>
              <a:spcBef>
                <a:spcPts val="0"/>
              </a:spcBef>
              <a:buNone/>
            </a:pPr>
            <a:r>
              <a:rPr lang="en-US" sz="2800" dirty="0" smtClean="0"/>
              <a:t>Mark Noort, consultant, project manager</a:t>
            </a:r>
          </a:p>
          <a:p>
            <a:pPr>
              <a:spcBef>
                <a:spcPts val="0"/>
              </a:spcBef>
              <a:buNone/>
            </a:pPr>
            <a:r>
              <a:rPr lang="en-US" sz="2800" dirty="0" smtClean="0"/>
              <a:t>	</a:t>
            </a:r>
          </a:p>
          <a:p>
            <a:pPr>
              <a:spcBef>
                <a:spcPts val="0"/>
              </a:spcBef>
              <a:buNone/>
            </a:pPr>
            <a:r>
              <a:rPr lang="en-US" sz="2800" dirty="0" smtClean="0"/>
              <a:t>HCP international: </a:t>
            </a:r>
          </a:p>
          <a:p>
            <a:pPr>
              <a:spcBef>
                <a:spcPts val="0"/>
              </a:spcBef>
              <a:buNone/>
            </a:pPr>
            <a:r>
              <a:rPr lang="en-US" sz="2800" dirty="0" smtClean="0"/>
              <a:t>consulting, marketing of earth observation</a:t>
            </a:r>
          </a:p>
          <a:p>
            <a:pPr>
              <a:spcBef>
                <a:spcPts val="0"/>
              </a:spcBef>
              <a:buNone/>
            </a:pPr>
            <a:r>
              <a:rPr lang="en-US" sz="2800" dirty="0" smtClean="0"/>
              <a:t>	</a:t>
            </a:r>
          </a:p>
          <a:p>
            <a:pPr>
              <a:spcBef>
                <a:spcPts val="0"/>
              </a:spcBef>
              <a:buNone/>
            </a:pPr>
            <a:r>
              <a:rPr lang="en-US" sz="2800" dirty="0" smtClean="0"/>
              <a:t>Project director EOPOWER: </a:t>
            </a:r>
          </a:p>
          <a:p>
            <a:pPr>
              <a:spcBef>
                <a:spcPts val="0"/>
              </a:spcBef>
              <a:buNone/>
            </a:pPr>
            <a:r>
              <a:rPr lang="en-US" sz="2800" dirty="0" smtClean="0"/>
              <a:t>project for promotion &amp; capacity building of </a:t>
            </a:r>
          </a:p>
          <a:p>
            <a:pPr>
              <a:spcBef>
                <a:spcPts val="0"/>
              </a:spcBef>
              <a:buNone/>
            </a:pPr>
            <a:r>
              <a:rPr lang="en-US" sz="2800" dirty="0" smtClean="0"/>
              <a:t>earth observation applications</a:t>
            </a:r>
          </a:p>
        </p:txBody>
      </p:sp>
      <p:sp>
        <p:nvSpPr>
          <p:cNvPr id="6" name="Slide Number Placeholder 5"/>
          <p:cNvSpPr>
            <a:spLocks noGrp="1"/>
          </p:cNvSpPr>
          <p:nvPr>
            <p:ph type="sldNum" sz="quarter" idx="12"/>
          </p:nvPr>
        </p:nvSpPr>
        <p:spPr/>
        <p:txBody>
          <a:bodyPr/>
          <a:lstStyle/>
          <a:p>
            <a:fld id="{7AE59B96-4131-4DD5-A7F3-9C8969C240CC}" type="slidenum">
              <a:rPr lang="en-US" smtClean="0"/>
              <a:pPr/>
              <a:t>2</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0058" y="838800"/>
            <a:ext cx="2275942" cy="910377"/>
          </a:xfrm>
          <a:prstGeom prst="rect">
            <a:avLst/>
          </a:prstGeom>
        </p:spPr>
      </p:pic>
      <p:sp>
        <p:nvSpPr>
          <p:cNvPr id="9" name="Title 1"/>
          <p:cNvSpPr txBox="1">
            <a:spLocks/>
          </p:cNvSpPr>
          <p:nvPr/>
        </p:nvSpPr>
        <p:spPr>
          <a:xfrm>
            <a:off x="378000" y="1620000"/>
            <a:ext cx="8208000" cy="1080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1" u="none" strike="noStrike" kern="1200" cap="none" spc="0" normalizeH="0" baseline="0" noProof="0" dirty="0" smtClean="0">
                <a:ln>
                  <a:noFill/>
                </a:ln>
                <a:solidFill>
                  <a:schemeClr val="tx1"/>
                </a:solidFill>
                <a:effectLst/>
                <a:uLnTx/>
                <a:uFillTx/>
                <a:latin typeface="+mj-lt"/>
                <a:ea typeface="+mj-ea"/>
                <a:cs typeface="+mj-cs"/>
              </a:rPr>
              <a:t>0. Introduction</a:t>
            </a:r>
            <a:endParaRPr kumimoji="0" lang="en-US" sz="4000" b="1" i="1" u="none" strike="noStrike" kern="1200" cap="none" spc="0" normalizeH="0" baseline="0" noProof="0" dirty="0">
              <a:ln>
                <a:noFill/>
              </a:ln>
              <a:solidFill>
                <a:schemeClr val="tx1"/>
              </a:solidFill>
              <a:effectLst/>
              <a:uLnTx/>
              <a:uFillTx/>
              <a:latin typeface="+mj-lt"/>
              <a:ea typeface="+mj-ea"/>
              <a:cs typeface="+mj-cs"/>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880000"/>
            <a:ext cx="8208000" cy="3657600"/>
          </a:xfrm>
        </p:spPr>
        <p:txBody>
          <a:bodyPr>
            <a:normAutofit fontScale="25000" lnSpcReduction="20000"/>
          </a:bodyPr>
          <a:lstStyle/>
          <a:p>
            <a:pPr lvl="0">
              <a:spcBef>
                <a:spcPts val="0"/>
              </a:spcBef>
              <a:spcAft>
                <a:spcPts val="1200"/>
              </a:spcAft>
            </a:pPr>
            <a:r>
              <a:rPr lang="en-US" sz="10400" b="1" dirty="0" smtClean="0">
                <a:solidFill>
                  <a:srgbClr val="4676A6"/>
                </a:solidFill>
              </a:rPr>
              <a:t>Africa</a:t>
            </a:r>
            <a:r>
              <a:rPr lang="en-US" sz="10400" dirty="0" smtClean="0">
                <a:solidFill>
                  <a:srgbClr val="4676A6"/>
                </a:solidFill>
              </a:rPr>
              <a:t>:</a:t>
            </a:r>
            <a:r>
              <a:rPr lang="en-US" sz="10400" dirty="0" smtClean="0"/>
              <a:t> </a:t>
            </a:r>
            <a:r>
              <a:rPr lang="en-US" sz="8000" dirty="0" smtClean="0"/>
              <a:t>temperature ↑,  rainfall ↓, droughts ↑, floods ↑</a:t>
            </a:r>
          </a:p>
          <a:p>
            <a:pPr lvl="0">
              <a:spcBef>
                <a:spcPts val="0"/>
              </a:spcBef>
              <a:spcAft>
                <a:spcPts val="1200"/>
              </a:spcAft>
            </a:pPr>
            <a:r>
              <a:rPr lang="en-US" sz="10400" b="1" dirty="0">
                <a:solidFill>
                  <a:srgbClr val="4676A6"/>
                </a:solidFill>
              </a:rPr>
              <a:t>Asia</a:t>
            </a:r>
            <a:r>
              <a:rPr lang="en-US" sz="10400" dirty="0" smtClean="0">
                <a:solidFill>
                  <a:srgbClr val="4676A6"/>
                </a:solidFill>
              </a:rPr>
              <a:t>:</a:t>
            </a:r>
            <a:r>
              <a:rPr lang="en-US" sz="10400" dirty="0" smtClean="0"/>
              <a:t> </a:t>
            </a:r>
            <a:r>
              <a:rPr lang="en-US" sz="8000" dirty="0"/>
              <a:t>temperature ↑,  rainfall </a:t>
            </a:r>
            <a:r>
              <a:rPr lang="en-US" sz="8000" dirty="0" smtClean="0"/>
              <a:t>↓ (except Central Asia), </a:t>
            </a:r>
            <a:r>
              <a:rPr lang="en-US" sz="8000" dirty="0"/>
              <a:t>droughts ↑</a:t>
            </a:r>
            <a:r>
              <a:rPr lang="en-US" sz="8000" dirty="0" smtClean="0"/>
              <a:t>, </a:t>
            </a:r>
            <a:br>
              <a:rPr lang="en-US" sz="8000" dirty="0" smtClean="0"/>
            </a:br>
            <a:r>
              <a:rPr lang="en-US" sz="8000" dirty="0" smtClean="0"/>
              <a:t>cyclones </a:t>
            </a:r>
            <a:r>
              <a:rPr lang="en-US" sz="8000" dirty="0"/>
              <a:t>↑</a:t>
            </a:r>
            <a:r>
              <a:rPr lang="en-US" sz="8000" dirty="0" smtClean="0"/>
              <a:t>, heat waves ↑</a:t>
            </a:r>
          </a:p>
          <a:p>
            <a:pPr lvl="0">
              <a:spcBef>
                <a:spcPts val="0"/>
              </a:spcBef>
              <a:spcAft>
                <a:spcPts val="1200"/>
              </a:spcAft>
            </a:pPr>
            <a:r>
              <a:rPr lang="en-US" sz="10400" b="1" dirty="0">
                <a:solidFill>
                  <a:srgbClr val="4676A6"/>
                </a:solidFill>
              </a:rPr>
              <a:t>Latin America</a:t>
            </a:r>
            <a:r>
              <a:rPr lang="en-US" sz="10400" dirty="0">
                <a:solidFill>
                  <a:srgbClr val="4676A6"/>
                </a:solidFill>
              </a:rPr>
              <a:t>: </a:t>
            </a:r>
            <a:r>
              <a:rPr lang="en-US" sz="8000" dirty="0"/>
              <a:t>temperature ↑, </a:t>
            </a:r>
            <a:r>
              <a:rPr lang="en-US" sz="8000" dirty="0" smtClean="0"/>
              <a:t>rainfall ?, glaciers ↓, landslides </a:t>
            </a:r>
            <a:r>
              <a:rPr lang="en-US" sz="8000" dirty="0"/>
              <a:t>↑, </a:t>
            </a:r>
            <a:r>
              <a:rPr lang="en-US" sz="8000" dirty="0" smtClean="0"/>
              <a:t/>
            </a:r>
            <a:br>
              <a:rPr lang="en-US" sz="8000" dirty="0" smtClean="0"/>
            </a:br>
            <a:r>
              <a:rPr lang="en-US" sz="8000" dirty="0" smtClean="0"/>
              <a:t>floods </a:t>
            </a:r>
            <a:r>
              <a:rPr lang="en-US" sz="8000" dirty="0"/>
              <a:t>↑, </a:t>
            </a:r>
            <a:r>
              <a:rPr lang="en-US" sz="8000" dirty="0" smtClean="0"/>
              <a:t>hurricanes (Caribbean) </a:t>
            </a:r>
            <a:r>
              <a:rPr lang="en-US" sz="8000" dirty="0"/>
              <a:t>↑, </a:t>
            </a:r>
            <a:r>
              <a:rPr lang="en-US" sz="8000" dirty="0" smtClean="0"/>
              <a:t>heat waves ↑</a:t>
            </a:r>
          </a:p>
          <a:p>
            <a:pPr lvl="0">
              <a:spcBef>
                <a:spcPts val="0"/>
              </a:spcBef>
              <a:spcAft>
                <a:spcPts val="1200"/>
              </a:spcAft>
            </a:pPr>
            <a:r>
              <a:rPr lang="en-US" sz="10400" b="1" dirty="0">
                <a:solidFill>
                  <a:srgbClr val="4676A6"/>
                </a:solidFill>
              </a:rPr>
              <a:t>Small island developing states</a:t>
            </a:r>
            <a:r>
              <a:rPr lang="en-US" sz="10400" dirty="0" smtClean="0">
                <a:solidFill>
                  <a:srgbClr val="4676A6"/>
                </a:solidFill>
              </a:rPr>
              <a:t>:</a:t>
            </a:r>
            <a:r>
              <a:rPr lang="en-US" sz="10400" dirty="0" smtClean="0"/>
              <a:t> </a:t>
            </a:r>
            <a:r>
              <a:rPr lang="en-US" sz="8000" dirty="0" smtClean="0"/>
              <a:t>temperature ↑, rainfall ↑ or ↓ (depending on region), cyclones ↑</a:t>
            </a:r>
          </a:p>
          <a:p>
            <a:pPr lvl="0">
              <a:spcBef>
                <a:spcPts val="0"/>
              </a:spcBef>
              <a:spcAft>
                <a:spcPts val="1200"/>
              </a:spcAft>
            </a:pPr>
            <a:endParaRPr lang="en-US" sz="8000" dirty="0"/>
          </a:p>
          <a:p>
            <a:pPr marL="0" lvl="0" indent="0">
              <a:spcBef>
                <a:spcPts val="0"/>
              </a:spcBef>
              <a:spcAft>
                <a:spcPts val="1200"/>
              </a:spcAft>
              <a:buNone/>
            </a:pPr>
            <a:r>
              <a:rPr lang="en-US" sz="8000" i="1" dirty="0"/>
              <a:t>Climate change: impacts, vulnerabilities and adaptation in developing countries (UNFCCC; 2007)</a:t>
            </a:r>
          </a:p>
          <a:p>
            <a:pPr lvl="0">
              <a:spcBef>
                <a:spcPts val="0"/>
              </a:spcBef>
              <a:spcAft>
                <a:spcPts val="1200"/>
              </a:spcAft>
            </a:pPr>
            <a:endParaRPr lang="en-US" sz="8000"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20</a:t>
            </a:fld>
            <a:endParaRPr lang="en-US" dirty="0"/>
          </a:p>
        </p:txBody>
      </p:sp>
      <p:pic>
        <p:nvPicPr>
          <p:cNvPr id="6"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1" y="252001"/>
            <a:ext cx="1527000" cy="783544"/>
          </a:xfrm>
          <a:prstGeom prst="rect">
            <a:avLst/>
          </a:prstGeom>
        </p:spPr>
      </p:pic>
      <p:sp>
        <p:nvSpPr>
          <p:cNvPr id="7" name="TextBox 6"/>
          <p:cNvSpPr txBox="1"/>
          <p:nvPr/>
        </p:nvSpPr>
        <p:spPr>
          <a:xfrm>
            <a:off x="378000" y="1440000"/>
            <a:ext cx="8208000" cy="1323439"/>
          </a:xfrm>
          <a:prstGeom prst="rect">
            <a:avLst/>
          </a:prstGeom>
          <a:noFill/>
        </p:spPr>
        <p:txBody>
          <a:bodyPr wrap="square" rtlCol="0" anchor="ctr">
            <a:spAutoFit/>
          </a:bodyPr>
          <a:lstStyle/>
          <a:p>
            <a:r>
              <a:rPr lang="en-US" sz="4000" b="1" i="1" dirty="0" smtClean="0">
                <a:solidFill>
                  <a:srgbClr val="4676A6"/>
                </a:solidFill>
              </a:rPr>
              <a:t>Expected climate effects</a:t>
            </a:r>
            <a:br>
              <a:rPr lang="en-US" sz="4000" b="1" i="1" dirty="0" smtClean="0">
                <a:solidFill>
                  <a:srgbClr val="4676A6"/>
                </a:solidFill>
              </a:rPr>
            </a:br>
            <a:r>
              <a:rPr lang="en-US" sz="4000" b="1" i="1" dirty="0" smtClean="0">
                <a:solidFill>
                  <a:srgbClr val="4676A6"/>
                </a:solidFill>
              </a:rPr>
              <a:t>developing countries</a:t>
            </a:r>
            <a:endParaRPr lang="en-US" sz="4000" b="1" i="1" dirty="0">
              <a:solidFill>
                <a:srgbClr val="4676A6"/>
              </a:solidFill>
            </a:endParaRPr>
          </a:p>
        </p:txBody>
      </p:sp>
      <p:pic>
        <p:nvPicPr>
          <p:cNvPr id="8"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6773" y="463199"/>
            <a:ext cx="1009226" cy="572346"/>
          </a:xfrm>
          <a:prstGeom prst="rect">
            <a:avLst/>
          </a:prstGeom>
        </p:spPr>
      </p:pic>
    </p:spTree>
    <p:extLst>
      <p:ext uri="{BB962C8B-B14F-4D97-AF65-F5344CB8AC3E}">
        <p14:creationId xmlns:p14="http://schemas.microsoft.com/office/powerpoint/2010/main" val="1755477411"/>
      </p:ext>
    </p:extLst>
  </p:cSld>
  <p:clrMapOvr>
    <a:masterClrMapping/>
  </p:clrMapOvr>
  <p:transition advTm="20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880000"/>
            <a:ext cx="8208000" cy="4953000"/>
          </a:xfrm>
        </p:spPr>
        <p:txBody>
          <a:bodyPr>
            <a:normAutofit fontScale="92500" lnSpcReduction="10000"/>
          </a:bodyPr>
          <a:lstStyle/>
          <a:p>
            <a:pPr marL="0" indent="0">
              <a:spcBef>
                <a:spcPts val="0"/>
              </a:spcBef>
              <a:spcAft>
                <a:spcPts val="1200"/>
              </a:spcAft>
              <a:buNone/>
            </a:pPr>
            <a:r>
              <a:rPr lang="en-US" sz="2600" b="1" dirty="0" smtClean="0"/>
              <a:t>The policy climate </a:t>
            </a:r>
            <a:r>
              <a:rPr lang="en-US" sz="2200" b="1" dirty="0" smtClean="0"/>
              <a:t>(Climate Policy Initiative; 2013) </a:t>
            </a:r>
            <a:r>
              <a:rPr lang="en-US" sz="2600" b="1" dirty="0"/>
              <a:t/>
            </a:r>
            <a:br>
              <a:rPr lang="en-US" sz="2600" b="1" dirty="0"/>
            </a:br>
            <a:r>
              <a:rPr lang="en-US" sz="2200" i="1" dirty="0" smtClean="0"/>
              <a:t>overview of policies and description of initiatives to counter the effects of climate change in Brazil, China, European Union, India and the United States</a:t>
            </a:r>
          </a:p>
          <a:p>
            <a:pPr marL="0" lvl="0" indent="0">
              <a:spcBef>
                <a:spcPts val="0"/>
              </a:spcBef>
              <a:spcAft>
                <a:spcPts val="1200"/>
              </a:spcAft>
              <a:buNone/>
            </a:pPr>
            <a:r>
              <a:rPr lang="en-US" sz="2600" b="1" dirty="0" smtClean="0">
                <a:solidFill>
                  <a:prstClr val="black"/>
                </a:solidFill>
              </a:rPr>
              <a:t>Developing a climate-smart agriculture strategy at the country level: lessons from recent experience </a:t>
            </a:r>
            <a:r>
              <a:rPr lang="en-US" sz="2200" b="1" dirty="0" smtClean="0">
                <a:solidFill>
                  <a:prstClr val="black"/>
                </a:solidFill>
              </a:rPr>
              <a:t>(FAO; 2012) </a:t>
            </a:r>
            <a:br>
              <a:rPr lang="en-US" sz="2200" b="1" dirty="0" smtClean="0">
                <a:solidFill>
                  <a:prstClr val="black"/>
                </a:solidFill>
              </a:rPr>
            </a:br>
            <a:r>
              <a:rPr lang="en-US" sz="2200" i="1" dirty="0" smtClean="0">
                <a:solidFill>
                  <a:prstClr val="black"/>
                </a:solidFill>
              </a:rPr>
              <a:t>assessment of existing policies and institutions with recommendations for, and examples of, cost-effective adaptation</a:t>
            </a:r>
            <a:endParaRPr lang="en-US" sz="2200" i="1" dirty="0">
              <a:solidFill>
                <a:prstClr val="black"/>
              </a:solidFill>
            </a:endParaRPr>
          </a:p>
          <a:p>
            <a:pPr marL="0" lvl="0" indent="0">
              <a:lnSpc>
                <a:spcPct val="90000"/>
              </a:lnSpc>
              <a:spcBef>
                <a:spcPts val="0"/>
              </a:spcBef>
              <a:spcAft>
                <a:spcPts val="1200"/>
              </a:spcAft>
              <a:buNone/>
            </a:pPr>
            <a:r>
              <a:rPr lang="en-US" sz="2600" b="1" dirty="0" smtClean="0">
                <a:solidFill>
                  <a:prstClr val="black"/>
                </a:solidFill>
              </a:rPr>
              <a:t>Climate-smart </a:t>
            </a:r>
            <a:r>
              <a:rPr lang="en-US" sz="2600" b="1" dirty="0">
                <a:solidFill>
                  <a:prstClr val="black"/>
                </a:solidFill>
              </a:rPr>
              <a:t>agriculture strategy at the country level: lessons from recent experience </a:t>
            </a:r>
            <a:r>
              <a:rPr lang="en-US" sz="2200" b="1" dirty="0" smtClean="0">
                <a:solidFill>
                  <a:prstClr val="black"/>
                </a:solidFill>
              </a:rPr>
              <a:t>(World Bank; 2011) </a:t>
            </a:r>
            <a:r>
              <a:rPr lang="en-US" sz="2200" b="1" dirty="0">
                <a:solidFill>
                  <a:prstClr val="black"/>
                </a:solidFill>
              </a:rPr>
              <a:t/>
            </a:r>
            <a:br>
              <a:rPr lang="en-US" sz="2200" b="1" dirty="0">
                <a:solidFill>
                  <a:prstClr val="black"/>
                </a:solidFill>
              </a:rPr>
            </a:br>
            <a:r>
              <a:rPr lang="en-US" sz="2200" i="1" dirty="0" smtClean="0">
                <a:solidFill>
                  <a:prstClr val="black"/>
                </a:solidFill>
              </a:rPr>
              <a:t>description of adaptation measures, directed at increased productivity </a:t>
            </a:r>
            <a:r>
              <a:rPr lang="en-US" sz="2200" i="1" dirty="0">
                <a:solidFill>
                  <a:prstClr val="black"/>
                </a:solidFill>
              </a:rPr>
              <a:t>and </a:t>
            </a:r>
            <a:r>
              <a:rPr lang="en-US" sz="2200" i="1" dirty="0" smtClean="0">
                <a:solidFill>
                  <a:prstClr val="black"/>
                </a:solidFill>
              </a:rPr>
              <a:t>food security</a:t>
            </a:r>
            <a:r>
              <a:rPr lang="en-US" sz="2200" i="1" dirty="0">
                <a:solidFill>
                  <a:prstClr val="black"/>
                </a:solidFill>
              </a:rPr>
              <a:t>, </a:t>
            </a:r>
            <a:r>
              <a:rPr lang="en-US" sz="2200" i="1" dirty="0" smtClean="0">
                <a:solidFill>
                  <a:prstClr val="black"/>
                </a:solidFill>
              </a:rPr>
              <a:t>enhanced resilience </a:t>
            </a:r>
            <a:r>
              <a:rPr lang="en-US" sz="2200" i="1" dirty="0">
                <a:solidFill>
                  <a:prstClr val="black"/>
                </a:solidFill>
              </a:rPr>
              <a:t>and </a:t>
            </a:r>
            <a:r>
              <a:rPr lang="en-US" sz="2200" i="1" dirty="0" smtClean="0">
                <a:solidFill>
                  <a:prstClr val="black"/>
                </a:solidFill>
              </a:rPr>
              <a:t>reduced carbon emissions </a:t>
            </a:r>
            <a:r>
              <a:rPr lang="en-US" sz="2200" i="1" dirty="0">
                <a:solidFill>
                  <a:prstClr val="black"/>
                </a:solidFill>
              </a:rPr>
              <a:t>for </a:t>
            </a:r>
            <a:r>
              <a:rPr lang="en-US" sz="2200" i="1" dirty="0" smtClean="0">
                <a:solidFill>
                  <a:prstClr val="black"/>
                </a:solidFill>
              </a:rPr>
              <a:t>sustainable development; with country examples</a:t>
            </a:r>
            <a:endParaRPr lang="en-US" sz="2200" i="1" dirty="0">
              <a:solidFill>
                <a:prstClr val="black"/>
              </a:solidFill>
            </a:endParaRPr>
          </a:p>
          <a:p>
            <a:pPr marL="0" indent="0">
              <a:spcBef>
                <a:spcPts val="0"/>
              </a:spcBef>
              <a:buNone/>
            </a:pPr>
            <a:endParaRPr lang="en-US" sz="2400" b="1" dirty="0" smtClean="0"/>
          </a:p>
          <a:p>
            <a:pPr marL="0" indent="0">
              <a:spcBef>
                <a:spcPts val="0"/>
              </a:spcBef>
              <a:buNone/>
            </a:pPr>
            <a:r>
              <a:rPr lang="en-US" sz="2400" dirty="0" smtClean="0"/>
              <a:t>	</a:t>
            </a:r>
          </a:p>
        </p:txBody>
      </p:sp>
      <p:sp>
        <p:nvSpPr>
          <p:cNvPr id="5" name="Slide Number Placeholder 4"/>
          <p:cNvSpPr>
            <a:spLocks noGrp="1"/>
          </p:cNvSpPr>
          <p:nvPr>
            <p:ph type="sldNum" sz="quarter" idx="12"/>
          </p:nvPr>
        </p:nvSpPr>
        <p:spPr/>
        <p:txBody>
          <a:bodyPr/>
          <a:lstStyle/>
          <a:p>
            <a:fld id="{7AE59B96-4131-4DD5-A7F3-9C8969C240CC}" type="slidenum">
              <a:rPr lang="en-US" smtClean="0"/>
              <a:pPr/>
              <a:t>21</a:t>
            </a:fld>
            <a:endParaRPr lang="en-US"/>
          </a:p>
        </p:txBody>
      </p:sp>
      <p:sp>
        <p:nvSpPr>
          <p:cNvPr id="7" name="Title 1"/>
          <p:cNvSpPr txBox="1">
            <a:spLocks/>
          </p:cNvSpPr>
          <p:nvPr/>
        </p:nvSpPr>
        <p:spPr>
          <a:xfrm>
            <a:off x="378000" y="1620000"/>
            <a:ext cx="4627200" cy="1080000"/>
          </a:xfrm>
          <a:prstGeom prst="rect">
            <a:avLst/>
          </a:prstGeom>
        </p:spPr>
        <p:txBody>
          <a:bodyPr vert="horz" lIns="91440" tIns="45720" rIns="91440" bIns="45720" rtlCol="0" anchor="ctr">
            <a:normAutofit fontScale="25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1" i="1" u="none" strike="noStrike" kern="1200" cap="none" spc="0" normalizeH="0" baseline="0" noProof="0" dirty="0" smtClean="0">
              <a:ln>
                <a:noFill/>
              </a:ln>
              <a:solidFill>
                <a:srgbClr val="00B0F0"/>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16000" b="1" i="1" noProof="0" dirty="0" smtClean="0">
                <a:solidFill>
                  <a:srgbClr val="4676A6"/>
                </a:solidFill>
                <a:latin typeface="+mj-lt"/>
                <a:ea typeface="+mj-ea"/>
                <a:cs typeface="+mj-cs"/>
              </a:rPr>
              <a:t>More information:</a:t>
            </a:r>
            <a:endParaRPr kumimoji="0" lang="en-US" sz="16000" b="1" i="1" u="none" strike="noStrike" kern="1200" cap="none" spc="0" normalizeH="0" noProof="0" dirty="0">
              <a:ln>
                <a:noFill/>
              </a:ln>
              <a:solidFill>
                <a:srgbClr val="4676A6"/>
              </a:solidFill>
              <a:effectLst/>
              <a:uLnTx/>
              <a:uFillTx/>
              <a:latin typeface="+mj-lt"/>
              <a:ea typeface="+mj-ea"/>
              <a:cs typeface="+mj-cs"/>
            </a:endParaRPr>
          </a:p>
        </p:txBody>
      </p:sp>
      <p:pic>
        <p:nvPicPr>
          <p:cNvPr id="12"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6000" y="877640"/>
            <a:ext cx="1403726" cy="637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0000" y="871125"/>
            <a:ext cx="609600" cy="6096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20962" y="1008000"/>
            <a:ext cx="1165038" cy="506792"/>
          </a:xfrm>
          <a:prstGeom prst="rect">
            <a:avLst/>
          </a:prstGeom>
        </p:spPr>
      </p:pic>
    </p:spTree>
    <p:extLst>
      <p:ext uri="{BB962C8B-B14F-4D97-AF65-F5344CB8AC3E}">
        <p14:creationId xmlns:p14="http://schemas.microsoft.com/office/powerpoint/2010/main" val="3782279761"/>
      </p:ext>
    </p:extLst>
  </p:cSld>
  <p:clrMapOvr>
    <a:masterClrMapping/>
  </p:clrMapOvr>
  <p:transition advTm="20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880000"/>
            <a:ext cx="8208000" cy="4495800"/>
          </a:xfrm>
        </p:spPr>
        <p:txBody>
          <a:bodyPr>
            <a:normAutofit/>
          </a:bodyPr>
          <a:lstStyle/>
          <a:p>
            <a:pPr marL="0" indent="0">
              <a:lnSpc>
                <a:spcPct val="90000"/>
              </a:lnSpc>
              <a:spcBef>
                <a:spcPts val="0"/>
              </a:spcBef>
              <a:spcAft>
                <a:spcPts val="600"/>
              </a:spcAft>
              <a:buNone/>
            </a:pPr>
            <a:r>
              <a:rPr lang="en-US" sz="2400" b="1" dirty="0" smtClean="0"/>
              <a:t>Recent trends in </a:t>
            </a:r>
            <a:r>
              <a:rPr lang="en-US" sz="2400" b="1" dirty="0"/>
              <a:t>EU external </a:t>
            </a:r>
            <a:r>
              <a:rPr lang="en-US" sz="2400" b="1" dirty="0" smtClean="0"/>
              <a:t>action in </a:t>
            </a:r>
            <a:r>
              <a:rPr lang="en-US" sz="2400" b="1" dirty="0"/>
              <a:t>the fields of </a:t>
            </a:r>
            <a:r>
              <a:rPr lang="en-US" sz="2400" b="1" dirty="0" smtClean="0"/>
              <a:t>climate, environment</a:t>
            </a:r>
            <a:r>
              <a:rPr lang="en-US" sz="2400" b="1" dirty="0"/>
              <a:t>, </a:t>
            </a:r>
            <a:r>
              <a:rPr lang="en-US" sz="2400" b="1" dirty="0" smtClean="0"/>
              <a:t>development and security </a:t>
            </a:r>
            <a:r>
              <a:rPr lang="en-US" sz="2000" b="1" dirty="0" smtClean="0"/>
              <a:t>(IES; 2011) </a:t>
            </a:r>
            <a:r>
              <a:rPr lang="en-US" sz="2000" b="1" dirty="0"/>
              <a:t/>
            </a:r>
            <a:br>
              <a:rPr lang="en-US" sz="2000" b="1" dirty="0"/>
            </a:br>
            <a:r>
              <a:rPr lang="en-US" sz="2000" i="1" dirty="0" smtClean="0"/>
              <a:t>description of international and EU climate action on climate change, forests, biodiversity, natural resources, agriculture and food, water, disasters, waste, migration and peace and security</a:t>
            </a:r>
          </a:p>
          <a:p>
            <a:pPr marL="0" lvl="0" indent="0">
              <a:lnSpc>
                <a:spcPct val="90000"/>
              </a:lnSpc>
              <a:spcBef>
                <a:spcPts val="0"/>
              </a:spcBef>
              <a:spcAft>
                <a:spcPts val="600"/>
              </a:spcAft>
              <a:buNone/>
            </a:pPr>
            <a:r>
              <a:rPr lang="en-US" sz="2400" b="1" dirty="0" smtClean="0">
                <a:solidFill>
                  <a:prstClr val="black"/>
                </a:solidFill>
              </a:rPr>
              <a:t>Managing </a:t>
            </a:r>
            <a:r>
              <a:rPr lang="en-US" sz="2400" b="1" dirty="0">
                <a:solidFill>
                  <a:prstClr val="black"/>
                </a:solidFill>
              </a:rPr>
              <a:t>the risks of extreme events and disasters to advance climate change adaptation </a:t>
            </a:r>
            <a:r>
              <a:rPr lang="en-US" sz="2000" b="1" dirty="0" smtClean="0">
                <a:solidFill>
                  <a:prstClr val="black"/>
                </a:solidFill>
              </a:rPr>
              <a:t>(IPCC; 2012) </a:t>
            </a:r>
            <a:r>
              <a:rPr lang="en-US" sz="2000" i="1" dirty="0" smtClean="0">
                <a:solidFill>
                  <a:prstClr val="black"/>
                </a:solidFill>
              </a:rPr>
              <a:t>description </a:t>
            </a:r>
            <a:r>
              <a:rPr lang="en-US" sz="2000" i="1" dirty="0">
                <a:solidFill>
                  <a:prstClr val="black"/>
                </a:solidFill>
              </a:rPr>
              <a:t>of risks and adaptation options for decision making</a:t>
            </a:r>
          </a:p>
          <a:p>
            <a:pPr marL="0" lvl="0" indent="0">
              <a:lnSpc>
                <a:spcPct val="90000"/>
              </a:lnSpc>
              <a:spcBef>
                <a:spcPts val="0"/>
              </a:spcBef>
              <a:spcAft>
                <a:spcPts val="600"/>
              </a:spcAft>
              <a:buNone/>
            </a:pPr>
            <a:r>
              <a:rPr lang="en-US" sz="2400" b="1" dirty="0" smtClean="0">
                <a:solidFill>
                  <a:prstClr val="black"/>
                </a:solidFill>
              </a:rPr>
              <a:t>Comparative </a:t>
            </a:r>
            <a:r>
              <a:rPr lang="en-US" sz="2400" b="1" dirty="0">
                <a:solidFill>
                  <a:prstClr val="black"/>
                </a:solidFill>
              </a:rPr>
              <a:t>assessment of the vulnerability and resilience of 10 deltas </a:t>
            </a:r>
            <a:r>
              <a:rPr lang="en-US" sz="2000" b="1" dirty="0" smtClean="0">
                <a:solidFill>
                  <a:prstClr val="black"/>
                </a:solidFill>
              </a:rPr>
              <a:t>(Delta Alliance; 2010) </a:t>
            </a:r>
            <a:r>
              <a:rPr lang="en-US" sz="2000" i="1" dirty="0" smtClean="0">
                <a:solidFill>
                  <a:prstClr val="black"/>
                </a:solidFill>
              </a:rPr>
              <a:t>study comparing climate aspects of the Nile, </a:t>
            </a:r>
            <a:r>
              <a:rPr lang="en-US" sz="2000" i="1" dirty="0" err="1" smtClean="0">
                <a:solidFill>
                  <a:prstClr val="black"/>
                </a:solidFill>
              </a:rPr>
              <a:t>Incomati</a:t>
            </a:r>
            <a:r>
              <a:rPr lang="en-US" sz="2000" i="1" dirty="0" smtClean="0">
                <a:solidFill>
                  <a:prstClr val="black"/>
                </a:solidFill>
              </a:rPr>
              <a:t>, Ganges-Brahmaputra-</a:t>
            </a:r>
            <a:r>
              <a:rPr lang="en-US" sz="2000" i="1" dirty="0" err="1" smtClean="0">
                <a:solidFill>
                  <a:prstClr val="black"/>
                </a:solidFill>
              </a:rPr>
              <a:t>Meghna</a:t>
            </a:r>
            <a:r>
              <a:rPr lang="en-US" sz="2000" i="1" dirty="0" smtClean="0">
                <a:solidFill>
                  <a:prstClr val="black"/>
                </a:solidFill>
              </a:rPr>
              <a:t>, Yangtze, </a:t>
            </a:r>
            <a:r>
              <a:rPr lang="en-US" sz="2000" i="1" dirty="0" err="1" smtClean="0">
                <a:solidFill>
                  <a:prstClr val="black"/>
                </a:solidFill>
              </a:rPr>
              <a:t>Ciliwung</a:t>
            </a:r>
            <a:r>
              <a:rPr lang="en-US" sz="2000" i="1" dirty="0" smtClean="0">
                <a:solidFill>
                  <a:prstClr val="black"/>
                </a:solidFill>
              </a:rPr>
              <a:t>, Mekong, Rhine-Meuse, Danube, California Bay and Mississippi River deltas</a:t>
            </a:r>
            <a:endParaRPr lang="en-US" sz="2000" i="1" dirty="0">
              <a:solidFill>
                <a:prstClr val="black"/>
              </a:solidFill>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22</a:t>
            </a:fld>
            <a:endParaRPr lang="en-US"/>
          </a:p>
        </p:txBody>
      </p:sp>
      <p:sp>
        <p:nvSpPr>
          <p:cNvPr id="7" name="Title 1"/>
          <p:cNvSpPr txBox="1">
            <a:spLocks/>
          </p:cNvSpPr>
          <p:nvPr/>
        </p:nvSpPr>
        <p:spPr>
          <a:xfrm>
            <a:off x="378000" y="1620000"/>
            <a:ext cx="5184600" cy="1080000"/>
          </a:xfrm>
          <a:prstGeom prst="rect">
            <a:avLst/>
          </a:prstGeom>
        </p:spPr>
        <p:txBody>
          <a:bodyPr vert="horz" lIns="91440" tIns="45720" rIns="91440" bIns="45720" rtlCol="0" anchor="ctr">
            <a:normAutofit fontScale="25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1" i="1" u="none" strike="noStrike" kern="1200" cap="none" spc="0" normalizeH="0" baseline="0" noProof="0" dirty="0" smtClean="0">
              <a:ln>
                <a:noFill/>
              </a:ln>
              <a:solidFill>
                <a:srgbClr val="00B0F0"/>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16000" b="1" i="1" noProof="0" dirty="0" smtClean="0">
                <a:solidFill>
                  <a:srgbClr val="4676A6"/>
                </a:solidFill>
                <a:latin typeface="+mj-lt"/>
                <a:ea typeface="+mj-ea"/>
                <a:cs typeface="+mj-cs"/>
              </a:rPr>
              <a:t>More information (2):</a:t>
            </a:r>
            <a:endParaRPr kumimoji="0" lang="en-US" sz="16000" b="1" i="1" u="none" strike="noStrike" kern="1200" cap="none" spc="0" normalizeH="0" noProof="0" dirty="0">
              <a:ln>
                <a:noFill/>
              </a:ln>
              <a:solidFill>
                <a:srgbClr val="4676A6"/>
              </a:solidFill>
              <a:effectLst/>
              <a:uLnTx/>
              <a:uFillTx/>
              <a:latin typeface="+mj-lt"/>
              <a:ea typeface="+mj-ea"/>
              <a:cs typeface="+mj-cs"/>
            </a:endParaRPr>
          </a:p>
        </p:txBody>
      </p:sp>
      <p:pic>
        <p:nvPicPr>
          <p:cNvPr id="12"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000" y="788466"/>
            <a:ext cx="771525" cy="692259"/>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2000" y="838200"/>
            <a:ext cx="1219200" cy="7112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48000" y="914400"/>
            <a:ext cx="1385700" cy="602780"/>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01886" y="1053073"/>
            <a:ext cx="984114" cy="427652"/>
          </a:xfrm>
          <a:prstGeom prst="rect">
            <a:avLst/>
          </a:prstGeom>
        </p:spPr>
      </p:pic>
    </p:spTree>
    <p:extLst>
      <p:ext uri="{BB962C8B-B14F-4D97-AF65-F5344CB8AC3E}">
        <p14:creationId xmlns:p14="http://schemas.microsoft.com/office/powerpoint/2010/main" val="3462736856"/>
      </p:ext>
    </p:extLst>
  </p:cSld>
  <p:clrMapOvr>
    <a:masterClrMapping/>
  </p:clrMapOvr>
  <p:transition advTm="20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880000"/>
            <a:ext cx="8208000" cy="4495800"/>
          </a:xfrm>
        </p:spPr>
        <p:txBody>
          <a:bodyPr>
            <a:normAutofit/>
          </a:bodyPr>
          <a:lstStyle/>
          <a:p>
            <a:pPr marL="0" indent="0">
              <a:lnSpc>
                <a:spcPct val="90000"/>
              </a:lnSpc>
              <a:spcBef>
                <a:spcPts val="0"/>
              </a:spcBef>
              <a:spcAft>
                <a:spcPts val="600"/>
              </a:spcAft>
              <a:buNone/>
            </a:pPr>
            <a:r>
              <a:rPr lang="en-US" sz="2400" b="1" dirty="0"/>
              <a:t>Seizing the global opportunity – Partnerships for better growth and a better </a:t>
            </a:r>
            <a:r>
              <a:rPr lang="en-US" sz="2400" b="1" dirty="0" smtClean="0"/>
              <a:t>climate </a:t>
            </a:r>
            <a:r>
              <a:rPr lang="en-US" sz="2000" b="1" dirty="0" smtClean="0"/>
              <a:t>(Global Commission on the Economy and Climate; 2015) </a:t>
            </a:r>
            <a:r>
              <a:rPr lang="en-US" sz="2000" i="1" dirty="0" smtClean="0"/>
              <a:t>the </a:t>
            </a:r>
            <a:r>
              <a:rPr lang="en-US" sz="2000" i="1" dirty="0"/>
              <a:t>2015 new climate economy report</a:t>
            </a:r>
            <a:endParaRPr lang="en-US" sz="2000" i="1" dirty="0" smtClean="0"/>
          </a:p>
          <a:p>
            <a:pPr marL="0" lvl="0" indent="0">
              <a:lnSpc>
                <a:spcPct val="90000"/>
              </a:lnSpc>
              <a:spcBef>
                <a:spcPts val="0"/>
              </a:spcBef>
              <a:spcAft>
                <a:spcPts val="600"/>
              </a:spcAft>
              <a:buNone/>
            </a:pPr>
            <a:r>
              <a:rPr lang="en-US" sz="2400" b="1" dirty="0">
                <a:solidFill>
                  <a:prstClr val="black"/>
                </a:solidFill>
              </a:rPr>
              <a:t>Climate change 2014: Impacts, adaptation and vulnerability </a:t>
            </a:r>
            <a:r>
              <a:rPr lang="en-US" sz="2000" b="1" dirty="0">
                <a:solidFill>
                  <a:prstClr val="black"/>
                </a:solidFill>
              </a:rPr>
              <a:t>(</a:t>
            </a:r>
            <a:r>
              <a:rPr lang="en-US" sz="2000" b="1" dirty="0" smtClean="0">
                <a:solidFill>
                  <a:prstClr val="black"/>
                </a:solidFill>
              </a:rPr>
              <a:t>IPCC; 2014) </a:t>
            </a:r>
            <a:r>
              <a:rPr lang="en-US" sz="2000" i="1" dirty="0" smtClean="0">
                <a:solidFill>
                  <a:prstClr val="black"/>
                </a:solidFill>
              </a:rPr>
              <a:t>summary for policy makers</a:t>
            </a:r>
            <a:endParaRPr lang="en-US" sz="2000" i="1" dirty="0">
              <a:solidFill>
                <a:prstClr val="black"/>
              </a:solidFill>
            </a:endParaRPr>
          </a:p>
          <a:p>
            <a:pPr marL="0" lvl="0" indent="0">
              <a:lnSpc>
                <a:spcPct val="90000"/>
              </a:lnSpc>
              <a:spcBef>
                <a:spcPts val="0"/>
              </a:spcBef>
              <a:spcAft>
                <a:spcPts val="600"/>
              </a:spcAft>
              <a:buNone/>
            </a:pPr>
            <a:r>
              <a:rPr lang="en-US" sz="2400" b="1" dirty="0">
                <a:solidFill>
                  <a:prstClr val="black"/>
                </a:solidFill>
              </a:rPr>
              <a:t>Being prepared for climate change </a:t>
            </a:r>
            <a:r>
              <a:rPr lang="en-US" sz="2000" b="1" dirty="0" smtClean="0">
                <a:solidFill>
                  <a:prstClr val="black"/>
                </a:solidFill>
              </a:rPr>
              <a:t>(EPA; 2014) </a:t>
            </a:r>
            <a:r>
              <a:rPr lang="en-US" sz="2000" i="1" dirty="0" smtClean="0">
                <a:solidFill>
                  <a:prstClr val="black"/>
                </a:solidFill>
              </a:rPr>
              <a:t>a </a:t>
            </a:r>
            <a:r>
              <a:rPr lang="en-US" sz="2000" i="1" dirty="0">
                <a:solidFill>
                  <a:prstClr val="black"/>
                </a:solidFill>
              </a:rPr>
              <a:t>workbook for developing risk-based adaptation plans</a:t>
            </a:r>
          </a:p>
        </p:txBody>
      </p:sp>
      <p:sp>
        <p:nvSpPr>
          <p:cNvPr id="5" name="Slide Number Placeholder 4"/>
          <p:cNvSpPr>
            <a:spLocks noGrp="1"/>
          </p:cNvSpPr>
          <p:nvPr>
            <p:ph type="sldNum" sz="quarter" idx="12"/>
          </p:nvPr>
        </p:nvSpPr>
        <p:spPr/>
        <p:txBody>
          <a:bodyPr/>
          <a:lstStyle/>
          <a:p>
            <a:fld id="{7AE59B96-4131-4DD5-A7F3-9C8969C240CC}" type="slidenum">
              <a:rPr lang="en-US" smtClean="0"/>
              <a:pPr/>
              <a:t>23</a:t>
            </a:fld>
            <a:endParaRPr lang="en-US"/>
          </a:p>
        </p:txBody>
      </p:sp>
      <p:sp>
        <p:nvSpPr>
          <p:cNvPr id="7" name="Title 1"/>
          <p:cNvSpPr txBox="1">
            <a:spLocks/>
          </p:cNvSpPr>
          <p:nvPr/>
        </p:nvSpPr>
        <p:spPr>
          <a:xfrm>
            <a:off x="378000" y="1620000"/>
            <a:ext cx="5184600" cy="1080000"/>
          </a:xfrm>
          <a:prstGeom prst="rect">
            <a:avLst/>
          </a:prstGeom>
        </p:spPr>
        <p:txBody>
          <a:bodyPr vert="horz" lIns="91440" tIns="45720" rIns="91440" bIns="45720" rtlCol="0" anchor="ctr">
            <a:normAutofit fontScale="25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1" i="1" u="none" strike="noStrike" kern="1200" cap="none" spc="0" normalizeH="0" baseline="0" noProof="0" dirty="0" smtClean="0">
              <a:ln>
                <a:noFill/>
              </a:ln>
              <a:solidFill>
                <a:srgbClr val="00B0F0"/>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16000" b="1" i="1" noProof="0" dirty="0" smtClean="0">
                <a:solidFill>
                  <a:srgbClr val="4676A6"/>
                </a:solidFill>
                <a:latin typeface="+mj-lt"/>
                <a:ea typeface="+mj-ea"/>
                <a:cs typeface="+mj-cs"/>
              </a:rPr>
              <a:t>More information (3):</a:t>
            </a:r>
            <a:endParaRPr kumimoji="0" lang="en-US" sz="16000" b="1" i="1" u="none" strike="noStrike" kern="1200" cap="none" spc="0" normalizeH="0" noProof="0" dirty="0">
              <a:ln>
                <a:noFill/>
              </a:ln>
              <a:solidFill>
                <a:srgbClr val="4676A6"/>
              </a:solidFill>
              <a:effectLst/>
              <a:uLnTx/>
              <a:uFillTx/>
              <a:latin typeface="+mj-lt"/>
              <a:ea typeface="+mj-ea"/>
              <a:cs typeface="+mj-cs"/>
            </a:endParaRPr>
          </a:p>
        </p:txBody>
      </p:sp>
      <p:pic>
        <p:nvPicPr>
          <p:cNvPr id="12"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9673" y="369871"/>
            <a:ext cx="992982" cy="992982"/>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0200" y="417820"/>
            <a:ext cx="1629585" cy="950591"/>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67600" y="448527"/>
            <a:ext cx="909701" cy="990600"/>
          </a:xfrm>
          <a:prstGeom prst="rect">
            <a:avLst/>
          </a:prstGeom>
        </p:spPr>
      </p:pic>
    </p:spTree>
    <p:extLst>
      <p:ext uri="{BB962C8B-B14F-4D97-AF65-F5344CB8AC3E}">
        <p14:creationId xmlns:p14="http://schemas.microsoft.com/office/powerpoint/2010/main" val="876082772"/>
      </p:ext>
    </p:extLst>
  </p:cSld>
  <p:clrMapOvr>
    <a:masterClrMapping/>
  </p:clrMapOvr>
  <p:transition advTm="20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24</a:t>
            </a:fld>
            <a:endParaRPr lang="en-US"/>
          </a:p>
        </p:txBody>
      </p:sp>
      <p:sp>
        <p:nvSpPr>
          <p:cNvPr id="2" name="TextBox 1"/>
          <p:cNvSpPr txBox="1"/>
          <p:nvPr/>
        </p:nvSpPr>
        <p:spPr>
          <a:xfrm>
            <a:off x="378000" y="900000"/>
            <a:ext cx="8208000" cy="707886"/>
          </a:xfrm>
          <a:prstGeom prst="rect">
            <a:avLst/>
          </a:prstGeom>
          <a:noFill/>
        </p:spPr>
        <p:txBody>
          <a:bodyPr wrap="square" rtlCol="0" anchor="ctr">
            <a:spAutoFit/>
          </a:bodyPr>
          <a:lstStyle/>
          <a:p>
            <a:pPr algn="r"/>
            <a:r>
              <a:rPr lang="en-US" sz="4000" b="1" i="1" dirty="0" smtClean="0">
                <a:solidFill>
                  <a:srgbClr val="4676A6"/>
                </a:solidFill>
              </a:rPr>
              <a:t>Role of science</a:t>
            </a:r>
          </a:p>
        </p:txBody>
      </p:sp>
      <p:sp>
        <p:nvSpPr>
          <p:cNvPr id="10" name="Tijdelijke aanduiding voor inhoud 2"/>
          <p:cNvSpPr txBox="1">
            <a:spLocks/>
          </p:cNvSpPr>
          <p:nvPr/>
        </p:nvSpPr>
        <p:spPr bwMode="auto">
          <a:xfrm>
            <a:off x="378000" y="1800000"/>
            <a:ext cx="82080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marL="342000" lvl="0" indent="-342000">
              <a:lnSpc>
                <a:spcPct val="80000"/>
              </a:lnSpc>
              <a:spcBef>
                <a:spcPts val="0"/>
              </a:spcBef>
              <a:spcAft>
                <a:spcPts val="1200"/>
              </a:spcAft>
              <a:buFont typeface="Arial" panose="020B0604020202020204" pitchFamily="34" charset="0"/>
              <a:buChar char="•"/>
              <a:defRPr/>
            </a:pPr>
            <a:r>
              <a:rPr lang="en-US" sz="2600" b="1" kern="0" dirty="0">
                <a:solidFill>
                  <a:srgbClr val="4676A6"/>
                </a:solidFill>
              </a:rPr>
              <a:t>Improved projections, predictions and monitoring </a:t>
            </a:r>
            <a:r>
              <a:rPr lang="en-US" sz="2600" kern="0" dirty="0"/>
              <a:t>of </a:t>
            </a:r>
            <a:r>
              <a:rPr lang="en-US" sz="2600" kern="0" dirty="0" smtClean="0"/>
              <a:t>multi-decadal </a:t>
            </a:r>
            <a:r>
              <a:rPr lang="en-US" sz="2600" kern="0" dirty="0"/>
              <a:t>global to regional climate changes</a:t>
            </a:r>
          </a:p>
          <a:p>
            <a:pPr marL="342000" lvl="0" indent="-342000">
              <a:lnSpc>
                <a:spcPct val="80000"/>
              </a:lnSpc>
              <a:spcBef>
                <a:spcPts val="0"/>
              </a:spcBef>
              <a:spcAft>
                <a:spcPts val="1200"/>
              </a:spcAft>
              <a:buFont typeface="Arial" panose="020B0604020202020204" pitchFamily="34" charset="0"/>
              <a:buChar char="•"/>
              <a:defRPr/>
            </a:pPr>
            <a:r>
              <a:rPr lang="en-US" sz="2600" b="1" kern="0" dirty="0">
                <a:solidFill>
                  <a:srgbClr val="4676A6"/>
                </a:solidFill>
              </a:rPr>
              <a:t>Stronger scientific foundation </a:t>
            </a:r>
            <a:r>
              <a:rPr lang="en-US" sz="2600" kern="0" dirty="0"/>
              <a:t>for adaptation and mitigation</a:t>
            </a:r>
          </a:p>
          <a:p>
            <a:pPr marL="342000" lvl="0" indent="-342000">
              <a:lnSpc>
                <a:spcPct val="80000"/>
              </a:lnSpc>
              <a:spcBef>
                <a:spcPts val="0"/>
              </a:spcBef>
              <a:spcAft>
                <a:spcPts val="1200"/>
              </a:spcAft>
              <a:buFont typeface="Arial" panose="020B0604020202020204" pitchFamily="34" charset="0"/>
              <a:buChar char="•"/>
              <a:defRPr/>
            </a:pPr>
            <a:r>
              <a:rPr lang="en-US" sz="2600" b="1" kern="0" dirty="0">
                <a:solidFill>
                  <a:srgbClr val="4676A6"/>
                </a:solidFill>
              </a:rPr>
              <a:t>Improved predictions </a:t>
            </a:r>
            <a:r>
              <a:rPr lang="en-US" sz="2600" kern="0" dirty="0"/>
              <a:t>of high-impact weather and climate</a:t>
            </a:r>
          </a:p>
          <a:p>
            <a:pPr marL="342000" lvl="0" indent="-342000">
              <a:lnSpc>
                <a:spcPct val="80000"/>
              </a:lnSpc>
              <a:spcBef>
                <a:spcPts val="0"/>
              </a:spcBef>
              <a:spcAft>
                <a:spcPts val="1200"/>
              </a:spcAft>
              <a:buFont typeface="Arial" panose="020B0604020202020204" pitchFamily="34" charset="0"/>
              <a:buChar char="•"/>
              <a:defRPr/>
            </a:pPr>
            <a:r>
              <a:rPr lang="en-US" sz="2600" kern="0" dirty="0"/>
              <a:t>Science-based support to </a:t>
            </a:r>
            <a:r>
              <a:rPr lang="en-US" sz="2600" b="1" kern="0" dirty="0">
                <a:solidFill>
                  <a:srgbClr val="4676A6"/>
                </a:solidFill>
              </a:rPr>
              <a:t>responses and planning</a:t>
            </a:r>
          </a:p>
          <a:p>
            <a:pPr marL="342000" lvl="0" indent="-342000">
              <a:lnSpc>
                <a:spcPct val="80000"/>
              </a:lnSpc>
              <a:spcBef>
                <a:spcPts val="0"/>
              </a:spcBef>
              <a:spcAft>
                <a:spcPts val="1200"/>
              </a:spcAft>
              <a:buFont typeface="Arial" panose="020B0604020202020204" pitchFamily="34" charset="0"/>
              <a:buChar char="•"/>
              <a:defRPr/>
            </a:pPr>
            <a:r>
              <a:rPr lang="en-US" sz="2600" b="1" kern="0" dirty="0">
                <a:solidFill>
                  <a:srgbClr val="4676A6"/>
                </a:solidFill>
              </a:rPr>
              <a:t>Developing national and international climate services</a:t>
            </a:r>
          </a:p>
          <a:p>
            <a:pPr marL="342000" indent="-342000">
              <a:lnSpc>
                <a:spcPct val="80000"/>
              </a:lnSpc>
              <a:spcBef>
                <a:spcPts val="0"/>
              </a:spcBef>
              <a:spcAft>
                <a:spcPts val="1200"/>
              </a:spcAft>
              <a:buFont typeface="Arial" panose="020B0604020202020204" pitchFamily="34" charset="0"/>
              <a:buChar char="•"/>
              <a:defRPr/>
            </a:pPr>
            <a:r>
              <a:rPr lang="en-US" sz="2600" b="1" kern="0" dirty="0">
                <a:solidFill>
                  <a:srgbClr val="4676A6"/>
                </a:solidFill>
              </a:rPr>
              <a:t>Education and capacity building</a:t>
            </a:r>
            <a:endParaRPr lang="en-GB" sz="2600" b="1" kern="0" dirty="0">
              <a:solidFill>
                <a:srgbClr val="4676A6"/>
              </a:solidFill>
            </a:endParaRPr>
          </a:p>
          <a:p>
            <a:pPr marL="285750" marR="0" lvl="0" indent="-285750" algn="l" defTabSz="914400" rtl="0" eaLnBrk="0" fontAlgn="base" latinLnBrk="0" hangingPunct="0">
              <a:lnSpc>
                <a:spcPct val="80000"/>
              </a:lnSpc>
              <a:spcBef>
                <a:spcPct val="20000"/>
              </a:spcBef>
              <a:spcAft>
                <a:spcPts val="1200"/>
              </a:spcAft>
              <a:buClrTx/>
              <a:buSzPct val="60000"/>
              <a:buFont typeface="Arial" panose="020B0604020202020204" pitchFamily="34" charset="0"/>
              <a:buChar char="•"/>
              <a:tabLst/>
              <a:defRPr/>
            </a:pPr>
            <a:endParaRPr kumimoji="0" lang="en-GB" sz="2600" i="0" u="none" strike="noStrike" kern="0" cap="none" spc="0" normalizeH="0" baseline="0" noProof="0" dirty="0" smtClean="0">
              <a:ln>
                <a:noFill/>
              </a:ln>
              <a:solidFill>
                <a:srgbClr val="000000"/>
              </a:solidFill>
              <a:effectLst/>
              <a:uLnTx/>
              <a:uFillTx/>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4207811564"/>
      </p:ext>
    </p:extLst>
  </p:cSld>
  <p:clrMapOvr>
    <a:masterClrMapping/>
  </p:clrMapOvr>
  <p:transition advTm="20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880000"/>
            <a:ext cx="8208000" cy="4876800"/>
          </a:xfrm>
        </p:spPr>
        <p:txBody>
          <a:bodyPr>
            <a:normAutofit/>
          </a:bodyPr>
          <a:lstStyle/>
          <a:p>
            <a:pPr marL="0" indent="0">
              <a:lnSpc>
                <a:spcPct val="90000"/>
              </a:lnSpc>
              <a:spcBef>
                <a:spcPts val="0"/>
              </a:spcBef>
              <a:spcAft>
                <a:spcPts val="1200"/>
              </a:spcAft>
              <a:buNone/>
            </a:pPr>
            <a:r>
              <a:rPr lang="en-US" sz="2400" b="1" dirty="0" smtClean="0"/>
              <a:t>Turn down the heat: why a 4</a:t>
            </a:r>
            <a:r>
              <a:rPr lang="en-US" sz="2400" b="1" baseline="30000" dirty="0" smtClean="0"/>
              <a:t>o</a:t>
            </a:r>
            <a:r>
              <a:rPr lang="en-US" sz="2400" b="1" dirty="0" smtClean="0"/>
              <a:t>C warmer world must be avoided </a:t>
            </a:r>
            <a:r>
              <a:rPr lang="en-US" sz="2000" b="1" dirty="0" smtClean="0"/>
              <a:t>(World Bank; 2012) </a:t>
            </a:r>
            <a:r>
              <a:rPr lang="en-US" sz="2000" i="1" dirty="0" smtClean="0"/>
              <a:t>overview of climate projections and possible impact</a:t>
            </a:r>
            <a:endParaRPr lang="en-US" sz="2000" i="1" dirty="0"/>
          </a:p>
          <a:p>
            <a:pPr marL="0" lvl="0" indent="0">
              <a:lnSpc>
                <a:spcPct val="90000"/>
              </a:lnSpc>
              <a:spcBef>
                <a:spcPts val="0"/>
              </a:spcBef>
              <a:spcAft>
                <a:spcPts val="1200"/>
              </a:spcAft>
              <a:buNone/>
            </a:pPr>
            <a:r>
              <a:rPr lang="en-US" sz="2400" b="1" dirty="0" smtClean="0">
                <a:solidFill>
                  <a:prstClr val="black"/>
                </a:solidFill>
              </a:rPr>
              <a:t>Guidelines </a:t>
            </a:r>
            <a:r>
              <a:rPr lang="en-US" sz="2400" b="1" dirty="0">
                <a:solidFill>
                  <a:prstClr val="black"/>
                </a:solidFill>
              </a:rPr>
              <a:t>on analysis of extremes in a changing climate in support of informed decisions for adaptation </a:t>
            </a:r>
            <a:r>
              <a:rPr lang="en-US" sz="2000" b="1" dirty="0">
                <a:solidFill>
                  <a:prstClr val="black"/>
                </a:solidFill>
              </a:rPr>
              <a:t>(</a:t>
            </a:r>
            <a:r>
              <a:rPr lang="en-US" sz="2000" b="1" dirty="0" smtClean="0">
                <a:solidFill>
                  <a:prstClr val="black"/>
                </a:solidFill>
              </a:rPr>
              <a:t>WMO; 2009) </a:t>
            </a:r>
            <a:br>
              <a:rPr lang="en-US" sz="2000" b="1" dirty="0" smtClean="0">
                <a:solidFill>
                  <a:prstClr val="black"/>
                </a:solidFill>
              </a:rPr>
            </a:br>
            <a:r>
              <a:rPr lang="en-US" sz="2000" i="1" dirty="0" smtClean="0">
                <a:solidFill>
                  <a:prstClr val="black"/>
                </a:solidFill>
              </a:rPr>
              <a:t>guide </a:t>
            </a:r>
            <a:r>
              <a:rPr lang="en-US" sz="2000" i="1" dirty="0">
                <a:solidFill>
                  <a:prstClr val="black"/>
                </a:solidFill>
              </a:rPr>
              <a:t>on datasets, observations, analysis and toolkit(s)</a:t>
            </a:r>
          </a:p>
          <a:p>
            <a:pPr marL="0" lvl="0" indent="0">
              <a:lnSpc>
                <a:spcPct val="90000"/>
              </a:lnSpc>
              <a:spcBef>
                <a:spcPts val="0"/>
              </a:spcBef>
              <a:spcAft>
                <a:spcPts val="1200"/>
              </a:spcAft>
              <a:buNone/>
            </a:pPr>
            <a:r>
              <a:rPr lang="en-US" sz="2400" b="1" dirty="0" err="1" smtClean="0">
                <a:solidFill>
                  <a:prstClr val="black"/>
                </a:solidFill>
              </a:rPr>
              <a:t>WCRP</a:t>
            </a:r>
            <a:r>
              <a:rPr lang="en-US" sz="2400" b="1" dirty="0" smtClean="0">
                <a:solidFill>
                  <a:prstClr val="black"/>
                </a:solidFill>
              </a:rPr>
              <a:t> </a:t>
            </a:r>
            <a:r>
              <a:rPr lang="en-US" sz="2400" b="1" dirty="0">
                <a:solidFill>
                  <a:prstClr val="black"/>
                </a:solidFill>
              </a:rPr>
              <a:t>(GEWEX, </a:t>
            </a:r>
            <a:r>
              <a:rPr lang="en-US" sz="2400" b="1" dirty="0" err="1">
                <a:solidFill>
                  <a:prstClr val="black"/>
                </a:solidFill>
              </a:rPr>
              <a:t>CliC</a:t>
            </a:r>
            <a:r>
              <a:rPr lang="en-US" sz="2400" b="1" dirty="0">
                <a:solidFill>
                  <a:prstClr val="black"/>
                </a:solidFill>
              </a:rPr>
              <a:t>, CLIVAR, SPARC) documents </a:t>
            </a:r>
            <a:r>
              <a:rPr lang="en-US" sz="2000" i="1" dirty="0" smtClean="0">
                <a:solidFill>
                  <a:prstClr val="black"/>
                </a:solidFill>
              </a:rPr>
              <a:t>reports </a:t>
            </a:r>
            <a:r>
              <a:rPr lang="en-US" sz="2000" i="1" dirty="0">
                <a:solidFill>
                  <a:prstClr val="black"/>
                </a:solidFill>
              </a:rPr>
              <a:t>on clouds, implementation plan and achievements, fact sheets on sea level rise and </a:t>
            </a:r>
            <a:r>
              <a:rPr lang="en-US" sz="2000" i="1" dirty="0" smtClean="0">
                <a:solidFill>
                  <a:prstClr val="black"/>
                </a:solidFill>
              </a:rPr>
              <a:t>monsoons</a:t>
            </a:r>
          </a:p>
          <a:p>
            <a:pPr marL="0" lvl="0" indent="0">
              <a:lnSpc>
                <a:spcPct val="90000"/>
              </a:lnSpc>
              <a:spcBef>
                <a:spcPts val="0"/>
              </a:spcBef>
              <a:spcAft>
                <a:spcPts val="1200"/>
              </a:spcAft>
              <a:buNone/>
            </a:pPr>
            <a:r>
              <a:rPr lang="en-US" sz="2400" b="1" dirty="0" smtClean="0">
                <a:solidFill>
                  <a:prstClr val="black"/>
                </a:solidFill>
              </a:rPr>
              <a:t>Climate </a:t>
            </a:r>
            <a:r>
              <a:rPr lang="en-US" sz="2400" b="1" dirty="0">
                <a:solidFill>
                  <a:prstClr val="black"/>
                </a:solidFill>
              </a:rPr>
              <a:t>change science compendium </a:t>
            </a:r>
            <a:r>
              <a:rPr lang="en-US" sz="2000" b="1" dirty="0" smtClean="0">
                <a:solidFill>
                  <a:prstClr val="black"/>
                </a:solidFill>
              </a:rPr>
              <a:t>(UNEP; 2009) </a:t>
            </a:r>
            <a:r>
              <a:rPr lang="en-US" sz="2000" i="1" dirty="0" smtClean="0">
                <a:solidFill>
                  <a:prstClr val="black"/>
                </a:solidFill>
              </a:rPr>
              <a:t>comprehensive </a:t>
            </a:r>
            <a:r>
              <a:rPr lang="en-US" sz="2000" i="1" dirty="0">
                <a:solidFill>
                  <a:prstClr val="black"/>
                </a:solidFill>
              </a:rPr>
              <a:t>popular overview of climate science</a:t>
            </a:r>
          </a:p>
          <a:p>
            <a:pPr marL="0" lvl="0" indent="0">
              <a:spcBef>
                <a:spcPts val="0"/>
              </a:spcBef>
              <a:buNone/>
            </a:pPr>
            <a:r>
              <a:rPr lang="en-US" sz="2000" i="1" dirty="0" smtClean="0"/>
              <a:t>	</a:t>
            </a:r>
          </a:p>
        </p:txBody>
      </p:sp>
      <p:sp>
        <p:nvSpPr>
          <p:cNvPr id="5" name="Slide Number Placeholder 4"/>
          <p:cNvSpPr>
            <a:spLocks noGrp="1"/>
          </p:cNvSpPr>
          <p:nvPr>
            <p:ph type="sldNum" sz="quarter" idx="12"/>
          </p:nvPr>
        </p:nvSpPr>
        <p:spPr/>
        <p:txBody>
          <a:bodyPr/>
          <a:lstStyle/>
          <a:p>
            <a:fld id="{7AE59B96-4131-4DD5-A7F3-9C8969C240CC}" type="slidenum">
              <a:rPr lang="en-US" smtClean="0"/>
              <a:pPr/>
              <a:t>25</a:t>
            </a:fld>
            <a:endParaRPr lang="en-US"/>
          </a:p>
        </p:txBody>
      </p:sp>
      <p:sp>
        <p:nvSpPr>
          <p:cNvPr id="7" name="Title 1"/>
          <p:cNvSpPr txBox="1">
            <a:spLocks/>
          </p:cNvSpPr>
          <p:nvPr/>
        </p:nvSpPr>
        <p:spPr>
          <a:xfrm>
            <a:off x="378000" y="1620000"/>
            <a:ext cx="4627200" cy="1080000"/>
          </a:xfrm>
          <a:prstGeom prst="rect">
            <a:avLst/>
          </a:prstGeom>
        </p:spPr>
        <p:txBody>
          <a:bodyPr vert="horz" lIns="91440" tIns="45720" rIns="91440" bIns="45720" rtlCol="0" anchor="ctr">
            <a:normAutofit fontScale="25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1" i="1" u="none" strike="noStrike" kern="1200" cap="none" spc="0" normalizeH="0" baseline="0" noProof="0" dirty="0" smtClean="0">
              <a:ln>
                <a:noFill/>
              </a:ln>
              <a:solidFill>
                <a:srgbClr val="00B0F0"/>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16000" b="1" i="1" noProof="0" dirty="0" smtClean="0">
                <a:solidFill>
                  <a:srgbClr val="4676A6"/>
                </a:solidFill>
                <a:latin typeface="+mj-lt"/>
                <a:ea typeface="+mj-ea"/>
                <a:cs typeface="+mj-cs"/>
              </a:rPr>
              <a:t>More information:</a:t>
            </a:r>
            <a:endParaRPr kumimoji="0" lang="en-US" sz="16000" b="1" i="1" u="none" strike="noStrike" kern="1200" cap="none" spc="0" normalizeH="0" noProof="0" dirty="0">
              <a:ln>
                <a:noFill/>
              </a:ln>
              <a:solidFill>
                <a:srgbClr val="4676A6"/>
              </a:solidFill>
              <a:effectLst/>
              <a:uLnTx/>
              <a:uFillTx/>
              <a:latin typeface="+mj-lt"/>
              <a:ea typeface="+mj-ea"/>
              <a:cs typeface="+mj-cs"/>
            </a:endParaRPr>
          </a:p>
        </p:txBody>
      </p:sp>
      <p:pic>
        <p:nvPicPr>
          <p:cNvPr id="12"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8000" y="1008000"/>
            <a:ext cx="1181100" cy="51377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8000" y="360000"/>
            <a:ext cx="643852" cy="1123251"/>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36000" y="936000"/>
            <a:ext cx="1371600" cy="587828"/>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01724" y="746798"/>
            <a:ext cx="684276" cy="733927"/>
          </a:xfrm>
          <a:prstGeom prst="rect">
            <a:avLst/>
          </a:prstGeom>
        </p:spPr>
      </p:pic>
    </p:spTree>
    <p:extLst>
      <p:ext uri="{BB962C8B-B14F-4D97-AF65-F5344CB8AC3E}">
        <p14:creationId xmlns:p14="http://schemas.microsoft.com/office/powerpoint/2010/main" val="1877710378"/>
      </p:ext>
    </p:extLst>
  </p:cSld>
  <p:clrMapOvr>
    <a:masterClrMapping/>
  </p:clrMapOvr>
  <p:transition advTm="200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26</a:t>
            </a:fld>
            <a:endParaRPr lang="en-US"/>
          </a:p>
        </p:txBody>
      </p:sp>
      <p:sp>
        <p:nvSpPr>
          <p:cNvPr id="2" name="TextBox 1"/>
          <p:cNvSpPr txBox="1"/>
          <p:nvPr/>
        </p:nvSpPr>
        <p:spPr>
          <a:xfrm>
            <a:off x="378000" y="900000"/>
            <a:ext cx="8208000" cy="707886"/>
          </a:xfrm>
          <a:prstGeom prst="rect">
            <a:avLst/>
          </a:prstGeom>
          <a:noFill/>
        </p:spPr>
        <p:txBody>
          <a:bodyPr wrap="square" rtlCol="0" anchor="ctr">
            <a:spAutoFit/>
          </a:bodyPr>
          <a:lstStyle/>
          <a:p>
            <a:pPr algn="r"/>
            <a:r>
              <a:rPr lang="en-US" sz="4000" b="1" i="1" dirty="0" smtClean="0">
                <a:solidFill>
                  <a:srgbClr val="4676A6"/>
                </a:solidFill>
              </a:rPr>
              <a:t>Carbon accounting</a:t>
            </a:r>
          </a:p>
        </p:txBody>
      </p:sp>
      <p:sp>
        <p:nvSpPr>
          <p:cNvPr id="10" name="Tijdelijke aanduiding voor inhoud 2"/>
          <p:cNvSpPr txBox="1">
            <a:spLocks/>
          </p:cNvSpPr>
          <p:nvPr/>
        </p:nvSpPr>
        <p:spPr bwMode="auto">
          <a:xfrm>
            <a:off x="378000" y="1800000"/>
            <a:ext cx="82080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marL="342000" lvl="0" indent="-342000">
              <a:lnSpc>
                <a:spcPct val="80000"/>
              </a:lnSpc>
              <a:spcBef>
                <a:spcPts val="0"/>
              </a:spcBef>
              <a:spcAft>
                <a:spcPts val="600"/>
              </a:spcAft>
              <a:buFont typeface="Arial" panose="020B0604020202020204" pitchFamily="34" charset="0"/>
              <a:buChar char="•"/>
              <a:defRPr/>
            </a:pPr>
            <a:r>
              <a:rPr lang="en-US" sz="2600" kern="0" dirty="0" smtClean="0"/>
              <a:t>Importance of MRV</a:t>
            </a:r>
            <a:r>
              <a:rPr lang="en-US" sz="2600" kern="0" dirty="0"/>
              <a:t>: </a:t>
            </a:r>
            <a:r>
              <a:rPr lang="en-US" sz="2600" b="1" kern="0" dirty="0">
                <a:solidFill>
                  <a:srgbClr val="4676A6"/>
                </a:solidFill>
              </a:rPr>
              <a:t>measurement, reporting, verification</a:t>
            </a:r>
          </a:p>
          <a:p>
            <a:pPr marL="342000" lvl="0" indent="-342000">
              <a:lnSpc>
                <a:spcPct val="80000"/>
              </a:lnSpc>
              <a:spcBef>
                <a:spcPts val="0"/>
              </a:spcBef>
              <a:spcAft>
                <a:spcPts val="600"/>
              </a:spcAft>
              <a:buFont typeface="Arial" panose="020B0604020202020204" pitchFamily="34" charset="0"/>
              <a:buChar char="•"/>
              <a:defRPr/>
            </a:pPr>
            <a:r>
              <a:rPr lang="en-US" sz="2600" b="1" kern="0" dirty="0">
                <a:solidFill>
                  <a:srgbClr val="4676A6"/>
                </a:solidFill>
              </a:rPr>
              <a:t>Control of emissions leakage </a:t>
            </a:r>
            <a:r>
              <a:rPr lang="en-US" sz="2600" kern="0" dirty="0"/>
              <a:t>(displaced emissions): </a:t>
            </a:r>
            <a:r>
              <a:rPr lang="en-US" sz="2600" kern="0" dirty="0" smtClean="0"/>
              <a:t>reduction in </a:t>
            </a:r>
            <a:r>
              <a:rPr lang="en-US" sz="2600" kern="0" dirty="0"/>
              <a:t>one place leads to higher emission in another area</a:t>
            </a:r>
          </a:p>
          <a:p>
            <a:pPr marL="342000" lvl="0" indent="-342000">
              <a:lnSpc>
                <a:spcPct val="80000"/>
              </a:lnSpc>
              <a:spcBef>
                <a:spcPts val="0"/>
              </a:spcBef>
              <a:spcAft>
                <a:spcPts val="600"/>
              </a:spcAft>
              <a:buFont typeface="Arial" panose="020B0604020202020204" pitchFamily="34" charset="0"/>
              <a:buChar char="•"/>
              <a:defRPr/>
            </a:pPr>
            <a:r>
              <a:rPr lang="en-US" sz="2600" kern="0" dirty="0" smtClean="0"/>
              <a:t>Translation to </a:t>
            </a:r>
            <a:r>
              <a:rPr lang="en-US" sz="2600" b="1" kern="0" dirty="0" smtClean="0">
                <a:solidFill>
                  <a:srgbClr val="4676A6"/>
                </a:solidFill>
              </a:rPr>
              <a:t>payment </a:t>
            </a:r>
            <a:r>
              <a:rPr lang="en-US" sz="2600" b="1" kern="0" dirty="0">
                <a:solidFill>
                  <a:srgbClr val="4676A6"/>
                </a:solidFill>
              </a:rPr>
              <a:t>for ecosystem services</a:t>
            </a:r>
            <a:r>
              <a:rPr lang="en-US" sz="2600" kern="0" dirty="0">
                <a:solidFill>
                  <a:srgbClr val="4676A6"/>
                </a:solidFill>
              </a:rPr>
              <a:t> </a:t>
            </a:r>
            <a:r>
              <a:rPr lang="en-US" sz="2600" kern="0" dirty="0"/>
              <a:t>(PES)</a:t>
            </a:r>
          </a:p>
          <a:p>
            <a:pPr marL="342000" lvl="0" indent="-342000">
              <a:lnSpc>
                <a:spcPct val="80000"/>
              </a:lnSpc>
              <a:spcBef>
                <a:spcPts val="0"/>
              </a:spcBef>
              <a:spcAft>
                <a:spcPts val="600"/>
              </a:spcAft>
              <a:buFont typeface="Arial" panose="020B0604020202020204" pitchFamily="34" charset="0"/>
              <a:buChar char="•"/>
              <a:defRPr/>
            </a:pPr>
            <a:r>
              <a:rPr lang="en-US" sz="2600" kern="0" dirty="0"/>
              <a:t>Communication with and </a:t>
            </a:r>
            <a:r>
              <a:rPr lang="en-US" sz="2600" b="1" kern="0" dirty="0">
                <a:solidFill>
                  <a:srgbClr val="4676A6"/>
                </a:solidFill>
              </a:rPr>
              <a:t>involvement of </a:t>
            </a:r>
            <a:r>
              <a:rPr lang="en-US" sz="2600" b="1" kern="0" dirty="0" smtClean="0">
                <a:solidFill>
                  <a:srgbClr val="4676A6"/>
                </a:solidFill>
              </a:rPr>
              <a:t>stakeholders</a:t>
            </a:r>
            <a:endParaRPr lang="en-US" sz="2600" b="1" kern="0" dirty="0">
              <a:solidFill>
                <a:srgbClr val="4676A6"/>
              </a:solidFill>
            </a:endParaRPr>
          </a:p>
          <a:p>
            <a:pPr marL="342000" lvl="0" indent="-342000">
              <a:lnSpc>
                <a:spcPct val="80000"/>
              </a:lnSpc>
              <a:spcBef>
                <a:spcPts val="0"/>
              </a:spcBef>
              <a:spcAft>
                <a:spcPts val="600"/>
              </a:spcAft>
              <a:buFont typeface="Arial" panose="020B0604020202020204" pitchFamily="34" charset="0"/>
              <a:buChar char="•"/>
              <a:defRPr/>
            </a:pPr>
            <a:r>
              <a:rPr lang="en-US" sz="2600" kern="0" dirty="0"/>
              <a:t>Approved methodologies for </a:t>
            </a:r>
            <a:r>
              <a:rPr lang="en-US" sz="2600" b="1" kern="0" dirty="0">
                <a:solidFill>
                  <a:srgbClr val="4676A6"/>
                </a:solidFill>
              </a:rPr>
              <a:t>verified carbon standard </a:t>
            </a:r>
            <a:r>
              <a:rPr lang="en-US" sz="2600" kern="0" dirty="0"/>
              <a:t>(VCS)</a:t>
            </a:r>
          </a:p>
          <a:p>
            <a:pPr marL="342000" lvl="0" indent="-342000">
              <a:lnSpc>
                <a:spcPct val="80000"/>
              </a:lnSpc>
              <a:spcBef>
                <a:spcPts val="0"/>
              </a:spcBef>
              <a:spcAft>
                <a:spcPts val="600"/>
              </a:spcAft>
              <a:buFont typeface="Arial" panose="020B0604020202020204" pitchFamily="34" charset="0"/>
              <a:buChar char="•"/>
              <a:defRPr/>
            </a:pPr>
            <a:r>
              <a:rPr lang="en-US" sz="2600" kern="0" dirty="0" smtClean="0"/>
              <a:t>Establishment of </a:t>
            </a:r>
            <a:r>
              <a:rPr lang="en-US" sz="2600" b="1" kern="0" dirty="0" smtClean="0">
                <a:solidFill>
                  <a:srgbClr val="4676A6"/>
                </a:solidFill>
              </a:rPr>
              <a:t>land </a:t>
            </a:r>
            <a:r>
              <a:rPr lang="en-US" sz="2600" b="1" kern="0" dirty="0">
                <a:solidFill>
                  <a:srgbClr val="4676A6"/>
                </a:solidFill>
              </a:rPr>
              <a:t>use / land cover baseline</a:t>
            </a:r>
            <a:r>
              <a:rPr lang="en-US" sz="2600" kern="0" dirty="0"/>
              <a:t>, using GIS and remote </a:t>
            </a:r>
            <a:r>
              <a:rPr lang="en-US" sz="2600" kern="0" dirty="0" smtClean="0"/>
              <a:t>sensing</a:t>
            </a:r>
          </a:p>
          <a:p>
            <a:pPr marL="342000" lvl="0" indent="-342000">
              <a:lnSpc>
                <a:spcPct val="80000"/>
              </a:lnSpc>
              <a:spcBef>
                <a:spcPts val="0"/>
              </a:spcBef>
              <a:spcAft>
                <a:spcPts val="600"/>
              </a:spcAft>
              <a:buFont typeface="Arial" panose="020B0604020202020204" pitchFamily="34" charset="0"/>
              <a:buChar char="•"/>
              <a:defRPr/>
            </a:pPr>
            <a:r>
              <a:rPr lang="en-US" sz="2600" kern="0" dirty="0" smtClean="0"/>
              <a:t>Carbon accounting is complemented by (other) </a:t>
            </a:r>
            <a:r>
              <a:rPr lang="en-US" sz="2600" b="1" kern="0" dirty="0" smtClean="0">
                <a:solidFill>
                  <a:srgbClr val="4676A6"/>
                </a:solidFill>
              </a:rPr>
              <a:t>multiple benefit assessments</a:t>
            </a:r>
            <a:endParaRPr lang="en-US" sz="2600" b="1" kern="0"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2938764618"/>
      </p:ext>
    </p:extLst>
  </p:cSld>
  <p:clrMapOvr>
    <a:masterClrMapping/>
  </p:clrMapOvr>
  <p:transition advTm="2000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700000"/>
            <a:ext cx="8208000" cy="4142400"/>
          </a:xfrm>
        </p:spPr>
        <p:txBody>
          <a:bodyPr>
            <a:normAutofit lnSpcReduction="10000"/>
          </a:bodyPr>
          <a:lstStyle/>
          <a:p>
            <a:pPr marL="0" indent="0">
              <a:lnSpc>
                <a:spcPct val="90000"/>
              </a:lnSpc>
              <a:spcBef>
                <a:spcPts val="0"/>
              </a:spcBef>
              <a:spcAft>
                <a:spcPts val="1200"/>
              </a:spcAft>
              <a:buNone/>
            </a:pPr>
            <a:r>
              <a:rPr lang="en-US" sz="2600" b="1" dirty="0" smtClean="0"/>
              <a:t>Climate smart development </a:t>
            </a:r>
            <a:r>
              <a:rPr lang="en-US" sz="2000" b="1" dirty="0" smtClean="0"/>
              <a:t>(World Bank; 2014) </a:t>
            </a:r>
            <a:r>
              <a:rPr lang="en-US" sz="2600" b="1" dirty="0" smtClean="0"/>
              <a:t/>
            </a:r>
            <a:br>
              <a:rPr lang="en-US" sz="2600" b="1" dirty="0" smtClean="0"/>
            </a:br>
            <a:r>
              <a:rPr lang="en-US" sz="2000" i="1" dirty="0" smtClean="0"/>
              <a:t>overview and case studies of multiple benefit assessments of climate smart initiatives</a:t>
            </a:r>
            <a:endParaRPr lang="en-US" sz="2000" b="1" i="1" dirty="0"/>
          </a:p>
          <a:p>
            <a:pPr marL="0" indent="0">
              <a:lnSpc>
                <a:spcPct val="90000"/>
              </a:lnSpc>
              <a:spcBef>
                <a:spcPts val="0"/>
              </a:spcBef>
              <a:spcAft>
                <a:spcPts val="1200"/>
              </a:spcAft>
              <a:buNone/>
            </a:pPr>
            <a:r>
              <a:rPr lang="en-US" sz="2600" b="1" dirty="0" err="1" smtClean="0">
                <a:solidFill>
                  <a:prstClr val="black"/>
                </a:solidFill>
              </a:rPr>
              <a:t>Analysing</a:t>
            </a:r>
            <a:r>
              <a:rPr lang="en-US" sz="2600" b="1" dirty="0" smtClean="0">
                <a:solidFill>
                  <a:prstClr val="black"/>
                </a:solidFill>
              </a:rPr>
              <a:t> </a:t>
            </a:r>
            <a:r>
              <a:rPr lang="en-US" sz="2600" b="1" dirty="0">
                <a:solidFill>
                  <a:prstClr val="black"/>
                </a:solidFill>
              </a:rPr>
              <a:t>REDD+, challenges and choices </a:t>
            </a:r>
            <a:r>
              <a:rPr lang="en-US" sz="2000" b="1" dirty="0" smtClean="0">
                <a:solidFill>
                  <a:prstClr val="black"/>
                </a:solidFill>
              </a:rPr>
              <a:t>(CIFOR; 2012)</a:t>
            </a:r>
            <a:r>
              <a:rPr lang="en-US" sz="2000" b="1" dirty="0">
                <a:solidFill>
                  <a:prstClr val="black"/>
                </a:solidFill>
              </a:rPr>
              <a:t/>
            </a:r>
            <a:br>
              <a:rPr lang="en-US" sz="2000" b="1" dirty="0">
                <a:solidFill>
                  <a:prstClr val="black"/>
                </a:solidFill>
              </a:rPr>
            </a:br>
            <a:r>
              <a:rPr lang="en-US" sz="2000" i="1" dirty="0" smtClean="0">
                <a:solidFill>
                  <a:prstClr val="black"/>
                </a:solidFill>
              </a:rPr>
              <a:t>detailed </a:t>
            </a:r>
            <a:r>
              <a:rPr lang="en-US" sz="2000" i="1" dirty="0">
                <a:solidFill>
                  <a:prstClr val="black"/>
                </a:solidFill>
              </a:rPr>
              <a:t>overview of approach, methodology, guidelines and </a:t>
            </a:r>
            <a:r>
              <a:rPr lang="en-US" sz="2000" i="1" dirty="0" smtClean="0">
                <a:solidFill>
                  <a:prstClr val="black"/>
                </a:solidFill>
              </a:rPr>
              <a:t>performance indicators</a:t>
            </a:r>
          </a:p>
          <a:p>
            <a:pPr marL="0" lvl="0" indent="0">
              <a:lnSpc>
                <a:spcPct val="80000"/>
              </a:lnSpc>
              <a:spcBef>
                <a:spcPts val="0"/>
              </a:spcBef>
              <a:spcAft>
                <a:spcPts val="1200"/>
              </a:spcAft>
              <a:buNone/>
            </a:pPr>
            <a:r>
              <a:rPr lang="en-US" sz="2600" b="1" dirty="0" smtClean="0">
                <a:solidFill>
                  <a:prstClr val="black"/>
                </a:solidFill>
              </a:rPr>
              <a:t>Forest </a:t>
            </a:r>
            <a:r>
              <a:rPr lang="en-US" sz="2600" b="1" dirty="0">
                <a:solidFill>
                  <a:prstClr val="black"/>
                </a:solidFill>
              </a:rPr>
              <a:t>carbon accounting, overview and principles </a:t>
            </a:r>
            <a:r>
              <a:rPr lang="en-US" sz="2600" b="1" dirty="0" smtClean="0">
                <a:solidFill>
                  <a:prstClr val="black"/>
                </a:solidFill>
              </a:rPr>
              <a:t/>
            </a:r>
            <a:br>
              <a:rPr lang="en-US" sz="2600" b="1" dirty="0" smtClean="0">
                <a:solidFill>
                  <a:prstClr val="black"/>
                </a:solidFill>
              </a:rPr>
            </a:br>
            <a:r>
              <a:rPr lang="en-US" sz="2000" b="1" dirty="0" smtClean="0">
                <a:solidFill>
                  <a:prstClr val="black"/>
                </a:solidFill>
              </a:rPr>
              <a:t>(UNEP, UNDP) </a:t>
            </a:r>
            <a:r>
              <a:rPr lang="en-US" sz="2000" i="1" dirty="0" smtClean="0">
                <a:solidFill>
                  <a:prstClr val="black"/>
                </a:solidFill>
              </a:rPr>
              <a:t>general </a:t>
            </a:r>
            <a:r>
              <a:rPr lang="en-US" sz="2000" i="1" dirty="0">
                <a:solidFill>
                  <a:prstClr val="black"/>
                </a:solidFill>
              </a:rPr>
              <a:t>guidelines, stresses importance of remote </a:t>
            </a:r>
            <a:r>
              <a:rPr lang="en-US" sz="2000" i="1" dirty="0" smtClean="0">
                <a:solidFill>
                  <a:prstClr val="black"/>
                </a:solidFill>
              </a:rPr>
              <a:t>sensing</a:t>
            </a:r>
          </a:p>
          <a:p>
            <a:pPr marL="0" lvl="0" indent="0">
              <a:lnSpc>
                <a:spcPct val="80000"/>
              </a:lnSpc>
              <a:spcBef>
                <a:spcPts val="0"/>
              </a:spcBef>
              <a:spcAft>
                <a:spcPts val="1200"/>
              </a:spcAft>
              <a:buNone/>
            </a:pPr>
            <a:r>
              <a:rPr lang="en-US" sz="2600" b="1" dirty="0">
                <a:solidFill>
                  <a:prstClr val="black"/>
                </a:solidFill>
              </a:rPr>
              <a:t>REDD+ measurement, reporting and verification (MRV) manual </a:t>
            </a:r>
            <a:r>
              <a:rPr lang="en-US" sz="2000" b="1" dirty="0" smtClean="0">
                <a:solidFill>
                  <a:prstClr val="black"/>
                </a:solidFill>
              </a:rPr>
              <a:t>(USAID, FCMC; 2014) </a:t>
            </a:r>
            <a:r>
              <a:rPr lang="en-US" sz="2000" i="1" dirty="0">
                <a:solidFill>
                  <a:prstClr val="black"/>
                </a:solidFill>
              </a:rPr>
              <a:t>review of the data, models, techniques and accounting methods that could be part of </a:t>
            </a:r>
            <a:r>
              <a:rPr lang="en-US" sz="2000" i="1" dirty="0" smtClean="0">
                <a:solidFill>
                  <a:prstClr val="black"/>
                </a:solidFill>
              </a:rPr>
              <a:t>an MRV </a:t>
            </a:r>
            <a:r>
              <a:rPr lang="en-US" sz="2000" i="1" dirty="0">
                <a:solidFill>
                  <a:prstClr val="black"/>
                </a:solidFill>
              </a:rPr>
              <a:t>system for reducing emissions from deforestation and forest degradation and the role of conservation, sustainable management of forests and enhancement of forest carbon </a:t>
            </a:r>
            <a:r>
              <a:rPr lang="en-US" sz="2000" i="1" dirty="0" smtClean="0">
                <a:solidFill>
                  <a:prstClr val="black"/>
                </a:solidFill>
              </a:rPr>
              <a:t>stocks</a:t>
            </a:r>
            <a:endParaRPr lang="en-US" sz="2000" i="1" dirty="0">
              <a:solidFill>
                <a:prstClr val="black"/>
              </a:solidFill>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27</a:t>
            </a:fld>
            <a:endParaRPr lang="en-US" dirty="0"/>
          </a:p>
        </p:txBody>
      </p:sp>
      <p:sp>
        <p:nvSpPr>
          <p:cNvPr id="7" name="Title 1"/>
          <p:cNvSpPr txBox="1">
            <a:spLocks/>
          </p:cNvSpPr>
          <p:nvPr/>
        </p:nvSpPr>
        <p:spPr>
          <a:xfrm>
            <a:off x="378000" y="1620000"/>
            <a:ext cx="4627200" cy="1080000"/>
          </a:xfrm>
          <a:prstGeom prst="rect">
            <a:avLst/>
          </a:prstGeom>
        </p:spPr>
        <p:txBody>
          <a:bodyPr vert="horz" lIns="91440" tIns="45720" rIns="91440" bIns="45720" rtlCol="0" anchor="ctr">
            <a:normAutofit fontScale="25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1" i="1" u="none" strike="noStrike" kern="1200" cap="none" spc="0" normalizeH="0" baseline="0" noProof="0" dirty="0" smtClean="0">
              <a:ln>
                <a:noFill/>
              </a:ln>
              <a:solidFill>
                <a:srgbClr val="00B0F0"/>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16000" b="1" i="1" noProof="0" dirty="0" smtClean="0">
                <a:solidFill>
                  <a:srgbClr val="4676A6"/>
                </a:solidFill>
                <a:latin typeface="+mj-lt"/>
                <a:ea typeface="+mj-ea"/>
                <a:cs typeface="+mj-cs"/>
              </a:rPr>
              <a:t>More information:</a:t>
            </a:r>
            <a:endParaRPr kumimoji="0" lang="en-US" sz="16000" b="1" i="1" u="none" strike="noStrike" kern="1200" cap="none" spc="0" normalizeH="0" noProof="0" dirty="0">
              <a:ln>
                <a:noFill/>
              </a:ln>
              <a:solidFill>
                <a:srgbClr val="4676A6"/>
              </a:solidFill>
              <a:effectLst/>
              <a:uLnTx/>
              <a:uFillTx/>
              <a:latin typeface="+mj-lt"/>
              <a:ea typeface="+mj-ea"/>
              <a:cs typeface="+mj-cs"/>
            </a:endParaRPr>
          </a:p>
        </p:txBody>
      </p:sp>
      <p:pic>
        <p:nvPicPr>
          <p:cNvPr id="12"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6497" y="892732"/>
            <a:ext cx="1385700" cy="602780"/>
          </a:xfrm>
          <a:prstGeom prst="rect">
            <a:avLst/>
          </a:prstGeom>
        </p:spPr>
      </p:pic>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8804" y="629150"/>
            <a:ext cx="932792" cy="866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8800" y="754848"/>
            <a:ext cx="690557" cy="740664"/>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29400" y="428712"/>
            <a:ext cx="523399" cy="1066800"/>
          </a:xfrm>
          <a:prstGeom prst="rect">
            <a:avLst/>
          </a:prstGeom>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15200" y="1007557"/>
            <a:ext cx="1394573" cy="538357"/>
          </a:xfrm>
          <a:prstGeom prst="rect">
            <a:avLst/>
          </a:prstGeom>
        </p:spPr>
      </p:pic>
    </p:spTree>
    <p:extLst>
      <p:ext uri="{BB962C8B-B14F-4D97-AF65-F5344CB8AC3E}">
        <p14:creationId xmlns:p14="http://schemas.microsoft.com/office/powerpoint/2010/main" val="4267566231"/>
      </p:ext>
    </p:extLst>
  </p:cSld>
  <p:clrMapOvr>
    <a:masterClrMapping/>
  </p:clrMapOvr>
  <p:transition advTm="2000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620000"/>
            <a:ext cx="8208000" cy="1220400"/>
          </a:xfrm>
        </p:spPr>
        <p:txBody>
          <a:bodyPr>
            <a:normAutofit/>
          </a:bodyPr>
          <a:lstStyle/>
          <a:p>
            <a:pPr algn="l"/>
            <a:r>
              <a:rPr lang="en-US" b="1" i="1" dirty="0" smtClean="0"/>
              <a:t>2. Earth observation applications</a:t>
            </a:r>
            <a:endParaRPr lang="en-US" b="1" i="1"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28</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29</a:t>
            </a:fld>
            <a:endParaRPr lang="en-US"/>
          </a:p>
        </p:txBody>
      </p:sp>
      <p:sp>
        <p:nvSpPr>
          <p:cNvPr id="2" name="TextBox 1"/>
          <p:cNvSpPr txBox="1"/>
          <p:nvPr/>
        </p:nvSpPr>
        <p:spPr>
          <a:xfrm>
            <a:off x="378000" y="324000"/>
            <a:ext cx="8208000" cy="1323439"/>
          </a:xfrm>
          <a:prstGeom prst="rect">
            <a:avLst/>
          </a:prstGeom>
          <a:noFill/>
        </p:spPr>
        <p:txBody>
          <a:bodyPr wrap="square" rtlCol="0">
            <a:spAutoFit/>
          </a:bodyPr>
          <a:lstStyle/>
          <a:p>
            <a:pPr algn="r"/>
            <a:r>
              <a:rPr lang="en-US" sz="4000" b="1" i="1" dirty="0" smtClean="0">
                <a:solidFill>
                  <a:srgbClr val="4676A6"/>
                </a:solidFill>
              </a:rPr>
              <a:t>Earth observation for </a:t>
            </a:r>
            <a:br>
              <a:rPr lang="en-US" sz="4000" b="1" i="1" dirty="0" smtClean="0">
                <a:solidFill>
                  <a:srgbClr val="4676A6"/>
                </a:solidFill>
              </a:rPr>
            </a:br>
            <a:r>
              <a:rPr lang="en-US" sz="4000" b="1" i="1" dirty="0" smtClean="0">
                <a:solidFill>
                  <a:srgbClr val="4676A6"/>
                </a:solidFill>
              </a:rPr>
              <a:t>climate change</a:t>
            </a:r>
            <a:endParaRPr lang="en-US" sz="4000" b="1" i="1" dirty="0">
              <a:solidFill>
                <a:srgbClr val="4676A6"/>
              </a:solidFill>
            </a:endParaRPr>
          </a:p>
        </p:txBody>
      </p:sp>
      <p:sp>
        <p:nvSpPr>
          <p:cNvPr id="10" name="TextBox 5"/>
          <p:cNvSpPr txBox="1">
            <a:spLocks noChangeArrowheads="1"/>
          </p:cNvSpPr>
          <p:nvPr/>
        </p:nvSpPr>
        <p:spPr bwMode="auto">
          <a:xfrm>
            <a:off x="5334000" y="2340000"/>
            <a:ext cx="3252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60000"/>
              <a:buFont typeface="Arial" charset="0"/>
              <a:defRPr sz="2200">
                <a:solidFill>
                  <a:srgbClr val="000000"/>
                </a:solidFill>
                <a:latin typeface="Verdana" pitchFamily="34" charset="0"/>
              </a:defRPr>
            </a:lvl1pPr>
            <a:lvl2pPr marL="742950" indent="-285750" eaLnBrk="0" hangingPunct="0">
              <a:spcBef>
                <a:spcPct val="20000"/>
              </a:spcBef>
              <a:buSzPct val="80000"/>
              <a:buFont typeface="Arial" charset="0"/>
              <a:buChar char="►"/>
              <a:defRPr sz="2000">
                <a:solidFill>
                  <a:srgbClr val="000000"/>
                </a:solidFill>
                <a:latin typeface="Verdana" pitchFamily="34" charset="0"/>
              </a:defRPr>
            </a:lvl2pPr>
            <a:lvl3pPr marL="1143000" indent="-228600" eaLnBrk="0" hangingPunct="0">
              <a:spcBef>
                <a:spcPct val="20000"/>
              </a:spcBef>
              <a:buFont typeface="Wingdings" pitchFamily="2" charset="2"/>
              <a:buChar char="§"/>
              <a:defRPr>
                <a:solidFill>
                  <a:srgbClr val="000000"/>
                </a:solidFill>
                <a:latin typeface="Verdana" pitchFamily="34" charset="0"/>
              </a:defRPr>
            </a:lvl3pPr>
            <a:lvl4pPr marL="1600200" indent="-228600" eaLnBrk="0" hangingPunct="0">
              <a:spcBef>
                <a:spcPct val="20000"/>
              </a:spcBef>
              <a:buFont typeface="Verdana" pitchFamily="34" charset="0"/>
              <a:buChar char="­"/>
              <a:defRPr sz="1600">
                <a:solidFill>
                  <a:srgbClr val="000000"/>
                </a:solidFill>
                <a:latin typeface="Verdana" pitchFamily="34" charset="0"/>
              </a:defRPr>
            </a:lvl4pPr>
            <a:lvl5pPr marL="2057400" indent="-228600" eaLnBrk="0" hangingPunct="0">
              <a:spcBef>
                <a:spcPct val="20000"/>
              </a:spcBef>
              <a:buChar char="•"/>
              <a:defRPr sz="1400">
                <a:solidFill>
                  <a:schemeClr val="tx1"/>
                </a:solidFill>
                <a:latin typeface="Verdana" pitchFamily="34" charset="0"/>
              </a:defRPr>
            </a:lvl5pPr>
            <a:lvl6pPr marL="2514600" indent="-228600" eaLnBrk="0" fontAlgn="base" hangingPunct="0">
              <a:spcBef>
                <a:spcPct val="20000"/>
              </a:spcBef>
              <a:spcAft>
                <a:spcPct val="0"/>
              </a:spcAft>
              <a:buChar char="•"/>
              <a:defRPr sz="1400">
                <a:solidFill>
                  <a:schemeClr val="tx1"/>
                </a:solidFill>
                <a:latin typeface="Verdana" pitchFamily="34" charset="0"/>
              </a:defRPr>
            </a:lvl6pPr>
            <a:lvl7pPr marL="2971800" indent="-228600" eaLnBrk="0" fontAlgn="base" hangingPunct="0">
              <a:spcBef>
                <a:spcPct val="20000"/>
              </a:spcBef>
              <a:spcAft>
                <a:spcPct val="0"/>
              </a:spcAft>
              <a:buChar char="•"/>
              <a:defRPr sz="1400">
                <a:solidFill>
                  <a:schemeClr val="tx1"/>
                </a:solidFill>
                <a:latin typeface="Verdana" pitchFamily="34" charset="0"/>
              </a:defRPr>
            </a:lvl7pPr>
            <a:lvl8pPr marL="3429000" indent="-228600" eaLnBrk="0" fontAlgn="base" hangingPunct="0">
              <a:spcBef>
                <a:spcPct val="20000"/>
              </a:spcBef>
              <a:spcAft>
                <a:spcPct val="0"/>
              </a:spcAft>
              <a:buChar char="•"/>
              <a:defRPr sz="1400">
                <a:solidFill>
                  <a:schemeClr val="tx1"/>
                </a:solidFill>
                <a:latin typeface="Verdana" pitchFamily="34" charset="0"/>
              </a:defRPr>
            </a:lvl8pPr>
            <a:lvl9pPr marL="3886200" indent="-228600" eaLnBrk="0" fontAlgn="base" hangingPunct="0">
              <a:spcBef>
                <a:spcPct val="20000"/>
              </a:spcBef>
              <a:spcAft>
                <a:spcPct val="0"/>
              </a:spcAft>
              <a:buChar char="•"/>
              <a:defRPr sz="1400">
                <a:solidFill>
                  <a:schemeClr val="tx1"/>
                </a:solidFill>
                <a:latin typeface="Verdana" pitchFamily="34" charset="0"/>
              </a:defRPr>
            </a:lvl9pPr>
          </a:lstStyle>
          <a:p>
            <a:pPr algn="r" eaLnBrk="1" hangingPunct="1">
              <a:spcBef>
                <a:spcPct val="0"/>
              </a:spcBef>
              <a:buSzTx/>
              <a:buFontTx/>
              <a:buNone/>
            </a:pPr>
            <a:r>
              <a:rPr lang="en-US" altLang="en-US" sz="1600" i="1" dirty="0" smtClean="0">
                <a:latin typeface="Calibri" pitchFamily="34" charset="0"/>
              </a:rPr>
              <a:t>ALOS PALSAR mosaic of Guyana with 50 m resolution to enable carbon assessment for REDD+.</a:t>
            </a:r>
            <a:endParaRPr lang="en-US" altLang="en-US" sz="1600" i="1" dirty="0">
              <a:latin typeface="Calibri" pitchFamily="34" charset="0"/>
            </a:endParaRPr>
          </a:p>
          <a:p>
            <a:pPr algn="r" eaLnBrk="1" hangingPunct="1">
              <a:spcBef>
                <a:spcPct val="0"/>
              </a:spcBef>
              <a:buSzTx/>
              <a:buFontTx/>
              <a:buNone/>
            </a:pPr>
            <a:r>
              <a:rPr lang="en-US" altLang="en-US" sz="1600" i="1" dirty="0" smtClean="0">
                <a:latin typeface="Calibri" pitchFamily="34" charset="0"/>
              </a:rPr>
              <a:t>(Source</a:t>
            </a:r>
            <a:r>
              <a:rPr lang="en-US" altLang="en-US" sz="1600" i="1" dirty="0">
                <a:latin typeface="Calibri" pitchFamily="34" charset="0"/>
              </a:rPr>
              <a:t>: </a:t>
            </a:r>
            <a:r>
              <a:rPr lang="en-US" altLang="en-US" sz="1600" i="1" dirty="0" err="1" smtClean="0">
                <a:latin typeface="Calibri" pitchFamily="34" charset="0"/>
              </a:rPr>
              <a:t>SarVision</a:t>
            </a:r>
            <a:r>
              <a:rPr lang="en-US" altLang="en-US" sz="1600" i="1" dirty="0" smtClean="0">
                <a:latin typeface="Calibri" pitchFamily="34" charset="0"/>
              </a:rPr>
              <a:t>; 2010)</a:t>
            </a:r>
            <a:endParaRPr lang="en-US" altLang="en-US" sz="1600" b="1" dirty="0">
              <a:latin typeface="Calibri"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0000" y="1800000"/>
            <a:ext cx="3304868" cy="468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8031587"/>
      </p:ext>
    </p:extLst>
  </p:cSld>
  <p:clrMapOvr>
    <a:masterClrMapping/>
  </p:clrMapOvr>
  <p:transition advTm="20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3</a:t>
            </a:fld>
            <a:endParaRPr lang="en-US" dirty="0"/>
          </a:p>
        </p:txBody>
      </p:sp>
      <p:sp>
        <p:nvSpPr>
          <p:cNvPr id="8" name="Title 1"/>
          <p:cNvSpPr txBox="1">
            <a:spLocks/>
          </p:cNvSpPr>
          <p:nvPr/>
        </p:nvSpPr>
        <p:spPr>
          <a:xfrm>
            <a:off x="378000" y="900000"/>
            <a:ext cx="8208000" cy="7092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000" b="1" i="1" u="none" strike="noStrike" kern="1200" cap="none" spc="0" normalizeH="0" baseline="0" noProof="0" dirty="0" smtClean="0">
                <a:ln>
                  <a:noFill/>
                </a:ln>
                <a:solidFill>
                  <a:srgbClr val="4676A6"/>
                </a:solidFill>
                <a:effectLst/>
                <a:uLnTx/>
                <a:uFillTx/>
                <a:latin typeface="+mj-lt"/>
                <a:ea typeface="+mj-ea"/>
                <a:cs typeface="+mj-cs"/>
              </a:rPr>
              <a:t>Sequence:</a:t>
            </a:r>
            <a:endParaRPr kumimoji="0" lang="en-US" sz="4000" b="1" i="1" u="none" strike="noStrike" kern="1200" cap="none" spc="0" normalizeH="0" baseline="0" noProof="0" dirty="0">
              <a:ln>
                <a:noFill/>
              </a:ln>
              <a:solidFill>
                <a:srgbClr val="4676A6"/>
              </a:solidFill>
              <a:effectLst/>
              <a:uLnTx/>
              <a:uFillTx/>
              <a:latin typeface="+mj-lt"/>
              <a:ea typeface="+mj-ea"/>
              <a:cs typeface="+mj-cs"/>
            </a:endParaRPr>
          </a:p>
        </p:txBody>
      </p:sp>
      <p:sp>
        <p:nvSpPr>
          <p:cNvPr id="9" name="Content Placeholder 2"/>
          <p:cNvSpPr txBox="1">
            <a:spLocks/>
          </p:cNvSpPr>
          <p:nvPr/>
        </p:nvSpPr>
        <p:spPr>
          <a:xfrm>
            <a:off x="378000" y="1800000"/>
            <a:ext cx="8208000" cy="39600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80000"/>
              </a:lnSpc>
              <a:spcAft>
                <a:spcPts val="120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General assessment of the state-of-the</a:t>
            </a:r>
            <a:r>
              <a:rPr lang="en-US" sz="2800" dirty="0" smtClean="0"/>
              <a:t>-art of</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earth observation</a:t>
            </a:r>
          </a:p>
          <a:p>
            <a:pPr marL="342900" marR="0" lvl="0" indent="-342900" algn="l" defTabSz="914400" rtl="0" eaLnBrk="1" fontAlgn="auto" latinLnBrk="0" hangingPunct="1">
              <a:lnSpc>
                <a:spcPct val="80000"/>
              </a:lnSpc>
              <a:spcAft>
                <a:spcPts val="120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Major trends and developments in the application field</a:t>
            </a:r>
          </a:p>
          <a:p>
            <a:pPr marL="342900" marR="0" lvl="0" indent="-342900" algn="l" defTabSz="914400" rtl="0" eaLnBrk="1" fontAlgn="auto" latinLnBrk="0" hangingPunct="1">
              <a:lnSpc>
                <a:spcPct val="80000"/>
              </a:lnSpc>
              <a:spcAft>
                <a:spcPts val="120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Description of</a:t>
            </a:r>
            <a:r>
              <a:rPr kumimoji="0" lang="en-US" sz="2800" b="0" i="0" u="none" strike="noStrike" kern="1200" cap="none" spc="0" normalizeH="0" noProof="0" dirty="0" smtClean="0">
                <a:ln>
                  <a:noFill/>
                </a:ln>
                <a:solidFill>
                  <a:schemeClr val="tx1"/>
                </a:solidFill>
                <a:effectLst/>
                <a:uLnTx/>
                <a:uFillTx/>
                <a:latin typeface="+mn-lt"/>
                <a:ea typeface="+mn-ea"/>
                <a:cs typeface="+mn-cs"/>
              </a:rPr>
              <a:t> earth observation solutions</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Aft>
                <a:spcPts val="120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Assessment of market</a:t>
            </a:r>
            <a:r>
              <a:rPr kumimoji="0" lang="en-US" sz="2800" b="0" i="0" u="none" strike="noStrike" kern="1200" cap="none" spc="0" normalizeH="0" noProof="0" dirty="0" smtClean="0">
                <a:ln>
                  <a:noFill/>
                </a:ln>
                <a:solidFill>
                  <a:schemeClr val="tx1"/>
                </a:solidFill>
                <a:effectLst/>
                <a:uLnTx/>
                <a:uFillTx/>
                <a:latin typeface="+mn-lt"/>
                <a:ea typeface="+mn-ea"/>
                <a:cs typeface="+mn-cs"/>
              </a:rPr>
              <a:t> potential for earth observation solutions and marketing instruments</a:t>
            </a:r>
          </a:p>
          <a:p>
            <a:pPr marL="342900" marR="0" lvl="0" indent="-342900" algn="l" defTabSz="914400" rtl="0" eaLnBrk="1" fontAlgn="auto" latinLnBrk="0" hangingPunct="1">
              <a:lnSpc>
                <a:spcPct val="80000"/>
              </a:lnSpc>
              <a:spcAft>
                <a:spcPts val="1200"/>
              </a:spcAft>
              <a:buClrTx/>
              <a:buSzTx/>
              <a:buFont typeface="Arial" pitchFamily="34" charset="0"/>
              <a:buChar char="•"/>
              <a:tabLst/>
              <a:defRPr/>
            </a:pPr>
            <a:r>
              <a:rPr lang="en-US" sz="2800" baseline="0" dirty="0" smtClean="0"/>
              <a:t>Capacity</a:t>
            </a:r>
            <a:r>
              <a:rPr lang="en-US" sz="2800" dirty="0" smtClean="0"/>
              <a:t> building for successful application of earth observation solutions</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2145907551"/>
      </p:ext>
    </p:extLst>
  </p:cSld>
  <p:clrMapOvr>
    <a:masterClrMapping/>
  </p:clrMapOvr>
  <p:transition advTm="2000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30</a:t>
            </a:fld>
            <a:endParaRPr lang="en-US"/>
          </a:p>
        </p:txBody>
      </p:sp>
      <p:sp>
        <p:nvSpPr>
          <p:cNvPr id="2" name="TextBox 1"/>
          <p:cNvSpPr txBox="1"/>
          <p:nvPr/>
        </p:nvSpPr>
        <p:spPr>
          <a:xfrm>
            <a:off x="378000" y="324000"/>
            <a:ext cx="8208000" cy="1323439"/>
          </a:xfrm>
          <a:prstGeom prst="rect">
            <a:avLst/>
          </a:prstGeom>
          <a:noFill/>
        </p:spPr>
        <p:txBody>
          <a:bodyPr wrap="square" rtlCol="0">
            <a:spAutoFit/>
          </a:bodyPr>
          <a:lstStyle/>
          <a:p>
            <a:pPr algn="r"/>
            <a:r>
              <a:rPr lang="en-US" sz="4000" b="1" i="1" dirty="0" smtClean="0">
                <a:solidFill>
                  <a:srgbClr val="4676A6"/>
                </a:solidFill>
              </a:rPr>
              <a:t>Earth observation </a:t>
            </a:r>
            <a:br>
              <a:rPr lang="en-US" sz="4000" b="1" i="1" dirty="0" smtClean="0">
                <a:solidFill>
                  <a:srgbClr val="4676A6"/>
                </a:solidFill>
              </a:rPr>
            </a:br>
            <a:r>
              <a:rPr lang="en-US" sz="4000" b="1" i="1" dirty="0" smtClean="0">
                <a:solidFill>
                  <a:srgbClr val="4676A6"/>
                </a:solidFill>
              </a:rPr>
              <a:t>contribution</a:t>
            </a:r>
            <a:endParaRPr lang="en-US" sz="4000" b="1" i="1" dirty="0">
              <a:solidFill>
                <a:srgbClr val="4676A6"/>
              </a:solidFill>
            </a:endParaRPr>
          </a:p>
        </p:txBody>
      </p:sp>
      <p:sp>
        <p:nvSpPr>
          <p:cNvPr id="10" name="Tijdelijke aanduiding voor inhoud 2"/>
          <p:cNvSpPr txBox="1">
            <a:spLocks/>
          </p:cNvSpPr>
          <p:nvPr/>
        </p:nvSpPr>
        <p:spPr bwMode="auto">
          <a:xfrm>
            <a:off x="378000" y="1800000"/>
            <a:ext cx="8208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marL="342000" lvl="0" indent="-342000" eaLnBrk="1" fontAlgn="auto" hangingPunct="1">
              <a:lnSpc>
                <a:spcPct val="80000"/>
              </a:lnSpc>
              <a:spcBef>
                <a:spcPts val="0"/>
              </a:spcBef>
              <a:spcAft>
                <a:spcPts val="1200"/>
              </a:spcAft>
              <a:buSzTx/>
              <a:buFont typeface="Arial" pitchFamily="34" charset="0"/>
              <a:buChar char="•"/>
            </a:pPr>
            <a:r>
              <a:rPr lang="en-US" sz="2800" dirty="0" smtClean="0">
                <a:solidFill>
                  <a:prstClr val="black"/>
                </a:solidFill>
              </a:rPr>
              <a:t>Climate</a:t>
            </a:r>
            <a:r>
              <a:rPr lang="en-US" sz="2800" b="1" dirty="0" smtClean="0">
                <a:solidFill>
                  <a:prstClr val="black"/>
                </a:solidFill>
              </a:rPr>
              <a:t> monitoring and modelling</a:t>
            </a:r>
          </a:p>
          <a:p>
            <a:pPr marL="342000" lvl="0" indent="-342000" eaLnBrk="1" fontAlgn="auto" hangingPunct="1">
              <a:lnSpc>
                <a:spcPct val="80000"/>
              </a:lnSpc>
              <a:spcBef>
                <a:spcPts val="0"/>
              </a:spcBef>
              <a:spcAft>
                <a:spcPts val="1200"/>
              </a:spcAft>
              <a:buSzTx/>
              <a:buFont typeface="Arial" pitchFamily="34" charset="0"/>
              <a:buChar char="•"/>
            </a:pPr>
            <a:r>
              <a:rPr lang="en-US" sz="2800" b="1" dirty="0" smtClean="0">
                <a:solidFill>
                  <a:prstClr val="black"/>
                </a:solidFill>
              </a:rPr>
              <a:t>Carbon accounting </a:t>
            </a:r>
            <a:r>
              <a:rPr lang="en-US" sz="2800" dirty="0" smtClean="0">
                <a:solidFill>
                  <a:prstClr val="black"/>
                </a:solidFill>
              </a:rPr>
              <a:t>schemes</a:t>
            </a:r>
            <a:endParaRPr lang="en-US" sz="2800" dirty="0">
              <a:solidFill>
                <a:prstClr val="black"/>
              </a:solidFill>
            </a:endParaRPr>
          </a:p>
          <a:p>
            <a:pPr marL="342000" lvl="0" indent="-342000" eaLnBrk="1" fontAlgn="auto" hangingPunct="1">
              <a:lnSpc>
                <a:spcPct val="80000"/>
              </a:lnSpc>
              <a:spcBef>
                <a:spcPts val="0"/>
              </a:spcBef>
              <a:spcAft>
                <a:spcPts val="1200"/>
              </a:spcAft>
              <a:buSzTx/>
              <a:buFont typeface="Arial" pitchFamily="34" charset="0"/>
              <a:buChar char="•"/>
            </a:pPr>
            <a:r>
              <a:rPr lang="en-US" sz="2800" b="1" dirty="0" smtClean="0">
                <a:solidFill>
                  <a:prstClr val="black"/>
                </a:solidFill>
              </a:rPr>
              <a:t>Prediction and mitigation </a:t>
            </a:r>
            <a:r>
              <a:rPr lang="en-US" sz="2800" dirty="0" smtClean="0">
                <a:solidFill>
                  <a:prstClr val="black"/>
                </a:solidFill>
              </a:rPr>
              <a:t>of the effects of climate change</a:t>
            </a:r>
            <a:endParaRPr lang="en-US" sz="2800" dirty="0">
              <a:solidFill>
                <a:prstClr val="black"/>
              </a:solidFill>
            </a:endParaRPr>
          </a:p>
          <a:p>
            <a:pPr marL="0" marR="0" lvl="0" indent="0" algn="l" defTabSz="914400" rtl="0" eaLnBrk="0" fontAlgn="base" latinLnBrk="0" hangingPunct="0">
              <a:spcBef>
                <a:spcPts val="0"/>
              </a:spcBef>
              <a:spcAft>
                <a:spcPts val="600"/>
              </a:spcAft>
              <a:buClrTx/>
              <a:buSzPct val="60000"/>
              <a:tabLst/>
              <a:defRPr/>
            </a:pPr>
            <a:endParaRPr lang="en-US" sz="2400" b="1" kern="0" dirty="0">
              <a:ea typeface="Calibri"/>
              <a:cs typeface="Times New Roman"/>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2576961471"/>
      </p:ext>
    </p:extLst>
  </p:cSld>
  <p:clrMapOvr>
    <a:masterClrMapping/>
  </p:clrMapOvr>
  <p:transition advTm="2000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31</a:t>
            </a:fld>
            <a:endParaRPr lang="en-US"/>
          </a:p>
        </p:txBody>
      </p:sp>
      <p:sp>
        <p:nvSpPr>
          <p:cNvPr id="2" name="TextBox 1"/>
          <p:cNvSpPr txBox="1"/>
          <p:nvPr/>
        </p:nvSpPr>
        <p:spPr>
          <a:xfrm>
            <a:off x="378000" y="324000"/>
            <a:ext cx="8208000" cy="1323439"/>
          </a:xfrm>
          <a:prstGeom prst="rect">
            <a:avLst/>
          </a:prstGeom>
          <a:noFill/>
        </p:spPr>
        <p:txBody>
          <a:bodyPr wrap="square" rtlCol="0">
            <a:spAutoFit/>
          </a:bodyPr>
          <a:lstStyle/>
          <a:p>
            <a:pPr algn="r"/>
            <a:r>
              <a:rPr lang="en-US" sz="4000" b="1" i="1" dirty="0" smtClean="0">
                <a:solidFill>
                  <a:srgbClr val="4676A6"/>
                </a:solidFill>
              </a:rPr>
              <a:t>Example monitoring</a:t>
            </a:r>
            <a:br>
              <a:rPr lang="en-US" sz="4000" b="1" i="1" dirty="0" smtClean="0">
                <a:solidFill>
                  <a:srgbClr val="4676A6"/>
                </a:solidFill>
              </a:rPr>
            </a:br>
            <a:r>
              <a:rPr lang="en-US" sz="4000" b="1" i="1" dirty="0" smtClean="0">
                <a:solidFill>
                  <a:srgbClr val="4676A6"/>
                </a:solidFill>
              </a:rPr>
              <a:t> and modelling</a:t>
            </a:r>
          </a:p>
        </p:txBody>
      </p:sp>
      <p:sp>
        <p:nvSpPr>
          <p:cNvPr id="12" name="TextBox 2"/>
          <p:cNvSpPr txBox="1">
            <a:spLocks noChangeArrowheads="1"/>
          </p:cNvSpPr>
          <p:nvPr/>
        </p:nvSpPr>
        <p:spPr bwMode="auto">
          <a:xfrm>
            <a:off x="468000" y="6300000"/>
            <a:ext cx="8208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60000"/>
              <a:buFont typeface="Arial" charset="0"/>
              <a:defRPr sz="2200">
                <a:solidFill>
                  <a:srgbClr val="000000"/>
                </a:solidFill>
                <a:latin typeface="Verdana" pitchFamily="34" charset="0"/>
              </a:defRPr>
            </a:lvl1pPr>
            <a:lvl2pPr marL="742950" indent="-285750" eaLnBrk="0" hangingPunct="0">
              <a:spcBef>
                <a:spcPct val="20000"/>
              </a:spcBef>
              <a:buSzPct val="80000"/>
              <a:buFont typeface="Arial" charset="0"/>
              <a:buChar char="►"/>
              <a:defRPr sz="2000">
                <a:solidFill>
                  <a:srgbClr val="000000"/>
                </a:solidFill>
                <a:latin typeface="Verdana" pitchFamily="34" charset="0"/>
              </a:defRPr>
            </a:lvl2pPr>
            <a:lvl3pPr marL="1143000" indent="-228600" eaLnBrk="0" hangingPunct="0">
              <a:spcBef>
                <a:spcPct val="20000"/>
              </a:spcBef>
              <a:buFont typeface="Wingdings" pitchFamily="2" charset="2"/>
              <a:buChar char="§"/>
              <a:defRPr>
                <a:solidFill>
                  <a:srgbClr val="000000"/>
                </a:solidFill>
                <a:latin typeface="Verdana" pitchFamily="34" charset="0"/>
              </a:defRPr>
            </a:lvl3pPr>
            <a:lvl4pPr marL="1600200" indent="-228600" eaLnBrk="0" hangingPunct="0">
              <a:spcBef>
                <a:spcPct val="20000"/>
              </a:spcBef>
              <a:buFont typeface="Verdana" pitchFamily="34" charset="0"/>
              <a:buChar char="­"/>
              <a:defRPr sz="1600">
                <a:solidFill>
                  <a:srgbClr val="000000"/>
                </a:solidFill>
                <a:latin typeface="Verdana" pitchFamily="34" charset="0"/>
              </a:defRPr>
            </a:lvl4pPr>
            <a:lvl5pPr marL="2057400" indent="-228600" eaLnBrk="0" hangingPunct="0">
              <a:spcBef>
                <a:spcPct val="20000"/>
              </a:spcBef>
              <a:buChar char="•"/>
              <a:defRPr sz="1400">
                <a:solidFill>
                  <a:schemeClr val="tx1"/>
                </a:solidFill>
                <a:latin typeface="Verdana" pitchFamily="34" charset="0"/>
              </a:defRPr>
            </a:lvl5pPr>
            <a:lvl6pPr marL="2514600" indent="-228600" eaLnBrk="0" fontAlgn="base" hangingPunct="0">
              <a:spcBef>
                <a:spcPct val="20000"/>
              </a:spcBef>
              <a:spcAft>
                <a:spcPct val="0"/>
              </a:spcAft>
              <a:buChar char="•"/>
              <a:defRPr sz="1400">
                <a:solidFill>
                  <a:schemeClr val="tx1"/>
                </a:solidFill>
                <a:latin typeface="Verdana" pitchFamily="34" charset="0"/>
              </a:defRPr>
            </a:lvl6pPr>
            <a:lvl7pPr marL="2971800" indent="-228600" eaLnBrk="0" fontAlgn="base" hangingPunct="0">
              <a:spcBef>
                <a:spcPct val="20000"/>
              </a:spcBef>
              <a:spcAft>
                <a:spcPct val="0"/>
              </a:spcAft>
              <a:buChar char="•"/>
              <a:defRPr sz="1400">
                <a:solidFill>
                  <a:schemeClr val="tx1"/>
                </a:solidFill>
                <a:latin typeface="Verdana" pitchFamily="34" charset="0"/>
              </a:defRPr>
            </a:lvl7pPr>
            <a:lvl8pPr marL="3429000" indent="-228600" eaLnBrk="0" fontAlgn="base" hangingPunct="0">
              <a:spcBef>
                <a:spcPct val="20000"/>
              </a:spcBef>
              <a:spcAft>
                <a:spcPct val="0"/>
              </a:spcAft>
              <a:buChar char="•"/>
              <a:defRPr sz="1400">
                <a:solidFill>
                  <a:schemeClr val="tx1"/>
                </a:solidFill>
                <a:latin typeface="Verdana" pitchFamily="34" charset="0"/>
              </a:defRPr>
            </a:lvl8pPr>
            <a:lvl9pPr marL="3886200" indent="-228600" eaLnBrk="0" fontAlgn="base" hangingPunct="0">
              <a:spcBef>
                <a:spcPct val="20000"/>
              </a:spcBef>
              <a:spcAft>
                <a:spcPct val="0"/>
              </a:spcAft>
              <a:buChar char="•"/>
              <a:defRPr sz="1400">
                <a:solidFill>
                  <a:schemeClr val="tx1"/>
                </a:solidFill>
                <a:latin typeface="Verdana" pitchFamily="34" charset="0"/>
              </a:defRPr>
            </a:lvl9pPr>
          </a:lstStyle>
          <a:p>
            <a:pPr algn="ctr" eaLnBrk="1" hangingPunct="1">
              <a:spcBef>
                <a:spcPct val="0"/>
              </a:spcBef>
              <a:buSzTx/>
              <a:buFontTx/>
              <a:buNone/>
            </a:pPr>
            <a:r>
              <a:rPr lang="en-US" altLang="en-US" sz="1600" i="1" dirty="0" smtClean="0">
                <a:latin typeface="+mn-lt"/>
              </a:rPr>
              <a:t>Regional trend in sea level rise (Source</a:t>
            </a:r>
            <a:r>
              <a:rPr lang="en-US" altLang="en-US" sz="1600" i="1" dirty="0">
                <a:latin typeface="+mn-lt"/>
              </a:rPr>
              <a:t>: </a:t>
            </a:r>
            <a:r>
              <a:rPr lang="en-US" altLang="en-US" sz="1600" i="1" dirty="0" smtClean="0">
                <a:latin typeface="+mn-lt"/>
              </a:rPr>
              <a:t>ESA)</a:t>
            </a:r>
            <a:endParaRPr lang="en-US" altLang="en-US" sz="1600" i="1" dirty="0">
              <a:latin typeface="+mn-lt"/>
            </a:endParaRPr>
          </a:p>
        </p:txBody>
      </p:sp>
      <p:pic>
        <p:nvPicPr>
          <p:cNvPr id="10"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8000" y="1800000"/>
            <a:ext cx="6431304" cy="4420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5854848"/>
      </p:ext>
    </p:extLst>
  </p:cSld>
  <p:clrMapOvr>
    <a:masterClrMapping/>
  </p:clrMapOvr>
  <p:transition advTm="2000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32</a:t>
            </a:fld>
            <a:endParaRPr lang="en-US"/>
          </a:p>
        </p:txBody>
      </p:sp>
      <p:sp>
        <p:nvSpPr>
          <p:cNvPr id="2" name="TextBox 1"/>
          <p:cNvSpPr txBox="1"/>
          <p:nvPr/>
        </p:nvSpPr>
        <p:spPr>
          <a:xfrm>
            <a:off x="377999" y="324000"/>
            <a:ext cx="8208000" cy="1323439"/>
          </a:xfrm>
          <a:prstGeom prst="rect">
            <a:avLst/>
          </a:prstGeom>
          <a:noFill/>
        </p:spPr>
        <p:txBody>
          <a:bodyPr wrap="square" rtlCol="0">
            <a:spAutoFit/>
          </a:bodyPr>
          <a:lstStyle/>
          <a:p>
            <a:pPr algn="r"/>
            <a:r>
              <a:rPr lang="en-US" sz="4000" b="1" i="1" dirty="0" smtClean="0">
                <a:solidFill>
                  <a:srgbClr val="4676A6"/>
                </a:solidFill>
              </a:rPr>
              <a:t>Monitoring and </a:t>
            </a:r>
            <a:br>
              <a:rPr lang="en-US" sz="4000" b="1" i="1" dirty="0" smtClean="0">
                <a:solidFill>
                  <a:srgbClr val="4676A6"/>
                </a:solidFill>
              </a:rPr>
            </a:br>
            <a:r>
              <a:rPr lang="en-US" sz="4000" b="1" i="1" dirty="0" smtClean="0">
                <a:solidFill>
                  <a:srgbClr val="4676A6"/>
                </a:solidFill>
              </a:rPr>
              <a:t>modelling</a:t>
            </a:r>
            <a:endParaRPr lang="en-US" sz="4000" b="1" i="1" dirty="0">
              <a:solidFill>
                <a:srgbClr val="4676A6"/>
              </a:solidFill>
            </a:endParaRPr>
          </a:p>
        </p:txBody>
      </p:sp>
      <p:sp>
        <p:nvSpPr>
          <p:cNvPr id="10" name="Tijdelijke aanduiding voor inhoud 2"/>
          <p:cNvSpPr txBox="1">
            <a:spLocks/>
          </p:cNvSpPr>
          <p:nvPr/>
        </p:nvSpPr>
        <p:spPr bwMode="auto">
          <a:xfrm>
            <a:off x="378000" y="1800000"/>
            <a:ext cx="82080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marL="342000" lvl="0" indent="-342000">
              <a:lnSpc>
                <a:spcPct val="80000"/>
              </a:lnSpc>
              <a:spcBef>
                <a:spcPts val="0"/>
              </a:spcBef>
              <a:spcAft>
                <a:spcPts val="1200"/>
              </a:spcAft>
              <a:buFont typeface="Arial" panose="020B0604020202020204" pitchFamily="34" charset="0"/>
              <a:buChar char="•"/>
              <a:defRPr/>
            </a:pPr>
            <a:r>
              <a:rPr lang="en-US" sz="2400" kern="0" dirty="0" smtClean="0">
                <a:solidFill>
                  <a:srgbClr val="4676A6"/>
                </a:solidFill>
              </a:rPr>
              <a:t>Earth observation facilitates year-round </a:t>
            </a:r>
            <a:r>
              <a:rPr lang="en-US" sz="2400" kern="0" dirty="0">
                <a:solidFill>
                  <a:srgbClr val="4676A6"/>
                </a:solidFill>
              </a:rPr>
              <a:t>data </a:t>
            </a:r>
            <a:r>
              <a:rPr lang="en-US" sz="2400" kern="0" dirty="0" smtClean="0">
                <a:solidFill>
                  <a:srgbClr val="4676A6"/>
                </a:solidFill>
              </a:rPr>
              <a:t>collection </a:t>
            </a:r>
            <a:r>
              <a:rPr lang="en-US" sz="2400" kern="0" dirty="0" smtClean="0"/>
              <a:t>for climate monitoring and modelling, also </a:t>
            </a:r>
            <a:r>
              <a:rPr lang="en-US" sz="2400" kern="0" dirty="0"/>
              <a:t>when field data collection is not </a:t>
            </a:r>
            <a:r>
              <a:rPr lang="en-US" sz="2400" kern="0" dirty="0" smtClean="0"/>
              <a:t>possible (arctic, tropical rainforests);</a:t>
            </a:r>
            <a:endParaRPr lang="en-US" sz="2400" kern="0" dirty="0"/>
          </a:p>
          <a:p>
            <a:pPr marL="342000" lvl="0" indent="-342000">
              <a:lnSpc>
                <a:spcPct val="80000"/>
              </a:lnSpc>
              <a:spcBef>
                <a:spcPts val="0"/>
              </a:spcBef>
              <a:spcAft>
                <a:spcPts val="1200"/>
              </a:spcAft>
              <a:buFont typeface="Arial" panose="020B0604020202020204" pitchFamily="34" charset="0"/>
              <a:buChar char="•"/>
              <a:defRPr/>
            </a:pPr>
            <a:r>
              <a:rPr lang="en-US" sz="2400" kern="0" dirty="0">
                <a:solidFill>
                  <a:srgbClr val="4676A6"/>
                </a:solidFill>
              </a:rPr>
              <a:t>Reduced costs </a:t>
            </a:r>
            <a:r>
              <a:rPr lang="en-US" sz="2400" kern="0" dirty="0"/>
              <a:t>when compared to traditional field data collection methods in remote </a:t>
            </a:r>
            <a:r>
              <a:rPr lang="en-US" sz="2400" kern="0" dirty="0" smtClean="0"/>
              <a:t>environments;</a:t>
            </a:r>
            <a:endParaRPr lang="en-US" sz="2400" kern="0" dirty="0"/>
          </a:p>
          <a:p>
            <a:pPr marL="342000" lvl="0" indent="-342000">
              <a:lnSpc>
                <a:spcPct val="80000"/>
              </a:lnSpc>
              <a:spcBef>
                <a:spcPts val="0"/>
              </a:spcBef>
              <a:spcAft>
                <a:spcPts val="1200"/>
              </a:spcAft>
              <a:buFont typeface="Arial" panose="020B0604020202020204" pitchFamily="34" charset="0"/>
              <a:buChar char="•"/>
              <a:defRPr/>
            </a:pPr>
            <a:r>
              <a:rPr lang="en-US" sz="2400" kern="0" dirty="0">
                <a:solidFill>
                  <a:srgbClr val="4676A6"/>
                </a:solidFill>
              </a:rPr>
              <a:t>Remote sensing systems can capture a synoptic view </a:t>
            </a:r>
            <a:r>
              <a:rPr lang="en-US" sz="2400" kern="0" dirty="0"/>
              <a:t>of the landscape and oceans, to more adequately </a:t>
            </a:r>
            <a:r>
              <a:rPr lang="en-US" sz="2400" kern="0" dirty="0" err="1"/>
              <a:t>characterise</a:t>
            </a:r>
            <a:r>
              <a:rPr lang="en-US" sz="2400" kern="0" dirty="0"/>
              <a:t> </a:t>
            </a:r>
            <a:r>
              <a:rPr lang="en-US" sz="2400" kern="0" dirty="0" smtClean="0"/>
              <a:t>dynamics; </a:t>
            </a:r>
            <a:endParaRPr lang="en-US" sz="2400" kern="0" dirty="0"/>
          </a:p>
          <a:p>
            <a:pPr marL="342000" lvl="0" indent="-342000">
              <a:lnSpc>
                <a:spcPct val="80000"/>
              </a:lnSpc>
              <a:spcBef>
                <a:spcPts val="0"/>
              </a:spcBef>
              <a:spcAft>
                <a:spcPts val="1200"/>
              </a:spcAft>
              <a:buFont typeface="Arial" panose="020B0604020202020204" pitchFamily="34" charset="0"/>
              <a:buChar char="•"/>
              <a:defRPr/>
            </a:pPr>
            <a:r>
              <a:rPr lang="en-US" sz="2400" kern="0" dirty="0">
                <a:solidFill>
                  <a:srgbClr val="4676A6"/>
                </a:solidFill>
              </a:rPr>
              <a:t>Remote sensing provides additional information </a:t>
            </a:r>
            <a:r>
              <a:rPr lang="en-US" sz="2400" kern="0" dirty="0"/>
              <a:t>that can supplement more intensive sampling efforts and help extrapolate </a:t>
            </a:r>
            <a:r>
              <a:rPr lang="en-US" sz="2400" kern="0" dirty="0" smtClean="0"/>
              <a:t>findings;</a:t>
            </a:r>
            <a:endParaRPr lang="en-US" sz="2400" kern="0" dirty="0"/>
          </a:p>
          <a:p>
            <a:pPr marL="342000" lvl="0" indent="-342000">
              <a:lnSpc>
                <a:spcPct val="80000"/>
              </a:lnSpc>
              <a:spcBef>
                <a:spcPts val="0"/>
              </a:spcBef>
              <a:spcAft>
                <a:spcPts val="1200"/>
              </a:spcAft>
              <a:buFont typeface="Arial" panose="020B0604020202020204" pitchFamily="34" charset="0"/>
              <a:buChar char="•"/>
              <a:defRPr/>
            </a:pPr>
            <a:r>
              <a:rPr lang="en-US" sz="2400" kern="0" dirty="0" smtClean="0">
                <a:solidFill>
                  <a:srgbClr val="4676A6"/>
                </a:solidFill>
              </a:rPr>
              <a:t>Cost estimate: </a:t>
            </a:r>
            <a:r>
              <a:rPr lang="en-US" sz="2400" kern="0" dirty="0" smtClean="0"/>
              <a:t>on case-by-case basis, mainly scientific activity</a:t>
            </a:r>
          </a:p>
          <a:p>
            <a:pPr marL="342000" lvl="0" indent="-342000">
              <a:lnSpc>
                <a:spcPct val="80000"/>
              </a:lnSpc>
              <a:spcBef>
                <a:spcPts val="0"/>
              </a:spcBef>
              <a:spcAft>
                <a:spcPts val="1200"/>
              </a:spcAft>
              <a:buFont typeface="Arial" panose="020B0604020202020204" pitchFamily="34" charset="0"/>
              <a:buChar char="•"/>
              <a:defRPr/>
            </a:pPr>
            <a:r>
              <a:rPr lang="en-US" sz="2400" kern="0" dirty="0" smtClean="0">
                <a:solidFill>
                  <a:srgbClr val="4676A6"/>
                </a:solidFill>
              </a:rPr>
              <a:t>Main challenges: </a:t>
            </a:r>
            <a:r>
              <a:rPr lang="en-US" sz="2400" kern="0" dirty="0" smtClean="0"/>
              <a:t>cost, complexity.</a:t>
            </a:r>
            <a:endParaRPr lang="en-US" sz="2400" kern="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3459898726"/>
      </p:ext>
    </p:extLst>
  </p:cSld>
  <p:clrMapOvr>
    <a:masterClrMapping/>
  </p:clrMapOvr>
  <p:transition advTm="2000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340000"/>
            <a:ext cx="8208000" cy="5105400"/>
          </a:xfrm>
        </p:spPr>
        <p:txBody>
          <a:bodyPr>
            <a:normAutofit/>
          </a:bodyPr>
          <a:lstStyle/>
          <a:p>
            <a:pPr marL="0" indent="0">
              <a:lnSpc>
                <a:spcPct val="80000"/>
              </a:lnSpc>
              <a:spcBef>
                <a:spcPts val="0"/>
              </a:spcBef>
              <a:spcAft>
                <a:spcPts val="1200"/>
              </a:spcAft>
              <a:buNone/>
            </a:pPr>
            <a:r>
              <a:rPr lang="en-US" sz="2600" b="1" dirty="0"/>
              <a:t>Space technologies and climate </a:t>
            </a:r>
            <a:r>
              <a:rPr lang="en-US" sz="2600" b="1" dirty="0" smtClean="0"/>
              <a:t>change </a:t>
            </a:r>
            <a:r>
              <a:rPr lang="en-US" sz="2000" b="1" dirty="0" smtClean="0"/>
              <a:t>(OECD; 2008) </a:t>
            </a:r>
            <a:r>
              <a:rPr lang="en-US" sz="2400" b="1" dirty="0" smtClean="0"/>
              <a:t/>
            </a:r>
            <a:br>
              <a:rPr lang="en-US" sz="2400" b="1" dirty="0" smtClean="0"/>
            </a:br>
            <a:r>
              <a:rPr lang="en-US" sz="2000" i="1" dirty="0" smtClean="0"/>
              <a:t>general overview of </a:t>
            </a:r>
            <a:r>
              <a:rPr lang="en-US" sz="2000" i="1" dirty="0"/>
              <a:t>state-of-the-art </a:t>
            </a:r>
            <a:r>
              <a:rPr lang="en-US" sz="2000" i="1" dirty="0" smtClean="0"/>
              <a:t>with emphasis on </a:t>
            </a:r>
            <a:r>
              <a:rPr lang="en-US" sz="2000" i="1" dirty="0"/>
              <a:t>implications for water management, marine resources and maritime transport </a:t>
            </a:r>
            <a:endParaRPr lang="en-US" sz="2000" b="1" i="1" dirty="0"/>
          </a:p>
          <a:p>
            <a:pPr marL="0" indent="0">
              <a:lnSpc>
                <a:spcPct val="80000"/>
              </a:lnSpc>
              <a:spcBef>
                <a:spcPts val="0"/>
              </a:spcBef>
              <a:spcAft>
                <a:spcPts val="1200"/>
              </a:spcAft>
              <a:buNone/>
            </a:pPr>
            <a:r>
              <a:rPr lang="en-US" sz="2600" b="1" dirty="0" smtClean="0"/>
              <a:t>GEO </a:t>
            </a:r>
            <a:r>
              <a:rPr lang="en-US" sz="2600" b="1" dirty="0"/>
              <a:t>Carbon showcase: </a:t>
            </a:r>
            <a:r>
              <a:rPr lang="en-US" sz="2000" dirty="0" smtClean="0">
                <a:hlinkClick r:id="rId2"/>
              </a:rPr>
              <a:t>h</a:t>
            </a:r>
            <a:r>
              <a:rPr lang="en-US" sz="2000" u="sng" dirty="0" smtClean="0">
                <a:hlinkClick r:id="rId2"/>
              </a:rPr>
              <a:t>ttp</a:t>
            </a:r>
            <a:r>
              <a:rPr lang="en-US" sz="2000" u="sng" dirty="0">
                <a:hlinkClick r:id="rId2"/>
              </a:rPr>
              <a:t>://www.youtube.com/watch?v=cmS3RergtP4</a:t>
            </a:r>
            <a:endParaRPr lang="en-US" sz="2000" u="sng" dirty="0"/>
          </a:p>
          <a:p>
            <a:pPr marL="0" indent="0">
              <a:lnSpc>
                <a:spcPct val="80000"/>
              </a:lnSpc>
              <a:spcBef>
                <a:spcPts val="0"/>
              </a:spcBef>
              <a:spcAft>
                <a:spcPts val="1200"/>
              </a:spcAft>
              <a:buNone/>
            </a:pPr>
            <a:r>
              <a:rPr lang="en-US" sz="2600" b="1" dirty="0" smtClean="0"/>
              <a:t>Copernicus </a:t>
            </a:r>
            <a:r>
              <a:rPr lang="en-US" sz="2600" b="1" dirty="0"/>
              <a:t>climate change: </a:t>
            </a:r>
            <a:r>
              <a:rPr lang="en-US" sz="2000" u="sng" dirty="0">
                <a:hlinkClick r:id="rId3"/>
              </a:rPr>
              <a:t>http://www.youtube.com/watch?v=ujDU6hyn-vg</a:t>
            </a:r>
            <a:endParaRPr lang="en-US" sz="2000" u="sng" dirty="0"/>
          </a:p>
          <a:p>
            <a:pPr marL="0" indent="0">
              <a:lnSpc>
                <a:spcPct val="80000"/>
              </a:lnSpc>
              <a:spcBef>
                <a:spcPts val="0"/>
              </a:spcBef>
              <a:spcAft>
                <a:spcPts val="1200"/>
              </a:spcAft>
              <a:buNone/>
            </a:pPr>
            <a:r>
              <a:rPr lang="en-US" sz="2600" b="1" dirty="0" smtClean="0"/>
              <a:t>General </a:t>
            </a:r>
            <a:r>
              <a:rPr lang="en-US" sz="2600" b="1" dirty="0"/>
              <a:t>climate change: </a:t>
            </a:r>
            <a:r>
              <a:rPr lang="en-US" sz="2000" u="sng" dirty="0">
                <a:hlinkClick r:id="rId4"/>
              </a:rPr>
              <a:t>http://preview.grid.unep.org</a:t>
            </a:r>
            <a:r>
              <a:rPr lang="en-US" sz="2000" u="sng" dirty="0"/>
              <a:t> </a:t>
            </a:r>
            <a:endParaRPr lang="en-US" sz="2000" u="sng" dirty="0" smtClean="0"/>
          </a:p>
          <a:p>
            <a:pPr marL="0" indent="0">
              <a:lnSpc>
                <a:spcPct val="80000"/>
              </a:lnSpc>
              <a:spcBef>
                <a:spcPts val="0"/>
              </a:spcBef>
              <a:spcAft>
                <a:spcPts val="1200"/>
              </a:spcAft>
              <a:buNone/>
            </a:pPr>
            <a:r>
              <a:rPr lang="en-US" sz="2600" b="1" dirty="0" smtClean="0"/>
              <a:t>Essential climate </a:t>
            </a:r>
            <a:r>
              <a:rPr lang="en-US" sz="2600" b="1" dirty="0"/>
              <a:t>variables </a:t>
            </a:r>
            <a:r>
              <a:rPr lang="en-US" sz="2600" dirty="0" smtClean="0"/>
              <a:t>reports:</a:t>
            </a:r>
            <a:r>
              <a:rPr lang="en-US" sz="2600" b="1" dirty="0" smtClean="0"/>
              <a:t> </a:t>
            </a:r>
            <a:r>
              <a:rPr lang="en-US" sz="2000" dirty="0" smtClean="0">
                <a:hlinkClick r:id="rId5"/>
              </a:rPr>
              <a:t>www.fao.org/gtos/topcECV.html</a:t>
            </a:r>
            <a:r>
              <a:rPr lang="en-US" sz="2000" dirty="0" smtClean="0"/>
              <a:t/>
            </a:r>
            <a:br>
              <a:rPr lang="en-US" sz="2000" dirty="0" smtClean="0"/>
            </a:br>
            <a:r>
              <a:rPr lang="en-US" sz="2000" dirty="0" smtClean="0"/>
              <a:t>Global Climate Observation System (GCOS) </a:t>
            </a:r>
            <a:r>
              <a:rPr lang="en-US" sz="2000" b="1" dirty="0" smtClean="0"/>
              <a:t> </a:t>
            </a:r>
            <a:endParaRPr lang="en-US" sz="2000" b="1" dirty="0"/>
          </a:p>
          <a:p>
            <a:pPr marL="0" indent="0">
              <a:lnSpc>
                <a:spcPct val="90000"/>
              </a:lnSpc>
              <a:spcBef>
                <a:spcPts val="0"/>
              </a:spcBef>
              <a:buNone/>
            </a:pPr>
            <a:endParaRPr lang="en-US" sz="900" b="1" dirty="0" smtClean="0">
              <a:solidFill>
                <a:prstClr val="black"/>
              </a:solidFill>
            </a:endParaRPr>
          </a:p>
          <a:p>
            <a:pPr marL="0" indent="0">
              <a:spcBef>
                <a:spcPts val="0"/>
              </a:spcBef>
              <a:spcAft>
                <a:spcPts val="600"/>
              </a:spcAft>
              <a:buNone/>
            </a:pPr>
            <a:endParaRPr lang="en-US" sz="2400" b="1" dirty="0"/>
          </a:p>
          <a:p>
            <a:pPr marL="0" indent="0">
              <a:spcBef>
                <a:spcPts val="0"/>
              </a:spcBef>
              <a:spcAft>
                <a:spcPts val="600"/>
              </a:spcAft>
              <a:buNone/>
            </a:pPr>
            <a:endParaRPr lang="en-US" sz="900" dirty="0" smtClean="0"/>
          </a:p>
          <a:p>
            <a:pPr marL="0" indent="0">
              <a:spcBef>
                <a:spcPts val="0"/>
              </a:spcBef>
              <a:spcAft>
                <a:spcPts val="600"/>
              </a:spcAft>
              <a:buNone/>
            </a:pPr>
            <a:endParaRPr lang="en-US" sz="2000" i="1" dirty="0" smtClean="0"/>
          </a:p>
        </p:txBody>
      </p:sp>
      <p:sp>
        <p:nvSpPr>
          <p:cNvPr id="5" name="Slide Number Placeholder 4"/>
          <p:cNvSpPr>
            <a:spLocks noGrp="1"/>
          </p:cNvSpPr>
          <p:nvPr>
            <p:ph type="sldNum" sz="quarter" idx="12"/>
          </p:nvPr>
        </p:nvSpPr>
        <p:spPr/>
        <p:txBody>
          <a:bodyPr/>
          <a:lstStyle/>
          <a:p>
            <a:fld id="{7AE59B96-4131-4DD5-A7F3-9C8969C240CC}" type="slidenum">
              <a:rPr lang="en-US" smtClean="0"/>
              <a:pPr/>
              <a:t>33</a:t>
            </a:fld>
            <a:endParaRPr lang="en-US"/>
          </a:p>
        </p:txBody>
      </p:sp>
      <p:sp>
        <p:nvSpPr>
          <p:cNvPr id="7" name="Title 1"/>
          <p:cNvSpPr txBox="1">
            <a:spLocks/>
          </p:cNvSpPr>
          <p:nvPr/>
        </p:nvSpPr>
        <p:spPr>
          <a:xfrm>
            <a:off x="378000" y="1080000"/>
            <a:ext cx="8208000" cy="10800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4000" b="1" i="1" noProof="0" dirty="0" smtClean="0">
                <a:solidFill>
                  <a:srgbClr val="4676A6"/>
                </a:solidFill>
                <a:latin typeface="+mj-lt"/>
                <a:ea typeface="+mj-ea"/>
                <a:cs typeface="+mj-cs"/>
              </a:rPr>
              <a:t>Examples:</a:t>
            </a:r>
            <a:endParaRPr kumimoji="0" lang="en-US" sz="4000" b="1" i="1" u="none" strike="noStrike" kern="1200" cap="none" spc="0" normalizeH="0" noProof="0" dirty="0">
              <a:ln>
                <a:noFill/>
              </a:ln>
              <a:solidFill>
                <a:srgbClr val="4676A6"/>
              </a:solidFill>
              <a:effectLst/>
              <a:uLnTx/>
              <a:uFillTx/>
              <a:latin typeface="+mj-lt"/>
              <a:ea typeface="+mj-ea"/>
              <a:cs typeface="+mj-cs"/>
            </a:endParaRPr>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20000" y="540000"/>
            <a:ext cx="990600" cy="573919"/>
          </a:xfrm>
          <a:prstGeom prst="rect">
            <a:avLst/>
          </a:prstGeom>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80000" y="576000"/>
            <a:ext cx="1358702" cy="500003"/>
          </a:xfrm>
          <a:prstGeom prst="rect">
            <a:avLst/>
          </a:prstGeom>
        </p:spPr>
      </p:pic>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64000" y="609600"/>
            <a:ext cx="1314450" cy="440409"/>
          </a:xfrm>
          <a:prstGeom prst="rect">
            <a:avLst/>
          </a:prstGeom>
        </p:spPr>
      </p:pic>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68000" y="304800"/>
            <a:ext cx="684276" cy="733927"/>
          </a:xfrm>
          <a:prstGeom prst="rect">
            <a:avLst/>
          </a:prstGeom>
        </p:spPr>
      </p:pic>
      <p:pic>
        <p:nvPicPr>
          <p:cNvPr id="10" name="Pictur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681000" y="504000"/>
            <a:ext cx="1905000" cy="542925"/>
          </a:xfrm>
          <a:prstGeom prst="rect">
            <a:avLst/>
          </a:prstGeom>
        </p:spPr>
      </p:pic>
      <p:pic>
        <p:nvPicPr>
          <p:cNvPr id="11" name="Picture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78001" y="252001"/>
            <a:ext cx="1527000" cy="783544"/>
          </a:xfrm>
          <a:prstGeom prst="rect">
            <a:avLst/>
          </a:prstGeom>
        </p:spPr>
      </p:pic>
    </p:spTree>
    <p:extLst>
      <p:ext uri="{BB962C8B-B14F-4D97-AF65-F5344CB8AC3E}">
        <p14:creationId xmlns:p14="http://schemas.microsoft.com/office/powerpoint/2010/main" val="3782279761"/>
      </p:ext>
    </p:extLst>
  </p:cSld>
  <p:clrMapOvr>
    <a:masterClrMapping/>
  </p:clrMapOvr>
  <p:transition advTm="2000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880000"/>
            <a:ext cx="8208000" cy="4876801"/>
          </a:xfrm>
        </p:spPr>
        <p:txBody>
          <a:bodyPr>
            <a:normAutofit/>
          </a:bodyPr>
          <a:lstStyle/>
          <a:p>
            <a:pPr marL="0" indent="0">
              <a:lnSpc>
                <a:spcPct val="80000"/>
              </a:lnSpc>
              <a:spcBef>
                <a:spcPts val="0"/>
              </a:spcBef>
              <a:spcAft>
                <a:spcPts val="1200"/>
              </a:spcAft>
              <a:buNone/>
            </a:pPr>
            <a:r>
              <a:rPr lang="en-US" sz="2400" b="1" dirty="0" smtClean="0">
                <a:solidFill>
                  <a:prstClr val="black"/>
                </a:solidFill>
              </a:rPr>
              <a:t>State </a:t>
            </a:r>
            <a:r>
              <a:rPr lang="en-US" sz="2400" b="1" dirty="0">
                <a:solidFill>
                  <a:prstClr val="black"/>
                </a:solidFill>
              </a:rPr>
              <a:t>of play of climate change research with earth observation from </a:t>
            </a:r>
            <a:r>
              <a:rPr lang="en-US" sz="2400" b="1" dirty="0" smtClean="0">
                <a:solidFill>
                  <a:prstClr val="black"/>
                </a:solidFill>
              </a:rPr>
              <a:t>space </a:t>
            </a:r>
            <a:r>
              <a:rPr lang="en-US" sz="2000" b="1" dirty="0" smtClean="0">
                <a:solidFill>
                  <a:prstClr val="black"/>
                </a:solidFill>
              </a:rPr>
              <a:t>(ESA; 2012) </a:t>
            </a:r>
            <a:r>
              <a:rPr lang="en-US" sz="2000" i="1" dirty="0" smtClean="0">
                <a:solidFill>
                  <a:prstClr val="black"/>
                </a:solidFill>
              </a:rPr>
              <a:t>presentation showing the relevance of earth observation for climate monitoring and modelling  </a:t>
            </a:r>
          </a:p>
          <a:p>
            <a:pPr marL="0" indent="0">
              <a:lnSpc>
                <a:spcPct val="80000"/>
              </a:lnSpc>
              <a:spcBef>
                <a:spcPts val="0"/>
              </a:spcBef>
              <a:spcAft>
                <a:spcPts val="1200"/>
              </a:spcAft>
              <a:buNone/>
            </a:pPr>
            <a:r>
              <a:rPr lang="en-US" sz="2400" b="1" dirty="0" smtClean="0">
                <a:solidFill>
                  <a:prstClr val="black"/>
                </a:solidFill>
              </a:rPr>
              <a:t>Global biophysical datasets from NASA missions </a:t>
            </a:r>
            <a:r>
              <a:rPr lang="en-US" sz="2000" b="1" dirty="0" smtClean="0">
                <a:solidFill>
                  <a:prstClr val="black"/>
                </a:solidFill>
              </a:rPr>
              <a:t>(Univ. of Montana; 2011)</a:t>
            </a:r>
            <a:r>
              <a:rPr lang="en-US" sz="2400" b="1" dirty="0" smtClean="0">
                <a:solidFill>
                  <a:prstClr val="black"/>
                </a:solidFill>
              </a:rPr>
              <a:t> </a:t>
            </a:r>
            <a:r>
              <a:rPr lang="en-US" sz="2000" i="1" dirty="0" smtClean="0">
                <a:solidFill>
                  <a:prstClr val="black"/>
                </a:solidFill>
              </a:rPr>
              <a:t>overview of measurements of ECVs, global fire, global net primary production, evapotranspiration, groundwater withdrawal, soil moisture, atmospheric CO</a:t>
            </a:r>
            <a:r>
              <a:rPr lang="en-US" sz="2000" i="1" baseline="-25000" dirty="0" smtClean="0">
                <a:solidFill>
                  <a:prstClr val="black"/>
                </a:solidFill>
              </a:rPr>
              <a:t>2</a:t>
            </a:r>
            <a:r>
              <a:rPr lang="en-US" sz="2000" i="1" dirty="0" smtClean="0">
                <a:solidFill>
                  <a:prstClr val="black"/>
                </a:solidFill>
              </a:rPr>
              <a:t> and biomass and carbon storage estimates</a:t>
            </a:r>
            <a:endParaRPr lang="en-US" sz="2000" i="1" baseline="-25000" dirty="0" smtClean="0">
              <a:solidFill>
                <a:prstClr val="black"/>
              </a:solidFill>
            </a:endParaRPr>
          </a:p>
          <a:p>
            <a:pPr marL="0" indent="0">
              <a:lnSpc>
                <a:spcPct val="80000"/>
              </a:lnSpc>
              <a:spcBef>
                <a:spcPts val="0"/>
              </a:spcBef>
              <a:spcAft>
                <a:spcPts val="1200"/>
              </a:spcAft>
              <a:buNone/>
            </a:pPr>
            <a:r>
              <a:rPr lang="en-US" sz="2400" b="1" dirty="0" err="1" smtClean="0">
                <a:solidFill>
                  <a:prstClr val="black"/>
                </a:solidFill>
              </a:rPr>
              <a:t>MeteoSat</a:t>
            </a:r>
            <a:r>
              <a:rPr lang="en-US" sz="2400" b="1" dirty="0" smtClean="0">
                <a:solidFill>
                  <a:prstClr val="black"/>
                </a:solidFill>
              </a:rPr>
              <a:t> </a:t>
            </a:r>
            <a:r>
              <a:rPr lang="en-US" sz="2400" b="1" dirty="0">
                <a:solidFill>
                  <a:prstClr val="black"/>
                </a:solidFill>
              </a:rPr>
              <a:t>derived planetary temperature trend 1982 – 2006 </a:t>
            </a:r>
            <a:r>
              <a:rPr lang="en-US" sz="2000" b="1" dirty="0">
                <a:solidFill>
                  <a:prstClr val="black"/>
                </a:solidFill>
              </a:rPr>
              <a:t>(EARS; 2013) </a:t>
            </a:r>
            <a:r>
              <a:rPr lang="en-US" sz="2000" i="1" dirty="0" smtClean="0">
                <a:solidFill>
                  <a:prstClr val="black"/>
                </a:solidFill>
              </a:rPr>
              <a:t>analysis </a:t>
            </a:r>
            <a:r>
              <a:rPr lang="en-US" sz="2000" i="1" dirty="0">
                <a:solidFill>
                  <a:prstClr val="black"/>
                </a:solidFill>
              </a:rPr>
              <a:t>of </a:t>
            </a:r>
            <a:r>
              <a:rPr lang="en-US" sz="2000" i="1" dirty="0" err="1">
                <a:solidFill>
                  <a:prstClr val="black"/>
                </a:solidFill>
              </a:rPr>
              <a:t>MeteoSat</a:t>
            </a:r>
            <a:r>
              <a:rPr lang="en-US" sz="2000" i="1" dirty="0">
                <a:solidFill>
                  <a:prstClr val="black"/>
                </a:solidFill>
              </a:rPr>
              <a:t> data shows that overall mean temperature has slightly </a:t>
            </a:r>
            <a:r>
              <a:rPr lang="en-US" sz="2000" i="1" dirty="0" smtClean="0">
                <a:solidFill>
                  <a:prstClr val="black"/>
                </a:solidFill>
              </a:rPr>
              <a:t>dropped (!) </a:t>
            </a:r>
            <a:r>
              <a:rPr lang="en-US" sz="2000" i="1" dirty="0">
                <a:solidFill>
                  <a:prstClr val="black"/>
                </a:solidFill>
              </a:rPr>
              <a:t>over the last 35 years, mainly due to cloudiness (with some small exceptions)</a:t>
            </a:r>
          </a:p>
          <a:p>
            <a:pPr marL="0" indent="0">
              <a:spcBef>
                <a:spcPts val="0"/>
              </a:spcBef>
              <a:spcAft>
                <a:spcPts val="600"/>
              </a:spcAft>
              <a:buNone/>
            </a:pPr>
            <a:endParaRPr lang="en-US" sz="2400" i="1" dirty="0"/>
          </a:p>
          <a:p>
            <a:pPr marL="0" indent="0">
              <a:spcBef>
                <a:spcPts val="0"/>
              </a:spcBef>
              <a:spcAft>
                <a:spcPts val="600"/>
              </a:spcAft>
              <a:buNone/>
            </a:pPr>
            <a:endParaRPr lang="en-US" sz="800" i="1" dirty="0" smtClean="0"/>
          </a:p>
          <a:p>
            <a:pPr marL="0" indent="0">
              <a:spcBef>
                <a:spcPts val="0"/>
              </a:spcBef>
              <a:spcAft>
                <a:spcPts val="600"/>
              </a:spcAft>
              <a:buNone/>
            </a:pPr>
            <a:endParaRPr lang="en-US" sz="800" i="1" dirty="0"/>
          </a:p>
          <a:p>
            <a:pPr marL="0" indent="0">
              <a:spcBef>
                <a:spcPts val="0"/>
              </a:spcBef>
              <a:spcAft>
                <a:spcPts val="600"/>
              </a:spcAft>
              <a:buNone/>
            </a:pPr>
            <a:endParaRPr lang="en-US" sz="2400" b="1" dirty="0"/>
          </a:p>
          <a:p>
            <a:pPr marL="0" indent="0">
              <a:spcBef>
                <a:spcPts val="0"/>
              </a:spcBef>
              <a:spcAft>
                <a:spcPts val="600"/>
              </a:spcAft>
              <a:buNone/>
            </a:pPr>
            <a:endParaRPr lang="en-US" sz="900" dirty="0" smtClean="0"/>
          </a:p>
          <a:p>
            <a:pPr marL="0" indent="0">
              <a:spcBef>
                <a:spcPts val="0"/>
              </a:spcBef>
              <a:spcAft>
                <a:spcPts val="600"/>
              </a:spcAft>
              <a:buNone/>
            </a:pPr>
            <a:endParaRPr lang="en-US" sz="2000" i="1" dirty="0" smtClean="0"/>
          </a:p>
        </p:txBody>
      </p:sp>
      <p:sp>
        <p:nvSpPr>
          <p:cNvPr id="5" name="Slide Number Placeholder 4"/>
          <p:cNvSpPr>
            <a:spLocks noGrp="1"/>
          </p:cNvSpPr>
          <p:nvPr>
            <p:ph type="sldNum" sz="quarter" idx="12"/>
          </p:nvPr>
        </p:nvSpPr>
        <p:spPr/>
        <p:txBody>
          <a:bodyPr/>
          <a:lstStyle/>
          <a:p>
            <a:fld id="{7AE59B96-4131-4DD5-A7F3-9C8969C240CC}" type="slidenum">
              <a:rPr lang="en-US" smtClean="0"/>
              <a:pPr/>
              <a:t>34</a:t>
            </a:fld>
            <a:endParaRPr lang="en-US"/>
          </a:p>
        </p:txBody>
      </p:sp>
      <p:sp>
        <p:nvSpPr>
          <p:cNvPr id="7" name="Title 1"/>
          <p:cNvSpPr txBox="1">
            <a:spLocks/>
          </p:cNvSpPr>
          <p:nvPr/>
        </p:nvSpPr>
        <p:spPr>
          <a:xfrm>
            <a:off x="378000" y="1620000"/>
            <a:ext cx="8208000" cy="10800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4000" b="1" i="1" noProof="0" dirty="0" smtClean="0">
                <a:solidFill>
                  <a:srgbClr val="4676A6"/>
                </a:solidFill>
                <a:latin typeface="+mj-lt"/>
                <a:ea typeface="+mj-ea"/>
                <a:cs typeface="+mj-cs"/>
              </a:rPr>
              <a:t>More examples:</a:t>
            </a:r>
            <a:endParaRPr kumimoji="0" lang="en-US" sz="4000" b="1" i="1" u="none" strike="noStrike" kern="1200" cap="none" spc="0" normalizeH="0" noProof="0" dirty="0">
              <a:ln>
                <a:noFill/>
              </a:ln>
              <a:solidFill>
                <a:srgbClr val="4676A6"/>
              </a:solidFill>
              <a:effectLst/>
              <a:uLnTx/>
              <a:uFillTx/>
              <a:latin typeface="+mj-lt"/>
              <a:ea typeface="+mj-ea"/>
              <a:cs typeface="+mj-cs"/>
            </a:endParaRPr>
          </a:p>
        </p:txBody>
      </p:sp>
      <p:pic>
        <p:nvPicPr>
          <p:cNvPr id="9"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4000" y="990600"/>
            <a:ext cx="1125251" cy="581304"/>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12000" y="800640"/>
            <a:ext cx="800100" cy="68008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14500" y="909225"/>
            <a:ext cx="571500" cy="571500"/>
          </a:xfrm>
          <a:prstGeom prst="rect">
            <a:avLst/>
          </a:prstGeom>
        </p:spPr>
      </p:pic>
    </p:spTree>
    <p:extLst>
      <p:ext uri="{BB962C8B-B14F-4D97-AF65-F5344CB8AC3E}">
        <p14:creationId xmlns:p14="http://schemas.microsoft.com/office/powerpoint/2010/main" val="3994103409"/>
      </p:ext>
    </p:extLst>
  </p:cSld>
  <p:clrMapOvr>
    <a:masterClrMapping/>
  </p:clrMapOvr>
  <p:transition advTm="2000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880000"/>
            <a:ext cx="8208000" cy="4876801"/>
          </a:xfrm>
        </p:spPr>
        <p:txBody>
          <a:bodyPr>
            <a:normAutofit/>
          </a:bodyPr>
          <a:lstStyle/>
          <a:p>
            <a:pPr marL="0" indent="0">
              <a:lnSpc>
                <a:spcPct val="80000"/>
              </a:lnSpc>
              <a:spcBef>
                <a:spcPts val="0"/>
              </a:spcBef>
              <a:spcAft>
                <a:spcPts val="1200"/>
              </a:spcAft>
              <a:buNone/>
            </a:pPr>
            <a:r>
              <a:rPr lang="en-US" sz="2400" b="1" dirty="0">
                <a:solidFill>
                  <a:prstClr val="black"/>
                </a:solidFill>
              </a:rPr>
              <a:t>Challenges of a sustained climate observing </a:t>
            </a:r>
            <a:r>
              <a:rPr lang="en-US" sz="2400" b="1" dirty="0" smtClean="0">
                <a:solidFill>
                  <a:prstClr val="black"/>
                </a:solidFill>
              </a:rPr>
              <a:t>system </a:t>
            </a:r>
            <a:r>
              <a:rPr lang="en-US" sz="2000" b="1" dirty="0" smtClean="0">
                <a:solidFill>
                  <a:prstClr val="black"/>
                </a:solidFill>
              </a:rPr>
              <a:t>(Trenberth et al.; 2013)</a:t>
            </a:r>
            <a:r>
              <a:rPr lang="en-US" sz="2400" b="1" dirty="0" smtClean="0">
                <a:solidFill>
                  <a:prstClr val="black"/>
                </a:solidFill>
              </a:rPr>
              <a:t> </a:t>
            </a:r>
            <a:r>
              <a:rPr lang="en-US" sz="2000" i="1" dirty="0" smtClean="0">
                <a:solidFill>
                  <a:prstClr val="black"/>
                </a:solidFill>
              </a:rPr>
              <a:t>article dealing with datasets, methodologies and scope of satellite observations for climate </a:t>
            </a:r>
            <a:r>
              <a:rPr lang="en-US" sz="2000" i="1" dirty="0" smtClean="0">
                <a:solidFill>
                  <a:prstClr val="black"/>
                </a:solidFill>
              </a:rPr>
              <a:t>studies</a:t>
            </a:r>
          </a:p>
          <a:p>
            <a:pPr marL="0" lvl="0" indent="0">
              <a:lnSpc>
                <a:spcPct val="80000"/>
              </a:lnSpc>
              <a:spcBef>
                <a:spcPts val="0"/>
              </a:spcBef>
              <a:spcAft>
                <a:spcPts val="1200"/>
              </a:spcAft>
              <a:buNone/>
            </a:pPr>
            <a:r>
              <a:rPr lang="en-US" sz="2400" b="1" dirty="0">
                <a:solidFill>
                  <a:prstClr val="black"/>
                </a:solidFill>
              </a:rPr>
              <a:t>Climate change research beyond </a:t>
            </a:r>
            <a:r>
              <a:rPr lang="en-US" sz="2400" b="1" dirty="0" smtClean="0">
                <a:solidFill>
                  <a:prstClr val="black"/>
                </a:solidFill>
              </a:rPr>
              <a:t>limits </a:t>
            </a:r>
            <a:r>
              <a:rPr lang="en-US" sz="2000" b="1" dirty="0" smtClean="0">
                <a:solidFill>
                  <a:prstClr val="black"/>
                </a:solidFill>
              </a:rPr>
              <a:t>(Copernicus; 2015)</a:t>
            </a:r>
            <a:r>
              <a:rPr lang="en-US" sz="2400" b="1" dirty="0" smtClean="0">
                <a:solidFill>
                  <a:prstClr val="black"/>
                </a:solidFill>
              </a:rPr>
              <a:t> </a:t>
            </a:r>
            <a:r>
              <a:rPr lang="en-US" sz="2000" i="1" dirty="0" smtClean="0">
                <a:solidFill>
                  <a:prstClr val="black"/>
                </a:solidFill>
              </a:rPr>
              <a:t>brochure on the use of EO for sea ice monitoring</a:t>
            </a:r>
            <a:endParaRPr lang="en-US" sz="2000" i="1" dirty="0">
              <a:solidFill>
                <a:prstClr val="black"/>
              </a:solidFill>
            </a:endParaRPr>
          </a:p>
          <a:p>
            <a:pPr marL="0" lvl="0" indent="0">
              <a:lnSpc>
                <a:spcPct val="80000"/>
              </a:lnSpc>
              <a:spcBef>
                <a:spcPts val="0"/>
              </a:spcBef>
              <a:spcAft>
                <a:spcPts val="1200"/>
              </a:spcAft>
              <a:buNone/>
            </a:pPr>
            <a:r>
              <a:rPr lang="es-ES" sz="2400" b="1" dirty="0">
                <a:solidFill>
                  <a:prstClr val="black"/>
                </a:solidFill>
              </a:rPr>
              <a:t>El Niño – Tracking a </a:t>
            </a:r>
            <a:r>
              <a:rPr lang="es-ES" sz="2400" b="1" dirty="0" smtClean="0">
                <a:solidFill>
                  <a:prstClr val="black"/>
                </a:solidFill>
              </a:rPr>
              <a:t>global </a:t>
            </a:r>
            <a:r>
              <a:rPr lang="es-ES" sz="2400" b="1" dirty="0" err="1" smtClean="0">
                <a:solidFill>
                  <a:prstClr val="black"/>
                </a:solidFill>
              </a:rPr>
              <a:t>climate</a:t>
            </a:r>
            <a:r>
              <a:rPr lang="es-ES" sz="2400" b="1" dirty="0" smtClean="0">
                <a:solidFill>
                  <a:prstClr val="black"/>
                </a:solidFill>
              </a:rPr>
              <a:t> </a:t>
            </a:r>
            <a:r>
              <a:rPr lang="es-ES" sz="2400" b="1" dirty="0" err="1" smtClean="0">
                <a:solidFill>
                  <a:prstClr val="black"/>
                </a:solidFill>
              </a:rPr>
              <a:t>phenomenon</a:t>
            </a:r>
            <a:r>
              <a:rPr lang="es-ES" sz="2400" b="1" dirty="0" smtClean="0">
                <a:solidFill>
                  <a:prstClr val="black"/>
                </a:solidFill>
              </a:rPr>
              <a:t> </a:t>
            </a:r>
            <a:r>
              <a:rPr lang="en-US" sz="2000" b="1" dirty="0" smtClean="0">
                <a:solidFill>
                  <a:prstClr val="black"/>
                </a:solidFill>
              </a:rPr>
              <a:t>(Copernicus; 2015)</a:t>
            </a:r>
            <a:r>
              <a:rPr lang="en-US" sz="2400" b="1" dirty="0" smtClean="0">
                <a:solidFill>
                  <a:prstClr val="black"/>
                </a:solidFill>
              </a:rPr>
              <a:t> </a:t>
            </a:r>
            <a:r>
              <a:rPr lang="en-US" sz="2000" i="1" dirty="0" smtClean="0">
                <a:solidFill>
                  <a:prstClr val="black"/>
                </a:solidFill>
              </a:rPr>
              <a:t>brochure on the use of EO for detecting and tracking the course </a:t>
            </a:r>
            <a:r>
              <a:rPr lang="en-US" sz="2000" i="1" dirty="0">
                <a:solidFill>
                  <a:prstClr val="black"/>
                </a:solidFill>
              </a:rPr>
              <a:t>of El Niño </a:t>
            </a:r>
            <a:r>
              <a:rPr lang="en-US" sz="2000" i="1" dirty="0" smtClean="0">
                <a:solidFill>
                  <a:prstClr val="black"/>
                </a:solidFill>
              </a:rPr>
              <a:t>and to improve the </a:t>
            </a:r>
            <a:r>
              <a:rPr lang="en-US" sz="2000" i="1" dirty="0">
                <a:solidFill>
                  <a:prstClr val="black"/>
                </a:solidFill>
              </a:rPr>
              <a:t>predictability of El Niño </a:t>
            </a:r>
            <a:r>
              <a:rPr lang="en-US" sz="2000" i="1" dirty="0" smtClean="0">
                <a:solidFill>
                  <a:prstClr val="black"/>
                </a:solidFill>
              </a:rPr>
              <a:t>events</a:t>
            </a:r>
            <a:endParaRPr lang="en-US" sz="2000" i="1" dirty="0">
              <a:solidFill>
                <a:prstClr val="black"/>
              </a:solidFill>
            </a:endParaRPr>
          </a:p>
          <a:p>
            <a:pPr marL="0" indent="0">
              <a:lnSpc>
                <a:spcPct val="80000"/>
              </a:lnSpc>
              <a:spcBef>
                <a:spcPts val="0"/>
              </a:spcBef>
              <a:spcAft>
                <a:spcPts val="1200"/>
              </a:spcAft>
              <a:buNone/>
            </a:pPr>
            <a:endParaRPr lang="en-US" sz="2000" i="1" dirty="0" smtClean="0">
              <a:solidFill>
                <a:prstClr val="black"/>
              </a:solidFill>
            </a:endParaRPr>
          </a:p>
          <a:p>
            <a:pPr marL="0" indent="0">
              <a:spcBef>
                <a:spcPts val="0"/>
              </a:spcBef>
              <a:spcAft>
                <a:spcPts val="600"/>
              </a:spcAft>
              <a:buNone/>
            </a:pPr>
            <a:endParaRPr lang="en-US" sz="2400" i="1" dirty="0"/>
          </a:p>
          <a:p>
            <a:pPr marL="0" indent="0">
              <a:spcBef>
                <a:spcPts val="0"/>
              </a:spcBef>
              <a:spcAft>
                <a:spcPts val="600"/>
              </a:spcAft>
              <a:buNone/>
            </a:pPr>
            <a:endParaRPr lang="en-US" sz="800" i="1" dirty="0" smtClean="0"/>
          </a:p>
          <a:p>
            <a:pPr marL="0" indent="0">
              <a:spcBef>
                <a:spcPts val="0"/>
              </a:spcBef>
              <a:spcAft>
                <a:spcPts val="600"/>
              </a:spcAft>
              <a:buNone/>
            </a:pPr>
            <a:endParaRPr lang="en-US" sz="800" i="1" dirty="0"/>
          </a:p>
          <a:p>
            <a:pPr marL="0" indent="0">
              <a:spcBef>
                <a:spcPts val="0"/>
              </a:spcBef>
              <a:spcAft>
                <a:spcPts val="600"/>
              </a:spcAft>
              <a:buNone/>
            </a:pPr>
            <a:endParaRPr lang="en-US" sz="2400" b="1" dirty="0"/>
          </a:p>
          <a:p>
            <a:pPr marL="0" indent="0">
              <a:spcBef>
                <a:spcPts val="0"/>
              </a:spcBef>
              <a:spcAft>
                <a:spcPts val="600"/>
              </a:spcAft>
              <a:buNone/>
            </a:pPr>
            <a:endParaRPr lang="en-US" sz="900" dirty="0" smtClean="0"/>
          </a:p>
          <a:p>
            <a:pPr marL="0" indent="0">
              <a:spcBef>
                <a:spcPts val="0"/>
              </a:spcBef>
              <a:spcAft>
                <a:spcPts val="600"/>
              </a:spcAft>
              <a:buNone/>
            </a:pPr>
            <a:endParaRPr lang="en-US" sz="2000" i="1" dirty="0" smtClean="0"/>
          </a:p>
        </p:txBody>
      </p:sp>
      <p:sp>
        <p:nvSpPr>
          <p:cNvPr id="5" name="Slide Number Placeholder 4"/>
          <p:cNvSpPr>
            <a:spLocks noGrp="1"/>
          </p:cNvSpPr>
          <p:nvPr>
            <p:ph type="sldNum" sz="quarter" idx="12"/>
          </p:nvPr>
        </p:nvSpPr>
        <p:spPr/>
        <p:txBody>
          <a:bodyPr/>
          <a:lstStyle/>
          <a:p>
            <a:fld id="{7AE59B96-4131-4DD5-A7F3-9C8969C240CC}" type="slidenum">
              <a:rPr lang="en-US" smtClean="0"/>
              <a:pPr/>
              <a:t>35</a:t>
            </a:fld>
            <a:endParaRPr lang="en-US"/>
          </a:p>
        </p:txBody>
      </p:sp>
      <p:sp>
        <p:nvSpPr>
          <p:cNvPr id="7" name="Title 1"/>
          <p:cNvSpPr txBox="1">
            <a:spLocks/>
          </p:cNvSpPr>
          <p:nvPr/>
        </p:nvSpPr>
        <p:spPr>
          <a:xfrm>
            <a:off x="378000" y="1620000"/>
            <a:ext cx="8208000" cy="10800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4000" b="1" i="1" noProof="0" dirty="0" smtClean="0">
                <a:solidFill>
                  <a:srgbClr val="4676A6"/>
                </a:solidFill>
                <a:latin typeface="+mj-lt"/>
                <a:ea typeface="+mj-ea"/>
                <a:cs typeface="+mj-cs"/>
              </a:rPr>
              <a:t>More examples (2):</a:t>
            </a:r>
            <a:endParaRPr kumimoji="0" lang="en-US" sz="4000" b="1" i="1" u="none" strike="noStrike" kern="1200" cap="none" spc="0" normalizeH="0" noProof="0" dirty="0">
              <a:ln>
                <a:noFill/>
              </a:ln>
              <a:solidFill>
                <a:srgbClr val="4676A6"/>
              </a:solidFill>
              <a:effectLst/>
              <a:uLnTx/>
              <a:uFillTx/>
              <a:latin typeface="+mj-lt"/>
              <a:ea typeface="+mj-ea"/>
              <a:cs typeface="+mj-cs"/>
            </a:endParaRPr>
          </a:p>
        </p:txBody>
      </p:sp>
      <p:pic>
        <p:nvPicPr>
          <p:cNvPr id="9"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3377" y="467441"/>
            <a:ext cx="2381250" cy="797841"/>
          </a:xfrm>
          <a:prstGeom prst="rect">
            <a:avLst/>
          </a:prstGeom>
        </p:spPr>
      </p:pic>
    </p:spTree>
    <p:extLst>
      <p:ext uri="{BB962C8B-B14F-4D97-AF65-F5344CB8AC3E}">
        <p14:creationId xmlns:p14="http://schemas.microsoft.com/office/powerpoint/2010/main" val="717283489"/>
      </p:ext>
    </p:extLst>
  </p:cSld>
  <p:clrMapOvr>
    <a:masterClrMapping/>
  </p:clrMapOvr>
  <p:transition advTm="2000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36</a:t>
            </a:fld>
            <a:endParaRPr lang="en-US"/>
          </a:p>
        </p:txBody>
      </p:sp>
      <p:sp>
        <p:nvSpPr>
          <p:cNvPr id="2" name="TextBox 1"/>
          <p:cNvSpPr txBox="1"/>
          <p:nvPr/>
        </p:nvSpPr>
        <p:spPr>
          <a:xfrm>
            <a:off x="377999" y="324000"/>
            <a:ext cx="8208000" cy="1323439"/>
          </a:xfrm>
          <a:prstGeom prst="rect">
            <a:avLst/>
          </a:prstGeom>
          <a:noFill/>
        </p:spPr>
        <p:txBody>
          <a:bodyPr wrap="square" rtlCol="0">
            <a:spAutoFit/>
          </a:bodyPr>
          <a:lstStyle/>
          <a:p>
            <a:pPr algn="r"/>
            <a:r>
              <a:rPr lang="en-US" sz="4000" b="1" i="1" dirty="0" smtClean="0">
                <a:solidFill>
                  <a:srgbClr val="4676A6"/>
                </a:solidFill>
              </a:rPr>
              <a:t>Example carbon</a:t>
            </a:r>
            <a:br>
              <a:rPr lang="en-US" sz="4000" b="1" i="1" dirty="0" smtClean="0">
                <a:solidFill>
                  <a:srgbClr val="4676A6"/>
                </a:solidFill>
              </a:rPr>
            </a:br>
            <a:r>
              <a:rPr lang="en-US" sz="4000" b="1" i="1" dirty="0" smtClean="0">
                <a:solidFill>
                  <a:srgbClr val="4676A6"/>
                </a:solidFill>
              </a:rPr>
              <a:t>accounting</a:t>
            </a:r>
            <a:endParaRPr lang="en-US" sz="4000" b="1" i="1" dirty="0">
              <a:solidFill>
                <a:srgbClr val="4676A6"/>
              </a:solidFill>
            </a:endParaRPr>
          </a:p>
        </p:txBody>
      </p:sp>
      <p:sp>
        <p:nvSpPr>
          <p:cNvPr id="11" name="TextBox 2"/>
          <p:cNvSpPr txBox="1">
            <a:spLocks noChangeArrowheads="1"/>
          </p:cNvSpPr>
          <p:nvPr/>
        </p:nvSpPr>
        <p:spPr bwMode="auto">
          <a:xfrm>
            <a:off x="1512000" y="6120000"/>
            <a:ext cx="6120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60000"/>
              <a:buFont typeface="Arial" charset="0"/>
              <a:defRPr sz="2200">
                <a:solidFill>
                  <a:srgbClr val="000000"/>
                </a:solidFill>
                <a:latin typeface="Verdana" pitchFamily="34" charset="0"/>
              </a:defRPr>
            </a:lvl1pPr>
            <a:lvl2pPr marL="742950" indent="-285750" eaLnBrk="0" hangingPunct="0">
              <a:spcBef>
                <a:spcPct val="20000"/>
              </a:spcBef>
              <a:buSzPct val="80000"/>
              <a:buFont typeface="Arial" charset="0"/>
              <a:buChar char="►"/>
              <a:defRPr sz="2000">
                <a:solidFill>
                  <a:srgbClr val="000000"/>
                </a:solidFill>
                <a:latin typeface="Verdana" pitchFamily="34" charset="0"/>
              </a:defRPr>
            </a:lvl2pPr>
            <a:lvl3pPr marL="1143000" indent="-228600" eaLnBrk="0" hangingPunct="0">
              <a:spcBef>
                <a:spcPct val="20000"/>
              </a:spcBef>
              <a:buFont typeface="Wingdings" pitchFamily="2" charset="2"/>
              <a:buChar char="§"/>
              <a:defRPr>
                <a:solidFill>
                  <a:srgbClr val="000000"/>
                </a:solidFill>
                <a:latin typeface="Verdana" pitchFamily="34" charset="0"/>
              </a:defRPr>
            </a:lvl3pPr>
            <a:lvl4pPr marL="1600200" indent="-228600" eaLnBrk="0" hangingPunct="0">
              <a:spcBef>
                <a:spcPct val="20000"/>
              </a:spcBef>
              <a:buFont typeface="Verdana" pitchFamily="34" charset="0"/>
              <a:buChar char="­"/>
              <a:defRPr sz="1600">
                <a:solidFill>
                  <a:srgbClr val="000000"/>
                </a:solidFill>
                <a:latin typeface="Verdana" pitchFamily="34" charset="0"/>
              </a:defRPr>
            </a:lvl4pPr>
            <a:lvl5pPr marL="2057400" indent="-228600" eaLnBrk="0" hangingPunct="0">
              <a:spcBef>
                <a:spcPct val="20000"/>
              </a:spcBef>
              <a:buChar char="•"/>
              <a:defRPr sz="1400">
                <a:solidFill>
                  <a:schemeClr val="tx1"/>
                </a:solidFill>
                <a:latin typeface="Verdana" pitchFamily="34" charset="0"/>
              </a:defRPr>
            </a:lvl5pPr>
            <a:lvl6pPr marL="2514600" indent="-228600" eaLnBrk="0" fontAlgn="base" hangingPunct="0">
              <a:spcBef>
                <a:spcPct val="20000"/>
              </a:spcBef>
              <a:spcAft>
                <a:spcPct val="0"/>
              </a:spcAft>
              <a:buChar char="•"/>
              <a:defRPr sz="1400">
                <a:solidFill>
                  <a:schemeClr val="tx1"/>
                </a:solidFill>
                <a:latin typeface="Verdana" pitchFamily="34" charset="0"/>
              </a:defRPr>
            </a:lvl6pPr>
            <a:lvl7pPr marL="2971800" indent="-228600" eaLnBrk="0" fontAlgn="base" hangingPunct="0">
              <a:spcBef>
                <a:spcPct val="20000"/>
              </a:spcBef>
              <a:spcAft>
                <a:spcPct val="0"/>
              </a:spcAft>
              <a:buChar char="•"/>
              <a:defRPr sz="1400">
                <a:solidFill>
                  <a:schemeClr val="tx1"/>
                </a:solidFill>
                <a:latin typeface="Verdana" pitchFamily="34" charset="0"/>
              </a:defRPr>
            </a:lvl7pPr>
            <a:lvl8pPr marL="3429000" indent="-228600" eaLnBrk="0" fontAlgn="base" hangingPunct="0">
              <a:spcBef>
                <a:spcPct val="20000"/>
              </a:spcBef>
              <a:spcAft>
                <a:spcPct val="0"/>
              </a:spcAft>
              <a:buChar char="•"/>
              <a:defRPr sz="1400">
                <a:solidFill>
                  <a:schemeClr val="tx1"/>
                </a:solidFill>
                <a:latin typeface="Verdana" pitchFamily="34" charset="0"/>
              </a:defRPr>
            </a:lvl8pPr>
            <a:lvl9pPr marL="3886200" indent="-228600" eaLnBrk="0" fontAlgn="base" hangingPunct="0">
              <a:spcBef>
                <a:spcPct val="20000"/>
              </a:spcBef>
              <a:spcAft>
                <a:spcPct val="0"/>
              </a:spcAft>
              <a:buChar char="•"/>
              <a:defRPr sz="1400">
                <a:solidFill>
                  <a:schemeClr val="tx1"/>
                </a:solidFill>
                <a:latin typeface="Verdana" pitchFamily="34" charset="0"/>
              </a:defRPr>
            </a:lvl9pPr>
          </a:lstStyle>
          <a:p>
            <a:pPr eaLnBrk="1" hangingPunct="1">
              <a:spcBef>
                <a:spcPct val="0"/>
              </a:spcBef>
              <a:buSzTx/>
              <a:buFontTx/>
              <a:buNone/>
            </a:pPr>
            <a:r>
              <a:rPr lang="en-US" altLang="en-US" sz="1600" i="1" dirty="0" smtClean="0">
                <a:latin typeface="+mn-lt"/>
              </a:rPr>
              <a:t>Potential calculated carbon debt for conversion into palm plantation in Kalimantan, Indonesia (source: </a:t>
            </a:r>
            <a:r>
              <a:rPr lang="en-US" altLang="en-US" sz="1600" i="1" dirty="0" err="1" smtClean="0">
                <a:latin typeface="+mn-lt"/>
              </a:rPr>
              <a:t>IfW</a:t>
            </a:r>
            <a:r>
              <a:rPr lang="en-US" altLang="en-US" sz="1600" i="1" dirty="0" smtClean="0">
                <a:latin typeface="+mn-lt"/>
              </a:rPr>
              <a:t>; 2013, </a:t>
            </a:r>
            <a:r>
              <a:rPr lang="en-US" altLang="en-US" sz="1600" i="1" dirty="0" err="1" smtClean="0">
                <a:latin typeface="+mn-lt"/>
              </a:rPr>
              <a:t>SarVision</a:t>
            </a:r>
            <a:r>
              <a:rPr lang="en-US" altLang="en-US" sz="1600" i="1" dirty="0" smtClean="0">
                <a:latin typeface="+mn-lt"/>
              </a:rPr>
              <a:t>; 2008)</a:t>
            </a:r>
            <a:endParaRPr lang="en-US" altLang="en-US" sz="1600" i="1" dirty="0">
              <a:latin typeface="+mn-lt"/>
            </a:endParaRPr>
          </a:p>
        </p:txBody>
      </p:sp>
      <p:pic>
        <p:nvPicPr>
          <p:cNvPr id="10"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2080" y="1800000"/>
            <a:ext cx="6119840" cy="4325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5291607"/>
      </p:ext>
    </p:extLst>
  </p:cSld>
  <p:clrMapOvr>
    <a:masterClrMapping/>
  </p:clrMapOvr>
  <p:transition advTm="2000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37</a:t>
            </a:fld>
            <a:endParaRPr lang="en-US"/>
          </a:p>
        </p:txBody>
      </p:sp>
      <p:sp>
        <p:nvSpPr>
          <p:cNvPr id="2" name="TextBox 1"/>
          <p:cNvSpPr txBox="1"/>
          <p:nvPr/>
        </p:nvSpPr>
        <p:spPr>
          <a:xfrm>
            <a:off x="378000" y="900000"/>
            <a:ext cx="8208000" cy="707886"/>
          </a:xfrm>
          <a:prstGeom prst="rect">
            <a:avLst/>
          </a:prstGeom>
          <a:noFill/>
        </p:spPr>
        <p:txBody>
          <a:bodyPr wrap="square" rtlCol="0">
            <a:spAutoFit/>
          </a:bodyPr>
          <a:lstStyle/>
          <a:p>
            <a:pPr algn="r"/>
            <a:r>
              <a:rPr lang="en-US" sz="4000" b="1" i="1" dirty="0" smtClean="0">
                <a:solidFill>
                  <a:srgbClr val="4676A6"/>
                </a:solidFill>
              </a:rPr>
              <a:t>Carbon accounting</a:t>
            </a:r>
            <a:endParaRPr lang="en-US" sz="4000" b="1" i="1" dirty="0">
              <a:solidFill>
                <a:srgbClr val="4676A6"/>
              </a:solidFill>
            </a:endParaRPr>
          </a:p>
        </p:txBody>
      </p:sp>
      <p:sp>
        <p:nvSpPr>
          <p:cNvPr id="10" name="Tijdelijke aanduiding voor inhoud 2"/>
          <p:cNvSpPr txBox="1">
            <a:spLocks/>
          </p:cNvSpPr>
          <p:nvPr/>
        </p:nvSpPr>
        <p:spPr bwMode="auto">
          <a:xfrm>
            <a:off x="378000" y="1800000"/>
            <a:ext cx="8208000" cy="47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marL="342000" lvl="0" indent="-342000">
              <a:lnSpc>
                <a:spcPct val="80000"/>
              </a:lnSpc>
              <a:spcBef>
                <a:spcPts val="0"/>
              </a:spcBef>
              <a:spcAft>
                <a:spcPts val="1200"/>
              </a:spcAft>
              <a:buFont typeface="Arial" panose="020B0604020202020204" pitchFamily="34" charset="0"/>
              <a:buChar char="•"/>
              <a:defRPr/>
            </a:pPr>
            <a:r>
              <a:rPr lang="en-US" sz="2600" kern="0" dirty="0" smtClean="0">
                <a:solidFill>
                  <a:srgbClr val="4676A6"/>
                </a:solidFill>
              </a:rPr>
              <a:t>Earth observation provides information </a:t>
            </a:r>
            <a:r>
              <a:rPr lang="en-US" sz="2600" kern="0" dirty="0" smtClean="0"/>
              <a:t>on detecting forest cover and land cover change (optical), also in areas where cloudiness is a problem (radar);</a:t>
            </a:r>
            <a:endParaRPr lang="en-US" sz="2600" kern="0" dirty="0"/>
          </a:p>
          <a:p>
            <a:pPr marL="342000" lvl="0" indent="-342000">
              <a:lnSpc>
                <a:spcPct val="80000"/>
              </a:lnSpc>
              <a:spcBef>
                <a:spcPts val="0"/>
              </a:spcBef>
              <a:spcAft>
                <a:spcPts val="1200"/>
              </a:spcAft>
              <a:buFont typeface="Arial" panose="020B0604020202020204" pitchFamily="34" charset="0"/>
              <a:buChar char="•"/>
              <a:defRPr/>
            </a:pPr>
            <a:r>
              <a:rPr lang="en-US" sz="2600" kern="0" dirty="0" smtClean="0">
                <a:solidFill>
                  <a:srgbClr val="4676A6"/>
                </a:solidFill>
              </a:rPr>
              <a:t>Earth observation helps measuring </a:t>
            </a:r>
            <a:r>
              <a:rPr lang="en-US" sz="2600" kern="0" dirty="0" smtClean="0"/>
              <a:t>global biophysical </a:t>
            </a:r>
            <a:r>
              <a:rPr lang="en-US" sz="2600" kern="0" dirty="0"/>
              <a:t>variables related </a:t>
            </a:r>
            <a:r>
              <a:rPr lang="en-US" sz="2600" kern="0" dirty="0" smtClean="0"/>
              <a:t>to the </a:t>
            </a:r>
            <a:r>
              <a:rPr lang="en-US" sz="2600" kern="0" dirty="0"/>
              <a:t>status of vegetation, such as leaf </a:t>
            </a:r>
            <a:r>
              <a:rPr lang="en-US" sz="2600" kern="0" dirty="0" smtClean="0"/>
              <a:t>area index;</a:t>
            </a:r>
          </a:p>
          <a:p>
            <a:pPr marL="342000" lvl="0" indent="-342000">
              <a:lnSpc>
                <a:spcPct val="80000"/>
              </a:lnSpc>
              <a:spcBef>
                <a:spcPts val="0"/>
              </a:spcBef>
              <a:spcAft>
                <a:spcPts val="1200"/>
              </a:spcAft>
              <a:buFont typeface="Arial" panose="020B0604020202020204" pitchFamily="34" charset="0"/>
              <a:buChar char="•"/>
              <a:defRPr/>
            </a:pPr>
            <a:r>
              <a:rPr lang="en-US" sz="2600" kern="0" dirty="0" smtClean="0">
                <a:solidFill>
                  <a:srgbClr val="4676A6"/>
                </a:solidFill>
              </a:rPr>
              <a:t>Earth observation supports</a:t>
            </a:r>
            <a:r>
              <a:rPr lang="en-US" sz="2600" kern="0" dirty="0" smtClean="0"/>
              <a:t> the measurement, reporting and verification process;</a:t>
            </a:r>
            <a:endParaRPr lang="en-US" sz="2600" kern="0" dirty="0"/>
          </a:p>
          <a:p>
            <a:pPr marL="342000" lvl="0" indent="-342000">
              <a:lnSpc>
                <a:spcPct val="80000"/>
              </a:lnSpc>
              <a:spcBef>
                <a:spcPts val="0"/>
              </a:spcBef>
              <a:spcAft>
                <a:spcPts val="1200"/>
              </a:spcAft>
              <a:buFont typeface="Arial" panose="020B0604020202020204" pitchFamily="34" charset="0"/>
              <a:buChar char="•"/>
              <a:defRPr/>
            </a:pPr>
            <a:r>
              <a:rPr lang="en-GB" sz="2600" kern="0" dirty="0" smtClean="0">
                <a:solidFill>
                  <a:srgbClr val="4676A6"/>
                </a:solidFill>
              </a:rPr>
              <a:t>Cost estimate: </a:t>
            </a:r>
            <a:r>
              <a:rPr lang="en-GB" sz="2600" kern="0" dirty="0" smtClean="0"/>
              <a:t>on case-by-case basis;</a:t>
            </a:r>
          </a:p>
          <a:p>
            <a:pPr marL="342000" indent="-342000">
              <a:lnSpc>
                <a:spcPct val="80000"/>
              </a:lnSpc>
              <a:spcBef>
                <a:spcPts val="0"/>
              </a:spcBef>
              <a:spcAft>
                <a:spcPts val="1200"/>
              </a:spcAft>
              <a:buFont typeface="Arial" panose="020B0604020202020204" pitchFamily="34" charset="0"/>
              <a:buChar char="•"/>
              <a:defRPr/>
            </a:pPr>
            <a:r>
              <a:rPr lang="en-US" sz="2600" kern="0" dirty="0" smtClean="0">
                <a:solidFill>
                  <a:srgbClr val="4676A6"/>
                </a:solidFill>
              </a:rPr>
              <a:t>Main </a:t>
            </a:r>
            <a:r>
              <a:rPr lang="en-US" sz="2600" kern="0" dirty="0">
                <a:solidFill>
                  <a:srgbClr val="4676A6"/>
                </a:solidFill>
              </a:rPr>
              <a:t>challenges: </a:t>
            </a:r>
            <a:r>
              <a:rPr lang="en-US" sz="2600" kern="0" dirty="0" smtClean="0"/>
              <a:t>cost, complexity, capacity, business model.</a:t>
            </a:r>
            <a:endParaRPr kumimoji="0" lang="en-GB" sz="2600" i="0" u="none" strike="noStrike" kern="0" cap="none" spc="0" normalizeH="0" baseline="0" noProof="0" dirty="0" smtClean="0">
              <a:ln>
                <a:noFill/>
              </a:ln>
              <a:solidFill>
                <a:srgbClr val="000000"/>
              </a:solidFill>
              <a:effectLst/>
              <a:uLnTx/>
              <a:uFillTx/>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1927405116"/>
      </p:ext>
    </p:extLst>
  </p:cSld>
  <p:clrMapOvr>
    <a:masterClrMapping/>
  </p:clrMapOvr>
  <p:transition advTm="2000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4838" y="2340000"/>
            <a:ext cx="8208000" cy="4679205"/>
          </a:xfrm>
        </p:spPr>
        <p:txBody>
          <a:bodyPr>
            <a:normAutofit/>
          </a:bodyPr>
          <a:lstStyle/>
          <a:p>
            <a:pPr marL="0" indent="0">
              <a:lnSpc>
                <a:spcPct val="80000"/>
              </a:lnSpc>
              <a:spcBef>
                <a:spcPts val="0"/>
              </a:spcBef>
              <a:spcAft>
                <a:spcPts val="1200"/>
              </a:spcAft>
              <a:buNone/>
            </a:pPr>
            <a:r>
              <a:rPr lang="en-US" sz="2600" b="1" dirty="0">
                <a:solidFill>
                  <a:prstClr val="black"/>
                </a:solidFill>
              </a:rPr>
              <a:t>EU </a:t>
            </a:r>
            <a:r>
              <a:rPr lang="en-US" sz="2600" b="1" dirty="0" smtClean="0">
                <a:solidFill>
                  <a:prstClr val="black"/>
                </a:solidFill>
              </a:rPr>
              <a:t>biofuel </a:t>
            </a:r>
            <a:r>
              <a:rPr lang="en-US" sz="2600" b="1" dirty="0">
                <a:solidFill>
                  <a:prstClr val="black"/>
                </a:solidFill>
              </a:rPr>
              <a:t>policies in practice - a carbon map for Kalimantan and </a:t>
            </a:r>
            <a:r>
              <a:rPr lang="en-US" sz="2600" b="1" dirty="0" smtClean="0">
                <a:solidFill>
                  <a:prstClr val="black"/>
                </a:solidFill>
              </a:rPr>
              <a:t>Sumatra </a:t>
            </a:r>
            <a:r>
              <a:rPr lang="en-US" sz="2000" b="1" dirty="0" smtClean="0">
                <a:solidFill>
                  <a:prstClr val="black"/>
                </a:solidFill>
              </a:rPr>
              <a:t>(</a:t>
            </a:r>
            <a:r>
              <a:rPr lang="en-US" sz="2000" b="1" dirty="0" err="1" smtClean="0">
                <a:solidFill>
                  <a:prstClr val="black"/>
                </a:solidFill>
              </a:rPr>
              <a:t>IfW</a:t>
            </a:r>
            <a:r>
              <a:rPr lang="en-US" sz="2000" b="1" dirty="0" smtClean="0">
                <a:solidFill>
                  <a:prstClr val="black"/>
                </a:solidFill>
              </a:rPr>
              <a:t>; 2013)</a:t>
            </a:r>
            <a:r>
              <a:rPr lang="en-US" sz="2000" b="1" dirty="0">
                <a:solidFill>
                  <a:prstClr val="black"/>
                </a:solidFill>
              </a:rPr>
              <a:t/>
            </a:r>
            <a:br>
              <a:rPr lang="en-US" sz="2000" b="1" dirty="0">
                <a:solidFill>
                  <a:prstClr val="black"/>
                </a:solidFill>
              </a:rPr>
            </a:br>
            <a:r>
              <a:rPr lang="en-US" sz="2000" i="1" dirty="0" smtClean="0">
                <a:solidFill>
                  <a:prstClr val="black"/>
                </a:solidFill>
              </a:rPr>
              <a:t>calculation of the (potential) carbon effects of conversion of forest and </a:t>
            </a:r>
            <a:r>
              <a:rPr lang="en-US" sz="2000" i="1" dirty="0" err="1" smtClean="0">
                <a:solidFill>
                  <a:prstClr val="black"/>
                </a:solidFill>
              </a:rPr>
              <a:t>peatland</a:t>
            </a:r>
            <a:r>
              <a:rPr lang="en-US" sz="2000" i="1" dirty="0" smtClean="0">
                <a:solidFill>
                  <a:prstClr val="black"/>
                </a:solidFill>
              </a:rPr>
              <a:t> into palm plantation in Indonesia</a:t>
            </a:r>
          </a:p>
          <a:p>
            <a:pPr marL="0" indent="0">
              <a:lnSpc>
                <a:spcPct val="80000"/>
              </a:lnSpc>
              <a:spcBef>
                <a:spcPts val="0"/>
              </a:spcBef>
              <a:spcAft>
                <a:spcPts val="1200"/>
              </a:spcAft>
              <a:buNone/>
            </a:pPr>
            <a:r>
              <a:rPr lang="en-US" sz="2600" b="1" dirty="0" smtClean="0">
                <a:solidFill>
                  <a:prstClr val="black"/>
                </a:solidFill>
              </a:rPr>
              <a:t>Integrating </a:t>
            </a:r>
            <a:r>
              <a:rPr lang="en-US" sz="2600" b="1" dirty="0">
                <a:solidFill>
                  <a:prstClr val="black"/>
                </a:solidFill>
              </a:rPr>
              <a:t>remote-sensing and ground-based observations for estimation of emissions and removals of greenhouse gases in </a:t>
            </a:r>
            <a:r>
              <a:rPr lang="en-US" sz="2600" b="1" dirty="0" smtClean="0">
                <a:solidFill>
                  <a:prstClr val="black"/>
                </a:solidFill>
              </a:rPr>
              <a:t>forests </a:t>
            </a:r>
            <a:r>
              <a:rPr lang="en-US" sz="2000" b="1" dirty="0" smtClean="0">
                <a:solidFill>
                  <a:prstClr val="black"/>
                </a:solidFill>
              </a:rPr>
              <a:t>(GFOI; 2013) </a:t>
            </a:r>
            <a:r>
              <a:rPr lang="en-US" sz="2000" i="1" dirty="0" smtClean="0">
                <a:solidFill>
                  <a:prstClr val="black"/>
                </a:solidFill>
              </a:rPr>
              <a:t>methods </a:t>
            </a:r>
            <a:r>
              <a:rPr lang="en-US" sz="2000" i="1" dirty="0">
                <a:solidFill>
                  <a:prstClr val="black"/>
                </a:solidFill>
              </a:rPr>
              <a:t>and guidance </a:t>
            </a:r>
            <a:r>
              <a:rPr lang="en-US" sz="2000" i="1" dirty="0" smtClean="0">
                <a:solidFill>
                  <a:prstClr val="black"/>
                </a:solidFill>
              </a:rPr>
              <a:t>for estimating </a:t>
            </a:r>
            <a:r>
              <a:rPr lang="en-US" sz="2000" i="1" dirty="0">
                <a:solidFill>
                  <a:prstClr val="black"/>
                </a:solidFill>
              </a:rPr>
              <a:t>emissions and removals from the broader </a:t>
            </a:r>
            <a:r>
              <a:rPr lang="en-US" sz="2000" i="1" dirty="0" smtClean="0">
                <a:solidFill>
                  <a:prstClr val="black"/>
                </a:solidFill>
              </a:rPr>
              <a:t>land use</a:t>
            </a:r>
            <a:r>
              <a:rPr lang="en-US" sz="2000" i="1" dirty="0">
                <a:solidFill>
                  <a:prstClr val="black"/>
                </a:solidFill>
              </a:rPr>
              <a:t>, </a:t>
            </a:r>
            <a:r>
              <a:rPr lang="en-US" sz="2000" i="1" dirty="0" smtClean="0">
                <a:solidFill>
                  <a:prstClr val="black"/>
                </a:solidFill>
              </a:rPr>
              <a:t>land-use change and forestry </a:t>
            </a:r>
            <a:r>
              <a:rPr lang="en-US" sz="2000" i="1" dirty="0">
                <a:solidFill>
                  <a:prstClr val="black"/>
                </a:solidFill>
              </a:rPr>
              <a:t>sector </a:t>
            </a:r>
            <a:r>
              <a:rPr lang="en-US" sz="2000" i="1" dirty="0" smtClean="0">
                <a:solidFill>
                  <a:prstClr val="black"/>
                </a:solidFill>
              </a:rPr>
              <a:t>with remote sensing and how this can be used for reporting and policy advice</a:t>
            </a:r>
          </a:p>
          <a:p>
            <a:pPr marL="0" indent="0">
              <a:lnSpc>
                <a:spcPct val="80000"/>
              </a:lnSpc>
              <a:spcBef>
                <a:spcPts val="0"/>
              </a:spcBef>
              <a:spcAft>
                <a:spcPts val="1200"/>
              </a:spcAft>
              <a:buNone/>
            </a:pPr>
            <a:r>
              <a:rPr lang="en-US" sz="2600" b="1" dirty="0" smtClean="0">
                <a:solidFill>
                  <a:prstClr val="black"/>
                </a:solidFill>
              </a:rPr>
              <a:t>Monitoring of tropical forests and agricultural areas with radar </a:t>
            </a:r>
            <a:r>
              <a:rPr lang="en-US" sz="2000" b="1" dirty="0" smtClean="0">
                <a:solidFill>
                  <a:prstClr val="black"/>
                </a:solidFill>
              </a:rPr>
              <a:t>(</a:t>
            </a:r>
            <a:r>
              <a:rPr lang="en-US" sz="2000" b="1" dirty="0" err="1" smtClean="0">
                <a:solidFill>
                  <a:prstClr val="black"/>
                </a:solidFill>
              </a:rPr>
              <a:t>SarVision</a:t>
            </a:r>
            <a:r>
              <a:rPr lang="en-US" sz="2000" b="1" dirty="0" smtClean="0">
                <a:solidFill>
                  <a:prstClr val="black"/>
                </a:solidFill>
              </a:rPr>
              <a:t>; 2011) </a:t>
            </a:r>
            <a:r>
              <a:rPr lang="en-US" sz="2000" i="1" dirty="0" smtClean="0">
                <a:solidFill>
                  <a:prstClr val="black"/>
                </a:solidFill>
              </a:rPr>
              <a:t>presentation on REDD</a:t>
            </a:r>
            <a:r>
              <a:rPr lang="en-US" sz="2000" i="1" dirty="0">
                <a:solidFill>
                  <a:prstClr val="black"/>
                </a:solidFill>
              </a:rPr>
              <a:t>+ examples from Guyana and Surinam and oil palm example from Malaysia</a:t>
            </a:r>
          </a:p>
          <a:p>
            <a:pPr marL="0" indent="0">
              <a:spcBef>
                <a:spcPts val="0"/>
              </a:spcBef>
              <a:spcAft>
                <a:spcPts val="600"/>
              </a:spcAft>
              <a:buNone/>
            </a:pPr>
            <a:endParaRPr lang="en-US" sz="2400" b="1"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38</a:t>
            </a:fld>
            <a:endParaRPr lang="en-US"/>
          </a:p>
        </p:txBody>
      </p:sp>
      <p:sp>
        <p:nvSpPr>
          <p:cNvPr id="7" name="Title 1"/>
          <p:cNvSpPr txBox="1">
            <a:spLocks/>
          </p:cNvSpPr>
          <p:nvPr/>
        </p:nvSpPr>
        <p:spPr>
          <a:xfrm>
            <a:off x="378000" y="1080000"/>
            <a:ext cx="4627200" cy="1080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b="1" i="1" noProof="0" dirty="0" smtClean="0">
                <a:solidFill>
                  <a:srgbClr val="4676A6"/>
                </a:solidFill>
                <a:latin typeface="+mj-lt"/>
                <a:ea typeface="+mj-ea"/>
                <a:cs typeface="+mj-cs"/>
              </a:rPr>
              <a:t>Examples:</a:t>
            </a:r>
            <a:endParaRPr kumimoji="0" lang="en-US" sz="4000" b="1" i="1" u="none" strike="noStrike" kern="1200" cap="none" spc="0" normalizeH="0" noProof="0" dirty="0">
              <a:ln>
                <a:noFill/>
              </a:ln>
              <a:solidFill>
                <a:srgbClr val="4676A6"/>
              </a:solidFill>
              <a:effectLst/>
              <a:uLnTx/>
              <a:uFillTx/>
              <a:latin typeface="+mj-lt"/>
              <a:ea typeface="+mj-ea"/>
              <a:cs typeface="+mj-cs"/>
            </a:endParaRPr>
          </a:p>
        </p:txBody>
      </p:sp>
      <p:pic>
        <p:nvPicPr>
          <p:cNvPr id="13"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306000"/>
            <a:ext cx="1262847" cy="648000"/>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8000" y="414504"/>
            <a:ext cx="685800" cy="53949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4000" y="666000"/>
            <a:ext cx="600075" cy="347663"/>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8000" y="0"/>
            <a:ext cx="553403" cy="965454"/>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25063" y="533400"/>
            <a:ext cx="1247775" cy="470473"/>
          </a:xfrm>
          <a:prstGeom prst="rect">
            <a:avLst/>
          </a:prstGeom>
        </p:spPr>
      </p:pic>
    </p:spTree>
    <p:extLst>
      <p:ext uri="{BB962C8B-B14F-4D97-AF65-F5344CB8AC3E}">
        <p14:creationId xmlns:p14="http://schemas.microsoft.com/office/powerpoint/2010/main" val="4090715406"/>
      </p:ext>
    </p:extLst>
  </p:cSld>
  <p:clrMapOvr>
    <a:masterClrMapping/>
  </p:clrMapOvr>
  <p:transition advTm="2000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4838" y="2340000"/>
            <a:ext cx="8208000" cy="4679205"/>
          </a:xfrm>
        </p:spPr>
        <p:txBody>
          <a:bodyPr>
            <a:normAutofit/>
          </a:bodyPr>
          <a:lstStyle/>
          <a:p>
            <a:pPr marL="0" indent="0">
              <a:lnSpc>
                <a:spcPct val="80000"/>
              </a:lnSpc>
              <a:spcBef>
                <a:spcPts val="0"/>
              </a:spcBef>
              <a:spcAft>
                <a:spcPts val="1200"/>
              </a:spcAft>
              <a:buNone/>
            </a:pPr>
            <a:r>
              <a:rPr lang="en-US" sz="2600" b="1" dirty="0">
                <a:solidFill>
                  <a:prstClr val="black"/>
                </a:solidFill>
              </a:rPr>
              <a:t>Integrating remote-sensing and ground-based observations for estimation of emissions and removals of greenhouse gases in </a:t>
            </a:r>
            <a:r>
              <a:rPr lang="en-US" sz="2600" b="1" dirty="0" smtClean="0">
                <a:solidFill>
                  <a:prstClr val="black"/>
                </a:solidFill>
              </a:rPr>
              <a:t>forests </a:t>
            </a:r>
            <a:r>
              <a:rPr lang="en-US" sz="2000" b="1" dirty="0" smtClean="0">
                <a:solidFill>
                  <a:prstClr val="black"/>
                </a:solidFill>
              </a:rPr>
              <a:t>(GFOI; 2014)</a:t>
            </a:r>
            <a:r>
              <a:rPr lang="en-US" sz="2000" b="1" dirty="0">
                <a:solidFill>
                  <a:prstClr val="black"/>
                </a:solidFill>
              </a:rPr>
              <a:t/>
            </a:r>
            <a:br>
              <a:rPr lang="en-US" sz="2000" b="1" dirty="0">
                <a:solidFill>
                  <a:prstClr val="black"/>
                </a:solidFill>
              </a:rPr>
            </a:br>
            <a:r>
              <a:rPr lang="en-US" sz="2000" i="1" dirty="0">
                <a:solidFill>
                  <a:prstClr val="black"/>
                </a:solidFill>
              </a:rPr>
              <a:t>methodological advice on the use of remotely sensed data together </a:t>
            </a:r>
            <a:r>
              <a:rPr lang="en-US" sz="2000" i="1" dirty="0" smtClean="0">
                <a:solidFill>
                  <a:prstClr val="black"/>
                </a:solidFill>
              </a:rPr>
              <a:t>with ground-based </a:t>
            </a:r>
            <a:r>
              <a:rPr lang="en-US" sz="2000" i="1" dirty="0">
                <a:solidFill>
                  <a:prstClr val="black"/>
                </a:solidFill>
              </a:rPr>
              <a:t>observations to estimate and report greenhouse gas emissions </a:t>
            </a:r>
            <a:r>
              <a:rPr lang="en-US" sz="2000" i="1" dirty="0" smtClean="0">
                <a:solidFill>
                  <a:prstClr val="black"/>
                </a:solidFill>
              </a:rPr>
              <a:t>and removals </a:t>
            </a:r>
            <a:r>
              <a:rPr lang="en-US" sz="2000" i="1" dirty="0">
                <a:solidFill>
                  <a:prstClr val="black"/>
                </a:solidFill>
              </a:rPr>
              <a:t>associated with forests in a manner consistent with the </a:t>
            </a:r>
            <a:r>
              <a:rPr lang="en-US" sz="2000" i="1" dirty="0" smtClean="0">
                <a:solidFill>
                  <a:prstClr val="black"/>
                </a:solidFill>
              </a:rPr>
              <a:t>greenhouse gas inventory </a:t>
            </a:r>
            <a:r>
              <a:rPr lang="en-US" sz="2000" i="1" dirty="0">
                <a:solidFill>
                  <a:prstClr val="black"/>
                </a:solidFill>
              </a:rPr>
              <a:t>guidance </a:t>
            </a:r>
            <a:r>
              <a:rPr lang="en-US" sz="2000" i="1" dirty="0" smtClean="0">
                <a:solidFill>
                  <a:prstClr val="black"/>
                </a:solidFill>
              </a:rPr>
              <a:t>from the </a:t>
            </a:r>
            <a:r>
              <a:rPr lang="en-US" sz="2000" i="1" dirty="0">
                <a:solidFill>
                  <a:prstClr val="black"/>
                </a:solidFill>
              </a:rPr>
              <a:t>Intergovernmental Panel on Climate Change</a:t>
            </a:r>
            <a:endParaRPr lang="en-US" sz="2000" i="1" dirty="0" smtClean="0">
              <a:solidFill>
                <a:prstClr val="black"/>
              </a:solidFill>
            </a:endParaRPr>
          </a:p>
          <a:p>
            <a:pPr marL="0" indent="0">
              <a:spcBef>
                <a:spcPts val="0"/>
              </a:spcBef>
              <a:spcAft>
                <a:spcPts val="600"/>
              </a:spcAft>
              <a:buNone/>
            </a:pPr>
            <a:endParaRPr lang="en-US" sz="2400" b="1"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39</a:t>
            </a:fld>
            <a:endParaRPr lang="en-US"/>
          </a:p>
        </p:txBody>
      </p:sp>
      <p:sp>
        <p:nvSpPr>
          <p:cNvPr id="7" name="Title 1"/>
          <p:cNvSpPr txBox="1">
            <a:spLocks/>
          </p:cNvSpPr>
          <p:nvPr/>
        </p:nvSpPr>
        <p:spPr>
          <a:xfrm>
            <a:off x="378000" y="1080000"/>
            <a:ext cx="4627200" cy="1080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b="1" i="1" noProof="0" dirty="0" smtClean="0">
                <a:solidFill>
                  <a:srgbClr val="4676A6"/>
                </a:solidFill>
                <a:latin typeface="+mj-lt"/>
                <a:ea typeface="+mj-ea"/>
                <a:cs typeface="+mj-cs"/>
              </a:rPr>
              <a:t>More examples:</a:t>
            </a:r>
            <a:endParaRPr kumimoji="0" lang="en-US" sz="4000" b="1" i="1" u="none" strike="noStrike" kern="1200" cap="none" spc="0" normalizeH="0" noProof="0" dirty="0">
              <a:ln>
                <a:noFill/>
              </a:ln>
              <a:solidFill>
                <a:srgbClr val="4676A6"/>
              </a:solidFill>
              <a:effectLst/>
              <a:uLnTx/>
              <a:uFillTx/>
              <a:latin typeface="+mj-lt"/>
              <a:ea typeface="+mj-ea"/>
              <a:cs typeface="+mj-cs"/>
            </a:endParaRPr>
          </a:p>
        </p:txBody>
      </p:sp>
      <p:pic>
        <p:nvPicPr>
          <p:cNvPr id="13"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306000"/>
            <a:ext cx="1262847" cy="6480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3802" y="678261"/>
            <a:ext cx="600075" cy="347663"/>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8583" y="681077"/>
            <a:ext cx="2362200" cy="344847"/>
          </a:xfrm>
          <a:prstGeom prst="rect">
            <a:avLst/>
          </a:prstGeom>
        </p:spPr>
      </p:pic>
    </p:spTree>
    <p:extLst>
      <p:ext uri="{BB962C8B-B14F-4D97-AF65-F5344CB8AC3E}">
        <p14:creationId xmlns:p14="http://schemas.microsoft.com/office/powerpoint/2010/main" val="1477162616"/>
      </p:ext>
    </p:extLst>
  </p:cSld>
  <p:clrMapOvr>
    <a:masterClrMapping/>
  </p:clrMapOvr>
  <p:transition advTm="20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3652200"/>
          </a:xfrm>
        </p:spPr>
        <p:txBody>
          <a:bodyPr anchor="t">
            <a:normAutofit/>
          </a:bodyPr>
          <a:lstStyle/>
          <a:p>
            <a:pPr marL="2801938" indent="-2801938" algn="l"/>
            <a:r>
              <a:rPr lang="en-US" b="1" i="1" dirty="0" smtClean="0"/>
              <a:t>Earth Observation helps you:</a:t>
            </a:r>
            <a:br>
              <a:rPr lang="en-US" b="1" i="1" dirty="0" smtClean="0"/>
            </a:br>
            <a:r>
              <a:rPr lang="en-US" b="1" i="1" dirty="0" smtClean="0"/>
              <a:t>save money</a:t>
            </a:r>
            <a:br>
              <a:rPr lang="en-US" b="1" i="1" dirty="0" smtClean="0"/>
            </a:br>
            <a:r>
              <a:rPr lang="en-US" b="1" i="1" dirty="0" smtClean="0"/>
              <a:t>save lives</a:t>
            </a:r>
            <a:br>
              <a:rPr lang="en-US" b="1" i="1" dirty="0" smtClean="0"/>
            </a:br>
            <a:r>
              <a:rPr lang="en-US" b="1" i="1" dirty="0" smtClean="0"/>
              <a:t>save the environment</a:t>
            </a:r>
            <a:br>
              <a:rPr lang="en-US" b="1" i="1" dirty="0" smtClean="0"/>
            </a:br>
            <a:endParaRPr lang="en-US" b="1" i="1"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4</a:t>
            </a:fld>
            <a:endParaRPr lang="en-US" dirty="0"/>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514511963"/>
      </p:ext>
    </p:extLst>
  </p:cSld>
  <p:clrMapOvr>
    <a:masterClrMapping/>
  </p:clrMapOvr>
  <p:transition advTm="2000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40</a:t>
            </a:fld>
            <a:endParaRPr lang="en-US"/>
          </a:p>
        </p:txBody>
      </p:sp>
      <p:sp>
        <p:nvSpPr>
          <p:cNvPr id="2" name="TextBox 1"/>
          <p:cNvSpPr txBox="1"/>
          <p:nvPr/>
        </p:nvSpPr>
        <p:spPr>
          <a:xfrm>
            <a:off x="378000" y="324000"/>
            <a:ext cx="8208000" cy="1323439"/>
          </a:xfrm>
          <a:prstGeom prst="rect">
            <a:avLst/>
          </a:prstGeom>
          <a:noFill/>
        </p:spPr>
        <p:txBody>
          <a:bodyPr wrap="square" rtlCol="0">
            <a:spAutoFit/>
          </a:bodyPr>
          <a:lstStyle/>
          <a:p>
            <a:pPr algn="r"/>
            <a:r>
              <a:rPr lang="en-US" sz="4000" b="1" i="1" dirty="0" smtClean="0">
                <a:solidFill>
                  <a:srgbClr val="4676A6"/>
                </a:solidFill>
              </a:rPr>
              <a:t>Example prediction </a:t>
            </a:r>
            <a:r>
              <a:rPr lang="en-US" sz="4000" b="1" i="1" dirty="0">
                <a:solidFill>
                  <a:srgbClr val="4676A6"/>
                </a:solidFill>
              </a:rPr>
              <a:t/>
            </a:r>
            <a:br>
              <a:rPr lang="en-US" sz="4000" b="1" i="1" dirty="0">
                <a:solidFill>
                  <a:srgbClr val="4676A6"/>
                </a:solidFill>
              </a:rPr>
            </a:br>
            <a:r>
              <a:rPr lang="en-US" sz="4000" b="1" i="1" dirty="0" smtClean="0">
                <a:solidFill>
                  <a:srgbClr val="4676A6"/>
                </a:solidFill>
              </a:rPr>
              <a:t>and mitigation</a:t>
            </a:r>
          </a:p>
        </p:txBody>
      </p:sp>
      <p:sp>
        <p:nvSpPr>
          <p:cNvPr id="9" name="TextBox 1"/>
          <p:cNvSpPr txBox="1">
            <a:spLocks noChangeArrowheads="1"/>
          </p:cNvSpPr>
          <p:nvPr/>
        </p:nvSpPr>
        <p:spPr bwMode="auto">
          <a:xfrm>
            <a:off x="378000" y="5760000"/>
            <a:ext cx="8208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60000"/>
              <a:buFont typeface="Arial" charset="0"/>
              <a:defRPr sz="2200">
                <a:solidFill>
                  <a:srgbClr val="000000"/>
                </a:solidFill>
                <a:latin typeface="Verdana" pitchFamily="34" charset="0"/>
              </a:defRPr>
            </a:lvl1pPr>
            <a:lvl2pPr marL="742950" indent="-285750" eaLnBrk="0" hangingPunct="0">
              <a:spcBef>
                <a:spcPct val="20000"/>
              </a:spcBef>
              <a:buSzPct val="80000"/>
              <a:buFont typeface="Arial" charset="0"/>
              <a:buChar char="►"/>
              <a:defRPr sz="2000">
                <a:solidFill>
                  <a:srgbClr val="000000"/>
                </a:solidFill>
                <a:latin typeface="Verdana" pitchFamily="34" charset="0"/>
              </a:defRPr>
            </a:lvl2pPr>
            <a:lvl3pPr marL="1143000" indent="-228600" eaLnBrk="0" hangingPunct="0">
              <a:spcBef>
                <a:spcPct val="20000"/>
              </a:spcBef>
              <a:buFont typeface="Wingdings" pitchFamily="2" charset="2"/>
              <a:buChar char="§"/>
              <a:defRPr>
                <a:solidFill>
                  <a:srgbClr val="000000"/>
                </a:solidFill>
                <a:latin typeface="Verdana" pitchFamily="34" charset="0"/>
              </a:defRPr>
            </a:lvl3pPr>
            <a:lvl4pPr marL="1600200" indent="-228600" eaLnBrk="0" hangingPunct="0">
              <a:spcBef>
                <a:spcPct val="20000"/>
              </a:spcBef>
              <a:buFont typeface="Verdana" pitchFamily="34" charset="0"/>
              <a:buChar char="­"/>
              <a:defRPr sz="1600">
                <a:solidFill>
                  <a:srgbClr val="000000"/>
                </a:solidFill>
                <a:latin typeface="Verdana" pitchFamily="34" charset="0"/>
              </a:defRPr>
            </a:lvl4pPr>
            <a:lvl5pPr marL="2057400" indent="-228600" eaLnBrk="0" hangingPunct="0">
              <a:spcBef>
                <a:spcPct val="20000"/>
              </a:spcBef>
              <a:buChar char="•"/>
              <a:defRPr sz="1400">
                <a:solidFill>
                  <a:schemeClr val="tx1"/>
                </a:solidFill>
                <a:latin typeface="Verdana" pitchFamily="34" charset="0"/>
              </a:defRPr>
            </a:lvl5pPr>
            <a:lvl6pPr marL="2514600" indent="-228600" eaLnBrk="0" fontAlgn="base" hangingPunct="0">
              <a:spcBef>
                <a:spcPct val="20000"/>
              </a:spcBef>
              <a:spcAft>
                <a:spcPct val="0"/>
              </a:spcAft>
              <a:buChar char="•"/>
              <a:defRPr sz="1400">
                <a:solidFill>
                  <a:schemeClr val="tx1"/>
                </a:solidFill>
                <a:latin typeface="Verdana" pitchFamily="34" charset="0"/>
              </a:defRPr>
            </a:lvl6pPr>
            <a:lvl7pPr marL="2971800" indent="-228600" eaLnBrk="0" fontAlgn="base" hangingPunct="0">
              <a:spcBef>
                <a:spcPct val="20000"/>
              </a:spcBef>
              <a:spcAft>
                <a:spcPct val="0"/>
              </a:spcAft>
              <a:buChar char="•"/>
              <a:defRPr sz="1400">
                <a:solidFill>
                  <a:schemeClr val="tx1"/>
                </a:solidFill>
                <a:latin typeface="Verdana" pitchFamily="34" charset="0"/>
              </a:defRPr>
            </a:lvl7pPr>
            <a:lvl8pPr marL="3429000" indent="-228600" eaLnBrk="0" fontAlgn="base" hangingPunct="0">
              <a:spcBef>
                <a:spcPct val="20000"/>
              </a:spcBef>
              <a:spcAft>
                <a:spcPct val="0"/>
              </a:spcAft>
              <a:buChar char="•"/>
              <a:defRPr sz="1400">
                <a:solidFill>
                  <a:schemeClr val="tx1"/>
                </a:solidFill>
                <a:latin typeface="Verdana" pitchFamily="34" charset="0"/>
              </a:defRPr>
            </a:lvl8pPr>
            <a:lvl9pPr marL="3886200" indent="-228600" eaLnBrk="0" fontAlgn="base" hangingPunct="0">
              <a:spcBef>
                <a:spcPct val="20000"/>
              </a:spcBef>
              <a:spcAft>
                <a:spcPct val="0"/>
              </a:spcAft>
              <a:buChar char="•"/>
              <a:defRPr sz="1400">
                <a:solidFill>
                  <a:schemeClr val="tx1"/>
                </a:solidFill>
                <a:latin typeface="Verdana" pitchFamily="34" charset="0"/>
              </a:defRPr>
            </a:lvl9pPr>
          </a:lstStyle>
          <a:p>
            <a:pPr eaLnBrk="1" hangingPunct="1">
              <a:spcBef>
                <a:spcPct val="0"/>
              </a:spcBef>
              <a:buSzTx/>
            </a:pPr>
            <a:r>
              <a:rPr lang="en-US" altLang="en-US" sz="1600" i="1" dirty="0" smtClean="0">
                <a:latin typeface="+mn-lt"/>
              </a:rPr>
              <a:t>Vulnerability to maximum daily growing season temperature exceeding 30 </a:t>
            </a:r>
            <a:r>
              <a:rPr lang="en-US" sz="1600" baseline="30000" dirty="0" err="1" smtClean="0">
                <a:latin typeface="+mn-lt"/>
              </a:rPr>
              <a:t>o</a:t>
            </a:r>
            <a:r>
              <a:rPr lang="en-US" altLang="en-US" sz="1600" i="1" dirty="0" err="1" smtClean="0">
                <a:latin typeface="+mn-lt"/>
              </a:rPr>
              <a:t>C</a:t>
            </a:r>
            <a:r>
              <a:rPr lang="en-US" altLang="en-US" sz="1600" i="1" dirty="0" smtClean="0">
                <a:latin typeface="+mn-lt"/>
              </a:rPr>
              <a:t> </a:t>
            </a:r>
            <a:br>
              <a:rPr lang="en-US" altLang="en-US" sz="1600" i="1" dirty="0" smtClean="0">
                <a:latin typeface="+mn-lt"/>
              </a:rPr>
            </a:br>
            <a:r>
              <a:rPr lang="en-US" altLang="en-US" sz="1600" i="1" dirty="0" smtClean="0">
                <a:latin typeface="+mn-lt"/>
              </a:rPr>
              <a:t>(Source: CIESIN; 2013, CGIAR; 2011)</a:t>
            </a:r>
            <a:endParaRPr lang="en-US" altLang="en-US" sz="1600" dirty="0">
              <a:latin typeface="+mn-lt"/>
            </a:endParaRPr>
          </a:p>
        </p:txBody>
      </p:sp>
      <p:pic>
        <p:nvPicPr>
          <p:cNvPr id="10"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909" y="2160000"/>
            <a:ext cx="8903321" cy="3396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5461760"/>
      </p:ext>
    </p:extLst>
  </p:cSld>
  <p:clrMapOvr>
    <a:masterClrMapping/>
  </p:clrMapOvr>
  <p:transition advTm="2000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41</a:t>
            </a:fld>
            <a:endParaRPr lang="en-US"/>
          </a:p>
        </p:txBody>
      </p:sp>
      <p:sp>
        <p:nvSpPr>
          <p:cNvPr id="2" name="TextBox 1"/>
          <p:cNvSpPr txBox="1"/>
          <p:nvPr/>
        </p:nvSpPr>
        <p:spPr>
          <a:xfrm>
            <a:off x="378000" y="324000"/>
            <a:ext cx="8208000" cy="1323439"/>
          </a:xfrm>
          <a:prstGeom prst="rect">
            <a:avLst/>
          </a:prstGeom>
          <a:noFill/>
        </p:spPr>
        <p:txBody>
          <a:bodyPr wrap="square" rtlCol="0" anchor="ctr">
            <a:spAutoFit/>
          </a:bodyPr>
          <a:lstStyle/>
          <a:p>
            <a:pPr algn="r"/>
            <a:r>
              <a:rPr lang="en-US" sz="4000" b="1" i="1" dirty="0" smtClean="0">
                <a:solidFill>
                  <a:srgbClr val="4676A6"/>
                </a:solidFill>
              </a:rPr>
              <a:t>Prediction and</a:t>
            </a:r>
            <a:br>
              <a:rPr lang="en-US" sz="4000" b="1" i="1" dirty="0" smtClean="0">
                <a:solidFill>
                  <a:srgbClr val="4676A6"/>
                </a:solidFill>
              </a:rPr>
            </a:br>
            <a:r>
              <a:rPr lang="en-US" sz="4000" b="1" i="1" dirty="0" smtClean="0">
                <a:solidFill>
                  <a:srgbClr val="4676A6"/>
                </a:solidFill>
              </a:rPr>
              <a:t>mitigation</a:t>
            </a:r>
          </a:p>
        </p:txBody>
      </p:sp>
      <p:sp>
        <p:nvSpPr>
          <p:cNvPr id="10" name="Tijdelijke aanduiding voor inhoud 2"/>
          <p:cNvSpPr txBox="1">
            <a:spLocks/>
          </p:cNvSpPr>
          <p:nvPr/>
        </p:nvSpPr>
        <p:spPr bwMode="auto">
          <a:xfrm>
            <a:off x="378000" y="1800000"/>
            <a:ext cx="82080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marL="342000" lvl="0" indent="-342000">
              <a:lnSpc>
                <a:spcPct val="80000"/>
              </a:lnSpc>
              <a:spcBef>
                <a:spcPts val="0"/>
              </a:spcBef>
              <a:spcAft>
                <a:spcPts val="1200"/>
              </a:spcAft>
              <a:buFont typeface="Arial" panose="020B0604020202020204" pitchFamily="34" charset="0"/>
              <a:buChar char="•"/>
              <a:defRPr/>
            </a:pPr>
            <a:r>
              <a:rPr kumimoji="0" lang="en-GB" sz="2400" i="0" u="none" strike="noStrike" kern="0" cap="none" spc="0" normalizeH="0" noProof="0" dirty="0" smtClean="0">
                <a:ln>
                  <a:noFill/>
                </a:ln>
                <a:solidFill>
                  <a:srgbClr val="4676A6"/>
                </a:solidFill>
                <a:effectLst/>
                <a:uLnTx/>
                <a:uFillTx/>
              </a:rPr>
              <a:t>Prediction and mitigation products and services </a:t>
            </a:r>
            <a:r>
              <a:rPr kumimoji="0" lang="en-GB" sz="2400" i="0" u="none" strike="noStrike" kern="0" cap="none" spc="0" normalizeH="0" noProof="0" dirty="0" smtClean="0">
                <a:ln>
                  <a:noFill/>
                </a:ln>
                <a:solidFill>
                  <a:srgbClr val="000000"/>
                </a:solidFill>
                <a:effectLst/>
                <a:uLnTx/>
                <a:uFillTx/>
              </a:rPr>
              <a:t>use the output of climate monitoring and modelling (and carbon accounting) as input</a:t>
            </a:r>
            <a:r>
              <a:rPr lang="en-US" sz="2400" kern="0" dirty="0" smtClean="0"/>
              <a:t>;</a:t>
            </a:r>
          </a:p>
          <a:p>
            <a:pPr marL="342000" lvl="0" indent="-342000">
              <a:lnSpc>
                <a:spcPct val="80000"/>
              </a:lnSpc>
              <a:spcBef>
                <a:spcPts val="0"/>
              </a:spcBef>
              <a:spcAft>
                <a:spcPts val="1200"/>
              </a:spcAft>
              <a:buFont typeface="Arial" panose="020B0604020202020204" pitchFamily="34" charset="0"/>
              <a:buChar char="•"/>
              <a:defRPr/>
            </a:pPr>
            <a:r>
              <a:rPr lang="en-US" sz="2400" kern="0" noProof="0" dirty="0" smtClean="0">
                <a:solidFill>
                  <a:srgbClr val="4676A6"/>
                </a:solidFill>
              </a:rPr>
              <a:t>Earth observation is used to provide more detailed information </a:t>
            </a:r>
            <a:r>
              <a:rPr lang="en-US" sz="2400" kern="0" noProof="0" dirty="0" smtClean="0"/>
              <a:t>that is relevant for local decision-making, such as subsidence measurements for urban coastal areas, hotspot mapping, detailed change detection, extreme weather, renewable energy;</a:t>
            </a:r>
          </a:p>
          <a:p>
            <a:pPr marL="342000" lvl="0" indent="-342000">
              <a:lnSpc>
                <a:spcPct val="80000"/>
              </a:lnSpc>
              <a:spcBef>
                <a:spcPts val="0"/>
              </a:spcBef>
              <a:spcAft>
                <a:spcPts val="1200"/>
              </a:spcAft>
              <a:buFont typeface="Arial" panose="020B0604020202020204" pitchFamily="34" charset="0"/>
              <a:buChar char="•"/>
              <a:defRPr/>
            </a:pPr>
            <a:r>
              <a:rPr lang="en-US" sz="2400" kern="0" noProof="0" dirty="0" smtClean="0">
                <a:solidFill>
                  <a:srgbClr val="4676A6"/>
                </a:solidFill>
              </a:rPr>
              <a:t>Earth observation provides a good basis for visualization </a:t>
            </a:r>
            <a:r>
              <a:rPr lang="en-US" sz="2400" kern="0" noProof="0" dirty="0" smtClean="0"/>
              <a:t>in support of decision-making;</a:t>
            </a:r>
            <a:endParaRPr lang="en-GB" sz="2400" kern="0" noProof="0" dirty="0" smtClean="0"/>
          </a:p>
          <a:p>
            <a:pPr marL="342000" marR="0" lvl="0" indent="-342000" algn="l" defTabSz="914400" rtl="0" eaLnBrk="0" fontAlgn="base" latinLnBrk="0" hangingPunct="0">
              <a:lnSpc>
                <a:spcPct val="80000"/>
              </a:lnSpc>
              <a:spcBef>
                <a:spcPts val="0"/>
              </a:spcBef>
              <a:spcAft>
                <a:spcPts val="1200"/>
              </a:spcAft>
              <a:buClrTx/>
              <a:buSzPct val="60000"/>
              <a:buFont typeface="Arial" panose="020B0604020202020204" pitchFamily="34" charset="0"/>
              <a:buChar char="•"/>
              <a:tabLst/>
              <a:defRPr/>
            </a:pPr>
            <a:r>
              <a:rPr lang="en-GB" sz="2400" kern="0" dirty="0" smtClean="0">
                <a:solidFill>
                  <a:srgbClr val="4676A6"/>
                </a:solidFill>
              </a:rPr>
              <a:t>Cost estimate: </a:t>
            </a:r>
            <a:r>
              <a:rPr lang="en-US" sz="2400" kern="0" dirty="0" smtClean="0"/>
              <a:t>on case-by-case basis;</a:t>
            </a:r>
            <a:endParaRPr lang="en-GB" sz="2400" kern="0" dirty="0"/>
          </a:p>
          <a:p>
            <a:pPr marL="342000" lvl="0" indent="-342000">
              <a:lnSpc>
                <a:spcPct val="80000"/>
              </a:lnSpc>
              <a:spcBef>
                <a:spcPts val="0"/>
              </a:spcBef>
              <a:spcAft>
                <a:spcPts val="1200"/>
              </a:spcAft>
              <a:buFont typeface="Arial" panose="020B0604020202020204" pitchFamily="34" charset="0"/>
              <a:buChar char="•"/>
              <a:defRPr/>
            </a:pPr>
            <a:r>
              <a:rPr lang="en-US" sz="2400" kern="0" dirty="0" smtClean="0">
                <a:solidFill>
                  <a:srgbClr val="4676A6"/>
                </a:solidFill>
              </a:rPr>
              <a:t>Main </a:t>
            </a:r>
            <a:r>
              <a:rPr lang="en-US" sz="2400" kern="0" dirty="0">
                <a:solidFill>
                  <a:srgbClr val="4676A6"/>
                </a:solidFill>
              </a:rPr>
              <a:t>challenges: </a:t>
            </a:r>
            <a:r>
              <a:rPr lang="en-US" sz="2400" kern="0" dirty="0" smtClean="0"/>
              <a:t>cost, cost-benefit, acceptance, business model, knowledge transfer</a:t>
            </a:r>
            <a:r>
              <a:rPr lang="en-GB" sz="2400" kern="0" dirty="0" smtClean="0"/>
              <a:t>.</a:t>
            </a:r>
            <a:endParaRPr kumimoji="0" lang="en-GB" sz="2400" i="0" u="none" strike="noStrike" kern="0" cap="none" spc="0" normalizeH="0" baseline="0" noProof="0" dirty="0" smtClean="0">
              <a:ln>
                <a:noFill/>
              </a:ln>
              <a:solidFill>
                <a:srgbClr val="000000"/>
              </a:solidFill>
              <a:effectLst/>
              <a:uLnTx/>
              <a:uFillTx/>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1270197175"/>
      </p:ext>
    </p:extLst>
  </p:cSld>
  <p:clrMapOvr>
    <a:masterClrMapping/>
  </p:clrMapOvr>
  <p:transition advTm="2000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340000"/>
            <a:ext cx="8208000" cy="5292075"/>
          </a:xfrm>
        </p:spPr>
        <p:txBody>
          <a:bodyPr>
            <a:normAutofit/>
          </a:bodyPr>
          <a:lstStyle/>
          <a:p>
            <a:pPr marL="0" indent="0">
              <a:lnSpc>
                <a:spcPct val="80000"/>
              </a:lnSpc>
              <a:spcBef>
                <a:spcPts val="0"/>
              </a:spcBef>
              <a:spcAft>
                <a:spcPts val="600"/>
              </a:spcAft>
              <a:buNone/>
            </a:pPr>
            <a:r>
              <a:rPr lang="en-US" sz="2400" b="1" dirty="0" smtClean="0">
                <a:solidFill>
                  <a:prstClr val="black"/>
                </a:solidFill>
              </a:rPr>
              <a:t>Climate change hotspots mapping </a:t>
            </a:r>
            <a:r>
              <a:rPr lang="en-US" sz="2000" b="1" dirty="0" smtClean="0">
                <a:solidFill>
                  <a:prstClr val="black"/>
                </a:solidFill>
              </a:rPr>
              <a:t>(CIESIN; 2013)</a:t>
            </a:r>
            <a:r>
              <a:rPr lang="en-US" sz="2000" b="1" dirty="0">
                <a:solidFill>
                  <a:prstClr val="black"/>
                </a:solidFill>
              </a:rPr>
              <a:t/>
            </a:r>
            <a:br>
              <a:rPr lang="en-US" sz="2000" b="1" dirty="0">
                <a:solidFill>
                  <a:prstClr val="black"/>
                </a:solidFill>
              </a:rPr>
            </a:br>
            <a:r>
              <a:rPr lang="en-US" sz="1800" i="1" dirty="0" smtClean="0">
                <a:solidFill>
                  <a:prstClr val="black"/>
                </a:solidFill>
              </a:rPr>
              <a:t>presentation on climate change hotspots mapping for vulnerability assessment and improved targeting of adaptation and mitigation efforts</a:t>
            </a:r>
          </a:p>
          <a:p>
            <a:pPr marL="0" indent="0">
              <a:lnSpc>
                <a:spcPct val="80000"/>
              </a:lnSpc>
              <a:spcBef>
                <a:spcPts val="0"/>
              </a:spcBef>
              <a:spcAft>
                <a:spcPts val="600"/>
              </a:spcAft>
              <a:buNone/>
            </a:pPr>
            <a:r>
              <a:rPr lang="en-US" sz="2400" b="1" dirty="0" smtClean="0">
                <a:solidFill>
                  <a:prstClr val="black"/>
                </a:solidFill>
              </a:rPr>
              <a:t>Critical datasets &amp; potential new tools for detection of climate impact on the water cycle </a:t>
            </a:r>
            <a:r>
              <a:rPr lang="en-US" sz="2000" b="1" dirty="0" smtClean="0">
                <a:solidFill>
                  <a:prstClr val="black"/>
                </a:solidFill>
              </a:rPr>
              <a:t>(CSIRO; 2011) </a:t>
            </a:r>
            <a:r>
              <a:rPr lang="en-US" sz="1800" i="1" dirty="0" smtClean="0">
                <a:solidFill>
                  <a:prstClr val="black"/>
                </a:solidFill>
              </a:rPr>
              <a:t>presentation with the description of the use of remote sensing and visualization tools to show the potential impact of climate change, with the aim to improve decision making</a:t>
            </a:r>
          </a:p>
          <a:p>
            <a:pPr marL="0" indent="0">
              <a:lnSpc>
                <a:spcPct val="80000"/>
              </a:lnSpc>
              <a:spcBef>
                <a:spcPts val="0"/>
              </a:spcBef>
              <a:spcAft>
                <a:spcPts val="600"/>
              </a:spcAft>
              <a:buNone/>
            </a:pPr>
            <a:r>
              <a:rPr lang="en-US" sz="2400" b="1" dirty="0" smtClean="0">
                <a:solidFill>
                  <a:prstClr val="black"/>
                </a:solidFill>
              </a:rPr>
              <a:t>North African coastal cities address natural disasters and climate change </a:t>
            </a:r>
            <a:r>
              <a:rPr lang="en-US" sz="2000" b="1" dirty="0" smtClean="0">
                <a:solidFill>
                  <a:prstClr val="black"/>
                </a:solidFill>
              </a:rPr>
              <a:t>(World Bank, ESA; 2011) </a:t>
            </a:r>
            <a:br>
              <a:rPr lang="en-US" sz="2000" b="1" dirty="0" smtClean="0">
                <a:solidFill>
                  <a:prstClr val="black"/>
                </a:solidFill>
              </a:rPr>
            </a:br>
            <a:r>
              <a:rPr lang="en-US" sz="1800" i="1" dirty="0" smtClean="0">
                <a:solidFill>
                  <a:prstClr val="black"/>
                </a:solidFill>
              </a:rPr>
              <a:t>studies on adaptation to climate change with respect to natural disasters for Alexandria, Tunis, Casablanca and the </a:t>
            </a:r>
            <a:r>
              <a:rPr lang="en-US" sz="1800" i="1" dirty="0" err="1" smtClean="0">
                <a:solidFill>
                  <a:prstClr val="black"/>
                </a:solidFill>
              </a:rPr>
              <a:t>Bouregreg</a:t>
            </a:r>
            <a:r>
              <a:rPr lang="en-US" sz="1800" i="1" dirty="0" smtClean="0">
                <a:solidFill>
                  <a:prstClr val="black"/>
                </a:solidFill>
              </a:rPr>
              <a:t> area</a:t>
            </a:r>
          </a:p>
          <a:p>
            <a:pPr marL="0" indent="0">
              <a:lnSpc>
                <a:spcPct val="80000"/>
              </a:lnSpc>
              <a:spcBef>
                <a:spcPts val="0"/>
              </a:spcBef>
              <a:spcAft>
                <a:spcPts val="600"/>
              </a:spcAft>
              <a:buNone/>
            </a:pPr>
            <a:r>
              <a:rPr lang="en-US" sz="2400" b="1" dirty="0" smtClean="0">
                <a:solidFill>
                  <a:prstClr val="black"/>
                </a:solidFill>
              </a:rPr>
              <a:t>Climate change projections </a:t>
            </a:r>
            <a:r>
              <a:rPr lang="en-US" sz="2400" b="1" dirty="0">
                <a:solidFill>
                  <a:prstClr val="black"/>
                </a:solidFill>
              </a:rPr>
              <a:t>and </a:t>
            </a:r>
            <a:r>
              <a:rPr lang="en-US" sz="2400" b="1" dirty="0" smtClean="0">
                <a:solidFill>
                  <a:prstClr val="black"/>
                </a:solidFill>
              </a:rPr>
              <a:t>adaptation strategies </a:t>
            </a:r>
            <a:r>
              <a:rPr lang="en-US" sz="2400" b="1" dirty="0">
                <a:solidFill>
                  <a:prstClr val="black"/>
                </a:solidFill>
              </a:rPr>
              <a:t>for </a:t>
            </a:r>
            <a:r>
              <a:rPr lang="en-US" sz="2400" b="1" dirty="0" smtClean="0">
                <a:solidFill>
                  <a:prstClr val="black"/>
                </a:solidFill>
              </a:rPr>
              <a:t>multi-objective resource management </a:t>
            </a:r>
            <a:r>
              <a:rPr lang="en-US" sz="2400" b="1" dirty="0">
                <a:solidFill>
                  <a:prstClr val="black"/>
                </a:solidFill>
              </a:rPr>
              <a:t>at Kennedy Space Center, </a:t>
            </a:r>
            <a:r>
              <a:rPr lang="en-US" sz="2400" b="1" dirty="0" smtClean="0">
                <a:solidFill>
                  <a:prstClr val="black"/>
                </a:solidFill>
              </a:rPr>
              <a:t>Florida </a:t>
            </a:r>
            <a:r>
              <a:rPr lang="en-US" sz="2000" b="1" dirty="0" smtClean="0">
                <a:solidFill>
                  <a:prstClr val="black"/>
                </a:solidFill>
              </a:rPr>
              <a:t>(NASA; 2011) </a:t>
            </a:r>
            <a:r>
              <a:rPr lang="en-US" sz="1800" i="1" dirty="0" smtClean="0">
                <a:solidFill>
                  <a:prstClr val="black"/>
                </a:solidFill>
              </a:rPr>
              <a:t>presentation on future projection of climate change and measures for protection of the Kennedy Space Centre and ecosystem preservation</a:t>
            </a:r>
            <a:endParaRPr lang="en-US" sz="1800" i="1"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42</a:t>
            </a:fld>
            <a:endParaRPr lang="en-US"/>
          </a:p>
        </p:txBody>
      </p:sp>
      <p:sp>
        <p:nvSpPr>
          <p:cNvPr id="7" name="Title 1"/>
          <p:cNvSpPr txBox="1">
            <a:spLocks/>
          </p:cNvSpPr>
          <p:nvPr/>
        </p:nvSpPr>
        <p:spPr>
          <a:xfrm>
            <a:off x="378000" y="1080000"/>
            <a:ext cx="8208000" cy="10800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4000" b="1" i="1" noProof="0" dirty="0" smtClean="0">
                <a:solidFill>
                  <a:srgbClr val="4676A6"/>
                </a:solidFill>
                <a:latin typeface="+mj-lt"/>
                <a:ea typeface="+mj-ea"/>
                <a:cs typeface="+mj-cs"/>
              </a:rPr>
              <a:t>Examples:</a:t>
            </a:r>
            <a:endParaRPr kumimoji="0" lang="en-US" sz="4000" b="1" i="1" u="none" strike="noStrike" kern="1200" cap="none" spc="0" normalizeH="0" noProof="0" dirty="0">
              <a:ln>
                <a:noFill/>
              </a:ln>
              <a:solidFill>
                <a:srgbClr val="4676A6"/>
              </a:solidFill>
              <a:effectLst/>
              <a:uLnTx/>
              <a:uFillTx/>
              <a:latin typeface="+mj-lt"/>
              <a:ea typeface="+mj-ea"/>
              <a:cs typeface="+mj-cs"/>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0000" y="197345"/>
            <a:ext cx="838200" cy="838200"/>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0000" y="457200"/>
            <a:ext cx="1333500" cy="580073"/>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0000" y="468000"/>
            <a:ext cx="1353851" cy="699398"/>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92000" y="252000"/>
            <a:ext cx="1105465" cy="790575"/>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33500" y="252000"/>
            <a:ext cx="952500" cy="809625"/>
          </a:xfrm>
          <a:prstGeom prst="rect">
            <a:avLst/>
          </a:prstGeom>
        </p:spPr>
      </p:pic>
      <p:pic>
        <p:nvPicPr>
          <p:cNvPr id="11"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8001" y="252001"/>
            <a:ext cx="1527000" cy="783544"/>
          </a:xfrm>
          <a:prstGeom prst="rect">
            <a:avLst/>
          </a:prstGeom>
        </p:spPr>
      </p:pic>
    </p:spTree>
    <p:extLst>
      <p:ext uri="{BB962C8B-B14F-4D97-AF65-F5344CB8AC3E}">
        <p14:creationId xmlns:p14="http://schemas.microsoft.com/office/powerpoint/2010/main" val="1734914556"/>
      </p:ext>
    </p:extLst>
  </p:cSld>
  <p:clrMapOvr>
    <a:masterClrMapping/>
  </p:clrMapOvr>
  <p:transition advTm="2000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43</a:t>
            </a:fld>
            <a:endParaRPr lang="en-US"/>
          </a:p>
        </p:txBody>
      </p:sp>
      <p:sp>
        <p:nvSpPr>
          <p:cNvPr id="2" name="TextBox 1"/>
          <p:cNvSpPr txBox="1"/>
          <p:nvPr/>
        </p:nvSpPr>
        <p:spPr>
          <a:xfrm>
            <a:off x="2254773" y="324000"/>
            <a:ext cx="6331227" cy="1323439"/>
          </a:xfrm>
          <a:prstGeom prst="rect">
            <a:avLst/>
          </a:prstGeom>
          <a:noFill/>
        </p:spPr>
        <p:txBody>
          <a:bodyPr wrap="square" rtlCol="0">
            <a:spAutoFit/>
          </a:bodyPr>
          <a:lstStyle/>
          <a:p>
            <a:pPr algn="r"/>
            <a:r>
              <a:rPr lang="en-US" sz="4000" b="1" i="1" dirty="0" smtClean="0">
                <a:solidFill>
                  <a:srgbClr val="4676A6"/>
                </a:solidFill>
              </a:rPr>
              <a:t>Growth potential for </a:t>
            </a:r>
            <a:br>
              <a:rPr lang="en-US" sz="4000" b="1" i="1" dirty="0" smtClean="0">
                <a:solidFill>
                  <a:srgbClr val="4676A6"/>
                </a:solidFill>
              </a:rPr>
            </a:br>
            <a:r>
              <a:rPr lang="en-US" sz="4000" b="1" i="1" dirty="0" smtClean="0">
                <a:solidFill>
                  <a:srgbClr val="4676A6"/>
                </a:solidFill>
              </a:rPr>
              <a:t>earth observation</a:t>
            </a:r>
            <a:endParaRPr lang="en-US" sz="4000" b="1" i="1" dirty="0">
              <a:solidFill>
                <a:srgbClr val="4676A6"/>
              </a:solidFill>
            </a:endParaRPr>
          </a:p>
        </p:txBody>
      </p:sp>
      <p:sp>
        <p:nvSpPr>
          <p:cNvPr id="5" name="Tijdelijke aanduiding voor inhoud 2"/>
          <p:cNvSpPr txBox="1">
            <a:spLocks/>
          </p:cNvSpPr>
          <p:nvPr/>
        </p:nvSpPr>
        <p:spPr bwMode="auto">
          <a:xfrm>
            <a:off x="378000" y="1800000"/>
            <a:ext cx="82080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lvl="0">
              <a:lnSpc>
                <a:spcPct val="80000"/>
              </a:lnSpc>
              <a:spcBef>
                <a:spcPts val="0"/>
              </a:spcBef>
              <a:spcAft>
                <a:spcPts val="1200"/>
              </a:spcAft>
              <a:buFont typeface="Arial" pitchFamily="34" charset="0"/>
              <a:buChar char="•"/>
              <a:defRPr/>
            </a:pPr>
            <a:r>
              <a:rPr lang="en-US" altLang="en-US" sz="2600" b="1" kern="0" dirty="0" smtClean="0"/>
              <a:t>Measurement, reporting and verification for carbon accounting</a:t>
            </a:r>
            <a:r>
              <a:rPr kumimoji="0" lang="en-US" altLang="en-US" sz="2600" b="0" i="0" u="none" strike="noStrike" kern="0" cap="none" spc="0" normalizeH="0" baseline="0" noProof="0" dirty="0" smtClean="0">
                <a:ln>
                  <a:noFill/>
                </a:ln>
                <a:solidFill>
                  <a:srgbClr val="000000"/>
                </a:solidFill>
                <a:effectLst/>
                <a:uLnTx/>
                <a:uFillTx/>
              </a:rPr>
              <a:t>.</a:t>
            </a:r>
            <a:r>
              <a:rPr kumimoji="0" lang="en-US" altLang="en-US" sz="2600" b="0" i="0" u="none" strike="noStrike" kern="0" cap="none" spc="0" normalizeH="0" noProof="0" dirty="0" smtClean="0">
                <a:ln>
                  <a:noFill/>
                </a:ln>
                <a:solidFill>
                  <a:srgbClr val="000000"/>
                </a:solidFill>
                <a:effectLst/>
                <a:uLnTx/>
                <a:uFillTx/>
              </a:rPr>
              <a:t> </a:t>
            </a:r>
            <a:r>
              <a:rPr kumimoji="0" lang="en-US" altLang="en-US" sz="2400" b="0" i="0" u="none" strike="noStrike" kern="0" cap="none" spc="0" normalizeH="0" noProof="0" dirty="0" smtClean="0">
                <a:ln>
                  <a:noFill/>
                </a:ln>
                <a:solidFill>
                  <a:srgbClr val="000000"/>
                </a:solidFill>
                <a:effectLst/>
                <a:uLnTx/>
                <a:uFillTx/>
              </a:rPr>
              <a:t/>
            </a:r>
            <a:br>
              <a:rPr kumimoji="0" lang="en-US" altLang="en-US" sz="2400" b="0" i="0" u="none" strike="noStrike" kern="0" cap="none" spc="0" normalizeH="0" noProof="0" dirty="0" smtClean="0">
                <a:ln>
                  <a:noFill/>
                </a:ln>
                <a:solidFill>
                  <a:srgbClr val="000000"/>
                </a:solidFill>
                <a:effectLst/>
                <a:uLnTx/>
                <a:uFillTx/>
              </a:rPr>
            </a:br>
            <a:r>
              <a:rPr kumimoji="0" lang="en-US" altLang="en-US" sz="2000" b="0" i="0" u="none" strike="noStrike" kern="0" cap="none" spc="0" normalizeH="0" baseline="0" noProof="0" dirty="0" smtClean="0">
                <a:ln>
                  <a:noFill/>
                </a:ln>
                <a:solidFill>
                  <a:srgbClr val="4676A6"/>
                </a:solidFill>
                <a:effectLst/>
                <a:uLnTx/>
                <a:uFillTx/>
              </a:rPr>
              <a:t>Main clients: government, NGOs.</a:t>
            </a:r>
          </a:p>
          <a:p>
            <a:pPr marL="342900" marR="0" lvl="0" indent="-342900" algn="l" defTabSz="914400" rtl="0" eaLnBrk="0" fontAlgn="base" latinLnBrk="0" hangingPunct="0">
              <a:lnSpc>
                <a:spcPct val="80000"/>
              </a:lnSpc>
              <a:spcBef>
                <a:spcPts val="0"/>
              </a:spcBef>
              <a:spcAft>
                <a:spcPts val="1200"/>
              </a:spcAft>
              <a:buClrTx/>
              <a:buSzPct val="60000"/>
              <a:buFont typeface="Arial" pitchFamily="34" charset="0"/>
              <a:buChar char="•"/>
              <a:tabLst/>
              <a:defRPr/>
            </a:pPr>
            <a:r>
              <a:rPr kumimoji="0" lang="en-US" altLang="en-US" sz="2600" b="1" i="0" u="none" strike="noStrike" kern="0" cap="none" spc="0" normalizeH="0" baseline="0" noProof="0" dirty="0" smtClean="0">
                <a:ln>
                  <a:noFill/>
                </a:ln>
                <a:solidFill>
                  <a:srgbClr val="000000"/>
                </a:solidFill>
                <a:effectLst/>
                <a:uLnTx/>
                <a:uFillTx/>
              </a:rPr>
              <a:t>Prediction and mitigation at various levels for</a:t>
            </a:r>
            <a:r>
              <a:rPr kumimoji="0" lang="en-US" altLang="en-US" sz="2600" b="1" i="0" u="none" strike="noStrike" kern="0" cap="none" spc="0" normalizeH="0" noProof="0" dirty="0" smtClean="0">
                <a:ln>
                  <a:noFill/>
                </a:ln>
                <a:solidFill>
                  <a:srgbClr val="000000"/>
                </a:solidFill>
                <a:effectLst/>
                <a:uLnTx/>
                <a:uFillTx/>
              </a:rPr>
              <a:t> decision-making</a:t>
            </a:r>
            <a:r>
              <a:rPr kumimoji="0" lang="en-US" altLang="en-US" sz="2600" b="1" i="0" u="none" strike="noStrike" kern="0" cap="none" spc="0" normalizeH="0" baseline="0" noProof="0" dirty="0" smtClean="0">
                <a:ln>
                  <a:noFill/>
                </a:ln>
                <a:solidFill>
                  <a:srgbClr val="000000"/>
                </a:solidFill>
                <a:effectLst/>
                <a:uLnTx/>
                <a:uFillTx/>
              </a:rPr>
              <a:t>. </a:t>
            </a:r>
            <a:r>
              <a:rPr kumimoji="0" lang="en-US" altLang="en-US" sz="2400" b="1" i="0" u="none" strike="noStrike" kern="0" cap="none" spc="0" normalizeH="0" baseline="0" noProof="0" dirty="0" smtClean="0">
                <a:ln>
                  <a:noFill/>
                </a:ln>
                <a:solidFill>
                  <a:srgbClr val="000000"/>
                </a:solidFill>
                <a:effectLst/>
                <a:uLnTx/>
                <a:uFillTx/>
              </a:rPr>
              <a:t/>
            </a:r>
            <a:br>
              <a:rPr kumimoji="0" lang="en-US" altLang="en-US" sz="2400" b="1" i="0" u="none" strike="noStrike" kern="0" cap="none" spc="0" normalizeH="0" baseline="0" noProof="0" dirty="0" smtClean="0">
                <a:ln>
                  <a:noFill/>
                </a:ln>
                <a:solidFill>
                  <a:srgbClr val="000000"/>
                </a:solidFill>
                <a:effectLst/>
                <a:uLnTx/>
                <a:uFillTx/>
              </a:rPr>
            </a:br>
            <a:r>
              <a:rPr kumimoji="0" lang="en-US" altLang="en-US" sz="2000" b="0" i="0" u="none" strike="noStrike" kern="0" cap="none" spc="0" normalizeH="0" baseline="0" noProof="0" dirty="0" smtClean="0">
                <a:ln>
                  <a:noFill/>
                </a:ln>
                <a:solidFill>
                  <a:srgbClr val="4676A6"/>
                </a:solidFill>
                <a:effectLst/>
                <a:uLnTx/>
                <a:uFillTx/>
              </a:rPr>
              <a:t>Main clients: governments, </a:t>
            </a:r>
            <a:r>
              <a:rPr kumimoji="0" lang="en-US" altLang="en-US" sz="2000" b="0" i="0" u="none" strike="noStrike" kern="0" cap="none" spc="0" normalizeH="0" noProof="0" dirty="0" smtClean="0">
                <a:ln>
                  <a:noFill/>
                </a:ln>
                <a:solidFill>
                  <a:srgbClr val="4676A6"/>
                </a:solidFill>
                <a:effectLst/>
                <a:uLnTx/>
                <a:uFillTx/>
              </a:rPr>
              <a:t>NGOs</a:t>
            </a:r>
            <a:r>
              <a:rPr kumimoji="0" lang="en-US" altLang="en-US" sz="2000" b="0" i="0" u="none" strike="noStrike" kern="0" cap="none" spc="0" normalizeH="0" baseline="0" noProof="0" dirty="0" smtClean="0">
                <a:ln>
                  <a:noFill/>
                </a:ln>
                <a:solidFill>
                  <a:srgbClr val="4676A6"/>
                </a:solidFill>
                <a:effectLst/>
                <a:uLnTx/>
                <a:uFillTx/>
              </a:rPr>
              <a:t>.</a:t>
            </a:r>
          </a:p>
          <a:p>
            <a:pPr lvl="0">
              <a:lnSpc>
                <a:spcPct val="80000"/>
              </a:lnSpc>
              <a:spcBef>
                <a:spcPts val="0"/>
              </a:spcBef>
              <a:spcAft>
                <a:spcPts val="1200"/>
              </a:spcAft>
              <a:buFont typeface="Arial" pitchFamily="34" charset="0"/>
              <a:buChar char="•"/>
              <a:defRPr/>
            </a:pPr>
            <a:endParaRPr kumimoji="0" lang="en-US" altLang="en-US" sz="2000" b="0" i="0" u="none" strike="noStrike" kern="0" cap="none" spc="0" normalizeH="0" baseline="0" noProof="0" dirty="0" smtClean="0">
              <a:ln>
                <a:noFill/>
              </a:ln>
              <a:solidFill>
                <a:srgbClr val="4676A6"/>
              </a:solidFill>
              <a:effectLst/>
              <a:uLnTx/>
              <a:uFillTx/>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1500287789"/>
      </p:ext>
    </p:extLst>
  </p:cSld>
  <p:clrMapOvr>
    <a:masterClrMapping/>
  </p:clrMapOvr>
  <p:transition advTm="2000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620000"/>
            <a:ext cx="8208000" cy="1220400"/>
          </a:xfrm>
        </p:spPr>
        <p:txBody>
          <a:bodyPr>
            <a:normAutofit/>
          </a:bodyPr>
          <a:lstStyle/>
          <a:p>
            <a:pPr algn="l"/>
            <a:r>
              <a:rPr lang="en-US" b="1" i="1" dirty="0" smtClean="0"/>
              <a:t>3. Business development</a:t>
            </a:r>
            <a:endParaRPr lang="en-US" b="1" i="1" dirty="0"/>
          </a:p>
        </p:txBody>
      </p:sp>
      <p:sp>
        <p:nvSpPr>
          <p:cNvPr id="3" name="Content Placeholder 2"/>
          <p:cNvSpPr>
            <a:spLocks noGrp="1"/>
          </p:cNvSpPr>
          <p:nvPr>
            <p:ph idx="1"/>
          </p:nvPr>
        </p:nvSpPr>
        <p:spPr>
          <a:xfrm>
            <a:off x="304800" y="3429000"/>
            <a:ext cx="8208000" cy="1220400"/>
          </a:xfrm>
        </p:spPr>
        <p:txBody>
          <a:bodyPr>
            <a:normAutofit/>
          </a:bodyPr>
          <a:lstStyle/>
          <a:p>
            <a:pPr>
              <a:buNone/>
            </a:pPr>
            <a:r>
              <a:rPr lang="en-US" dirty="0" smtClean="0"/>
              <a:t>    	</a:t>
            </a:r>
            <a:endParaRPr lang="en-US" sz="4000" i="1"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44</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45</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8" name="TextBox 1"/>
          <p:cNvSpPr txBox="1"/>
          <p:nvPr/>
        </p:nvSpPr>
        <p:spPr>
          <a:xfrm>
            <a:off x="378000" y="1498281"/>
            <a:ext cx="8208000" cy="1323439"/>
          </a:xfrm>
          <a:prstGeom prst="rect">
            <a:avLst/>
          </a:prstGeom>
          <a:noFill/>
        </p:spPr>
        <p:txBody>
          <a:bodyPr wrap="square" rtlCol="0" anchor="ctr">
            <a:spAutoFit/>
          </a:bodyPr>
          <a:lstStyle/>
          <a:p>
            <a:r>
              <a:rPr lang="en-US" sz="4000" b="1" i="1" dirty="0" smtClean="0">
                <a:solidFill>
                  <a:srgbClr val="4676A6"/>
                </a:solidFill>
              </a:rPr>
              <a:t>Why is marketing / promotion of earth observation needed?</a:t>
            </a:r>
            <a:endParaRPr lang="en-US" sz="4000" b="1" i="1" dirty="0">
              <a:solidFill>
                <a:srgbClr val="4676A6"/>
              </a:solidFill>
            </a:endParaRPr>
          </a:p>
        </p:txBody>
      </p:sp>
      <p:sp>
        <p:nvSpPr>
          <p:cNvPr id="9" name="Tijdelijke aanduiding voor inhoud 2"/>
          <p:cNvSpPr txBox="1">
            <a:spLocks/>
          </p:cNvSpPr>
          <p:nvPr/>
        </p:nvSpPr>
        <p:spPr bwMode="auto">
          <a:xfrm>
            <a:off x="378000" y="2880000"/>
            <a:ext cx="82080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lvl1pPr marL="342900" indent="-342900" algn="l" rtl="0" eaLnBrk="0" fontAlgn="base" hangingPunct="0">
              <a:spcBef>
                <a:spcPct val="20000"/>
              </a:spcBef>
              <a:spcAft>
                <a:spcPct val="0"/>
              </a:spcAft>
              <a:buSzPct val="60000"/>
              <a:buFont typeface="Arial" charset="0"/>
              <a:defRPr sz="2200">
                <a:solidFill>
                  <a:srgbClr val="000000"/>
                </a:solidFill>
                <a:latin typeface="+mn-lt"/>
                <a:ea typeface="+mn-ea"/>
                <a:cs typeface="+mn-cs"/>
              </a:defRPr>
            </a:lvl1pPr>
            <a:lvl2pPr marL="627063" indent="-180975" algn="l" rtl="0" eaLnBrk="0" fontAlgn="base" hangingPunct="0">
              <a:spcBef>
                <a:spcPct val="20000"/>
              </a:spcBef>
              <a:spcAft>
                <a:spcPct val="0"/>
              </a:spcAft>
              <a:buSzPct val="80000"/>
              <a:buFont typeface="Arial" charset="0"/>
              <a:buChar char="►"/>
              <a:defRPr sz="2000">
                <a:solidFill>
                  <a:srgbClr val="000000"/>
                </a:solidFill>
                <a:latin typeface="+mn-lt"/>
              </a:defRPr>
            </a:lvl2pPr>
            <a:lvl3pPr marL="987425" indent="-180975" algn="l" rtl="0" eaLnBrk="0" fontAlgn="base" hangingPunct="0">
              <a:spcBef>
                <a:spcPct val="20000"/>
              </a:spcBef>
              <a:spcAft>
                <a:spcPct val="0"/>
              </a:spcAft>
              <a:buFont typeface="Wingdings" pitchFamily="2" charset="2"/>
              <a:buChar char="§"/>
              <a:defRPr>
                <a:solidFill>
                  <a:srgbClr val="000000"/>
                </a:solidFill>
                <a:latin typeface="+mn-lt"/>
              </a:defRPr>
            </a:lvl3pPr>
            <a:lvl4pPr marL="1343025" indent="-176213" algn="l" rtl="0" eaLnBrk="0" fontAlgn="base" hangingPunct="0">
              <a:spcBef>
                <a:spcPct val="20000"/>
              </a:spcBef>
              <a:spcAft>
                <a:spcPct val="0"/>
              </a:spcAft>
              <a:buFont typeface="Verdana" pitchFamily="34" charset="0"/>
              <a:buChar char="­"/>
              <a:defRPr sz="1600">
                <a:solidFill>
                  <a:srgbClr val="000000"/>
                </a:solidFill>
                <a:latin typeface="+mn-lt"/>
              </a:defRPr>
            </a:lvl4pPr>
            <a:lvl5pPr marL="1704975" indent="-180975" algn="l" rtl="0" eaLnBrk="0" fontAlgn="base" hangingPunct="0">
              <a:spcBef>
                <a:spcPct val="20000"/>
              </a:spcBef>
              <a:spcAft>
                <a:spcPct val="0"/>
              </a:spcAft>
              <a:buChar char="•"/>
              <a:defRPr sz="1400">
                <a:solidFill>
                  <a:schemeClr val="tx1"/>
                </a:solidFill>
                <a:latin typeface="+mn-lt"/>
              </a:defRPr>
            </a:lvl5pPr>
            <a:lvl6pPr marL="2162175" indent="-180975" algn="l" rtl="0" fontAlgn="base">
              <a:spcBef>
                <a:spcPct val="20000"/>
              </a:spcBef>
              <a:spcAft>
                <a:spcPct val="0"/>
              </a:spcAft>
              <a:buChar char="•"/>
              <a:defRPr sz="1400">
                <a:solidFill>
                  <a:schemeClr val="tx1"/>
                </a:solidFill>
                <a:latin typeface="+mn-lt"/>
              </a:defRPr>
            </a:lvl6pPr>
            <a:lvl7pPr marL="2619375" indent="-180975" algn="l" rtl="0" fontAlgn="base">
              <a:spcBef>
                <a:spcPct val="20000"/>
              </a:spcBef>
              <a:spcAft>
                <a:spcPct val="0"/>
              </a:spcAft>
              <a:buChar char="•"/>
              <a:defRPr sz="1400">
                <a:solidFill>
                  <a:schemeClr val="tx1"/>
                </a:solidFill>
                <a:latin typeface="+mn-lt"/>
              </a:defRPr>
            </a:lvl7pPr>
            <a:lvl8pPr marL="3076575" indent="-180975" algn="l" rtl="0" fontAlgn="base">
              <a:spcBef>
                <a:spcPct val="20000"/>
              </a:spcBef>
              <a:spcAft>
                <a:spcPct val="0"/>
              </a:spcAft>
              <a:buChar char="•"/>
              <a:defRPr sz="1400">
                <a:solidFill>
                  <a:schemeClr val="tx1"/>
                </a:solidFill>
                <a:latin typeface="+mn-lt"/>
              </a:defRPr>
            </a:lvl8pPr>
            <a:lvl9pPr marL="3533775" indent="-180975" algn="l" rtl="0" fontAlgn="base">
              <a:spcBef>
                <a:spcPct val="20000"/>
              </a:spcBef>
              <a:spcAft>
                <a:spcPct val="0"/>
              </a:spcAft>
              <a:buChar char="•"/>
              <a:defRPr sz="1400">
                <a:solidFill>
                  <a:schemeClr val="tx1"/>
                </a:solidFill>
                <a:latin typeface="+mn-lt"/>
              </a:defRPr>
            </a:lvl9pPr>
          </a:lstStyle>
          <a:p>
            <a:pPr marL="342900" marR="0" lvl="0" indent="-342900" algn="l" defTabSz="914400" rtl="0" eaLnBrk="0" fontAlgn="base" latinLnBrk="0" hangingPunct="0">
              <a:lnSpc>
                <a:spcPct val="80000"/>
              </a:lnSpc>
              <a:spcBef>
                <a:spcPts val="0"/>
              </a:spcBef>
              <a:spcAft>
                <a:spcPts val="1200"/>
              </a:spcAft>
              <a:buClrTx/>
              <a:buSzPct val="60000"/>
              <a:buFont typeface="Arial" pitchFamily="34" charset="0"/>
              <a:buChar char="•"/>
              <a:tabLst/>
              <a:defRPr/>
            </a:pPr>
            <a:r>
              <a:rPr kumimoji="0" lang="en-US" altLang="en-US" sz="2800" i="0" u="none" strike="noStrike" kern="0" cap="none" spc="0" normalizeH="0" baseline="0" noProof="0" dirty="0" smtClean="0">
                <a:ln>
                  <a:noFill/>
                </a:ln>
                <a:solidFill>
                  <a:srgbClr val="000000"/>
                </a:solidFill>
                <a:effectLst/>
                <a:uLnTx/>
                <a:uFillTx/>
              </a:rPr>
              <a:t>Public sector information (PSI)</a:t>
            </a:r>
          </a:p>
          <a:p>
            <a:pPr lvl="0">
              <a:lnSpc>
                <a:spcPct val="80000"/>
              </a:lnSpc>
              <a:spcBef>
                <a:spcPts val="0"/>
              </a:spcBef>
              <a:spcAft>
                <a:spcPts val="1200"/>
              </a:spcAft>
              <a:buFont typeface="Arial" pitchFamily="34" charset="0"/>
              <a:buChar char="•"/>
              <a:defRPr/>
            </a:pPr>
            <a:r>
              <a:rPr kumimoji="0" lang="en-US" altLang="en-US" sz="2800" i="0" u="none" strike="noStrike" kern="0" cap="none" spc="0" normalizeH="0" baseline="0" noProof="0" dirty="0" smtClean="0">
                <a:ln>
                  <a:noFill/>
                </a:ln>
                <a:solidFill>
                  <a:srgbClr val="000000"/>
                </a:solidFill>
                <a:effectLst/>
                <a:uLnTx/>
                <a:uFillTx/>
              </a:rPr>
              <a:t>Externalities (</a:t>
            </a:r>
            <a:r>
              <a:rPr lang="en-US" sz="2800" dirty="0" smtClean="0"/>
              <a:t>environmental accounting &amp; payment for ecosystem services) </a:t>
            </a:r>
            <a:endParaRPr kumimoji="0" lang="en-US" altLang="en-US" sz="2800" i="0" u="none" strike="noStrike" kern="0" cap="none" spc="0" normalizeH="0" baseline="0" noProof="0" dirty="0" smtClean="0">
              <a:ln>
                <a:noFill/>
              </a:ln>
              <a:solidFill>
                <a:srgbClr val="000000"/>
              </a:solidFill>
              <a:effectLst/>
              <a:uLnTx/>
              <a:uFillTx/>
            </a:endParaRPr>
          </a:p>
          <a:p>
            <a:pPr lvl="0">
              <a:lnSpc>
                <a:spcPct val="80000"/>
              </a:lnSpc>
              <a:spcBef>
                <a:spcPts val="0"/>
              </a:spcBef>
              <a:spcAft>
                <a:spcPts val="1200"/>
              </a:spcAft>
              <a:buFont typeface="Arial" pitchFamily="34" charset="0"/>
              <a:buChar char="•"/>
              <a:defRPr/>
            </a:pPr>
            <a:r>
              <a:rPr lang="en-US" sz="2800" dirty="0" smtClean="0"/>
              <a:t>Global datasets, open access, data sharing, compatibility (GEO) </a:t>
            </a:r>
            <a:r>
              <a:rPr kumimoji="0" lang="en-US" altLang="en-US" sz="2800" b="0" i="0" u="none" strike="noStrike" kern="0" cap="none" spc="0" normalizeH="0" baseline="0" noProof="0" dirty="0" smtClean="0">
                <a:ln>
                  <a:noFill/>
                </a:ln>
                <a:solidFill>
                  <a:srgbClr val="000000"/>
                </a:solidFill>
                <a:effectLst/>
                <a:uLnTx/>
                <a:uFillTx/>
              </a:rPr>
              <a:t/>
            </a:r>
            <a:br>
              <a:rPr kumimoji="0" lang="en-US" altLang="en-US" sz="2800" b="0" i="0" u="none" strike="noStrike" kern="0" cap="none" spc="0" normalizeH="0" baseline="0" noProof="0" dirty="0" smtClean="0">
                <a:ln>
                  <a:noFill/>
                </a:ln>
                <a:solidFill>
                  <a:srgbClr val="000000"/>
                </a:solidFill>
                <a:effectLst/>
                <a:uLnTx/>
                <a:uFillTx/>
              </a:rPr>
            </a:br>
            <a:endParaRPr kumimoji="0" lang="en-US" altLang="en-US" sz="2800" b="0" i="0" u="none" strike="noStrike" kern="0" cap="none" spc="0" normalizeH="0" baseline="0" noProof="0" dirty="0" smtClean="0">
              <a:ln>
                <a:noFill/>
              </a:ln>
              <a:solidFill>
                <a:srgbClr val="000000"/>
              </a:solidFill>
              <a:effectLst/>
              <a:uLnTx/>
              <a:uFillTx/>
            </a:endParaRPr>
          </a:p>
        </p:txBody>
      </p:sp>
    </p:spTree>
    <p:extLst>
      <p:ext uri="{BB962C8B-B14F-4D97-AF65-F5344CB8AC3E}">
        <p14:creationId xmlns:p14="http://schemas.microsoft.com/office/powerpoint/2010/main" val="2749702074"/>
      </p:ext>
    </p:extLst>
  </p:cSld>
  <p:clrMapOvr>
    <a:masterClrMapping/>
  </p:clrMapOvr>
  <p:transition advTm="2000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5181600"/>
          </a:xfrm>
        </p:spPr>
        <p:txBody>
          <a:bodyPr anchor="t">
            <a:normAutofit/>
          </a:bodyPr>
          <a:lstStyle/>
          <a:p>
            <a:pPr algn="l">
              <a:lnSpc>
                <a:spcPct val="80000"/>
              </a:lnSpc>
              <a:spcAft>
                <a:spcPts val="1200"/>
              </a:spcAft>
              <a:tabLst>
                <a:tab pos="465138" algn="l"/>
              </a:tabLst>
            </a:pPr>
            <a:r>
              <a:rPr lang="en-US" sz="2800" dirty="0" smtClean="0">
                <a:latin typeface="+mn-lt"/>
              </a:rPr>
              <a:t>If public sector information is made available </a:t>
            </a:r>
            <a:br>
              <a:rPr lang="en-US" sz="2800" dirty="0" smtClean="0">
                <a:latin typeface="+mn-lt"/>
              </a:rPr>
            </a:br>
            <a:r>
              <a:rPr lang="en-US" sz="2800" dirty="0" smtClean="0">
                <a:latin typeface="+mn-lt"/>
              </a:rPr>
              <a:t>free-of-charge, </a:t>
            </a:r>
            <a:r>
              <a:rPr lang="en-US" sz="2800" dirty="0" smtClean="0">
                <a:solidFill>
                  <a:srgbClr val="4676A6"/>
                </a:solidFill>
                <a:latin typeface="+mn-lt"/>
              </a:rPr>
              <a:t>demand will increase and, in the end, government revenue also,</a:t>
            </a:r>
            <a:r>
              <a:rPr lang="en-US" sz="2800" dirty="0" smtClean="0">
                <a:latin typeface="+mn-lt"/>
              </a:rPr>
              <a:t> as companies will derive income from value-added products and services, and consequently pay more taxes (see figures in following slides).</a:t>
            </a:r>
            <a:endParaRPr lang="en-US" sz="2800" dirty="0">
              <a:latin typeface="+mn-lt"/>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46</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304900249"/>
      </p:ext>
    </p:extLst>
  </p:cSld>
  <p:clrMapOvr>
    <a:masterClrMapping/>
  </p:clrMapOvr>
  <p:transition advTm="2000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47</a:t>
            </a:fld>
            <a:endParaRPr lang="en-US"/>
          </a:p>
        </p:txBody>
      </p:sp>
      <p:sp>
        <p:nvSpPr>
          <p:cNvPr id="3" name="Title 2"/>
          <p:cNvSpPr>
            <a:spLocks noGrp="1"/>
          </p:cNvSpPr>
          <p:nvPr>
            <p:ph type="title"/>
          </p:nvPr>
        </p:nvSpPr>
        <p:spPr>
          <a:xfrm>
            <a:off x="0" y="216000"/>
            <a:ext cx="9144000" cy="709200"/>
          </a:xfrm>
        </p:spPr>
        <p:txBody>
          <a:bodyPr>
            <a:noAutofit/>
          </a:bodyPr>
          <a:lstStyle/>
          <a:p>
            <a:pPr>
              <a:defRPr/>
            </a:pPr>
            <a:r>
              <a:rPr lang="en-US" sz="3800" b="1" i="1" dirty="0">
                <a:solidFill>
                  <a:srgbClr val="4676A6"/>
                </a:solidFill>
              </a:rPr>
              <a:t>Supply &amp; Demand Public Sector Information</a:t>
            </a:r>
          </a:p>
        </p:txBody>
      </p:sp>
      <p:sp>
        <p:nvSpPr>
          <p:cNvPr id="4" name="TextBox 3"/>
          <p:cNvSpPr txBox="1"/>
          <p:nvPr/>
        </p:nvSpPr>
        <p:spPr>
          <a:xfrm>
            <a:off x="1440000" y="5760000"/>
            <a:ext cx="6696000" cy="338554"/>
          </a:xfrm>
          <a:prstGeom prst="rect">
            <a:avLst/>
          </a:prstGeom>
          <a:noFill/>
        </p:spPr>
        <p:txBody>
          <a:bodyPr wrap="square" rtlCol="0">
            <a:spAutoFit/>
          </a:bodyPr>
          <a:lstStyle/>
          <a:p>
            <a:r>
              <a:rPr lang="en-US" sz="1600" i="1" dirty="0" smtClean="0"/>
              <a:t>Source: About GMES and data: geese and golden eggs (Sawyer, de </a:t>
            </a:r>
            <a:r>
              <a:rPr lang="en-US" sz="1600" i="1" dirty="0" err="1" smtClean="0"/>
              <a:t>Vries</a:t>
            </a:r>
            <a:r>
              <a:rPr lang="en-US" sz="1600" i="1" dirty="0" smtClean="0"/>
              <a:t> 2012)</a:t>
            </a:r>
            <a:endParaRPr lang="en-US" sz="1600" i="1"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1985" y="1066800"/>
            <a:ext cx="6600030" cy="4724399"/>
          </a:xfrm>
          <a:prstGeom prst="rect">
            <a:avLst/>
          </a:prstGeom>
          <a:noFill/>
          <a:ln>
            <a:noFill/>
          </a:ln>
        </p:spPr>
      </p:pic>
      <p:sp>
        <p:nvSpPr>
          <p:cNvPr id="2" name="Rectangle 1"/>
          <p:cNvSpPr/>
          <p:nvPr/>
        </p:nvSpPr>
        <p:spPr>
          <a:xfrm>
            <a:off x="5112000" y="1440000"/>
            <a:ext cx="2936125" cy="369332"/>
          </a:xfrm>
          <a:prstGeom prst="rect">
            <a:avLst/>
          </a:prstGeom>
        </p:spPr>
        <p:txBody>
          <a:bodyPr wrap="none">
            <a:spAutoFit/>
          </a:bodyPr>
          <a:lstStyle/>
          <a:p>
            <a:r>
              <a:rPr lang="en-US" dirty="0">
                <a:hlinkClick r:id="rId3"/>
              </a:rPr>
              <a:t>http://</a:t>
            </a:r>
            <a:r>
              <a:rPr lang="en-US" dirty="0" smtClean="0">
                <a:hlinkClick r:id="rId3"/>
              </a:rPr>
              <a:t>vimeo.com/63079712</a:t>
            </a:r>
            <a:r>
              <a:rPr lang="en-US" dirty="0" smtClean="0"/>
              <a:t> </a:t>
            </a:r>
            <a:endParaRPr lang="en-US" dirty="0"/>
          </a:p>
        </p:txBody>
      </p:sp>
    </p:spTree>
    <p:extLst>
      <p:ext uri="{BB962C8B-B14F-4D97-AF65-F5344CB8AC3E}">
        <p14:creationId xmlns:p14="http://schemas.microsoft.com/office/powerpoint/2010/main" val="1848084010"/>
      </p:ext>
    </p:extLst>
  </p:cSld>
  <p:clrMapOvr>
    <a:masterClrMapping/>
  </p:clrMapOvr>
  <p:transition advTm="2000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48</a:t>
            </a:fld>
            <a:endParaRPr lang="en-US"/>
          </a:p>
        </p:txBody>
      </p:sp>
      <p:sp>
        <p:nvSpPr>
          <p:cNvPr id="3" name="Title 2"/>
          <p:cNvSpPr>
            <a:spLocks noGrp="1"/>
          </p:cNvSpPr>
          <p:nvPr>
            <p:ph type="title"/>
          </p:nvPr>
        </p:nvSpPr>
        <p:spPr>
          <a:xfrm>
            <a:off x="457200" y="216000"/>
            <a:ext cx="8229600" cy="709200"/>
          </a:xfrm>
        </p:spPr>
        <p:txBody>
          <a:bodyPr>
            <a:noAutofit/>
          </a:bodyPr>
          <a:lstStyle/>
          <a:p>
            <a:pPr>
              <a:defRPr/>
            </a:pPr>
            <a:r>
              <a:rPr lang="en-US" sz="4000" b="1" i="1" dirty="0">
                <a:solidFill>
                  <a:srgbClr val="4676A6"/>
                </a:solidFill>
              </a:rPr>
              <a:t>Cost-benefit Public Sector Information</a:t>
            </a: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6300" y="1066800"/>
            <a:ext cx="7391400" cy="5181600"/>
          </a:xfrm>
          <a:prstGeom prst="rect">
            <a:avLst/>
          </a:prstGeom>
          <a:noFill/>
          <a:ln>
            <a:noFill/>
          </a:ln>
        </p:spPr>
      </p:pic>
      <p:sp>
        <p:nvSpPr>
          <p:cNvPr id="4" name="TextBox 3"/>
          <p:cNvSpPr txBox="1"/>
          <p:nvPr/>
        </p:nvSpPr>
        <p:spPr>
          <a:xfrm>
            <a:off x="876300" y="6300000"/>
            <a:ext cx="8040651" cy="338554"/>
          </a:xfrm>
          <a:prstGeom prst="rect">
            <a:avLst/>
          </a:prstGeom>
          <a:noFill/>
        </p:spPr>
        <p:txBody>
          <a:bodyPr wrap="square" rtlCol="0">
            <a:spAutoFit/>
          </a:bodyPr>
          <a:lstStyle/>
          <a:p>
            <a:r>
              <a:rPr lang="en-US" sz="1600" i="1" dirty="0" smtClean="0"/>
              <a:t>Source: About GMES and data: geese and golden eggs (Sawyer, de </a:t>
            </a:r>
            <a:r>
              <a:rPr lang="en-US" sz="1600" i="1" dirty="0" err="1" smtClean="0"/>
              <a:t>Vries</a:t>
            </a:r>
            <a:r>
              <a:rPr lang="en-US" sz="1600" i="1" dirty="0" smtClean="0"/>
              <a:t> 2012)</a:t>
            </a:r>
            <a:endParaRPr lang="en-US" sz="1600" i="1" dirty="0"/>
          </a:p>
        </p:txBody>
      </p:sp>
    </p:spTree>
    <p:extLst>
      <p:ext uri="{BB962C8B-B14F-4D97-AF65-F5344CB8AC3E}">
        <p14:creationId xmlns:p14="http://schemas.microsoft.com/office/powerpoint/2010/main" val="4060722236"/>
      </p:ext>
    </p:extLst>
  </p:cSld>
  <p:clrMapOvr>
    <a:masterClrMapping/>
  </p:clrMapOvr>
  <p:transition advTm="2000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49</a:t>
            </a:fld>
            <a:endParaRPr lang="en-US"/>
          </a:p>
        </p:txBody>
      </p:sp>
      <p:sp>
        <p:nvSpPr>
          <p:cNvPr id="3" name="Title 2"/>
          <p:cNvSpPr>
            <a:spLocks noGrp="1"/>
          </p:cNvSpPr>
          <p:nvPr>
            <p:ph type="title"/>
          </p:nvPr>
        </p:nvSpPr>
        <p:spPr>
          <a:xfrm>
            <a:off x="190500" y="216000"/>
            <a:ext cx="8763000" cy="709200"/>
          </a:xfrm>
        </p:spPr>
        <p:txBody>
          <a:bodyPr>
            <a:normAutofit/>
          </a:bodyPr>
          <a:lstStyle/>
          <a:p>
            <a:pPr>
              <a:defRPr/>
            </a:pPr>
            <a:r>
              <a:rPr lang="en-US" sz="4000" b="1" i="1" dirty="0">
                <a:solidFill>
                  <a:srgbClr val="4676A6"/>
                </a:solidFill>
              </a:rPr>
              <a:t>Re-use of Public Sector Information</a:t>
            </a:r>
          </a:p>
        </p:txBody>
      </p:sp>
      <p:sp>
        <p:nvSpPr>
          <p:cNvPr id="4" name="TextBox 3"/>
          <p:cNvSpPr txBox="1"/>
          <p:nvPr/>
        </p:nvSpPr>
        <p:spPr>
          <a:xfrm>
            <a:off x="342900" y="5940000"/>
            <a:ext cx="6653681" cy="338554"/>
          </a:xfrm>
          <a:prstGeom prst="rect">
            <a:avLst/>
          </a:prstGeom>
          <a:noFill/>
        </p:spPr>
        <p:txBody>
          <a:bodyPr wrap="none" rtlCol="0">
            <a:spAutoFit/>
          </a:bodyPr>
          <a:lstStyle/>
          <a:p>
            <a:r>
              <a:rPr lang="en-US" sz="1600" i="1" dirty="0" smtClean="0"/>
              <a:t>Source: About GMES and data: geese and golden eggs (Sawyer, de </a:t>
            </a:r>
            <a:r>
              <a:rPr lang="en-US" sz="1600" i="1" dirty="0" err="1" smtClean="0"/>
              <a:t>Vries</a:t>
            </a:r>
            <a:r>
              <a:rPr lang="en-US" sz="1600" i="1" dirty="0" smtClean="0"/>
              <a:t> 2012)</a:t>
            </a:r>
            <a:endParaRPr lang="en-US" sz="1600" i="1" dirty="0"/>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 y="1295400"/>
            <a:ext cx="8458200" cy="4495800"/>
          </a:xfrm>
          <a:prstGeom prst="rect">
            <a:avLst/>
          </a:prstGeom>
          <a:noFill/>
          <a:ln>
            <a:noFill/>
          </a:ln>
        </p:spPr>
      </p:pic>
    </p:spTree>
    <p:extLst>
      <p:ext uri="{BB962C8B-B14F-4D97-AF65-F5344CB8AC3E}">
        <p14:creationId xmlns:p14="http://schemas.microsoft.com/office/powerpoint/2010/main" val="4281760934"/>
      </p:ext>
    </p:extLst>
  </p:cSld>
  <p:clrMapOvr>
    <a:masterClrMapping/>
  </p:clrMapOvr>
  <p:transition advTm="20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5</a:t>
            </a:fld>
            <a:endParaRPr lang="en-US" dirty="0"/>
          </a:p>
        </p:txBody>
      </p:sp>
      <p:sp>
        <p:nvSpPr>
          <p:cNvPr id="8" name="Title 1"/>
          <p:cNvSpPr txBox="1">
            <a:spLocks/>
          </p:cNvSpPr>
          <p:nvPr/>
        </p:nvSpPr>
        <p:spPr>
          <a:xfrm>
            <a:off x="378000" y="324000"/>
            <a:ext cx="8208000" cy="13248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000" b="1" i="1" u="none" strike="noStrike" kern="1200" cap="none" spc="0" normalizeH="0" baseline="0" noProof="0" dirty="0" smtClean="0">
                <a:ln>
                  <a:noFill/>
                </a:ln>
                <a:solidFill>
                  <a:srgbClr val="4676A6"/>
                </a:solidFill>
                <a:effectLst/>
                <a:uLnTx/>
                <a:uFillTx/>
                <a:latin typeface="+mj-lt"/>
                <a:ea typeface="+mj-ea"/>
                <a:cs typeface="+mj-cs"/>
              </a:rPr>
              <a:t>Earth observation </a:t>
            </a:r>
            <a:br>
              <a:rPr kumimoji="0" lang="en-US" sz="4000" b="1" i="1" u="none" strike="noStrike" kern="1200" cap="none" spc="0" normalizeH="0" baseline="0" noProof="0" dirty="0" smtClean="0">
                <a:ln>
                  <a:noFill/>
                </a:ln>
                <a:solidFill>
                  <a:srgbClr val="4676A6"/>
                </a:solidFill>
                <a:effectLst/>
                <a:uLnTx/>
                <a:uFillTx/>
                <a:latin typeface="+mj-lt"/>
                <a:ea typeface="+mj-ea"/>
                <a:cs typeface="+mj-cs"/>
              </a:rPr>
            </a:br>
            <a:r>
              <a:rPr kumimoji="0" lang="en-US" sz="4000" b="1" i="1" u="none" strike="noStrike" kern="1200" cap="none" spc="0" normalizeH="0" baseline="0" noProof="0" dirty="0" smtClean="0">
                <a:ln>
                  <a:noFill/>
                </a:ln>
                <a:solidFill>
                  <a:srgbClr val="4676A6"/>
                </a:solidFill>
                <a:effectLst/>
                <a:uLnTx/>
                <a:uFillTx/>
                <a:latin typeface="+mj-lt"/>
                <a:ea typeface="+mj-ea"/>
                <a:cs typeface="+mj-cs"/>
              </a:rPr>
              <a:t>applications</a:t>
            </a:r>
            <a:endParaRPr kumimoji="0" lang="en-US" sz="4000" b="1" i="1" u="none" strike="noStrike" kern="1200" cap="none" spc="0" normalizeH="0" baseline="0" noProof="0" dirty="0">
              <a:ln>
                <a:noFill/>
              </a:ln>
              <a:solidFill>
                <a:srgbClr val="4676A6"/>
              </a:solidFill>
              <a:effectLst/>
              <a:uLnTx/>
              <a:uFillTx/>
              <a:latin typeface="+mj-lt"/>
              <a:ea typeface="+mj-ea"/>
              <a:cs typeface="+mj-cs"/>
            </a:endParaRPr>
          </a:p>
        </p:txBody>
      </p:sp>
      <p:sp>
        <p:nvSpPr>
          <p:cNvPr id="9" name="Content Placeholder 2"/>
          <p:cNvSpPr txBox="1">
            <a:spLocks/>
          </p:cNvSpPr>
          <p:nvPr/>
        </p:nvSpPr>
        <p:spPr>
          <a:xfrm>
            <a:off x="378000" y="1800000"/>
            <a:ext cx="8229600" cy="39600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80000"/>
              </a:lnSpc>
              <a:spcAft>
                <a:spcPts val="120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On the verge of reaching new user communities</a:t>
            </a:r>
          </a:p>
          <a:p>
            <a:pPr marL="342900" marR="0" lvl="0" indent="-342900" algn="l" defTabSz="914400" rtl="0" eaLnBrk="1" fontAlgn="auto" latinLnBrk="0" hangingPunct="1">
              <a:lnSpc>
                <a:spcPct val="80000"/>
              </a:lnSpc>
              <a:spcAft>
                <a:spcPts val="120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Aft>
                <a:spcPts val="120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These new user communities need to be involved</a:t>
            </a:r>
          </a:p>
          <a:p>
            <a:pPr marL="342900" marR="0" lvl="0" indent="-342900" algn="l" defTabSz="914400" rtl="0" eaLnBrk="1" fontAlgn="auto" latinLnBrk="0" hangingPunct="1">
              <a:lnSpc>
                <a:spcPct val="80000"/>
              </a:lnSpc>
              <a:spcAft>
                <a:spcPts val="120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Aft>
                <a:spcPts val="120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Weakest link / last mile aspects are important</a:t>
            </a:r>
          </a:p>
          <a:p>
            <a:pPr marL="342900" marR="0" lvl="0" indent="-342900" algn="l" defTabSz="914400" rtl="0" eaLnBrk="1" fontAlgn="auto" latinLnBrk="0" hangingPunct="1">
              <a:lnSpc>
                <a:spcPct val="80000"/>
              </a:lnSpc>
              <a:spcAft>
                <a:spcPts val="120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Aft>
                <a:spcPts val="120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Marketing needed: promotion &amp; capacity building</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5181600"/>
          </a:xfrm>
        </p:spPr>
        <p:txBody>
          <a:bodyPr anchor="t">
            <a:normAutofit/>
          </a:bodyPr>
          <a:lstStyle/>
          <a:p>
            <a:pPr algn="l">
              <a:lnSpc>
                <a:spcPct val="80000"/>
              </a:lnSpc>
              <a:spcAft>
                <a:spcPts val="1200"/>
              </a:spcAft>
              <a:tabLst>
                <a:tab pos="465138" algn="l"/>
              </a:tabLst>
            </a:pPr>
            <a:r>
              <a:rPr lang="en-US" sz="2800" dirty="0" smtClean="0">
                <a:latin typeface="+mn-lt"/>
              </a:rPr>
              <a:t>Most earth observation applications deal with so-called externalities, such as impact on the environment. </a:t>
            </a:r>
            <a:br>
              <a:rPr lang="en-US" sz="2800" dirty="0" smtClean="0">
                <a:latin typeface="+mn-lt"/>
              </a:rPr>
            </a:br>
            <a:r>
              <a:rPr lang="en-US" sz="2800" dirty="0" smtClean="0">
                <a:latin typeface="+mn-lt"/>
              </a:rPr>
              <a:t>It is difficult to capture these in terms of conventional cost-benefit models. </a:t>
            </a:r>
            <a:br>
              <a:rPr lang="en-US" sz="2800" dirty="0" smtClean="0">
                <a:latin typeface="+mn-lt"/>
              </a:rPr>
            </a:br>
            <a:r>
              <a:rPr lang="en-US" sz="2800" dirty="0" smtClean="0">
                <a:latin typeface="+mn-lt"/>
              </a:rPr>
              <a:t/>
            </a:r>
            <a:br>
              <a:rPr lang="en-US" sz="2800" dirty="0" smtClean="0">
                <a:latin typeface="+mn-lt"/>
              </a:rPr>
            </a:br>
            <a:r>
              <a:rPr lang="en-US" sz="2800" dirty="0" smtClean="0">
                <a:latin typeface="+mn-lt"/>
              </a:rPr>
              <a:t>To tackle this, the following framework for analysis of earth observation applications is developed: </a:t>
            </a:r>
            <a:endParaRPr lang="en-US" sz="2800" dirty="0">
              <a:latin typeface="+mn-lt"/>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50</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2162088989"/>
      </p:ext>
    </p:extLst>
  </p:cSld>
  <p:clrMapOvr>
    <a:masterClrMapping/>
  </p:clrMapOvr>
  <p:transition advTm="2000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51</a:t>
            </a:fld>
            <a:endParaRPr lang="en-US"/>
          </a:p>
        </p:txBody>
      </p:sp>
      <p:sp>
        <p:nvSpPr>
          <p:cNvPr id="2" name="TextBox 1"/>
          <p:cNvSpPr txBox="1"/>
          <p:nvPr/>
        </p:nvSpPr>
        <p:spPr>
          <a:xfrm>
            <a:off x="2248572" y="396000"/>
            <a:ext cx="6337428" cy="707886"/>
          </a:xfrm>
          <a:prstGeom prst="rect">
            <a:avLst/>
          </a:prstGeom>
          <a:noFill/>
        </p:spPr>
        <p:txBody>
          <a:bodyPr wrap="square" rtlCol="0">
            <a:spAutoFit/>
          </a:bodyPr>
          <a:lstStyle/>
          <a:p>
            <a:pPr algn="r"/>
            <a:r>
              <a:rPr lang="en-US" sz="4000" b="1" i="1" dirty="0" smtClean="0">
                <a:solidFill>
                  <a:srgbClr val="4676A6"/>
                </a:solidFill>
              </a:rPr>
              <a:t>Framework for analysis</a:t>
            </a:r>
            <a:endParaRPr lang="en-US" sz="4000" b="1" i="1" dirty="0">
              <a:solidFill>
                <a:srgbClr val="4676A6"/>
              </a:solidFill>
            </a:endParaRPr>
          </a:p>
        </p:txBody>
      </p:sp>
      <p:pic>
        <p:nvPicPr>
          <p:cNvPr id="8" name="Picture 7" descr="C:\Users\Mark\Documents\3 GEO\geonetcab\marketing EO products &amp; services\figure 15 step-by-step benefit EO.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8700" y="1181405"/>
            <a:ext cx="7086600" cy="4762195"/>
          </a:xfrm>
          <a:prstGeom prst="rect">
            <a:avLst/>
          </a:prstGeom>
          <a:noFill/>
          <a:ln>
            <a:noFill/>
          </a:ln>
        </p:spPr>
      </p:pic>
      <p:sp>
        <p:nvSpPr>
          <p:cNvPr id="5" name="TextBox 4"/>
          <p:cNvSpPr txBox="1"/>
          <p:nvPr/>
        </p:nvSpPr>
        <p:spPr>
          <a:xfrm>
            <a:off x="1028700" y="5940000"/>
            <a:ext cx="7251279" cy="338554"/>
          </a:xfrm>
          <a:prstGeom prst="rect">
            <a:avLst/>
          </a:prstGeom>
          <a:noFill/>
        </p:spPr>
        <p:txBody>
          <a:bodyPr wrap="none" rtlCol="0">
            <a:spAutoFit/>
          </a:bodyPr>
          <a:lstStyle/>
          <a:p>
            <a:r>
              <a:rPr lang="en-US" sz="1600" i="1" dirty="0" smtClean="0"/>
              <a:t>Step-by-step </a:t>
            </a:r>
            <a:r>
              <a:rPr lang="en-US" sz="1600" i="1" dirty="0"/>
              <a:t>analysis of the benefits of earth observation (source: </a:t>
            </a:r>
            <a:r>
              <a:rPr lang="en-US" sz="1600" i="1" dirty="0" err="1"/>
              <a:t>GEONetCab</a:t>
            </a:r>
            <a:r>
              <a:rPr lang="en-US" sz="1600" i="1" dirty="0"/>
              <a:t>, 2013)</a:t>
            </a:r>
          </a:p>
        </p:txBody>
      </p:sp>
      <p:pic>
        <p:nvPicPr>
          <p:cNvPr id="10"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000" y="306000"/>
            <a:ext cx="1262847" cy="648000"/>
          </a:xfrm>
          <a:prstGeom prst="rect">
            <a:avLst/>
          </a:prstGeom>
        </p:spPr>
      </p:pic>
    </p:spTree>
    <p:extLst>
      <p:ext uri="{BB962C8B-B14F-4D97-AF65-F5344CB8AC3E}">
        <p14:creationId xmlns:p14="http://schemas.microsoft.com/office/powerpoint/2010/main" val="3394107001"/>
      </p:ext>
    </p:extLst>
  </p:cSld>
  <p:clrMapOvr>
    <a:masterClrMapping/>
  </p:clrMapOvr>
  <p:transition advTm="2000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1800000"/>
            <a:ext cx="8208000" cy="4417707"/>
          </a:xfrm>
        </p:spPr>
        <p:txBody>
          <a:bodyPr>
            <a:noAutofit/>
          </a:bodyPr>
          <a:lstStyle/>
          <a:p>
            <a:pPr>
              <a:lnSpc>
                <a:spcPct val="80000"/>
              </a:lnSpc>
              <a:spcBef>
                <a:spcPts val="0"/>
              </a:spcBef>
              <a:spcAft>
                <a:spcPts val="1200"/>
              </a:spcAft>
            </a:pPr>
            <a:r>
              <a:rPr lang="en-GB" sz="2600" dirty="0" smtClean="0"/>
              <a:t>Does </a:t>
            </a:r>
            <a:r>
              <a:rPr lang="en-GB" sz="2600" dirty="0"/>
              <a:t>the new application cause a paradigm shift?</a:t>
            </a:r>
            <a:endParaRPr lang="en-US" sz="2600" dirty="0"/>
          </a:p>
          <a:p>
            <a:pPr lvl="0">
              <a:lnSpc>
                <a:spcPct val="80000"/>
              </a:lnSpc>
              <a:spcBef>
                <a:spcPts val="0"/>
              </a:spcBef>
              <a:spcAft>
                <a:spcPts val="1200"/>
              </a:spcAft>
            </a:pPr>
            <a:r>
              <a:rPr lang="en-GB" sz="2600" dirty="0"/>
              <a:t>Is the current business or organization process improved?</a:t>
            </a:r>
            <a:endParaRPr lang="en-US" sz="2600" dirty="0"/>
          </a:p>
          <a:p>
            <a:pPr>
              <a:lnSpc>
                <a:spcPct val="80000"/>
              </a:lnSpc>
              <a:spcBef>
                <a:spcPts val="0"/>
              </a:spcBef>
              <a:spcAft>
                <a:spcPts val="1200"/>
              </a:spcAft>
            </a:pPr>
            <a:r>
              <a:rPr lang="en-GB" sz="2600" dirty="0" smtClean="0"/>
              <a:t>Does </a:t>
            </a:r>
            <a:r>
              <a:rPr lang="en-GB" sz="2600" dirty="0"/>
              <a:t>the application provide economic value that can be quantified?</a:t>
            </a:r>
            <a:endParaRPr lang="en-US" sz="2600" dirty="0"/>
          </a:p>
          <a:p>
            <a:pPr lvl="0">
              <a:lnSpc>
                <a:spcPct val="80000"/>
              </a:lnSpc>
              <a:spcBef>
                <a:spcPts val="0"/>
              </a:spcBef>
              <a:spcAft>
                <a:spcPts val="1200"/>
              </a:spcAft>
            </a:pPr>
            <a:r>
              <a:rPr lang="en-GB" sz="2600" dirty="0"/>
              <a:t>Is a clear measurable goal defined to which the earth observation application contributes?</a:t>
            </a:r>
            <a:endParaRPr lang="en-US" sz="2600" dirty="0"/>
          </a:p>
          <a:p>
            <a:pPr>
              <a:lnSpc>
                <a:spcPct val="80000"/>
              </a:lnSpc>
              <a:spcBef>
                <a:spcPts val="0"/>
              </a:spcBef>
              <a:spcAft>
                <a:spcPts val="1200"/>
              </a:spcAft>
            </a:pPr>
            <a:r>
              <a:rPr lang="en-GB" sz="2600" dirty="0" smtClean="0"/>
              <a:t>Is </a:t>
            </a:r>
            <a:r>
              <a:rPr lang="en-GB" sz="2600" dirty="0"/>
              <a:t>a future payment scheme or other economic mechanism foreseen in which the earth observation application fits?</a:t>
            </a:r>
            <a:endParaRPr lang="en-US" sz="2600" dirty="0"/>
          </a:p>
          <a:p>
            <a:pPr marL="0" indent="0">
              <a:lnSpc>
                <a:spcPct val="80000"/>
              </a:lnSpc>
              <a:spcBef>
                <a:spcPts val="0"/>
              </a:spcBef>
              <a:spcAft>
                <a:spcPts val="1200"/>
              </a:spcAft>
              <a:buNone/>
            </a:pPr>
            <a:r>
              <a:rPr lang="en-US" sz="2600" dirty="0" smtClean="0"/>
              <a:t/>
            </a:r>
            <a:br>
              <a:rPr lang="en-US" sz="2600" dirty="0" smtClean="0"/>
            </a:br>
            <a:endParaRPr lang="en-US" sz="2600" dirty="0" smtClean="0"/>
          </a:p>
        </p:txBody>
      </p:sp>
      <p:sp>
        <p:nvSpPr>
          <p:cNvPr id="6" name="Slide Number Placeholder 5"/>
          <p:cNvSpPr>
            <a:spLocks noGrp="1"/>
          </p:cNvSpPr>
          <p:nvPr>
            <p:ph type="sldNum" sz="quarter" idx="12"/>
          </p:nvPr>
        </p:nvSpPr>
        <p:spPr/>
        <p:txBody>
          <a:bodyPr/>
          <a:lstStyle/>
          <a:p>
            <a:fld id="{7AE59B96-4131-4DD5-A7F3-9C8969C240CC}" type="slidenum">
              <a:rPr lang="en-US" smtClean="0"/>
              <a:pPr/>
              <a:t>52</a:t>
            </a:fld>
            <a:endParaRPr lang="en-US"/>
          </a:p>
        </p:txBody>
      </p:sp>
      <p:sp>
        <p:nvSpPr>
          <p:cNvPr id="2" name="TextBox 1"/>
          <p:cNvSpPr txBox="1"/>
          <p:nvPr/>
        </p:nvSpPr>
        <p:spPr>
          <a:xfrm>
            <a:off x="4053758" y="900000"/>
            <a:ext cx="4532242" cy="707886"/>
          </a:xfrm>
          <a:prstGeom prst="rect">
            <a:avLst/>
          </a:prstGeom>
          <a:noFill/>
        </p:spPr>
        <p:txBody>
          <a:bodyPr wrap="square" rtlCol="0">
            <a:spAutoFit/>
          </a:bodyPr>
          <a:lstStyle/>
          <a:p>
            <a:pPr algn="r"/>
            <a:r>
              <a:rPr lang="en-US" sz="4000" b="1" i="1" dirty="0" smtClean="0">
                <a:solidFill>
                  <a:srgbClr val="4676A6"/>
                </a:solidFill>
              </a:rPr>
              <a:t>Key questions</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401341810"/>
      </p:ext>
    </p:extLst>
  </p:cSld>
  <p:clrMapOvr>
    <a:masterClrMapping/>
  </p:clrMapOvr>
  <p:transition advTm="2000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53</a:t>
            </a:fld>
            <a:endParaRPr lang="en-US"/>
          </a:p>
        </p:txBody>
      </p:sp>
      <p:sp>
        <p:nvSpPr>
          <p:cNvPr id="2" name="TextBox 1"/>
          <p:cNvSpPr txBox="1"/>
          <p:nvPr/>
        </p:nvSpPr>
        <p:spPr>
          <a:xfrm>
            <a:off x="378000" y="324000"/>
            <a:ext cx="8208000" cy="1323439"/>
          </a:xfrm>
          <a:prstGeom prst="rect">
            <a:avLst/>
          </a:prstGeom>
          <a:noFill/>
        </p:spPr>
        <p:txBody>
          <a:bodyPr wrap="square" rtlCol="0">
            <a:spAutoFit/>
          </a:bodyPr>
          <a:lstStyle/>
          <a:p>
            <a:pPr algn="r"/>
            <a:r>
              <a:rPr lang="en-US" sz="4000" b="1" i="1" dirty="0" smtClean="0">
                <a:solidFill>
                  <a:srgbClr val="4676A6"/>
                </a:solidFill>
              </a:rPr>
              <a:t>Assessment of </a:t>
            </a:r>
            <a:br>
              <a:rPr lang="en-US" sz="4000" b="1" i="1" dirty="0" smtClean="0">
                <a:solidFill>
                  <a:srgbClr val="4676A6"/>
                </a:solidFill>
              </a:rPr>
            </a:br>
            <a:r>
              <a:rPr lang="en-US" sz="4000" b="1" i="1" dirty="0" smtClean="0">
                <a:solidFill>
                  <a:srgbClr val="4676A6"/>
                </a:solidFill>
              </a:rPr>
              <a:t>geospatial solutions</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1800000"/>
            <a:ext cx="8208000" cy="4417707"/>
          </a:xfrm>
        </p:spPr>
        <p:txBody>
          <a:bodyPr>
            <a:noAutofit/>
          </a:bodyPr>
          <a:lstStyle/>
          <a:p>
            <a:pPr>
              <a:lnSpc>
                <a:spcPct val="80000"/>
              </a:lnSpc>
              <a:spcBef>
                <a:spcPts val="0"/>
              </a:spcBef>
              <a:buNone/>
            </a:pPr>
            <a:r>
              <a:rPr lang="en-US" sz="2000" dirty="0"/>
              <a:t>Rating of </a:t>
            </a:r>
            <a:r>
              <a:rPr lang="en-US" sz="2000" b="1" dirty="0">
                <a:solidFill>
                  <a:srgbClr val="4676A6"/>
                </a:solidFill>
              </a:rPr>
              <a:t>characteristics</a:t>
            </a:r>
            <a:r>
              <a:rPr lang="en-US" sz="2000" dirty="0"/>
              <a:t> of geospatial </a:t>
            </a:r>
            <a:r>
              <a:rPr lang="en-US" sz="2000" dirty="0" smtClean="0"/>
              <a:t>solutions: </a:t>
            </a:r>
          </a:p>
          <a:p>
            <a:pPr>
              <a:lnSpc>
                <a:spcPct val="80000"/>
              </a:lnSpc>
              <a:spcBef>
                <a:spcPts val="0"/>
              </a:spcBef>
            </a:pPr>
            <a:r>
              <a:rPr lang="en-US" sz="1800" dirty="0" smtClean="0"/>
              <a:t>fit-for-purpose </a:t>
            </a:r>
          </a:p>
          <a:p>
            <a:pPr>
              <a:lnSpc>
                <a:spcPct val="80000"/>
              </a:lnSpc>
              <a:spcBef>
                <a:spcPts val="0"/>
              </a:spcBef>
            </a:pPr>
            <a:r>
              <a:rPr lang="en-US" sz="1800" dirty="0" smtClean="0"/>
              <a:t>comparative advantage </a:t>
            </a:r>
          </a:p>
          <a:p>
            <a:pPr>
              <a:lnSpc>
                <a:spcPct val="80000"/>
              </a:lnSpc>
              <a:spcBef>
                <a:spcPts val="0"/>
              </a:spcBef>
            </a:pPr>
            <a:r>
              <a:rPr lang="en-US" sz="1800" dirty="0" smtClean="0"/>
              <a:t>complexity to user / ease- of-use </a:t>
            </a:r>
          </a:p>
          <a:p>
            <a:pPr>
              <a:lnSpc>
                <a:spcPct val="80000"/>
              </a:lnSpc>
              <a:spcBef>
                <a:spcPts val="0"/>
              </a:spcBef>
            </a:pPr>
            <a:r>
              <a:rPr lang="en-US" sz="1800" dirty="0" smtClean="0"/>
              <a:t>elegance </a:t>
            </a:r>
          </a:p>
          <a:p>
            <a:pPr>
              <a:lnSpc>
                <a:spcPct val="80000"/>
              </a:lnSpc>
              <a:spcBef>
                <a:spcPts val="0"/>
              </a:spcBef>
            </a:pPr>
            <a:r>
              <a:rPr lang="en-US" sz="1800" dirty="0" smtClean="0"/>
              <a:t>cost-benefit, </a:t>
            </a:r>
          </a:p>
          <a:p>
            <a:pPr>
              <a:lnSpc>
                <a:spcPct val="80000"/>
              </a:lnSpc>
              <a:spcBef>
                <a:spcPts val="0"/>
              </a:spcBef>
            </a:pPr>
            <a:r>
              <a:rPr lang="en-US" sz="1800" dirty="0" smtClean="0"/>
              <a:t>sustainability</a:t>
            </a:r>
          </a:p>
          <a:p>
            <a:pPr>
              <a:lnSpc>
                <a:spcPct val="80000"/>
              </a:lnSpc>
              <a:spcBef>
                <a:spcPts val="0"/>
              </a:spcBef>
            </a:pPr>
            <a:r>
              <a:rPr lang="en-US" sz="1800" dirty="0" smtClean="0"/>
              <a:t>resilience </a:t>
            </a:r>
          </a:p>
          <a:p>
            <a:pPr>
              <a:lnSpc>
                <a:spcPct val="80000"/>
              </a:lnSpc>
              <a:spcBef>
                <a:spcPts val="0"/>
              </a:spcBef>
            </a:pPr>
            <a:r>
              <a:rPr lang="en-US" sz="1800" dirty="0" smtClean="0"/>
              <a:t>reproduction capacity / flexibility </a:t>
            </a:r>
          </a:p>
          <a:p>
            <a:pPr>
              <a:lnSpc>
                <a:spcPct val="80000"/>
              </a:lnSpc>
              <a:spcBef>
                <a:spcPts val="0"/>
              </a:spcBef>
            </a:pPr>
            <a:r>
              <a:rPr lang="en-US" sz="1800" dirty="0" smtClean="0"/>
              <a:t>acceptance </a:t>
            </a:r>
          </a:p>
          <a:p>
            <a:pPr>
              <a:lnSpc>
                <a:spcPct val="80000"/>
              </a:lnSpc>
              <a:spcBef>
                <a:spcPts val="0"/>
              </a:spcBef>
            </a:pPr>
            <a:r>
              <a:rPr lang="en-US" sz="1800" dirty="0" smtClean="0"/>
              <a:t>level of knowledge transfer required</a:t>
            </a:r>
          </a:p>
          <a:p>
            <a:pPr>
              <a:lnSpc>
                <a:spcPct val="80000"/>
              </a:lnSpc>
              <a:spcBef>
                <a:spcPts val="0"/>
              </a:spcBef>
            </a:pPr>
            <a:r>
              <a:rPr lang="en-US" sz="1800" dirty="0" smtClean="0"/>
              <a:t>ethics, transparency, public accountability, objectivity &amp; impartiality</a:t>
            </a:r>
          </a:p>
          <a:p>
            <a:pPr>
              <a:lnSpc>
                <a:spcPct val="80000"/>
              </a:lnSpc>
              <a:spcBef>
                <a:spcPts val="0"/>
              </a:spcBef>
              <a:spcAft>
                <a:spcPts val="600"/>
              </a:spcAft>
              <a:buNone/>
            </a:pPr>
            <a:endParaRPr lang="en-US" sz="2000" dirty="0" smtClean="0"/>
          </a:p>
          <a:p>
            <a:pPr>
              <a:lnSpc>
                <a:spcPct val="80000"/>
              </a:lnSpc>
              <a:spcBef>
                <a:spcPts val="0"/>
              </a:spcBef>
              <a:buNone/>
            </a:pPr>
            <a:r>
              <a:rPr lang="en-US" sz="2000" dirty="0" smtClean="0"/>
              <a:t>Rating </a:t>
            </a:r>
            <a:r>
              <a:rPr lang="en-US" sz="2000" dirty="0"/>
              <a:t>of </a:t>
            </a:r>
            <a:r>
              <a:rPr lang="en-US" sz="2000" b="1" dirty="0">
                <a:solidFill>
                  <a:srgbClr val="4676A6"/>
                </a:solidFill>
              </a:rPr>
              <a:t>business </a:t>
            </a:r>
            <a:r>
              <a:rPr lang="en-US" sz="2000" b="1" dirty="0" smtClean="0">
                <a:solidFill>
                  <a:srgbClr val="4676A6"/>
                </a:solidFill>
              </a:rPr>
              <a:t>environment</a:t>
            </a:r>
            <a:r>
              <a:rPr lang="en-US" sz="2000" dirty="0" smtClean="0"/>
              <a:t>:</a:t>
            </a:r>
          </a:p>
          <a:p>
            <a:pPr>
              <a:lnSpc>
                <a:spcPct val="80000"/>
              </a:lnSpc>
              <a:spcBef>
                <a:spcPts val="0"/>
              </a:spcBef>
            </a:pPr>
            <a:r>
              <a:rPr lang="en-US" sz="1800" b="1" dirty="0" smtClean="0"/>
              <a:t>Willingness </a:t>
            </a:r>
            <a:r>
              <a:rPr lang="en-US" sz="1800" b="1" dirty="0"/>
              <a:t>to pay </a:t>
            </a:r>
            <a:r>
              <a:rPr lang="en-US" sz="1800" dirty="0"/>
              <a:t>(by </a:t>
            </a:r>
            <a:r>
              <a:rPr lang="en-US" sz="1800" dirty="0" smtClean="0"/>
              <a:t>clients)</a:t>
            </a:r>
          </a:p>
          <a:p>
            <a:pPr>
              <a:lnSpc>
                <a:spcPct val="80000"/>
              </a:lnSpc>
              <a:spcBef>
                <a:spcPts val="0"/>
              </a:spcBef>
            </a:pPr>
            <a:r>
              <a:rPr lang="en-US" sz="1800" b="1" dirty="0" smtClean="0"/>
              <a:t>Embedding</a:t>
            </a:r>
            <a:r>
              <a:rPr lang="en-US" sz="1800" dirty="0" smtClean="0"/>
              <a:t> </a:t>
            </a:r>
            <a:r>
              <a:rPr lang="en-US" sz="1800" dirty="0"/>
              <a:t>(in organizational </a:t>
            </a:r>
            <a:r>
              <a:rPr lang="en-US" sz="1800" dirty="0" smtClean="0"/>
              <a:t>processes)</a:t>
            </a:r>
          </a:p>
          <a:p>
            <a:pPr>
              <a:lnSpc>
                <a:spcPct val="80000"/>
              </a:lnSpc>
              <a:spcBef>
                <a:spcPts val="0"/>
              </a:spcBef>
            </a:pPr>
            <a:r>
              <a:rPr lang="en-US" sz="1800" b="1" dirty="0" smtClean="0"/>
              <a:t>Openness</a:t>
            </a:r>
            <a:r>
              <a:rPr lang="en-US" sz="1800" dirty="0" smtClean="0"/>
              <a:t> </a:t>
            </a:r>
            <a:r>
              <a:rPr lang="en-US" sz="1800" dirty="0"/>
              <a:t>(transparency and ease of doing business, access to </a:t>
            </a:r>
            <a:r>
              <a:rPr lang="en-US" sz="1800" dirty="0" smtClean="0"/>
              <a:t>markets)</a:t>
            </a:r>
          </a:p>
          <a:p>
            <a:pPr>
              <a:lnSpc>
                <a:spcPct val="80000"/>
              </a:lnSpc>
              <a:spcBef>
                <a:spcPts val="0"/>
              </a:spcBef>
            </a:pPr>
            <a:r>
              <a:rPr lang="en-US" sz="1800" b="1" dirty="0" smtClean="0"/>
              <a:t>Institutions</a:t>
            </a:r>
            <a:r>
              <a:rPr lang="en-US" sz="1800" dirty="0" smtClean="0"/>
              <a:t> </a:t>
            </a:r>
            <a:r>
              <a:rPr lang="en-US" sz="1800" dirty="0"/>
              <a:t>(is the institutional environment conducive to doing business, acceptance of </a:t>
            </a:r>
            <a:r>
              <a:rPr lang="en-US" sz="1800" dirty="0" smtClean="0"/>
              <a:t>new solutions?)</a:t>
            </a:r>
          </a:p>
        </p:txBody>
      </p:sp>
    </p:spTree>
    <p:extLst>
      <p:ext uri="{BB962C8B-B14F-4D97-AF65-F5344CB8AC3E}">
        <p14:creationId xmlns:p14="http://schemas.microsoft.com/office/powerpoint/2010/main" val="790703149"/>
      </p:ext>
    </p:extLst>
  </p:cSld>
  <p:clrMapOvr>
    <a:masterClrMapping/>
  </p:clrMapOvr>
  <p:transition advTm="2000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54</a:t>
            </a:fld>
            <a:endParaRPr lang="en-US"/>
          </a:p>
        </p:txBody>
      </p:sp>
      <p:sp>
        <p:nvSpPr>
          <p:cNvPr id="2" name="TextBox 1"/>
          <p:cNvSpPr txBox="1"/>
          <p:nvPr/>
        </p:nvSpPr>
        <p:spPr>
          <a:xfrm>
            <a:off x="4053758" y="900000"/>
            <a:ext cx="4532242" cy="707886"/>
          </a:xfrm>
          <a:prstGeom prst="rect">
            <a:avLst/>
          </a:prstGeom>
          <a:noFill/>
        </p:spPr>
        <p:txBody>
          <a:bodyPr wrap="square" rtlCol="0">
            <a:spAutoFit/>
          </a:bodyPr>
          <a:lstStyle/>
          <a:p>
            <a:pPr algn="r"/>
            <a:r>
              <a:rPr lang="en-US" sz="4000" b="1" i="1" dirty="0" smtClean="0">
                <a:solidFill>
                  <a:srgbClr val="4676A6"/>
                </a:solidFill>
              </a:rPr>
              <a:t>Fit-for-purpose</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1800000"/>
            <a:ext cx="8208000" cy="4417707"/>
          </a:xfrm>
        </p:spPr>
        <p:txBody>
          <a:bodyPr>
            <a:noAutofit/>
          </a:bodyPr>
          <a:lstStyle/>
          <a:p>
            <a:pPr marL="0" indent="0">
              <a:lnSpc>
                <a:spcPct val="80000"/>
              </a:lnSpc>
              <a:buNone/>
            </a:pPr>
            <a:r>
              <a:rPr lang="en-GB" sz="2600" dirty="0"/>
              <a:t>An important, but often forgotten requirement: </a:t>
            </a:r>
            <a:r>
              <a:rPr lang="en-GB" sz="2600" dirty="0" smtClean="0"/>
              <a:t/>
            </a:r>
            <a:br>
              <a:rPr lang="en-GB" sz="2600" dirty="0" smtClean="0"/>
            </a:br>
            <a:r>
              <a:rPr lang="en-GB" sz="2600" dirty="0" smtClean="0">
                <a:solidFill>
                  <a:srgbClr val="4676A6"/>
                </a:solidFill>
              </a:rPr>
              <a:t>Does </a:t>
            </a:r>
            <a:r>
              <a:rPr lang="en-GB" sz="2600" dirty="0">
                <a:solidFill>
                  <a:srgbClr val="4676A6"/>
                </a:solidFill>
              </a:rPr>
              <a:t>the product or service do what it is supposed to do to solve a certain problem? </a:t>
            </a:r>
            <a:r>
              <a:rPr lang="en-GB" sz="2600" dirty="0" smtClean="0"/>
              <a:t/>
            </a:r>
            <a:br>
              <a:rPr lang="en-GB" sz="2600" dirty="0" smtClean="0"/>
            </a:br>
            <a:endParaRPr lang="en-GB" sz="2600" dirty="0" smtClean="0"/>
          </a:p>
          <a:p>
            <a:pPr marL="0" indent="0">
              <a:lnSpc>
                <a:spcPct val="80000"/>
              </a:lnSpc>
              <a:buNone/>
            </a:pPr>
            <a:r>
              <a:rPr lang="en-GB" sz="2600" dirty="0" smtClean="0"/>
              <a:t>In </a:t>
            </a:r>
            <a:r>
              <a:rPr lang="en-GB" sz="2600" dirty="0"/>
              <a:t>other words: is it really a solution or just an attempt towards a solution</a:t>
            </a:r>
            <a:r>
              <a:rPr lang="en-GB" sz="2600" dirty="0" smtClean="0"/>
              <a:t>?</a:t>
            </a:r>
          </a:p>
          <a:p>
            <a:pPr marL="0" indent="0">
              <a:lnSpc>
                <a:spcPct val="80000"/>
              </a:lnSpc>
              <a:buNone/>
            </a:pPr>
            <a:endParaRPr lang="en-US" sz="2600" dirty="0"/>
          </a:p>
          <a:p>
            <a:pPr lvl="0">
              <a:lnSpc>
                <a:spcPct val="80000"/>
              </a:lnSpc>
              <a:spcBef>
                <a:spcPts val="0"/>
              </a:spcBef>
              <a:spcAft>
                <a:spcPts val="1200"/>
              </a:spcAft>
            </a:pPr>
            <a:r>
              <a:rPr lang="en-US" sz="2600" dirty="0" smtClean="0">
                <a:solidFill>
                  <a:srgbClr val="4676A6"/>
                </a:solidFill>
              </a:rPr>
              <a:t>Quantitative:</a:t>
            </a:r>
            <a:r>
              <a:rPr lang="en-US" sz="2600" dirty="0" smtClean="0"/>
              <a:t> not applicable</a:t>
            </a:r>
            <a:endParaRPr lang="en-US" sz="2600" dirty="0"/>
          </a:p>
          <a:p>
            <a:pPr>
              <a:lnSpc>
                <a:spcPct val="80000"/>
              </a:lnSpc>
              <a:spcBef>
                <a:spcPts val="0"/>
              </a:spcBef>
              <a:spcAft>
                <a:spcPts val="1200"/>
              </a:spcAft>
            </a:pPr>
            <a:r>
              <a:rPr lang="en-US" sz="2600" dirty="0" smtClean="0">
                <a:solidFill>
                  <a:srgbClr val="4676A6"/>
                </a:solidFill>
              </a:rPr>
              <a:t>Qualitative (on scale of 1 to 5): </a:t>
            </a:r>
            <a:r>
              <a:rPr lang="en-GB" sz="2600" dirty="0" smtClean="0"/>
              <a:t>based </a:t>
            </a:r>
            <a:r>
              <a:rPr lang="en-GB" sz="2600" dirty="0"/>
              <a:t>on description of what the EO solution actually does</a:t>
            </a:r>
            <a:endParaRPr lang="en-US" sz="2600" dirty="0"/>
          </a:p>
          <a:p>
            <a:pPr marL="0" indent="0">
              <a:buNone/>
            </a:pPr>
            <a:r>
              <a:rPr lang="en-US" sz="2600" dirty="0" smtClean="0"/>
              <a:t/>
            </a:r>
            <a:br>
              <a:rPr lang="en-US" sz="2600" dirty="0" smtClean="0"/>
            </a:br>
            <a:endParaRPr lang="en-US" sz="2600" dirty="0" smtClean="0"/>
          </a:p>
        </p:txBody>
      </p:sp>
    </p:spTree>
    <p:extLst>
      <p:ext uri="{BB962C8B-B14F-4D97-AF65-F5344CB8AC3E}">
        <p14:creationId xmlns:p14="http://schemas.microsoft.com/office/powerpoint/2010/main" val="2002258099"/>
      </p:ext>
    </p:extLst>
  </p:cSld>
  <p:clrMapOvr>
    <a:masterClrMapping/>
  </p:clrMapOvr>
  <p:transition advTm="2000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55</a:t>
            </a:fld>
            <a:endParaRPr lang="en-US"/>
          </a:p>
        </p:txBody>
      </p:sp>
      <p:sp>
        <p:nvSpPr>
          <p:cNvPr id="2" name="TextBox 1"/>
          <p:cNvSpPr txBox="1"/>
          <p:nvPr/>
        </p:nvSpPr>
        <p:spPr>
          <a:xfrm>
            <a:off x="4053758" y="324000"/>
            <a:ext cx="4532242" cy="1323439"/>
          </a:xfrm>
          <a:prstGeom prst="rect">
            <a:avLst/>
          </a:prstGeom>
          <a:noFill/>
        </p:spPr>
        <p:txBody>
          <a:bodyPr wrap="square" rtlCol="0">
            <a:spAutoFit/>
          </a:bodyPr>
          <a:lstStyle/>
          <a:p>
            <a:pPr algn="r"/>
            <a:r>
              <a:rPr lang="en-US" sz="4000" b="1" i="1" dirty="0" smtClean="0">
                <a:solidFill>
                  <a:srgbClr val="4676A6"/>
                </a:solidFill>
              </a:rPr>
              <a:t>Comparative advantage</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1800000"/>
            <a:ext cx="8208000" cy="4417707"/>
          </a:xfrm>
        </p:spPr>
        <p:txBody>
          <a:bodyPr>
            <a:noAutofit/>
          </a:bodyPr>
          <a:lstStyle/>
          <a:p>
            <a:pPr marL="0" indent="0">
              <a:lnSpc>
                <a:spcPct val="80000"/>
              </a:lnSpc>
              <a:buNone/>
            </a:pPr>
            <a:r>
              <a:rPr lang="en-GB" sz="2600" dirty="0">
                <a:solidFill>
                  <a:srgbClr val="4676A6"/>
                </a:solidFill>
              </a:rPr>
              <a:t>What it does significantly better than other solutions to the same problem. </a:t>
            </a:r>
            <a:r>
              <a:rPr lang="en-GB" sz="2600" dirty="0" smtClean="0"/>
              <a:t/>
            </a:r>
            <a:br>
              <a:rPr lang="en-GB" sz="2600" dirty="0" smtClean="0"/>
            </a:br>
            <a:r>
              <a:rPr lang="en-GB" sz="2600" dirty="0" smtClean="0"/>
              <a:t>For </a:t>
            </a:r>
            <a:r>
              <a:rPr lang="en-GB" sz="2600" dirty="0"/>
              <a:t>earth observation usually the comparative advantages of greater accuracy, better resolution in time and space, comprehensive overview of large areas and near real-time information provision are mentioned as comparative advantages. </a:t>
            </a:r>
            <a:endParaRPr lang="en-GB" sz="2600" dirty="0" smtClean="0"/>
          </a:p>
          <a:p>
            <a:pPr marL="0" indent="0">
              <a:lnSpc>
                <a:spcPct val="80000"/>
              </a:lnSpc>
              <a:buNone/>
            </a:pPr>
            <a:endParaRPr lang="en-US" sz="2600" dirty="0"/>
          </a:p>
          <a:p>
            <a:pPr lvl="0">
              <a:lnSpc>
                <a:spcPct val="80000"/>
              </a:lnSpc>
              <a:spcBef>
                <a:spcPts val="0"/>
              </a:spcBef>
              <a:spcAft>
                <a:spcPts val="1200"/>
              </a:spcAft>
            </a:pPr>
            <a:r>
              <a:rPr lang="en-US" sz="2600" dirty="0" smtClean="0">
                <a:solidFill>
                  <a:srgbClr val="4676A6"/>
                </a:solidFill>
              </a:rPr>
              <a:t>Quantitative:</a:t>
            </a:r>
            <a:r>
              <a:rPr lang="en-US" sz="2600" dirty="0" smtClean="0"/>
              <a:t> ca</a:t>
            </a:r>
            <a:r>
              <a:rPr lang="en-GB" sz="2600" dirty="0" err="1" smtClean="0"/>
              <a:t>lculation</a:t>
            </a:r>
            <a:r>
              <a:rPr lang="en-GB" sz="2600" dirty="0" smtClean="0"/>
              <a:t> </a:t>
            </a:r>
            <a:r>
              <a:rPr lang="en-GB" sz="2600" dirty="0"/>
              <a:t>of degree in which the EO solution is better than alternatives</a:t>
            </a:r>
            <a:endParaRPr lang="en-US" sz="2600" dirty="0"/>
          </a:p>
          <a:p>
            <a:pPr>
              <a:lnSpc>
                <a:spcPct val="80000"/>
              </a:lnSpc>
              <a:spcBef>
                <a:spcPts val="0"/>
              </a:spcBef>
              <a:spcAft>
                <a:spcPts val="1200"/>
              </a:spcAft>
            </a:pPr>
            <a:r>
              <a:rPr lang="en-US" sz="2600" dirty="0" smtClean="0">
                <a:solidFill>
                  <a:srgbClr val="4676A6"/>
                </a:solidFill>
              </a:rPr>
              <a:t>Qualitative (on scale of 1 to 5): </a:t>
            </a:r>
            <a:r>
              <a:rPr lang="en-US" sz="2600" dirty="0" smtClean="0"/>
              <a:t>b</a:t>
            </a:r>
            <a:r>
              <a:rPr lang="en-GB" sz="2600" dirty="0" err="1" smtClean="0"/>
              <a:t>ased</a:t>
            </a:r>
            <a:r>
              <a:rPr lang="en-GB" sz="2600" dirty="0" smtClean="0"/>
              <a:t> </a:t>
            </a:r>
            <a:r>
              <a:rPr lang="en-GB" sz="2600" dirty="0"/>
              <a:t>on listing of comparative advantages</a:t>
            </a:r>
            <a:r>
              <a:rPr lang="en-US" sz="2600" dirty="0" smtClean="0"/>
              <a:t/>
            </a:r>
            <a:br>
              <a:rPr lang="en-US" sz="2600" dirty="0" smtClean="0"/>
            </a:br>
            <a:endParaRPr lang="en-US" sz="2600" dirty="0" smtClean="0"/>
          </a:p>
        </p:txBody>
      </p:sp>
    </p:spTree>
    <p:extLst>
      <p:ext uri="{BB962C8B-B14F-4D97-AF65-F5344CB8AC3E}">
        <p14:creationId xmlns:p14="http://schemas.microsoft.com/office/powerpoint/2010/main" val="1879686478"/>
      </p:ext>
    </p:extLst>
  </p:cSld>
  <p:clrMapOvr>
    <a:masterClrMapping/>
  </p:clrMapOvr>
  <p:transition advTm="2000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56</a:t>
            </a:fld>
            <a:endParaRPr lang="en-US"/>
          </a:p>
        </p:txBody>
      </p:sp>
      <p:sp>
        <p:nvSpPr>
          <p:cNvPr id="2" name="TextBox 1"/>
          <p:cNvSpPr txBox="1"/>
          <p:nvPr/>
        </p:nvSpPr>
        <p:spPr>
          <a:xfrm>
            <a:off x="2682158" y="324000"/>
            <a:ext cx="5903842" cy="1323439"/>
          </a:xfrm>
          <a:prstGeom prst="rect">
            <a:avLst/>
          </a:prstGeom>
          <a:noFill/>
        </p:spPr>
        <p:txBody>
          <a:bodyPr wrap="square" rtlCol="0">
            <a:spAutoFit/>
          </a:bodyPr>
          <a:lstStyle/>
          <a:p>
            <a:pPr algn="r"/>
            <a:r>
              <a:rPr lang="en-US" sz="4000" b="1" i="1" dirty="0" smtClean="0">
                <a:solidFill>
                  <a:srgbClr val="4676A6"/>
                </a:solidFill>
              </a:rPr>
              <a:t>Complexity (to user) / ease-of-use</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1800000"/>
            <a:ext cx="8208000" cy="4417707"/>
          </a:xfrm>
        </p:spPr>
        <p:txBody>
          <a:bodyPr>
            <a:noAutofit/>
          </a:bodyPr>
          <a:lstStyle/>
          <a:p>
            <a:pPr marL="0" indent="0">
              <a:lnSpc>
                <a:spcPct val="80000"/>
              </a:lnSpc>
              <a:buNone/>
            </a:pPr>
            <a:r>
              <a:rPr lang="en-GB" sz="2600" dirty="0">
                <a:solidFill>
                  <a:srgbClr val="4676A6"/>
                </a:solidFill>
              </a:rPr>
              <a:t>At all levels in the value chain the </a:t>
            </a:r>
            <a:r>
              <a:rPr lang="en-GB" sz="2600" dirty="0" smtClean="0">
                <a:solidFill>
                  <a:srgbClr val="4676A6"/>
                </a:solidFill>
              </a:rPr>
              <a:t>users </a:t>
            </a:r>
            <a:r>
              <a:rPr lang="en-GB" sz="2600" dirty="0">
                <a:solidFill>
                  <a:srgbClr val="4676A6"/>
                </a:solidFill>
              </a:rPr>
              <a:t>(professionals and </a:t>
            </a:r>
            <a:r>
              <a:rPr lang="en-GB" sz="2600" dirty="0" smtClean="0">
                <a:solidFill>
                  <a:srgbClr val="4676A6"/>
                </a:solidFill>
              </a:rPr>
              <a:t/>
            </a:r>
            <a:br>
              <a:rPr lang="en-GB" sz="2600" dirty="0" smtClean="0">
                <a:solidFill>
                  <a:srgbClr val="4676A6"/>
                </a:solidFill>
              </a:rPr>
            </a:br>
            <a:r>
              <a:rPr lang="en-GB" sz="2600" dirty="0" smtClean="0">
                <a:solidFill>
                  <a:srgbClr val="4676A6"/>
                </a:solidFill>
              </a:rPr>
              <a:t>end-users</a:t>
            </a:r>
            <a:r>
              <a:rPr lang="en-GB" sz="2600" dirty="0">
                <a:solidFill>
                  <a:srgbClr val="4676A6"/>
                </a:solidFill>
              </a:rPr>
              <a:t>) are able to work with the product or service</a:t>
            </a:r>
            <a:r>
              <a:rPr lang="en-GB" sz="2600" dirty="0" smtClean="0">
                <a:solidFill>
                  <a:srgbClr val="4676A6"/>
                </a:solidFill>
              </a:rPr>
              <a:t>.</a:t>
            </a:r>
          </a:p>
          <a:p>
            <a:pPr marL="0" indent="0">
              <a:lnSpc>
                <a:spcPct val="80000"/>
              </a:lnSpc>
              <a:buNone/>
            </a:pPr>
            <a:endParaRPr lang="en-US" sz="2600" dirty="0"/>
          </a:p>
          <a:p>
            <a:pPr lvl="0">
              <a:lnSpc>
                <a:spcPct val="80000"/>
              </a:lnSpc>
              <a:spcBef>
                <a:spcPts val="0"/>
              </a:spcBef>
              <a:spcAft>
                <a:spcPts val="1200"/>
              </a:spcAft>
            </a:pPr>
            <a:r>
              <a:rPr lang="en-US" sz="2600" dirty="0" smtClean="0">
                <a:solidFill>
                  <a:srgbClr val="4676A6"/>
                </a:solidFill>
              </a:rPr>
              <a:t>Quantitative:</a:t>
            </a:r>
            <a:r>
              <a:rPr lang="en-US" sz="2600" dirty="0" smtClean="0"/>
              <a:t> not applicable</a:t>
            </a:r>
            <a:endParaRPr lang="en-US" sz="2600" dirty="0"/>
          </a:p>
          <a:p>
            <a:pPr>
              <a:lnSpc>
                <a:spcPct val="80000"/>
              </a:lnSpc>
              <a:spcBef>
                <a:spcPts val="0"/>
              </a:spcBef>
              <a:spcAft>
                <a:spcPts val="1200"/>
              </a:spcAft>
            </a:pPr>
            <a:r>
              <a:rPr lang="en-US" sz="2600" dirty="0" smtClean="0">
                <a:solidFill>
                  <a:srgbClr val="4676A6"/>
                </a:solidFill>
              </a:rPr>
              <a:t>Qualitative (on scale of 1 to 5): </a:t>
            </a:r>
            <a:r>
              <a:rPr lang="en-GB" sz="2600" dirty="0" smtClean="0"/>
              <a:t>based </a:t>
            </a:r>
            <a:r>
              <a:rPr lang="en-GB" sz="2600" dirty="0"/>
              <a:t>on user testimonials and user surveys</a:t>
            </a:r>
            <a:r>
              <a:rPr lang="en-US" sz="2600" dirty="0" smtClean="0"/>
              <a:t/>
            </a:r>
            <a:br>
              <a:rPr lang="en-US" sz="2600" dirty="0" smtClean="0"/>
            </a:br>
            <a:endParaRPr lang="en-US" sz="2600" dirty="0" smtClean="0"/>
          </a:p>
        </p:txBody>
      </p:sp>
    </p:spTree>
    <p:extLst>
      <p:ext uri="{BB962C8B-B14F-4D97-AF65-F5344CB8AC3E}">
        <p14:creationId xmlns:p14="http://schemas.microsoft.com/office/powerpoint/2010/main" val="1879686478"/>
      </p:ext>
    </p:extLst>
  </p:cSld>
  <p:clrMapOvr>
    <a:masterClrMapping/>
  </p:clrMapOvr>
  <p:transition advTm="20000"/>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57</a:t>
            </a:fld>
            <a:endParaRPr lang="en-US"/>
          </a:p>
        </p:txBody>
      </p:sp>
      <p:sp>
        <p:nvSpPr>
          <p:cNvPr id="2" name="TextBox 1"/>
          <p:cNvSpPr txBox="1"/>
          <p:nvPr/>
        </p:nvSpPr>
        <p:spPr>
          <a:xfrm>
            <a:off x="4053758" y="900000"/>
            <a:ext cx="4532242" cy="707886"/>
          </a:xfrm>
          <a:prstGeom prst="rect">
            <a:avLst/>
          </a:prstGeom>
          <a:noFill/>
        </p:spPr>
        <p:txBody>
          <a:bodyPr wrap="square" rtlCol="0">
            <a:spAutoFit/>
          </a:bodyPr>
          <a:lstStyle/>
          <a:p>
            <a:pPr algn="r"/>
            <a:r>
              <a:rPr lang="en-US" sz="4000" b="1" i="1" dirty="0" smtClean="0">
                <a:solidFill>
                  <a:srgbClr val="4676A6"/>
                </a:solidFill>
              </a:rPr>
              <a:t>Elegance</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1800000"/>
            <a:ext cx="8208000" cy="4417707"/>
          </a:xfrm>
        </p:spPr>
        <p:txBody>
          <a:bodyPr>
            <a:noAutofit/>
          </a:bodyPr>
          <a:lstStyle/>
          <a:p>
            <a:pPr marL="0" marR="0" indent="0" algn="just">
              <a:lnSpc>
                <a:spcPct val="80000"/>
              </a:lnSpc>
              <a:spcBef>
                <a:spcPts val="0"/>
              </a:spcBef>
              <a:spcAft>
                <a:spcPts val="0"/>
              </a:spcAft>
              <a:buNone/>
            </a:pPr>
            <a:r>
              <a:rPr lang="en-GB" sz="2600" dirty="0">
                <a:solidFill>
                  <a:srgbClr val="4676A6"/>
                </a:solidFill>
                <a:ea typeface="Calibri"/>
                <a:cs typeface="Times New Roman"/>
              </a:rPr>
              <a:t>Once you get the idea behind this product or service, you want to be part of the community that uses it. </a:t>
            </a:r>
            <a:endParaRPr lang="en-GB" sz="2600" dirty="0" smtClean="0">
              <a:solidFill>
                <a:srgbClr val="4676A6"/>
              </a:solidFill>
              <a:ea typeface="Calibri"/>
              <a:cs typeface="Times New Roman"/>
            </a:endParaRPr>
          </a:p>
          <a:p>
            <a:pPr marL="0" marR="0" indent="0" algn="just">
              <a:lnSpc>
                <a:spcPct val="80000"/>
              </a:lnSpc>
              <a:spcBef>
                <a:spcPts val="0"/>
              </a:spcBef>
              <a:spcAft>
                <a:spcPts val="0"/>
              </a:spcAft>
              <a:buNone/>
            </a:pPr>
            <a:endParaRPr lang="en-GB" sz="2600" dirty="0" smtClean="0">
              <a:ea typeface="Calibri"/>
              <a:cs typeface="Times New Roman"/>
            </a:endParaRPr>
          </a:p>
          <a:p>
            <a:pPr marL="0" marR="0" indent="0" algn="just">
              <a:lnSpc>
                <a:spcPct val="80000"/>
              </a:lnSpc>
              <a:spcBef>
                <a:spcPts val="0"/>
              </a:spcBef>
              <a:spcAft>
                <a:spcPts val="0"/>
              </a:spcAft>
              <a:buNone/>
            </a:pPr>
            <a:r>
              <a:rPr lang="en-GB" sz="2600" dirty="0" smtClean="0">
                <a:ea typeface="Calibri"/>
                <a:cs typeface="Times New Roman"/>
              </a:rPr>
              <a:t>This </a:t>
            </a:r>
            <a:r>
              <a:rPr lang="en-GB" sz="2600" dirty="0">
                <a:ea typeface="Calibri"/>
                <a:cs typeface="Times New Roman"/>
              </a:rPr>
              <a:t>sense of belonging facilitates the formation of user groups that provide valuable feedback</a:t>
            </a:r>
            <a:r>
              <a:rPr lang="en-GB" sz="2600" dirty="0" smtClean="0">
                <a:ea typeface="Calibri"/>
                <a:cs typeface="Times New Roman"/>
              </a:rPr>
              <a:t>.</a:t>
            </a:r>
          </a:p>
          <a:p>
            <a:pPr marL="0" marR="0" indent="0" algn="just">
              <a:lnSpc>
                <a:spcPct val="80000"/>
              </a:lnSpc>
              <a:spcBef>
                <a:spcPts val="0"/>
              </a:spcBef>
              <a:spcAft>
                <a:spcPts val="0"/>
              </a:spcAft>
              <a:buNone/>
            </a:pPr>
            <a:endParaRPr lang="en-US" sz="2600" dirty="0">
              <a:ea typeface="Calibri"/>
              <a:cs typeface="Times New Roman"/>
            </a:endParaRPr>
          </a:p>
          <a:p>
            <a:pPr lvl="0">
              <a:lnSpc>
                <a:spcPct val="80000"/>
              </a:lnSpc>
              <a:spcBef>
                <a:spcPts val="0"/>
              </a:spcBef>
              <a:spcAft>
                <a:spcPts val="1200"/>
              </a:spcAft>
            </a:pPr>
            <a:r>
              <a:rPr lang="en-US" sz="2600" dirty="0" smtClean="0">
                <a:solidFill>
                  <a:srgbClr val="4676A6"/>
                </a:solidFill>
              </a:rPr>
              <a:t>Quantitative:</a:t>
            </a:r>
            <a:r>
              <a:rPr lang="en-US" sz="2600" dirty="0" smtClean="0"/>
              <a:t> </a:t>
            </a:r>
            <a:r>
              <a:rPr lang="en-GB" sz="2600" dirty="0" smtClean="0"/>
              <a:t>none</a:t>
            </a:r>
            <a:r>
              <a:rPr lang="en-GB" sz="2600" dirty="0"/>
              <a:t>, or it should be the size of the user community</a:t>
            </a:r>
            <a:endParaRPr lang="en-US" sz="2600" dirty="0"/>
          </a:p>
          <a:p>
            <a:pPr>
              <a:lnSpc>
                <a:spcPct val="80000"/>
              </a:lnSpc>
              <a:spcBef>
                <a:spcPts val="0"/>
              </a:spcBef>
              <a:spcAft>
                <a:spcPts val="1200"/>
              </a:spcAft>
            </a:pPr>
            <a:r>
              <a:rPr lang="en-US" sz="2600" dirty="0" smtClean="0">
                <a:solidFill>
                  <a:srgbClr val="4676A6"/>
                </a:solidFill>
              </a:rPr>
              <a:t>Qualitative (on scale of 1 to 5): </a:t>
            </a:r>
            <a:r>
              <a:rPr lang="en-US" sz="2600" dirty="0" smtClean="0"/>
              <a:t>b</a:t>
            </a:r>
            <a:r>
              <a:rPr lang="en-GB" sz="2600" dirty="0" err="1" smtClean="0"/>
              <a:t>ased</a:t>
            </a:r>
            <a:r>
              <a:rPr lang="en-GB" sz="2600" dirty="0" smtClean="0"/>
              <a:t> </a:t>
            </a:r>
            <a:r>
              <a:rPr lang="en-GB" sz="2600" dirty="0"/>
              <a:t>on user testimonials and user surveys</a:t>
            </a:r>
            <a:r>
              <a:rPr lang="en-US" sz="2600" dirty="0" smtClean="0"/>
              <a:t/>
            </a:r>
            <a:br>
              <a:rPr lang="en-US" sz="2600" dirty="0" smtClean="0"/>
            </a:br>
            <a:endParaRPr lang="en-US" sz="2600" dirty="0" smtClean="0"/>
          </a:p>
        </p:txBody>
      </p:sp>
    </p:spTree>
    <p:extLst>
      <p:ext uri="{BB962C8B-B14F-4D97-AF65-F5344CB8AC3E}">
        <p14:creationId xmlns:p14="http://schemas.microsoft.com/office/powerpoint/2010/main" val="1879686478"/>
      </p:ext>
    </p:extLst>
  </p:cSld>
  <p:clrMapOvr>
    <a:masterClrMapping/>
  </p:clrMapOvr>
  <p:transition advTm="20000"/>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58</a:t>
            </a:fld>
            <a:endParaRPr lang="en-US"/>
          </a:p>
        </p:txBody>
      </p:sp>
      <p:sp>
        <p:nvSpPr>
          <p:cNvPr id="2" name="TextBox 1"/>
          <p:cNvSpPr txBox="1"/>
          <p:nvPr/>
        </p:nvSpPr>
        <p:spPr>
          <a:xfrm>
            <a:off x="4053758" y="900000"/>
            <a:ext cx="4532242" cy="707886"/>
          </a:xfrm>
          <a:prstGeom prst="rect">
            <a:avLst/>
          </a:prstGeom>
          <a:noFill/>
        </p:spPr>
        <p:txBody>
          <a:bodyPr wrap="square" rtlCol="0">
            <a:spAutoFit/>
          </a:bodyPr>
          <a:lstStyle/>
          <a:p>
            <a:pPr algn="r"/>
            <a:r>
              <a:rPr lang="en-US" sz="4000" b="1" i="1" dirty="0" smtClean="0">
                <a:solidFill>
                  <a:srgbClr val="4676A6"/>
                </a:solidFill>
              </a:rPr>
              <a:t>Cost-benefit</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1800000"/>
            <a:ext cx="8208000" cy="4417707"/>
          </a:xfrm>
        </p:spPr>
        <p:txBody>
          <a:bodyPr>
            <a:noAutofit/>
          </a:bodyPr>
          <a:lstStyle/>
          <a:p>
            <a:pPr marL="0" indent="0">
              <a:lnSpc>
                <a:spcPct val="80000"/>
              </a:lnSpc>
              <a:buNone/>
            </a:pPr>
            <a:r>
              <a:rPr lang="en-GB" sz="2600" dirty="0">
                <a:solidFill>
                  <a:srgbClr val="4676A6"/>
                </a:solidFill>
              </a:rPr>
              <a:t>The cost-benefit of the product or service is quantified and sufficiently attractive, also in the long-term</a:t>
            </a:r>
            <a:r>
              <a:rPr lang="en-GB" sz="2600" dirty="0" smtClean="0">
                <a:solidFill>
                  <a:srgbClr val="4676A6"/>
                </a:solidFill>
              </a:rPr>
              <a:t>.</a:t>
            </a:r>
          </a:p>
          <a:p>
            <a:pPr marL="0" indent="0">
              <a:lnSpc>
                <a:spcPct val="80000"/>
              </a:lnSpc>
              <a:buNone/>
            </a:pPr>
            <a:endParaRPr lang="en-US" sz="2600" dirty="0">
              <a:solidFill>
                <a:srgbClr val="4676A6"/>
              </a:solidFill>
            </a:endParaRPr>
          </a:p>
          <a:p>
            <a:pPr lvl="0">
              <a:lnSpc>
                <a:spcPct val="80000"/>
              </a:lnSpc>
              <a:spcBef>
                <a:spcPts val="0"/>
              </a:spcBef>
              <a:spcAft>
                <a:spcPts val="1200"/>
              </a:spcAft>
            </a:pPr>
            <a:r>
              <a:rPr lang="en-US" sz="2600" dirty="0" smtClean="0">
                <a:solidFill>
                  <a:srgbClr val="4676A6"/>
                </a:solidFill>
              </a:rPr>
              <a:t>Quantitative:</a:t>
            </a:r>
            <a:r>
              <a:rPr lang="en-US" sz="2600" dirty="0" smtClean="0"/>
              <a:t> cost-benefit calculation</a:t>
            </a:r>
            <a:endParaRPr lang="en-US" sz="2600" dirty="0"/>
          </a:p>
          <a:p>
            <a:pPr>
              <a:lnSpc>
                <a:spcPct val="80000"/>
              </a:lnSpc>
              <a:spcBef>
                <a:spcPts val="0"/>
              </a:spcBef>
              <a:spcAft>
                <a:spcPts val="1200"/>
              </a:spcAft>
            </a:pPr>
            <a:r>
              <a:rPr lang="en-US" sz="2600" dirty="0" smtClean="0">
                <a:solidFill>
                  <a:srgbClr val="4676A6"/>
                </a:solidFill>
              </a:rPr>
              <a:t>Qualitative (on scale of 1 to 5): </a:t>
            </a:r>
            <a:r>
              <a:rPr lang="en-GB" sz="2600" dirty="0" smtClean="0"/>
              <a:t>based </a:t>
            </a:r>
            <a:r>
              <a:rPr lang="en-GB" sz="2600" dirty="0"/>
              <a:t>on </a:t>
            </a:r>
            <a:r>
              <a:rPr lang="en-US" sz="2600" dirty="0" smtClean="0"/>
              <a:t>quantitative assessment</a:t>
            </a:r>
            <a:endParaRPr lang="en-US" sz="2600" dirty="0"/>
          </a:p>
          <a:p>
            <a:pPr marL="0" indent="0">
              <a:lnSpc>
                <a:spcPct val="80000"/>
              </a:lnSpc>
              <a:buNone/>
            </a:pPr>
            <a:r>
              <a:rPr lang="en-US" sz="2600" dirty="0" smtClean="0"/>
              <a:t/>
            </a:r>
            <a:br>
              <a:rPr lang="en-US" sz="2600" dirty="0" smtClean="0"/>
            </a:br>
            <a:endParaRPr lang="en-US" sz="2600" dirty="0" smtClean="0"/>
          </a:p>
        </p:txBody>
      </p:sp>
    </p:spTree>
    <p:extLst>
      <p:ext uri="{BB962C8B-B14F-4D97-AF65-F5344CB8AC3E}">
        <p14:creationId xmlns:p14="http://schemas.microsoft.com/office/powerpoint/2010/main" val="1879686478"/>
      </p:ext>
    </p:extLst>
  </p:cSld>
  <p:clrMapOvr>
    <a:masterClrMapping/>
  </p:clrMapOvr>
  <p:transition advTm="20000"/>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59</a:t>
            </a:fld>
            <a:endParaRPr lang="en-US"/>
          </a:p>
        </p:txBody>
      </p:sp>
      <p:sp>
        <p:nvSpPr>
          <p:cNvPr id="2" name="TextBox 1"/>
          <p:cNvSpPr txBox="1"/>
          <p:nvPr/>
        </p:nvSpPr>
        <p:spPr>
          <a:xfrm>
            <a:off x="2834558" y="900000"/>
            <a:ext cx="5751442" cy="707886"/>
          </a:xfrm>
          <a:prstGeom prst="rect">
            <a:avLst/>
          </a:prstGeom>
          <a:noFill/>
        </p:spPr>
        <p:txBody>
          <a:bodyPr wrap="square" rtlCol="0">
            <a:spAutoFit/>
          </a:bodyPr>
          <a:lstStyle/>
          <a:p>
            <a:pPr algn="r"/>
            <a:r>
              <a:rPr lang="en-US" sz="4000" b="1" i="1" dirty="0" smtClean="0">
                <a:solidFill>
                  <a:srgbClr val="4676A6"/>
                </a:solidFill>
              </a:rPr>
              <a:t>Sustainability</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1800000"/>
            <a:ext cx="8208000" cy="4417707"/>
          </a:xfrm>
        </p:spPr>
        <p:txBody>
          <a:bodyPr>
            <a:noAutofit/>
          </a:bodyPr>
          <a:lstStyle/>
          <a:p>
            <a:pPr marL="0" indent="0">
              <a:lnSpc>
                <a:spcPct val="80000"/>
              </a:lnSpc>
              <a:buNone/>
            </a:pPr>
            <a:r>
              <a:rPr lang="en-GB" sz="2600" dirty="0">
                <a:solidFill>
                  <a:srgbClr val="4676A6"/>
                </a:solidFill>
              </a:rPr>
              <a:t>The product or service can be delivered when it is needed. </a:t>
            </a:r>
            <a:r>
              <a:rPr lang="en-GB" sz="2600" dirty="0" smtClean="0">
                <a:solidFill>
                  <a:srgbClr val="4676A6"/>
                </a:solidFill>
              </a:rPr>
              <a:t/>
            </a:r>
            <a:br>
              <a:rPr lang="en-GB" sz="2600" dirty="0" smtClean="0">
                <a:solidFill>
                  <a:srgbClr val="4676A6"/>
                </a:solidFill>
              </a:rPr>
            </a:br>
            <a:r>
              <a:rPr lang="en-GB" sz="2600" dirty="0" smtClean="0"/>
              <a:t>There </a:t>
            </a:r>
            <a:r>
              <a:rPr lang="en-GB" sz="2600" dirty="0"/>
              <a:t>is a long-term perspective that guarantees </a:t>
            </a:r>
            <a:r>
              <a:rPr lang="en-GB" sz="2600" dirty="0" smtClean="0"/>
              <a:t>delivery.</a:t>
            </a:r>
          </a:p>
          <a:p>
            <a:pPr marL="0" indent="0">
              <a:lnSpc>
                <a:spcPct val="80000"/>
              </a:lnSpc>
              <a:buNone/>
            </a:pPr>
            <a:endParaRPr lang="en-GB" sz="1000" dirty="0" smtClean="0"/>
          </a:p>
          <a:p>
            <a:pPr marL="342000" indent="-342000">
              <a:lnSpc>
                <a:spcPct val="80000"/>
              </a:lnSpc>
              <a:spcBef>
                <a:spcPts val="0"/>
              </a:spcBef>
              <a:spcAft>
                <a:spcPts val="600"/>
              </a:spcAft>
              <a:buNone/>
            </a:pPr>
            <a:r>
              <a:rPr lang="en-US" sz="2600" dirty="0" smtClean="0"/>
              <a:t>Sustainability concerns the following aspects:</a:t>
            </a:r>
          </a:p>
          <a:p>
            <a:pPr marL="342000" indent="-342000">
              <a:lnSpc>
                <a:spcPct val="80000"/>
              </a:lnSpc>
              <a:spcBef>
                <a:spcPts val="0"/>
              </a:spcBef>
              <a:spcAft>
                <a:spcPts val="600"/>
              </a:spcAft>
              <a:buFont typeface="Wingdings" pitchFamily="2" charset="2"/>
              <a:buChar char="ü"/>
            </a:pPr>
            <a:r>
              <a:rPr lang="en-US" sz="2000" dirty="0" smtClean="0"/>
              <a:t>Long-term data availability </a:t>
            </a:r>
          </a:p>
          <a:p>
            <a:pPr marL="342000" indent="-342000">
              <a:lnSpc>
                <a:spcPct val="80000"/>
              </a:lnSpc>
              <a:spcBef>
                <a:spcPts val="0"/>
              </a:spcBef>
              <a:spcAft>
                <a:spcPts val="600"/>
              </a:spcAft>
              <a:buFont typeface="Wingdings" pitchFamily="2" charset="2"/>
              <a:buChar char="ü"/>
            </a:pPr>
            <a:r>
              <a:rPr lang="en-US" sz="2000" dirty="0" smtClean="0"/>
              <a:t>Availability of finance/funds to provide the solution continuously for present and future use </a:t>
            </a:r>
          </a:p>
          <a:p>
            <a:pPr marL="342000" indent="-342000">
              <a:lnSpc>
                <a:spcPct val="80000"/>
              </a:lnSpc>
              <a:spcBef>
                <a:spcPts val="0"/>
              </a:spcBef>
              <a:spcAft>
                <a:spcPts val="600"/>
              </a:spcAft>
              <a:buFont typeface="Wingdings" pitchFamily="2" charset="2"/>
              <a:buChar char="ü"/>
            </a:pPr>
            <a:r>
              <a:rPr lang="en-US" sz="2000" dirty="0" smtClean="0"/>
              <a:t>Long-term institutional / governmental interest and support</a:t>
            </a:r>
          </a:p>
          <a:p>
            <a:pPr marL="342000" indent="-342000">
              <a:lnSpc>
                <a:spcPct val="80000"/>
              </a:lnSpc>
              <a:spcBef>
                <a:spcPts val="0"/>
              </a:spcBef>
              <a:spcAft>
                <a:spcPts val="600"/>
              </a:spcAft>
              <a:buFont typeface="Wingdings" pitchFamily="2" charset="2"/>
              <a:buChar char="ü"/>
            </a:pPr>
            <a:r>
              <a:rPr lang="en-US" sz="2000" dirty="0" smtClean="0"/>
              <a:t>Long-term user interest for a solution that addresses real needs</a:t>
            </a:r>
          </a:p>
          <a:p>
            <a:pPr marL="342000" indent="-342000">
              <a:lnSpc>
                <a:spcPct val="80000"/>
              </a:lnSpc>
              <a:spcBef>
                <a:spcPts val="0"/>
              </a:spcBef>
              <a:spcAft>
                <a:spcPts val="600"/>
              </a:spcAft>
              <a:buNone/>
            </a:pPr>
            <a:r>
              <a:rPr lang="en-GB" sz="1000" dirty="0" smtClean="0"/>
              <a:t> </a:t>
            </a:r>
            <a:endParaRPr lang="en-US" sz="1000" dirty="0" smtClean="0"/>
          </a:p>
          <a:p>
            <a:pPr lvl="0">
              <a:lnSpc>
                <a:spcPct val="80000"/>
              </a:lnSpc>
              <a:spcBef>
                <a:spcPts val="0"/>
              </a:spcBef>
              <a:spcAft>
                <a:spcPts val="1200"/>
              </a:spcAft>
            </a:pPr>
            <a:r>
              <a:rPr lang="en-US" sz="2600" dirty="0" smtClean="0">
                <a:solidFill>
                  <a:srgbClr val="4676A6"/>
                </a:solidFill>
              </a:rPr>
              <a:t>Quantitative:</a:t>
            </a:r>
            <a:r>
              <a:rPr lang="en-US" sz="2600" dirty="0" smtClean="0"/>
              <a:t> not applicable</a:t>
            </a:r>
          </a:p>
          <a:p>
            <a:pPr>
              <a:lnSpc>
                <a:spcPct val="80000"/>
              </a:lnSpc>
              <a:spcBef>
                <a:spcPts val="0"/>
              </a:spcBef>
              <a:spcAft>
                <a:spcPts val="1200"/>
              </a:spcAft>
            </a:pPr>
            <a:r>
              <a:rPr lang="en-US" sz="2600" dirty="0" smtClean="0">
                <a:solidFill>
                  <a:srgbClr val="4676A6"/>
                </a:solidFill>
              </a:rPr>
              <a:t>Qualitative (on scale of 1 to 5): </a:t>
            </a:r>
            <a:r>
              <a:rPr lang="en-US" sz="2600" dirty="0" smtClean="0"/>
              <a:t>b</a:t>
            </a:r>
            <a:r>
              <a:rPr lang="en-GB" sz="2600" dirty="0" err="1" smtClean="0"/>
              <a:t>ased</a:t>
            </a:r>
            <a:r>
              <a:rPr lang="en-GB" sz="2600" dirty="0" smtClean="0"/>
              <a:t> </a:t>
            </a:r>
            <a:r>
              <a:rPr lang="en-GB" sz="2600" dirty="0"/>
              <a:t>on sensitivity analysis of the EO solution</a:t>
            </a:r>
            <a:r>
              <a:rPr lang="en-US" sz="2600" dirty="0" smtClean="0"/>
              <a:t/>
            </a:r>
            <a:br>
              <a:rPr lang="en-US" sz="2600" dirty="0" smtClean="0"/>
            </a:br>
            <a:endParaRPr lang="en-US" sz="2600" dirty="0" smtClean="0"/>
          </a:p>
        </p:txBody>
      </p:sp>
    </p:spTree>
    <p:extLst>
      <p:ext uri="{BB962C8B-B14F-4D97-AF65-F5344CB8AC3E}">
        <p14:creationId xmlns:p14="http://schemas.microsoft.com/office/powerpoint/2010/main" val="2517170794"/>
      </p:ext>
    </p:extLst>
  </p:cSld>
  <p:clrMapOvr>
    <a:masterClrMapping/>
  </p:clrMapOvr>
  <p:transition advTm="20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324000"/>
            <a:ext cx="8208000" cy="1324800"/>
          </a:xfrm>
        </p:spPr>
        <p:txBody>
          <a:bodyPr>
            <a:normAutofit/>
          </a:bodyPr>
          <a:lstStyle/>
          <a:p>
            <a:pPr algn="r"/>
            <a:r>
              <a:rPr lang="en-US" sz="4000" b="1" i="1" dirty="0" smtClean="0">
                <a:solidFill>
                  <a:srgbClr val="4676A6"/>
                </a:solidFill>
              </a:rPr>
              <a:t>Life cycle of </a:t>
            </a:r>
            <a:br>
              <a:rPr lang="en-US" sz="4000" b="1" i="1" dirty="0" smtClean="0">
                <a:solidFill>
                  <a:srgbClr val="4676A6"/>
                </a:solidFill>
              </a:rPr>
            </a:br>
            <a:r>
              <a:rPr lang="en-US" sz="4000" b="1" i="1" dirty="0" smtClean="0">
                <a:solidFill>
                  <a:srgbClr val="4676A6"/>
                </a:solidFill>
              </a:rPr>
              <a:t>products &amp; services</a:t>
            </a:r>
            <a:endParaRPr lang="en-US" sz="4000" b="1" i="1" dirty="0">
              <a:solidFill>
                <a:srgbClr val="4676A6"/>
              </a:solidFill>
            </a:endParaRPr>
          </a:p>
        </p:txBody>
      </p:sp>
      <p:sp>
        <p:nvSpPr>
          <p:cNvPr id="3" name="Content Placeholder 2"/>
          <p:cNvSpPr>
            <a:spLocks noGrp="1"/>
          </p:cNvSpPr>
          <p:nvPr>
            <p:ph idx="1"/>
          </p:nvPr>
        </p:nvSpPr>
        <p:spPr>
          <a:xfrm>
            <a:off x="378000" y="2340000"/>
            <a:ext cx="8208000" cy="3960000"/>
          </a:xfrm>
        </p:spPr>
        <p:txBody>
          <a:bodyPr>
            <a:normAutofit/>
          </a:bodyPr>
          <a:lstStyle/>
          <a:p>
            <a:pPr>
              <a:buNone/>
            </a:pPr>
            <a:r>
              <a:rPr lang="en-US" sz="2800" dirty="0" smtClean="0"/>
              <a:t>Initialization</a:t>
            </a:r>
          </a:p>
          <a:p>
            <a:pPr>
              <a:buNone/>
            </a:pPr>
            <a:r>
              <a:rPr lang="en-US" sz="2800" dirty="0" smtClean="0"/>
              <a:t>System analysis &amp; design</a:t>
            </a:r>
          </a:p>
          <a:p>
            <a:pPr>
              <a:buNone/>
            </a:pPr>
            <a:r>
              <a:rPr lang="en-US" sz="2800" dirty="0" smtClean="0"/>
              <a:t>Rapid prototyping</a:t>
            </a:r>
          </a:p>
          <a:p>
            <a:pPr>
              <a:buNone/>
            </a:pPr>
            <a:r>
              <a:rPr lang="en-US" sz="2800" dirty="0" smtClean="0"/>
              <a:t>System development</a:t>
            </a:r>
          </a:p>
          <a:p>
            <a:pPr>
              <a:buNone/>
            </a:pPr>
            <a:r>
              <a:rPr lang="en-US" sz="2800" dirty="0" smtClean="0"/>
              <a:t>Implementation</a:t>
            </a:r>
          </a:p>
          <a:p>
            <a:pPr>
              <a:buNone/>
            </a:pPr>
            <a:r>
              <a:rPr lang="en-US" sz="2800" dirty="0" smtClean="0"/>
              <a:t>Post-implementation</a:t>
            </a:r>
          </a:p>
          <a:p>
            <a:pPr>
              <a:buNone/>
            </a:pPr>
            <a:r>
              <a:rPr lang="en-US" sz="3600" dirty="0" smtClean="0"/>
              <a:t>	</a:t>
            </a:r>
            <a:endParaRPr lang="en-US" sz="3600"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6</a:t>
            </a:fld>
            <a:endParaRPr lang="en-US"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60430" y="2160000"/>
            <a:ext cx="2528570" cy="3319145"/>
          </a:xfrm>
          <a:prstGeom prst="rect">
            <a:avLst/>
          </a:prstGeom>
          <a:noFill/>
          <a:ln>
            <a:noFill/>
          </a:ln>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60</a:t>
            </a:fld>
            <a:endParaRPr lang="en-US"/>
          </a:p>
        </p:txBody>
      </p:sp>
      <p:sp>
        <p:nvSpPr>
          <p:cNvPr id="2" name="TextBox 1"/>
          <p:cNvSpPr txBox="1"/>
          <p:nvPr/>
        </p:nvSpPr>
        <p:spPr>
          <a:xfrm>
            <a:off x="4053758" y="900000"/>
            <a:ext cx="4532242" cy="707886"/>
          </a:xfrm>
          <a:prstGeom prst="rect">
            <a:avLst/>
          </a:prstGeom>
          <a:noFill/>
        </p:spPr>
        <p:txBody>
          <a:bodyPr wrap="square" rtlCol="0">
            <a:spAutoFit/>
          </a:bodyPr>
          <a:lstStyle/>
          <a:p>
            <a:pPr algn="r"/>
            <a:r>
              <a:rPr lang="en-US" sz="4000" b="1" i="1" dirty="0" smtClean="0">
                <a:solidFill>
                  <a:srgbClr val="4676A6"/>
                </a:solidFill>
              </a:rPr>
              <a:t>Resilience</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1800000"/>
            <a:ext cx="8208000" cy="4417707"/>
          </a:xfrm>
        </p:spPr>
        <p:txBody>
          <a:bodyPr>
            <a:noAutofit/>
          </a:bodyPr>
          <a:lstStyle/>
          <a:p>
            <a:pPr marL="0" indent="0">
              <a:lnSpc>
                <a:spcPct val="80000"/>
              </a:lnSpc>
              <a:buNone/>
            </a:pPr>
            <a:r>
              <a:rPr lang="en-GB" sz="2600" dirty="0">
                <a:solidFill>
                  <a:srgbClr val="4676A6"/>
                </a:solidFill>
              </a:rPr>
              <a:t>In case of extremes or breakdown in the value chain, the product or service can still be delivered at an acceptable level. </a:t>
            </a:r>
            <a:r>
              <a:rPr lang="en-GB" sz="2600" dirty="0"/>
              <a:t>Alternatives (plan B) are available (and developed</a:t>
            </a:r>
            <a:r>
              <a:rPr lang="en-GB" sz="2600" dirty="0" smtClean="0"/>
              <a:t>).</a:t>
            </a:r>
          </a:p>
          <a:p>
            <a:pPr marL="0" indent="0">
              <a:lnSpc>
                <a:spcPct val="80000"/>
              </a:lnSpc>
              <a:buNone/>
            </a:pPr>
            <a:endParaRPr lang="en-US" sz="2600" dirty="0"/>
          </a:p>
          <a:p>
            <a:pPr lvl="0">
              <a:lnSpc>
                <a:spcPct val="80000"/>
              </a:lnSpc>
              <a:spcBef>
                <a:spcPts val="0"/>
              </a:spcBef>
              <a:spcAft>
                <a:spcPts val="1200"/>
              </a:spcAft>
            </a:pPr>
            <a:r>
              <a:rPr lang="en-US" sz="2600" dirty="0" smtClean="0">
                <a:solidFill>
                  <a:srgbClr val="4676A6"/>
                </a:solidFill>
              </a:rPr>
              <a:t>Quantitative:</a:t>
            </a:r>
            <a:r>
              <a:rPr lang="en-US" sz="2600" dirty="0" smtClean="0"/>
              <a:t> </a:t>
            </a:r>
            <a:r>
              <a:rPr lang="en-GB" sz="2600" dirty="0" smtClean="0"/>
              <a:t>cost-benefit </a:t>
            </a:r>
            <a:r>
              <a:rPr lang="en-GB" sz="2600" dirty="0"/>
              <a:t>calculation of plan B </a:t>
            </a:r>
            <a:endParaRPr lang="en-US" sz="2600" dirty="0"/>
          </a:p>
          <a:p>
            <a:pPr>
              <a:lnSpc>
                <a:spcPct val="80000"/>
              </a:lnSpc>
              <a:spcBef>
                <a:spcPts val="0"/>
              </a:spcBef>
              <a:spcAft>
                <a:spcPts val="1200"/>
              </a:spcAft>
            </a:pPr>
            <a:r>
              <a:rPr lang="en-US" sz="2600" dirty="0" smtClean="0">
                <a:solidFill>
                  <a:srgbClr val="4676A6"/>
                </a:solidFill>
              </a:rPr>
              <a:t>Qualitative (on scale of 1 to 5): </a:t>
            </a:r>
            <a:r>
              <a:rPr lang="en-GB" sz="2600" dirty="0" smtClean="0"/>
              <a:t>based </a:t>
            </a:r>
            <a:r>
              <a:rPr lang="en-GB" sz="2600" dirty="0"/>
              <a:t>on risk analysis of the EO solution</a:t>
            </a:r>
            <a:r>
              <a:rPr lang="en-US" sz="2600" dirty="0" smtClean="0"/>
              <a:t/>
            </a:r>
            <a:br>
              <a:rPr lang="en-US" sz="2600" dirty="0" smtClean="0"/>
            </a:br>
            <a:endParaRPr lang="en-US" sz="2600" dirty="0" smtClean="0"/>
          </a:p>
        </p:txBody>
      </p:sp>
    </p:spTree>
    <p:extLst>
      <p:ext uri="{BB962C8B-B14F-4D97-AF65-F5344CB8AC3E}">
        <p14:creationId xmlns:p14="http://schemas.microsoft.com/office/powerpoint/2010/main" val="2620521176"/>
      </p:ext>
    </p:extLst>
  </p:cSld>
  <p:clrMapOvr>
    <a:masterClrMapping/>
  </p:clrMapOvr>
  <p:transition advTm="20000"/>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61</a:t>
            </a:fld>
            <a:endParaRPr lang="en-US"/>
          </a:p>
        </p:txBody>
      </p:sp>
      <p:sp>
        <p:nvSpPr>
          <p:cNvPr id="2" name="TextBox 1"/>
          <p:cNvSpPr txBox="1"/>
          <p:nvPr/>
        </p:nvSpPr>
        <p:spPr>
          <a:xfrm>
            <a:off x="2301158" y="324000"/>
            <a:ext cx="6284842" cy="1323439"/>
          </a:xfrm>
          <a:prstGeom prst="rect">
            <a:avLst/>
          </a:prstGeom>
          <a:noFill/>
        </p:spPr>
        <p:txBody>
          <a:bodyPr wrap="square" rtlCol="0">
            <a:spAutoFit/>
          </a:bodyPr>
          <a:lstStyle/>
          <a:p>
            <a:pPr algn="r"/>
            <a:r>
              <a:rPr lang="en-US" sz="4000" b="1" i="1" dirty="0" smtClean="0">
                <a:solidFill>
                  <a:srgbClr val="4676A6"/>
                </a:solidFill>
              </a:rPr>
              <a:t>Reproduction </a:t>
            </a:r>
            <a:br>
              <a:rPr lang="en-US" sz="4000" b="1" i="1" dirty="0" smtClean="0">
                <a:solidFill>
                  <a:srgbClr val="4676A6"/>
                </a:solidFill>
              </a:rPr>
            </a:br>
            <a:r>
              <a:rPr lang="en-US" sz="4000" b="1" i="1" dirty="0" smtClean="0">
                <a:solidFill>
                  <a:srgbClr val="4676A6"/>
                </a:solidFill>
              </a:rPr>
              <a:t>capacity / flexibility</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1800000"/>
            <a:ext cx="8208000" cy="4417707"/>
          </a:xfrm>
        </p:spPr>
        <p:txBody>
          <a:bodyPr>
            <a:noAutofit/>
          </a:bodyPr>
          <a:lstStyle/>
          <a:p>
            <a:pPr marL="0" indent="0">
              <a:lnSpc>
                <a:spcPct val="80000"/>
              </a:lnSpc>
              <a:buNone/>
            </a:pPr>
            <a:r>
              <a:rPr lang="en-GB" sz="2600" dirty="0">
                <a:solidFill>
                  <a:srgbClr val="4676A6"/>
                </a:solidFill>
              </a:rPr>
              <a:t>The product or service can be easily applied or adapted for use in another region or another situation, while still providing the solution without (too much) extra cost</a:t>
            </a:r>
            <a:r>
              <a:rPr lang="en-GB" sz="2600" dirty="0" smtClean="0">
                <a:solidFill>
                  <a:srgbClr val="4676A6"/>
                </a:solidFill>
              </a:rPr>
              <a:t>.</a:t>
            </a:r>
          </a:p>
          <a:p>
            <a:pPr marL="0" indent="0">
              <a:lnSpc>
                <a:spcPct val="80000"/>
              </a:lnSpc>
              <a:buNone/>
            </a:pPr>
            <a:endParaRPr lang="en-US" sz="2600" dirty="0" smtClean="0">
              <a:solidFill>
                <a:srgbClr val="4676A6"/>
              </a:solidFill>
            </a:endParaRPr>
          </a:p>
          <a:p>
            <a:pPr lvl="0">
              <a:lnSpc>
                <a:spcPct val="80000"/>
              </a:lnSpc>
              <a:spcBef>
                <a:spcPts val="0"/>
              </a:spcBef>
              <a:spcAft>
                <a:spcPts val="1200"/>
              </a:spcAft>
            </a:pPr>
            <a:r>
              <a:rPr lang="en-US" sz="2600" dirty="0" smtClean="0">
                <a:solidFill>
                  <a:srgbClr val="4676A6"/>
                </a:solidFill>
              </a:rPr>
              <a:t>Quantitative:</a:t>
            </a:r>
            <a:r>
              <a:rPr lang="en-US" sz="2600" dirty="0" smtClean="0"/>
              <a:t> </a:t>
            </a:r>
            <a:r>
              <a:rPr lang="en-GB" sz="2600" dirty="0" smtClean="0"/>
              <a:t>calculation of reproduction costs for application in other regions or situations; measurement of spreading of actual use</a:t>
            </a:r>
            <a:endParaRPr lang="en-US" sz="2600" dirty="0" smtClean="0"/>
          </a:p>
          <a:p>
            <a:pPr>
              <a:lnSpc>
                <a:spcPct val="80000"/>
              </a:lnSpc>
              <a:spcBef>
                <a:spcPts val="0"/>
              </a:spcBef>
              <a:spcAft>
                <a:spcPts val="1200"/>
              </a:spcAft>
            </a:pPr>
            <a:r>
              <a:rPr lang="en-US" sz="2600" dirty="0" smtClean="0">
                <a:solidFill>
                  <a:srgbClr val="4676A6"/>
                </a:solidFill>
              </a:rPr>
              <a:t>Qualitative (on scale of 1 to 5): </a:t>
            </a:r>
            <a:r>
              <a:rPr lang="en-GB" sz="2600" dirty="0" smtClean="0"/>
              <a:t>based </a:t>
            </a:r>
            <a:r>
              <a:rPr lang="en-GB" sz="2600" dirty="0"/>
              <a:t>on quantitative assessment and description of EO solution</a:t>
            </a:r>
            <a:r>
              <a:rPr lang="en-US" sz="2600" dirty="0" smtClean="0"/>
              <a:t/>
            </a:r>
            <a:br>
              <a:rPr lang="en-US" sz="2600" dirty="0" smtClean="0"/>
            </a:br>
            <a:endParaRPr lang="en-US" sz="2600" dirty="0" smtClean="0"/>
          </a:p>
        </p:txBody>
      </p:sp>
    </p:spTree>
    <p:extLst>
      <p:ext uri="{BB962C8B-B14F-4D97-AF65-F5344CB8AC3E}">
        <p14:creationId xmlns:p14="http://schemas.microsoft.com/office/powerpoint/2010/main" val="294192666"/>
      </p:ext>
    </p:extLst>
  </p:cSld>
  <p:clrMapOvr>
    <a:masterClrMapping/>
  </p:clrMapOvr>
  <p:transition advTm="20000"/>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62</a:t>
            </a:fld>
            <a:endParaRPr lang="en-US"/>
          </a:p>
        </p:txBody>
      </p:sp>
      <p:sp>
        <p:nvSpPr>
          <p:cNvPr id="2" name="TextBox 1"/>
          <p:cNvSpPr txBox="1"/>
          <p:nvPr/>
        </p:nvSpPr>
        <p:spPr>
          <a:xfrm>
            <a:off x="4053758" y="900000"/>
            <a:ext cx="4532242" cy="707886"/>
          </a:xfrm>
          <a:prstGeom prst="rect">
            <a:avLst/>
          </a:prstGeom>
          <a:noFill/>
        </p:spPr>
        <p:txBody>
          <a:bodyPr wrap="square" rtlCol="0">
            <a:spAutoFit/>
          </a:bodyPr>
          <a:lstStyle/>
          <a:p>
            <a:pPr algn="r"/>
            <a:r>
              <a:rPr lang="en-US" sz="4000" b="1" i="1" dirty="0" smtClean="0">
                <a:solidFill>
                  <a:srgbClr val="4676A6"/>
                </a:solidFill>
              </a:rPr>
              <a:t>Acceptance</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1800000"/>
            <a:ext cx="8208000" cy="4417707"/>
          </a:xfrm>
        </p:spPr>
        <p:txBody>
          <a:bodyPr>
            <a:noAutofit/>
          </a:bodyPr>
          <a:lstStyle/>
          <a:p>
            <a:pPr marL="0" indent="0">
              <a:lnSpc>
                <a:spcPct val="80000"/>
              </a:lnSpc>
              <a:buNone/>
            </a:pPr>
            <a:r>
              <a:rPr lang="en-GB" sz="2600" dirty="0"/>
              <a:t>The users intuitively get what the product or service is about and are interested. </a:t>
            </a:r>
            <a:r>
              <a:rPr lang="en-GB" sz="2600" dirty="0">
                <a:solidFill>
                  <a:srgbClr val="4676A6"/>
                </a:solidFill>
              </a:rPr>
              <a:t>They accept it as a solution to their problem</a:t>
            </a:r>
            <a:r>
              <a:rPr lang="en-GB" sz="2600" dirty="0" smtClean="0">
                <a:solidFill>
                  <a:srgbClr val="4676A6"/>
                </a:solidFill>
              </a:rPr>
              <a:t>.</a:t>
            </a:r>
          </a:p>
          <a:p>
            <a:pPr marL="0" indent="0">
              <a:lnSpc>
                <a:spcPct val="80000"/>
              </a:lnSpc>
              <a:buNone/>
            </a:pPr>
            <a:endParaRPr lang="en-US" sz="2600" dirty="0">
              <a:solidFill>
                <a:srgbClr val="4676A6"/>
              </a:solidFill>
            </a:endParaRPr>
          </a:p>
          <a:p>
            <a:pPr lvl="0">
              <a:lnSpc>
                <a:spcPct val="80000"/>
              </a:lnSpc>
              <a:spcBef>
                <a:spcPts val="0"/>
              </a:spcBef>
              <a:spcAft>
                <a:spcPts val="1200"/>
              </a:spcAft>
            </a:pPr>
            <a:r>
              <a:rPr lang="en-US" sz="2600" dirty="0" smtClean="0">
                <a:solidFill>
                  <a:srgbClr val="4676A6"/>
                </a:solidFill>
              </a:rPr>
              <a:t>Quantitative:</a:t>
            </a:r>
            <a:r>
              <a:rPr lang="en-US" sz="2600" dirty="0" smtClean="0"/>
              <a:t> </a:t>
            </a:r>
            <a:r>
              <a:rPr lang="en-GB" sz="2600" dirty="0" smtClean="0"/>
              <a:t>none</a:t>
            </a:r>
            <a:r>
              <a:rPr lang="en-GB" sz="2600" dirty="0"/>
              <a:t>, or survey results about acceptance. After introduction of the solution: number of clients and/or </a:t>
            </a:r>
            <a:r>
              <a:rPr lang="en-GB" sz="2600" dirty="0" smtClean="0"/>
              <a:t>users</a:t>
            </a:r>
            <a:endParaRPr lang="en-US" sz="2600" dirty="0"/>
          </a:p>
          <a:p>
            <a:pPr>
              <a:lnSpc>
                <a:spcPct val="80000"/>
              </a:lnSpc>
              <a:spcBef>
                <a:spcPts val="0"/>
              </a:spcBef>
              <a:spcAft>
                <a:spcPts val="1200"/>
              </a:spcAft>
            </a:pPr>
            <a:r>
              <a:rPr lang="en-US" sz="2600" dirty="0" smtClean="0">
                <a:solidFill>
                  <a:srgbClr val="4676A6"/>
                </a:solidFill>
              </a:rPr>
              <a:t>Qualitative (on scale of 1 to 5): </a:t>
            </a:r>
            <a:r>
              <a:rPr lang="en-GB" sz="2600" dirty="0" smtClean="0"/>
              <a:t>based </a:t>
            </a:r>
            <a:r>
              <a:rPr lang="en-GB" sz="2600" dirty="0"/>
              <a:t>on user testimonials and user surveys</a:t>
            </a:r>
            <a:r>
              <a:rPr lang="en-US" sz="2600" dirty="0" smtClean="0"/>
              <a:t/>
            </a:r>
            <a:br>
              <a:rPr lang="en-US" sz="2600" dirty="0" smtClean="0"/>
            </a:br>
            <a:endParaRPr lang="en-US" sz="2600" dirty="0" smtClean="0"/>
          </a:p>
        </p:txBody>
      </p:sp>
    </p:spTree>
    <p:extLst>
      <p:ext uri="{BB962C8B-B14F-4D97-AF65-F5344CB8AC3E}">
        <p14:creationId xmlns:p14="http://schemas.microsoft.com/office/powerpoint/2010/main" val="3974465347"/>
      </p:ext>
    </p:extLst>
  </p:cSld>
  <p:clrMapOvr>
    <a:masterClrMapping/>
  </p:clrMapOvr>
  <p:transition advTm="20000"/>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63</a:t>
            </a:fld>
            <a:endParaRPr lang="en-US"/>
          </a:p>
        </p:txBody>
      </p:sp>
      <p:sp>
        <p:nvSpPr>
          <p:cNvPr id="2" name="TextBox 1"/>
          <p:cNvSpPr txBox="1"/>
          <p:nvPr/>
        </p:nvSpPr>
        <p:spPr>
          <a:xfrm>
            <a:off x="2072558" y="324000"/>
            <a:ext cx="6513442" cy="1323439"/>
          </a:xfrm>
          <a:prstGeom prst="rect">
            <a:avLst/>
          </a:prstGeom>
          <a:noFill/>
        </p:spPr>
        <p:txBody>
          <a:bodyPr wrap="square" rtlCol="0">
            <a:spAutoFit/>
          </a:bodyPr>
          <a:lstStyle/>
          <a:p>
            <a:pPr algn="r"/>
            <a:r>
              <a:rPr lang="en-US" sz="4000" b="1" i="1" dirty="0" smtClean="0">
                <a:solidFill>
                  <a:srgbClr val="4676A6"/>
                </a:solidFill>
              </a:rPr>
              <a:t>Level of knowledge </a:t>
            </a:r>
            <a:br>
              <a:rPr lang="en-US" sz="4000" b="1" i="1" dirty="0" smtClean="0">
                <a:solidFill>
                  <a:srgbClr val="4676A6"/>
                </a:solidFill>
              </a:rPr>
            </a:br>
            <a:r>
              <a:rPr lang="en-US" sz="4000" b="1" i="1" dirty="0" smtClean="0">
                <a:solidFill>
                  <a:srgbClr val="4676A6"/>
                </a:solidFill>
              </a:rPr>
              <a:t>transfer required</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1800000"/>
            <a:ext cx="8208000" cy="4417707"/>
          </a:xfrm>
        </p:spPr>
        <p:txBody>
          <a:bodyPr>
            <a:noAutofit/>
          </a:bodyPr>
          <a:lstStyle/>
          <a:p>
            <a:pPr marL="0" indent="0">
              <a:lnSpc>
                <a:spcPct val="80000"/>
              </a:lnSpc>
              <a:buNone/>
            </a:pPr>
            <a:r>
              <a:rPr lang="en-GB" sz="2600" dirty="0">
                <a:solidFill>
                  <a:srgbClr val="4676A6"/>
                </a:solidFill>
              </a:rPr>
              <a:t>The training requirements for professionals and other users along the value chain are clear and associated costs and efforts are acceptable</a:t>
            </a:r>
            <a:r>
              <a:rPr lang="en-GB" sz="2600" dirty="0" smtClean="0">
                <a:solidFill>
                  <a:srgbClr val="4676A6"/>
                </a:solidFill>
              </a:rPr>
              <a:t>.</a:t>
            </a:r>
          </a:p>
          <a:p>
            <a:pPr marL="0" indent="0">
              <a:lnSpc>
                <a:spcPct val="80000"/>
              </a:lnSpc>
              <a:buNone/>
            </a:pPr>
            <a:endParaRPr lang="en-US" sz="2600" dirty="0">
              <a:solidFill>
                <a:srgbClr val="4676A6"/>
              </a:solidFill>
            </a:endParaRPr>
          </a:p>
          <a:p>
            <a:pPr lvl="0">
              <a:lnSpc>
                <a:spcPct val="80000"/>
              </a:lnSpc>
              <a:spcBef>
                <a:spcPts val="0"/>
              </a:spcBef>
              <a:spcAft>
                <a:spcPts val="1200"/>
              </a:spcAft>
            </a:pPr>
            <a:r>
              <a:rPr lang="en-US" sz="2600" dirty="0" smtClean="0">
                <a:solidFill>
                  <a:srgbClr val="4676A6"/>
                </a:solidFill>
              </a:rPr>
              <a:t>Quantitative:</a:t>
            </a:r>
            <a:r>
              <a:rPr lang="en-US" sz="2600" dirty="0" smtClean="0"/>
              <a:t> </a:t>
            </a:r>
            <a:r>
              <a:rPr lang="en-GB" sz="2600" dirty="0" smtClean="0"/>
              <a:t>cost </a:t>
            </a:r>
            <a:r>
              <a:rPr lang="en-GB" sz="2600" dirty="0"/>
              <a:t>and time required to get the users at the desired knowledge and skill level</a:t>
            </a:r>
            <a:endParaRPr lang="en-US" sz="2600" dirty="0"/>
          </a:p>
          <a:p>
            <a:pPr>
              <a:lnSpc>
                <a:spcPct val="80000"/>
              </a:lnSpc>
              <a:spcBef>
                <a:spcPts val="0"/>
              </a:spcBef>
              <a:spcAft>
                <a:spcPts val="1200"/>
              </a:spcAft>
            </a:pPr>
            <a:r>
              <a:rPr lang="en-US" sz="2600" dirty="0" smtClean="0">
                <a:solidFill>
                  <a:srgbClr val="4676A6"/>
                </a:solidFill>
              </a:rPr>
              <a:t>Qualitative (on scale of 1 to 5): </a:t>
            </a:r>
            <a:r>
              <a:rPr lang="en-GB" sz="2600" dirty="0" smtClean="0"/>
              <a:t>based </a:t>
            </a:r>
            <a:r>
              <a:rPr lang="en-GB" sz="2600" dirty="0"/>
              <a:t>on knowledge transfer plans and evaluation of training activities</a:t>
            </a:r>
            <a:r>
              <a:rPr lang="en-US" sz="2600" dirty="0" smtClean="0"/>
              <a:t/>
            </a:r>
            <a:br>
              <a:rPr lang="en-US" sz="2600" dirty="0" smtClean="0"/>
            </a:br>
            <a:endParaRPr lang="en-US" sz="2600" dirty="0" smtClean="0"/>
          </a:p>
        </p:txBody>
      </p:sp>
    </p:spTree>
    <p:extLst>
      <p:ext uri="{BB962C8B-B14F-4D97-AF65-F5344CB8AC3E}">
        <p14:creationId xmlns:p14="http://schemas.microsoft.com/office/powerpoint/2010/main" val="3532823475"/>
      </p:ext>
    </p:extLst>
  </p:cSld>
  <p:clrMapOvr>
    <a:masterClrMapping/>
  </p:clrMapOvr>
  <p:transition advTm="20000"/>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AE59B96-4131-4DD5-A7F3-9C8969C240CC}" type="slidenum">
              <a:rPr lang="en-US" smtClean="0"/>
              <a:pPr/>
              <a:t>64</a:t>
            </a:fld>
            <a:endParaRPr lang="en-US"/>
          </a:p>
        </p:txBody>
      </p:sp>
      <p:sp>
        <p:nvSpPr>
          <p:cNvPr id="2" name="TextBox 1"/>
          <p:cNvSpPr txBox="1"/>
          <p:nvPr/>
        </p:nvSpPr>
        <p:spPr>
          <a:xfrm>
            <a:off x="378000" y="324000"/>
            <a:ext cx="8208000" cy="1938992"/>
          </a:xfrm>
          <a:prstGeom prst="rect">
            <a:avLst/>
          </a:prstGeom>
          <a:noFill/>
        </p:spPr>
        <p:txBody>
          <a:bodyPr wrap="square" rtlCol="0">
            <a:spAutoFit/>
          </a:bodyPr>
          <a:lstStyle/>
          <a:p>
            <a:pPr algn="r"/>
            <a:r>
              <a:rPr lang="en-US" sz="4000" b="1" i="1" dirty="0" smtClean="0">
                <a:solidFill>
                  <a:srgbClr val="4676A6"/>
                </a:solidFill>
              </a:rPr>
              <a:t>Ethics, transparency, </a:t>
            </a:r>
            <a:br>
              <a:rPr lang="en-US" sz="4000" b="1" i="1" dirty="0" smtClean="0">
                <a:solidFill>
                  <a:srgbClr val="4676A6"/>
                </a:solidFill>
              </a:rPr>
            </a:br>
            <a:r>
              <a:rPr lang="en-US" sz="4000" b="1" i="1" dirty="0" smtClean="0">
                <a:solidFill>
                  <a:srgbClr val="4676A6"/>
                </a:solidFill>
              </a:rPr>
              <a:t>public accountability, </a:t>
            </a:r>
            <a:br>
              <a:rPr lang="en-US" sz="4000" b="1" i="1" dirty="0" smtClean="0">
                <a:solidFill>
                  <a:srgbClr val="4676A6"/>
                </a:solidFill>
              </a:rPr>
            </a:br>
            <a:r>
              <a:rPr lang="en-US" sz="4000" b="1" i="1" dirty="0" smtClean="0">
                <a:solidFill>
                  <a:srgbClr val="4676A6"/>
                </a:solidFill>
              </a:rPr>
              <a:t>objectivity &amp; impartiality</a:t>
            </a:r>
            <a:endParaRPr lang="en-US" sz="4000" b="1" i="1" dirty="0">
              <a:solidFill>
                <a:srgbClr val="4676A6"/>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2340000"/>
            <a:ext cx="8208000" cy="4417707"/>
          </a:xfrm>
        </p:spPr>
        <p:txBody>
          <a:bodyPr>
            <a:noAutofit/>
          </a:bodyPr>
          <a:lstStyle/>
          <a:p>
            <a:pPr marL="0" indent="0">
              <a:lnSpc>
                <a:spcPct val="80000"/>
              </a:lnSpc>
              <a:buNone/>
            </a:pPr>
            <a:r>
              <a:rPr lang="en-US" sz="2600" dirty="0" smtClean="0"/>
              <a:t>Application of Earth observation increases the level of objectivity and impartiality in decision-making processes, including conflict resolution. The application improves transparency and public accountability. It raises no ethical issues or if it does, as in the case of privacy concerns, these are resolved in a satisfactory way for all parties concerned.</a:t>
            </a:r>
          </a:p>
          <a:p>
            <a:pPr marL="0" indent="0">
              <a:lnSpc>
                <a:spcPct val="80000"/>
              </a:lnSpc>
              <a:buNone/>
            </a:pPr>
            <a:endParaRPr lang="en-US" sz="2600" dirty="0" smtClean="0"/>
          </a:p>
          <a:p>
            <a:pPr>
              <a:lnSpc>
                <a:spcPct val="80000"/>
              </a:lnSpc>
              <a:spcBef>
                <a:spcPts val="0"/>
              </a:spcBef>
              <a:spcAft>
                <a:spcPts val="1200"/>
              </a:spcAft>
            </a:pPr>
            <a:r>
              <a:rPr lang="en-US" sz="2600" dirty="0" smtClean="0">
                <a:solidFill>
                  <a:srgbClr val="4676A6"/>
                </a:solidFill>
              </a:rPr>
              <a:t>Quantitative:</a:t>
            </a:r>
            <a:r>
              <a:rPr lang="en-US" sz="2600" dirty="0" smtClean="0"/>
              <a:t> </a:t>
            </a:r>
            <a:r>
              <a:rPr lang="en-GB" sz="2600" dirty="0" smtClean="0"/>
              <a:t>not applicable</a:t>
            </a:r>
            <a:endParaRPr lang="en-US" sz="2600" dirty="0" smtClean="0"/>
          </a:p>
          <a:p>
            <a:pPr>
              <a:lnSpc>
                <a:spcPct val="80000"/>
              </a:lnSpc>
              <a:spcBef>
                <a:spcPts val="0"/>
              </a:spcBef>
              <a:spcAft>
                <a:spcPts val="1200"/>
              </a:spcAft>
            </a:pPr>
            <a:r>
              <a:rPr lang="en-US" sz="2600" dirty="0" smtClean="0">
                <a:solidFill>
                  <a:srgbClr val="4676A6"/>
                </a:solidFill>
              </a:rPr>
              <a:t>Qualitative (on scale of 1 to 5): </a:t>
            </a:r>
            <a:r>
              <a:rPr lang="en-US" sz="2600" dirty="0" smtClean="0"/>
              <a:t>based on user testimonials and user surveys</a:t>
            </a:r>
          </a:p>
        </p:txBody>
      </p:sp>
    </p:spTree>
    <p:extLst>
      <p:ext uri="{BB962C8B-B14F-4D97-AF65-F5344CB8AC3E}">
        <p14:creationId xmlns:p14="http://schemas.microsoft.com/office/powerpoint/2010/main" val="3532823475"/>
      </p:ext>
    </p:extLst>
  </p:cSld>
  <p:clrMapOvr>
    <a:masterClrMapping/>
  </p:clrMapOvr>
  <p:transition advTm="20000"/>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5181600"/>
          </a:xfrm>
        </p:spPr>
        <p:txBody>
          <a:bodyPr anchor="t">
            <a:normAutofit/>
          </a:bodyPr>
          <a:lstStyle/>
          <a:p>
            <a:pPr algn="l">
              <a:lnSpc>
                <a:spcPct val="80000"/>
              </a:lnSpc>
              <a:spcAft>
                <a:spcPts val="1200"/>
              </a:spcAft>
              <a:tabLst>
                <a:tab pos="465138" algn="l"/>
              </a:tabLst>
            </a:pPr>
            <a:r>
              <a:rPr lang="en-US" sz="2800" dirty="0" smtClean="0">
                <a:latin typeface="+mn-lt"/>
              </a:rPr>
              <a:t>Several attempts have been made to introduce environmental accounting and to enlarge the sphere of the conventional economy to include and quantify impact on ecosystems. </a:t>
            </a:r>
            <a:br>
              <a:rPr lang="en-US" sz="2800" dirty="0" smtClean="0">
                <a:latin typeface="+mn-lt"/>
              </a:rPr>
            </a:br>
            <a:r>
              <a:rPr lang="en-US" sz="2800" dirty="0" smtClean="0">
                <a:latin typeface="+mn-lt"/>
              </a:rPr>
              <a:t/>
            </a:r>
            <a:br>
              <a:rPr lang="en-US" sz="2800" dirty="0" smtClean="0">
                <a:latin typeface="+mn-lt"/>
              </a:rPr>
            </a:br>
            <a:r>
              <a:rPr lang="en-US" sz="2800" dirty="0" smtClean="0">
                <a:latin typeface="+mn-lt"/>
              </a:rPr>
              <a:t>The following slides give some examples:</a:t>
            </a:r>
            <a:endParaRPr lang="en-US" sz="2800" dirty="0">
              <a:latin typeface="+mn-lt"/>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65</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926417517"/>
      </p:ext>
    </p:extLst>
  </p:cSld>
  <p:clrMapOvr>
    <a:masterClrMapping/>
  </p:clrMapOvr>
  <p:transition advTm="20000"/>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66</a:t>
            </a:fld>
            <a:endParaRPr lang="en-US" dirty="0"/>
          </a:p>
        </p:txBody>
      </p:sp>
      <p:sp>
        <p:nvSpPr>
          <p:cNvPr id="6" name="TextBox 5"/>
          <p:cNvSpPr txBox="1"/>
          <p:nvPr/>
        </p:nvSpPr>
        <p:spPr>
          <a:xfrm>
            <a:off x="378000" y="1620000"/>
            <a:ext cx="8208000" cy="1080000"/>
          </a:xfrm>
          <a:prstGeom prst="rect">
            <a:avLst/>
          </a:prstGeom>
          <a:noFill/>
        </p:spPr>
        <p:txBody>
          <a:bodyPr wrap="square" rtlCol="0" anchor="ctr">
            <a:spAutoFit/>
          </a:bodyPr>
          <a:lstStyle/>
          <a:p>
            <a:r>
              <a:rPr lang="en-US" sz="4000" b="1" i="1" dirty="0" smtClean="0">
                <a:solidFill>
                  <a:srgbClr val="4676A6"/>
                </a:solidFill>
              </a:rPr>
              <a:t>Environmental accounting &amp; payment for ecosystem services</a:t>
            </a:r>
            <a:endParaRPr lang="en-US" sz="4000" b="1" i="1" dirty="0">
              <a:solidFill>
                <a:srgbClr val="4676A6"/>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600" y="430615"/>
            <a:ext cx="685200" cy="73491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4513" y="489216"/>
            <a:ext cx="849087" cy="61195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8400" y="578891"/>
            <a:ext cx="1447800" cy="53279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42700" y="499790"/>
            <a:ext cx="685800" cy="68580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05400" y="506076"/>
            <a:ext cx="1562100" cy="679514"/>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67500" y="489216"/>
            <a:ext cx="696374" cy="696374"/>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73044" y="430615"/>
            <a:ext cx="823913" cy="839714"/>
          </a:xfrm>
          <a:prstGeom prst="rect">
            <a:avLst/>
          </a:prstGeom>
        </p:spPr>
      </p:pic>
      <p:sp>
        <p:nvSpPr>
          <p:cNvPr id="14" name="Content Placeholder 2"/>
          <p:cNvSpPr>
            <a:spLocks noGrp="1"/>
          </p:cNvSpPr>
          <p:nvPr>
            <p:ph idx="1"/>
          </p:nvPr>
        </p:nvSpPr>
        <p:spPr>
          <a:xfrm>
            <a:off x="378000" y="2880000"/>
            <a:ext cx="8208000" cy="3810000"/>
          </a:xfrm>
        </p:spPr>
        <p:txBody>
          <a:bodyPr>
            <a:normAutofit/>
          </a:bodyPr>
          <a:lstStyle/>
          <a:p>
            <a:pPr marL="342000" indent="-342000">
              <a:lnSpc>
                <a:spcPct val="80000"/>
              </a:lnSpc>
              <a:spcBef>
                <a:spcPts val="0"/>
              </a:spcBef>
              <a:spcAft>
                <a:spcPts val="1200"/>
              </a:spcAft>
            </a:pPr>
            <a:r>
              <a:rPr lang="en-US" sz="2600" b="1" dirty="0" err="1" smtClean="0">
                <a:solidFill>
                  <a:prstClr val="black"/>
                </a:solidFill>
                <a:ea typeface="Times New Roman"/>
                <a:cs typeface="Times New Roman"/>
              </a:rPr>
              <a:t>SEEA</a:t>
            </a:r>
            <a:r>
              <a:rPr lang="en-US" sz="2600" b="1" dirty="0" smtClean="0">
                <a:solidFill>
                  <a:prstClr val="black"/>
                </a:solidFill>
                <a:ea typeface="Times New Roman"/>
                <a:cs typeface="Times New Roman"/>
              </a:rPr>
              <a:t>:</a:t>
            </a:r>
            <a:r>
              <a:rPr lang="en-US" sz="2600" dirty="0" smtClean="0">
                <a:solidFill>
                  <a:prstClr val="black"/>
                </a:solidFill>
                <a:ea typeface="Times New Roman"/>
                <a:cs typeface="Times New Roman"/>
              </a:rPr>
              <a:t> </a:t>
            </a:r>
            <a:br>
              <a:rPr lang="en-US" sz="2600" dirty="0" smtClean="0">
                <a:solidFill>
                  <a:prstClr val="black"/>
                </a:solidFill>
                <a:ea typeface="Times New Roman"/>
                <a:cs typeface="Times New Roman"/>
              </a:rPr>
            </a:br>
            <a:r>
              <a:rPr lang="en-US" sz="2600" dirty="0" smtClean="0">
                <a:solidFill>
                  <a:prstClr val="black"/>
                </a:solidFill>
                <a:ea typeface="Times New Roman"/>
                <a:cs typeface="Times New Roman"/>
              </a:rPr>
              <a:t>System of Environmental-Economic Accounts </a:t>
            </a:r>
            <a:br>
              <a:rPr lang="en-US" sz="2600" dirty="0" smtClean="0">
                <a:solidFill>
                  <a:prstClr val="black"/>
                </a:solidFill>
                <a:ea typeface="Times New Roman"/>
                <a:cs typeface="Times New Roman"/>
              </a:rPr>
            </a:br>
            <a:r>
              <a:rPr lang="en-US" sz="2600" dirty="0" smtClean="0">
                <a:solidFill>
                  <a:prstClr val="black"/>
                </a:solidFill>
                <a:ea typeface="Times New Roman"/>
                <a:cs typeface="Times New Roman"/>
              </a:rPr>
              <a:t>(</a:t>
            </a:r>
            <a:r>
              <a:rPr lang="en-US" sz="2600" dirty="0" smtClean="0"/>
              <a:t>EC, </a:t>
            </a:r>
            <a:r>
              <a:rPr lang="en-US" sz="2600" dirty="0" err="1" smtClean="0"/>
              <a:t>FAO</a:t>
            </a:r>
            <a:r>
              <a:rPr lang="en-US" sz="2600" dirty="0" smtClean="0"/>
              <a:t>, IMF, OECD, UN, WB </a:t>
            </a:r>
            <a:r>
              <a:rPr lang="en-US" sz="2600" dirty="0" smtClean="0">
                <a:solidFill>
                  <a:prstClr val="black"/>
                </a:solidFill>
                <a:ea typeface="Times New Roman"/>
                <a:cs typeface="Times New Roman"/>
              </a:rPr>
              <a:t>)</a:t>
            </a:r>
          </a:p>
          <a:p>
            <a:pPr marL="342000" lvl="0" indent="-342000">
              <a:lnSpc>
                <a:spcPct val="80000"/>
              </a:lnSpc>
              <a:spcBef>
                <a:spcPts val="0"/>
              </a:spcBef>
              <a:spcAft>
                <a:spcPts val="1200"/>
              </a:spcAft>
            </a:pPr>
            <a:r>
              <a:rPr lang="en-US" sz="2600" b="1" dirty="0" smtClean="0">
                <a:solidFill>
                  <a:prstClr val="black"/>
                </a:solidFill>
                <a:ea typeface="Times New Roman"/>
                <a:cs typeface="Times New Roman"/>
              </a:rPr>
              <a:t>WAVES:</a:t>
            </a:r>
            <a:r>
              <a:rPr lang="en-US" sz="2600" dirty="0" smtClean="0">
                <a:solidFill>
                  <a:prstClr val="black"/>
                </a:solidFill>
                <a:ea typeface="Times New Roman"/>
                <a:cs typeface="Times New Roman"/>
              </a:rPr>
              <a:t> </a:t>
            </a:r>
            <a:br>
              <a:rPr lang="en-US" sz="2600" dirty="0" smtClean="0">
                <a:solidFill>
                  <a:prstClr val="black"/>
                </a:solidFill>
                <a:ea typeface="Times New Roman"/>
                <a:cs typeface="Times New Roman"/>
              </a:rPr>
            </a:br>
            <a:r>
              <a:rPr lang="en-US" sz="2600" dirty="0" smtClean="0">
                <a:solidFill>
                  <a:prstClr val="black"/>
                </a:solidFill>
                <a:ea typeface="Times New Roman"/>
                <a:cs typeface="Times New Roman"/>
              </a:rPr>
              <a:t>Wealth Accounting and the Valuation of Ecosystem Services (global partnership, led by World Bank)</a:t>
            </a:r>
          </a:p>
          <a:p>
            <a:pPr marL="342000" lvl="0" indent="-342000">
              <a:lnSpc>
                <a:spcPct val="80000"/>
              </a:lnSpc>
              <a:spcBef>
                <a:spcPts val="0"/>
              </a:spcBef>
              <a:spcAft>
                <a:spcPts val="1200"/>
              </a:spcAft>
            </a:pPr>
            <a:r>
              <a:rPr lang="en-US" sz="2600" b="1" dirty="0" err="1" smtClean="0">
                <a:solidFill>
                  <a:prstClr val="black"/>
                </a:solidFill>
                <a:ea typeface="Times New Roman"/>
                <a:cs typeface="Times New Roman"/>
              </a:rPr>
              <a:t>TEEB</a:t>
            </a:r>
            <a:r>
              <a:rPr lang="en-US" sz="2600" b="1" dirty="0" smtClean="0">
                <a:solidFill>
                  <a:prstClr val="black"/>
                </a:solidFill>
                <a:ea typeface="Times New Roman"/>
                <a:cs typeface="Times New Roman"/>
              </a:rPr>
              <a:t>:</a:t>
            </a:r>
            <a:r>
              <a:rPr lang="en-US" sz="2600" dirty="0" smtClean="0">
                <a:solidFill>
                  <a:prstClr val="black"/>
                </a:solidFill>
                <a:ea typeface="Times New Roman"/>
                <a:cs typeface="Times New Roman"/>
              </a:rPr>
              <a:t> </a:t>
            </a:r>
            <a:br>
              <a:rPr lang="en-US" sz="2600" dirty="0" smtClean="0">
                <a:solidFill>
                  <a:prstClr val="black"/>
                </a:solidFill>
                <a:ea typeface="Times New Roman"/>
                <a:cs typeface="Times New Roman"/>
              </a:rPr>
            </a:br>
            <a:r>
              <a:rPr lang="en-US" sz="2600" dirty="0" smtClean="0">
                <a:solidFill>
                  <a:prstClr val="black"/>
                </a:solidFill>
                <a:ea typeface="Times New Roman"/>
                <a:cs typeface="Times New Roman"/>
              </a:rPr>
              <a:t>The Economics of Ecosystems and Biodiversity </a:t>
            </a:r>
            <a:br>
              <a:rPr lang="en-US" sz="2600" dirty="0" smtClean="0">
                <a:solidFill>
                  <a:prstClr val="black"/>
                </a:solidFill>
                <a:ea typeface="Times New Roman"/>
                <a:cs typeface="Times New Roman"/>
              </a:rPr>
            </a:br>
            <a:r>
              <a:rPr lang="en-US" sz="2600" dirty="0" smtClean="0">
                <a:solidFill>
                  <a:prstClr val="black"/>
                </a:solidFill>
                <a:ea typeface="Times New Roman"/>
                <a:cs typeface="Times New Roman"/>
              </a:rPr>
              <a:t>(group led by UNEP)</a:t>
            </a:r>
          </a:p>
        </p:txBody>
      </p:sp>
    </p:spTree>
    <p:extLst>
      <p:ext uri="{BB962C8B-B14F-4D97-AF65-F5344CB8AC3E}">
        <p14:creationId xmlns:p14="http://schemas.microsoft.com/office/powerpoint/2010/main" val="1592292387"/>
      </p:ext>
    </p:extLst>
  </p:cSld>
  <p:clrMapOvr>
    <a:masterClrMapping/>
  </p:clrMapOvr>
  <p:transition advTm="20000"/>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67</a:t>
            </a:fld>
            <a:endParaRPr lang="en-US"/>
          </a:p>
        </p:txBody>
      </p:sp>
      <p:sp>
        <p:nvSpPr>
          <p:cNvPr id="3" name="Title 2"/>
          <p:cNvSpPr>
            <a:spLocks noGrp="1"/>
          </p:cNvSpPr>
          <p:nvPr>
            <p:ph type="title"/>
          </p:nvPr>
        </p:nvSpPr>
        <p:spPr>
          <a:xfrm>
            <a:off x="190500" y="216000"/>
            <a:ext cx="8763000" cy="709200"/>
          </a:xfrm>
        </p:spPr>
        <p:txBody>
          <a:bodyPr>
            <a:normAutofit/>
          </a:bodyPr>
          <a:lstStyle/>
          <a:p>
            <a:pPr>
              <a:defRPr/>
            </a:pPr>
            <a:r>
              <a:rPr lang="en-US" sz="4000" b="1" i="1" dirty="0" smtClean="0">
                <a:solidFill>
                  <a:srgbClr val="4676A6"/>
                </a:solidFill>
              </a:rPr>
              <a:t>SEEA Conceptual Framework</a:t>
            </a:r>
            <a:endParaRPr lang="en-US" sz="4000" b="1" i="1" dirty="0">
              <a:solidFill>
                <a:srgbClr val="4676A6"/>
              </a:solidFill>
            </a:endParaRPr>
          </a:p>
        </p:txBody>
      </p:sp>
      <p:sp>
        <p:nvSpPr>
          <p:cNvPr id="4" name="TextBox 3"/>
          <p:cNvSpPr txBox="1"/>
          <p:nvPr/>
        </p:nvSpPr>
        <p:spPr>
          <a:xfrm>
            <a:off x="1195499" y="6300000"/>
            <a:ext cx="6753003" cy="338554"/>
          </a:xfrm>
          <a:prstGeom prst="rect">
            <a:avLst/>
          </a:prstGeom>
          <a:noFill/>
        </p:spPr>
        <p:txBody>
          <a:bodyPr wrap="none" rtlCol="0">
            <a:spAutoFit/>
          </a:bodyPr>
          <a:lstStyle/>
          <a:p>
            <a:pPr algn="ctr"/>
            <a:r>
              <a:rPr lang="en-US" sz="1600" i="1" dirty="0" smtClean="0"/>
              <a:t>Source: SEEA conceptual framework report (EC, FAO, IMF, OECD, UN, WB 2012)</a:t>
            </a:r>
            <a:endParaRPr lang="en-US" sz="1600" i="1"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066800"/>
            <a:ext cx="7772400" cy="5229163"/>
          </a:xfrm>
          <a:prstGeom prst="rect">
            <a:avLst/>
          </a:prstGeom>
          <a:noFill/>
          <a:ln>
            <a:noFill/>
          </a:ln>
        </p:spPr>
      </p:pic>
    </p:spTree>
    <p:extLst>
      <p:ext uri="{BB962C8B-B14F-4D97-AF65-F5344CB8AC3E}">
        <p14:creationId xmlns:p14="http://schemas.microsoft.com/office/powerpoint/2010/main" val="3633816606"/>
      </p:ext>
    </p:extLst>
  </p:cSld>
  <p:clrMapOvr>
    <a:masterClrMapping/>
  </p:clrMapOvr>
  <p:transition advTm="20000"/>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5181600"/>
          </a:xfrm>
        </p:spPr>
        <p:txBody>
          <a:bodyPr anchor="t">
            <a:normAutofit/>
          </a:bodyPr>
          <a:lstStyle/>
          <a:p>
            <a:pPr algn="l">
              <a:lnSpc>
                <a:spcPct val="80000"/>
              </a:lnSpc>
              <a:spcAft>
                <a:spcPts val="1200"/>
              </a:spcAft>
              <a:tabLst>
                <a:tab pos="465138" algn="l"/>
              </a:tabLst>
            </a:pPr>
            <a:r>
              <a:rPr lang="en-US" sz="2800" dirty="0" smtClean="0">
                <a:latin typeface="+mn-lt"/>
              </a:rPr>
              <a:t>For earth observation the work of the Group on Earth Observations (GEO) is essential to achieve the goal </a:t>
            </a:r>
            <a:r>
              <a:rPr lang="en-US" sz="2800" dirty="0">
                <a:latin typeface="+mn-lt"/>
              </a:rPr>
              <a:t>of </a:t>
            </a:r>
            <a:r>
              <a:rPr lang="en-US" sz="2800" dirty="0" smtClean="0">
                <a:latin typeface="+mn-lt"/>
              </a:rPr>
              <a:t>a Global </a:t>
            </a:r>
            <a:r>
              <a:rPr lang="en-US" sz="2800" dirty="0">
                <a:latin typeface="+mn-lt"/>
              </a:rPr>
              <a:t>Earth Observations System of Systems (GEOSS</a:t>
            </a:r>
            <a:r>
              <a:rPr lang="en-US" sz="2800" dirty="0" smtClean="0">
                <a:latin typeface="+mn-lt"/>
              </a:rPr>
              <a:t>), resulting in the shared GEO common infrastructure (GCI): </a:t>
            </a:r>
            <a:endParaRPr lang="en-US" sz="2800" dirty="0">
              <a:latin typeface="+mn-lt"/>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68</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926417517"/>
      </p:ext>
    </p:extLst>
  </p:cSld>
  <p:clrMapOvr>
    <a:masterClrMapping/>
  </p:clrMapOvr>
  <p:transition advTm="20000"/>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69</a:t>
            </a:fld>
            <a:endParaRPr lang="en-US"/>
          </a:p>
        </p:txBody>
      </p:sp>
      <p:sp>
        <p:nvSpPr>
          <p:cNvPr id="3" name="Title 2"/>
          <p:cNvSpPr>
            <a:spLocks noGrp="1"/>
          </p:cNvSpPr>
          <p:nvPr>
            <p:ph type="title"/>
          </p:nvPr>
        </p:nvSpPr>
        <p:spPr>
          <a:xfrm>
            <a:off x="190500" y="216000"/>
            <a:ext cx="8763000" cy="709200"/>
          </a:xfrm>
        </p:spPr>
        <p:txBody>
          <a:bodyPr>
            <a:normAutofit/>
          </a:bodyPr>
          <a:lstStyle/>
          <a:p>
            <a:pPr>
              <a:defRPr/>
            </a:pPr>
            <a:r>
              <a:rPr lang="en-US" sz="4000" b="1" i="1" dirty="0" smtClean="0">
                <a:solidFill>
                  <a:srgbClr val="4676A6"/>
                </a:solidFill>
              </a:rPr>
              <a:t>Group on Earth Observations</a:t>
            </a:r>
            <a:endParaRPr lang="en-US" sz="4000" b="1" i="1" dirty="0">
              <a:solidFill>
                <a:srgbClr val="4676A6"/>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9500" y="1074448"/>
            <a:ext cx="7305001" cy="5478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000" y="6012000"/>
            <a:ext cx="2743200" cy="549298"/>
          </a:xfrm>
          <a:prstGeom prst="rect">
            <a:avLst/>
          </a:prstGeom>
        </p:spPr>
      </p:pic>
    </p:spTree>
    <p:extLst>
      <p:ext uri="{BB962C8B-B14F-4D97-AF65-F5344CB8AC3E}">
        <p14:creationId xmlns:p14="http://schemas.microsoft.com/office/powerpoint/2010/main" val="1897469505"/>
      </p:ext>
    </p:extLst>
  </p:cSld>
  <p:clrMapOvr>
    <a:masterClrMapping/>
  </p:clrMapOvr>
  <p:transition advTm="20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1800000"/>
            <a:ext cx="8208000" cy="4796597"/>
          </a:xfrm>
        </p:spPr>
        <p:txBody>
          <a:bodyPr>
            <a:noAutofit/>
          </a:bodyPr>
          <a:lstStyle/>
          <a:p>
            <a:pPr marL="0" marR="0" indent="0">
              <a:lnSpc>
                <a:spcPct val="80000"/>
              </a:lnSpc>
              <a:spcBef>
                <a:spcPts val="0"/>
              </a:spcBef>
              <a:spcAft>
                <a:spcPts val="1200"/>
              </a:spcAft>
              <a:buNone/>
            </a:pPr>
            <a:r>
              <a:rPr lang="en-US" sz="2600" dirty="0" smtClean="0">
                <a:ea typeface="Calibri"/>
                <a:cs typeface="Times New Roman"/>
              </a:rPr>
              <a:t>Definition of </a:t>
            </a:r>
            <a:r>
              <a:rPr lang="en-US" sz="2600" b="1" dirty="0">
                <a:ea typeface="Calibri"/>
                <a:cs typeface="Times New Roman"/>
              </a:rPr>
              <a:t>climate: </a:t>
            </a:r>
            <a:r>
              <a:rPr lang="en-US" sz="2600" b="1" dirty="0" smtClean="0">
                <a:solidFill>
                  <a:srgbClr val="4676A6"/>
                </a:solidFill>
                <a:ea typeface="Calibri"/>
                <a:cs typeface="Times New Roman"/>
              </a:rPr>
              <a:t>a </a:t>
            </a:r>
            <a:r>
              <a:rPr lang="en-US" sz="2600" b="1" dirty="0">
                <a:solidFill>
                  <a:srgbClr val="4676A6"/>
                </a:solidFill>
                <a:ea typeface="Calibri"/>
                <a:cs typeface="Times New Roman"/>
              </a:rPr>
              <a:t>measure of the average pattern of variation in temperature, humidity, atmospheric pressure, wind, precipitation, atmospheric particle count and other meteorological variables in a given region over long periods of </a:t>
            </a:r>
            <a:r>
              <a:rPr lang="en-US" sz="2600" b="1" dirty="0" smtClean="0">
                <a:solidFill>
                  <a:srgbClr val="4676A6"/>
                </a:solidFill>
                <a:ea typeface="Calibri"/>
                <a:cs typeface="Times New Roman"/>
              </a:rPr>
              <a:t>time</a:t>
            </a:r>
            <a:endParaRPr lang="en-US" sz="2600" b="1" dirty="0">
              <a:solidFill>
                <a:srgbClr val="4676A6"/>
              </a:solidFill>
              <a:ea typeface="Calibri"/>
              <a:cs typeface="Times New Roman"/>
            </a:endParaRPr>
          </a:p>
          <a:p>
            <a:pPr marL="0" marR="0" indent="0">
              <a:lnSpc>
                <a:spcPct val="80000"/>
              </a:lnSpc>
              <a:spcBef>
                <a:spcPts val="0"/>
              </a:spcBef>
              <a:spcAft>
                <a:spcPts val="1200"/>
              </a:spcAft>
              <a:buNone/>
            </a:pPr>
            <a:r>
              <a:rPr lang="en-US" sz="2600" b="1" dirty="0" smtClean="0">
                <a:ea typeface="Calibri"/>
                <a:cs typeface="Times New Roman"/>
              </a:rPr>
              <a:t>Climate </a:t>
            </a:r>
            <a:r>
              <a:rPr lang="en-US" sz="2600" b="1" dirty="0">
                <a:ea typeface="Calibri"/>
                <a:cs typeface="Times New Roman"/>
              </a:rPr>
              <a:t>change </a:t>
            </a:r>
            <a:r>
              <a:rPr lang="en-US" sz="2600" dirty="0" smtClean="0">
                <a:ea typeface="Calibri"/>
                <a:cs typeface="Times New Roman"/>
              </a:rPr>
              <a:t>refers </a:t>
            </a:r>
            <a:r>
              <a:rPr lang="en-US" sz="2600" dirty="0">
                <a:ea typeface="Calibri"/>
                <a:cs typeface="Times New Roman"/>
              </a:rPr>
              <a:t>to </a:t>
            </a:r>
            <a:r>
              <a:rPr lang="en-US" sz="2600" b="1" dirty="0">
                <a:solidFill>
                  <a:srgbClr val="4676A6"/>
                </a:solidFill>
                <a:ea typeface="Calibri"/>
                <a:cs typeface="Times New Roman"/>
              </a:rPr>
              <a:t>a change in the state of the climate that can be identified (e.g. using statistical tests) by changes in the mean and/or the variability of its properties, and that persists for an extended period, typically decades or </a:t>
            </a:r>
            <a:r>
              <a:rPr lang="en-US" sz="2600" b="1" dirty="0" smtClean="0">
                <a:solidFill>
                  <a:srgbClr val="4676A6"/>
                </a:solidFill>
                <a:ea typeface="Calibri"/>
                <a:cs typeface="Times New Roman"/>
              </a:rPr>
              <a:t>longer </a:t>
            </a:r>
          </a:p>
          <a:p>
            <a:pPr marL="0" marR="0" indent="0">
              <a:lnSpc>
                <a:spcPct val="80000"/>
              </a:lnSpc>
              <a:spcBef>
                <a:spcPts val="0"/>
              </a:spcBef>
              <a:spcAft>
                <a:spcPts val="1200"/>
              </a:spcAft>
              <a:buNone/>
            </a:pPr>
            <a:endParaRPr lang="en-US" sz="2000" i="1" dirty="0" smtClean="0">
              <a:ea typeface="Calibri"/>
              <a:cs typeface="Times New Roman"/>
            </a:endParaRPr>
          </a:p>
          <a:p>
            <a:pPr marL="0" marR="0" indent="0">
              <a:lnSpc>
                <a:spcPct val="80000"/>
              </a:lnSpc>
              <a:spcBef>
                <a:spcPts val="0"/>
              </a:spcBef>
              <a:spcAft>
                <a:spcPts val="1200"/>
              </a:spcAft>
              <a:buNone/>
            </a:pPr>
            <a:r>
              <a:rPr lang="en-US" sz="2000" i="1" dirty="0" err="1" smtClean="0">
                <a:ea typeface="Calibri"/>
                <a:cs typeface="Times New Roman"/>
              </a:rPr>
              <a:t>IPCC</a:t>
            </a:r>
            <a:r>
              <a:rPr lang="en-US" sz="2000" i="1" dirty="0" smtClean="0">
                <a:ea typeface="Calibri"/>
                <a:cs typeface="Times New Roman"/>
              </a:rPr>
              <a:t> refers </a:t>
            </a:r>
            <a:r>
              <a:rPr lang="en-US" sz="2000" i="1" dirty="0">
                <a:ea typeface="Calibri"/>
                <a:cs typeface="Times New Roman"/>
              </a:rPr>
              <a:t>to any change in climate over time, whether due to natural variability or as a result of human </a:t>
            </a:r>
            <a:r>
              <a:rPr lang="en-US" sz="2000" i="1" dirty="0" smtClean="0">
                <a:ea typeface="Calibri"/>
                <a:cs typeface="Times New Roman"/>
              </a:rPr>
              <a:t>activity; UNFCCC refers to climate change in terms of (direct or indirect) human activity</a:t>
            </a:r>
          </a:p>
        </p:txBody>
      </p:sp>
      <p:sp>
        <p:nvSpPr>
          <p:cNvPr id="6" name="Slide Number Placeholder 5"/>
          <p:cNvSpPr>
            <a:spLocks noGrp="1"/>
          </p:cNvSpPr>
          <p:nvPr>
            <p:ph type="sldNum" sz="quarter" idx="12"/>
          </p:nvPr>
        </p:nvSpPr>
        <p:spPr/>
        <p:txBody>
          <a:bodyPr/>
          <a:lstStyle/>
          <a:p>
            <a:fld id="{7AE59B96-4131-4DD5-A7F3-9C8969C240CC}" type="slidenum">
              <a:rPr lang="en-US" smtClean="0"/>
              <a:pPr/>
              <a:t>7</a:t>
            </a:fld>
            <a:endParaRPr lang="en-US" dirty="0"/>
          </a:p>
        </p:txBody>
      </p:sp>
      <p:sp>
        <p:nvSpPr>
          <p:cNvPr id="2" name="TextBox 1"/>
          <p:cNvSpPr txBox="1"/>
          <p:nvPr/>
        </p:nvSpPr>
        <p:spPr>
          <a:xfrm>
            <a:off x="378000" y="900000"/>
            <a:ext cx="8208000" cy="707886"/>
          </a:xfrm>
          <a:prstGeom prst="rect">
            <a:avLst/>
          </a:prstGeom>
          <a:noFill/>
        </p:spPr>
        <p:txBody>
          <a:bodyPr wrap="square" rtlCol="0" anchor="ctr">
            <a:spAutoFit/>
          </a:bodyPr>
          <a:lstStyle/>
          <a:p>
            <a:pPr algn="r"/>
            <a:r>
              <a:rPr lang="en-US" sz="4000" b="1" i="1" dirty="0" smtClean="0">
                <a:solidFill>
                  <a:srgbClr val="4676A6"/>
                </a:solidFill>
              </a:rPr>
              <a:t>Scope</a:t>
            </a:r>
            <a:endParaRPr lang="en-US" sz="4000" b="1" i="1" dirty="0">
              <a:solidFill>
                <a:srgbClr val="4676A6"/>
              </a:solidFill>
            </a:endParaRPr>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1537521376"/>
      </p:ext>
    </p:extLst>
  </p:cSld>
  <p:clrMapOvr>
    <a:masterClrMapping/>
  </p:clrMapOvr>
  <p:transition advTm="2000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70</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8" name="Title 1"/>
          <p:cNvSpPr txBox="1">
            <a:spLocks/>
          </p:cNvSpPr>
          <p:nvPr/>
        </p:nvSpPr>
        <p:spPr>
          <a:xfrm>
            <a:off x="378000" y="900000"/>
            <a:ext cx="8208000" cy="7092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sz="4000" b="1" i="1" noProof="0" dirty="0" smtClean="0">
                <a:solidFill>
                  <a:srgbClr val="4676A6"/>
                </a:solidFill>
                <a:latin typeface="+mj-lt"/>
                <a:ea typeface="+mj-ea"/>
                <a:cs typeface="+mj-cs"/>
              </a:rPr>
              <a:t>Marketing elements</a:t>
            </a:r>
            <a:endParaRPr kumimoji="0" lang="en-US" sz="4000" b="1" i="1" u="none" strike="noStrike" kern="1200" cap="none" spc="0" normalizeH="0" noProof="0" dirty="0">
              <a:ln>
                <a:noFill/>
              </a:ln>
              <a:solidFill>
                <a:srgbClr val="4676A6"/>
              </a:solidFill>
              <a:effectLst/>
              <a:uLnTx/>
              <a:uFillTx/>
              <a:latin typeface="+mj-lt"/>
              <a:ea typeface="+mj-ea"/>
              <a:cs typeface="+mj-cs"/>
            </a:endParaRPr>
          </a:p>
        </p:txBody>
      </p:sp>
      <p:sp>
        <p:nvSpPr>
          <p:cNvPr id="11" name="Content Placeholder 2"/>
          <p:cNvSpPr>
            <a:spLocks noGrp="1"/>
          </p:cNvSpPr>
          <p:nvPr>
            <p:ph idx="1"/>
          </p:nvPr>
        </p:nvSpPr>
        <p:spPr>
          <a:xfrm>
            <a:off x="378000" y="1800000"/>
            <a:ext cx="8208000" cy="4417707"/>
          </a:xfrm>
        </p:spPr>
        <p:txBody>
          <a:bodyPr>
            <a:noAutofit/>
          </a:bodyPr>
          <a:lstStyle/>
          <a:p>
            <a:pPr lvl="0">
              <a:lnSpc>
                <a:spcPct val="80000"/>
              </a:lnSpc>
              <a:spcBef>
                <a:spcPts val="0"/>
              </a:spcBef>
              <a:spcAft>
                <a:spcPts val="1200"/>
              </a:spcAft>
            </a:pPr>
            <a:r>
              <a:rPr lang="nl-NL" sz="2800" dirty="0" smtClean="0"/>
              <a:t>Customer value propositions</a:t>
            </a:r>
            <a:endParaRPr lang="en-US" sz="2800" dirty="0"/>
          </a:p>
          <a:p>
            <a:pPr>
              <a:lnSpc>
                <a:spcPct val="80000"/>
              </a:lnSpc>
              <a:spcBef>
                <a:spcPts val="0"/>
              </a:spcBef>
              <a:spcAft>
                <a:spcPts val="1200"/>
              </a:spcAft>
            </a:pPr>
            <a:r>
              <a:rPr lang="nl-NL" sz="2800" dirty="0" smtClean="0"/>
              <a:t>Crossing the technology chasm</a:t>
            </a:r>
          </a:p>
          <a:p>
            <a:pPr>
              <a:lnSpc>
                <a:spcPct val="80000"/>
              </a:lnSpc>
              <a:spcBef>
                <a:spcPts val="0"/>
              </a:spcBef>
              <a:spcAft>
                <a:spcPts val="1200"/>
              </a:spcAft>
            </a:pPr>
            <a:r>
              <a:rPr lang="nl-NL" sz="2800" dirty="0" smtClean="0"/>
              <a:t>Creating shared value</a:t>
            </a:r>
          </a:p>
          <a:p>
            <a:pPr>
              <a:lnSpc>
                <a:spcPct val="80000"/>
              </a:lnSpc>
              <a:spcBef>
                <a:spcPts val="0"/>
              </a:spcBef>
              <a:spcAft>
                <a:spcPts val="1200"/>
              </a:spcAft>
            </a:pPr>
            <a:r>
              <a:rPr lang="nl-NL" sz="2800" dirty="0" smtClean="0"/>
              <a:t>Promotion tools</a:t>
            </a:r>
            <a:r>
              <a:rPr lang="en-US" sz="2600" dirty="0" smtClean="0"/>
              <a:t/>
            </a:r>
            <a:br>
              <a:rPr lang="en-US" sz="2600" dirty="0" smtClean="0"/>
            </a:br>
            <a:endParaRPr lang="en-US" sz="2600" dirty="0" smtClean="0"/>
          </a:p>
        </p:txBody>
      </p:sp>
    </p:spTree>
    <p:extLst>
      <p:ext uri="{BB962C8B-B14F-4D97-AF65-F5344CB8AC3E}">
        <p14:creationId xmlns:p14="http://schemas.microsoft.com/office/powerpoint/2010/main" val="1184681602"/>
      </p:ext>
    </p:extLst>
  </p:cSld>
  <p:clrMapOvr>
    <a:masterClrMapping/>
  </p:clrMapOvr>
  <p:transition advTm="20000"/>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5181600"/>
          </a:xfrm>
        </p:spPr>
        <p:txBody>
          <a:bodyPr anchor="t">
            <a:normAutofit/>
          </a:bodyPr>
          <a:lstStyle/>
          <a:p>
            <a:pPr algn="l">
              <a:lnSpc>
                <a:spcPct val="80000"/>
              </a:lnSpc>
              <a:spcAft>
                <a:spcPts val="1200"/>
              </a:spcAft>
              <a:tabLst>
                <a:tab pos="465138" algn="l"/>
              </a:tabLst>
            </a:pPr>
            <a:r>
              <a:rPr lang="en-US" sz="2800" dirty="0" smtClean="0">
                <a:latin typeface="+mn-lt"/>
              </a:rPr>
              <a:t>Customer value propositions capture the unique value of a product or services as perceived and appreciated by the customer. </a:t>
            </a:r>
            <a:br>
              <a:rPr lang="en-US" sz="2800" dirty="0" smtClean="0">
                <a:latin typeface="+mn-lt"/>
              </a:rPr>
            </a:br>
            <a:r>
              <a:rPr lang="en-US" sz="2800" dirty="0" smtClean="0">
                <a:latin typeface="+mn-lt"/>
              </a:rPr>
              <a:t/>
            </a:r>
            <a:br>
              <a:rPr lang="en-US" sz="2800" dirty="0" smtClean="0">
                <a:latin typeface="+mn-lt"/>
              </a:rPr>
            </a:br>
            <a:r>
              <a:rPr lang="en-US" sz="2800" dirty="0" smtClean="0">
                <a:latin typeface="+mn-lt"/>
              </a:rPr>
              <a:t>Interestingly, they can differ completely from the features that the provider considers most important: </a:t>
            </a:r>
            <a:endParaRPr lang="en-US" sz="2800" dirty="0">
              <a:latin typeface="+mn-lt"/>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71</a:t>
            </a:fld>
            <a:endParaRPr lang="en-US" dirty="0"/>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95864153"/>
      </p:ext>
    </p:extLst>
  </p:cSld>
  <p:clrMapOvr>
    <a:masterClrMapping/>
  </p:clrMapOvr>
  <p:transition advTm="20000"/>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72</a:t>
            </a:fld>
            <a:endParaRPr lang="en-US" dirty="0"/>
          </a:p>
        </p:txBody>
      </p:sp>
      <p:sp>
        <p:nvSpPr>
          <p:cNvPr id="3" name="Title 2"/>
          <p:cNvSpPr>
            <a:spLocks noGrp="1"/>
          </p:cNvSpPr>
          <p:nvPr>
            <p:ph type="title"/>
          </p:nvPr>
        </p:nvSpPr>
        <p:spPr>
          <a:xfrm>
            <a:off x="190500" y="152400"/>
            <a:ext cx="8763000" cy="709200"/>
          </a:xfrm>
        </p:spPr>
        <p:txBody>
          <a:bodyPr>
            <a:normAutofit fontScale="90000"/>
          </a:bodyPr>
          <a:lstStyle/>
          <a:p>
            <a:pPr>
              <a:defRPr/>
            </a:pPr>
            <a:r>
              <a:rPr lang="en-US" b="1" i="1" dirty="0" smtClean="0">
                <a:solidFill>
                  <a:srgbClr val="4676A6"/>
                </a:solidFill>
              </a:rPr>
              <a:t>Customer Value Propositions</a:t>
            </a:r>
            <a:endParaRPr lang="en-US" b="1" i="1" dirty="0">
              <a:solidFill>
                <a:srgbClr val="4676A6"/>
              </a:solidFill>
            </a:endParaRPr>
          </a:p>
        </p:txBody>
      </p:sp>
      <p:sp>
        <p:nvSpPr>
          <p:cNvPr id="4" name="TextBox 3"/>
          <p:cNvSpPr txBox="1"/>
          <p:nvPr/>
        </p:nvSpPr>
        <p:spPr>
          <a:xfrm>
            <a:off x="198000" y="6408000"/>
            <a:ext cx="5903667" cy="338554"/>
          </a:xfrm>
          <a:prstGeom prst="rect">
            <a:avLst/>
          </a:prstGeom>
          <a:noFill/>
        </p:spPr>
        <p:txBody>
          <a:bodyPr wrap="none" rtlCol="0">
            <a:spAutoFit/>
          </a:bodyPr>
          <a:lstStyle/>
          <a:p>
            <a:pPr algn="ctr"/>
            <a:r>
              <a:rPr lang="en-US" sz="1600" i="1" dirty="0" smtClean="0"/>
              <a:t>Source: Customer value propositions in business markets (HBR 2006)</a:t>
            </a:r>
            <a:endParaRPr lang="en-US" sz="1600" i="1" dirty="0"/>
          </a:p>
        </p:txBody>
      </p:sp>
      <p:graphicFrame>
        <p:nvGraphicFramePr>
          <p:cNvPr id="2" name="Table 1"/>
          <p:cNvGraphicFramePr>
            <a:graphicFrameLocks noGrp="1"/>
          </p:cNvGraphicFramePr>
          <p:nvPr>
            <p:extLst>
              <p:ext uri="{D42A27DB-BD31-4B8C-83A1-F6EECF244321}">
                <p14:modId xmlns:p14="http://schemas.microsoft.com/office/powerpoint/2010/main" val="322078358"/>
              </p:ext>
            </p:extLst>
          </p:nvPr>
        </p:nvGraphicFramePr>
        <p:xfrm>
          <a:off x="270000" y="792000"/>
          <a:ext cx="8610602" cy="5669280"/>
        </p:xfrm>
        <a:graphic>
          <a:graphicData uri="http://schemas.openxmlformats.org/drawingml/2006/table">
            <a:tbl>
              <a:tblPr firstRow="1" bandRow="1">
                <a:tableStyleId>{5C22544A-7EE6-4342-B048-85BDC9FD1C3A}</a:tableStyleId>
              </a:tblPr>
              <a:tblGrid>
                <a:gridCol w="1524001"/>
                <a:gridCol w="1524000"/>
                <a:gridCol w="2590800"/>
                <a:gridCol w="2971801"/>
              </a:tblGrid>
              <a:tr h="370840">
                <a:tc>
                  <a:txBody>
                    <a:bodyPr/>
                    <a:lstStyle/>
                    <a:p>
                      <a:r>
                        <a:rPr lang="en-US" dirty="0" smtClean="0"/>
                        <a:t>VALUE PROPOSITION</a:t>
                      </a:r>
                      <a:endParaRPr lang="en-US" dirty="0"/>
                    </a:p>
                  </a:txBody>
                  <a:tcPr/>
                </a:tc>
                <a:tc>
                  <a:txBody>
                    <a:bodyPr/>
                    <a:lstStyle/>
                    <a:p>
                      <a:r>
                        <a:rPr lang="en-US" dirty="0" smtClean="0"/>
                        <a:t>ALL BENEFITS</a:t>
                      </a:r>
                      <a:endParaRPr lang="en-US" dirty="0"/>
                    </a:p>
                  </a:txBody>
                  <a:tcPr/>
                </a:tc>
                <a:tc>
                  <a:txBody>
                    <a:bodyPr/>
                    <a:lstStyle/>
                    <a:p>
                      <a:r>
                        <a:rPr lang="en-US" dirty="0" smtClean="0"/>
                        <a:t>FAVOURABLE POINTS OF DIFFERENCE</a:t>
                      </a:r>
                      <a:endParaRPr lang="en-US" dirty="0"/>
                    </a:p>
                  </a:txBody>
                  <a:tcPr/>
                </a:tc>
                <a:tc>
                  <a:txBody>
                    <a:bodyPr/>
                    <a:lstStyle/>
                    <a:p>
                      <a:r>
                        <a:rPr lang="en-US" dirty="0" smtClean="0"/>
                        <a:t>RESONATING</a:t>
                      </a:r>
                      <a:r>
                        <a:rPr lang="en-US" baseline="0" dirty="0" smtClean="0"/>
                        <a:t> FOCUS</a:t>
                      </a:r>
                      <a:endParaRPr lang="en-US" dirty="0"/>
                    </a:p>
                  </a:txBody>
                  <a:tcPr/>
                </a:tc>
              </a:tr>
              <a:tr h="370840">
                <a:tc>
                  <a:txBody>
                    <a:bodyPr/>
                    <a:lstStyle/>
                    <a:p>
                      <a:r>
                        <a:rPr lang="en-US" dirty="0" smtClean="0"/>
                        <a:t>Consists</a:t>
                      </a:r>
                      <a:r>
                        <a:rPr lang="en-US" baseline="0" dirty="0" smtClean="0"/>
                        <a:t> of:</a:t>
                      </a:r>
                      <a:endParaRPr lang="en-US" dirty="0"/>
                    </a:p>
                  </a:txBody>
                  <a:tcPr/>
                </a:tc>
                <a:tc>
                  <a:txBody>
                    <a:bodyPr/>
                    <a:lstStyle/>
                    <a:p>
                      <a:r>
                        <a:rPr lang="en-US" dirty="0" smtClean="0"/>
                        <a:t>All benefits customers receive from a market offering</a:t>
                      </a:r>
                      <a:endParaRPr lang="en-US" dirty="0"/>
                    </a:p>
                  </a:txBody>
                  <a:tcPr/>
                </a:tc>
                <a:tc>
                  <a:txBody>
                    <a:bodyPr/>
                    <a:lstStyle/>
                    <a:p>
                      <a:r>
                        <a:rPr lang="en-US" dirty="0" smtClean="0"/>
                        <a:t>All </a:t>
                      </a:r>
                      <a:r>
                        <a:rPr lang="en-US" dirty="0" err="1" smtClean="0"/>
                        <a:t>favourable</a:t>
                      </a:r>
                      <a:r>
                        <a:rPr lang="en-US" dirty="0" smtClean="0"/>
                        <a:t> points of difference a market offering</a:t>
                      </a:r>
                      <a:r>
                        <a:rPr lang="en-US" baseline="0" dirty="0" smtClean="0"/>
                        <a:t> has relative to the next best alternative</a:t>
                      </a:r>
                      <a:endParaRPr lang="en-US" dirty="0"/>
                    </a:p>
                  </a:txBody>
                  <a:tcPr/>
                </a:tc>
                <a:tc>
                  <a:txBody>
                    <a:bodyPr/>
                    <a:lstStyle/>
                    <a:p>
                      <a:r>
                        <a:rPr lang="en-US" dirty="0" smtClean="0"/>
                        <a:t>The one or two points of difference whose improvement</a:t>
                      </a:r>
                      <a:r>
                        <a:rPr lang="en-US" baseline="0" dirty="0" smtClean="0"/>
                        <a:t> will deliver the greatest value to the customer</a:t>
                      </a:r>
                      <a:endParaRPr lang="en-US" dirty="0"/>
                    </a:p>
                  </a:txBody>
                  <a:tcPr/>
                </a:tc>
              </a:tr>
              <a:tr h="370840">
                <a:tc>
                  <a:txBody>
                    <a:bodyPr/>
                    <a:lstStyle/>
                    <a:p>
                      <a:r>
                        <a:rPr lang="en-US" dirty="0" smtClean="0"/>
                        <a:t>Answers the customer question:</a:t>
                      </a:r>
                      <a:endParaRPr lang="en-US" dirty="0"/>
                    </a:p>
                  </a:txBody>
                  <a:tcPr/>
                </a:tc>
                <a:tc>
                  <a:txBody>
                    <a:bodyPr/>
                    <a:lstStyle/>
                    <a:p>
                      <a:r>
                        <a:rPr lang="en-US" dirty="0" smtClean="0"/>
                        <a:t>“Why should our firm purchase</a:t>
                      </a:r>
                      <a:r>
                        <a:rPr lang="en-US" baseline="0" dirty="0" smtClean="0"/>
                        <a:t> your offering?”</a:t>
                      </a:r>
                      <a:endParaRPr lang="en-US" dirty="0"/>
                    </a:p>
                  </a:txBody>
                  <a:tcPr/>
                </a:tc>
                <a:tc>
                  <a:txBody>
                    <a:bodyPr/>
                    <a:lstStyle/>
                    <a:p>
                      <a:r>
                        <a:rPr lang="en-US" dirty="0" smtClean="0"/>
                        <a:t>“Why should our firm purchase your offering instead of your competitor’s?”</a:t>
                      </a:r>
                      <a:endParaRPr lang="en-US" dirty="0"/>
                    </a:p>
                  </a:txBody>
                  <a:tcPr/>
                </a:tc>
                <a:tc>
                  <a:txBody>
                    <a:bodyPr/>
                    <a:lstStyle/>
                    <a:p>
                      <a:r>
                        <a:rPr lang="en-US" dirty="0" smtClean="0"/>
                        <a:t>“What is </a:t>
                      </a:r>
                      <a:r>
                        <a:rPr lang="en-US" i="1" dirty="0" smtClean="0"/>
                        <a:t>most</a:t>
                      </a:r>
                      <a:r>
                        <a:rPr lang="en-US" dirty="0" smtClean="0"/>
                        <a:t> worthwhile</a:t>
                      </a:r>
                      <a:r>
                        <a:rPr lang="en-US" baseline="0" dirty="0" smtClean="0"/>
                        <a:t> for our firm to keep in mind about your offering?”</a:t>
                      </a:r>
                      <a:endParaRPr lang="en-US" dirty="0"/>
                    </a:p>
                  </a:txBody>
                  <a:tcPr/>
                </a:tc>
              </a:tr>
              <a:tr h="370840">
                <a:tc>
                  <a:txBody>
                    <a:bodyPr/>
                    <a:lstStyle/>
                    <a:p>
                      <a:r>
                        <a:rPr lang="en-US" dirty="0" smtClean="0"/>
                        <a:t>Requires:</a:t>
                      </a:r>
                    </a:p>
                  </a:txBody>
                  <a:tcPr/>
                </a:tc>
                <a:tc>
                  <a:txBody>
                    <a:bodyPr/>
                    <a:lstStyle/>
                    <a:p>
                      <a:r>
                        <a:rPr lang="en-US" dirty="0" smtClean="0"/>
                        <a:t>Knowledge of own market offering</a:t>
                      </a:r>
                      <a:endParaRPr lang="en-US" dirty="0"/>
                    </a:p>
                  </a:txBody>
                  <a:tcPr/>
                </a:tc>
                <a:tc>
                  <a:txBody>
                    <a:bodyPr/>
                    <a:lstStyle/>
                    <a:p>
                      <a:r>
                        <a:rPr lang="en-US" dirty="0" smtClean="0"/>
                        <a:t>Knowledge of own market offering and next best alternative</a:t>
                      </a:r>
                      <a:endParaRPr lang="en-US" dirty="0"/>
                    </a:p>
                  </a:txBody>
                  <a:tcPr/>
                </a:tc>
                <a:tc>
                  <a:txBody>
                    <a:bodyPr/>
                    <a:lstStyle/>
                    <a:p>
                      <a:r>
                        <a:rPr lang="en-US" dirty="0" smtClean="0"/>
                        <a:t>Knowledge of how own marketing offering delivers value to customers, compared with next best alternative</a:t>
                      </a:r>
                      <a:endParaRPr lang="en-US" dirty="0"/>
                    </a:p>
                  </a:txBody>
                  <a:tcPr/>
                </a:tc>
              </a:tr>
              <a:tr h="370840">
                <a:tc>
                  <a:txBody>
                    <a:bodyPr/>
                    <a:lstStyle/>
                    <a:p>
                      <a:r>
                        <a:rPr lang="en-US" dirty="0" smtClean="0"/>
                        <a:t>Has the potential pitfall:</a:t>
                      </a:r>
                      <a:endParaRPr lang="en-US" dirty="0"/>
                    </a:p>
                  </a:txBody>
                  <a:tcPr/>
                </a:tc>
                <a:tc>
                  <a:txBody>
                    <a:bodyPr/>
                    <a:lstStyle/>
                    <a:p>
                      <a:r>
                        <a:rPr lang="en-US" dirty="0" smtClean="0"/>
                        <a:t>Benefit assertion</a:t>
                      </a:r>
                      <a:endParaRPr lang="en-US" dirty="0"/>
                    </a:p>
                  </a:txBody>
                  <a:tcPr/>
                </a:tc>
                <a:tc>
                  <a:txBody>
                    <a:bodyPr/>
                    <a:lstStyle/>
                    <a:p>
                      <a:r>
                        <a:rPr lang="en-US" dirty="0" smtClean="0"/>
                        <a:t>Value presumption</a:t>
                      </a:r>
                      <a:endParaRPr lang="en-US" dirty="0"/>
                    </a:p>
                  </a:txBody>
                  <a:tcPr/>
                </a:tc>
                <a:tc>
                  <a:txBody>
                    <a:bodyPr/>
                    <a:lstStyle/>
                    <a:p>
                      <a:r>
                        <a:rPr lang="en-US" dirty="0" smtClean="0"/>
                        <a:t>Requires customer</a:t>
                      </a:r>
                      <a:r>
                        <a:rPr lang="en-US" baseline="0" dirty="0" smtClean="0"/>
                        <a:t> value research</a:t>
                      </a:r>
                      <a:endParaRPr lang="en-US" dirty="0"/>
                    </a:p>
                  </a:txBody>
                  <a:tcPr/>
                </a:tc>
              </a:tr>
            </a:tbl>
          </a:graphicData>
        </a:graphic>
      </p:graphicFrame>
    </p:spTree>
    <p:extLst>
      <p:ext uri="{BB962C8B-B14F-4D97-AF65-F5344CB8AC3E}">
        <p14:creationId xmlns:p14="http://schemas.microsoft.com/office/powerpoint/2010/main" val="497018072"/>
      </p:ext>
    </p:extLst>
  </p:cSld>
  <p:clrMapOvr>
    <a:masterClrMapping/>
  </p:clrMapOvr>
  <p:transition advTm="20000"/>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73</a:t>
            </a:fld>
            <a:endParaRPr lang="en-US"/>
          </a:p>
        </p:txBody>
      </p:sp>
      <p:sp>
        <p:nvSpPr>
          <p:cNvPr id="3" name="Title 2"/>
          <p:cNvSpPr>
            <a:spLocks noGrp="1"/>
          </p:cNvSpPr>
          <p:nvPr>
            <p:ph type="title"/>
          </p:nvPr>
        </p:nvSpPr>
        <p:spPr>
          <a:xfrm>
            <a:off x="190500" y="216000"/>
            <a:ext cx="8763000" cy="709200"/>
          </a:xfrm>
        </p:spPr>
        <p:txBody>
          <a:bodyPr>
            <a:normAutofit fontScale="90000"/>
          </a:bodyPr>
          <a:lstStyle/>
          <a:p>
            <a:pPr>
              <a:defRPr/>
            </a:pPr>
            <a:r>
              <a:rPr lang="en-US" b="1" i="1" dirty="0" smtClean="0">
                <a:solidFill>
                  <a:srgbClr val="4676A6"/>
                </a:solidFill>
              </a:rPr>
              <a:t>Buyer </a:t>
            </a:r>
            <a:r>
              <a:rPr lang="en-US" b="1" i="1" dirty="0" err="1" smtClean="0">
                <a:solidFill>
                  <a:srgbClr val="4676A6"/>
                </a:solidFill>
              </a:rPr>
              <a:t>behaviour</a:t>
            </a:r>
            <a:r>
              <a:rPr lang="en-US" b="1" i="1" dirty="0" smtClean="0">
                <a:solidFill>
                  <a:srgbClr val="4676A6"/>
                </a:solidFill>
              </a:rPr>
              <a:t> &amp; motivation</a:t>
            </a:r>
            <a:endParaRPr lang="en-US" b="1" i="1" dirty="0">
              <a:solidFill>
                <a:srgbClr val="4676A6"/>
              </a:solidFill>
            </a:endParaRPr>
          </a:p>
        </p:txBody>
      </p:sp>
      <p:sp>
        <p:nvSpPr>
          <p:cNvPr id="4" name="TextBox 3"/>
          <p:cNvSpPr txBox="1"/>
          <p:nvPr/>
        </p:nvSpPr>
        <p:spPr>
          <a:xfrm>
            <a:off x="648000" y="5940000"/>
            <a:ext cx="5497723" cy="338554"/>
          </a:xfrm>
          <a:prstGeom prst="rect">
            <a:avLst/>
          </a:prstGeom>
          <a:noFill/>
        </p:spPr>
        <p:txBody>
          <a:bodyPr wrap="none" rtlCol="0">
            <a:spAutoFit/>
          </a:bodyPr>
          <a:lstStyle/>
          <a:p>
            <a:r>
              <a:rPr lang="en-US" sz="1600" i="1" dirty="0" smtClean="0"/>
              <a:t>Source: Rethinking the sales force (Rackham, de </a:t>
            </a:r>
            <a:r>
              <a:rPr lang="en-US" sz="1600" i="1" dirty="0" err="1" smtClean="0"/>
              <a:t>Vincentis</a:t>
            </a:r>
            <a:r>
              <a:rPr lang="en-US" sz="1600" i="1" dirty="0" smtClean="0"/>
              <a:t> 1999)</a:t>
            </a:r>
            <a:endParaRPr lang="en-US" sz="1600" i="1" dirty="0"/>
          </a:p>
        </p:txBody>
      </p:sp>
      <p:graphicFrame>
        <p:nvGraphicFramePr>
          <p:cNvPr id="6" name="Table 5"/>
          <p:cNvGraphicFramePr>
            <a:graphicFrameLocks noGrp="1"/>
          </p:cNvGraphicFramePr>
          <p:nvPr>
            <p:extLst>
              <p:ext uri="{D42A27DB-BD31-4B8C-83A1-F6EECF244321}">
                <p14:modId xmlns:p14="http://schemas.microsoft.com/office/powerpoint/2010/main" val="2662078545"/>
              </p:ext>
            </p:extLst>
          </p:nvPr>
        </p:nvGraphicFramePr>
        <p:xfrm>
          <a:off x="648000" y="1260000"/>
          <a:ext cx="7848601" cy="4632960"/>
        </p:xfrm>
        <a:graphic>
          <a:graphicData uri="http://schemas.openxmlformats.org/drawingml/2006/table">
            <a:tbl>
              <a:tblPr firstRow="1" bandRow="1">
                <a:tableStyleId>{5C22544A-7EE6-4342-B048-85BDC9FD1C3A}</a:tableStyleId>
              </a:tblPr>
              <a:tblGrid>
                <a:gridCol w="2057401"/>
                <a:gridCol w="2593622"/>
                <a:gridCol w="3197578"/>
              </a:tblGrid>
              <a:tr h="370840">
                <a:tc>
                  <a:txBody>
                    <a:bodyPr/>
                    <a:lstStyle/>
                    <a:p>
                      <a:pPr algn="l"/>
                      <a:r>
                        <a:rPr lang="en-US" sz="2600" dirty="0" smtClean="0"/>
                        <a:t>Type</a:t>
                      </a:r>
                      <a:endParaRPr lang="en-US" sz="2600" dirty="0"/>
                    </a:p>
                  </a:txBody>
                  <a:tcPr/>
                </a:tc>
                <a:tc>
                  <a:txBody>
                    <a:bodyPr/>
                    <a:lstStyle/>
                    <a:p>
                      <a:pPr algn="l"/>
                      <a:r>
                        <a:rPr lang="en-US" sz="2600" dirty="0" smtClean="0"/>
                        <a:t>Buyer </a:t>
                      </a:r>
                      <a:r>
                        <a:rPr lang="en-US" sz="2600" dirty="0" err="1" smtClean="0"/>
                        <a:t>behaviour</a:t>
                      </a:r>
                      <a:endParaRPr lang="en-US" sz="2600" dirty="0"/>
                    </a:p>
                  </a:txBody>
                  <a:tcPr/>
                </a:tc>
                <a:tc>
                  <a:txBody>
                    <a:bodyPr/>
                    <a:lstStyle/>
                    <a:p>
                      <a:pPr algn="l"/>
                      <a:r>
                        <a:rPr lang="en-US" sz="2600" dirty="0" smtClean="0"/>
                        <a:t>Motivation</a:t>
                      </a:r>
                      <a:endParaRPr lang="en-US" sz="2600" dirty="0"/>
                    </a:p>
                  </a:txBody>
                  <a:tcPr/>
                </a:tc>
              </a:tr>
              <a:tr h="370840">
                <a:tc>
                  <a:txBody>
                    <a:bodyPr/>
                    <a:lstStyle/>
                    <a:p>
                      <a:pPr algn="l"/>
                      <a:r>
                        <a:rPr lang="en-US" sz="2600" dirty="0" smtClean="0"/>
                        <a:t>Transactional sales</a:t>
                      </a:r>
                      <a:endParaRPr lang="en-US" sz="2600" dirty="0"/>
                    </a:p>
                  </a:txBody>
                  <a:tcPr/>
                </a:tc>
                <a:tc>
                  <a:txBody>
                    <a:bodyPr/>
                    <a:lstStyle/>
                    <a:p>
                      <a:pPr algn="l"/>
                      <a:r>
                        <a:rPr lang="en-US" sz="2600" dirty="0" smtClean="0"/>
                        <a:t>Intrinsic value buyers: “keep it cheap and easy to do business”</a:t>
                      </a:r>
                      <a:endParaRPr lang="en-US" sz="2600" dirty="0"/>
                    </a:p>
                  </a:txBody>
                  <a:tcPr/>
                </a:tc>
                <a:tc>
                  <a:txBody>
                    <a:bodyPr/>
                    <a:lstStyle/>
                    <a:p>
                      <a:pPr algn="l"/>
                      <a:r>
                        <a:rPr lang="en-US" sz="2000" dirty="0" smtClean="0"/>
                        <a:t>Understands</a:t>
                      </a:r>
                      <a:r>
                        <a:rPr lang="en-US" sz="2000" baseline="0" dirty="0" smtClean="0"/>
                        <a:t> the product</a:t>
                      </a:r>
                    </a:p>
                    <a:p>
                      <a:pPr algn="l"/>
                      <a:r>
                        <a:rPr lang="en-US" sz="2000" baseline="0" dirty="0" smtClean="0"/>
                        <a:t>Perceives it as substitutable</a:t>
                      </a:r>
                    </a:p>
                    <a:p>
                      <a:pPr algn="l"/>
                      <a:r>
                        <a:rPr lang="en-US" sz="2000" baseline="0" dirty="0" smtClean="0"/>
                        <a:t>Cost focus</a:t>
                      </a:r>
                    </a:p>
                    <a:p>
                      <a:pPr algn="l"/>
                      <a:r>
                        <a:rPr lang="en-US" sz="2000" baseline="0" dirty="0" smtClean="0"/>
                        <a:t>Resents time ‘wasted’ with sales people</a:t>
                      </a:r>
                      <a:endParaRPr lang="en-US" sz="2000" dirty="0"/>
                    </a:p>
                  </a:txBody>
                  <a:tcPr/>
                </a:tc>
              </a:tr>
              <a:tr h="370840">
                <a:tc>
                  <a:txBody>
                    <a:bodyPr/>
                    <a:lstStyle/>
                    <a:p>
                      <a:pPr algn="l"/>
                      <a:r>
                        <a:rPr lang="en-US" sz="2600" dirty="0" smtClean="0"/>
                        <a:t>Consultative sales</a:t>
                      </a:r>
                      <a:endParaRPr lang="en-US" sz="2600" dirty="0"/>
                    </a:p>
                  </a:txBody>
                  <a:tcPr/>
                </a:tc>
                <a:tc>
                  <a:txBody>
                    <a:bodyPr/>
                    <a:lstStyle/>
                    <a:p>
                      <a:pPr algn="l"/>
                      <a:r>
                        <a:rPr lang="en-US" sz="2600" dirty="0" smtClean="0"/>
                        <a:t>Extrinsic value buyers: “I don’t know the answer:</a:t>
                      </a:r>
                      <a:r>
                        <a:rPr lang="en-US" sz="2600" baseline="0" dirty="0" smtClean="0"/>
                        <a:t> help me </a:t>
                      </a:r>
                      <a:r>
                        <a:rPr lang="en-US" sz="2600" baseline="0" dirty="0" err="1" smtClean="0"/>
                        <a:t>analyse</a:t>
                      </a:r>
                      <a:r>
                        <a:rPr lang="en-US" sz="2600" baseline="0" dirty="0" smtClean="0"/>
                        <a:t> and solve the issue</a:t>
                      </a:r>
                      <a:endParaRPr lang="en-US" sz="2600" dirty="0"/>
                    </a:p>
                  </a:txBody>
                  <a:tcPr/>
                </a:tc>
                <a:tc>
                  <a:txBody>
                    <a:bodyPr/>
                    <a:lstStyle/>
                    <a:p>
                      <a:pPr algn="l"/>
                      <a:r>
                        <a:rPr lang="en-US" sz="2000" dirty="0" smtClean="0"/>
                        <a:t>Focus on how the product is used</a:t>
                      </a:r>
                    </a:p>
                    <a:p>
                      <a:pPr algn="l"/>
                      <a:r>
                        <a:rPr lang="en-US" sz="2000" dirty="0" smtClean="0"/>
                        <a:t>Interested in solutions and applications</a:t>
                      </a:r>
                    </a:p>
                    <a:p>
                      <a:pPr algn="l"/>
                      <a:r>
                        <a:rPr lang="en-US" sz="2000" dirty="0" smtClean="0"/>
                        <a:t>Values advice and help</a:t>
                      </a:r>
                    </a:p>
                    <a:p>
                      <a:pPr algn="l"/>
                      <a:r>
                        <a:rPr lang="en-US" sz="2000" dirty="0" smtClean="0"/>
                        <a:t>Needs the sales</a:t>
                      </a:r>
                      <a:r>
                        <a:rPr lang="en-US" sz="2000" baseline="0" dirty="0" smtClean="0"/>
                        <a:t> person</a:t>
                      </a:r>
                      <a:endParaRPr lang="en-US" sz="2000" dirty="0"/>
                    </a:p>
                  </a:txBody>
                  <a:tcPr/>
                </a:tc>
              </a:tr>
            </a:tbl>
          </a:graphicData>
        </a:graphic>
      </p:graphicFrame>
    </p:spTree>
    <p:extLst>
      <p:ext uri="{BB962C8B-B14F-4D97-AF65-F5344CB8AC3E}">
        <p14:creationId xmlns:p14="http://schemas.microsoft.com/office/powerpoint/2010/main" val="2174941352"/>
      </p:ext>
    </p:extLst>
  </p:cSld>
  <p:clrMapOvr>
    <a:masterClrMapping/>
  </p:clrMapOvr>
  <p:transition advTm="20000"/>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5181600"/>
          </a:xfrm>
        </p:spPr>
        <p:txBody>
          <a:bodyPr anchor="t">
            <a:normAutofit/>
          </a:bodyPr>
          <a:lstStyle/>
          <a:p>
            <a:pPr algn="l">
              <a:lnSpc>
                <a:spcPct val="80000"/>
              </a:lnSpc>
              <a:spcAft>
                <a:spcPts val="1200"/>
              </a:spcAft>
              <a:tabLst>
                <a:tab pos="465138" algn="l"/>
              </a:tabLst>
            </a:pPr>
            <a:r>
              <a:rPr lang="en-US" sz="2800" dirty="0" smtClean="0">
                <a:latin typeface="+mn-lt"/>
              </a:rPr>
              <a:t>Even when customer value propositions are well captured and formulated, introduction of solutions that involve new technology will have to overcome some hurdles. </a:t>
            </a:r>
            <a:br>
              <a:rPr lang="en-US" sz="2800" dirty="0" smtClean="0">
                <a:latin typeface="+mn-lt"/>
              </a:rPr>
            </a:br>
            <a:r>
              <a:rPr lang="en-US" sz="2800" dirty="0" smtClean="0">
                <a:latin typeface="+mn-lt"/>
              </a:rPr>
              <a:t/>
            </a:r>
            <a:br>
              <a:rPr lang="en-US" sz="2800" dirty="0" smtClean="0">
                <a:latin typeface="+mn-lt"/>
              </a:rPr>
            </a:br>
            <a:r>
              <a:rPr lang="en-US" sz="2800" dirty="0" smtClean="0">
                <a:latin typeface="+mn-lt"/>
              </a:rPr>
              <a:t>This is called </a:t>
            </a:r>
            <a:r>
              <a:rPr lang="en-US" sz="2800" dirty="0" smtClean="0">
                <a:solidFill>
                  <a:srgbClr val="4676A6"/>
                </a:solidFill>
                <a:latin typeface="+mn-lt"/>
              </a:rPr>
              <a:t>“crossing the technology chasm”</a:t>
            </a:r>
            <a:r>
              <a:rPr lang="en-US" sz="2800" dirty="0" smtClean="0">
                <a:latin typeface="+mn-lt"/>
              </a:rPr>
              <a:t>:</a:t>
            </a:r>
            <a:r>
              <a:rPr lang="en-US" sz="2800" dirty="0" smtClean="0">
                <a:solidFill>
                  <a:srgbClr val="4676A6"/>
                </a:solidFill>
                <a:latin typeface="+mn-lt"/>
              </a:rPr>
              <a:t> </a:t>
            </a:r>
            <a:endParaRPr lang="en-US" sz="2800" dirty="0">
              <a:solidFill>
                <a:srgbClr val="4676A6"/>
              </a:solidFill>
              <a:latin typeface="+mn-lt"/>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74</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2367073452"/>
      </p:ext>
    </p:extLst>
  </p:cSld>
  <p:clrMapOvr>
    <a:masterClrMapping/>
  </p:clrMapOvr>
  <p:transition advTm="20000"/>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75</a:t>
            </a:fld>
            <a:endParaRPr lang="en-US"/>
          </a:p>
        </p:txBody>
      </p:sp>
      <p:sp>
        <p:nvSpPr>
          <p:cNvPr id="3" name="Title 2"/>
          <p:cNvSpPr>
            <a:spLocks noGrp="1"/>
          </p:cNvSpPr>
          <p:nvPr>
            <p:ph type="title"/>
          </p:nvPr>
        </p:nvSpPr>
        <p:spPr>
          <a:xfrm>
            <a:off x="190500" y="216000"/>
            <a:ext cx="8763000" cy="709200"/>
          </a:xfrm>
        </p:spPr>
        <p:txBody>
          <a:bodyPr>
            <a:normAutofit/>
          </a:bodyPr>
          <a:lstStyle/>
          <a:p>
            <a:pPr>
              <a:defRPr/>
            </a:pPr>
            <a:r>
              <a:rPr lang="en-US" sz="4000" b="1" i="1" dirty="0" smtClean="0">
                <a:solidFill>
                  <a:srgbClr val="4676A6"/>
                </a:solidFill>
              </a:rPr>
              <a:t>Crossing the technology chasm</a:t>
            </a:r>
            <a:endParaRPr lang="en-US" sz="4000" b="1" i="1" dirty="0">
              <a:solidFill>
                <a:srgbClr val="4676A6"/>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244600"/>
            <a:ext cx="7162800" cy="477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742525" y="5940000"/>
            <a:ext cx="3658950" cy="338554"/>
          </a:xfrm>
          <a:prstGeom prst="rect">
            <a:avLst/>
          </a:prstGeom>
          <a:noFill/>
        </p:spPr>
        <p:txBody>
          <a:bodyPr wrap="none" rtlCol="0">
            <a:spAutoFit/>
          </a:bodyPr>
          <a:lstStyle/>
          <a:p>
            <a:pPr algn="ctr"/>
            <a:r>
              <a:rPr lang="en-US" sz="1600" i="1" dirty="0" smtClean="0"/>
              <a:t>Source: Crossing the chasm (Moore 1991)</a:t>
            </a:r>
            <a:endParaRPr lang="en-US" sz="1600" i="1" dirty="0"/>
          </a:p>
        </p:txBody>
      </p:sp>
    </p:spTree>
    <p:extLst>
      <p:ext uri="{BB962C8B-B14F-4D97-AF65-F5344CB8AC3E}">
        <p14:creationId xmlns:p14="http://schemas.microsoft.com/office/powerpoint/2010/main" val="3903573739"/>
      </p:ext>
    </p:extLst>
  </p:cSld>
  <p:clrMapOvr>
    <a:masterClrMapping/>
  </p:clrMapOvr>
  <p:transition advTm="20000"/>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76</a:t>
            </a:fld>
            <a:endParaRPr lang="en-US"/>
          </a:p>
        </p:txBody>
      </p:sp>
      <p:sp>
        <p:nvSpPr>
          <p:cNvPr id="3" name="Title 2"/>
          <p:cNvSpPr>
            <a:spLocks noGrp="1"/>
          </p:cNvSpPr>
          <p:nvPr>
            <p:ph type="title"/>
          </p:nvPr>
        </p:nvSpPr>
        <p:spPr>
          <a:xfrm>
            <a:off x="378000" y="324000"/>
            <a:ext cx="8208000" cy="1324800"/>
          </a:xfrm>
        </p:spPr>
        <p:txBody>
          <a:bodyPr>
            <a:normAutofit/>
          </a:bodyPr>
          <a:lstStyle/>
          <a:p>
            <a:pPr algn="r">
              <a:defRPr/>
            </a:pPr>
            <a:r>
              <a:rPr lang="en-US" sz="4000" b="1" i="1" dirty="0" smtClean="0">
                <a:solidFill>
                  <a:srgbClr val="4676A6"/>
                </a:solidFill>
              </a:rPr>
              <a:t>Crossing </a:t>
            </a:r>
            <a:br>
              <a:rPr lang="en-US" sz="4000" b="1" i="1" dirty="0" smtClean="0">
                <a:solidFill>
                  <a:srgbClr val="4676A6"/>
                </a:solidFill>
              </a:rPr>
            </a:br>
            <a:r>
              <a:rPr lang="en-US" sz="4000" b="1" i="1" dirty="0" smtClean="0">
                <a:solidFill>
                  <a:srgbClr val="4676A6"/>
                </a:solidFill>
              </a:rPr>
              <a:t>the technology chasm</a:t>
            </a:r>
            <a:endParaRPr lang="en-US" sz="4000" b="1" i="1" dirty="0">
              <a:solidFill>
                <a:srgbClr val="4676A6"/>
              </a:solidFill>
            </a:endParaRPr>
          </a:p>
        </p:txBody>
      </p:sp>
      <p:sp>
        <p:nvSpPr>
          <p:cNvPr id="2" name="TextBox 1"/>
          <p:cNvSpPr txBox="1"/>
          <p:nvPr/>
        </p:nvSpPr>
        <p:spPr>
          <a:xfrm>
            <a:off x="378000" y="1800000"/>
            <a:ext cx="8208000" cy="4164217"/>
          </a:xfrm>
          <a:prstGeom prst="rect">
            <a:avLst/>
          </a:prstGeom>
          <a:noFill/>
        </p:spPr>
        <p:txBody>
          <a:bodyPr wrap="square" rtlCol="0">
            <a:spAutoFit/>
          </a:bodyPr>
          <a:lstStyle/>
          <a:p>
            <a:pPr marL="342000" indent="-342000">
              <a:lnSpc>
                <a:spcPct val="80000"/>
              </a:lnSpc>
              <a:spcAft>
                <a:spcPts val="1200"/>
              </a:spcAft>
              <a:buFont typeface="Arial" pitchFamily="34" charset="0"/>
              <a:buChar char="•"/>
            </a:pPr>
            <a:r>
              <a:rPr lang="en-US" sz="2600" dirty="0" smtClean="0"/>
              <a:t>Most clients of EO products and services belong to the early and late majority.</a:t>
            </a:r>
          </a:p>
          <a:p>
            <a:pPr marL="342000" indent="-342000">
              <a:lnSpc>
                <a:spcPct val="80000"/>
              </a:lnSpc>
              <a:spcAft>
                <a:spcPts val="1200"/>
              </a:spcAft>
              <a:buFont typeface="Arial" pitchFamily="34" charset="0"/>
              <a:buChar char="•"/>
            </a:pPr>
            <a:r>
              <a:rPr lang="en-US" sz="2600" dirty="0" smtClean="0"/>
              <a:t>They are pragmatists and are not prepared or willing to take substantial risk: the solution should work and be reliable.</a:t>
            </a:r>
          </a:p>
          <a:p>
            <a:pPr marL="342000" indent="-342000">
              <a:lnSpc>
                <a:spcPct val="80000"/>
              </a:lnSpc>
              <a:spcAft>
                <a:spcPts val="1200"/>
              </a:spcAft>
              <a:buFont typeface="Arial" pitchFamily="34" charset="0"/>
              <a:buChar char="•"/>
            </a:pPr>
            <a:r>
              <a:rPr lang="en-US" sz="2600" dirty="0" smtClean="0"/>
              <a:t>Once convinced, the pragmatists will be long-term clients.</a:t>
            </a:r>
          </a:p>
          <a:p>
            <a:pPr marL="342000" indent="-342000">
              <a:spcAft>
                <a:spcPts val="600"/>
              </a:spcAft>
              <a:buFont typeface="Arial" pitchFamily="34" charset="0"/>
              <a:buChar char="•"/>
            </a:pPr>
            <a:endParaRPr lang="en-US" sz="2600" dirty="0" smtClean="0"/>
          </a:p>
          <a:p>
            <a:pPr marL="342000" indent="-342000">
              <a:spcAft>
                <a:spcPts val="600"/>
              </a:spcAft>
            </a:pPr>
            <a:r>
              <a:rPr lang="en-US" sz="1600" i="1" dirty="0" smtClean="0"/>
              <a:t>Source: Crossing the chasm (Moore 1991)</a:t>
            </a:r>
          </a:p>
          <a:p>
            <a:pPr marL="342000" indent="-342000">
              <a:spcAft>
                <a:spcPts val="600"/>
              </a:spcAft>
            </a:pPr>
            <a:endParaRPr lang="en-US" sz="1600" i="1" dirty="0" smtClean="0"/>
          </a:p>
          <a:p>
            <a:pPr marL="285750" indent="-285750">
              <a:buFont typeface="Wingdings" panose="05000000000000000000" pitchFamily="2" charset="2"/>
              <a:buChar char="§"/>
            </a:pPr>
            <a:endParaRPr lang="en-US" dirty="0"/>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2388299031"/>
      </p:ext>
    </p:extLst>
  </p:cSld>
  <p:clrMapOvr>
    <a:masterClrMapping/>
  </p:clrMapOvr>
  <p:transition advTm="20000"/>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77</a:t>
            </a:fld>
            <a:endParaRPr lang="en-US"/>
          </a:p>
        </p:txBody>
      </p:sp>
      <p:sp>
        <p:nvSpPr>
          <p:cNvPr id="7" name="Title 1"/>
          <p:cNvSpPr txBox="1">
            <a:spLocks/>
          </p:cNvSpPr>
          <p:nvPr/>
        </p:nvSpPr>
        <p:spPr>
          <a:xfrm>
            <a:off x="3958800" y="900000"/>
            <a:ext cx="4627200" cy="709200"/>
          </a:xfrm>
          <a:prstGeom prst="rect">
            <a:avLst/>
          </a:prstGeom>
        </p:spPr>
        <p:txBody>
          <a:bodyPr vert="horz" lIns="91440" tIns="45720" rIns="91440" bIns="45720" rtlCol="0" anchor="ctr">
            <a:normAutofit fontScale="25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400" b="1" i="1" u="none" strike="noStrike" kern="1200" cap="none" spc="0" normalizeH="0" baseline="0" noProof="0" dirty="0" smtClean="0">
              <a:ln>
                <a:noFill/>
              </a:ln>
              <a:solidFill>
                <a:srgbClr val="00B0F0"/>
              </a:solidFill>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r>
              <a:rPr lang="en-US" sz="16000" b="1" i="1" noProof="0" dirty="0" smtClean="0">
                <a:solidFill>
                  <a:srgbClr val="4676A6"/>
                </a:solidFill>
                <a:latin typeface="+mj-lt"/>
                <a:ea typeface="+mj-ea"/>
                <a:cs typeface="+mj-cs"/>
              </a:rPr>
              <a:t>More information:</a:t>
            </a:r>
            <a:endParaRPr kumimoji="0" lang="en-US" sz="16000" b="1" i="1" u="none" strike="noStrike" kern="1200" cap="none" spc="0" normalizeH="0" noProof="0" dirty="0">
              <a:ln>
                <a:noFill/>
              </a:ln>
              <a:solidFill>
                <a:srgbClr val="4676A6"/>
              </a:solidFill>
              <a:effectLst/>
              <a:uLnTx/>
              <a:uFillTx/>
              <a:latin typeface="+mj-lt"/>
              <a:ea typeface="+mj-ea"/>
              <a:cs typeface="+mj-cs"/>
            </a:endParaRPr>
          </a:p>
        </p:txBody>
      </p:sp>
      <p:pic>
        <p:nvPicPr>
          <p:cNvPr id="6"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8000" y="1800000"/>
            <a:ext cx="8208000" cy="4679205"/>
          </a:xfrm>
        </p:spPr>
        <p:txBody>
          <a:bodyPr>
            <a:normAutofit/>
          </a:bodyPr>
          <a:lstStyle/>
          <a:p>
            <a:pPr marL="0" indent="0">
              <a:lnSpc>
                <a:spcPct val="80000"/>
              </a:lnSpc>
              <a:spcBef>
                <a:spcPts val="0"/>
              </a:spcBef>
              <a:spcAft>
                <a:spcPts val="1200"/>
              </a:spcAft>
              <a:buNone/>
            </a:pPr>
            <a:r>
              <a:rPr lang="en-US" sz="2600" b="1" dirty="0" smtClean="0">
                <a:solidFill>
                  <a:srgbClr val="4676A6"/>
                </a:solidFill>
              </a:rPr>
              <a:t>Creating &amp; delivering your value proposition </a:t>
            </a:r>
            <a:br>
              <a:rPr lang="en-US" sz="2600" b="1" dirty="0" smtClean="0">
                <a:solidFill>
                  <a:srgbClr val="4676A6"/>
                </a:solidFill>
              </a:rPr>
            </a:br>
            <a:r>
              <a:rPr lang="en-US" sz="2000" dirty="0" smtClean="0"/>
              <a:t>– </a:t>
            </a:r>
            <a:r>
              <a:rPr lang="en-US" sz="2000" i="1" dirty="0" smtClean="0"/>
              <a:t>managing customer experience for profit </a:t>
            </a:r>
            <a:r>
              <a:rPr lang="en-US" sz="2000" dirty="0" smtClean="0"/>
              <a:t/>
            </a:r>
            <a:br>
              <a:rPr lang="en-US" sz="2000" dirty="0" smtClean="0"/>
            </a:br>
            <a:r>
              <a:rPr lang="en-US" sz="2000" b="1" dirty="0" smtClean="0"/>
              <a:t>(Barnes, Blake, </a:t>
            </a:r>
            <a:r>
              <a:rPr lang="en-US" sz="2000" b="1" dirty="0" err="1" smtClean="0"/>
              <a:t>Pinder</a:t>
            </a:r>
            <a:r>
              <a:rPr lang="en-US" sz="2000" b="1" dirty="0" smtClean="0"/>
              <a:t>; 2009)</a:t>
            </a:r>
          </a:p>
          <a:p>
            <a:pPr marL="0" indent="0">
              <a:lnSpc>
                <a:spcPct val="80000"/>
              </a:lnSpc>
              <a:spcBef>
                <a:spcPts val="0"/>
              </a:spcBef>
              <a:spcAft>
                <a:spcPts val="1200"/>
              </a:spcAft>
              <a:buNone/>
            </a:pPr>
            <a:r>
              <a:rPr lang="en-US" sz="2600" b="1" dirty="0" smtClean="0">
                <a:solidFill>
                  <a:srgbClr val="4676A6"/>
                </a:solidFill>
              </a:rPr>
              <a:t>Customer </a:t>
            </a:r>
            <a:r>
              <a:rPr lang="en-US" sz="2600" b="1" dirty="0">
                <a:solidFill>
                  <a:srgbClr val="4676A6"/>
                </a:solidFill>
              </a:rPr>
              <a:t>value </a:t>
            </a:r>
            <a:r>
              <a:rPr lang="en-US" sz="2600" b="1" dirty="0" smtClean="0">
                <a:solidFill>
                  <a:srgbClr val="4676A6"/>
                </a:solidFill>
              </a:rPr>
              <a:t>propositions in business markets </a:t>
            </a:r>
            <a:br>
              <a:rPr lang="en-US" sz="2600" b="1" dirty="0" smtClean="0">
                <a:solidFill>
                  <a:srgbClr val="4676A6"/>
                </a:solidFill>
              </a:rPr>
            </a:br>
            <a:r>
              <a:rPr lang="en-US" sz="2000" b="1" dirty="0" smtClean="0"/>
              <a:t>(Anderson, </a:t>
            </a:r>
            <a:r>
              <a:rPr lang="en-US" sz="2000" b="1" dirty="0" err="1" smtClean="0"/>
              <a:t>Narus</a:t>
            </a:r>
            <a:r>
              <a:rPr lang="en-US" sz="2000" b="1" dirty="0" smtClean="0"/>
              <a:t>, van </a:t>
            </a:r>
            <a:r>
              <a:rPr lang="en-US" sz="2000" b="1" dirty="0" err="1" smtClean="0"/>
              <a:t>Rossum</a:t>
            </a:r>
            <a:r>
              <a:rPr lang="en-US" sz="2000" b="1" dirty="0" smtClean="0"/>
              <a:t> </a:t>
            </a:r>
            <a:r>
              <a:rPr lang="en-US" sz="2000" dirty="0" smtClean="0"/>
              <a:t>[Harvard Business Review]</a:t>
            </a:r>
            <a:r>
              <a:rPr lang="en-US" sz="2000" b="1" dirty="0" smtClean="0"/>
              <a:t>; 2006)</a:t>
            </a:r>
          </a:p>
          <a:p>
            <a:pPr marL="0" indent="0">
              <a:lnSpc>
                <a:spcPct val="80000"/>
              </a:lnSpc>
              <a:spcBef>
                <a:spcPts val="0"/>
              </a:spcBef>
              <a:spcAft>
                <a:spcPts val="1200"/>
              </a:spcAft>
              <a:buNone/>
            </a:pPr>
            <a:r>
              <a:rPr lang="en-US" sz="2600" b="1" dirty="0" smtClean="0">
                <a:solidFill>
                  <a:srgbClr val="4676A6"/>
                </a:solidFill>
              </a:rPr>
              <a:t>Rethinking the sales force: </a:t>
            </a:r>
            <a:br>
              <a:rPr lang="en-US" sz="2600" b="1" dirty="0" smtClean="0">
                <a:solidFill>
                  <a:srgbClr val="4676A6"/>
                </a:solidFill>
              </a:rPr>
            </a:br>
            <a:r>
              <a:rPr lang="en-US" sz="2000" i="1" dirty="0" smtClean="0"/>
              <a:t>refining selling to create and capture customer value</a:t>
            </a:r>
            <a:r>
              <a:rPr lang="en-US" sz="2000" b="1" i="1" dirty="0" smtClean="0"/>
              <a:t> </a:t>
            </a:r>
            <a:r>
              <a:rPr lang="en-US" sz="2000" b="1" dirty="0" smtClean="0"/>
              <a:t/>
            </a:r>
            <a:br>
              <a:rPr lang="en-US" sz="2000" b="1" dirty="0" smtClean="0"/>
            </a:br>
            <a:r>
              <a:rPr lang="en-US" sz="2000" b="1" dirty="0" smtClean="0"/>
              <a:t>(Rackham, de </a:t>
            </a:r>
            <a:r>
              <a:rPr lang="en-US" sz="2000" b="1" dirty="0" err="1" smtClean="0"/>
              <a:t>Vicentis</a:t>
            </a:r>
            <a:r>
              <a:rPr lang="en-US" sz="2000" b="1" dirty="0" smtClean="0"/>
              <a:t>; 1999)</a:t>
            </a:r>
            <a:endParaRPr lang="en-US" sz="2000" i="1" dirty="0"/>
          </a:p>
          <a:p>
            <a:pPr marL="0" indent="0">
              <a:lnSpc>
                <a:spcPct val="80000"/>
              </a:lnSpc>
              <a:spcBef>
                <a:spcPts val="0"/>
              </a:spcBef>
              <a:spcAft>
                <a:spcPts val="1200"/>
              </a:spcAft>
              <a:buNone/>
            </a:pPr>
            <a:r>
              <a:rPr lang="en-US" sz="2600" b="1" dirty="0" smtClean="0">
                <a:solidFill>
                  <a:srgbClr val="4676A6"/>
                </a:solidFill>
              </a:rPr>
              <a:t>Crossing the chasm </a:t>
            </a:r>
            <a:br>
              <a:rPr lang="en-US" sz="2600" b="1" dirty="0" smtClean="0">
                <a:solidFill>
                  <a:srgbClr val="4676A6"/>
                </a:solidFill>
              </a:rPr>
            </a:br>
            <a:r>
              <a:rPr lang="en-US" sz="2000" i="1" dirty="0" smtClean="0"/>
              <a:t>– marketing and selling high-tech products to mainstream customers</a:t>
            </a:r>
            <a:r>
              <a:rPr lang="en-US" sz="2000" b="1" i="1" dirty="0" smtClean="0"/>
              <a:t> </a:t>
            </a:r>
            <a:br>
              <a:rPr lang="en-US" sz="2000" b="1" i="1" dirty="0" smtClean="0"/>
            </a:br>
            <a:r>
              <a:rPr lang="en-US" sz="2000" b="1" dirty="0" smtClean="0"/>
              <a:t>(Moore; 1991)</a:t>
            </a:r>
          </a:p>
        </p:txBody>
      </p:sp>
    </p:spTree>
    <p:extLst>
      <p:ext uri="{BB962C8B-B14F-4D97-AF65-F5344CB8AC3E}">
        <p14:creationId xmlns:p14="http://schemas.microsoft.com/office/powerpoint/2010/main" val="508619844"/>
      </p:ext>
    </p:extLst>
  </p:cSld>
  <p:clrMapOvr>
    <a:masterClrMapping/>
  </p:clrMapOvr>
  <p:transition advTm="20000"/>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5181600"/>
          </a:xfrm>
        </p:spPr>
        <p:txBody>
          <a:bodyPr anchor="t">
            <a:normAutofit/>
          </a:bodyPr>
          <a:lstStyle/>
          <a:p>
            <a:pPr algn="l">
              <a:lnSpc>
                <a:spcPct val="80000"/>
              </a:lnSpc>
              <a:spcAft>
                <a:spcPts val="1200"/>
              </a:spcAft>
              <a:tabLst>
                <a:tab pos="465138" algn="l"/>
              </a:tabLst>
            </a:pPr>
            <a:r>
              <a:rPr lang="en-US" sz="2800" dirty="0" smtClean="0">
                <a:latin typeface="+mn-lt"/>
              </a:rPr>
              <a:t>Creating shared value is a key element of successful implementation of earth observation solutions. </a:t>
            </a:r>
            <a:br>
              <a:rPr lang="en-US" sz="2800" dirty="0" smtClean="0">
                <a:latin typeface="+mn-lt"/>
              </a:rPr>
            </a:br>
            <a:r>
              <a:rPr lang="en-US" sz="2800" dirty="0" smtClean="0">
                <a:latin typeface="+mn-lt"/>
              </a:rPr>
              <a:t/>
            </a:r>
            <a:br>
              <a:rPr lang="en-US" sz="2800" dirty="0" smtClean="0">
                <a:latin typeface="+mn-lt"/>
              </a:rPr>
            </a:br>
            <a:r>
              <a:rPr lang="en-US" sz="2800" dirty="0" smtClean="0">
                <a:latin typeface="+mn-lt"/>
              </a:rPr>
              <a:t>To achieve this, in most cases earth observation applications have to be integrated into more general (business or organizational) processes: </a:t>
            </a:r>
            <a:endParaRPr lang="en-US" sz="2800" dirty="0">
              <a:latin typeface="+mn-lt"/>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78</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2233571925"/>
      </p:ext>
    </p:extLst>
  </p:cSld>
  <p:clrMapOvr>
    <a:masterClrMapping/>
  </p:clrMapOvr>
  <p:transition advTm="20000"/>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79</a:t>
            </a:fld>
            <a:endParaRPr lang="en-US" dirty="0"/>
          </a:p>
        </p:txBody>
      </p:sp>
      <p:sp>
        <p:nvSpPr>
          <p:cNvPr id="6" name="TextBox 5"/>
          <p:cNvSpPr txBox="1"/>
          <p:nvPr/>
        </p:nvSpPr>
        <p:spPr>
          <a:xfrm>
            <a:off x="378000" y="900000"/>
            <a:ext cx="8208000" cy="707886"/>
          </a:xfrm>
          <a:prstGeom prst="rect">
            <a:avLst/>
          </a:prstGeom>
          <a:noFill/>
        </p:spPr>
        <p:txBody>
          <a:bodyPr wrap="square" rtlCol="0" anchor="ctr">
            <a:spAutoFit/>
          </a:bodyPr>
          <a:lstStyle/>
          <a:p>
            <a:pPr algn="r"/>
            <a:r>
              <a:rPr lang="en-US" sz="4000" b="1" i="1" dirty="0" smtClean="0">
                <a:solidFill>
                  <a:srgbClr val="4676A6"/>
                </a:solidFill>
              </a:rPr>
              <a:t>Create shared value</a:t>
            </a:r>
            <a:endParaRPr lang="en-US" sz="4000" b="1" i="1" dirty="0">
              <a:solidFill>
                <a:srgbClr val="4676A6"/>
              </a:solidFill>
            </a:endParaRPr>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9" name="Content Placeholder 2"/>
          <p:cNvSpPr>
            <a:spLocks noGrp="1"/>
          </p:cNvSpPr>
          <p:nvPr>
            <p:ph idx="1"/>
          </p:nvPr>
        </p:nvSpPr>
        <p:spPr>
          <a:xfrm>
            <a:off x="376685" y="1800000"/>
            <a:ext cx="8208000" cy="4267200"/>
          </a:xfrm>
        </p:spPr>
        <p:txBody>
          <a:bodyPr>
            <a:normAutofit/>
          </a:bodyPr>
          <a:lstStyle/>
          <a:p>
            <a:pPr marL="0" indent="0">
              <a:lnSpc>
                <a:spcPct val="80000"/>
              </a:lnSpc>
              <a:spcBef>
                <a:spcPts val="0"/>
              </a:spcBef>
              <a:spcAft>
                <a:spcPts val="1200"/>
              </a:spcAft>
              <a:buNone/>
            </a:pPr>
            <a:r>
              <a:rPr lang="en-US" sz="2600" dirty="0" smtClean="0">
                <a:solidFill>
                  <a:prstClr val="black"/>
                </a:solidFill>
                <a:ea typeface="Times New Roman"/>
                <a:cs typeface="Times New Roman"/>
              </a:rPr>
              <a:t>Involves cooperation between:</a:t>
            </a:r>
            <a:endParaRPr lang="en-US" sz="2600" b="1" dirty="0" smtClean="0">
              <a:solidFill>
                <a:prstClr val="black"/>
              </a:solidFill>
              <a:ea typeface="Times New Roman"/>
              <a:cs typeface="Times New Roman"/>
            </a:endParaRPr>
          </a:p>
          <a:p>
            <a:pPr>
              <a:lnSpc>
                <a:spcPct val="80000"/>
              </a:lnSpc>
              <a:spcBef>
                <a:spcPts val="0"/>
              </a:spcBef>
              <a:spcAft>
                <a:spcPts val="1200"/>
              </a:spcAft>
            </a:pPr>
            <a:r>
              <a:rPr lang="en-US" sz="2600" b="1" dirty="0" smtClean="0">
                <a:solidFill>
                  <a:srgbClr val="4676A6"/>
                </a:solidFill>
                <a:ea typeface="Times New Roman"/>
                <a:cs typeface="Times New Roman"/>
              </a:rPr>
              <a:t>Public sector</a:t>
            </a:r>
            <a:endParaRPr lang="en-US" sz="2600" dirty="0" smtClean="0">
              <a:solidFill>
                <a:srgbClr val="4676A6"/>
              </a:solidFill>
              <a:ea typeface="Times New Roman"/>
              <a:cs typeface="Times New Roman"/>
            </a:endParaRPr>
          </a:p>
          <a:p>
            <a:pPr>
              <a:lnSpc>
                <a:spcPct val="80000"/>
              </a:lnSpc>
              <a:spcBef>
                <a:spcPts val="0"/>
              </a:spcBef>
              <a:spcAft>
                <a:spcPts val="1200"/>
              </a:spcAft>
            </a:pPr>
            <a:r>
              <a:rPr lang="en-US" sz="2600" b="1" dirty="0" smtClean="0">
                <a:solidFill>
                  <a:srgbClr val="4676A6"/>
                </a:solidFill>
                <a:ea typeface="Times New Roman"/>
                <a:cs typeface="Times New Roman"/>
              </a:rPr>
              <a:t>Private sector</a:t>
            </a:r>
            <a:endParaRPr lang="en-US" sz="2600" dirty="0">
              <a:solidFill>
                <a:srgbClr val="4676A6"/>
              </a:solidFill>
              <a:ea typeface="Times New Roman"/>
              <a:cs typeface="Times New Roman"/>
            </a:endParaRPr>
          </a:p>
          <a:p>
            <a:pPr>
              <a:lnSpc>
                <a:spcPct val="80000"/>
              </a:lnSpc>
              <a:spcBef>
                <a:spcPts val="0"/>
              </a:spcBef>
              <a:spcAft>
                <a:spcPts val="1200"/>
              </a:spcAft>
            </a:pPr>
            <a:r>
              <a:rPr lang="en-US" sz="2600" b="1" dirty="0" smtClean="0">
                <a:solidFill>
                  <a:srgbClr val="4676A6"/>
                </a:solidFill>
                <a:ea typeface="Times New Roman"/>
                <a:cs typeface="Times New Roman"/>
              </a:rPr>
              <a:t>Social sector</a:t>
            </a:r>
            <a:endParaRPr lang="en-US" sz="2600" dirty="0">
              <a:solidFill>
                <a:srgbClr val="4676A6"/>
              </a:solidFill>
              <a:ea typeface="Times New Roman"/>
              <a:cs typeface="Times New Roman"/>
            </a:endParaRPr>
          </a:p>
          <a:p>
            <a:pPr marL="0" indent="0">
              <a:lnSpc>
                <a:spcPct val="80000"/>
              </a:lnSpc>
              <a:spcBef>
                <a:spcPts val="0"/>
              </a:spcBef>
              <a:spcAft>
                <a:spcPts val="600"/>
              </a:spcAft>
              <a:buNone/>
            </a:pPr>
            <a:endParaRPr lang="en-US" sz="2600" dirty="0" smtClean="0">
              <a:solidFill>
                <a:prstClr val="black"/>
              </a:solidFill>
              <a:ea typeface="Times New Roman"/>
              <a:cs typeface="Times New Roman"/>
            </a:endParaRPr>
          </a:p>
          <a:p>
            <a:pPr marL="0" indent="0">
              <a:lnSpc>
                <a:spcPct val="80000"/>
              </a:lnSpc>
              <a:spcBef>
                <a:spcPts val="0"/>
              </a:spcBef>
              <a:spcAft>
                <a:spcPts val="1200"/>
              </a:spcAft>
              <a:buNone/>
            </a:pPr>
            <a:r>
              <a:rPr lang="en-US" sz="2600" dirty="0" smtClean="0">
                <a:solidFill>
                  <a:prstClr val="black"/>
                </a:solidFill>
                <a:ea typeface="Times New Roman"/>
                <a:cs typeface="Times New Roman"/>
              </a:rPr>
              <a:t>Opportunity for earth observation (integrated) solutions:</a:t>
            </a:r>
            <a:endParaRPr lang="en-US" sz="2600" dirty="0">
              <a:solidFill>
                <a:prstClr val="black"/>
              </a:solidFill>
              <a:ea typeface="Times New Roman"/>
              <a:cs typeface="Times New Roman"/>
            </a:endParaRPr>
          </a:p>
          <a:p>
            <a:pPr>
              <a:lnSpc>
                <a:spcPct val="80000"/>
              </a:lnSpc>
              <a:spcBef>
                <a:spcPts val="0"/>
              </a:spcBef>
              <a:spcAft>
                <a:spcPts val="1200"/>
              </a:spcAft>
            </a:pPr>
            <a:r>
              <a:rPr lang="en-US" sz="2600" dirty="0" smtClean="0">
                <a:solidFill>
                  <a:prstClr val="black"/>
                </a:solidFill>
                <a:ea typeface="Times New Roman"/>
                <a:cs typeface="Times New Roman"/>
              </a:rPr>
              <a:t>Integrate EO in general business / organizational process</a:t>
            </a:r>
          </a:p>
          <a:p>
            <a:pPr>
              <a:lnSpc>
                <a:spcPct val="80000"/>
              </a:lnSpc>
              <a:spcBef>
                <a:spcPts val="0"/>
              </a:spcBef>
              <a:spcAft>
                <a:spcPts val="1200"/>
              </a:spcAft>
            </a:pPr>
            <a:r>
              <a:rPr lang="en-US" sz="2600" dirty="0" smtClean="0">
                <a:solidFill>
                  <a:prstClr val="black"/>
                </a:solidFill>
                <a:ea typeface="Times New Roman"/>
                <a:cs typeface="Times New Roman"/>
              </a:rPr>
              <a:t>Integrate different EO (and GIS and navigation) functionalities</a:t>
            </a:r>
            <a:endParaRPr lang="en-US" sz="2600" dirty="0">
              <a:solidFill>
                <a:prstClr val="black"/>
              </a:solidFill>
              <a:ea typeface="Times New Roman"/>
              <a:cs typeface="Times New Roman"/>
            </a:endParaRPr>
          </a:p>
        </p:txBody>
      </p:sp>
    </p:spTree>
    <p:extLst>
      <p:ext uri="{BB962C8B-B14F-4D97-AF65-F5344CB8AC3E}">
        <p14:creationId xmlns:p14="http://schemas.microsoft.com/office/powerpoint/2010/main" val="2455979077"/>
      </p:ext>
    </p:extLst>
  </p:cSld>
  <p:clrMapOvr>
    <a:masterClrMapping/>
  </p:clrMapOvr>
  <p:transition advTm="20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000" y="2880000"/>
            <a:ext cx="8208000" cy="4796597"/>
          </a:xfrm>
        </p:spPr>
        <p:txBody>
          <a:bodyPr>
            <a:noAutofit/>
          </a:bodyPr>
          <a:lstStyle/>
          <a:p>
            <a:pPr marL="0" marR="0" indent="0">
              <a:lnSpc>
                <a:spcPct val="80000"/>
              </a:lnSpc>
              <a:spcBef>
                <a:spcPts val="0"/>
              </a:spcBef>
              <a:spcAft>
                <a:spcPts val="1200"/>
              </a:spcAft>
              <a:buNone/>
            </a:pPr>
            <a:r>
              <a:rPr lang="en-US" sz="2600" b="1" dirty="0" smtClean="0">
                <a:ea typeface="Calibri"/>
                <a:cs typeface="Times New Roman"/>
              </a:rPr>
              <a:t>Climate change adaptation</a:t>
            </a:r>
            <a:r>
              <a:rPr lang="en-US" sz="2600" dirty="0" smtClean="0">
                <a:ea typeface="Calibri"/>
                <a:cs typeface="Times New Roman"/>
              </a:rPr>
              <a:t>: </a:t>
            </a:r>
            <a:r>
              <a:rPr lang="en-US" sz="2600" b="1" dirty="0" smtClean="0">
                <a:solidFill>
                  <a:srgbClr val="4676A6"/>
                </a:solidFill>
                <a:ea typeface="Calibri"/>
                <a:cs typeface="Times New Roman"/>
              </a:rPr>
              <a:t>managing the unavoidable</a:t>
            </a:r>
            <a:endParaRPr lang="en-US" sz="2600" b="1" dirty="0">
              <a:solidFill>
                <a:srgbClr val="4676A6"/>
              </a:solidFill>
              <a:ea typeface="Calibri"/>
              <a:cs typeface="Times New Roman"/>
            </a:endParaRPr>
          </a:p>
          <a:p>
            <a:pPr marL="0" marR="0" indent="0">
              <a:lnSpc>
                <a:spcPct val="80000"/>
              </a:lnSpc>
              <a:spcBef>
                <a:spcPts val="0"/>
              </a:spcBef>
              <a:spcAft>
                <a:spcPts val="1200"/>
              </a:spcAft>
              <a:buNone/>
            </a:pPr>
            <a:endParaRPr lang="en-US" sz="2600" b="1" dirty="0" smtClean="0">
              <a:ea typeface="Calibri"/>
              <a:cs typeface="Times New Roman"/>
            </a:endParaRPr>
          </a:p>
          <a:p>
            <a:pPr marL="0" marR="0" indent="0">
              <a:lnSpc>
                <a:spcPct val="80000"/>
              </a:lnSpc>
              <a:spcBef>
                <a:spcPts val="0"/>
              </a:spcBef>
              <a:spcAft>
                <a:spcPts val="1200"/>
              </a:spcAft>
              <a:buNone/>
            </a:pPr>
            <a:r>
              <a:rPr lang="en-US" sz="2600" b="1" dirty="0" smtClean="0">
                <a:ea typeface="Calibri"/>
                <a:cs typeface="Times New Roman"/>
              </a:rPr>
              <a:t>Climate </a:t>
            </a:r>
            <a:r>
              <a:rPr lang="en-US" sz="2600" b="1" dirty="0">
                <a:ea typeface="Calibri"/>
                <a:cs typeface="Times New Roman"/>
              </a:rPr>
              <a:t>change </a:t>
            </a:r>
            <a:r>
              <a:rPr lang="en-US" sz="2600" b="1" dirty="0" smtClean="0">
                <a:ea typeface="Calibri"/>
                <a:cs typeface="Times New Roman"/>
              </a:rPr>
              <a:t>mitigation</a:t>
            </a:r>
            <a:r>
              <a:rPr lang="en-US" sz="2600" dirty="0" smtClean="0">
                <a:ea typeface="Calibri"/>
                <a:cs typeface="Times New Roman"/>
              </a:rPr>
              <a:t>: </a:t>
            </a:r>
            <a:r>
              <a:rPr lang="en-US" sz="2600" b="1" dirty="0" smtClean="0">
                <a:solidFill>
                  <a:srgbClr val="4676A6"/>
                </a:solidFill>
                <a:ea typeface="Calibri"/>
                <a:cs typeface="Times New Roman"/>
              </a:rPr>
              <a:t>avoiding the unmanageable </a:t>
            </a:r>
          </a:p>
          <a:p>
            <a:pPr marL="0" marR="0" indent="0">
              <a:spcBef>
                <a:spcPts val="0"/>
              </a:spcBef>
              <a:spcAft>
                <a:spcPts val="600"/>
              </a:spcAft>
              <a:buNone/>
            </a:pPr>
            <a:endParaRPr lang="en-US" sz="800" dirty="0" smtClean="0">
              <a:ea typeface="Calibri"/>
              <a:cs typeface="Times New Roman"/>
            </a:endParaRPr>
          </a:p>
        </p:txBody>
      </p:sp>
      <p:sp>
        <p:nvSpPr>
          <p:cNvPr id="6" name="Slide Number Placeholder 5"/>
          <p:cNvSpPr>
            <a:spLocks noGrp="1"/>
          </p:cNvSpPr>
          <p:nvPr>
            <p:ph type="sldNum" sz="quarter" idx="12"/>
          </p:nvPr>
        </p:nvSpPr>
        <p:spPr/>
        <p:txBody>
          <a:bodyPr/>
          <a:lstStyle/>
          <a:p>
            <a:fld id="{7AE59B96-4131-4DD5-A7F3-9C8969C240CC}" type="slidenum">
              <a:rPr lang="en-US" smtClean="0"/>
              <a:pPr/>
              <a:t>8</a:t>
            </a:fld>
            <a:endParaRPr lang="en-US" dirty="0"/>
          </a:p>
        </p:txBody>
      </p:sp>
      <p:sp>
        <p:nvSpPr>
          <p:cNvPr id="2" name="TextBox 1"/>
          <p:cNvSpPr txBox="1"/>
          <p:nvPr/>
        </p:nvSpPr>
        <p:spPr>
          <a:xfrm>
            <a:off x="378000" y="900000"/>
            <a:ext cx="8208000" cy="707886"/>
          </a:xfrm>
          <a:prstGeom prst="rect">
            <a:avLst/>
          </a:prstGeom>
          <a:noFill/>
        </p:spPr>
        <p:txBody>
          <a:bodyPr wrap="square" rtlCol="0" anchor="ctr">
            <a:spAutoFit/>
          </a:bodyPr>
          <a:lstStyle/>
          <a:p>
            <a:pPr algn="r"/>
            <a:r>
              <a:rPr lang="en-US" sz="4000" b="1" i="1" dirty="0" smtClean="0">
                <a:solidFill>
                  <a:srgbClr val="4676A6"/>
                </a:solidFill>
              </a:rPr>
              <a:t>Scope (2)</a:t>
            </a:r>
            <a:endParaRPr lang="en-US" sz="4000" b="1" i="1" dirty="0">
              <a:solidFill>
                <a:srgbClr val="4676A6"/>
              </a:solidFill>
            </a:endParaRPr>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4" name="TextBox 3"/>
          <p:cNvSpPr txBox="1"/>
          <p:nvPr/>
        </p:nvSpPr>
        <p:spPr>
          <a:xfrm>
            <a:off x="394412" y="6019800"/>
            <a:ext cx="3833550" cy="400110"/>
          </a:xfrm>
          <a:prstGeom prst="rect">
            <a:avLst/>
          </a:prstGeom>
          <a:noFill/>
        </p:spPr>
        <p:txBody>
          <a:bodyPr wrap="none" rtlCol="0">
            <a:spAutoFit/>
          </a:bodyPr>
          <a:lstStyle/>
          <a:p>
            <a:r>
              <a:rPr lang="en-US" sz="2000" i="1" dirty="0" smtClean="0"/>
              <a:t>Source: Holden, Harvard University</a:t>
            </a:r>
            <a:endParaRPr lang="en-US" sz="2000" i="1" dirty="0"/>
          </a:p>
        </p:txBody>
      </p:sp>
    </p:spTree>
    <p:extLst>
      <p:ext uri="{BB962C8B-B14F-4D97-AF65-F5344CB8AC3E}">
        <p14:creationId xmlns:p14="http://schemas.microsoft.com/office/powerpoint/2010/main" val="1506700751"/>
      </p:ext>
    </p:extLst>
  </p:cSld>
  <p:clrMapOvr>
    <a:masterClrMapping/>
  </p:clrMapOvr>
  <p:transition advTm="20000"/>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5181600"/>
          </a:xfrm>
        </p:spPr>
        <p:txBody>
          <a:bodyPr anchor="t">
            <a:normAutofit/>
          </a:bodyPr>
          <a:lstStyle/>
          <a:p>
            <a:pPr algn="l">
              <a:lnSpc>
                <a:spcPct val="80000"/>
              </a:lnSpc>
              <a:spcAft>
                <a:spcPts val="1200"/>
              </a:spcAft>
              <a:tabLst>
                <a:tab pos="465138" algn="l"/>
              </a:tabLst>
            </a:pPr>
            <a:r>
              <a:rPr lang="en-US" sz="2800" dirty="0" smtClean="0">
                <a:latin typeface="+mn-lt"/>
              </a:rPr>
              <a:t>Based on all considerations dealt with in the previous slides, there are some practical approaches that can be applied in combination to promote earth observation applications: </a:t>
            </a:r>
            <a:endParaRPr lang="en-US" sz="2800" dirty="0">
              <a:latin typeface="+mn-lt"/>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80</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2233571925"/>
      </p:ext>
    </p:extLst>
  </p:cSld>
  <p:clrMapOvr>
    <a:masterClrMapping/>
  </p:clrMapOvr>
  <p:transition advTm="20000"/>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81</a:t>
            </a:fld>
            <a:endParaRPr lang="en-US" dirty="0"/>
          </a:p>
        </p:txBody>
      </p:sp>
      <p:sp>
        <p:nvSpPr>
          <p:cNvPr id="6" name="TextBox 5"/>
          <p:cNvSpPr txBox="1"/>
          <p:nvPr/>
        </p:nvSpPr>
        <p:spPr>
          <a:xfrm>
            <a:off x="378000" y="1080000"/>
            <a:ext cx="8316000" cy="1080000"/>
          </a:xfrm>
          <a:prstGeom prst="rect">
            <a:avLst/>
          </a:prstGeom>
          <a:noFill/>
        </p:spPr>
        <p:txBody>
          <a:bodyPr wrap="square" rtlCol="0" anchor="ctr">
            <a:spAutoFit/>
          </a:bodyPr>
          <a:lstStyle/>
          <a:p>
            <a:r>
              <a:rPr lang="en-US" sz="4000" b="1" i="1" dirty="0" smtClean="0">
                <a:solidFill>
                  <a:srgbClr val="4676A6"/>
                </a:solidFill>
              </a:rPr>
              <a:t>Tools for earth observation marketing:</a:t>
            </a:r>
            <a:endParaRPr lang="en-US" sz="4000" b="1" i="1" dirty="0">
              <a:solidFill>
                <a:srgbClr val="4676A6"/>
              </a:solidFill>
            </a:endParaRPr>
          </a:p>
        </p:txBody>
      </p:sp>
      <p:sp>
        <p:nvSpPr>
          <p:cNvPr id="8" name="TextBox 7"/>
          <p:cNvSpPr txBox="1"/>
          <p:nvPr/>
        </p:nvSpPr>
        <p:spPr>
          <a:xfrm>
            <a:off x="378000" y="6300000"/>
            <a:ext cx="6218241" cy="338554"/>
          </a:xfrm>
          <a:prstGeom prst="rect">
            <a:avLst/>
          </a:prstGeom>
          <a:noFill/>
        </p:spPr>
        <p:txBody>
          <a:bodyPr wrap="none" rtlCol="0">
            <a:spAutoFit/>
          </a:bodyPr>
          <a:lstStyle/>
          <a:p>
            <a:r>
              <a:rPr lang="en-US" sz="1600" i="1" dirty="0"/>
              <a:t>Source: </a:t>
            </a:r>
            <a:r>
              <a:rPr lang="en-US" sz="1600" i="1" dirty="0" smtClean="0"/>
              <a:t>Marketing earth observation products and services (</a:t>
            </a:r>
            <a:r>
              <a:rPr lang="en-US" sz="1600" i="1" dirty="0" err="1" smtClean="0"/>
              <a:t>Noort</a:t>
            </a:r>
            <a:r>
              <a:rPr lang="en-US" sz="1600" i="1" dirty="0" smtClean="0"/>
              <a:t> 2013)</a:t>
            </a:r>
            <a:endParaRPr lang="en-US" sz="1600" i="1" dirty="0"/>
          </a:p>
        </p:txBody>
      </p:sp>
      <p:pic>
        <p:nvPicPr>
          <p:cNvPr id="9" name="Picture 2" descr="5-LOGO-Acouleur"/>
          <p:cNvPicPr>
            <a:picLocks noChangeAspect="1" noChangeArrowheads="1"/>
          </p:cNvPicPr>
          <p:nvPr/>
        </p:nvPicPr>
        <p:blipFill>
          <a:blip r:embed="rId2" cstate="print"/>
          <a:srcRect/>
          <a:stretch>
            <a:fillRect/>
          </a:stretch>
        </p:blipFill>
        <p:spPr bwMode="auto">
          <a:xfrm>
            <a:off x="6459854" y="324000"/>
            <a:ext cx="2126146" cy="647700"/>
          </a:xfrm>
          <a:prstGeom prst="rect">
            <a:avLst/>
          </a:prstGeom>
          <a:noFill/>
          <a:ln w="9525">
            <a:noFill/>
            <a:miter lim="800000"/>
            <a:headEnd/>
            <a:tailEnd/>
          </a:ln>
        </p:spPr>
      </p:pic>
      <p:pic>
        <p:nvPicPr>
          <p:cNvPr id="11"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000" y="306000"/>
            <a:ext cx="1262847" cy="648000"/>
          </a:xfrm>
          <a:prstGeom prst="rect">
            <a:avLst/>
          </a:prstGeom>
        </p:spPr>
      </p:pic>
      <p:sp>
        <p:nvSpPr>
          <p:cNvPr id="12" name="Content Placeholder 2"/>
          <p:cNvSpPr>
            <a:spLocks noGrp="1"/>
          </p:cNvSpPr>
          <p:nvPr>
            <p:ph idx="1"/>
          </p:nvPr>
        </p:nvSpPr>
        <p:spPr>
          <a:xfrm>
            <a:off x="378000" y="2340000"/>
            <a:ext cx="8208000" cy="4165097"/>
          </a:xfrm>
        </p:spPr>
        <p:txBody>
          <a:bodyPr>
            <a:normAutofit/>
          </a:bodyPr>
          <a:lstStyle/>
          <a:p>
            <a:pPr>
              <a:lnSpc>
                <a:spcPct val="80000"/>
              </a:lnSpc>
              <a:spcBef>
                <a:spcPts val="0"/>
              </a:spcBef>
              <a:spcAft>
                <a:spcPts val="1200"/>
              </a:spcAft>
            </a:pPr>
            <a:r>
              <a:rPr lang="en-US" sz="2600" dirty="0" smtClean="0">
                <a:solidFill>
                  <a:prstClr val="black"/>
                </a:solidFill>
                <a:ea typeface="Times New Roman"/>
                <a:cs typeface="Times New Roman"/>
              </a:rPr>
              <a:t>Success stories (in non-technical language, feasible, replication capacity, sustainable)</a:t>
            </a:r>
          </a:p>
          <a:p>
            <a:pPr>
              <a:lnSpc>
                <a:spcPct val="80000"/>
              </a:lnSpc>
              <a:spcBef>
                <a:spcPts val="0"/>
              </a:spcBef>
              <a:spcAft>
                <a:spcPts val="1200"/>
              </a:spcAft>
            </a:pPr>
            <a:r>
              <a:rPr lang="en-US" sz="2600" dirty="0" smtClean="0">
                <a:solidFill>
                  <a:prstClr val="black"/>
                </a:solidFill>
                <a:ea typeface="Times New Roman"/>
                <a:cs typeface="Times New Roman"/>
              </a:rPr>
              <a:t>Marketing toolkits (international trends, earth observation examples, references)</a:t>
            </a:r>
            <a:endParaRPr lang="en-US" sz="2600" dirty="0">
              <a:solidFill>
                <a:prstClr val="black"/>
              </a:solidFill>
              <a:ea typeface="Times New Roman"/>
              <a:cs typeface="Times New Roman"/>
            </a:endParaRPr>
          </a:p>
          <a:p>
            <a:pPr>
              <a:lnSpc>
                <a:spcPct val="80000"/>
              </a:lnSpc>
              <a:spcBef>
                <a:spcPts val="0"/>
              </a:spcBef>
              <a:spcAft>
                <a:spcPts val="1200"/>
              </a:spcAft>
            </a:pPr>
            <a:r>
              <a:rPr lang="en-US" sz="2600" dirty="0" smtClean="0">
                <a:solidFill>
                  <a:prstClr val="black"/>
                </a:solidFill>
                <a:ea typeface="Times New Roman"/>
                <a:cs typeface="Times New Roman"/>
              </a:rPr>
              <a:t>Pilot projects, innovation funds, quick-wins (demonstration that EO actually works)</a:t>
            </a:r>
          </a:p>
          <a:p>
            <a:pPr>
              <a:lnSpc>
                <a:spcPct val="80000"/>
              </a:lnSpc>
              <a:spcBef>
                <a:spcPts val="0"/>
              </a:spcBef>
              <a:spcAft>
                <a:spcPts val="1200"/>
              </a:spcAft>
            </a:pPr>
            <a:r>
              <a:rPr lang="en-US" sz="2600" dirty="0" smtClean="0">
                <a:solidFill>
                  <a:prstClr val="black"/>
                </a:solidFill>
                <a:ea typeface="Times New Roman"/>
                <a:cs typeface="Times New Roman"/>
              </a:rPr>
              <a:t>Promotion outside EO community (fairs, seminars, lunch-bag meetings, magazines)</a:t>
            </a:r>
          </a:p>
          <a:p>
            <a:pPr>
              <a:lnSpc>
                <a:spcPct val="80000"/>
              </a:lnSpc>
              <a:spcBef>
                <a:spcPts val="0"/>
              </a:spcBef>
              <a:spcAft>
                <a:spcPts val="1200"/>
              </a:spcAft>
            </a:pPr>
            <a:r>
              <a:rPr lang="en-US" sz="2600" dirty="0" smtClean="0">
                <a:solidFill>
                  <a:prstClr val="black"/>
                </a:solidFill>
                <a:ea typeface="Times New Roman"/>
                <a:cs typeface="Times New Roman"/>
              </a:rPr>
              <a:t>Resource facilities for reference and capacity building (distributed, but connected, in different languages)</a:t>
            </a:r>
          </a:p>
          <a:p>
            <a:pPr>
              <a:lnSpc>
                <a:spcPct val="80000"/>
              </a:lnSpc>
              <a:spcAft>
                <a:spcPts val="1200"/>
              </a:spcAft>
            </a:pPr>
            <a:endParaRPr lang="en-US" sz="2600" dirty="0">
              <a:solidFill>
                <a:prstClr val="black"/>
              </a:solidFill>
              <a:ea typeface="Times New Roman"/>
              <a:cs typeface="Times New Roman"/>
            </a:endParaRPr>
          </a:p>
        </p:txBody>
      </p:sp>
    </p:spTree>
    <p:extLst>
      <p:ext uri="{BB962C8B-B14F-4D97-AF65-F5344CB8AC3E}">
        <p14:creationId xmlns:p14="http://schemas.microsoft.com/office/powerpoint/2010/main" val="3917355470"/>
      </p:ext>
    </p:extLst>
  </p:cSld>
  <p:clrMapOvr>
    <a:masterClrMapping/>
  </p:clrMapOvr>
  <p:transition advTm="20000"/>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E59B96-4131-4DD5-A7F3-9C8969C240CC}" type="slidenum">
              <a:rPr lang="en-US" smtClean="0"/>
              <a:pPr/>
              <a:t>82</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8" name="TextBox 5"/>
          <p:cNvSpPr txBox="1"/>
          <p:nvPr/>
        </p:nvSpPr>
        <p:spPr>
          <a:xfrm>
            <a:off x="378000" y="900000"/>
            <a:ext cx="8208000" cy="707886"/>
          </a:xfrm>
          <a:prstGeom prst="rect">
            <a:avLst/>
          </a:prstGeom>
          <a:noFill/>
        </p:spPr>
        <p:txBody>
          <a:bodyPr wrap="square" rtlCol="0" anchor="ctr">
            <a:spAutoFit/>
          </a:bodyPr>
          <a:lstStyle/>
          <a:p>
            <a:pPr algn="r"/>
            <a:r>
              <a:rPr lang="en-US" sz="4000" b="1" i="1" dirty="0" smtClean="0">
                <a:solidFill>
                  <a:srgbClr val="4676A6"/>
                </a:solidFill>
              </a:rPr>
              <a:t>Business elements</a:t>
            </a:r>
            <a:endParaRPr lang="en-US" sz="4000" b="1" i="1" dirty="0">
              <a:solidFill>
                <a:srgbClr val="4676A6"/>
              </a:solidFill>
            </a:endParaRPr>
          </a:p>
        </p:txBody>
      </p:sp>
      <p:sp>
        <p:nvSpPr>
          <p:cNvPr id="9" name="Content Placeholder 2"/>
          <p:cNvSpPr>
            <a:spLocks noGrp="1"/>
          </p:cNvSpPr>
          <p:nvPr>
            <p:ph idx="1"/>
          </p:nvPr>
        </p:nvSpPr>
        <p:spPr>
          <a:xfrm>
            <a:off x="378000" y="1800000"/>
            <a:ext cx="8208000" cy="4267200"/>
          </a:xfrm>
        </p:spPr>
        <p:txBody>
          <a:bodyPr>
            <a:normAutofit/>
          </a:bodyPr>
          <a:lstStyle/>
          <a:p>
            <a:pPr marL="0" indent="0">
              <a:lnSpc>
                <a:spcPct val="80000"/>
              </a:lnSpc>
              <a:spcBef>
                <a:spcPts val="0"/>
              </a:spcBef>
              <a:spcAft>
                <a:spcPts val="1200"/>
              </a:spcAft>
              <a:buNone/>
            </a:pPr>
            <a:r>
              <a:rPr lang="en-US" sz="2800" b="1" dirty="0" smtClean="0">
                <a:solidFill>
                  <a:prstClr val="black"/>
                </a:solidFill>
                <a:ea typeface="Times New Roman"/>
                <a:cs typeface="Times New Roman"/>
              </a:rPr>
              <a:t>Business elements:</a:t>
            </a:r>
          </a:p>
          <a:p>
            <a:pPr>
              <a:lnSpc>
                <a:spcPct val="80000"/>
              </a:lnSpc>
              <a:spcBef>
                <a:spcPts val="0"/>
              </a:spcBef>
              <a:spcAft>
                <a:spcPts val="1200"/>
              </a:spcAft>
            </a:pPr>
            <a:r>
              <a:rPr lang="en-US" sz="2800" b="1" dirty="0" smtClean="0">
                <a:solidFill>
                  <a:srgbClr val="4676A6"/>
                </a:solidFill>
                <a:ea typeface="Times New Roman"/>
                <a:cs typeface="Times New Roman"/>
              </a:rPr>
              <a:t>Proposal writing</a:t>
            </a:r>
            <a:endParaRPr lang="en-US" sz="2800" dirty="0" smtClean="0">
              <a:solidFill>
                <a:srgbClr val="4676A6"/>
              </a:solidFill>
              <a:ea typeface="Times New Roman"/>
              <a:cs typeface="Times New Roman"/>
            </a:endParaRPr>
          </a:p>
          <a:p>
            <a:pPr>
              <a:lnSpc>
                <a:spcPct val="80000"/>
              </a:lnSpc>
              <a:spcBef>
                <a:spcPts val="0"/>
              </a:spcBef>
              <a:spcAft>
                <a:spcPts val="1200"/>
              </a:spcAft>
            </a:pPr>
            <a:r>
              <a:rPr lang="en-US" sz="2800" b="1" dirty="0" smtClean="0">
                <a:solidFill>
                  <a:srgbClr val="4676A6"/>
                </a:solidFill>
                <a:ea typeface="Times New Roman"/>
                <a:cs typeface="Times New Roman"/>
              </a:rPr>
              <a:t>Business procedures</a:t>
            </a:r>
            <a:endParaRPr lang="en-US" sz="2800" dirty="0">
              <a:solidFill>
                <a:srgbClr val="4676A6"/>
              </a:solidFill>
              <a:ea typeface="Times New Roman"/>
              <a:cs typeface="Times New Roman"/>
            </a:endParaRPr>
          </a:p>
        </p:txBody>
      </p:sp>
    </p:spTree>
    <p:extLst>
      <p:ext uri="{BB962C8B-B14F-4D97-AF65-F5344CB8AC3E}">
        <p14:creationId xmlns:p14="http://schemas.microsoft.com/office/powerpoint/2010/main" val="1913962975"/>
      </p:ext>
    </p:extLst>
  </p:cSld>
  <p:clrMapOvr>
    <a:masterClrMapping/>
  </p:clrMapOvr>
  <p:transition advTm="20000"/>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5181600"/>
          </a:xfrm>
        </p:spPr>
        <p:txBody>
          <a:bodyPr anchor="t">
            <a:normAutofit/>
          </a:bodyPr>
          <a:lstStyle/>
          <a:p>
            <a:pPr algn="l">
              <a:lnSpc>
                <a:spcPct val="80000"/>
              </a:lnSpc>
              <a:spcAft>
                <a:spcPts val="1200"/>
              </a:spcAft>
              <a:tabLst>
                <a:tab pos="465138" algn="l"/>
              </a:tabLst>
            </a:pPr>
            <a:r>
              <a:rPr lang="en-US" sz="2800" dirty="0" smtClean="0">
                <a:solidFill>
                  <a:srgbClr val="4676A6"/>
                </a:solidFill>
                <a:latin typeface="+mn-lt"/>
              </a:rPr>
              <a:t>Proposal writing is an art in itself. </a:t>
            </a:r>
            <a:r>
              <a:rPr lang="en-US" sz="2800" dirty="0" smtClean="0">
                <a:latin typeface="+mn-lt"/>
              </a:rPr>
              <a:t/>
            </a:r>
            <a:br>
              <a:rPr lang="en-US" sz="2800" dirty="0" smtClean="0">
                <a:latin typeface="+mn-lt"/>
              </a:rPr>
            </a:br>
            <a:r>
              <a:rPr lang="en-US" sz="2800" dirty="0" smtClean="0">
                <a:latin typeface="+mn-lt"/>
              </a:rPr>
              <a:t/>
            </a:r>
            <a:br>
              <a:rPr lang="en-US" sz="2800" dirty="0" smtClean="0">
                <a:latin typeface="+mn-lt"/>
              </a:rPr>
            </a:br>
            <a:r>
              <a:rPr lang="en-US" sz="2800" dirty="0" smtClean="0">
                <a:latin typeface="+mn-lt"/>
              </a:rPr>
              <a:t>During the </a:t>
            </a:r>
            <a:r>
              <a:rPr lang="en-US" sz="2800" dirty="0" err="1" smtClean="0">
                <a:latin typeface="+mn-lt"/>
              </a:rPr>
              <a:t>GEONetCab</a:t>
            </a:r>
            <a:r>
              <a:rPr lang="en-US" sz="2800" dirty="0" smtClean="0">
                <a:latin typeface="+mn-lt"/>
              </a:rPr>
              <a:t> and EOPOWER projects templates have been developed for writing successful proposals: </a:t>
            </a:r>
            <a:endParaRPr lang="en-US" sz="2800" dirty="0">
              <a:latin typeface="+mn-lt"/>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83</a:t>
            </a:fld>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556634539"/>
      </p:ext>
    </p:extLst>
  </p:cSld>
  <p:clrMapOvr>
    <a:masterClrMapping/>
  </p:clrMapOvr>
  <p:transition advTm="20000"/>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900000"/>
            <a:ext cx="8208000" cy="709200"/>
          </a:xfrm>
        </p:spPr>
        <p:txBody>
          <a:bodyPr>
            <a:normAutofit/>
          </a:bodyPr>
          <a:lstStyle/>
          <a:p>
            <a:pPr algn="r"/>
            <a:r>
              <a:rPr lang="en-US" sz="4000" b="1" i="1" dirty="0" smtClean="0">
                <a:solidFill>
                  <a:srgbClr val="4676A6"/>
                </a:solidFill>
              </a:rPr>
              <a:t>Proposal outline</a:t>
            </a:r>
            <a:endParaRPr lang="en-US" sz="4000" dirty="0"/>
          </a:p>
        </p:txBody>
      </p:sp>
      <p:sp>
        <p:nvSpPr>
          <p:cNvPr id="6" name="Slide Number Placeholder 5"/>
          <p:cNvSpPr>
            <a:spLocks noGrp="1"/>
          </p:cNvSpPr>
          <p:nvPr>
            <p:ph type="sldNum" sz="quarter" idx="12"/>
          </p:nvPr>
        </p:nvSpPr>
        <p:spPr/>
        <p:txBody>
          <a:bodyPr/>
          <a:lstStyle/>
          <a:p>
            <a:fld id="{7AE59B96-4131-4DD5-A7F3-9C8969C240CC}" type="slidenum">
              <a:rPr lang="en-US" smtClean="0"/>
              <a:pPr/>
              <a:t>84</a:t>
            </a:fld>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7" name="Title 1"/>
          <p:cNvSpPr txBox="1">
            <a:spLocks/>
          </p:cNvSpPr>
          <p:nvPr/>
        </p:nvSpPr>
        <p:spPr>
          <a:xfrm>
            <a:off x="378000" y="4680000"/>
            <a:ext cx="8208000" cy="720000"/>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0" i="1" u="none" strike="noStrike" kern="1200" cap="none" spc="0" normalizeH="0" baseline="0" noProof="0" dirty="0" smtClean="0">
                <a:ln>
                  <a:noFill/>
                </a:ln>
                <a:solidFill>
                  <a:schemeClr val="tx1"/>
                </a:solidFill>
                <a:effectLst/>
                <a:uLnTx/>
                <a:uFillTx/>
                <a:ea typeface="+mj-ea"/>
                <a:cs typeface="+mj-cs"/>
              </a:rPr>
              <a:t>(more detailed version in separate document, </a:t>
            </a:r>
            <a:br>
              <a:rPr kumimoji="0" lang="en-US" sz="2000" b="0" i="1" u="none" strike="noStrike" kern="1200" cap="none" spc="0" normalizeH="0" baseline="0" noProof="0" dirty="0" smtClean="0">
                <a:ln>
                  <a:noFill/>
                </a:ln>
                <a:solidFill>
                  <a:schemeClr val="tx1"/>
                </a:solidFill>
                <a:effectLst/>
                <a:uLnTx/>
                <a:uFillTx/>
                <a:ea typeface="+mj-ea"/>
                <a:cs typeface="+mj-cs"/>
              </a:rPr>
            </a:br>
            <a:r>
              <a:rPr kumimoji="0" lang="en-US" sz="2000" b="0" i="1" u="none" strike="noStrike" kern="1200" cap="none" spc="0" normalizeH="0" baseline="0" noProof="0" dirty="0" smtClean="0">
                <a:ln>
                  <a:noFill/>
                </a:ln>
                <a:solidFill>
                  <a:schemeClr val="tx1"/>
                </a:solidFill>
                <a:effectLst/>
                <a:uLnTx/>
                <a:uFillTx/>
                <a:ea typeface="+mj-ea"/>
                <a:cs typeface="+mj-cs"/>
              </a:rPr>
              <a:t>see </a:t>
            </a:r>
            <a:r>
              <a:rPr kumimoji="0" lang="en-US" sz="2000" b="0" i="1" u="none" strike="noStrike" kern="1200" cap="none" spc="0" normalizeH="0" baseline="0" noProof="0" dirty="0" smtClean="0">
                <a:ln>
                  <a:noFill/>
                </a:ln>
                <a:solidFill>
                  <a:schemeClr val="tx1"/>
                </a:solidFill>
                <a:effectLst/>
                <a:uLnTx/>
                <a:uFillTx/>
                <a:ea typeface="+mj-ea"/>
                <a:cs typeface="+mj-cs"/>
                <a:hlinkClick r:id="rId3"/>
              </a:rPr>
              <a:t>www.eopower.eu</a:t>
            </a:r>
            <a:r>
              <a:rPr kumimoji="0" lang="en-US" sz="2000" b="0" i="1" u="none" strike="noStrike" kern="1200" cap="none" spc="0" normalizeH="0" baseline="0" noProof="0" dirty="0" smtClean="0">
                <a:ln>
                  <a:noFill/>
                </a:ln>
                <a:solidFill>
                  <a:schemeClr val="tx1"/>
                </a:solidFill>
                <a:effectLst/>
                <a:uLnTx/>
                <a:uFillTx/>
                <a:ea typeface="+mj-ea"/>
                <a:cs typeface="+mj-cs"/>
              </a:rPr>
              <a:t> or </a:t>
            </a:r>
            <a:r>
              <a:rPr kumimoji="0" lang="en-US" sz="2000" b="0" i="1" u="none" strike="noStrike" kern="1200" cap="none" spc="0" normalizeH="0" baseline="0" noProof="0" dirty="0" smtClean="0">
                <a:ln>
                  <a:noFill/>
                </a:ln>
                <a:solidFill>
                  <a:schemeClr val="tx1"/>
                </a:solidFill>
                <a:effectLst/>
                <a:uLnTx/>
                <a:uFillTx/>
                <a:ea typeface="+mj-ea"/>
                <a:cs typeface="+mj-cs"/>
                <a:hlinkClick r:id="rId4"/>
              </a:rPr>
              <a:t>www.hcpinternational.com</a:t>
            </a:r>
            <a:r>
              <a:rPr kumimoji="0" lang="en-US" sz="2000" b="0" i="1" u="none" strike="noStrike" kern="1200" cap="none" spc="0" normalizeH="0" baseline="0" noProof="0" dirty="0" smtClean="0">
                <a:ln>
                  <a:noFill/>
                </a:ln>
                <a:solidFill>
                  <a:schemeClr val="tx1"/>
                </a:solidFill>
                <a:effectLst/>
                <a:uLnTx/>
                <a:uFillTx/>
                <a:ea typeface="+mj-ea"/>
                <a:cs typeface="+mj-cs"/>
              </a:rPr>
              <a:t>)</a:t>
            </a:r>
            <a:endParaRPr kumimoji="0" lang="en-US" sz="2000" b="0" i="0" u="none" strike="noStrike" kern="1200" cap="none" spc="0" normalizeH="0" baseline="0" noProof="0" dirty="0">
              <a:ln>
                <a:noFill/>
              </a:ln>
              <a:solidFill>
                <a:schemeClr val="tx1"/>
              </a:solidFill>
              <a:effectLst/>
              <a:uLnTx/>
              <a:uFillTx/>
              <a:ea typeface="+mj-ea"/>
              <a:cs typeface="+mj-cs"/>
            </a:endParaRPr>
          </a:p>
        </p:txBody>
      </p:sp>
      <p:sp>
        <p:nvSpPr>
          <p:cNvPr id="11" name="Content Placeholder 2"/>
          <p:cNvSpPr>
            <a:spLocks noGrp="1"/>
          </p:cNvSpPr>
          <p:nvPr>
            <p:ph sz="half" idx="1"/>
          </p:nvPr>
        </p:nvSpPr>
        <p:spPr>
          <a:xfrm>
            <a:off x="381600" y="1800000"/>
            <a:ext cx="4876800" cy="3960000"/>
          </a:xfrm>
        </p:spPr>
        <p:txBody>
          <a:bodyPr>
            <a:normAutofit/>
          </a:bodyPr>
          <a:lstStyle/>
          <a:p>
            <a:pPr>
              <a:lnSpc>
                <a:spcPct val="80000"/>
              </a:lnSpc>
              <a:spcBef>
                <a:spcPts val="0"/>
              </a:spcBef>
              <a:spcAft>
                <a:spcPts val="1200"/>
              </a:spcAft>
              <a:buNone/>
            </a:pPr>
            <a:r>
              <a:rPr lang="en-US" sz="2600" dirty="0" smtClean="0"/>
              <a:t>1. Introduction / relevance</a:t>
            </a:r>
          </a:p>
          <a:p>
            <a:pPr>
              <a:lnSpc>
                <a:spcPct val="80000"/>
              </a:lnSpc>
              <a:spcBef>
                <a:spcPts val="0"/>
              </a:spcBef>
              <a:spcAft>
                <a:spcPts val="1200"/>
              </a:spcAft>
              <a:buNone/>
            </a:pPr>
            <a:r>
              <a:rPr lang="en-US" sz="2600" dirty="0" smtClean="0"/>
              <a:t>2. Objective(s)</a:t>
            </a:r>
          </a:p>
          <a:p>
            <a:pPr>
              <a:lnSpc>
                <a:spcPct val="80000"/>
              </a:lnSpc>
              <a:spcBef>
                <a:spcPts val="0"/>
              </a:spcBef>
              <a:spcAft>
                <a:spcPts val="1200"/>
              </a:spcAft>
              <a:buNone/>
            </a:pPr>
            <a:r>
              <a:rPr lang="en-US" sz="2600" dirty="0" smtClean="0"/>
              <a:t>3. Activities</a:t>
            </a:r>
          </a:p>
          <a:p>
            <a:pPr>
              <a:lnSpc>
                <a:spcPct val="80000"/>
              </a:lnSpc>
              <a:spcBef>
                <a:spcPts val="0"/>
              </a:spcBef>
              <a:spcAft>
                <a:spcPts val="1200"/>
              </a:spcAft>
              <a:buNone/>
            </a:pPr>
            <a:r>
              <a:rPr lang="en-US" sz="2600" dirty="0" smtClean="0"/>
              <a:t>4. Output</a:t>
            </a:r>
          </a:p>
          <a:p>
            <a:pPr>
              <a:lnSpc>
                <a:spcPct val="80000"/>
              </a:lnSpc>
              <a:spcBef>
                <a:spcPts val="0"/>
              </a:spcBef>
              <a:spcAft>
                <a:spcPts val="1200"/>
              </a:spcAft>
              <a:buNone/>
            </a:pPr>
            <a:r>
              <a:rPr lang="en-US" sz="2600" dirty="0" smtClean="0"/>
              <a:t>5. Management &amp; evaluation</a:t>
            </a:r>
          </a:p>
          <a:p>
            <a:endParaRPr lang="en-US" dirty="0"/>
          </a:p>
        </p:txBody>
      </p:sp>
      <p:sp>
        <p:nvSpPr>
          <p:cNvPr id="12" name="Content Placeholder 3"/>
          <p:cNvSpPr>
            <a:spLocks noGrp="1"/>
          </p:cNvSpPr>
          <p:nvPr>
            <p:ph sz="half" idx="2"/>
          </p:nvPr>
        </p:nvSpPr>
        <p:spPr>
          <a:xfrm>
            <a:off x="4968000" y="1800000"/>
            <a:ext cx="3429000" cy="3960000"/>
          </a:xfrm>
        </p:spPr>
        <p:txBody>
          <a:bodyPr>
            <a:normAutofit/>
          </a:bodyPr>
          <a:lstStyle/>
          <a:p>
            <a:pPr>
              <a:lnSpc>
                <a:spcPct val="80000"/>
              </a:lnSpc>
              <a:spcBef>
                <a:spcPts val="0"/>
              </a:spcBef>
              <a:spcAft>
                <a:spcPts val="1200"/>
              </a:spcAft>
              <a:buNone/>
            </a:pPr>
            <a:r>
              <a:rPr lang="en-US" sz="2600" dirty="0" smtClean="0"/>
              <a:t>6. Risk assessment</a:t>
            </a:r>
          </a:p>
          <a:p>
            <a:pPr>
              <a:lnSpc>
                <a:spcPct val="80000"/>
              </a:lnSpc>
              <a:spcBef>
                <a:spcPts val="0"/>
              </a:spcBef>
              <a:spcAft>
                <a:spcPts val="1200"/>
              </a:spcAft>
              <a:buNone/>
            </a:pPr>
            <a:r>
              <a:rPr lang="en-US" sz="2600" dirty="0" smtClean="0"/>
              <a:t>7. Time schedule</a:t>
            </a:r>
          </a:p>
          <a:p>
            <a:pPr>
              <a:lnSpc>
                <a:spcPct val="80000"/>
              </a:lnSpc>
              <a:spcBef>
                <a:spcPts val="0"/>
              </a:spcBef>
              <a:spcAft>
                <a:spcPts val="1200"/>
              </a:spcAft>
              <a:buNone/>
            </a:pPr>
            <a:r>
              <a:rPr lang="en-US" sz="2600" dirty="0" smtClean="0"/>
              <a:t>8. Budget</a:t>
            </a:r>
          </a:p>
          <a:p>
            <a:pPr>
              <a:lnSpc>
                <a:spcPct val="80000"/>
              </a:lnSpc>
              <a:spcBef>
                <a:spcPts val="0"/>
              </a:spcBef>
              <a:spcAft>
                <a:spcPts val="1200"/>
              </a:spcAft>
              <a:buNone/>
            </a:pPr>
            <a:r>
              <a:rPr lang="en-US" sz="2600" dirty="0" smtClean="0"/>
              <a:t>	Annexes</a:t>
            </a:r>
          </a:p>
          <a:p>
            <a:endParaRPr lang="en-US" dirty="0"/>
          </a:p>
        </p:txBody>
      </p:sp>
    </p:spTree>
  </p:cSld>
  <p:clrMapOvr>
    <a:masterClrMapping/>
  </p:clrMapOvr>
  <p:transition advTm="20000"/>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2" cstate="print"/>
          <a:srcRect/>
          <a:stretch>
            <a:fillRect/>
          </a:stretch>
        </p:blipFill>
        <p:spPr bwMode="auto">
          <a:xfrm>
            <a:off x="5004000" y="512325"/>
            <a:ext cx="2364799" cy="968400"/>
          </a:xfrm>
          <a:prstGeom prst="rect">
            <a:avLst/>
          </a:prstGeom>
          <a:noFill/>
          <a:ln w="9525">
            <a:noFill/>
            <a:miter lim="800000"/>
            <a:headEnd/>
            <a:tailEnd/>
          </a:ln>
        </p:spPr>
      </p:pic>
      <p:sp>
        <p:nvSpPr>
          <p:cNvPr id="2" name="Title 1"/>
          <p:cNvSpPr>
            <a:spLocks noGrp="1"/>
          </p:cNvSpPr>
          <p:nvPr>
            <p:ph type="title"/>
          </p:nvPr>
        </p:nvSpPr>
        <p:spPr>
          <a:xfrm>
            <a:off x="378000" y="1620000"/>
            <a:ext cx="8208000" cy="1080000"/>
          </a:xfrm>
        </p:spPr>
        <p:txBody>
          <a:bodyPr>
            <a:normAutofit/>
          </a:bodyPr>
          <a:lstStyle/>
          <a:p>
            <a:pPr algn="l"/>
            <a:r>
              <a:rPr lang="en-US" sz="4000" b="1" i="1" dirty="0" smtClean="0">
                <a:solidFill>
                  <a:srgbClr val="4676A6"/>
                </a:solidFill>
              </a:rPr>
              <a:t>Other guides that may be useful:</a:t>
            </a:r>
            <a:endParaRPr lang="en-US" sz="4000" b="1" i="1" dirty="0">
              <a:solidFill>
                <a:srgbClr val="4676A6"/>
              </a:solidFill>
            </a:endParaRPr>
          </a:p>
        </p:txBody>
      </p:sp>
      <p:pic>
        <p:nvPicPr>
          <p:cNvPr id="7169" name="Picture 1"/>
          <p:cNvPicPr>
            <a:picLocks noChangeAspect="1" noChangeArrowheads="1"/>
          </p:cNvPicPr>
          <p:nvPr/>
        </p:nvPicPr>
        <p:blipFill>
          <a:blip r:embed="rId3" cstate="print"/>
          <a:srcRect/>
          <a:stretch>
            <a:fillRect/>
          </a:stretch>
        </p:blipFill>
        <p:spPr bwMode="auto">
          <a:xfrm>
            <a:off x="7621200" y="512325"/>
            <a:ext cx="968400" cy="96840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7AE59B96-4131-4DD5-A7F3-9C8969C240CC}" type="slidenum">
              <a:rPr lang="en-US" smtClean="0"/>
              <a:pPr/>
              <a:t>85</a:t>
            </a:fld>
            <a:endParaRPr lang="en-US"/>
          </a:p>
        </p:txBody>
      </p:sp>
      <p:sp>
        <p:nvSpPr>
          <p:cNvPr id="3" name="Content Placeholder 2"/>
          <p:cNvSpPr>
            <a:spLocks noGrp="1"/>
          </p:cNvSpPr>
          <p:nvPr>
            <p:ph idx="1"/>
          </p:nvPr>
        </p:nvSpPr>
        <p:spPr>
          <a:xfrm>
            <a:off x="378000" y="2880000"/>
            <a:ext cx="8208000" cy="3960000"/>
          </a:xfrm>
          <a:ln>
            <a:noFill/>
          </a:ln>
        </p:spPr>
        <p:txBody>
          <a:bodyPr>
            <a:normAutofit/>
          </a:bodyPr>
          <a:lstStyle/>
          <a:p>
            <a:pPr lvl="0">
              <a:lnSpc>
                <a:spcPct val="80000"/>
              </a:lnSpc>
              <a:spcBef>
                <a:spcPts val="0"/>
              </a:spcBef>
              <a:spcAft>
                <a:spcPts val="1200"/>
              </a:spcAft>
            </a:pPr>
            <a:r>
              <a:rPr lang="en-US" sz="2800" dirty="0" err="1" smtClean="0"/>
              <a:t>Civicus</a:t>
            </a:r>
            <a:r>
              <a:rPr lang="en-US" sz="2800" dirty="0" smtClean="0"/>
              <a:t>: writing a funding proposal</a:t>
            </a:r>
          </a:p>
          <a:p>
            <a:pPr lvl="0">
              <a:lnSpc>
                <a:spcPct val="80000"/>
              </a:lnSpc>
              <a:spcBef>
                <a:spcPts val="0"/>
              </a:spcBef>
              <a:spcAft>
                <a:spcPts val="1200"/>
              </a:spcAft>
            </a:pPr>
            <a:r>
              <a:rPr lang="en-US" sz="2800" dirty="0" smtClean="0"/>
              <a:t>Michigan State University: guide for writing a funding proposal</a:t>
            </a:r>
          </a:p>
          <a:p>
            <a:pPr lvl="0">
              <a:lnSpc>
                <a:spcPct val="80000"/>
              </a:lnSpc>
              <a:spcBef>
                <a:spcPts val="0"/>
              </a:spcBef>
              <a:spcAft>
                <a:spcPts val="1200"/>
              </a:spcAft>
            </a:pPr>
            <a:r>
              <a:rPr lang="en-US" sz="2800" dirty="0" err="1" smtClean="0"/>
              <a:t>ESRI</a:t>
            </a:r>
            <a:r>
              <a:rPr lang="en-US" sz="2800" dirty="0" smtClean="0"/>
              <a:t>: writing a competitive GRANT application</a:t>
            </a:r>
          </a:p>
          <a:p>
            <a:pPr>
              <a:lnSpc>
                <a:spcPct val="80000"/>
              </a:lnSpc>
              <a:spcBef>
                <a:spcPts val="0"/>
              </a:spcBef>
              <a:spcAft>
                <a:spcPts val="1200"/>
              </a:spcAft>
            </a:pPr>
            <a:r>
              <a:rPr lang="en-US" sz="2800" dirty="0" err="1" smtClean="0"/>
              <a:t>REC</a:t>
            </a:r>
            <a:r>
              <a:rPr lang="en-US" sz="2800" dirty="0" smtClean="0"/>
              <a:t>: project proposal writing</a:t>
            </a:r>
            <a:endParaRPr lang="en-US" sz="2800" dirty="0"/>
          </a:p>
        </p:txBody>
      </p:sp>
      <p:pic>
        <p:nvPicPr>
          <p:cNvPr id="10"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800000"/>
            <a:ext cx="8208000" cy="5181600"/>
          </a:xfrm>
        </p:spPr>
        <p:txBody>
          <a:bodyPr anchor="t">
            <a:normAutofit/>
          </a:bodyPr>
          <a:lstStyle/>
          <a:p>
            <a:pPr algn="l">
              <a:lnSpc>
                <a:spcPct val="80000"/>
              </a:lnSpc>
              <a:spcAft>
                <a:spcPts val="1200"/>
              </a:spcAft>
              <a:tabLst>
                <a:tab pos="465138" algn="l"/>
              </a:tabLst>
            </a:pPr>
            <a:r>
              <a:rPr lang="en-US" sz="2800" dirty="0" smtClean="0">
                <a:latin typeface="+mn-lt"/>
              </a:rPr>
              <a:t>If you run a company, compete for assignments and manage projects, a structured approach towards responsibilities, tasks, implementation and documentation is needed. </a:t>
            </a:r>
            <a:br>
              <a:rPr lang="en-US" sz="2800" dirty="0" smtClean="0">
                <a:latin typeface="+mn-lt"/>
              </a:rPr>
            </a:br>
            <a:r>
              <a:rPr lang="en-US" sz="2800" dirty="0" smtClean="0">
                <a:latin typeface="+mn-lt"/>
              </a:rPr>
              <a:t/>
            </a:r>
            <a:br>
              <a:rPr lang="en-US" sz="2800" dirty="0" smtClean="0">
                <a:latin typeface="+mn-lt"/>
              </a:rPr>
            </a:br>
            <a:r>
              <a:rPr lang="en-US" sz="2800" dirty="0" smtClean="0">
                <a:latin typeface="+mn-lt"/>
              </a:rPr>
              <a:t>The following business procedures may be helpful: </a:t>
            </a:r>
            <a:endParaRPr lang="en-US" sz="2800" dirty="0">
              <a:latin typeface="+mn-lt"/>
            </a:endParaRPr>
          </a:p>
        </p:txBody>
      </p:sp>
      <p:sp>
        <p:nvSpPr>
          <p:cNvPr id="5" name="Slide Number Placeholder 4"/>
          <p:cNvSpPr>
            <a:spLocks noGrp="1"/>
          </p:cNvSpPr>
          <p:nvPr>
            <p:ph type="sldNum" sz="quarter" idx="12"/>
          </p:nvPr>
        </p:nvSpPr>
        <p:spPr/>
        <p:txBody>
          <a:bodyPr/>
          <a:lstStyle/>
          <a:p>
            <a:fld id="{7AE59B96-4131-4DD5-A7F3-9C8969C240CC}" type="slidenum">
              <a:rPr lang="en-US" smtClean="0"/>
              <a:pPr/>
              <a:t>86</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extLst>
      <p:ext uri="{BB962C8B-B14F-4D97-AF65-F5344CB8AC3E}">
        <p14:creationId xmlns:p14="http://schemas.microsoft.com/office/powerpoint/2010/main" val="3256798448"/>
      </p:ext>
    </p:extLst>
  </p:cSld>
  <p:clrMapOvr>
    <a:masterClrMapping/>
  </p:clrMapOvr>
  <p:transition advTm="20000"/>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900000"/>
            <a:ext cx="8208000" cy="709200"/>
          </a:xfrm>
        </p:spPr>
        <p:txBody>
          <a:bodyPr>
            <a:normAutofit/>
          </a:bodyPr>
          <a:lstStyle/>
          <a:p>
            <a:pPr algn="r"/>
            <a:r>
              <a:rPr lang="en-US" sz="4000" b="1" i="1" dirty="0" smtClean="0">
                <a:solidFill>
                  <a:srgbClr val="4676A6"/>
                </a:solidFill>
              </a:rPr>
              <a:t>Business procedures</a:t>
            </a:r>
            <a:endParaRPr lang="en-US" sz="4000" dirty="0"/>
          </a:p>
        </p:txBody>
      </p:sp>
      <p:sp>
        <p:nvSpPr>
          <p:cNvPr id="6" name="Slide Number Placeholder 5"/>
          <p:cNvSpPr>
            <a:spLocks noGrp="1"/>
          </p:cNvSpPr>
          <p:nvPr>
            <p:ph type="sldNum" sz="quarter" idx="12"/>
          </p:nvPr>
        </p:nvSpPr>
        <p:spPr/>
        <p:txBody>
          <a:bodyPr/>
          <a:lstStyle/>
          <a:p>
            <a:fld id="{7AE59B96-4131-4DD5-A7F3-9C8969C240CC}" type="slidenum">
              <a:rPr lang="en-US" smtClean="0"/>
              <a:pPr/>
              <a:t>87</a:t>
            </a:fld>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
        <p:nvSpPr>
          <p:cNvPr id="7" name="Title 1"/>
          <p:cNvSpPr txBox="1">
            <a:spLocks/>
          </p:cNvSpPr>
          <p:nvPr/>
        </p:nvSpPr>
        <p:spPr>
          <a:xfrm>
            <a:off x="378000" y="4680000"/>
            <a:ext cx="8208000" cy="720000"/>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0" i="1" u="none" strike="noStrike" kern="1200" cap="none" spc="0" normalizeH="0" baseline="0" noProof="0" dirty="0" smtClean="0">
                <a:ln>
                  <a:noFill/>
                </a:ln>
                <a:solidFill>
                  <a:schemeClr val="tx1"/>
                </a:solidFill>
                <a:effectLst/>
                <a:uLnTx/>
                <a:uFillTx/>
                <a:ea typeface="+mj-ea"/>
                <a:cs typeface="+mj-cs"/>
              </a:rPr>
              <a:t>(more detailed version in separate document, </a:t>
            </a:r>
            <a:br>
              <a:rPr kumimoji="0" lang="en-US" sz="2000" b="0" i="1" u="none" strike="noStrike" kern="1200" cap="none" spc="0" normalizeH="0" baseline="0" noProof="0" dirty="0" smtClean="0">
                <a:ln>
                  <a:noFill/>
                </a:ln>
                <a:solidFill>
                  <a:schemeClr val="tx1"/>
                </a:solidFill>
                <a:effectLst/>
                <a:uLnTx/>
                <a:uFillTx/>
                <a:ea typeface="+mj-ea"/>
                <a:cs typeface="+mj-cs"/>
              </a:rPr>
            </a:br>
            <a:r>
              <a:rPr kumimoji="0" lang="en-US" sz="2000" b="0" i="1" u="none" strike="noStrike" kern="1200" cap="none" spc="0" normalizeH="0" baseline="0" noProof="0" dirty="0" smtClean="0">
                <a:ln>
                  <a:noFill/>
                </a:ln>
                <a:solidFill>
                  <a:schemeClr val="tx1"/>
                </a:solidFill>
                <a:effectLst/>
                <a:uLnTx/>
                <a:uFillTx/>
                <a:ea typeface="+mj-ea"/>
                <a:cs typeface="+mj-cs"/>
              </a:rPr>
              <a:t>see </a:t>
            </a:r>
            <a:r>
              <a:rPr kumimoji="0" lang="en-US" sz="2000" b="0" i="1" u="none" strike="noStrike" kern="1200" cap="none" spc="0" normalizeH="0" baseline="0" noProof="0" dirty="0" smtClean="0">
                <a:ln>
                  <a:noFill/>
                </a:ln>
                <a:solidFill>
                  <a:schemeClr val="tx1"/>
                </a:solidFill>
                <a:effectLst/>
                <a:uLnTx/>
                <a:uFillTx/>
                <a:ea typeface="+mj-ea"/>
                <a:cs typeface="+mj-cs"/>
                <a:hlinkClick r:id="rId3"/>
              </a:rPr>
              <a:t>www.eopower.eu</a:t>
            </a:r>
            <a:r>
              <a:rPr kumimoji="0" lang="en-US" sz="2000" b="0" i="1" u="none" strike="noStrike" kern="1200" cap="none" spc="0" normalizeH="0" baseline="0" noProof="0" dirty="0" smtClean="0">
                <a:ln>
                  <a:noFill/>
                </a:ln>
                <a:solidFill>
                  <a:schemeClr val="tx1"/>
                </a:solidFill>
                <a:effectLst/>
                <a:uLnTx/>
                <a:uFillTx/>
                <a:ea typeface="+mj-ea"/>
                <a:cs typeface="+mj-cs"/>
              </a:rPr>
              <a:t> or </a:t>
            </a:r>
            <a:r>
              <a:rPr kumimoji="0" lang="en-US" sz="2000" b="0" i="1" u="none" strike="noStrike" kern="1200" cap="none" spc="0" normalizeH="0" baseline="0" noProof="0" dirty="0" smtClean="0">
                <a:ln>
                  <a:noFill/>
                </a:ln>
                <a:solidFill>
                  <a:schemeClr val="tx1"/>
                </a:solidFill>
                <a:effectLst/>
                <a:uLnTx/>
                <a:uFillTx/>
                <a:ea typeface="+mj-ea"/>
                <a:cs typeface="+mj-cs"/>
                <a:hlinkClick r:id="rId4"/>
              </a:rPr>
              <a:t>www.hcpinternational.com</a:t>
            </a:r>
            <a:r>
              <a:rPr kumimoji="0" lang="en-US" sz="2000" b="0" i="1" u="none" strike="noStrike" kern="1200" cap="none" spc="0" normalizeH="0" baseline="0" noProof="0" dirty="0" smtClean="0">
                <a:ln>
                  <a:noFill/>
                </a:ln>
                <a:solidFill>
                  <a:schemeClr val="tx1"/>
                </a:solidFill>
                <a:effectLst/>
                <a:uLnTx/>
                <a:uFillTx/>
                <a:ea typeface="+mj-ea"/>
                <a:cs typeface="+mj-cs"/>
              </a:rPr>
              <a:t>)</a:t>
            </a:r>
            <a:endParaRPr kumimoji="0" lang="en-US" sz="2000" b="0" i="0" u="none" strike="noStrike" kern="1200" cap="none" spc="0" normalizeH="0" baseline="0" noProof="0" dirty="0">
              <a:ln>
                <a:noFill/>
              </a:ln>
              <a:solidFill>
                <a:schemeClr val="tx1"/>
              </a:solidFill>
              <a:effectLst/>
              <a:uLnTx/>
              <a:uFillTx/>
              <a:ea typeface="+mj-ea"/>
              <a:cs typeface="+mj-cs"/>
            </a:endParaRPr>
          </a:p>
        </p:txBody>
      </p:sp>
      <p:sp>
        <p:nvSpPr>
          <p:cNvPr id="11" name="Content Placeholder 2"/>
          <p:cNvSpPr>
            <a:spLocks noGrp="1"/>
          </p:cNvSpPr>
          <p:nvPr>
            <p:ph sz="half" idx="1"/>
          </p:nvPr>
        </p:nvSpPr>
        <p:spPr>
          <a:xfrm>
            <a:off x="378000" y="1800000"/>
            <a:ext cx="4876800" cy="3960000"/>
          </a:xfrm>
        </p:spPr>
        <p:txBody>
          <a:bodyPr>
            <a:normAutofit/>
          </a:bodyPr>
          <a:lstStyle/>
          <a:p>
            <a:pPr>
              <a:lnSpc>
                <a:spcPct val="80000"/>
              </a:lnSpc>
              <a:spcBef>
                <a:spcPts val="0"/>
              </a:spcBef>
              <a:spcAft>
                <a:spcPts val="1200"/>
              </a:spcAft>
              <a:buNone/>
            </a:pPr>
            <a:r>
              <a:rPr lang="en-US" sz="2600" dirty="0" smtClean="0"/>
              <a:t>1. On acquisition</a:t>
            </a:r>
          </a:p>
          <a:p>
            <a:pPr>
              <a:lnSpc>
                <a:spcPct val="80000"/>
              </a:lnSpc>
              <a:spcBef>
                <a:spcPts val="0"/>
              </a:spcBef>
              <a:spcAft>
                <a:spcPts val="1200"/>
              </a:spcAft>
              <a:buNone/>
            </a:pPr>
            <a:r>
              <a:rPr lang="en-US" sz="2600" dirty="0" smtClean="0"/>
              <a:t>2. On offers</a:t>
            </a:r>
          </a:p>
          <a:p>
            <a:pPr>
              <a:lnSpc>
                <a:spcPct val="80000"/>
              </a:lnSpc>
              <a:spcBef>
                <a:spcPts val="0"/>
              </a:spcBef>
              <a:spcAft>
                <a:spcPts val="1200"/>
              </a:spcAft>
              <a:buNone/>
            </a:pPr>
            <a:r>
              <a:rPr lang="en-US" sz="2600" dirty="0" smtClean="0"/>
              <a:t>3. On negotiation</a:t>
            </a:r>
          </a:p>
          <a:p>
            <a:pPr>
              <a:lnSpc>
                <a:spcPct val="80000"/>
              </a:lnSpc>
              <a:spcBef>
                <a:spcPts val="0"/>
              </a:spcBef>
              <a:spcAft>
                <a:spcPts val="1200"/>
              </a:spcAft>
              <a:buNone/>
            </a:pPr>
            <a:r>
              <a:rPr lang="en-US" sz="2600" dirty="0" smtClean="0"/>
              <a:t>4. On contracts</a:t>
            </a:r>
          </a:p>
          <a:p>
            <a:pPr>
              <a:lnSpc>
                <a:spcPct val="80000"/>
              </a:lnSpc>
              <a:spcBef>
                <a:spcPts val="0"/>
              </a:spcBef>
              <a:spcAft>
                <a:spcPts val="1200"/>
              </a:spcAft>
              <a:buNone/>
            </a:pPr>
            <a:r>
              <a:rPr lang="en-US" sz="2600" dirty="0" smtClean="0"/>
              <a:t>5. On project management</a:t>
            </a:r>
          </a:p>
          <a:p>
            <a:endParaRPr lang="en-US" dirty="0"/>
          </a:p>
        </p:txBody>
      </p:sp>
      <p:sp>
        <p:nvSpPr>
          <p:cNvPr id="12" name="Content Placeholder 3"/>
          <p:cNvSpPr>
            <a:spLocks noGrp="1"/>
          </p:cNvSpPr>
          <p:nvPr>
            <p:ph sz="half" idx="2"/>
          </p:nvPr>
        </p:nvSpPr>
        <p:spPr>
          <a:xfrm>
            <a:off x="4176000" y="1800000"/>
            <a:ext cx="4444200" cy="3960000"/>
          </a:xfrm>
        </p:spPr>
        <p:txBody>
          <a:bodyPr>
            <a:normAutofit/>
          </a:bodyPr>
          <a:lstStyle/>
          <a:p>
            <a:pPr>
              <a:lnSpc>
                <a:spcPct val="80000"/>
              </a:lnSpc>
              <a:spcBef>
                <a:spcPts val="0"/>
              </a:spcBef>
              <a:spcAft>
                <a:spcPts val="1200"/>
              </a:spcAft>
              <a:buNone/>
            </a:pPr>
            <a:r>
              <a:rPr lang="en-US" sz="2600" dirty="0" smtClean="0"/>
              <a:t>6. On travel &amp; deployment</a:t>
            </a:r>
          </a:p>
          <a:p>
            <a:pPr>
              <a:lnSpc>
                <a:spcPct val="80000"/>
              </a:lnSpc>
              <a:spcBef>
                <a:spcPts val="0"/>
              </a:spcBef>
              <a:spcAft>
                <a:spcPts val="1200"/>
              </a:spcAft>
              <a:buNone/>
            </a:pPr>
            <a:r>
              <a:rPr lang="en-US" sz="2600" dirty="0" smtClean="0"/>
              <a:t>7. On deficiencies &amp; complaints</a:t>
            </a:r>
          </a:p>
          <a:p>
            <a:pPr>
              <a:lnSpc>
                <a:spcPct val="80000"/>
              </a:lnSpc>
              <a:spcBef>
                <a:spcPts val="0"/>
              </a:spcBef>
              <a:spcAft>
                <a:spcPts val="1200"/>
              </a:spcAft>
              <a:buNone/>
            </a:pPr>
            <a:r>
              <a:rPr lang="en-US" sz="2600" dirty="0" smtClean="0"/>
              <a:t>8. On internal organization</a:t>
            </a:r>
          </a:p>
          <a:p>
            <a:pPr>
              <a:lnSpc>
                <a:spcPct val="80000"/>
              </a:lnSpc>
              <a:spcBef>
                <a:spcPts val="0"/>
              </a:spcBef>
              <a:spcAft>
                <a:spcPts val="1200"/>
              </a:spcAft>
              <a:buNone/>
            </a:pPr>
            <a:r>
              <a:rPr lang="en-US" sz="2600" dirty="0" smtClean="0"/>
              <a:t>9.	On finance</a:t>
            </a:r>
          </a:p>
          <a:p>
            <a:pPr>
              <a:lnSpc>
                <a:spcPct val="80000"/>
              </a:lnSpc>
              <a:spcAft>
                <a:spcPts val="1200"/>
              </a:spcAft>
              <a:buNone/>
            </a:pPr>
            <a:r>
              <a:rPr lang="en-US" sz="2600" dirty="0" smtClean="0"/>
              <a:t>	</a:t>
            </a:r>
            <a:endParaRPr lang="en-US" dirty="0"/>
          </a:p>
        </p:txBody>
      </p:sp>
    </p:spTree>
    <p:extLst>
      <p:ext uri="{BB962C8B-B14F-4D97-AF65-F5344CB8AC3E}">
        <p14:creationId xmlns:p14="http://schemas.microsoft.com/office/powerpoint/2010/main" val="3466760014"/>
      </p:ext>
    </p:extLst>
  </p:cSld>
  <p:clrMapOvr>
    <a:masterClrMapping/>
  </p:clrMapOvr>
  <p:transition advTm="20000"/>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620000"/>
            <a:ext cx="7696200" cy="1080000"/>
          </a:xfrm>
        </p:spPr>
        <p:txBody>
          <a:bodyPr>
            <a:normAutofit/>
          </a:bodyPr>
          <a:lstStyle/>
          <a:p>
            <a:pPr algn="l"/>
            <a:r>
              <a:rPr lang="en-US" sz="4000" b="1" i="1" dirty="0" smtClean="0">
                <a:solidFill>
                  <a:srgbClr val="4676A6"/>
                </a:solidFill>
              </a:rPr>
              <a:t>Again:</a:t>
            </a:r>
            <a:endParaRPr lang="en-US" sz="4000" b="1" i="1" dirty="0">
              <a:solidFill>
                <a:srgbClr val="4676A6"/>
              </a:solidFill>
            </a:endParaRPr>
          </a:p>
        </p:txBody>
      </p:sp>
      <p:sp>
        <p:nvSpPr>
          <p:cNvPr id="3" name="Content Placeholder 2"/>
          <p:cNvSpPr>
            <a:spLocks noGrp="1"/>
          </p:cNvSpPr>
          <p:nvPr>
            <p:ph idx="1"/>
          </p:nvPr>
        </p:nvSpPr>
        <p:spPr>
          <a:xfrm>
            <a:off x="378000" y="2880000"/>
            <a:ext cx="8229600" cy="3382963"/>
          </a:xfrm>
        </p:spPr>
        <p:txBody>
          <a:bodyPr>
            <a:normAutofit fontScale="32500" lnSpcReduction="20000"/>
          </a:bodyPr>
          <a:lstStyle/>
          <a:p>
            <a:r>
              <a:rPr lang="en-US" sz="12300" b="1" dirty="0" smtClean="0">
                <a:solidFill>
                  <a:srgbClr val="4676A6"/>
                </a:solidFill>
              </a:rPr>
              <a:t>SHARED PROBLEM</a:t>
            </a:r>
          </a:p>
          <a:p>
            <a:r>
              <a:rPr lang="en-US" sz="12300" b="1" dirty="0" smtClean="0">
                <a:solidFill>
                  <a:srgbClr val="4676A6"/>
                </a:solidFill>
              </a:rPr>
              <a:t>SHARED LANGUAGE</a:t>
            </a:r>
          </a:p>
          <a:p>
            <a:r>
              <a:rPr lang="en-US" sz="12300" b="1" dirty="0" smtClean="0">
                <a:solidFill>
                  <a:srgbClr val="4676A6"/>
                </a:solidFill>
              </a:rPr>
              <a:t>SHARED SOLUTION</a:t>
            </a:r>
          </a:p>
          <a:p>
            <a:endParaRPr lang="en-US" sz="10400" i="1" dirty="0" smtClean="0"/>
          </a:p>
          <a:p>
            <a:pPr>
              <a:buNone/>
            </a:pPr>
            <a:endParaRPr lang="en-US" sz="9600" dirty="0" smtClean="0"/>
          </a:p>
          <a:p>
            <a:pPr>
              <a:buNone/>
            </a:pPr>
            <a:r>
              <a:rPr lang="en-US" sz="9600" dirty="0" smtClean="0"/>
              <a:t>	</a:t>
            </a:r>
            <a:endParaRPr lang="en-US" sz="9600"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88</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620000"/>
            <a:ext cx="8208000" cy="1080000"/>
          </a:xfrm>
        </p:spPr>
        <p:txBody>
          <a:bodyPr>
            <a:normAutofit/>
          </a:bodyPr>
          <a:lstStyle/>
          <a:p>
            <a:pPr algn="l"/>
            <a:r>
              <a:rPr lang="en-US" b="1" i="1" dirty="0" smtClean="0"/>
              <a:t>4. Capacity Building</a:t>
            </a:r>
            <a:endParaRPr lang="en-US" b="1" i="1" dirty="0"/>
          </a:p>
        </p:txBody>
      </p:sp>
      <p:sp>
        <p:nvSpPr>
          <p:cNvPr id="3" name="Content Placeholder 2"/>
          <p:cNvSpPr>
            <a:spLocks noGrp="1"/>
          </p:cNvSpPr>
          <p:nvPr>
            <p:ph idx="1"/>
          </p:nvPr>
        </p:nvSpPr>
        <p:spPr>
          <a:xfrm>
            <a:off x="457200" y="4419600"/>
            <a:ext cx="8208000" cy="1080000"/>
          </a:xfrm>
        </p:spPr>
        <p:txBody>
          <a:bodyPr>
            <a:normAutofit/>
          </a:bodyPr>
          <a:lstStyle/>
          <a:p>
            <a:pPr>
              <a:buNone/>
            </a:pPr>
            <a:r>
              <a:rPr lang="en-US" dirty="0" smtClean="0"/>
              <a:t>    	</a:t>
            </a:r>
            <a:endParaRPr lang="en-US" sz="9600"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89</a:t>
            </a:fld>
            <a:endParaRPr lang="en-US"/>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324000"/>
            <a:ext cx="8208000" cy="1324800"/>
          </a:xfrm>
        </p:spPr>
        <p:txBody>
          <a:bodyPr>
            <a:noAutofit/>
          </a:bodyPr>
          <a:lstStyle/>
          <a:p>
            <a:pPr algn="r"/>
            <a:r>
              <a:rPr lang="en-US" sz="4000" b="1" i="1" dirty="0" smtClean="0">
                <a:solidFill>
                  <a:srgbClr val="4676A6"/>
                </a:solidFill>
              </a:rPr>
              <a:t>Assessment of business &amp; </a:t>
            </a:r>
            <a:br>
              <a:rPr lang="en-US" sz="4000" b="1" i="1" dirty="0" smtClean="0">
                <a:solidFill>
                  <a:srgbClr val="4676A6"/>
                </a:solidFill>
              </a:rPr>
            </a:br>
            <a:r>
              <a:rPr lang="en-US" sz="4000" b="1" i="1" dirty="0" smtClean="0">
                <a:solidFill>
                  <a:srgbClr val="4676A6"/>
                </a:solidFill>
              </a:rPr>
              <a:t>funding opportunities</a:t>
            </a:r>
            <a:endParaRPr lang="en-US" sz="4000" b="1" i="1" dirty="0">
              <a:solidFill>
                <a:srgbClr val="4676A6"/>
              </a:solidFill>
            </a:endParaRPr>
          </a:p>
        </p:txBody>
      </p:sp>
      <p:sp>
        <p:nvSpPr>
          <p:cNvPr id="3" name="Content Placeholder 2"/>
          <p:cNvSpPr>
            <a:spLocks noGrp="1"/>
          </p:cNvSpPr>
          <p:nvPr>
            <p:ph idx="1"/>
          </p:nvPr>
        </p:nvSpPr>
        <p:spPr>
          <a:xfrm>
            <a:off x="378000" y="1800000"/>
            <a:ext cx="8208000" cy="3732959"/>
          </a:xfrm>
        </p:spPr>
        <p:txBody>
          <a:bodyPr>
            <a:normAutofit/>
          </a:bodyPr>
          <a:lstStyle/>
          <a:p>
            <a:pPr>
              <a:lnSpc>
                <a:spcPct val="80000"/>
              </a:lnSpc>
              <a:spcBef>
                <a:spcPts val="0"/>
              </a:spcBef>
              <a:spcAft>
                <a:spcPts val="1200"/>
              </a:spcAft>
            </a:pPr>
            <a:r>
              <a:rPr lang="en-US" sz="2800" dirty="0" smtClean="0"/>
              <a:t>Categories of climate change products &amp; services</a:t>
            </a:r>
          </a:p>
          <a:p>
            <a:pPr>
              <a:lnSpc>
                <a:spcPct val="80000"/>
              </a:lnSpc>
              <a:spcBef>
                <a:spcPts val="0"/>
              </a:spcBef>
              <a:spcAft>
                <a:spcPts val="1200"/>
              </a:spcAft>
            </a:pPr>
            <a:r>
              <a:rPr lang="en-US" sz="2800" dirty="0" smtClean="0"/>
              <a:t>Life cycle phase of product or service</a:t>
            </a:r>
          </a:p>
          <a:p>
            <a:pPr>
              <a:lnSpc>
                <a:spcPct val="80000"/>
              </a:lnSpc>
              <a:spcBef>
                <a:spcPts val="0"/>
              </a:spcBef>
              <a:spcAft>
                <a:spcPts val="1200"/>
              </a:spcAft>
            </a:pPr>
            <a:r>
              <a:rPr lang="en-US" sz="2800" dirty="0" smtClean="0"/>
              <a:t>Regional context, level of technological &amp; economic development</a:t>
            </a:r>
          </a:p>
          <a:p>
            <a:pPr>
              <a:lnSpc>
                <a:spcPct val="80000"/>
              </a:lnSpc>
              <a:spcBef>
                <a:spcPts val="0"/>
              </a:spcBef>
              <a:spcAft>
                <a:spcPts val="1200"/>
              </a:spcAft>
            </a:pPr>
            <a:r>
              <a:rPr lang="en-US" sz="2800" dirty="0" smtClean="0"/>
              <a:t>Optimum marketing mix</a:t>
            </a:r>
          </a:p>
          <a:p>
            <a:pPr>
              <a:buNone/>
            </a:pPr>
            <a:endParaRPr lang="en-US" sz="2400"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9</a:t>
            </a:fld>
            <a:endParaRPr lang="en-US" dirty="0"/>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900000"/>
            <a:ext cx="8208000" cy="709200"/>
          </a:xfrm>
        </p:spPr>
        <p:txBody>
          <a:bodyPr>
            <a:normAutofit/>
          </a:bodyPr>
          <a:lstStyle/>
          <a:p>
            <a:pPr algn="r"/>
            <a:r>
              <a:rPr lang="en-US" sz="4000" b="1" i="1" dirty="0" smtClean="0">
                <a:solidFill>
                  <a:srgbClr val="4676A6"/>
                </a:solidFill>
              </a:rPr>
              <a:t>General</a:t>
            </a:r>
            <a:endParaRPr lang="en-US" sz="4000" b="1" i="1" dirty="0">
              <a:solidFill>
                <a:srgbClr val="4676A6"/>
              </a:solidFill>
            </a:endParaRPr>
          </a:p>
        </p:txBody>
      </p:sp>
      <p:sp>
        <p:nvSpPr>
          <p:cNvPr id="3" name="Content Placeholder 2"/>
          <p:cNvSpPr>
            <a:spLocks noGrp="1"/>
          </p:cNvSpPr>
          <p:nvPr>
            <p:ph idx="1"/>
          </p:nvPr>
        </p:nvSpPr>
        <p:spPr>
          <a:xfrm>
            <a:off x="378000" y="1800000"/>
            <a:ext cx="8229600" cy="3382963"/>
          </a:xfrm>
        </p:spPr>
        <p:txBody>
          <a:bodyPr>
            <a:noAutofit/>
          </a:bodyPr>
          <a:lstStyle/>
          <a:p>
            <a:pPr marL="0" indent="0">
              <a:lnSpc>
                <a:spcPct val="90000"/>
              </a:lnSpc>
              <a:spcBef>
                <a:spcPts val="0"/>
              </a:spcBef>
              <a:spcAft>
                <a:spcPts val="1200"/>
              </a:spcAft>
              <a:buNone/>
            </a:pPr>
            <a:r>
              <a:rPr lang="en-US" sz="2800" dirty="0" smtClean="0"/>
              <a:t>Marketing is promotion + capacity building.</a:t>
            </a:r>
          </a:p>
          <a:p>
            <a:pPr marL="0" indent="0">
              <a:lnSpc>
                <a:spcPct val="90000"/>
              </a:lnSpc>
              <a:spcBef>
                <a:spcPts val="0"/>
              </a:spcBef>
              <a:spcAft>
                <a:spcPts val="1200"/>
              </a:spcAft>
              <a:buNone/>
            </a:pPr>
            <a:endParaRPr lang="en-US" sz="2800" dirty="0" smtClean="0"/>
          </a:p>
          <a:p>
            <a:pPr marL="0" indent="0">
              <a:lnSpc>
                <a:spcPct val="90000"/>
              </a:lnSpc>
              <a:spcBef>
                <a:spcPts val="0"/>
              </a:spcBef>
              <a:spcAft>
                <a:spcPts val="1200"/>
              </a:spcAft>
              <a:buNone/>
            </a:pPr>
            <a:r>
              <a:rPr lang="en-US" sz="2800" dirty="0" smtClean="0"/>
              <a:t>Especially for the introduction of new technologies capacity building is important at all levels. </a:t>
            </a:r>
          </a:p>
          <a:p>
            <a:pPr marL="0" indent="0">
              <a:lnSpc>
                <a:spcPct val="90000"/>
              </a:lnSpc>
              <a:spcBef>
                <a:spcPts val="0"/>
              </a:spcBef>
              <a:spcAft>
                <a:spcPts val="1200"/>
              </a:spcAft>
              <a:buNone/>
            </a:pPr>
            <a:endParaRPr lang="en-US" sz="2800" dirty="0" smtClean="0"/>
          </a:p>
          <a:p>
            <a:pPr marL="0" indent="0">
              <a:lnSpc>
                <a:spcPct val="90000"/>
              </a:lnSpc>
              <a:spcBef>
                <a:spcPts val="0"/>
              </a:spcBef>
              <a:spcAft>
                <a:spcPts val="1200"/>
              </a:spcAft>
              <a:buNone/>
            </a:pPr>
            <a:r>
              <a:rPr lang="en-US" sz="2800" dirty="0" smtClean="0"/>
              <a:t>Capacity building is the instrument to increase </a:t>
            </a:r>
            <a:br>
              <a:rPr lang="en-US" sz="2800" dirty="0" smtClean="0"/>
            </a:br>
            <a:r>
              <a:rPr lang="en-US" sz="2800" dirty="0" smtClean="0"/>
              <a:t>self-sufficiency and make solutions work.	</a:t>
            </a:r>
            <a:endParaRPr lang="en-US" sz="2800" dirty="0"/>
          </a:p>
        </p:txBody>
      </p:sp>
      <p:sp>
        <p:nvSpPr>
          <p:cNvPr id="5" name="Slide Number Placeholder 4"/>
          <p:cNvSpPr>
            <a:spLocks noGrp="1"/>
          </p:cNvSpPr>
          <p:nvPr>
            <p:ph type="sldNum" sz="quarter" idx="12"/>
          </p:nvPr>
        </p:nvSpPr>
        <p:spPr/>
        <p:txBody>
          <a:bodyPr/>
          <a:lstStyle/>
          <a:p>
            <a:fld id="{7AE59B96-4131-4DD5-A7F3-9C8969C240CC}" type="slidenum">
              <a:rPr lang="en-US" smtClean="0"/>
              <a:pPr/>
              <a:t>90</a:t>
            </a:fld>
            <a:endParaRPr lang="en-US"/>
          </a:p>
        </p:txBody>
      </p:sp>
      <p:pic>
        <p:nvPicPr>
          <p:cNvPr id="7"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000" y="252000"/>
            <a:ext cx="2394585" cy="1228725"/>
          </a:xfrm>
          <a:prstGeom prst="rect">
            <a:avLst/>
          </a:prstGeom>
        </p:spPr>
      </p:pic>
    </p:spTree>
  </p:cSld>
  <p:clrMapOvr>
    <a:masterClrMapping/>
  </p:clrMapOvr>
  <p:transition advTm="20000"/>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440000"/>
            <a:ext cx="8388000" cy="1324800"/>
          </a:xfrm>
        </p:spPr>
        <p:txBody>
          <a:bodyPr>
            <a:normAutofit fontScale="90000"/>
          </a:bodyPr>
          <a:lstStyle/>
          <a:p>
            <a:pPr algn="l"/>
            <a:r>
              <a:rPr lang="en-US" b="1" i="1" dirty="0" smtClean="0">
                <a:solidFill>
                  <a:srgbClr val="4676A6"/>
                </a:solidFill>
              </a:rPr>
              <a:t>General references for capacity building, open data and success stories</a:t>
            </a:r>
            <a:endParaRPr lang="en-US" b="1" i="1" dirty="0">
              <a:solidFill>
                <a:srgbClr val="4676A6"/>
              </a:solidFill>
            </a:endParaRPr>
          </a:p>
        </p:txBody>
      </p:sp>
      <p:sp>
        <p:nvSpPr>
          <p:cNvPr id="8" name="Slide Number Placeholder 7"/>
          <p:cNvSpPr>
            <a:spLocks noGrp="1"/>
          </p:cNvSpPr>
          <p:nvPr>
            <p:ph type="sldNum" sz="quarter" idx="12"/>
          </p:nvPr>
        </p:nvSpPr>
        <p:spPr/>
        <p:txBody>
          <a:bodyPr/>
          <a:lstStyle/>
          <a:p>
            <a:fld id="{7AE59B96-4131-4DD5-A7F3-9C8969C240CC}" type="slidenum">
              <a:rPr lang="en-US" smtClean="0"/>
              <a:pPr/>
              <a:t>91</a:t>
            </a:fld>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5850" y="390526"/>
            <a:ext cx="1200150" cy="69532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000" y="457200"/>
            <a:ext cx="990600" cy="56197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2274" y="427854"/>
            <a:ext cx="1201451" cy="620668"/>
          </a:xfrm>
          <a:prstGeom prst="rect">
            <a:avLst/>
          </a:prstGeom>
        </p:spPr>
      </p:pic>
      <p:pic>
        <p:nvPicPr>
          <p:cNvPr id="10"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8000" y="306000"/>
            <a:ext cx="1262847" cy="648000"/>
          </a:xfrm>
          <a:prstGeom prst="rect">
            <a:avLst/>
          </a:prstGeom>
        </p:spPr>
      </p:pic>
      <p:sp>
        <p:nvSpPr>
          <p:cNvPr id="11" name="Content Placeholder 2"/>
          <p:cNvSpPr>
            <a:spLocks noGrp="1"/>
          </p:cNvSpPr>
          <p:nvPr>
            <p:ph idx="1"/>
          </p:nvPr>
        </p:nvSpPr>
        <p:spPr>
          <a:xfrm>
            <a:off x="378000" y="2880000"/>
            <a:ext cx="8208000" cy="3657600"/>
          </a:xfrm>
        </p:spPr>
        <p:txBody>
          <a:bodyPr>
            <a:normAutofit fontScale="25000" lnSpcReduction="20000"/>
          </a:bodyPr>
          <a:lstStyle/>
          <a:p>
            <a:pPr>
              <a:spcBef>
                <a:spcPts val="0"/>
              </a:spcBef>
              <a:buNone/>
            </a:pPr>
            <a:r>
              <a:rPr lang="en-US" sz="10400" b="1" dirty="0"/>
              <a:t>GEO Portal: </a:t>
            </a:r>
            <a:r>
              <a:rPr lang="en-US" sz="8000" dirty="0">
                <a:hlinkClick r:id="rId6"/>
              </a:rPr>
              <a:t>www.earthobservations.org</a:t>
            </a:r>
            <a:endParaRPr lang="en-US" sz="8000" dirty="0"/>
          </a:p>
          <a:p>
            <a:pPr marL="0" indent="0">
              <a:buNone/>
            </a:pPr>
            <a:endParaRPr lang="en-US" sz="10400" b="1" dirty="0">
              <a:solidFill>
                <a:srgbClr val="00B0F0"/>
              </a:solidFill>
            </a:endParaRPr>
          </a:p>
          <a:p>
            <a:pPr marL="0" indent="0">
              <a:buNone/>
            </a:pPr>
            <a:r>
              <a:rPr lang="en-US" sz="10400" b="1" dirty="0" smtClean="0">
                <a:solidFill>
                  <a:srgbClr val="4676A6"/>
                </a:solidFill>
              </a:rPr>
              <a:t>Capacity building resource facility</a:t>
            </a:r>
            <a:r>
              <a:rPr lang="en-US" sz="10400" dirty="0" smtClean="0">
                <a:solidFill>
                  <a:srgbClr val="4676A6"/>
                </a:solidFill>
              </a:rPr>
              <a:t> </a:t>
            </a:r>
            <a:r>
              <a:rPr lang="en-US" sz="8000" dirty="0" smtClean="0">
                <a:hlinkClick r:id="rId7"/>
              </a:rPr>
              <a:t>www.geocab.org</a:t>
            </a:r>
            <a:r>
              <a:rPr lang="en-US" sz="8000" dirty="0" smtClean="0"/>
              <a:t> </a:t>
            </a:r>
          </a:p>
          <a:p>
            <a:pPr marL="0" indent="0">
              <a:buNone/>
            </a:pPr>
            <a:r>
              <a:rPr lang="en-US" sz="8000" i="1" dirty="0" smtClean="0"/>
              <a:t>compilation of tutorials, references, open-source software, etc. </a:t>
            </a:r>
          </a:p>
          <a:p>
            <a:pPr marL="0" indent="0">
              <a:buNone/>
            </a:pPr>
            <a:endParaRPr lang="en-US" sz="10400" i="1" dirty="0" smtClean="0"/>
          </a:p>
          <a:p>
            <a:pPr marL="0" indent="0">
              <a:buNone/>
            </a:pPr>
            <a:r>
              <a:rPr lang="en-US" sz="10400" b="1" dirty="0" smtClean="0"/>
              <a:t>Satellites going local: </a:t>
            </a:r>
            <a:r>
              <a:rPr lang="en-US" sz="8000" i="1" dirty="0" smtClean="0"/>
              <a:t>share good practice </a:t>
            </a:r>
            <a:r>
              <a:rPr lang="en-US" sz="10400" b="1" dirty="0" smtClean="0"/>
              <a:t>(</a:t>
            </a:r>
            <a:r>
              <a:rPr lang="en-US" sz="10400" b="1" dirty="0" err="1" smtClean="0"/>
              <a:t>Eurisy</a:t>
            </a:r>
            <a:r>
              <a:rPr lang="en-US" sz="10400" b="1" dirty="0" smtClean="0"/>
              <a:t> handbooks) </a:t>
            </a:r>
            <a:r>
              <a:rPr lang="en-US" sz="8000" dirty="0" smtClean="0">
                <a:hlinkClick r:id="rId8"/>
              </a:rPr>
              <a:t>www.eurisy.org</a:t>
            </a:r>
            <a:endParaRPr lang="en-US" sz="8000" dirty="0"/>
          </a:p>
          <a:p>
            <a:pPr marL="0" indent="0">
              <a:buNone/>
            </a:pPr>
            <a:endParaRPr lang="en-US" sz="10400" dirty="0" smtClean="0"/>
          </a:p>
          <a:p>
            <a:pPr marL="0" indent="0">
              <a:buNone/>
            </a:pPr>
            <a:r>
              <a:rPr lang="en-US" sz="10400" b="1" dirty="0" smtClean="0"/>
              <a:t>Earth observation for green growth </a:t>
            </a:r>
            <a:r>
              <a:rPr lang="en-US" sz="8000" b="1" dirty="0" smtClean="0"/>
              <a:t>(ESA; 2013)</a:t>
            </a:r>
            <a:endParaRPr lang="en-US" sz="8000" dirty="0"/>
          </a:p>
          <a:p>
            <a:pPr marL="0" indent="0">
              <a:buNone/>
            </a:pPr>
            <a:endParaRPr lang="en-US" sz="8000" dirty="0"/>
          </a:p>
          <a:p>
            <a:pPr marL="0" indent="0">
              <a:buNone/>
            </a:pPr>
            <a:endParaRPr lang="en-US" sz="4000" u="sng" dirty="0" smtClean="0"/>
          </a:p>
          <a:p>
            <a:pPr>
              <a:buNone/>
            </a:pPr>
            <a:r>
              <a:rPr lang="en-US" sz="8000" b="1" i="1" dirty="0" smtClean="0"/>
              <a:t>	</a:t>
            </a:r>
            <a:r>
              <a:rPr lang="en-US" sz="9600" dirty="0" smtClean="0"/>
              <a:t>	</a:t>
            </a:r>
            <a:endParaRPr lang="en-US" sz="9600" dirty="0"/>
          </a:p>
        </p:txBody>
      </p:sp>
    </p:spTree>
    <p:extLst>
      <p:ext uri="{BB962C8B-B14F-4D97-AF65-F5344CB8AC3E}">
        <p14:creationId xmlns:p14="http://schemas.microsoft.com/office/powerpoint/2010/main" val="2382811921"/>
      </p:ext>
    </p:extLst>
  </p:cSld>
  <p:clrMapOvr>
    <a:masterClrMapping/>
  </p:clrMapOvr>
  <p:transition advTm="20000"/>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440000"/>
            <a:ext cx="8388000" cy="1324800"/>
          </a:xfrm>
        </p:spPr>
        <p:txBody>
          <a:bodyPr>
            <a:normAutofit fontScale="90000"/>
          </a:bodyPr>
          <a:lstStyle/>
          <a:p>
            <a:pPr algn="l"/>
            <a:r>
              <a:rPr lang="en-US" b="1" i="1" dirty="0" smtClean="0">
                <a:solidFill>
                  <a:srgbClr val="4676A6"/>
                </a:solidFill>
              </a:rPr>
              <a:t>General references for capacity building, open data (2)</a:t>
            </a:r>
            <a:endParaRPr lang="en-US" b="1" i="1" dirty="0">
              <a:solidFill>
                <a:srgbClr val="4676A6"/>
              </a:solidFill>
            </a:endParaRPr>
          </a:p>
        </p:txBody>
      </p:sp>
      <p:sp>
        <p:nvSpPr>
          <p:cNvPr id="8" name="Slide Number Placeholder 7"/>
          <p:cNvSpPr>
            <a:spLocks noGrp="1"/>
          </p:cNvSpPr>
          <p:nvPr>
            <p:ph type="sldNum" sz="quarter" idx="12"/>
          </p:nvPr>
        </p:nvSpPr>
        <p:spPr/>
        <p:txBody>
          <a:bodyPr/>
          <a:lstStyle/>
          <a:p>
            <a:fld id="{7AE59B96-4131-4DD5-A7F3-9C8969C240CC}" type="slidenum">
              <a:rPr lang="en-US" smtClean="0"/>
              <a:pPr/>
              <a:t>92</a:t>
            </a:fld>
            <a:endParaRPr lang="en-US"/>
          </a:p>
        </p:txBody>
      </p:sp>
      <p:pic>
        <p:nvPicPr>
          <p:cNvPr id="10"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01105" y="395686"/>
            <a:ext cx="1200150" cy="695325"/>
          </a:xfrm>
          <a:prstGeom prst="rect">
            <a:avLst/>
          </a:prstGeom>
        </p:spPr>
      </p:pic>
      <p:pic>
        <p:nvPicPr>
          <p:cNvPr id="12"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200" y="427854"/>
            <a:ext cx="1201451" cy="620668"/>
          </a:xfrm>
          <a:prstGeom prst="rect">
            <a:avLst/>
          </a:prstGeom>
        </p:spPr>
      </p:pic>
      <p:pic>
        <p:nvPicPr>
          <p:cNvPr id="13"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000" y="306000"/>
            <a:ext cx="1262847" cy="64800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95800" y="468641"/>
            <a:ext cx="1466850" cy="491470"/>
          </a:xfrm>
          <a:prstGeom prst="rect">
            <a:avLst/>
          </a:prstGeom>
        </p:spPr>
      </p:pic>
      <p:sp>
        <p:nvSpPr>
          <p:cNvPr id="11" name="Content Placeholder 2"/>
          <p:cNvSpPr>
            <a:spLocks noGrp="1"/>
          </p:cNvSpPr>
          <p:nvPr>
            <p:ph idx="1"/>
          </p:nvPr>
        </p:nvSpPr>
        <p:spPr>
          <a:xfrm>
            <a:off x="378000" y="2880000"/>
            <a:ext cx="8208000" cy="4343400"/>
          </a:xfrm>
        </p:spPr>
        <p:txBody>
          <a:bodyPr>
            <a:normAutofit fontScale="25000" lnSpcReduction="20000"/>
          </a:bodyPr>
          <a:lstStyle/>
          <a:p>
            <a:pPr marL="0" indent="0">
              <a:spcBef>
                <a:spcPts val="0"/>
              </a:spcBef>
              <a:spcAft>
                <a:spcPts val="1200"/>
              </a:spcAft>
              <a:buNone/>
            </a:pPr>
            <a:r>
              <a:rPr lang="en-US" sz="9600" b="1" dirty="0" smtClean="0"/>
              <a:t>Bringing GEOSS services into practice: </a:t>
            </a:r>
            <a:br>
              <a:rPr lang="en-US" sz="9600" b="1" dirty="0" smtClean="0"/>
            </a:br>
            <a:r>
              <a:rPr lang="en-US" sz="8000" i="1" dirty="0" smtClean="0"/>
              <a:t>how to use data from the GEO portal and how to provide input</a:t>
            </a:r>
            <a:br>
              <a:rPr lang="en-US" sz="8000" i="1" dirty="0" smtClean="0"/>
            </a:br>
            <a:r>
              <a:rPr lang="en-US" sz="8000" dirty="0" smtClean="0">
                <a:hlinkClick r:id="rId6"/>
              </a:rPr>
              <a:t>www.envirogrids.net</a:t>
            </a:r>
            <a:r>
              <a:rPr lang="en-US" sz="9600" dirty="0" smtClean="0"/>
              <a:t> </a:t>
            </a:r>
            <a:endParaRPr lang="en-US" sz="9600" dirty="0"/>
          </a:p>
          <a:p>
            <a:pPr marL="0" indent="0">
              <a:spcBef>
                <a:spcPts val="0"/>
              </a:spcBef>
              <a:spcAft>
                <a:spcPts val="1200"/>
              </a:spcAft>
              <a:buNone/>
            </a:pPr>
            <a:r>
              <a:rPr lang="en-US" sz="9600" b="1" dirty="0" smtClean="0"/>
              <a:t>Science education through earth observation for high schools: </a:t>
            </a:r>
            <a:r>
              <a:rPr lang="en-US" sz="8000" i="1" dirty="0" smtClean="0"/>
              <a:t>basic tutorials on all kind of subjects</a:t>
            </a:r>
            <a:br>
              <a:rPr lang="en-US" sz="8000" i="1" dirty="0" smtClean="0"/>
            </a:br>
            <a:r>
              <a:rPr lang="en-US" sz="8000" dirty="0" smtClean="0">
                <a:hlinkClick r:id="rId7"/>
              </a:rPr>
              <a:t>www.seos-project.eu</a:t>
            </a:r>
            <a:r>
              <a:rPr lang="en-US" sz="8000" dirty="0" smtClean="0"/>
              <a:t> </a:t>
            </a:r>
          </a:p>
          <a:p>
            <a:pPr marL="0" indent="0">
              <a:spcBef>
                <a:spcPts val="0"/>
              </a:spcBef>
              <a:spcAft>
                <a:spcPts val="1200"/>
              </a:spcAft>
              <a:buNone/>
            </a:pPr>
            <a:r>
              <a:rPr lang="en-US" sz="9600" b="1" dirty="0" smtClean="0"/>
              <a:t>Copernicus briefs: </a:t>
            </a:r>
            <a:br>
              <a:rPr lang="en-US" sz="9600" b="1" dirty="0" smtClean="0"/>
            </a:br>
            <a:r>
              <a:rPr lang="en-US" sz="8000" i="1" dirty="0" smtClean="0"/>
              <a:t>information </a:t>
            </a:r>
            <a:r>
              <a:rPr lang="en-US" sz="8000" i="1" dirty="0"/>
              <a:t>on satellite applications for different </a:t>
            </a:r>
            <a:r>
              <a:rPr lang="en-US" sz="8000" i="1" dirty="0" smtClean="0"/>
              <a:t>topics</a:t>
            </a:r>
            <a:br>
              <a:rPr lang="en-US" sz="8000" i="1" dirty="0" smtClean="0"/>
            </a:br>
            <a:r>
              <a:rPr lang="en-US" sz="8000" dirty="0">
                <a:hlinkClick r:id="rId8"/>
              </a:rPr>
              <a:t>http://</a:t>
            </a:r>
            <a:r>
              <a:rPr lang="en-US" sz="8000" dirty="0" smtClean="0">
                <a:hlinkClick r:id="rId8"/>
              </a:rPr>
              <a:t>www.copernicus.eu/main/copernicus-briefs</a:t>
            </a:r>
            <a:r>
              <a:rPr lang="en-US" sz="8000" dirty="0" smtClean="0"/>
              <a:t>  </a:t>
            </a:r>
          </a:p>
          <a:p>
            <a:pPr marL="0" indent="0">
              <a:spcBef>
                <a:spcPts val="0"/>
              </a:spcBef>
              <a:spcAft>
                <a:spcPts val="1200"/>
              </a:spcAft>
              <a:buNone/>
            </a:pPr>
            <a:r>
              <a:rPr lang="en-US" sz="9600" b="1" dirty="0" err="1">
                <a:solidFill>
                  <a:prstClr val="black"/>
                </a:solidFill>
              </a:rPr>
              <a:t>MetEd</a:t>
            </a:r>
            <a:r>
              <a:rPr lang="en-US" sz="8000" dirty="0">
                <a:solidFill>
                  <a:prstClr val="black"/>
                </a:solidFill>
              </a:rPr>
              <a:t/>
            </a:r>
            <a:br>
              <a:rPr lang="en-US" sz="8000" dirty="0">
                <a:solidFill>
                  <a:prstClr val="black"/>
                </a:solidFill>
              </a:rPr>
            </a:br>
            <a:r>
              <a:rPr lang="en-US" sz="8000" i="1" dirty="0">
                <a:solidFill>
                  <a:prstClr val="black"/>
                </a:solidFill>
              </a:rPr>
              <a:t>tutorials and courses on meteorology and related subjects</a:t>
            </a:r>
            <a:r>
              <a:rPr lang="en-US" sz="8000" dirty="0">
                <a:solidFill>
                  <a:prstClr val="black"/>
                </a:solidFill>
              </a:rPr>
              <a:t/>
            </a:r>
            <a:br>
              <a:rPr lang="en-US" sz="8000" dirty="0">
                <a:solidFill>
                  <a:prstClr val="black"/>
                </a:solidFill>
              </a:rPr>
            </a:br>
            <a:r>
              <a:rPr lang="en-US" sz="8000" dirty="0">
                <a:solidFill>
                  <a:prstClr val="black"/>
                </a:solidFill>
                <a:hlinkClick r:id="rId9"/>
              </a:rPr>
              <a:t>https://www.meted.ucar.edu/training_detail.php</a:t>
            </a:r>
            <a:r>
              <a:rPr lang="en-US" sz="8000" dirty="0">
                <a:solidFill>
                  <a:prstClr val="black"/>
                </a:solidFill>
              </a:rPr>
              <a:t> </a:t>
            </a:r>
            <a:r>
              <a:rPr lang="en-US" sz="8000" dirty="0"/>
              <a:t>	</a:t>
            </a:r>
          </a:p>
          <a:p>
            <a:pPr marL="0" indent="0">
              <a:spcBef>
                <a:spcPts val="0"/>
              </a:spcBef>
              <a:spcAft>
                <a:spcPts val="1200"/>
              </a:spcAft>
              <a:buNone/>
            </a:pPr>
            <a:endParaRPr lang="en-US" sz="8000" dirty="0" smtClean="0"/>
          </a:p>
          <a:p>
            <a:pPr marL="0" indent="0">
              <a:buNone/>
            </a:pPr>
            <a:endParaRPr lang="en-US" sz="8000" dirty="0"/>
          </a:p>
          <a:p>
            <a:pPr marL="0" indent="0">
              <a:buNone/>
            </a:pPr>
            <a:endParaRPr lang="en-US" sz="4000" u="sng" dirty="0" smtClean="0"/>
          </a:p>
          <a:p>
            <a:pPr>
              <a:buNone/>
            </a:pPr>
            <a:r>
              <a:rPr lang="en-US" sz="8000" b="1" i="1" dirty="0" smtClean="0"/>
              <a:t>	</a:t>
            </a:r>
            <a:r>
              <a:rPr lang="en-US" sz="9600" dirty="0" smtClean="0"/>
              <a:t>	</a:t>
            </a:r>
            <a:endParaRPr lang="en-US" sz="9600" dirty="0"/>
          </a:p>
        </p:txBody>
      </p:sp>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620000" y="532649"/>
            <a:ext cx="1362075" cy="411077"/>
          </a:xfrm>
          <a:prstGeom prst="rect">
            <a:avLst/>
          </a:prstGeom>
        </p:spPr>
      </p:pic>
    </p:spTree>
    <p:extLst>
      <p:ext uri="{BB962C8B-B14F-4D97-AF65-F5344CB8AC3E}">
        <p14:creationId xmlns:p14="http://schemas.microsoft.com/office/powerpoint/2010/main" val="186921974"/>
      </p:ext>
    </p:extLst>
  </p:cSld>
  <p:clrMapOvr>
    <a:masterClrMapping/>
  </p:clrMapOvr>
  <p:transition advTm="20000"/>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295400"/>
            <a:ext cx="8388000" cy="1080000"/>
          </a:xfrm>
        </p:spPr>
        <p:txBody>
          <a:bodyPr>
            <a:normAutofit/>
          </a:bodyPr>
          <a:lstStyle/>
          <a:p>
            <a:pPr algn="l"/>
            <a:r>
              <a:rPr lang="en-US" b="1" i="1" dirty="0" smtClean="0">
                <a:solidFill>
                  <a:srgbClr val="4676A6"/>
                </a:solidFill>
              </a:rPr>
              <a:t>More references open data</a:t>
            </a:r>
            <a:endParaRPr lang="en-US" b="1" i="1" dirty="0">
              <a:solidFill>
                <a:srgbClr val="4676A6"/>
              </a:solidFill>
            </a:endParaRPr>
          </a:p>
        </p:txBody>
      </p:sp>
      <p:sp>
        <p:nvSpPr>
          <p:cNvPr id="3" name="Content Placeholder 2"/>
          <p:cNvSpPr>
            <a:spLocks noGrp="1"/>
          </p:cNvSpPr>
          <p:nvPr>
            <p:ph idx="1"/>
          </p:nvPr>
        </p:nvSpPr>
        <p:spPr>
          <a:xfrm>
            <a:off x="378000" y="2286000"/>
            <a:ext cx="8208000" cy="4343400"/>
          </a:xfrm>
        </p:spPr>
        <p:txBody>
          <a:bodyPr>
            <a:normAutofit fontScale="25000" lnSpcReduction="20000"/>
          </a:bodyPr>
          <a:lstStyle/>
          <a:p>
            <a:pPr marL="0" indent="0">
              <a:spcBef>
                <a:spcPts val="0"/>
              </a:spcBef>
              <a:buNone/>
            </a:pPr>
            <a:r>
              <a:rPr lang="en-US" sz="9600" b="1" dirty="0" smtClean="0"/>
              <a:t>Open data for sustainable development </a:t>
            </a:r>
            <a:r>
              <a:rPr lang="en-US" sz="8000" b="1" dirty="0" smtClean="0"/>
              <a:t>(World Bank; 2015) </a:t>
            </a:r>
            <a:br>
              <a:rPr lang="en-US" sz="8000" b="1" dirty="0" smtClean="0"/>
            </a:br>
            <a:r>
              <a:rPr lang="en-US" sz="8000" i="1" dirty="0" smtClean="0"/>
              <a:t>description of the benefits of open data for a wide range of development goals, including the SDGs </a:t>
            </a:r>
            <a:r>
              <a:rPr lang="en-US" sz="8000" dirty="0" smtClean="0">
                <a:hlinkClick r:id="rId2"/>
              </a:rPr>
              <a:t>http</a:t>
            </a:r>
            <a:r>
              <a:rPr lang="en-US" sz="8000" dirty="0">
                <a:hlinkClick r:id="rId2"/>
              </a:rPr>
              <a:t>://</a:t>
            </a:r>
            <a:r>
              <a:rPr lang="en-US" sz="8000" dirty="0" smtClean="0">
                <a:hlinkClick r:id="rId2"/>
              </a:rPr>
              <a:t>pubdocs.worldbank.org/pubdocs/publicdoc/2015/8/904051440717425994/Open-Data-for-Sustainable-development-Final-New.pdf</a:t>
            </a:r>
            <a:r>
              <a:rPr lang="en-US" sz="8000" dirty="0" smtClean="0"/>
              <a:t> </a:t>
            </a:r>
            <a:r>
              <a:rPr lang="en-US" sz="9600" dirty="0" smtClean="0"/>
              <a:t> </a:t>
            </a:r>
            <a:endParaRPr lang="en-US" sz="9600" dirty="0"/>
          </a:p>
          <a:p>
            <a:pPr marL="0" indent="0">
              <a:buNone/>
            </a:pPr>
            <a:endParaRPr lang="en-US" sz="6400" b="1" dirty="0">
              <a:solidFill>
                <a:srgbClr val="00B0F0"/>
              </a:solidFill>
            </a:endParaRPr>
          </a:p>
          <a:p>
            <a:pPr marL="0" indent="0">
              <a:spcBef>
                <a:spcPts val="0"/>
              </a:spcBef>
              <a:buNone/>
            </a:pPr>
            <a:r>
              <a:rPr lang="en-US" sz="9600" b="1" dirty="0"/>
              <a:t>Terms and conditions for the use and distribution of Sentinel </a:t>
            </a:r>
            <a:r>
              <a:rPr lang="en-US" sz="9600" b="1" dirty="0" smtClean="0"/>
              <a:t>data </a:t>
            </a:r>
            <a:r>
              <a:rPr lang="en-US" sz="8000" b="1" dirty="0" smtClean="0"/>
              <a:t>(</a:t>
            </a:r>
            <a:r>
              <a:rPr lang="en-US" sz="8000" b="1" dirty="0"/>
              <a:t>European Parliament and </a:t>
            </a:r>
            <a:r>
              <a:rPr lang="en-US" sz="8000" b="1" dirty="0" smtClean="0"/>
              <a:t>European Commission; 2014) </a:t>
            </a:r>
            <a:r>
              <a:rPr lang="en-US" sz="9600" b="1" dirty="0" smtClean="0"/>
              <a:t/>
            </a:r>
            <a:br>
              <a:rPr lang="en-US" sz="9600" b="1" dirty="0" smtClean="0"/>
            </a:br>
            <a:r>
              <a:rPr lang="en-US" sz="8000" i="1" dirty="0" smtClean="0"/>
              <a:t>standard stipulations related to free and open access to Sentinel data </a:t>
            </a:r>
            <a:r>
              <a:rPr lang="en-US" sz="8000" dirty="0" smtClean="0">
                <a:hlinkClick r:id="rId3"/>
              </a:rPr>
              <a:t>http</a:t>
            </a:r>
            <a:r>
              <a:rPr lang="en-US" sz="8000" dirty="0">
                <a:hlinkClick r:id="rId3"/>
              </a:rPr>
              <a:t>://</a:t>
            </a:r>
            <a:r>
              <a:rPr lang="en-US" sz="8000" dirty="0" smtClean="0">
                <a:hlinkClick r:id="rId3"/>
              </a:rPr>
              <a:t>www.demarine.de/lr/c/document_library/get_file?uuid=c5067655-b7ad-4d71-b07b-6111808f4abd&amp;groupId=13521</a:t>
            </a:r>
            <a:r>
              <a:rPr lang="en-US" sz="8000" dirty="0" smtClean="0"/>
              <a:t> </a:t>
            </a:r>
          </a:p>
          <a:p>
            <a:pPr marL="0" indent="0">
              <a:spcBef>
                <a:spcPts val="0"/>
              </a:spcBef>
              <a:buNone/>
            </a:pPr>
            <a:endParaRPr lang="en-US" sz="6400" b="1" dirty="0"/>
          </a:p>
          <a:p>
            <a:pPr marL="0" indent="0">
              <a:spcBef>
                <a:spcPts val="0"/>
              </a:spcBef>
              <a:buNone/>
            </a:pPr>
            <a:r>
              <a:rPr lang="en-US" sz="9600" b="1" dirty="0"/>
              <a:t>Towards a thriving data-driven economy </a:t>
            </a:r>
            <a:r>
              <a:rPr lang="en-US" sz="8000" b="1" dirty="0"/>
              <a:t>(</a:t>
            </a:r>
            <a:r>
              <a:rPr lang="en-US" sz="8000" b="1" dirty="0" smtClean="0"/>
              <a:t>European Commission; 2014)</a:t>
            </a:r>
            <a:r>
              <a:rPr lang="en-US" sz="9600" b="1" dirty="0" smtClean="0"/>
              <a:t> </a:t>
            </a:r>
            <a:r>
              <a:rPr lang="en-US" sz="8000" i="1" dirty="0" smtClean="0"/>
              <a:t>policy document on the use of (open) data for a knowledge economy and society</a:t>
            </a:r>
            <a:endParaRPr lang="en-US" sz="8000" i="1" dirty="0"/>
          </a:p>
          <a:p>
            <a:pPr marL="0" indent="0">
              <a:spcBef>
                <a:spcPts val="0"/>
              </a:spcBef>
              <a:buNone/>
            </a:pPr>
            <a:r>
              <a:rPr lang="en-US" sz="8000" dirty="0">
                <a:hlinkClick r:id="rId4"/>
              </a:rPr>
              <a:t>http://</a:t>
            </a:r>
            <a:r>
              <a:rPr lang="en-US" sz="8000" dirty="0" smtClean="0">
                <a:hlinkClick r:id="rId4"/>
              </a:rPr>
              <a:t>ec.europa.eu/information_society/newsroom/cf/dae/document.cfm?doc_id=6210</a:t>
            </a:r>
            <a:r>
              <a:rPr lang="en-US" sz="8000" dirty="0" smtClean="0"/>
              <a:t> </a:t>
            </a:r>
            <a:r>
              <a:rPr lang="en-US" sz="8000" dirty="0"/>
              <a:t>	</a:t>
            </a:r>
          </a:p>
          <a:p>
            <a:pPr marL="0" indent="0">
              <a:buNone/>
            </a:pPr>
            <a:endParaRPr lang="en-US" sz="8000" dirty="0" smtClean="0"/>
          </a:p>
          <a:p>
            <a:pPr marL="0" indent="0">
              <a:buNone/>
            </a:pPr>
            <a:endParaRPr lang="en-US" sz="8000" dirty="0"/>
          </a:p>
          <a:p>
            <a:pPr marL="0" indent="0">
              <a:buNone/>
            </a:pPr>
            <a:endParaRPr lang="en-US" sz="4000" u="sng" dirty="0" smtClean="0"/>
          </a:p>
          <a:p>
            <a:pPr>
              <a:buNone/>
            </a:pPr>
            <a:r>
              <a:rPr lang="en-US" sz="8000" b="1" i="1" dirty="0" smtClean="0"/>
              <a:t>	</a:t>
            </a:r>
            <a:r>
              <a:rPr lang="en-US" sz="9600" dirty="0" smtClean="0"/>
              <a:t>	</a:t>
            </a:r>
            <a:endParaRPr lang="en-US" sz="9600" dirty="0"/>
          </a:p>
        </p:txBody>
      </p:sp>
      <p:sp>
        <p:nvSpPr>
          <p:cNvPr id="8" name="Slide Number Placeholder 7"/>
          <p:cNvSpPr>
            <a:spLocks noGrp="1"/>
          </p:cNvSpPr>
          <p:nvPr>
            <p:ph type="sldNum" sz="quarter" idx="12"/>
          </p:nvPr>
        </p:nvSpPr>
        <p:spPr/>
        <p:txBody>
          <a:bodyPr/>
          <a:lstStyle/>
          <a:p>
            <a:fld id="{7AE59B96-4131-4DD5-A7F3-9C8969C240CC}" type="slidenum">
              <a:rPr lang="en-US" smtClean="0"/>
              <a:pPr/>
              <a:t>93</a:t>
            </a:fld>
            <a:endParaRPr lang="en-US"/>
          </a:p>
        </p:txBody>
      </p:sp>
      <p:pic>
        <p:nvPicPr>
          <p:cNvPr id="12"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2400" y="428400"/>
            <a:ext cx="1201451" cy="620668"/>
          </a:xfrm>
          <a:prstGeom prst="rect">
            <a:avLst/>
          </a:prstGeom>
        </p:spPr>
      </p:pic>
      <p:pic>
        <p:nvPicPr>
          <p:cNvPr id="13"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8000" y="306000"/>
            <a:ext cx="1262847" cy="648000"/>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91200" y="346289"/>
            <a:ext cx="1057275" cy="762000"/>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56101" y="357734"/>
            <a:ext cx="1759299" cy="765295"/>
          </a:xfrm>
          <a:prstGeom prst="rect">
            <a:avLst/>
          </a:prstGeom>
        </p:spPr>
      </p:pic>
    </p:spTree>
    <p:extLst>
      <p:ext uri="{BB962C8B-B14F-4D97-AF65-F5344CB8AC3E}">
        <p14:creationId xmlns:p14="http://schemas.microsoft.com/office/powerpoint/2010/main" val="1137369698"/>
      </p:ext>
    </p:extLst>
  </p:cSld>
  <p:clrMapOvr>
    <a:masterClrMapping/>
  </p:clrMapOvr>
  <p:transition advTm="20000"/>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440000"/>
            <a:ext cx="8208000" cy="1324800"/>
          </a:xfrm>
        </p:spPr>
        <p:txBody>
          <a:bodyPr>
            <a:normAutofit fontScale="90000"/>
          </a:bodyPr>
          <a:lstStyle/>
          <a:p>
            <a:pPr algn="l"/>
            <a:r>
              <a:rPr lang="en-US" b="1" i="1" dirty="0" smtClean="0">
                <a:solidFill>
                  <a:srgbClr val="4676A6"/>
                </a:solidFill>
              </a:rPr>
              <a:t>Knowledge data portals for </a:t>
            </a:r>
            <a:br>
              <a:rPr lang="en-US" b="1" i="1" dirty="0" smtClean="0">
                <a:solidFill>
                  <a:srgbClr val="4676A6"/>
                </a:solidFill>
              </a:rPr>
            </a:br>
            <a:r>
              <a:rPr lang="en-US" b="1" i="1" dirty="0" smtClean="0">
                <a:solidFill>
                  <a:srgbClr val="4676A6"/>
                </a:solidFill>
              </a:rPr>
              <a:t>climate change:</a:t>
            </a:r>
            <a:endParaRPr lang="en-US" b="1" i="1" dirty="0">
              <a:solidFill>
                <a:srgbClr val="4676A6"/>
              </a:solidFill>
            </a:endParaRPr>
          </a:p>
        </p:txBody>
      </p:sp>
      <p:sp>
        <p:nvSpPr>
          <p:cNvPr id="3" name="Content Placeholder 2"/>
          <p:cNvSpPr>
            <a:spLocks noGrp="1"/>
          </p:cNvSpPr>
          <p:nvPr>
            <p:ph idx="1"/>
          </p:nvPr>
        </p:nvSpPr>
        <p:spPr>
          <a:xfrm>
            <a:off x="378000" y="2880000"/>
            <a:ext cx="8208000" cy="3962400"/>
          </a:xfrm>
        </p:spPr>
        <p:txBody>
          <a:bodyPr>
            <a:noAutofit/>
          </a:bodyPr>
          <a:lstStyle/>
          <a:p>
            <a:pPr marL="0" marR="0" indent="0">
              <a:lnSpc>
                <a:spcPct val="80000"/>
              </a:lnSpc>
              <a:spcBef>
                <a:spcPts val="0"/>
              </a:spcBef>
              <a:spcAft>
                <a:spcPts val="600"/>
              </a:spcAft>
              <a:buNone/>
            </a:pPr>
            <a:r>
              <a:rPr lang="en-US" sz="2600" b="1" dirty="0" smtClean="0">
                <a:ea typeface="Times New Roman"/>
                <a:cs typeface="Times New Roman"/>
              </a:rPr>
              <a:t>Climate </a:t>
            </a:r>
            <a:r>
              <a:rPr lang="en-US" sz="2600" b="1" dirty="0">
                <a:ea typeface="Times New Roman"/>
                <a:cs typeface="Times New Roman"/>
              </a:rPr>
              <a:t>change explorer </a:t>
            </a:r>
            <a:r>
              <a:rPr lang="en-US" sz="2600" b="1" dirty="0" smtClean="0">
                <a:ea typeface="Times New Roman"/>
                <a:cs typeface="Times New Roman"/>
              </a:rPr>
              <a:t/>
            </a:r>
            <a:br>
              <a:rPr lang="en-US" sz="2600" b="1" dirty="0" smtClean="0">
                <a:ea typeface="Times New Roman"/>
                <a:cs typeface="Times New Roman"/>
              </a:rPr>
            </a:br>
            <a:r>
              <a:rPr lang="en-US" sz="2000" u="sng" dirty="0" smtClean="0">
                <a:solidFill>
                  <a:srgbClr val="0000FF"/>
                </a:solidFill>
                <a:ea typeface="Times New Roman"/>
                <a:cs typeface="Times New Roman"/>
                <a:hlinkClick r:id="rId2"/>
              </a:rPr>
              <a:t>http</a:t>
            </a:r>
            <a:r>
              <a:rPr lang="en-US" sz="2000" u="sng" dirty="0">
                <a:solidFill>
                  <a:srgbClr val="0000FF"/>
                </a:solidFill>
                <a:ea typeface="Times New Roman"/>
                <a:cs typeface="Times New Roman"/>
                <a:hlinkClick r:id="rId2"/>
              </a:rPr>
              <a:t>://weadapt.org/knowledge-base/using-climate-information/the-climate-change-explorer-tool</a:t>
            </a:r>
            <a:r>
              <a:rPr lang="en-US" sz="2000" dirty="0">
                <a:ea typeface="Times New Roman"/>
                <a:cs typeface="Times New Roman"/>
              </a:rPr>
              <a:t> </a:t>
            </a:r>
            <a:endParaRPr lang="en-US" sz="2000" dirty="0" smtClean="0">
              <a:ea typeface="Times New Roman"/>
              <a:cs typeface="Times New Roman"/>
            </a:endParaRPr>
          </a:p>
          <a:p>
            <a:pPr marL="0" marR="0" indent="0">
              <a:lnSpc>
                <a:spcPct val="80000"/>
              </a:lnSpc>
              <a:spcBef>
                <a:spcPts val="0"/>
              </a:spcBef>
              <a:spcAft>
                <a:spcPts val="600"/>
              </a:spcAft>
              <a:buNone/>
            </a:pPr>
            <a:r>
              <a:rPr lang="en-US" sz="2600" b="1" dirty="0" smtClean="0">
                <a:ea typeface="Times New Roman"/>
                <a:cs typeface="Times New Roman"/>
              </a:rPr>
              <a:t>Climate </a:t>
            </a:r>
            <a:r>
              <a:rPr lang="en-US" sz="2600" b="1" dirty="0">
                <a:ea typeface="Times New Roman"/>
                <a:cs typeface="Times New Roman"/>
              </a:rPr>
              <a:t>wizard </a:t>
            </a:r>
            <a:r>
              <a:rPr lang="en-US" sz="2600" b="1" dirty="0" smtClean="0">
                <a:ea typeface="Times New Roman"/>
                <a:cs typeface="Times New Roman"/>
              </a:rPr>
              <a:t/>
            </a:r>
            <a:br>
              <a:rPr lang="en-US" sz="2600" b="1" dirty="0" smtClean="0">
                <a:ea typeface="Times New Roman"/>
                <a:cs typeface="Times New Roman"/>
              </a:rPr>
            </a:br>
            <a:r>
              <a:rPr lang="en-US" sz="2000" u="sng" dirty="0" smtClean="0">
                <a:solidFill>
                  <a:srgbClr val="0000FF"/>
                </a:solidFill>
                <a:ea typeface="Times New Roman"/>
                <a:cs typeface="Times New Roman"/>
                <a:hlinkClick r:id="rId3"/>
              </a:rPr>
              <a:t>http</a:t>
            </a:r>
            <a:r>
              <a:rPr lang="en-US" sz="2000" u="sng" dirty="0">
                <a:solidFill>
                  <a:srgbClr val="0000FF"/>
                </a:solidFill>
                <a:ea typeface="Times New Roman"/>
                <a:cs typeface="Times New Roman"/>
                <a:hlinkClick r:id="rId3"/>
              </a:rPr>
              <a:t>://www.climatewizard.org/</a:t>
            </a:r>
            <a:r>
              <a:rPr lang="en-US" sz="2000" dirty="0">
                <a:ea typeface="Times New Roman"/>
                <a:cs typeface="Times New Roman"/>
              </a:rPr>
              <a:t> </a:t>
            </a:r>
          </a:p>
          <a:p>
            <a:pPr marL="0" marR="0" indent="0">
              <a:lnSpc>
                <a:spcPct val="80000"/>
              </a:lnSpc>
              <a:spcBef>
                <a:spcPts val="0"/>
              </a:spcBef>
              <a:spcAft>
                <a:spcPts val="600"/>
              </a:spcAft>
              <a:buNone/>
            </a:pPr>
            <a:r>
              <a:rPr lang="en-US" sz="2600" b="1" dirty="0" err="1" smtClean="0">
                <a:ea typeface="Times New Roman"/>
                <a:cs typeface="Times New Roman"/>
              </a:rPr>
              <a:t>UNDP</a:t>
            </a:r>
            <a:r>
              <a:rPr lang="en-US" sz="2600" b="1" dirty="0" smtClean="0">
                <a:ea typeface="Times New Roman"/>
                <a:cs typeface="Times New Roman"/>
              </a:rPr>
              <a:t> </a:t>
            </a:r>
            <a:r>
              <a:rPr lang="en-US" sz="2600" b="1" dirty="0">
                <a:ea typeface="Times New Roman"/>
                <a:cs typeface="Times New Roman"/>
              </a:rPr>
              <a:t>adaptation learning net </a:t>
            </a:r>
            <a:r>
              <a:rPr lang="en-US" sz="2600" b="1" dirty="0" smtClean="0">
                <a:ea typeface="Times New Roman"/>
                <a:cs typeface="Times New Roman"/>
              </a:rPr>
              <a:t/>
            </a:r>
            <a:br>
              <a:rPr lang="en-US" sz="2600" b="1" dirty="0" smtClean="0">
                <a:ea typeface="Times New Roman"/>
                <a:cs typeface="Times New Roman"/>
              </a:rPr>
            </a:br>
            <a:r>
              <a:rPr lang="en-US" sz="2000" u="sng" dirty="0" smtClean="0">
                <a:solidFill>
                  <a:srgbClr val="0000FF"/>
                </a:solidFill>
                <a:ea typeface="Times New Roman"/>
                <a:cs typeface="Times New Roman"/>
                <a:hlinkClick r:id="rId4"/>
              </a:rPr>
              <a:t>http</a:t>
            </a:r>
            <a:r>
              <a:rPr lang="en-US" sz="2000" u="sng" dirty="0">
                <a:solidFill>
                  <a:srgbClr val="0000FF"/>
                </a:solidFill>
                <a:ea typeface="Times New Roman"/>
                <a:cs typeface="Times New Roman"/>
                <a:hlinkClick r:id="rId4"/>
              </a:rPr>
              <a:t>://www.adaptationlearning.net/</a:t>
            </a:r>
            <a:r>
              <a:rPr lang="en-US" sz="2000" dirty="0">
                <a:ea typeface="Times New Roman"/>
                <a:cs typeface="Times New Roman"/>
              </a:rPr>
              <a:t> </a:t>
            </a:r>
            <a:endParaRPr lang="en-US" sz="2000" dirty="0" smtClean="0">
              <a:ea typeface="Times New Roman"/>
              <a:cs typeface="Times New Roman"/>
            </a:endParaRPr>
          </a:p>
          <a:p>
            <a:pPr marL="0" marR="0" indent="0">
              <a:lnSpc>
                <a:spcPct val="80000"/>
              </a:lnSpc>
              <a:spcBef>
                <a:spcPts val="0"/>
              </a:spcBef>
              <a:spcAft>
                <a:spcPts val="600"/>
              </a:spcAft>
              <a:buNone/>
            </a:pPr>
            <a:r>
              <a:rPr lang="en-US" sz="2600" b="1" dirty="0" err="1" smtClean="0">
                <a:ea typeface="Times New Roman"/>
                <a:cs typeface="Times New Roman"/>
              </a:rPr>
              <a:t>IPCC</a:t>
            </a:r>
            <a:r>
              <a:rPr lang="en-US" sz="2600" b="1" dirty="0" smtClean="0">
                <a:ea typeface="Times New Roman"/>
                <a:cs typeface="Times New Roman"/>
              </a:rPr>
              <a:t> </a:t>
            </a:r>
            <a:r>
              <a:rPr lang="en-US" sz="2600" b="1" dirty="0">
                <a:ea typeface="Times New Roman"/>
                <a:cs typeface="Times New Roman"/>
              </a:rPr>
              <a:t>data distribution center </a:t>
            </a:r>
            <a:r>
              <a:rPr lang="en-US" sz="2600" b="1" dirty="0" smtClean="0">
                <a:ea typeface="Times New Roman"/>
                <a:cs typeface="Times New Roman"/>
              </a:rPr>
              <a:t/>
            </a:r>
            <a:br>
              <a:rPr lang="en-US" sz="2600" b="1" dirty="0" smtClean="0">
                <a:ea typeface="Times New Roman"/>
                <a:cs typeface="Times New Roman"/>
              </a:rPr>
            </a:br>
            <a:r>
              <a:rPr lang="en-US" sz="2000" u="sng" dirty="0" smtClean="0">
                <a:solidFill>
                  <a:srgbClr val="0000FF"/>
                </a:solidFill>
                <a:ea typeface="Times New Roman"/>
                <a:cs typeface="Times New Roman"/>
                <a:hlinkClick r:id="rId5"/>
              </a:rPr>
              <a:t>http</a:t>
            </a:r>
            <a:r>
              <a:rPr lang="en-US" sz="2000" u="sng" dirty="0">
                <a:solidFill>
                  <a:srgbClr val="0000FF"/>
                </a:solidFill>
                <a:ea typeface="Times New Roman"/>
                <a:cs typeface="Times New Roman"/>
                <a:hlinkClick r:id="rId5"/>
              </a:rPr>
              <a:t>://www.ipcc-data.org/</a:t>
            </a:r>
            <a:r>
              <a:rPr lang="en-US" sz="2000" dirty="0">
                <a:ea typeface="Times New Roman"/>
                <a:cs typeface="Times New Roman"/>
              </a:rPr>
              <a:t> </a:t>
            </a:r>
            <a:endParaRPr lang="en-US" sz="2000" dirty="0" smtClean="0">
              <a:ea typeface="Times New Roman"/>
              <a:cs typeface="Times New Roman"/>
            </a:endParaRPr>
          </a:p>
          <a:p>
            <a:pPr marL="0" marR="0" indent="0">
              <a:lnSpc>
                <a:spcPct val="80000"/>
              </a:lnSpc>
              <a:spcBef>
                <a:spcPts val="0"/>
              </a:spcBef>
              <a:spcAft>
                <a:spcPts val="600"/>
              </a:spcAft>
              <a:buNone/>
            </a:pPr>
            <a:r>
              <a:rPr lang="en-US" sz="2600" b="1" dirty="0" smtClean="0">
                <a:ea typeface="Times New Roman"/>
                <a:cs typeface="Times New Roman"/>
              </a:rPr>
              <a:t>Earth </a:t>
            </a:r>
            <a:r>
              <a:rPr lang="en-US" sz="2600" b="1" dirty="0">
                <a:ea typeface="Times New Roman"/>
                <a:cs typeface="Times New Roman"/>
              </a:rPr>
              <a:t>System Grid </a:t>
            </a:r>
            <a:r>
              <a:rPr lang="en-US" sz="2000" u="sng" dirty="0">
                <a:solidFill>
                  <a:srgbClr val="0000FF"/>
                </a:solidFill>
                <a:ea typeface="Times New Roman"/>
                <a:cs typeface="Times New Roman"/>
                <a:hlinkClick r:id="rId6"/>
              </a:rPr>
              <a:t>http://</a:t>
            </a:r>
            <a:r>
              <a:rPr lang="en-US" sz="2000" u="sng" dirty="0" smtClean="0">
                <a:solidFill>
                  <a:srgbClr val="0000FF"/>
                </a:solidFill>
                <a:ea typeface="Times New Roman"/>
                <a:cs typeface="Times New Roman"/>
                <a:hlinkClick r:id="rId6"/>
              </a:rPr>
              <a:t>www.earthsystemgrid.org/home.htm;jsessionid=92341D76DB0CDDB7EE13A2D59C9B80D5</a:t>
            </a:r>
            <a:r>
              <a:rPr lang="en-US" sz="2000" dirty="0" smtClean="0">
                <a:ea typeface="Times New Roman"/>
                <a:cs typeface="Times New Roman"/>
              </a:rPr>
              <a:t> </a:t>
            </a:r>
            <a:endParaRPr lang="en-US" sz="2000" u="sng" dirty="0"/>
          </a:p>
          <a:p>
            <a:pPr marL="0" lvl="0" indent="0">
              <a:lnSpc>
                <a:spcPct val="80000"/>
              </a:lnSpc>
              <a:spcBef>
                <a:spcPts val="0"/>
              </a:spcBef>
              <a:spcAft>
                <a:spcPts val="600"/>
              </a:spcAft>
              <a:buNone/>
            </a:pPr>
            <a:endParaRPr lang="en-US" sz="800" i="1" dirty="0">
              <a:solidFill>
                <a:prstClr val="black"/>
              </a:solidFill>
            </a:endParaRPr>
          </a:p>
          <a:p>
            <a:pPr marL="0" indent="0">
              <a:buNone/>
            </a:pPr>
            <a:endParaRPr lang="en-US" sz="2400" dirty="0"/>
          </a:p>
          <a:p>
            <a:pPr marL="0" indent="0">
              <a:buNone/>
            </a:pPr>
            <a:endParaRPr lang="en-US" sz="2400" u="sng" dirty="0" smtClean="0"/>
          </a:p>
          <a:p>
            <a:pPr>
              <a:buNone/>
            </a:pPr>
            <a:r>
              <a:rPr lang="en-US" sz="2400" b="1" i="1" dirty="0" smtClean="0"/>
              <a:t>	</a:t>
            </a:r>
            <a:r>
              <a:rPr lang="en-US" sz="2400" dirty="0" smtClean="0"/>
              <a:t>	</a:t>
            </a:r>
            <a:endParaRPr lang="en-US" sz="2400" dirty="0"/>
          </a:p>
        </p:txBody>
      </p:sp>
      <p:sp>
        <p:nvSpPr>
          <p:cNvPr id="8" name="Slide Number Placeholder 7"/>
          <p:cNvSpPr>
            <a:spLocks noGrp="1"/>
          </p:cNvSpPr>
          <p:nvPr>
            <p:ph type="sldNum" sz="quarter" idx="12"/>
          </p:nvPr>
        </p:nvSpPr>
        <p:spPr/>
        <p:txBody>
          <a:bodyPr/>
          <a:lstStyle/>
          <a:p>
            <a:fld id="{7AE59B96-4131-4DD5-A7F3-9C8969C240CC}" type="slidenum">
              <a:rPr lang="en-US" smtClean="0"/>
              <a:pPr/>
              <a:t>94</a:t>
            </a:fld>
            <a:endParaRPr lang="en-US" dirty="0"/>
          </a:p>
        </p:txBody>
      </p:sp>
      <p:pic>
        <p:nvPicPr>
          <p:cNvPr id="17"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8000" y="306000"/>
            <a:ext cx="1262847" cy="648000"/>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26175" y="374415"/>
            <a:ext cx="1059825" cy="601042"/>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40000" y="298214"/>
            <a:ext cx="1280326" cy="746857"/>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48000" y="36000"/>
            <a:ext cx="446691" cy="910453"/>
          </a:xfrm>
          <a:prstGeom prst="rect">
            <a:avLst/>
          </a:prstGeom>
        </p:spPr>
      </p:pic>
    </p:spTree>
    <p:extLst>
      <p:ext uri="{BB962C8B-B14F-4D97-AF65-F5344CB8AC3E}">
        <p14:creationId xmlns:p14="http://schemas.microsoft.com/office/powerpoint/2010/main" val="4160094796"/>
      </p:ext>
    </p:extLst>
  </p:cSld>
  <p:clrMapOvr>
    <a:masterClrMapping/>
  </p:clrMapOvr>
  <p:transition advTm="20000"/>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440000"/>
            <a:ext cx="8208000" cy="1324800"/>
          </a:xfrm>
        </p:spPr>
        <p:txBody>
          <a:bodyPr>
            <a:normAutofit fontScale="90000"/>
          </a:bodyPr>
          <a:lstStyle/>
          <a:p>
            <a:pPr algn="l"/>
            <a:r>
              <a:rPr lang="en-US" b="1" i="1" dirty="0" smtClean="0">
                <a:solidFill>
                  <a:srgbClr val="4676A6"/>
                </a:solidFill>
              </a:rPr>
              <a:t>Capacity building resources for </a:t>
            </a:r>
            <a:br>
              <a:rPr lang="en-US" b="1" i="1" dirty="0" smtClean="0">
                <a:solidFill>
                  <a:srgbClr val="4676A6"/>
                </a:solidFill>
              </a:rPr>
            </a:br>
            <a:r>
              <a:rPr lang="en-US" b="1" i="1" dirty="0" smtClean="0">
                <a:solidFill>
                  <a:srgbClr val="4676A6"/>
                </a:solidFill>
              </a:rPr>
              <a:t>climate change:</a:t>
            </a:r>
            <a:endParaRPr lang="en-US" b="1" i="1" dirty="0">
              <a:solidFill>
                <a:srgbClr val="4676A6"/>
              </a:solidFill>
            </a:endParaRPr>
          </a:p>
        </p:txBody>
      </p:sp>
      <p:sp>
        <p:nvSpPr>
          <p:cNvPr id="3" name="Content Placeholder 2"/>
          <p:cNvSpPr>
            <a:spLocks noGrp="1"/>
          </p:cNvSpPr>
          <p:nvPr>
            <p:ph idx="1"/>
          </p:nvPr>
        </p:nvSpPr>
        <p:spPr>
          <a:xfrm>
            <a:off x="378000" y="2880000"/>
            <a:ext cx="8208000" cy="3657600"/>
          </a:xfrm>
        </p:spPr>
        <p:txBody>
          <a:bodyPr>
            <a:noAutofit/>
          </a:bodyPr>
          <a:lstStyle/>
          <a:p>
            <a:pPr marL="0" indent="-339725">
              <a:lnSpc>
                <a:spcPct val="80000"/>
              </a:lnSpc>
              <a:spcBef>
                <a:spcPts val="0"/>
              </a:spcBef>
              <a:spcAft>
                <a:spcPts val="1200"/>
              </a:spcAft>
              <a:buNone/>
            </a:pPr>
            <a:r>
              <a:rPr lang="en-US" sz="2600" b="1" dirty="0" smtClean="0"/>
              <a:t>global change </a:t>
            </a:r>
            <a:r>
              <a:rPr lang="en-US" sz="2600" b="1" dirty="0" err="1" smtClean="0"/>
              <a:t>SysTem</a:t>
            </a:r>
            <a:r>
              <a:rPr lang="en-US" sz="2600" b="1" dirty="0" smtClean="0"/>
              <a:t> for Analysis, Research &amp; Training: START</a:t>
            </a:r>
            <a:r>
              <a:rPr lang="en-US" sz="2400" b="1" dirty="0"/>
              <a:t/>
            </a:r>
            <a:br>
              <a:rPr lang="en-US" sz="2400" b="1" dirty="0"/>
            </a:br>
            <a:r>
              <a:rPr lang="en-US" sz="2000" i="1" dirty="0" smtClean="0"/>
              <a:t>provides </a:t>
            </a:r>
            <a:r>
              <a:rPr lang="en-US" sz="2000" i="1" dirty="0"/>
              <a:t>guidelines and training opportunities related to climate change issues</a:t>
            </a:r>
          </a:p>
          <a:p>
            <a:pPr marL="0" marR="0" indent="0">
              <a:lnSpc>
                <a:spcPct val="80000"/>
              </a:lnSpc>
              <a:spcBef>
                <a:spcPts val="0"/>
              </a:spcBef>
              <a:spcAft>
                <a:spcPts val="1200"/>
              </a:spcAft>
              <a:buNone/>
            </a:pPr>
            <a:r>
              <a:rPr lang="en-US" sz="2600" b="1" dirty="0" err="1" smtClean="0">
                <a:solidFill>
                  <a:prstClr val="black"/>
                </a:solidFill>
              </a:rPr>
              <a:t>Tearfund</a:t>
            </a:r>
            <a:r>
              <a:rPr lang="en-US" sz="2600" b="1" dirty="0" smtClean="0">
                <a:solidFill>
                  <a:prstClr val="black"/>
                </a:solidFill>
              </a:rPr>
              <a:t> </a:t>
            </a:r>
            <a:r>
              <a:rPr lang="en-US" sz="2600" b="1" dirty="0">
                <a:solidFill>
                  <a:prstClr val="black"/>
                </a:solidFill>
              </a:rPr>
              <a:t>CEDRA toolkit </a:t>
            </a:r>
            <a:r>
              <a:rPr lang="en-US" sz="2400" b="1" dirty="0" smtClean="0">
                <a:solidFill>
                  <a:prstClr val="black"/>
                </a:solidFill>
              </a:rPr>
              <a:t/>
            </a:r>
            <a:br>
              <a:rPr lang="en-US" sz="2400" b="1" dirty="0" smtClean="0">
                <a:solidFill>
                  <a:prstClr val="black"/>
                </a:solidFill>
              </a:rPr>
            </a:br>
            <a:r>
              <a:rPr lang="en-US" sz="2000" i="1" dirty="0" smtClean="0"/>
              <a:t>step-by-step </a:t>
            </a:r>
            <a:r>
              <a:rPr lang="en-US" sz="2000" i="1" dirty="0"/>
              <a:t>guide to define community climate  adaptation activities in developing countries</a:t>
            </a:r>
          </a:p>
          <a:p>
            <a:pPr marL="0" indent="0">
              <a:lnSpc>
                <a:spcPct val="80000"/>
              </a:lnSpc>
              <a:spcBef>
                <a:spcPts val="0"/>
              </a:spcBef>
              <a:spcAft>
                <a:spcPts val="1200"/>
              </a:spcAft>
              <a:buNone/>
            </a:pPr>
            <a:endParaRPr lang="en-US" sz="800" b="1" dirty="0" smtClean="0"/>
          </a:p>
          <a:p>
            <a:pPr marL="0" indent="0">
              <a:buNone/>
            </a:pPr>
            <a:endParaRPr lang="en-US" sz="2400" u="sng" dirty="0" smtClean="0"/>
          </a:p>
          <a:p>
            <a:pPr>
              <a:buNone/>
            </a:pPr>
            <a:r>
              <a:rPr lang="en-US" sz="2400" b="1" i="1" dirty="0" smtClean="0"/>
              <a:t>	</a:t>
            </a:r>
            <a:r>
              <a:rPr lang="en-US" sz="2400" dirty="0" smtClean="0"/>
              <a:t>	</a:t>
            </a:r>
            <a:endParaRPr lang="en-US" sz="2400" dirty="0"/>
          </a:p>
        </p:txBody>
      </p:sp>
      <p:sp>
        <p:nvSpPr>
          <p:cNvPr id="8" name="Slide Number Placeholder 7"/>
          <p:cNvSpPr>
            <a:spLocks noGrp="1"/>
          </p:cNvSpPr>
          <p:nvPr>
            <p:ph type="sldNum" sz="quarter" idx="12"/>
          </p:nvPr>
        </p:nvSpPr>
        <p:spPr/>
        <p:txBody>
          <a:bodyPr/>
          <a:lstStyle/>
          <a:p>
            <a:fld id="{7AE59B96-4131-4DD5-A7F3-9C8969C240CC}" type="slidenum">
              <a:rPr lang="en-US" smtClean="0"/>
              <a:pPr/>
              <a:t>95</a:t>
            </a:fld>
            <a:endParaRPr lang="en-US" dirty="0"/>
          </a:p>
        </p:txBody>
      </p:sp>
      <p:pic>
        <p:nvPicPr>
          <p:cNvPr id="1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306000"/>
            <a:ext cx="1262847" cy="648000"/>
          </a:xfrm>
          <a:prstGeom prst="rect">
            <a:avLst/>
          </a:prstGeom>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01694" y="352012"/>
            <a:ext cx="1532096" cy="577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18755" y="352012"/>
            <a:ext cx="867245" cy="577112"/>
          </a:xfrm>
          <a:prstGeom prst="rect">
            <a:avLst/>
          </a:prstGeom>
        </p:spPr>
      </p:pic>
    </p:spTree>
    <p:extLst>
      <p:ext uri="{BB962C8B-B14F-4D97-AF65-F5344CB8AC3E}">
        <p14:creationId xmlns:p14="http://schemas.microsoft.com/office/powerpoint/2010/main" val="2667081210"/>
      </p:ext>
    </p:extLst>
  </p:cSld>
  <p:clrMapOvr>
    <a:masterClrMapping/>
  </p:clrMapOvr>
  <p:transition advTm="20000"/>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AE59B96-4131-4DD5-A7F3-9C8969C240CC}" type="slidenum">
              <a:rPr lang="en-US" smtClean="0"/>
              <a:pPr/>
              <a:t>96</a:t>
            </a:fld>
            <a:endParaRPr lang="en-US"/>
          </a:p>
        </p:txBody>
      </p:sp>
      <p:sp>
        <p:nvSpPr>
          <p:cNvPr id="2" name="Content Placeholder 1"/>
          <p:cNvSpPr>
            <a:spLocks noGrp="1"/>
          </p:cNvSpPr>
          <p:nvPr>
            <p:ph idx="1"/>
          </p:nvPr>
        </p:nvSpPr>
        <p:spPr>
          <a:xfrm>
            <a:off x="0" y="216000"/>
            <a:ext cx="9144000" cy="709200"/>
          </a:xfrm>
        </p:spPr>
        <p:txBody>
          <a:bodyPr>
            <a:noAutofit/>
          </a:bodyPr>
          <a:lstStyle/>
          <a:p>
            <a:pPr marL="1652588" indent="-1652588" algn="ctr">
              <a:buNone/>
            </a:pPr>
            <a:r>
              <a:rPr lang="en-US" sz="3400" b="1" i="1" dirty="0" smtClean="0">
                <a:solidFill>
                  <a:srgbClr val="4676A6"/>
                </a:solidFill>
              </a:rPr>
              <a:t>START: biodiversity and climate change training</a:t>
            </a:r>
            <a:endParaRPr lang="en-US" sz="3400" b="1" i="1" dirty="0">
              <a:solidFill>
                <a:srgbClr val="4676A6"/>
              </a:solidFill>
            </a:endParaRPr>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080000"/>
            <a:ext cx="7696199" cy="4953000"/>
          </a:xfrm>
          <a:prstGeom prst="rect">
            <a:avLst/>
          </a:prstGeom>
          <a:noFill/>
          <a:ln>
            <a:noFill/>
          </a:ln>
        </p:spPr>
      </p:pic>
      <p:sp>
        <p:nvSpPr>
          <p:cNvPr id="3" name="TextBox 2"/>
          <p:cNvSpPr txBox="1"/>
          <p:nvPr/>
        </p:nvSpPr>
        <p:spPr>
          <a:xfrm>
            <a:off x="2209800" y="6264000"/>
            <a:ext cx="1548000" cy="338554"/>
          </a:xfrm>
          <a:prstGeom prst="rect">
            <a:avLst/>
          </a:prstGeom>
          <a:noFill/>
        </p:spPr>
        <p:txBody>
          <a:bodyPr wrap="square" rtlCol="0">
            <a:spAutoFit/>
          </a:bodyPr>
          <a:lstStyle/>
          <a:p>
            <a:pPr algn="ctr"/>
            <a:r>
              <a:rPr lang="en-US" sz="1600" dirty="0">
                <a:hlinkClick r:id="rId3"/>
              </a:rPr>
              <a:t>http://start.org</a:t>
            </a:r>
            <a:r>
              <a:rPr lang="en-US" sz="1600" dirty="0" smtClean="0">
                <a:hlinkClick r:id="rId3"/>
              </a:rPr>
              <a:t>/</a:t>
            </a:r>
            <a:r>
              <a:rPr lang="en-US" sz="1600" dirty="0" smtClean="0"/>
              <a:t> </a:t>
            </a:r>
            <a:endParaRPr lang="en-US" sz="1600" dirty="0"/>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8000" y="5940000"/>
            <a:ext cx="1735592" cy="653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849260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440000"/>
            <a:ext cx="8208000" cy="1324800"/>
          </a:xfrm>
        </p:spPr>
        <p:txBody>
          <a:bodyPr>
            <a:normAutofit fontScale="90000"/>
          </a:bodyPr>
          <a:lstStyle/>
          <a:p>
            <a:pPr algn="l"/>
            <a:r>
              <a:rPr lang="en-US" b="1" i="1" dirty="0" smtClean="0">
                <a:solidFill>
                  <a:srgbClr val="4676A6"/>
                </a:solidFill>
              </a:rPr>
              <a:t>Capacity building resources for </a:t>
            </a:r>
            <a:br>
              <a:rPr lang="en-US" b="1" i="1" dirty="0" smtClean="0">
                <a:solidFill>
                  <a:srgbClr val="4676A6"/>
                </a:solidFill>
              </a:rPr>
            </a:br>
            <a:r>
              <a:rPr lang="en-US" b="1" i="1" dirty="0" smtClean="0">
                <a:solidFill>
                  <a:srgbClr val="4676A6"/>
                </a:solidFill>
              </a:rPr>
              <a:t>climate change (2):</a:t>
            </a:r>
            <a:endParaRPr lang="en-US" b="1" i="1" dirty="0">
              <a:solidFill>
                <a:srgbClr val="4676A6"/>
              </a:solidFill>
            </a:endParaRPr>
          </a:p>
        </p:txBody>
      </p:sp>
      <p:sp>
        <p:nvSpPr>
          <p:cNvPr id="3" name="Content Placeholder 2"/>
          <p:cNvSpPr>
            <a:spLocks noGrp="1"/>
          </p:cNvSpPr>
          <p:nvPr>
            <p:ph idx="1"/>
          </p:nvPr>
        </p:nvSpPr>
        <p:spPr>
          <a:xfrm>
            <a:off x="378000" y="2880000"/>
            <a:ext cx="8208000" cy="3657600"/>
          </a:xfrm>
        </p:spPr>
        <p:txBody>
          <a:bodyPr>
            <a:noAutofit/>
          </a:bodyPr>
          <a:lstStyle/>
          <a:p>
            <a:pPr marL="0" lvl="0" indent="0">
              <a:lnSpc>
                <a:spcPct val="80000"/>
              </a:lnSpc>
              <a:spcBef>
                <a:spcPts val="0"/>
              </a:spcBef>
              <a:spcAft>
                <a:spcPts val="1200"/>
              </a:spcAft>
              <a:buNone/>
            </a:pPr>
            <a:r>
              <a:rPr lang="en-US" sz="2600" b="1" dirty="0">
                <a:solidFill>
                  <a:prstClr val="black"/>
                </a:solidFill>
              </a:rPr>
              <a:t>Kick the habit </a:t>
            </a:r>
            <a:r>
              <a:rPr lang="en-US" sz="2000" b="1" dirty="0">
                <a:solidFill>
                  <a:prstClr val="black"/>
                </a:solidFill>
              </a:rPr>
              <a:t>(</a:t>
            </a:r>
            <a:r>
              <a:rPr lang="en-US" sz="2000" b="1" dirty="0" smtClean="0">
                <a:solidFill>
                  <a:prstClr val="black"/>
                </a:solidFill>
              </a:rPr>
              <a:t>UN; 2010) </a:t>
            </a:r>
            <a:r>
              <a:rPr lang="en-US" sz="2400" b="1" dirty="0" smtClean="0">
                <a:solidFill>
                  <a:prstClr val="black"/>
                </a:solidFill>
              </a:rPr>
              <a:t/>
            </a:r>
            <a:br>
              <a:rPr lang="en-US" sz="2400" b="1" dirty="0" smtClean="0">
                <a:solidFill>
                  <a:prstClr val="black"/>
                </a:solidFill>
              </a:rPr>
            </a:br>
            <a:r>
              <a:rPr lang="en-US" sz="2000" i="1" dirty="0" smtClean="0">
                <a:solidFill>
                  <a:prstClr val="black"/>
                </a:solidFill>
              </a:rPr>
              <a:t>general </a:t>
            </a:r>
            <a:r>
              <a:rPr lang="en-US" sz="2000" i="1" dirty="0">
                <a:solidFill>
                  <a:prstClr val="black"/>
                </a:solidFill>
              </a:rPr>
              <a:t>introduction on climate change and what you can do as an individual</a:t>
            </a:r>
          </a:p>
          <a:p>
            <a:pPr marL="0" lvl="0" indent="0">
              <a:lnSpc>
                <a:spcPct val="80000"/>
              </a:lnSpc>
              <a:spcBef>
                <a:spcPts val="0"/>
              </a:spcBef>
              <a:spcAft>
                <a:spcPts val="1200"/>
              </a:spcAft>
              <a:buNone/>
            </a:pPr>
            <a:r>
              <a:rPr lang="en-US" sz="2600" b="1" dirty="0" smtClean="0">
                <a:solidFill>
                  <a:prstClr val="black"/>
                </a:solidFill>
              </a:rPr>
              <a:t>Climate </a:t>
            </a:r>
            <a:r>
              <a:rPr lang="en-US" sz="2600" b="1" dirty="0">
                <a:solidFill>
                  <a:prstClr val="black"/>
                </a:solidFill>
              </a:rPr>
              <a:t>change science compendium </a:t>
            </a:r>
            <a:r>
              <a:rPr lang="en-US" sz="2600" b="1" dirty="0" smtClean="0">
                <a:solidFill>
                  <a:prstClr val="black"/>
                </a:solidFill>
              </a:rPr>
              <a:t> </a:t>
            </a:r>
            <a:r>
              <a:rPr lang="en-US" sz="2400" b="1" dirty="0" smtClean="0">
                <a:solidFill>
                  <a:prstClr val="black"/>
                </a:solidFill>
              </a:rPr>
              <a:t/>
            </a:r>
            <a:br>
              <a:rPr lang="en-US" sz="2400" b="1" dirty="0" smtClean="0">
                <a:solidFill>
                  <a:prstClr val="black"/>
                </a:solidFill>
              </a:rPr>
            </a:br>
            <a:r>
              <a:rPr lang="en-US" sz="2000" i="1" dirty="0" smtClean="0">
                <a:solidFill>
                  <a:prstClr val="black"/>
                </a:solidFill>
              </a:rPr>
              <a:t>comprehensive </a:t>
            </a:r>
            <a:r>
              <a:rPr lang="en-US" sz="2000" i="1" dirty="0">
                <a:solidFill>
                  <a:prstClr val="black"/>
                </a:solidFill>
              </a:rPr>
              <a:t>popular overview of climate science</a:t>
            </a:r>
          </a:p>
          <a:p>
            <a:pPr marL="0" lvl="0" indent="0">
              <a:lnSpc>
                <a:spcPct val="80000"/>
              </a:lnSpc>
              <a:spcBef>
                <a:spcPts val="0"/>
              </a:spcBef>
              <a:spcAft>
                <a:spcPts val="1200"/>
              </a:spcAft>
              <a:buNone/>
            </a:pPr>
            <a:r>
              <a:rPr lang="en-US" sz="2600" b="1" dirty="0" smtClean="0">
                <a:solidFill>
                  <a:prstClr val="black"/>
                </a:solidFill>
              </a:rPr>
              <a:t>GIS </a:t>
            </a:r>
            <a:r>
              <a:rPr lang="en-US" sz="2600" b="1" dirty="0">
                <a:solidFill>
                  <a:prstClr val="black"/>
                </a:solidFill>
              </a:rPr>
              <a:t>for climate change </a:t>
            </a:r>
            <a:r>
              <a:rPr lang="en-US" sz="2000" b="1" dirty="0">
                <a:solidFill>
                  <a:prstClr val="black"/>
                </a:solidFill>
              </a:rPr>
              <a:t>(</a:t>
            </a:r>
            <a:r>
              <a:rPr lang="en-US" sz="2000" b="1" dirty="0" smtClean="0">
                <a:solidFill>
                  <a:prstClr val="black"/>
                </a:solidFill>
              </a:rPr>
              <a:t>ESRI; 2010) </a:t>
            </a:r>
            <a:endParaRPr lang="en-US" sz="2000" b="1" dirty="0">
              <a:solidFill>
                <a:prstClr val="black"/>
              </a:solidFill>
            </a:endParaRPr>
          </a:p>
          <a:p>
            <a:pPr marL="0" lvl="0" indent="0">
              <a:lnSpc>
                <a:spcPct val="80000"/>
              </a:lnSpc>
              <a:spcBef>
                <a:spcPts val="0"/>
              </a:spcBef>
              <a:spcAft>
                <a:spcPts val="1200"/>
              </a:spcAft>
              <a:buNone/>
            </a:pPr>
            <a:r>
              <a:rPr lang="en-US" sz="2600" b="1" dirty="0" smtClean="0">
                <a:solidFill>
                  <a:prstClr val="black"/>
                </a:solidFill>
              </a:rPr>
              <a:t>Climate </a:t>
            </a:r>
            <a:r>
              <a:rPr lang="en-US" sz="2600" b="1" dirty="0">
                <a:solidFill>
                  <a:prstClr val="black"/>
                </a:solidFill>
              </a:rPr>
              <a:t>change is a geographic problem </a:t>
            </a:r>
            <a:r>
              <a:rPr lang="en-US" sz="2000" b="1" dirty="0">
                <a:solidFill>
                  <a:prstClr val="black"/>
                </a:solidFill>
              </a:rPr>
              <a:t>(</a:t>
            </a:r>
            <a:r>
              <a:rPr lang="en-US" sz="2000" b="1" dirty="0" smtClean="0">
                <a:solidFill>
                  <a:prstClr val="black"/>
                </a:solidFill>
              </a:rPr>
              <a:t>ESRI; 2010) </a:t>
            </a:r>
            <a:r>
              <a:rPr lang="en-US" sz="2000" b="1" dirty="0">
                <a:solidFill>
                  <a:prstClr val="black"/>
                </a:solidFill>
              </a:rPr>
              <a:t/>
            </a:r>
            <a:br>
              <a:rPr lang="en-US" sz="2000" b="1" dirty="0">
                <a:solidFill>
                  <a:prstClr val="black"/>
                </a:solidFill>
              </a:rPr>
            </a:br>
            <a:r>
              <a:rPr lang="en-US" sz="2000" i="1" dirty="0" smtClean="0">
                <a:solidFill>
                  <a:prstClr val="black"/>
                </a:solidFill>
              </a:rPr>
              <a:t>practical </a:t>
            </a:r>
            <a:r>
              <a:rPr lang="en-US" sz="2000" i="1" dirty="0">
                <a:solidFill>
                  <a:prstClr val="black"/>
                </a:solidFill>
              </a:rPr>
              <a:t>examples and </a:t>
            </a:r>
            <a:r>
              <a:rPr lang="en-US" sz="2000" i="1" dirty="0" smtClean="0">
                <a:solidFill>
                  <a:prstClr val="black"/>
                </a:solidFill>
              </a:rPr>
              <a:t>approach</a:t>
            </a:r>
            <a:endParaRPr lang="en-US" sz="2400" dirty="0"/>
          </a:p>
        </p:txBody>
      </p:sp>
      <p:sp>
        <p:nvSpPr>
          <p:cNvPr id="8" name="Slide Number Placeholder 7"/>
          <p:cNvSpPr>
            <a:spLocks noGrp="1"/>
          </p:cNvSpPr>
          <p:nvPr>
            <p:ph type="sldNum" sz="quarter" idx="12"/>
          </p:nvPr>
        </p:nvSpPr>
        <p:spPr/>
        <p:txBody>
          <a:bodyPr/>
          <a:lstStyle/>
          <a:p>
            <a:fld id="{7AE59B96-4131-4DD5-A7F3-9C8969C240CC}" type="slidenum">
              <a:rPr lang="en-US" smtClean="0"/>
              <a:pPr/>
              <a:t>97</a:t>
            </a:fld>
            <a:endParaRPr lang="en-US" dirty="0"/>
          </a:p>
        </p:txBody>
      </p:sp>
      <p:pic>
        <p:nvPicPr>
          <p:cNvPr id="1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306000"/>
            <a:ext cx="1262847" cy="64800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000" y="306000"/>
            <a:ext cx="679800" cy="67980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4000" y="306000"/>
            <a:ext cx="639404" cy="68580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51473" y="216000"/>
            <a:ext cx="634527" cy="802800"/>
          </a:xfrm>
          <a:prstGeom prst="rect">
            <a:avLst/>
          </a:prstGeom>
        </p:spPr>
      </p:pic>
    </p:spTree>
    <p:extLst>
      <p:ext uri="{BB962C8B-B14F-4D97-AF65-F5344CB8AC3E}">
        <p14:creationId xmlns:p14="http://schemas.microsoft.com/office/powerpoint/2010/main" val="2920887148"/>
      </p:ext>
    </p:extLst>
  </p:cSld>
  <p:clrMapOvr>
    <a:masterClrMapping/>
  </p:clrMapOvr>
  <p:transition advTm="20000"/>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440000"/>
            <a:ext cx="8208000" cy="1324800"/>
          </a:xfrm>
        </p:spPr>
        <p:txBody>
          <a:bodyPr>
            <a:normAutofit fontScale="90000"/>
          </a:bodyPr>
          <a:lstStyle/>
          <a:p>
            <a:pPr algn="l"/>
            <a:r>
              <a:rPr lang="en-US" b="1" i="1" dirty="0" smtClean="0">
                <a:solidFill>
                  <a:srgbClr val="4676A6"/>
                </a:solidFill>
              </a:rPr>
              <a:t>Capacity building resources for </a:t>
            </a:r>
            <a:br>
              <a:rPr lang="en-US" b="1" i="1" dirty="0" smtClean="0">
                <a:solidFill>
                  <a:srgbClr val="4676A6"/>
                </a:solidFill>
              </a:rPr>
            </a:br>
            <a:r>
              <a:rPr lang="en-US" b="1" i="1" dirty="0" smtClean="0">
                <a:solidFill>
                  <a:srgbClr val="4676A6"/>
                </a:solidFill>
              </a:rPr>
              <a:t>climate change (3):</a:t>
            </a:r>
            <a:endParaRPr lang="en-US" b="1" i="1" dirty="0">
              <a:solidFill>
                <a:srgbClr val="4676A6"/>
              </a:solidFill>
            </a:endParaRPr>
          </a:p>
        </p:txBody>
      </p:sp>
      <p:sp>
        <p:nvSpPr>
          <p:cNvPr id="3" name="Content Placeholder 2"/>
          <p:cNvSpPr>
            <a:spLocks noGrp="1"/>
          </p:cNvSpPr>
          <p:nvPr>
            <p:ph idx="1"/>
          </p:nvPr>
        </p:nvSpPr>
        <p:spPr>
          <a:xfrm>
            <a:off x="378000" y="2880000"/>
            <a:ext cx="8208000" cy="3657600"/>
          </a:xfrm>
        </p:spPr>
        <p:txBody>
          <a:bodyPr>
            <a:noAutofit/>
          </a:bodyPr>
          <a:lstStyle/>
          <a:p>
            <a:pPr marL="0" lvl="0" indent="0">
              <a:lnSpc>
                <a:spcPct val="80000"/>
              </a:lnSpc>
              <a:spcBef>
                <a:spcPts val="0"/>
              </a:spcBef>
              <a:spcAft>
                <a:spcPts val="1200"/>
              </a:spcAft>
              <a:buNone/>
            </a:pPr>
            <a:r>
              <a:rPr lang="en-US" sz="2400" b="1" dirty="0" smtClean="0">
                <a:solidFill>
                  <a:prstClr val="black"/>
                </a:solidFill>
              </a:rPr>
              <a:t>Adapting to climate variability and change </a:t>
            </a:r>
            <a:r>
              <a:rPr lang="en-US" sz="2000" b="1" dirty="0" smtClean="0">
                <a:solidFill>
                  <a:prstClr val="black"/>
                </a:solidFill>
              </a:rPr>
              <a:t>(USAID; 2007)</a:t>
            </a:r>
            <a:br>
              <a:rPr lang="en-US" sz="2000" b="1" dirty="0" smtClean="0">
                <a:solidFill>
                  <a:prstClr val="black"/>
                </a:solidFill>
              </a:rPr>
            </a:br>
            <a:r>
              <a:rPr lang="en-US" sz="2000" i="1" dirty="0" smtClean="0">
                <a:solidFill>
                  <a:prstClr val="black"/>
                </a:solidFill>
              </a:rPr>
              <a:t>guidance manual for development planning</a:t>
            </a:r>
            <a:endParaRPr lang="en-US" sz="800" i="1" dirty="0" smtClean="0">
              <a:solidFill>
                <a:prstClr val="black"/>
              </a:solidFill>
            </a:endParaRPr>
          </a:p>
          <a:p>
            <a:pPr marL="0" lvl="0" indent="0">
              <a:lnSpc>
                <a:spcPct val="80000"/>
              </a:lnSpc>
              <a:spcBef>
                <a:spcPts val="0"/>
              </a:spcBef>
              <a:spcAft>
                <a:spcPts val="1200"/>
              </a:spcAft>
              <a:buNone/>
            </a:pPr>
            <a:r>
              <a:rPr lang="en-US" sz="2400" b="1" dirty="0" err="1" smtClean="0">
                <a:solidFill>
                  <a:prstClr val="black"/>
                </a:solidFill>
              </a:rPr>
              <a:t>GOFC</a:t>
            </a:r>
            <a:r>
              <a:rPr lang="en-US" sz="2400" b="1" dirty="0" smtClean="0">
                <a:solidFill>
                  <a:prstClr val="black"/>
                </a:solidFill>
              </a:rPr>
              <a:t>-GOLD </a:t>
            </a:r>
            <a:r>
              <a:rPr lang="en-US" sz="2400" b="1" dirty="0">
                <a:solidFill>
                  <a:prstClr val="black"/>
                </a:solidFill>
              </a:rPr>
              <a:t>sourcebook </a:t>
            </a:r>
            <a:r>
              <a:rPr lang="en-US" sz="2000" b="1" dirty="0" smtClean="0">
                <a:solidFill>
                  <a:prstClr val="black"/>
                </a:solidFill>
              </a:rPr>
              <a:t>(2009) </a:t>
            </a:r>
            <a:r>
              <a:rPr lang="en-US" sz="2000" i="1" dirty="0" smtClean="0">
                <a:solidFill>
                  <a:prstClr val="black"/>
                </a:solidFill>
              </a:rPr>
              <a:t>exhaustive </a:t>
            </a:r>
            <a:r>
              <a:rPr lang="en-US" sz="2000" i="1" dirty="0">
                <a:solidFill>
                  <a:prstClr val="black"/>
                </a:solidFill>
              </a:rPr>
              <a:t>overview of assessing carbon stocks and emissions, detailed description of </a:t>
            </a:r>
            <a:r>
              <a:rPr lang="en-US" sz="2000" i="1" dirty="0" smtClean="0">
                <a:solidFill>
                  <a:prstClr val="black"/>
                </a:solidFill>
              </a:rPr>
              <a:t>methodology</a:t>
            </a:r>
            <a:endParaRPr lang="en-US" sz="2000" b="1" dirty="0">
              <a:solidFill>
                <a:prstClr val="black"/>
              </a:solidFill>
            </a:endParaRPr>
          </a:p>
          <a:p>
            <a:pPr marL="0" lvl="0" indent="0">
              <a:lnSpc>
                <a:spcPct val="80000"/>
              </a:lnSpc>
              <a:spcBef>
                <a:spcPts val="0"/>
              </a:spcBef>
              <a:spcAft>
                <a:spcPts val="1200"/>
              </a:spcAft>
              <a:buNone/>
            </a:pPr>
            <a:r>
              <a:rPr lang="en-US" sz="2400" b="1" dirty="0" smtClean="0">
                <a:solidFill>
                  <a:prstClr val="black"/>
                </a:solidFill>
              </a:rPr>
              <a:t>Mainstreaming adaptation to climate change </a:t>
            </a:r>
            <a:r>
              <a:rPr lang="en-US" sz="2400" b="1" dirty="0">
                <a:solidFill>
                  <a:prstClr val="black"/>
                </a:solidFill>
              </a:rPr>
              <a:t>in </a:t>
            </a:r>
            <a:r>
              <a:rPr lang="en-US" sz="2400" b="1" dirty="0" smtClean="0">
                <a:solidFill>
                  <a:prstClr val="black"/>
                </a:solidFill>
              </a:rPr>
              <a:t>agriculture and natural resources management projects </a:t>
            </a:r>
            <a:r>
              <a:rPr lang="en-US" sz="2000" b="1" dirty="0" smtClean="0">
                <a:solidFill>
                  <a:prstClr val="black"/>
                </a:solidFill>
              </a:rPr>
              <a:t>(World Bank; 2010) </a:t>
            </a:r>
            <a:r>
              <a:rPr lang="en-US" sz="2000" i="1" dirty="0" smtClean="0">
                <a:solidFill>
                  <a:prstClr val="black"/>
                </a:solidFill>
              </a:rPr>
              <a:t>guidance notes on stakeholder engagement, climate risk assessment, policies and institutions, investing in adaptation, implementation, supervision and evaluation</a:t>
            </a:r>
          </a:p>
          <a:p>
            <a:pPr marL="0" indent="0">
              <a:lnSpc>
                <a:spcPct val="80000"/>
              </a:lnSpc>
              <a:spcBef>
                <a:spcPts val="0"/>
              </a:spcBef>
              <a:spcAft>
                <a:spcPts val="1200"/>
              </a:spcAft>
              <a:buNone/>
            </a:pPr>
            <a:r>
              <a:rPr lang="en-US" sz="2400" b="1" dirty="0" smtClean="0"/>
              <a:t>Mainstreaming </a:t>
            </a:r>
            <a:r>
              <a:rPr lang="en-US" sz="2400" b="1" dirty="0"/>
              <a:t>climate change adaptation into development planning: </a:t>
            </a:r>
            <a:r>
              <a:rPr lang="en-US" sz="2400" b="1" dirty="0" smtClean="0"/>
              <a:t>a </a:t>
            </a:r>
            <a:r>
              <a:rPr lang="en-US" sz="2400" b="1" dirty="0"/>
              <a:t>guide for practitioners </a:t>
            </a:r>
            <a:r>
              <a:rPr lang="en-US" sz="2000" b="1" dirty="0"/>
              <a:t>(</a:t>
            </a:r>
            <a:r>
              <a:rPr lang="en-US" sz="2000" b="1" dirty="0" smtClean="0"/>
              <a:t>UNDP/UNEP; 2011) </a:t>
            </a:r>
            <a:r>
              <a:rPr lang="en-US" sz="2000" b="1" dirty="0"/>
              <a:t/>
            </a:r>
            <a:br>
              <a:rPr lang="en-US" sz="2000" b="1" dirty="0"/>
            </a:br>
            <a:r>
              <a:rPr lang="en-US" sz="2000" i="1" dirty="0" smtClean="0"/>
              <a:t>guide </a:t>
            </a:r>
            <a:r>
              <a:rPr lang="en-US" sz="2000" i="1" dirty="0"/>
              <a:t>for policy formulation, including adaptation indicators</a:t>
            </a:r>
          </a:p>
          <a:p>
            <a:pPr marL="0" lvl="0" indent="0">
              <a:lnSpc>
                <a:spcPct val="80000"/>
              </a:lnSpc>
              <a:spcBef>
                <a:spcPts val="0"/>
              </a:spcBef>
              <a:spcAft>
                <a:spcPts val="1200"/>
              </a:spcAft>
              <a:buNone/>
            </a:pPr>
            <a:endParaRPr lang="en-US" sz="800" b="1" dirty="0" smtClean="0"/>
          </a:p>
          <a:p>
            <a:pPr marL="0" indent="0">
              <a:buNone/>
            </a:pPr>
            <a:endParaRPr lang="en-US" sz="2400" u="sng" dirty="0" smtClean="0"/>
          </a:p>
          <a:p>
            <a:pPr>
              <a:buNone/>
            </a:pPr>
            <a:r>
              <a:rPr lang="en-US" sz="2400" b="1" i="1" dirty="0" smtClean="0"/>
              <a:t>	</a:t>
            </a:r>
            <a:r>
              <a:rPr lang="en-US" sz="2400" dirty="0" smtClean="0"/>
              <a:t>	</a:t>
            </a:r>
            <a:endParaRPr lang="en-US" sz="2400" dirty="0"/>
          </a:p>
        </p:txBody>
      </p:sp>
      <p:sp>
        <p:nvSpPr>
          <p:cNvPr id="8" name="Slide Number Placeholder 7"/>
          <p:cNvSpPr>
            <a:spLocks noGrp="1"/>
          </p:cNvSpPr>
          <p:nvPr>
            <p:ph type="sldNum" sz="quarter" idx="12"/>
          </p:nvPr>
        </p:nvSpPr>
        <p:spPr/>
        <p:txBody>
          <a:bodyPr/>
          <a:lstStyle/>
          <a:p>
            <a:fld id="{7AE59B96-4131-4DD5-A7F3-9C8969C240CC}" type="slidenum">
              <a:rPr lang="en-US" smtClean="0"/>
              <a:pPr/>
              <a:t>98</a:t>
            </a:fld>
            <a:endParaRPr lang="en-US" dirty="0"/>
          </a:p>
        </p:txBody>
      </p:sp>
      <p:pic>
        <p:nvPicPr>
          <p:cNvPr id="17"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00" y="306000"/>
            <a:ext cx="1262847" cy="648000"/>
          </a:xfrm>
          <a:prstGeom prst="rect">
            <a:avLst/>
          </a:prstGeom>
        </p:spPr>
      </p:pic>
      <p:pic>
        <p:nvPicPr>
          <p:cNvPr id="11" name="Picture 1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468000"/>
            <a:ext cx="1495425" cy="525145"/>
          </a:xfrm>
          <a:prstGeom prst="rect">
            <a:avLst/>
          </a:prstGeom>
          <a:noFill/>
          <a:ln>
            <a:noFill/>
          </a:ln>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8000" y="504000"/>
            <a:ext cx="1501800" cy="467227"/>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60000" y="396385"/>
            <a:ext cx="1333500" cy="580073"/>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97142" y="180000"/>
            <a:ext cx="374563" cy="763440"/>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16298" y="324000"/>
            <a:ext cx="569702" cy="611040"/>
          </a:xfrm>
          <a:prstGeom prst="rect">
            <a:avLst/>
          </a:prstGeom>
        </p:spPr>
      </p:pic>
    </p:spTree>
    <p:extLst>
      <p:ext uri="{BB962C8B-B14F-4D97-AF65-F5344CB8AC3E}">
        <p14:creationId xmlns:p14="http://schemas.microsoft.com/office/powerpoint/2010/main" val="1481717438"/>
      </p:ext>
    </p:extLst>
  </p:cSld>
  <p:clrMapOvr>
    <a:masterClrMapping/>
  </p:clrMapOvr>
  <p:transition advTm="20000"/>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0" y="1440000"/>
            <a:ext cx="8208000" cy="1324800"/>
          </a:xfrm>
        </p:spPr>
        <p:txBody>
          <a:bodyPr>
            <a:normAutofit fontScale="90000"/>
          </a:bodyPr>
          <a:lstStyle/>
          <a:p>
            <a:pPr algn="l"/>
            <a:r>
              <a:rPr lang="en-US" b="1" i="1" dirty="0" smtClean="0">
                <a:solidFill>
                  <a:srgbClr val="4676A6"/>
                </a:solidFill>
              </a:rPr>
              <a:t>Capacity building resources for </a:t>
            </a:r>
            <a:br>
              <a:rPr lang="en-US" b="1" i="1" dirty="0" smtClean="0">
                <a:solidFill>
                  <a:srgbClr val="4676A6"/>
                </a:solidFill>
              </a:rPr>
            </a:br>
            <a:r>
              <a:rPr lang="en-US" b="1" i="1" dirty="0" smtClean="0">
                <a:solidFill>
                  <a:srgbClr val="4676A6"/>
                </a:solidFill>
              </a:rPr>
              <a:t>climate change (4):</a:t>
            </a:r>
            <a:endParaRPr lang="en-US" b="1" i="1" dirty="0">
              <a:solidFill>
                <a:srgbClr val="4676A6"/>
              </a:solidFill>
            </a:endParaRPr>
          </a:p>
        </p:txBody>
      </p:sp>
      <p:sp>
        <p:nvSpPr>
          <p:cNvPr id="3" name="Content Placeholder 2"/>
          <p:cNvSpPr>
            <a:spLocks noGrp="1"/>
          </p:cNvSpPr>
          <p:nvPr>
            <p:ph idx="1"/>
          </p:nvPr>
        </p:nvSpPr>
        <p:spPr>
          <a:xfrm>
            <a:off x="378000" y="2880000"/>
            <a:ext cx="8208000" cy="3657600"/>
          </a:xfrm>
        </p:spPr>
        <p:txBody>
          <a:bodyPr>
            <a:noAutofit/>
          </a:bodyPr>
          <a:lstStyle/>
          <a:p>
            <a:pPr marL="0" indent="0">
              <a:lnSpc>
                <a:spcPct val="80000"/>
              </a:lnSpc>
              <a:spcBef>
                <a:spcPts val="0"/>
              </a:spcBef>
              <a:spcAft>
                <a:spcPts val="1200"/>
              </a:spcAft>
              <a:buNone/>
            </a:pPr>
            <a:r>
              <a:rPr lang="en-US" sz="2600" b="1" dirty="0"/>
              <a:t>Earth observation for forest biomass and carbon mapping </a:t>
            </a:r>
            <a:br>
              <a:rPr lang="en-US" sz="2600" b="1" dirty="0"/>
            </a:br>
            <a:r>
              <a:rPr lang="en-US" sz="2000" dirty="0"/>
              <a:t>Case study: </a:t>
            </a:r>
            <a:r>
              <a:rPr lang="en-US" sz="2000" dirty="0" err="1"/>
              <a:t>Afram</a:t>
            </a:r>
            <a:r>
              <a:rPr lang="en-US" sz="2000" dirty="0"/>
              <a:t> Headwaters Forest Reserve, </a:t>
            </a:r>
            <a:r>
              <a:rPr lang="en-US" sz="2000" dirty="0" smtClean="0"/>
              <a:t>Ghana </a:t>
            </a:r>
            <a:r>
              <a:rPr lang="en-US" sz="2000" b="1" dirty="0" smtClean="0"/>
              <a:t>(ITC</a:t>
            </a:r>
            <a:r>
              <a:rPr lang="en-US" sz="2000" b="1" dirty="0"/>
              <a:t>; 2015)</a:t>
            </a:r>
            <a:br>
              <a:rPr lang="en-US" sz="2000" b="1" dirty="0"/>
            </a:br>
            <a:r>
              <a:rPr lang="en-US" sz="2000" i="1" dirty="0"/>
              <a:t>3-day EOPOWER (self-study) course for professionals</a:t>
            </a:r>
            <a:br>
              <a:rPr lang="en-US" sz="2000" i="1" dirty="0"/>
            </a:br>
            <a:r>
              <a:rPr lang="en-US" sz="2000" dirty="0">
                <a:hlinkClick r:id="rId2"/>
              </a:rPr>
              <a:t>http://menhir.itc.utwente.nl:5000/fbsharing/KGKOZXKU/</a:t>
            </a:r>
            <a:endParaRPr lang="en-US" sz="2000" dirty="0"/>
          </a:p>
          <a:p>
            <a:pPr marL="0" lvl="0" indent="0">
              <a:lnSpc>
                <a:spcPct val="80000"/>
              </a:lnSpc>
              <a:spcBef>
                <a:spcPts val="0"/>
              </a:spcBef>
              <a:spcAft>
                <a:spcPts val="1200"/>
              </a:spcAft>
              <a:buNone/>
            </a:pPr>
            <a:r>
              <a:rPr lang="en-US" sz="2600" b="1" dirty="0">
                <a:solidFill>
                  <a:prstClr val="black"/>
                </a:solidFill>
              </a:rPr>
              <a:t>Being prepared for climate change </a:t>
            </a:r>
            <a:r>
              <a:rPr lang="en-US" sz="2600" b="1" dirty="0" smtClean="0">
                <a:solidFill>
                  <a:prstClr val="black"/>
                </a:solidFill>
              </a:rPr>
              <a:t/>
            </a:r>
            <a:br>
              <a:rPr lang="en-US" sz="2600" b="1" dirty="0" smtClean="0">
                <a:solidFill>
                  <a:prstClr val="black"/>
                </a:solidFill>
              </a:rPr>
            </a:br>
            <a:r>
              <a:rPr lang="en-US" sz="2000" dirty="0" smtClean="0">
                <a:solidFill>
                  <a:prstClr val="black"/>
                </a:solidFill>
              </a:rPr>
              <a:t>A </a:t>
            </a:r>
            <a:r>
              <a:rPr lang="en-US" sz="2000" dirty="0">
                <a:solidFill>
                  <a:prstClr val="black"/>
                </a:solidFill>
              </a:rPr>
              <a:t>workbook for developing risk-based adaptation </a:t>
            </a:r>
            <a:r>
              <a:rPr lang="en-US" sz="2000" dirty="0" smtClean="0">
                <a:solidFill>
                  <a:prstClr val="black"/>
                </a:solidFill>
              </a:rPr>
              <a:t>plans </a:t>
            </a:r>
            <a:r>
              <a:rPr lang="en-US" sz="2000" b="1" dirty="0" smtClean="0">
                <a:solidFill>
                  <a:prstClr val="black"/>
                </a:solidFill>
              </a:rPr>
              <a:t>(EPA; 2015)</a:t>
            </a:r>
          </a:p>
          <a:p>
            <a:pPr marL="0" lvl="0" indent="0">
              <a:lnSpc>
                <a:spcPct val="80000"/>
              </a:lnSpc>
              <a:spcBef>
                <a:spcPts val="0"/>
              </a:spcBef>
              <a:spcAft>
                <a:spcPts val="1200"/>
              </a:spcAft>
              <a:buNone/>
            </a:pPr>
            <a:r>
              <a:rPr lang="en-US" sz="2600" b="1" dirty="0" smtClean="0">
                <a:solidFill>
                  <a:prstClr val="black"/>
                </a:solidFill>
              </a:rPr>
              <a:t>EPA tutorials DPSIR </a:t>
            </a:r>
            <a:r>
              <a:rPr lang="en-US" sz="2000" u="sng" dirty="0">
                <a:hlinkClick r:id="rId3"/>
              </a:rPr>
              <a:t>http://</a:t>
            </a:r>
            <a:r>
              <a:rPr lang="en-US" sz="2000" u="sng" dirty="0" smtClean="0">
                <a:hlinkClick r:id="rId3"/>
              </a:rPr>
              <a:t>www.epa.gov/ged/tutorial/index.htm</a:t>
            </a:r>
            <a:r>
              <a:rPr lang="en-US" sz="2000" u="sng" dirty="0" smtClean="0"/>
              <a:t> </a:t>
            </a:r>
          </a:p>
          <a:p>
            <a:pPr marL="0" lvl="0" indent="0">
              <a:lnSpc>
                <a:spcPct val="80000"/>
              </a:lnSpc>
              <a:spcBef>
                <a:spcPts val="0"/>
              </a:spcBef>
              <a:spcAft>
                <a:spcPts val="1200"/>
              </a:spcAft>
              <a:buNone/>
            </a:pPr>
            <a:r>
              <a:rPr lang="en-US" sz="2600" b="1" dirty="0" smtClean="0">
                <a:solidFill>
                  <a:prstClr val="black"/>
                </a:solidFill>
              </a:rPr>
              <a:t>Climate change and coastal watersheds </a:t>
            </a:r>
            <a:r>
              <a:rPr lang="en-US" sz="2000" b="1" dirty="0" smtClean="0">
                <a:solidFill>
                  <a:prstClr val="black"/>
                </a:solidFill>
              </a:rPr>
              <a:t>(EPA; 2012)</a:t>
            </a:r>
            <a:r>
              <a:rPr lang="en-US" sz="2000" b="1" dirty="0">
                <a:solidFill>
                  <a:prstClr val="black"/>
                </a:solidFill>
              </a:rPr>
              <a:t/>
            </a:r>
            <a:br>
              <a:rPr lang="en-US" sz="2000" b="1" dirty="0">
                <a:solidFill>
                  <a:prstClr val="black"/>
                </a:solidFill>
              </a:rPr>
            </a:br>
            <a:r>
              <a:rPr lang="en-US" sz="2000" dirty="0" smtClean="0">
                <a:solidFill>
                  <a:prstClr val="black"/>
                </a:solidFill>
              </a:rPr>
              <a:t>Climate ready estuaries</a:t>
            </a:r>
            <a:endParaRPr lang="en-US" sz="800" dirty="0"/>
          </a:p>
          <a:p>
            <a:pPr marL="0" lvl="0" indent="0">
              <a:lnSpc>
                <a:spcPct val="80000"/>
              </a:lnSpc>
              <a:spcBef>
                <a:spcPts val="0"/>
              </a:spcBef>
              <a:spcAft>
                <a:spcPts val="1200"/>
              </a:spcAft>
              <a:buNone/>
            </a:pPr>
            <a:endParaRPr lang="en-US" sz="800" b="1" dirty="0" smtClean="0"/>
          </a:p>
        </p:txBody>
      </p:sp>
      <p:sp>
        <p:nvSpPr>
          <p:cNvPr id="8" name="Slide Number Placeholder 7"/>
          <p:cNvSpPr>
            <a:spLocks noGrp="1"/>
          </p:cNvSpPr>
          <p:nvPr>
            <p:ph type="sldNum" sz="quarter" idx="12"/>
          </p:nvPr>
        </p:nvSpPr>
        <p:spPr/>
        <p:txBody>
          <a:bodyPr/>
          <a:lstStyle/>
          <a:p>
            <a:fld id="{7AE59B96-4131-4DD5-A7F3-9C8969C240CC}" type="slidenum">
              <a:rPr lang="en-US" smtClean="0"/>
              <a:pPr/>
              <a:t>99</a:t>
            </a:fld>
            <a:endParaRPr lang="en-US" dirty="0"/>
          </a:p>
        </p:txBody>
      </p:sp>
      <p:pic>
        <p:nvPicPr>
          <p:cNvPr id="17"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000" y="306000"/>
            <a:ext cx="1262847" cy="6480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9000" y="249000"/>
            <a:ext cx="666750" cy="762000"/>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53400" y="210900"/>
            <a:ext cx="769747" cy="838200"/>
          </a:xfrm>
          <a:prstGeom prst="rect">
            <a:avLst/>
          </a:prstGeom>
        </p:spPr>
      </p:pic>
    </p:spTree>
    <p:extLst>
      <p:ext uri="{BB962C8B-B14F-4D97-AF65-F5344CB8AC3E}">
        <p14:creationId xmlns:p14="http://schemas.microsoft.com/office/powerpoint/2010/main" val="1937608649"/>
      </p:ext>
    </p:extLst>
  </p:cSld>
  <p:clrMapOvr>
    <a:masterClrMapping/>
  </p:clrMapOvr>
  <p:transition advTm="2000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1.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2.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3.xml><?xml version="1.0" encoding="utf-8"?>
<a:theme xmlns:a="http://schemas.openxmlformats.org/drawingml/2006/main" name="1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4.xml><?xml version="1.0" encoding="utf-8"?>
<a:theme xmlns:a="http://schemas.openxmlformats.org/drawingml/2006/main" name="1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5.xml><?xml version="1.0" encoding="utf-8"?>
<a:theme xmlns:a="http://schemas.openxmlformats.org/drawingml/2006/main" name="1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6.xml><?xml version="1.0" encoding="utf-8"?>
<a:theme xmlns:a="http://schemas.openxmlformats.org/drawingml/2006/main" name="1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7.xml><?xml version="1.0" encoding="utf-8"?>
<a:theme xmlns:a="http://schemas.openxmlformats.org/drawingml/2006/main" name="1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8.xml><?xml version="1.0" encoding="utf-8"?>
<a:theme xmlns:a="http://schemas.openxmlformats.org/drawingml/2006/main" name="1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19.xml><?xml version="1.0" encoding="utf-8"?>
<a:theme xmlns:a="http://schemas.openxmlformats.org/drawingml/2006/main" name="1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0.xml><?xml version="1.0" encoding="utf-8"?>
<a:theme xmlns:a="http://schemas.openxmlformats.org/drawingml/2006/main" name="1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1.xml><?xml version="1.0" encoding="utf-8"?>
<a:theme xmlns:a="http://schemas.openxmlformats.org/drawingml/2006/main" name="2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2.xml><?xml version="1.0" encoding="utf-8"?>
<a:theme xmlns:a="http://schemas.openxmlformats.org/drawingml/2006/main" name="2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3.xml><?xml version="1.0" encoding="utf-8"?>
<a:theme xmlns:a="http://schemas.openxmlformats.org/drawingml/2006/main" name="2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4.xml><?xml version="1.0" encoding="utf-8"?>
<a:theme xmlns:a="http://schemas.openxmlformats.org/drawingml/2006/main" name="2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5.xml><?xml version="1.0" encoding="utf-8"?>
<a:theme xmlns:a="http://schemas.openxmlformats.org/drawingml/2006/main" name="2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6.xml><?xml version="1.0" encoding="utf-8"?>
<a:theme xmlns:a="http://schemas.openxmlformats.org/drawingml/2006/main" name="2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7.xml><?xml version="1.0" encoding="utf-8"?>
<a:theme xmlns:a="http://schemas.openxmlformats.org/drawingml/2006/main" name="2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8.xml><?xml version="1.0" encoding="utf-8"?>
<a:theme xmlns:a="http://schemas.openxmlformats.org/drawingml/2006/main" name="2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29.xml><?xml version="1.0" encoding="utf-8"?>
<a:theme xmlns:a="http://schemas.openxmlformats.org/drawingml/2006/main" name="2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30.xml><?xml version="1.0" encoding="utf-8"?>
<a:theme xmlns:a="http://schemas.openxmlformats.org/drawingml/2006/main" name="2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31.xml><?xml version="1.0" encoding="utf-8"?>
<a:theme xmlns:a="http://schemas.openxmlformats.org/drawingml/2006/main" name="3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3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7.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8.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ppt/theme/theme9.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marL="342900" indent="-342900" defTabSz="4176713">
          <a:defRPr dirty="0" smtClean="0">
            <a:solidFill>
              <a:srgbClr val="34A3DC"/>
            </a:solidFill>
            <a:latin typeface="+mj-lt"/>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15115</TotalTime>
  <Words>3731</Words>
  <Application>Microsoft Office PowerPoint</Application>
  <PresentationFormat>On-screen Show (4:3)</PresentationFormat>
  <Paragraphs>652</Paragraphs>
  <Slides>100</Slides>
  <Notes>1</Notes>
  <HiddenSlides>0</HiddenSlides>
  <MMClips>0</MMClips>
  <ScaleCrop>false</ScaleCrop>
  <HeadingPairs>
    <vt:vector size="4" baseType="variant">
      <vt:variant>
        <vt:lpstr>Theme</vt:lpstr>
      </vt:variant>
      <vt:variant>
        <vt:i4>31</vt:i4>
      </vt:variant>
      <vt:variant>
        <vt:lpstr>Slide Titles</vt:lpstr>
      </vt:variant>
      <vt:variant>
        <vt:i4>100</vt:i4>
      </vt:variant>
    </vt:vector>
  </HeadingPairs>
  <TitlesOfParts>
    <vt:vector size="131" baseType="lpstr">
      <vt:lpstr>Office Theme</vt:lpstr>
      <vt:lpstr>1_Custom Design</vt:lpstr>
      <vt:lpstr>2_Custom Design</vt:lpstr>
      <vt:lpstr>3_Custom Design</vt:lpstr>
      <vt:lpstr>4_Custom Design</vt:lpstr>
      <vt:lpstr>5_Custom Design</vt:lpstr>
      <vt:lpstr>6_Custom Design</vt:lpstr>
      <vt:lpstr>7_Custom Design</vt:lpstr>
      <vt:lpstr>8_Custom Design</vt:lpstr>
      <vt:lpstr>9_Custom Design</vt:lpstr>
      <vt:lpstr>10_Custom Design</vt:lpstr>
      <vt:lpstr>11_Custom Design</vt:lpstr>
      <vt:lpstr>12_Custom Design</vt:lpstr>
      <vt:lpstr>13_Custom Design</vt:lpstr>
      <vt:lpstr>14_Custom Design</vt:lpstr>
      <vt:lpstr>15_Custom Design</vt:lpstr>
      <vt:lpstr>16_Custom Design</vt:lpstr>
      <vt:lpstr>17_Custom Design</vt:lpstr>
      <vt:lpstr>18_Custom Design</vt:lpstr>
      <vt:lpstr>19_Custom Design</vt:lpstr>
      <vt:lpstr>20_Custom Design</vt:lpstr>
      <vt:lpstr>21_Custom Design</vt:lpstr>
      <vt:lpstr>22_Custom Design</vt:lpstr>
      <vt:lpstr>23_Custom Design</vt:lpstr>
      <vt:lpstr>24_Custom Design</vt:lpstr>
      <vt:lpstr>25_Custom Design</vt:lpstr>
      <vt:lpstr>26_Custom Design</vt:lpstr>
      <vt:lpstr>27_Custom Design</vt:lpstr>
      <vt:lpstr>28_Custom Design</vt:lpstr>
      <vt:lpstr>29_Custom Design</vt:lpstr>
      <vt:lpstr>30_Custom Design</vt:lpstr>
      <vt:lpstr>Earth Observation for  Climate Change</vt:lpstr>
      <vt:lpstr>PowerPoint Presentation</vt:lpstr>
      <vt:lpstr>PowerPoint Presentation</vt:lpstr>
      <vt:lpstr>Earth Observation helps you: save money save lives save the environment </vt:lpstr>
      <vt:lpstr>PowerPoint Presentation</vt:lpstr>
      <vt:lpstr>Life cycle of  products &amp; services</vt:lpstr>
      <vt:lpstr>PowerPoint Presentation</vt:lpstr>
      <vt:lpstr>PowerPoint Presentation</vt:lpstr>
      <vt:lpstr>Assessment of business &amp;  funding opportunities</vt:lpstr>
      <vt:lpstr>1. International trends &amp;     developments in      climate change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It can be simple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Earth observation applications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Business development</vt:lpstr>
      <vt:lpstr>PowerPoint Presentation</vt:lpstr>
      <vt:lpstr>If public sector information is made available  free-of-charge, demand will increase and, in the end, government revenue also, as companies will derive income from value-added products and services, and consequently pay more taxes (see figures in following slides).</vt:lpstr>
      <vt:lpstr>Supply &amp; Demand Public Sector Information</vt:lpstr>
      <vt:lpstr>Cost-benefit Public Sector Information</vt:lpstr>
      <vt:lpstr>Re-use of Public Sector Information</vt:lpstr>
      <vt:lpstr>Most earth observation applications deal with so-called externalities, such as impact on the environment.  It is difficult to capture these in terms of conventional cost-benefit models.   To tackle this, the following framework for analysis of earth observation applications is developed: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Several attempts have been made to introduce environmental accounting and to enlarge the sphere of the conventional economy to include and quantify impact on ecosystems.   The following slides give some examples:</vt:lpstr>
      <vt:lpstr>PowerPoint Presentation</vt:lpstr>
      <vt:lpstr>SEEA Conceptual Framework</vt:lpstr>
      <vt:lpstr>For earth observation the work of the Group on Earth Observations (GEO) is essential to achieve the goal of a Global Earth Observations System of Systems (GEOSS), resulting in the shared GEO common infrastructure (GCI): </vt:lpstr>
      <vt:lpstr>Group on Earth Observations</vt:lpstr>
      <vt:lpstr>PowerPoint Presentation</vt:lpstr>
      <vt:lpstr>Customer value propositions capture the unique value of a product or services as perceived and appreciated by the customer.   Interestingly, they can differ completely from the features that the provider considers most important: </vt:lpstr>
      <vt:lpstr>Customer Value Propositions</vt:lpstr>
      <vt:lpstr>Buyer behaviour &amp; motivation</vt:lpstr>
      <vt:lpstr>Even when customer value propositions are well captured and formulated, introduction of solutions that involve new technology will have to overcome some hurdles.   This is called “crossing the technology chasm”: </vt:lpstr>
      <vt:lpstr>Crossing the technology chasm</vt:lpstr>
      <vt:lpstr>Crossing  the technology chasm</vt:lpstr>
      <vt:lpstr>PowerPoint Presentation</vt:lpstr>
      <vt:lpstr>Creating shared value is a key element of successful implementation of earth observation solutions.   To achieve this, in most cases earth observation applications have to be integrated into more general (business or organizational) processes: </vt:lpstr>
      <vt:lpstr>PowerPoint Presentation</vt:lpstr>
      <vt:lpstr>Based on all considerations dealt with in the previous slides, there are some practical approaches that can be applied in combination to promote earth observation applications: </vt:lpstr>
      <vt:lpstr>PowerPoint Presentation</vt:lpstr>
      <vt:lpstr>PowerPoint Presentation</vt:lpstr>
      <vt:lpstr>Proposal writing is an art in itself.   During the GEONetCab and EOPOWER projects templates have been developed for writing successful proposals: </vt:lpstr>
      <vt:lpstr>Proposal outline</vt:lpstr>
      <vt:lpstr>Other guides that may be useful:</vt:lpstr>
      <vt:lpstr>If you run a company, compete for assignments and manage projects, a structured approach towards responsibilities, tasks, implementation and documentation is needed.   The following business procedures may be helpful: </vt:lpstr>
      <vt:lpstr>Business procedures</vt:lpstr>
      <vt:lpstr>Again:</vt:lpstr>
      <vt:lpstr>4. Capacity Building</vt:lpstr>
      <vt:lpstr>General</vt:lpstr>
      <vt:lpstr>General references for capacity building, open data and success stories</vt:lpstr>
      <vt:lpstr>General references for capacity building, open data (2)</vt:lpstr>
      <vt:lpstr>More references open data</vt:lpstr>
      <vt:lpstr>Knowledge data portals for  climate change:</vt:lpstr>
      <vt:lpstr>Capacity building resources for  climate change:</vt:lpstr>
      <vt:lpstr>PowerPoint Presentation</vt:lpstr>
      <vt:lpstr>Capacity building resources for  climate change (2):</vt:lpstr>
      <vt:lpstr>Capacity building resources for  climate change (3):</vt:lpstr>
      <vt:lpstr>Capacity building resources for  climate change (4):</vt:lpstr>
      <vt:lpstr>Further details:</vt:lpstr>
    </vt:vector>
  </TitlesOfParts>
  <Company>ITC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M.Noort</dc:creator>
  <cp:lastModifiedBy>Mark Noort</cp:lastModifiedBy>
  <cp:revision>740</cp:revision>
  <dcterms:created xsi:type="dcterms:W3CDTF">2011-01-20T13:25:32Z</dcterms:created>
  <dcterms:modified xsi:type="dcterms:W3CDTF">2016-02-17T13:42:00Z</dcterms:modified>
</cp:coreProperties>
</file>