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6"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1" r:id="rId16"/>
    <p:sldMasterId id="2147483693" r:id="rId17"/>
    <p:sldMasterId id="2147483695" r:id="rId18"/>
    <p:sldMasterId id="2147483697" r:id="rId19"/>
    <p:sldMasterId id="2147483699" r:id="rId20"/>
    <p:sldMasterId id="2147483701" r:id="rId21"/>
    <p:sldMasterId id="2147483703" r:id="rId22"/>
    <p:sldMasterId id="2147483705" r:id="rId23"/>
    <p:sldMasterId id="2147483707" r:id="rId24"/>
    <p:sldMasterId id="2147483709" r:id="rId25"/>
    <p:sldMasterId id="2147483711" r:id="rId26"/>
    <p:sldMasterId id="2147483713" r:id="rId27"/>
    <p:sldMasterId id="2147483715" r:id="rId28"/>
    <p:sldMasterId id="2147483717" r:id="rId29"/>
    <p:sldMasterId id="2147483719" r:id="rId30"/>
    <p:sldMasterId id="2147483721" r:id="rId31"/>
  </p:sldMasterIdLst>
  <p:notesMasterIdLst>
    <p:notesMasterId r:id="rId157"/>
  </p:notesMasterIdLst>
  <p:sldIdLst>
    <p:sldId id="308" r:id="rId32"/>
    <p:sldId id="306" r:id="rId33"/>
    <p:sldId id="407" r:id="rId34"/>
    <p:sldId id="345" r:id="rId35"/>
    <p:sldId id="259" r:id="rId36"/>
    <p:sldId id="327" r:id="rId37"/>
    <p:sldId id="346" r:id="rId38"/>
    <p:sldId id="328" r:id="rId39"/>
    <p:sldId id="329" r:id="rId40"/>
    <p:sldId id="374" r:id="rId41"/>
    <p:sldId id="351" r:id="rId42"/>
    <p:sldId id="426" r:id="rId43"/>
    <p:sldId id="352" r:id="rId44"/>
    <p:sldId id="408" r:id="rId45"/>
    <p:sldId id="427" r:id="rId46"/>
    <p:sldId id="446" r:id="rId47"/>
    <p:sldId id="409" r:id="rId48"/>
    <p:sldId id="449" r:id="rId49"/>
    <p:sldId id="428" r:id="rId50"/>
    <p:sldId id="450" r:id="rId51"/>
    <p:sldId id="410" r:id="rId52"/>
    <p:sldId id="429" r:id="rId53"/>
    <p:sldId id="451" r:id="rId54"/>
    <p:sldId id="411" r:id="rId55"/>
    <p:sldId id="430" r:id="rId56"/>
    <p:sldId id="412" r:id="rId57"/>
    <p:sldId id="431" r:id="rId58"/>
    <p:sldId id="283" r:id="rId59"/>
    <p:sldId id="353" r:id="rId60"/>
    <p:sldId id="354" r:id="rId61"/>
    <p:sldId id="355" r:id="rId62"/>
    <p:sldId id="356" r:id="rId63"/>
    <p:sldId id="458" r:id="rId64"/>
    <p:sldId id="432" r:id="rId65"/>
    <p:sldId id="357" r:id="rId66"/>
    <p:sldId id="459" r:id="rId67"/>
    <p:sldId id="460" r:id="rId68"/>
    <p:sldId id="497" r:id="rId69"/>
    <p:sldId id="358" r:id="rId70"/>
    <p:sldId id="461" r:id="rId71"/>
    <p:sldId id="462" r:id="rId72"/>
    <p:sldId id="359" r:id="rId73"/>
    <p:sldId id="463" r:id="rId74"/>
    <p:sldId id="360" r:id="rId75"/>
    <p:sldId id="464" r:id="rId76"/>
    <p:sldId id="465" r:id="rId77"/>
    <p:sldId id="361" r:id="rId78"/>
    <p:sldId id="362" r:id="rId79"/>
    <p:sldId id="466" r:id="rId80"/>
    <p:sldId id="467" r:id="rId81"/>
    <p:sldId id="363" r:id="rId82"/>
    <p:sldId id="364" r:id="rId83"/>
    <p:sldId id="468" r:id="rId84"/>
    <p:sldId id="469" r:id="rId85"/>
    <p:sldId id="502" r:id="rId86"/>
    <p:sldId id="470" r:id="rId87"/>
    <p:sldId id="471" r:id="rId88"/>
    <p:sldId id="472" r:id="rId89"/>
    <p:sldId id="366" r:id="rId90"/>
    <p:sldId id="367" r:id="rId91"/>
    <p:sldId id="368" r:id="rId92"/>
    <p:sldId id="473" r:id="rId93"/>
    <p:sldId id="474" r:id="rId94"/>
    <p:sldId id="498" r:id="rId95"/>
    <p:sldId id="369" r:id="rId96"/>
    <p:sldId id="475" r:id="rId97"/>
    <p:sldId id="479" r:id="rId98"/>
    <p:sldId id="371" r:id="rId99"/>
    <p:sldId id="372" r:id="rId100"/>
    <p:sldId id="477" r:id="rId101"/>
    <p:sldId id="480" r:id="rId102"/>
    <p:sldId id="373" r:id="rId103"/>
    <p:sldId id="334" r:id="rId104"/>
    <p:sldId id="381" r:id="rId105"/>
    <p:sldId id="481" r:id="rId106"/>
    <p:sldId id="382" r:id="rId107"/>
    <p:sldId id="383" r:id="rId108"/>
    <p:sldId id="384" r:id="rId109"/>
    <p:sldId id="482" r:id="rId110"/>
    <p:sldId id="379" r:id="rId111"/>
    <p:sldId id="380" r:id="rId112"/>
    <p:sldId id="349" r:id="rId113"/>
    <p:sldId id="388" r:id="rId114"/>
    <p:sldId id="394" r:id="rId115"/>
    <p:sldId id="395" r:id="rId116"/>
    <p:sldId id="396" r:id="rId117"/>
    <p:sldId id="397" r:id="rId118"/>
    <p:sldId id="398" r:id="rId119"/>
    <p:sldId id="399" r:id="rId120"/>
    <p:sldId id="400" r:id="rId121"/>
    <p:sldId id="401" r:id="rId122"/>
    <p:sldId id="402" r:id="rId123"/>
    <p:sldId id="496" r:id="rId124"/>
    <p:sldId id="483" r:id="rId125"/>
    <p:sldId id="385" r:id="rId126"/>
    <p:sldId id="386" r:id="rId127"/>
    <p:sldId id="484" r:id="rId128"/>
    <p:sldId id="387" r:id="rId129"/>
    <p:sldId id="403" r:id="rId130"/>
    <p:sldId id="485" r:id="rId131"/>
    <p:sldId id="389" r:id="rId132"/>
    <p:sldId id="390" r:id="rId133"/>
    <p:sldId id="486" r:id="rId134"/>
    <p:sldId id="391" r:id="rId135"/>
    <p:sldId id="406" r:id="rId136"/>
    <p:sldId id="491" r:id="rId137"/>
    <p:sldId id="487" r:id="rId138"/>
    <p:sldId id="392" r:id="rId139"/>
    <p:sldId id="488" r:id="rId140"/>
    <p:sldId id="393" r:id="rId141"/>
    <p:sldId id="404" r:id="rId142"/>
    <p:sldId id="489" r:id="rId143"/>
    <p:sldId id="337" r:id="rId144"/>
    <p:sldId id="338" r:id="rId145"/>
    <p:sldId id="490" r:id="rId146"/>
    <p:sldId id="405" r:id="rId147"/>
    <p:sldId id="339" r:id="rId148"/>
    <p:sldId id="340" r:id="rId149"/>
    <p:sldId id="341" r:id="rId150"/>
    <p:sldId id="492" r:id="rId151"/>
    <p:sldId id="495" r:id="rId152"/>
    <p:sldId id="499" r:id="rId153"/>
    <p:sldId id="493" r:id="rId154"/>
    <p:sldId id="501" r:id="rId155"/>
    <p:sldId id="344" r:id="rId156"/>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9" autoAdjust="0"/>
    <p:restoredTop sz="94660"/>
  </p:normalViewPr>
  <p:slideViewPr>
    <p:cSldViewPr>
      <p:cViewPr>
        <p:scale>
          <a:sx n="70" d="100"/>
          <a:sy n="70" d="100"/>
        </p:scale>
        <p:origin x="-151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4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38" Type="http://schemas.openxmlformats.org/officeDocument/2006/relationships/slide" Target="slides/slide107.xml"/><Relationship Id="rId154" Type="http://schemas.openxmlformats.org/officeDocument/2006/relationships/slide" Target="slides/slide123.xml"/><Relationship Id="rId159"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144" Type="http://schemas.openxmlformats.org/officeDocument/2006/relationships/slide" Target="slides/slide113.xml"/><Relationship Id="rId149" Type="http://schemas.openxmlformats.org/officeDocument/2006/relationships/slide" Target="slides/slide118.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160"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slide" Target="slides/slide108.xml"/><Relationship Id="rId80" Type="http://schemas.openxmlformats.org/officeDocument/2006/relationships/slide" Target="slides/slide49.xml"/><Relationship Id="rId85" Type="http://schemas.openxmlformats.org/officeDocument/2006/relationships/slide" Target="slides/slide54.xml"/><Relationship Id="rId150" Type="http://schemas.openxmlformats.org/officeDocument/2006/relationships/slide" Target="slides/slide119.xml"/><Relationship Id="rId155" Type="http://schemas.openxmlformats.org/officeDocument/2006/relationships/slide" Target="slides/slide12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11" Type="http://schemas.openxmlformats.org/officeDocument/2006/relationships/slide" Target="slides/slide80.xml"/><Relationship Id="rId132" Type="http://schemas.openxmlformats.org/officeDocument/2006/relationships/slide" Target="slides/slide101.xml"/><Relationship Id="rId140" Type="http://schemas.openxmlformats.org/officeDocument/2006/relationships/slide" Target="slides/slide109.xml"/><Relationship Id="rId145" Type="http://schemas.openxmlformats.org/officeDocument/2006/relationships/slide" Target="slides/slide114.xml"/><Relationship Id="rId153" Type="http://schemas.openxmlformats.org/officeDocument/2006/relationships/slide" Target="slides/slide12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slide" Target="slides/slide75.xml"/><Relationship Id="rId114" Type="http://schemas.openxmlformats.org/officeDocument/2006/relationships/slide" Target="slides/slide83.xml"/><Relationship Id="rId119" Type="http://schemas.openxmlformats.org/officeDocument/2006/relationships/slide" Target="slides/slide88.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30" Type="http://schemas.openxmlformats.org/officeDocument/2006/relationships/slide" Target="slides/slide99.xml"/><Relationship Id="rId135" Type="http://schemas.openxmlformats.org/officeDocument/2006/relationships/slide" Target="slides/slide104.xml"/><Relationship Id="rId143" Type="http://schemas.openxmlformats.org/officeDocument/2006/relationships/slide" Target="slides/slide112.xml"/><Relationship Id="rId148" Type="http://schemas.openxmlformats.org/officeDocument/2006/relationships/slide" Target="slides/slide117.xml"/><Relationship Id="rId151" Type="http://schemas.openxmlformats.org/officeDocument/2006/relationships/slide" Target="slides/slide120.xml"/><Relationship Id="rId156" Type="http://schemas.openxmlformats.org/officeDocument/2006/relationships/slide" Target="slides/slide12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notesMaster" Target="notesMasters/notesMaster1.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0375"/>
          </a:xfrm>
          <a:prstGeom prst="rect">
            <a:avLst/>
          </a:prstGeom>
        </p:spPr>
        <p:txBody>
          <a:bodyPr vert="horz" lIns="91440" tIns="45720" rIns="91440" bIns="45720" rtlCol="0"/>
          <a:lstStyle>
            <a:lvl1pPr algn="r">
              <a:defRPr sz="1200"/>
            </a:lvl1pPr>
          </a:lstStyle>
          <a:p>
            <a:fld id="{155A049E-E845-4498-BCB0-5A5F5DD70AFB}" type="datetimeFigureOut">
              <a:rPr lang="en-US" smtClean="0"/>
              <a:pPr/>
              <a:t>2/16/2016</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379913"/>
            <a:ext cx="5546725" cy="41481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8238"/>
            <a:ext cx="3005138" cy="4603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lIns="91440" tIns="45720" rIns="91440" bIns="45720" rtlCol="0" anchor="b"/>
          <a:lstStyle>
            <a:lvl1pPr algn="r">
              <a:defRPr sz="1200"/>
            </a:lvl1pPr>
          </a:lstStyle>
          <a:p>
            <a:fld id="{45570898-53CB-4188-93A0-BB7AD28D3627}" type="slidenum">
              <a:rPr lang="en-US" smtClean="0"/>
              <a:pPr/>
              <a:t>‹#›</a:t>
            </a:fld>
            <a:endParaRPr lang="en-US"/>
          </a:p>
        </p:txBody>
      </p:sp>
    </p:spTree>
    <p:extLst>
      <p:ext uri="{BB962C8B-B14F-4D97-AF65-F5344CB8AC3E}">
        <p14:creationId xmlns:p14="http://schemas.microsoft.com/office/powerpoint/2010/main" val="4266220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92150"/>
            <a:ext cx="4610100" cy="3457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570898-53CB-4188-93A0-BB7AD28D3627}" type="slidenum">
              <a:rPr lang="en-US" smtClean="0"/>
              <a:pPr/>
              <a:t>119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9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10157-9631-42F1-996A-6114590DA44A}" type="datetime1">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5E5BBB-7077-4D28-91CE-027912914A6E}" type="datetime1">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4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4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F77BC-F3C7-4A02-B345-FBD1BAAF306C}" type="datetime1">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E9140C-FD28-45E3-941A-C25450CFD353}" type="datetime1">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7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EFEC64-592F-4ECE-B6DF-BA8EA6E3149A}" type="datetime1">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205519-78B3-4B51-A855-A86E6321A063}" type="datetime1">
              <a:rPr lang="en-US" smtClean="0"/>
              <a:pPr/>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EDD28B-0B01-4161-A856-BF7592D537C2}" type="datetime1">
              <a:rPr lang="en-US" smtClean="0"/>
              <a:pPr/>
              <a:t>2/16/2016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0EDE13-38D1-460E-AE47-DCC782DA1509}" type="datetime1">
              <a:rPr lang="en-US" smtClean="0"/>
              <a:pPr/>
              <a:t>2/16/2016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F2A7C-6469-475D-8284-09D45332A2EF}" type="datetime1">
              <a:rPr lang="en-US" smtClean="0"/>
              <a:pPr/>
              <a:t>2/16/2016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8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2FC93F-1DF5-40A0-9C7B-C071529D3447}" type="datetime1">
              <a:rPr lang="en-US" smtClean="0"/>
              <a:pPr/>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5927E-78B9-4888-A5E6-136E4E6BC293}" type="datetime1">
              <a:rPr lang="en-US" smtClean="0"/>
              <a:pPr/>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72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4259B6-706F-4139-9C51-F735958FE5AE}" type="datetime1">
              <a:rPr lang="en-US" smtClean="0"/>
              <a:pPr/>
              <a:t>2/16/2016</a:t>
            </a:fld>
            <a:endParaRPr lang="en-US"/>
          </a:p>
        </p:txBody>
      </p:sp>
      <p:sp>
        <p:nvSpPr>
          <p:cNvPr id="5" name="Footer Placeholder 4"/>
          <p:cNvSpPr>
            <a:spLocks noGrp="1"/>
          </p:cNvSpPr>
          <p:nvPr>
            <p:ph type="ftr" sz="quarter" idx="3"/>
          </p:nvPr>
        </p:nvSpPr>
        <p:spPr>
          <a:xfrm>
            <a:off x="3124200" y="63572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72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59B96-4131-4DD5-A7F3-9C8969C240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09" y="65728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2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01" y="657286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1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2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0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92" y="657284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9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1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8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82" y="657282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7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9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6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71" y="657280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5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6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59" y="65727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1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46" y="657275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0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1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8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32" y="657272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7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9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5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17" y="657269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4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6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2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01" y="657266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1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2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5" y="6572935"/>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1"/>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6"/>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8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84" y="65726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5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66" y="657259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4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5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1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47" y="657255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0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2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07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27" y="657251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76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78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03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06" y="657247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72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73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98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84" y="65724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6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94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61" y="657238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63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4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89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37" y="657233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58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0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84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12" y="657228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53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55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79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86" y="657223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48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49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6" y="657293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591" y="1347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59" y="65721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4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4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563" y="13468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31" y="657212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37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38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5" y="6572935"/>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1"/>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6"/>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4" y="65729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1" y="657292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7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8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27" y="657291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6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8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6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22" y="657290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5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7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5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16" y="657289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4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5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eopower.eu/"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www.hcpinternational.com/"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eopower.eu/"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www.hcpinternational.com/"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geocab.org/" TargetMode="External"/><Relationship Id="rId7" Type="http://schemas.openxmlformats.org/officeDocument/2006/relationships/image" Target="../media/image87.emf"/><Relationship Id="rId2" Type="http://schemas.openxmlformats.org/officeDocument/2006/relationships/hyperlink" Target="http://www.earthobservations.org/" TargetMode="Externa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hyperlink" Target="http://www.eurisy.org/" TargetMode="External"/></Relationships>
</file>

<file path=ppt/slides/_rels/slide1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seos-project.eu/" TargetMode="External"/><Relationship Id="rId7" Type="http://schemas.openxmlformats.org/officeDocument/2006/relationships/image" Target="../media/image87.emf"/><Relationship Id="rId2" Type="http://schemas.openxmlformats.org/officeDocument/2006/relationships/hyperlink" Target="http://www.envirogrids.net/" TargetMode="Externa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hyperlink" Target="http://www.copernicus.eu/main/copernicus-briefs" TargetMode="External"/><Relationship Id="rId4" Type="http://schemas.openxmlformats.org/officeDocument/2006/relationships/hyperlink" Target="http://www.securingwaterforfood.org/" TargetMode="External"/><Relationship Id="rId9" Type="http://schemas.openxmlformats.org/officeDocument/2006/relationships/image" Target="../media/image88.png"/></Relationships>
</file>

<file path=ppt/slides/_rels/slide12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hyperlink" Target="http://www.demarine.de/lr/c/document_library/get_file?uuid=c5067655-b7ad-4d71-b07b-6111808f4abd&amp;groupId=13521" TargetMode="External"/><Relationship Id="rId7" Type="http://schemas.openxmlformats.org/officeDocument/2006/relationships/image" Target="../media/image28.gif"/><Relationship Id="rId2" Type="http://schemas.openxmlformats.org/officeDocument/2006/relationships/hyperlink" Target="http://pubdocs.worldbank.org/pubdocs/publicdoc/2015/8/904051440717425994/Open-Data-for-Sustainable-development-Final-New.pdf"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7.emf"/><Relationship Id="rId4" Type="http://schemas.openxmlformats.org/officeDocument/2006/relationships/hyperlink" Target="http://ec.europa.eu/information_society/newsroom/cf/dae/document.cfm?doc_id=6210" TargetMode="External"/></Relationships>
</file>

<file path=ppt/slides/_rels/slide12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hyperlink" Target="http://www.agricab.info/" TargetMode="External"/><Relationship Id="rId7" Type="http://schemas.openxmlformats.org/officeDocument/2006/relationships/image" Target="../media/image16.jpeg"/><Relationship Id="rId2" Type="http://schemas.openxmlformats.org/officeDocument/2006/relationships/hyperlink" Target="http://www.geoglam-crop-monitor.org/"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9.jpeg"/><Relationship Id="rId4" Type="http://schemas.openxmlformats.org/officeDocument/2006/relationships/hyperlink" Target="http://www.devcocast.eu/" TargetMode="External"/><Relationship Id="rId9"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menhir.itc.utwente.nl:5000/fbsharing/KGKOZXKU/" TargetMode="External"/><Relationship Id="rId1" Type="http://schemas.openxmlformats.org/officeDocument/2006/relationships/slideLayout" Target="../slideLayouts/slideLayout2.xml"/><Relationship Id="rId4" Type="http://schemas.openxmlformats.org/officeDocument/2006/relationships/image" Target="../media/image91.gif"/></Relationships>
</file>

<file path=ppt/slides/_rels/slide125.xml.rels><?xml version="1.0" encoding="UTF-8" standalone="yes"?>
<Relationships xmlns="http://schemas.openxmlformats.org/package/2006/relationships"><Relationship Id="rId3" Type="http://schemas.openxmlformats.org/officeDocument/2006/relationships/hyperlink" Target="http://www.eopower.eu/" TargetMode="External"/><Relationship Id="rId2" Type="http://schemas.openxmlformats.org/officeDocument/2006/relationships/hyperlink" Target="mailto:m.noort@hcpinternational.com"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www.hcpinternationa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gi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found.org/events/2013/international-meeting-on-food-security,-earth-observations-and-agricultural-monitoring/" TargetMode="Externa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2.jpe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5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7.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vimeo.com/63079712" TargetMode="External"/><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8.gif"/><Relationship Id="rId7" Type="http://schemas.openxmlformats.org/officeDocument/2006/relationships/image" Target="../media/image45.gif"/><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14.png"/></Relationships>
</file>

<file path=ppt/slides/_rels/slide9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9270"/>
            <a:ext cx="7772400" cy="1470025"/>
          </a:xfrm>
        </p:spPr>
        <p:txBody>
          <a:bodyPr>
            <a:normAutofit fontScale="90000"/>
          </a:bodyPr>
          <a:lstStyle/>
          <a:p>
            <a:r>
              <a:rPr lang="en-US" sz="5300" b="1" dirty="0" smtClean="0"/>
              <a:t>Earth Observation for </a:t>
            </a:r>
            <a:br>
              <a:rPr lang="en-US" sz="5300" b="1" dirty="0" smtClean="0"/>
            </a:br>
            <a:r>
              <a:rPr lang="en-US" sz="5300" b="1" dirty="0" smtClean="0"/>
              <a:t>Agriculture</a:t>
            </a:r>
            <a:r>
              <a:rPr lang="en-US" sz="4800" dirty="0" smtClean="0"/>
              <a:t/>
            </a:r>
            <a:br>
              <a:rPr lang="en-US" sz="4800" dirty="0" smtClean="0"/>
            </a:br>
            <a:endParaRPr lang="en-US" sz="4000" dirty="0"/>
          </a:p>
        </p:txBody>
      </p:sp>
      <p:sp>
        <p:nvSpPr>
          <p:cNvPr id="3" name="Subtitle 2"/>
          <p:cNvSpPr>
            <a:spLocks noGrp="1"/>
          </p:cNvSpPr>
          <p:nvPr>
            <p:ph type="subTitle" idx="1"/>
          </p:nvPr>
        </p:nvSpPr>
        <p:spPr>
          <a:xfrm>
            <a:off x="1371600" y="3886200"/>
            <a:ext cx="6400800" cy="2438400"/>
          </a:xfrm>
        </p:spPr>
        <p:txBody>
          <a:bodyPr>
            <a:normAutofit/>
          </a:bodyPr>
          <a:lstStyle/>
          <a:p>
            <a:r>
              <a:rPr lang="en-US" sz="2800" dirty="0" smtClean="0"/>
              <a:t>International trends &amp; developments</a:t>
            </a:r>
          </a:p>
          <a:p>
            <a:r>
              <a:rPr lang="en-US" sz="2800" dirty="0" smtClean="0"/>
              <a:t>Earth observation applications</a:t>
            </a:r>
          </a:p>
          <a:p>
            <a:r>
              <a:rPr lang="en-US" sz="2800" dirty="0" smtClean="0"/>
              <a:t>Business development</a:t>
            </a:r>
          </a:p>
          <a:p>
            <a:r>
              <a:rPr lang="en-US" sz="2800" dirty="0" smtClean="0"/>
              <a:t>Capacity building</a:t>
            </a:r>
          </a:p>
        </p:txBody>
      </p:sp>
      <p:pic>
        <p:nvPicPr>
          <p:cNvPr id="8" name="Picture 7" descr="European flag"/>
          <p:cNvPicPr/>
          <p:nvPr/>
        </p:nvPicPr>
        <p:blipFill>
          <a:blip r:embed="rId2" cstate="print"/>
          <a:srcRect/>
          <a:stretch>
            <a:fillRect/>
          </a:stretch>
        </p:blipFill>
        <p:spPr bwMode="auto">
          <a:xfrm>
            <a:off x="5791270" y="914400"/>
            <a:ext cx="1057275" cy="762000"/>
          </a:xfrm>
          <a:prstGeom prst="rect">
            <a:avLst/>
          </a:prstGeom>
          <a:noFill/>
          <a:ln w="9525">
            <a:noFill/>
            <a:miter lim="800000"/>
            <a:headEnd/>
            <a:tailEnd/>
          </a:ln>
        </p:spPr>
      </p:pic>
      <p:pic>
        <p:nvPicPr>
          <p:cNvPr id="9" name="Picture 8" descr="Logo of the 7th Framework Programme"/>
          <p:cNvPicPr/>
          <p:nvPr/>
        </p:nvPicPr>
        <p:blipFill>
          <a:blip r:embed="rId3" cstate="print"/>
          <a:srcRect/>
          <a:stretch>
            <a:fillRect/>
          </a:stretch>
        </p:blipFill>
        <p:spPr bwMode="auto">
          <a:xfrm>
            <a:off x="7315205" y="914400"/>
            <a:ext cx="1019175" cy="762000"/>
          </a:xfrm>
          <a:prstGeom prst="rect">
            <a:avLst/>
          </a:prstGeom>
          <a:noFill/>
          <a:ln w="9525">
            <a:noFill/>
            <a:miter lim="800000"/>
            <a:headEnd/>
            <a:tailEnd/>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799" y="4572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1800000"/>
            <a:ext cx="8208000" cy="4796597"/>
          </a:xfrm>
        </p:spPr>
        <p:txBody>
          <a:bodyPr>
            <a:noAutofit/>
          </a:bodyPr>
          <a:lstStyle/>
          <a:p>
            <a:pPr lvl="0">
              <a:lnSpc>
                <a:spcPct val="80000"/>
              </a:lnSpc>
              <a:spcBef>
                <a:spcPts val="0"/>
              </a:spcBef>
              <a:spcAft>
                <a:spcPts val="1200"/>
              </a:spcAft>
              <a:buFont typeface="+mj-lt"/>
              <a:buAutoNum type="arabicPeriod"/>
            </a:pPr>
            <a:r>
              <a:rPr lang="en-US" sz="2600" b="1" dirty="0">
                <a:solidFill>
                  <a:srgbClr val="4676A6"/>
                </a:solidFill>
                <a:ea typeface="Calibri"/>
                <a:cs typeface="Times New Roman"/>
              </a:rPr>
              <a:t>Type of agriculture</a:t>
            </a:r>
            <a:r>
              <a:rPr lang="en-US" sz="2600" dirty="0">
                <a:ea typeface="Calibri"/>
                <a:cs typeface="Times New Roman"/>
              </a:rPr>
              <a:t>: </a:t>
            </a:r>
            <a:r>
              <a:rPr lang="en-US" sz="2000" i="1" dirty="0">
                <a:ea typeface="Calibri"/>
                <a:cs typeface="Times New Roman"/>
              </a:rPr>
              <a:t>crops, livestock, fishery/aquaculture, </a:t>
            </a:r>
            <a:r>
              <a:rPr lang="en-US" sz="2000" i="1" dirty="0" smtClean="0">
                <a:ea typeface="Calibri"/>
                <a:cs typeface="Times New Roman"/>
              </a:rPr>
              <a:t>forestry.</a:t>
            </a:r>
          </a:p>
          <a:p>
            <a:pPr lvl="0">
              <a:lnSpc>
                <a:spcPct val="80000"/>
              </a:lnSpc>
              <a:spcBef>
                <a:spcPts val="0"/>
              </a:spcBef>
              <a:spcAft>
                <a:spcPts val="1200"/>
              </a:spcAft>
              <a:buFont typeface="+mj-lt"/>
              <a:buAutoNum type="arabicPeriod"/>
            </a:pPr>
            <a:r>
              <a:rPr lang="en-US" sz="2600" b="1" dirty="0" smtClean="0">
                <a:solidFill>
                  <a:srgbClr val="4676A6"/>
                </a:solidFill>
                <a:ea typeface="Calibri"/>
                <a:cs typeface="Times New Roman"/>
              </a:rPr>
              <a:t>Purpose </a:t>
            </a:r>
            <a:r>
              <a:rPr lang="en-US" sz="2600" b="1" dirty="0">
                <a:solidFill>
                  <a:srgbClr val="4676A6"/>
                </a:solidFill>
                <a:ea typeface="Calibri"/>
                <a:cs typeface="Times New Roman"/>
              </a:rPr>
              <a:t>/ goal of agricultural activity</a:t>
            </a:r>
            <a:r>
              <a:rPr lang="en-US" sz="2600" dirty="0">
                <a:ea typeface="Calibri"/>
                <a:cs typeface="Times New Roman"/>
              </a:rPr>
              <a:t>, </a:t>
            </a:r>
            <a:r>
              <a:rPr lang="en-US" sz="2000" i="1" dirty="0">
                <a:ea typeface="Calibri"/>
                <a:cs typeface="Times New Roman"/>
              </a:rPr>
              <a:t>such as subsistence farming, market- oriented farming or a mixture of subsistence and market-oriented farming.</a:t>
            </a:r>
          </a:p>
          <a:p>
            <a:pPr lvl="0">
              <a:lnSpc>
                <a:spcPct val="80000"/>
              </a:lnSpc>
              <a:spcBef>
                <a:spcPts val="0"/>
              </a:spcBef>
              <a:spcAft>
                <a:spcPts val="1200"/>
              </a:spcAft>
              <a:buFont typeface="+mj-lt"/>
              <a:buAutoNum type="arabicPeriod"/>
            </a:pPr>
            <a:r>
              <a:rPr lang="en-US" sz="2600" b="1" dirty="0">
                <a:solidFill>
                  <a:srgbClr val="4676A6"/>
                </a:solidFill>
                <a:ea typeface="Calibri"/>
                <a:cs typeface="Times New Roman"/>
              </a:rPr>
              <a:t>Property structure and means for engagement in agricultural activities</a:t>
            </a:r>
            <a:r>
              <a:rPr lang="en-US" sz="2600" dirty="0">
                <a:ea typeface="Calibri"/>
                <a:cs typeface="Times New Roman"/>
              </a:rPr>
              <a:t>:</a:t>
            </a:r>
            <a:r>
              <a:rPr lang="en-US" sz="2400" dirty="0">
                <a:ea typeface="Calibri"/>
                <a:cs typeface="Times New Roman"/>
              </a:rPr>
              <a:t> </a:t>
            </a:r>
            <a:r>
              <a:rPr lang="en-US" sz="2000" i="1" dirty="0">
                <a:ea typeface="Calibri"/>
                <a:cs typeface="Times New Roman"/>
              </a:rPr>
              <a:t>human, financial and social/cultural capital employed, such as ownership of and access land and means, tenancy arrangements, credit facilities, government policy and subsidies (e.g. sharecropping, cooperative farming, communal lands, etc.).</a:t>
            </a:r>
          </a:p>
          <a:p>
            <a:pPr lvl="0">
              <a:lnSpc>
                <a:spcPct val="80000"/>
              </a:lnSpc>
              <a:spcBef>
                <a:spcPts val="0"/>
              </a:spcBef>
              <a:spcAft>
                <a:spcPts val="1200"/>
              </a:spcAft>
              <a:buFont typeface="+mj-lt"/>
              <a:buAutoNum type="arabicPeriod"/>
            </a:pPr>
            <a:r>
              <a:rPr lang="en-US" sz="2600" b="1" dirty="0">
                <a:solidFill>
                  <a:srgbClr val="4676A6"/>
                </a:solidFill>
                <a:ea typeface="Calibri"/>
                <a:cs typeface="Times New Roman"/>
              </a:rPr>
              <a:t>Technology level</a:t>
            </a:r>
            <a:r>
              <a:rPr lang="en-US" sz="2600" dirty="0">
                <a:ea typeface="Calibri"/>
                <a:cs typeface="Times New Roman"/>
              </a:rPr>
              <a:t>: </a:t>
            </a:r>
            <a:r>
              <a:rPr lang="en-US" sz="2000" i="1" dirty="0">
                <a:ea typeface="Calibri"/>
                <a:cs typeface="Times New Roman"/>
              </a:rPr>
              <a:t>low, medium, high (e.g. precision agriculture is part of high level technology</a:t>
            </a:r>
            <a:r>
              <a:rPr lang="en-US" sz="2000" i="1" dirty="0" smtClean="0">
                <a:ea typeface="Calibri"/>
                <a:cs typeface="Times New Roman"/>
              </a:rPr>
              <a:t>).</a:t>
            </a:r>
            <a:endParaRPr lang="en-US" sz="2000" i="1" dirty="0">
              <a:ea typeface="Calibri"/>
              <a:cs typeface="Times New Roman"/>
            </a:endParaRPr>
          </a:p>
          <a:p>
            <a:pPr marL="0" indent="0">
              <a:lnSpc>
                <a:spcPct val="80000"/>
              </a:lnSpc>
              <a:spcBef>
                <a:spcPts val="0"/>
              </a:spcBef>
              <a:spcAft>
                <a:spcPts val="1200"/>
              </a:spcAft>
              <a:buNone/>
            </a:pPr>
            <a:r>
              <a:rPr lang="en-US" sz="2000" dirty="0" smtClean="0"/>
              <a:t/>
            </a:r>
            <a:br>
              <a:rPr lang="en-US" sz="2000" dirty="0" smtClean="0"/>
            </a:br>
            <a:endParaRPr lang="en-US" sz="2000" dirty="0" smtClean="0"/>
          </a:p>
        </p:txBody>
      </p:sp>
      <p:sp>
        <p:nvSpPr>
          <p:cNvPr id="6" name="Slide Number Placeholder 5"/>
          <p:cNvSpPr>
            <a:spLocks noGrp="1"/>
          </p:cNvSpPr>
          <p:nvPr>
            <p:ph type="sldNum" sz="quarter" idx="12"/>
          </p:nvPr>
        </p:nvSpPr>
        <p:spPr/>
        <p:txBody>
          <a:bodyPr/>
          <a:lstStyle/>
          <a:p>
            <a:fld id="{7AE59B96-4131-4DD5-A7F3-9C8969C240CC}" type="slidenum">
              <a:rPr lang="en-US" smtClean="0"/>
              <a:pPr/>
              <a:t>10</a:t>
            </a:fld>
            <a:endParaRPr lang="en-US" dirty="0"/>
          </a:p>
        </p:txBody>
      </p:sp>
      <p:sp>
        <p:nvSpPr>
          <p:cNvPr id="2" name="TextBox 1"/>
          <p:cNvSpPr txBox="1"/>
          <p:nvPr/>
        </p:nvSpPr>
        <p:spPr>
          <a:xfrm>
            <a:off x="378000" y="324000"/>
            <a:ext cx="8208000" cy="1323439"/>
          </a:xfrm>
          <a:prstGeom prst="rect">
            <a:avLst/>
          </a:prstGeom>
          <a:noFill/>
        </p:spPr>
        <p:txBody>
          <a:bodyPr wrap="square" rtlCol="0" anchor="ctr">
            <a:spAutoFit/>
          </a:bodyPr>
          <a:lstStyle/>
          <a:p>
            <a:pPr algn="r"/>
            <a:r>
              <a:rPr lang="en-US" sz="4000" b="1" i="1" dirty="0" smtClean="0">
                <a:solidFill>
                  <a:srgbClr val="4676A6"/>
                </a:solidFill>
              </a:rPr>
              <a:t>Dimensions to characterize </a:t>
            </a:r>
            <a:br>
              <a:rPr lang="en-US" sz="4000" b="1" i="1" dirty="0" smtClean="0">
                <a:solidFill>
                  <a:srgbClr val="4676A6"/>
                </a:solidFill>
              </a:rPr>
            </a:br>
            <a:r>
              <a:rPr lang="en-US" sz="4000" b="1" i="1" dirty="0" smtClean="0">
                <a:solidFill>
                  <a:srgbClr val="4676A6"/>
                </a:solidFill>
              </a:rPr>
              <a:t>farmers’ operations</a:t>
            </a:r>
            <a:endParaRPr lang="en-US" sz="4000" b="1" i="1" dirty="0">
              <a:solidFill>
                <a:srgbClr val="4676A6"/>
              </a:solidFill>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15900612"/>
      </p:ext>
    </p:extLst>
  </p:cSld>
  <p:clrMapOvr>
    <a:masterClrMapping/>
  </p:clrMapOvr>
  <p:transition advTm="20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latin typeface="+mn-lt"/>
              </a:rPr>
              <a:t>Customer value propositions capture the unique value of a product or services as perceived and appreciated by the customer.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Interestingly, they can differ completely from the features that the provider considers most important: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100</a:t>
            </a:fld>
            <a:endParaRPr lang="en-US"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95864153"/>
      </p:ext>
    </p:extLst>
  </p:cSld>
  <p:clrMapOvr>
    <a:masterClrMapping/>
  </p:clrMapOvr>
  <p:transition advTm="20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101</a:t>
            </a:fld>
            <a:endParaRPr lang="en-US" dirty="0"/>
          </a:p>
        </p:txBody>
      </p:sp>
      <p:sp>
        <p:nvSpPr>
          <p:cNvPr id="3" name="Title 2"/>
          <p:cNvSpPr>
            <a:spLocks noGrp="1"/>
          </p:cNvSpPr>
          <p:nvPr>
            <p:ph type="title"/>
          </p:nvPr>
        </p:nvSpPr>
        <p:spPr>
          <a:xfrm>
            <a:off x="190500" y="152400"/>
            <a:ext cx="8763000" cy="639762"/>
          </a:xfrm>
        </p:spPr>
        <p:txBody>
          <a:bodyPr>
            <a:normAutofit fontScale="90000"/>
          </a:bodyPr>
          <a:lstStyle/>
          <a:p>
            <a:pPr>
              <a:defRPr/>
            </a:pPr>
            <a:r>
              <a:rPr lang="en-US" b="1" i="1" dirty="0" smtClean="0">
                <a:solidFill>
                  <a:srgbClr val="4676A6"/>
                </a:solidFill>
              </a:rPr>
              <a:t>Customer Value Propositions</a:t>
            </a:r>
            <a:endParaRPr lang="en-US" b="1" i="1" dirty="0">
              <a:solidFill>
                <a:srgbClr val="4676A6"/>
              </a:solidFill>
            </a:endParaRPr>
          </a:p>
        </p:txBody>
      </p:sp>
      <p:sp>
        <p:nvSpPr>
          <p:cNvPr id="4" name="TextBox 3"/>
          <p:cNvSpPr txBox="1"/>
          <p:nvPr/>
        </p:nvSpPr>
        <p:spPr>
          <a:xfrm>
            <a:off x="198000" y="6408000"/>
            <a:ext cx="5903667" cy="338554"/>
          </a:xfrm>
          <a:prstGeom prst="rect">
            <a:avLst/>
          </a:prstGeom>
          <a:noFill/>
        </p:spPr>
        <p:txBody>
          <a:bodyPr wrap="none" rtlCol="0">
            <a:spAutoFit/>
          </a:bodyPr>
          <a:lstStyle/>
          <a:p>
            <a:pPr algn="ctr"/>
            <a:r>
              <a:rPr lang="en-US" sz="1600" i="1" dirty="0" smtClean="0"/>
              <a:t>Source: Customer value propositions in business markets (HBR 2006)</a:t>
            </a:r>
            <a:endParaRPr lang="en-US" sz="1600" i="1" dirty="0"/>
          </a:p>
        </p:txBody>
      </p:sp>
      <p:graphicFrame>
        <p:nvGraphicFramePr>
          <p:cNvPr id="2" name="Table 1"/>
          <p:cNvGraphicFramePr>
            <a:graphicFrameLocks noGrp="1"/>
          </p:cNvGraphicFramePr>
          <p:nvPr>
            <p:extLst>
              <p:ext uri="{D42A27DB-BD31-4B8C-83A1-F6EECF244321}">
                <p14:modId xmlns:p14="http://schemas.microsoft.com/office/powerpoint/2010/main" val="322078358"/>
              </p:ext>
            </p:extLst>
          </p:nvPr>
        </p:nvGraphicFramePr>
        <p:xfrm>
          <a:off x="270000" y="792000"/>
          <a:ext cx="8610602" cy="5669280"/>
        </p:xfrm>
        <a:graphic>
          <a:graphicData uri="http://schemas.openxmlformats.org/drawingml/2006/table">
            <a:tbl>
              <a:tblPr firstRow="1" bandRow="1">
                <a:tableStyleId>{5C22544A-7EE6-4342-B048-85BDC9FD1C3A}</a:tableStyleId>
              </a:tblPr>
              <a:tblGrid>
                <a:gridCol w="1524001"/>
                <a:gridCol w="1524000"/>
                <a:gridCol w="2590800"/>
                <a:gridCol w="2971801"/>
              </a:tblGrid>
              <a:tr h="370840">
                <a:tc>
                  <a:txBody>
                    <a:bodyPr/>
                    <a:lstStyle/>
                    <a:p>
                      <a:r>
                        <a:rPr lang="en-US" dirty="0" smtClean="0"/>
                        <a:t>VALUE PROPOSITION</a:t>
                      </a:r>
                      <a:endParaRPr lang="en-US" dirty="0"/>
                    </a:p>
                  </a:txBody>
                  <a:tcPr/>
                </a:tc>
                <a:tc>
                  <a:txBody>
                    <a:bodyPr/>
                    <a:lstStyle/>
                    <a:p>
                      <a:r>
                        <a:rPr lang="en-US" dirty="0" smtClean="0"/>
                        <a:t>ALL BENEFITS</a:t>
                      </a:r>
                      <a:endParaRPr lang="en-US" dirty="0"/>
                    </a:p>
                  </a:txBody>
                  <a:tcPr/>
                </a:tc>
                <a:tc>
                  <a:txBody>
                    <a:bodyPr/>
                    <a:lstStyle/>
                    <a:p>
                      <a:r>
                        <a:rPr lang="en-US" dirty="0" smtClean="0"/>
                        <a:t>FAVOURABLE POINTS OF DIFFERENCE</a:t>
                      </a:r>
                      <a:endParaRPr lang="en-US" dirty="0"/>
                    </a:p>
                  </a:txBody>
                  <a:tcPr/>
                </a:tc>
                <a:tc>
                  <a:txBody>
                    <a:bodyPr/>
                    <a:lstStyle/>
                    <a:p>
                      <a:r>
                        <a:rPr lang="en-US" dirty="0" smtClean="0"/>
                        <a:t>RESONATING</a:t>
                      </a:r>
                      <a:r>
                        <a:rPr lang="en-US" baseline="0" dirty="0" smtClean="0"/>
                        <a:t> FOCUS</a:t>
                      </a:r>
                      <a:endParaRPr lang="en-US" dirty="0"/>
                    </a:p>
                  </a:txBody>
                  <a:tcPr/>
                </a:tc>
              </a:tr>
              <a:tr h="370840">
                <a:tc>
                  <a:txBody>
                    <a:bodyPr/>
                    <a:lstStyle/>
                    <a:p>
                      <a:r>
                        <a:rPr lang="en-US" dirty="0" smtClean="0"/>
                        <a:t>Consists</a:t>
                      </a:r>
                      <a:r>
                        <a:rPr lang="en-US" baseline="0" dirty="0" smtClean="0"/>
                        <a:t> of:</a:t>
                      </a:r>
                      <a:endParaRPr lang="en-US" dirty="0"/>
                    </a:p>
                  </a:txBody>
                  <a:tcPr/>
                </a:tc>
                <a:tc>
                  <a:txBody>
                    <a:bodyPr/>
                    <a:lstStyle/>
                    <a:p>
                      <a:r>
                        <a:rPr lang="en-US" dirty="0" smtClean="0"/>
                        <a:t>All benefits customers receive from a market offering</a:t>
                      </a:r>
                      <a:endParaRPr lang="en-US" dirty="0"/>
                    </a:p>
                  </a:txBody>
                  <a:tcPr/>
                </a:tc>
                <a:tc>
                  <a:txBody>
                    <a:bodyPr/>
                    <a:lstStyle/>
                    <a:p>
                      <a:r>
                        <a:rPr lang="en-US" dirty="0" smtClean="0"/>
                        <a:t>All </a:t>
                      </a:r>
                      <a:r>
                        <a:rPr lang="en-US" dirty="0" err="1" smtClean="0"/>
                        <a:t>favourable</a:t>
                      </a:r>
                      <a:r>
                        <a:rPr lang="en-US" dirty="0" smtClean="0"/>
                        <a:t> points of difference a market offering</a:t>
                      </a:r>
                      <a:r>
                        <a:rPr lang="en-US" baseline="0" dirty="0" smtClean="0"/>
                        <a:t> has relative to the next best alternative</a:t>
                      </a:r>
                      <a:endParaRPr lang="en-US" dirty="0"/>
                    </a:p>
                  </a:txBody>
                  <a:tcPr/>
                </a:tc>
                <a:tc>
                  <a:txBody>
                    <a:bodyPr/>
                    <a:lstStyle/>
                    <a:p>
                      <a:r>
                        <a:rPr lang="en-US" dirty="0" smtClean="0"/>
                        <a:t>The one or two points of difference whose improvement</a:t>
                      </a:r>
                      <a:r>
                        <a:rPr lang="en-US" baseline="0" dirty="0" smtClean="0"/>
                        <a:t> will deliver the greatest value to the customer</a:t>
                      </a:r>
                      <a:endParaRPr lang="en-US" dirty="0"/>
                    </a:p>
                  </a:txBody>
                  <a:tcPr/>
                </a:tc>
              </a:tr>
              <a:tr h="370840">
                <a:tc>
                  <a:txBody>
                    <a:bodyPr/>
                    <a:lstStyle/>
                    <a:p>
                      <a:r>
                        <a:rPr lang="en-US" dirty="0" smtClean="0"/>
                        <a:t>Answers the customer question:</a:t>
                      </a:r>
                      <a:endParaRPr lang="en-US" dirty="0"/>
                    </a:p>
                  </a:txBody>
                  <a:tcPr/>
                </a:tc>
                <a:tc>
                  <a:txBody>
                    <a:bodyPr/>
                    <a:lstStyle/>
                    <a:p>
                      <a:r>
                        <a:rPr lang="en-US" dirty="0" smtClean="0"/>
                        <a:t>“Why should our firm purchase</a:t>
                      </a:r>
                      <a:r>
                        <a:rPr lang="en-US" baseline="0" dirty="0" smtClean="0"/>
                        <a:t> your offering?”</a:t>
                      </a:r>
                      <a:endParaRPr lang="en-US" dirty="0"/>
                    </a:p>
                  </a:txBody>
                  <a:tcPr/>
                </a:tc>
                <a:tc>
                  <a:txBody>
                    <a:bodyPr/>
                    <a:lstStyle/>
                    <a:p>
                      <a:r>
                        <a:rPr lang="en-US" dirty="0" smtClean="0"/>
                        <a:t>“Why should our firm purchase your offering instead of your competitor’s?”</a:t>
                      </a:r>
                      <a:endParaRPr lang="en-US" dirty="0"/>
                    </a:p>
                  </a:txBody>
                  <a:tcPr/>
                </a:tc>
                <a:tc>
                  <a:txBody>
                    <a:bodyPr/>
                    <a:lstStyle/>
                    <a:p>
                      <a:r>
                        <a:rPr lang="en-US" dirty="0" smtClean="0"/>
                        <a:t>“What is </a:t>
                      </a:r>
                      <a:r>
                        <a:rPr lang="en-US" i="1" dirty="0" smtClean="0"/>
                        <a:t>most</a:t>
                      </a:r>
                      <a:r>
                        <a:rPr lang="en-US" dirty="0" smtClean="0"/>
                        <a:t> worthwhile</a:t>
                      </a:r>
                      <a:r>
                        <a:rPr lang="en-US" baseline="0" dirty="0" smtClean="0"/>
                        <a:t> for our firm to keep in mind about your offering?”</a:t>
                      </a:r>
                      <a:endParaRPr lang="en-US" dirty="0"/>
                    </a:p>
                  </a:txBody>
                  <a:tcPr/>
                </a:tc>
              </a:tr>
              <a:tr h="370840">
                <a:tc>
                  <a:txBody>
                    <a:bodyPr/>
                    <a:lstStyle/>
                    <a:p>
                      <a:r>
                        <a:rPr lang="en-US" dirty="0" smtClean="0"/>
                        <a:t>Requires:</a:t>
                      </a:r>
                    </a:p>
                  </a:txBody>
                  <a:tcPr/>
                </a:tc>
                <a:tc>
                  <a:txBody>
                    <a:bodyPr/>
                    <a:lstStyle/>
                    <a:p>
                      <a:r>
                        <a:rPr lang="en-US" dirty="0" smtClean="0"/>
                        <a:t>Knowledge of own market offering</a:t>
                      </a:r>
                      <a:endParaRPr lang="en-US" dirty="0"/>
                    </a:p>
                  </a:txBody>
                  <a:tcPr/>
                </a:tc>
                <a:tc>
                  <a:txBody>
                    <a:bodyPr/>
                    <a:lstStyle/>
                    <a:p>
                      <a:r>
                        <a:rPr lang="en-US" dirty="0" smtClean="0"/>
                        <a:t>Knowledge of own market offering and next best alternative</a:t>
                      </a:r>
                      <a:endParaRPr lang="en-US" dirty="0"/>
                    </a:p>
                  </a:txBody>
                  <a:tcPr/>
                </a:tc>
                <a:tc>
                  <a:txBody>
                    <a:bodyPr/>
                    <a:lstStyle/>
                    <a:p>
                      <a:r>
                        <a:rPr lang="en-US" dirty="0" smtClean="0"/>
                        <a:t>Knowledge of how own marketing offering delivers value to customers, compared with next best alternative</a:t>
                      </a:r>
                      <a:endParaRPr lang="en-US" dirty="0"/>
                    </a:p>
                  </a:txBody>
                  <a:tcPr/>
                </a:tc>
              </a:tr>
              <a:tr h="370840">
                <a:tc>
                  <a:txBody>
                    <a:bodyPr/>
                    <a:lstStyle/>
                    <a:p>
                      <a:r>
                        <a:rPr lang="en-US" dirty="0" smtClean="0"/>
                        <a:t>Has the potential pitfall:</a:t>
                      </a:r>
                      <a:endParaRPr lang="en-US" dirty="0"/>
                    </a:p>
                  </a:txBody>
                  <a:tcPr/>
                </a:tc>
                <a:tc>
                  <a:txBody>
                    <a:bodyPr/>
                    <a:lstStyle/>
                    <a:p>
                      <a:r>
                        <a:rPr lang="en-US" dirty="0" smtClean="0"/>
                        <a:t>Benefit assertion</a:t>
                      </a:r>
                      <a:endParaRPr lang="en-US" dirty="0"/>
                    </a:p>
                  </a:txBody>
                  <a:tcPr/>
                </a:tc>
                <a:tc>
                  <a:txBody>
                    <a:bodyPr/>
                    <a:lstStyle/>
                    <a:p>
                      <a:r>
                        <a:rPr lang="en-US" dirty="0" smtClean="0"/>
                        <a:t>Value presumption</a:t>
                      </a:r>
                      <a:endParaRPr lang="en-US" dirty="0"/>
                    </a:p>
                  </a:txBody>
                  <a:tcPr/>
                </a:tc>
                <a:tc>
                  <a:txBody>
                    <a:bodyPr/>
                    <a:lstStyle/>
                    <a:p>
                      <a:r>
                        <a:rPr lang="en-US" dirty="0" smtClean="0"/>
                        <a:t>Requires customer</a:t>
                      </a:r>
                      <a:r>
                        <a:rPr lang="en-US" baseline="0" dirty="0" smtClean="0"/>
                        <a:t> value research</a:t>
                      </a:r>
                      <a:endParaRPr lang="en-US" dirty="0"/>
                    </a:p>
                  </a:txBody>
                  <a:tcPr/>
                </a:tc>
              </a:tr>
            </a:tbl>
          </a:graphicData>
        </a:graphic>
      </p:graphicFrame>
    </p:spTree>
    <p:extLst>
      <p:ext uri="{BB962C8B-B14F-4D97-AF65-F5344CB8AC3E}">
        <p14:creationId xmlns:p14="http://schemas.microsoft.com/office/powerpoint/2010/main" val="497018072"/>
      </p:ext>
    </p:extLst>
  </p:cSld>
  <p:clrMapOvr>
    <a:masterClrMapping/>
  </p:clrMapOvr>
  <p:transition advTm="20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102</a:t>
            </a:fld>
            <a:endParaRPr lang="en-US"/>
          </a:p>
        </p:txBody>
      </p:sp>
      <p:sp>
        <p:nvSpPr>
          <p:cNvPr id="3" name="Title 2"/>
          <p:cNvSpPr>
            <a:spLocks noGrp="1"/>
          </p:cNvSpPr>
          <p:nvPr>
            <p:ph type="title"/>
          </p:nvPr>
        </p:nvSpPr>
        <p:spPr>
          <a:xfrm>
            <a:off x="190500" y="216000"/>
            <a:ext cx="8763000" cy="709200"/>
          </a:xfrm>
        </p:spPr>
        <p:txBody>
          <a:bodyPr>
            <a:normAutofit fontScale="90000"/>
          </a:bodyPr>
          <a:lstStyle/>
          <a:p>
            <a:pPr>
              <a:defRPr/>
            </a:pPr>
            <a:r>
              <a:rPr lang="en-US" b="1" i="1" dirty="0" smtClean="0">
                <a:solidFill>
                  <a:srgbClr val="4676A6"/>
                </a:solidFill>
              </a:rPr>
              <a:t>Buyer </a:t>
            </a:r>
            <a:r>
              <a:rPr lang="en-US" b="1" i="1" dirty="0" err="1" smtClean="0">
                <a:solidFill>
                  <a:srgbClr val="4676A6"/>
                </a:solidFill>
              </a:rPr>
              <a:t>behaviour</a:t>
            </a:r>
            <a:r>
              <a:rPr lang="en-US" b="1" i="1" dirty="0" smtClean="0">
                <a:solidFill>
                  <a:srgbClr val="4676A6"/>
                </a:solidFill>
              </a:rPr>
              <a:t> &amp; motivation</a:t>
            </a:r>
            <a:endParaRPr lang="en-US" b="1" i="1" dirty="0">
              <a:solidFill>
                <a:srgbClr val="4676A6"/>
              </a:solidFill>
            </a:endParaRPr>
          </a:p>
        </p:txBody>
      </p:sp>
      <p:sp>
        <p:nvSpPr>
          <p:cNvPr id="4" name="TextBox 3"/>
          <p:cNvSpPr txBox="1"/>
          <p:nvPr/>
        </p:nvSpPr>
        <p:spPr>
          <a:xfrm>
            <a:off x="648000" y="5940000"/>
            <a:ext cx="5497723" cy="338554"/>
          </a:xfrm>
          <a:prstGeom prst="rect">
            <a:avLst/>
          </a:prstGeom>
          <a:noFill/>
        </p:spPr>
        <p:txBody>
          <a:bodyPr wrap="none" rtlCol="0">
            <a:spAutoFit/>
          </a:bodyPr>
          <a:lstStyle/>
          <a:p>
            <a:r>
              <a:rPr lang="en-US" sz="1600" i="1" dirty="0" smtClean="0"/>
              <a:t>Source: Rethinking the sales force (Rackham, de </a:t>
            </a:r>
            <a:r>
              <a:rPr lang="en-US" sz="1600" i="1" dirty="0" err="1" smtClean="0"/>
              <a:t>Vincentis</a:t>
            </a:r>
            <a:r>
              <a:rPr lang="en-US" sz="1600" i="1" dirty="0" smtClean="0"/>
              <a:t> 1999)</a:t>
            </a:r>
            <a:endParaRPr lang="en-US" sz="1600" i="1" dirty="0"/>
          </a:p>
        </p:txBody>
      </p:sp>
      <p:graphicFrame>
        <p:nvGraphicFramePr>
          <p:cNvPr id="6" name="Table 5"/>
          <p:cNvGraphicFramePr>
            <a:graphicFrameLocks noGrp="1"/>
          </p:cNvGraphicFramePr>
          <p:nvPr>
            <p:extLst>
              <p:ext uri="{D42A27DB-BD31-4B8C-83A1-F6EECF244321}">
                <p14:modId xmlns:p14="http://schemas.microsoft.com/office/powerpoint/2010/main" val="2662078545"/>
              </p:ext>
            </p:extLst>
          </p:nvPr>
        </p:nvGraphicFramePr>
        <p:xfrm>
          <a:off x="648000" y="1260000"/>
          <a:ext cx="7848601" cy="4632960"/>
        </p:xfrm>
        <a:graphic>
          <a:graphicData uri="http://schemas.openxmlformats.org/drawingml/2006/table">
            <a:tbl>
              <a:tblPr firstRow="1" bandRow="1">
                <a:tableStyleId>{5C22544A-7EE6-4342-B048-85BDC9FD1C3A}</a:tableStyleId>
              </a:tblPr>
              <a:tblGrid>
                <a:gridCol w="2057401"/>
                <a:gridCol w="2593622"/>
                <a:gridCol w="3197578"/>
              </a:tblGrid>
              <a:tr h="370840">
                <a:tc>
                  <a:txBody>
                    <a:bodyPr/>
                    <a:lstStyle/>
                    <a:p>
                      <a:pPr algn="l"/>
                      <a:r>
                        <a:rPr lang="en-US" sz="2600" dirty="0" smtClean="0"/>
                        <a:t>Type</a:t>
                      </a:r>
                      <a:endParaRPr lang="en-US" sz="2600" dirty="0"/>
                    </a:p>
                  </a:txBody>
                  <a:tcPr/>
                </a:tc>
                <a:tc>
                  <a:txBody>
                    <a:bodyPr/>
                    <a:lstStyle/>
                    <a:p>
                      <a:pPr algn="l"/>
                      <a:r>
                        <a:rPr lang="en-US" sz="2600" dirty="0" smtClean="0"/>
                        <a:t>Buyer </a:t>
                      </a:r>
                      <a:r>
                        <a:rPr lang="en-US" sz="2600" dirty="0" err="1" smtClean="0"/>
                        <a:t>behaviour</a:t>
                      </a:r>
                      <a:endParaRPr lang="en-US" sz="2600" dirty="0"/>
                    </a:p>
                  </a:txBody>
                  <a:tcPr/>
                </a:tc>
                <a:tc>
                  <a:txBody>
                    <a:bodyPr/>
                    <a:lstStyle/>
                    <a:p>
                      <a:pPr algn="l"/>
                      <a:r>
                        <a:rPr lang="en-US" sz="2600" dirty="0" smtClean="0"/>
                        <a:t>Motivation</a:t>
                      </a:r>
                      <a:endParaRPr lang="en-US" sz="2600" dirty="0"/>
                    </a:p>
                  </a:txBody>
                  <a:tcPr/>
                </a:tc>
              </a:tr>
              <a:tr h="370840">
                <a:tc>
                  <a:txBody>
                    <a:bodyPr/>
                    <a:lstStyle/>
                    <a:p>
                      <a:pPr algn="l"/>
                      <a:r>
                        <a:rPr lang="en-US" sz="2600" dirty="0" smtClean="0"/>
                        <a:t>Transactional sales</a:t>
                      </a:r>
                      <a:endParaRPr lang="en-US" sz="2600" dirty="0"/>
                    </a:p>
                  </a:txBody>
                  <a:tcPr/>
                </a:tc>
                <a:tc>
                  <a:txBody>
                    <a:bodyPr/>
                    <a:lstStyle/>
                    <a:p>
                      <a:pPr algn="l"/>
                      <a:r>
                        <a:rPr lang="en-US" sz="2600" dirty="0" smtClean="0"/>
                        <a:t>Intrinsic value buyers: “keep it cheap and easy to do business”</a:t>
                      </a:r>
                      <a:endParaRPr lang="en-US" sz="2600" dirty="0"/>
                    </a:p>
                  </a:txBody>
                  <a:tcPr/>
                </a:tc>
                <a:tc>
                  <a:txBody>
                    <a:bodyPr/>
                    <a:lstStyle/>
                    <a:p>
                      <a:pPr algn="l"/>
                      <a:r>
                        <a:rPr lang="en-US" sz="2000" dirty="0" smtClean="0"/>
                        <a:t>Understands</a:t>
                      </a:r>
                      <a:r>
                        <a:rPr lang="en-US" sz="2000" baseline="0" dirty="0" smtClean="0"/>
                        <a:t> the product</a:t>
                      </a:r>
                    </a:p>
                    <a:p>
                      <a:pPr algn="l"/>
                      <a:r>
                        <a:rPr lang="en-US" sz="2000" baseline="0" dirty="0" smtClean="0"/>
                        <a:t>Perceives it as substitutable</a:t>
                      </a:r>
                    </a:p>
                    <a:p>
                      <a:pPr algn="l"/>
                      <a:r>
                        <a:rPr lang="en-US" sz="2000" baseline="0" dirty="0" smtClean="0"/>
                        <a:t>Cost focus</a:t>
                      </a:r>
                    </a:p>
                    <a:p>
                      <a:pPr algn="l"/>
                      <a:r>
                        <a:rPr lang="en-US" sz="2000" baseline="0" dirty="0" smtClean="0"/>
                        <a:t>Resents time ‘wasted’ with sales people</a:t>
                      </a:r>
                      <a:endParaRPr lang="en-US" sz="2000" dirty="0"/>
                    </a:p>
                  </a:txBody>
                  <a:tcPr/>
                </a:tc>
              </a:tr>
              <a:tr h="370840">
                <a:tc>
                  <a:txBody>
                    <a:bodyPr/>
                    <a:lstStyle/>
                    <a:p>
                      <a:pPr algn="l"/>
                      <a:r>
                        <a:rPr lang="en-US" sz="2600" dirty="0" smtClean="0"/>
                        <a:t>Consultative sales</a:t>
                      </a:r>
                      <a:endParaRPr lang="en-US" sz="2600" dirty="0"/>
                    </a:p>
                  </a:txBody>
                  <a:tcPr/>
                </a:tc>
                <a:tc>
                  <a:txBody>
                    <a:bodyPr/>
                    <a:lstStyle/>
                    <a:p>
                      <a:pPr algn="l"/>
                      <a:r>
                        <a:rPr lang="en-US" sz="2600" dirty="0" smtClean="0"/>
                        <a:t>Extrinsic value buyers: “I don’t know the answer:</a:t>
                      </a:r>
                      <a:r>
                        <a:rPr lang="en-US" sz="2600" baseline="0" dirty="0" smtClean="0"/>
                        <a:t> help me </a:t>
                      </a:r>
                      <a:r>
                        <a:rPr lang="en-US" sz="2600" baseline="0" dirty="0" err="1" smtClean="0"/>
                        <a:t>analyse</a:t>
                      </a:r>
                      <a:r>
                        <a:rPr lang="en-US" sz="2600" baseline="0" dirty="0" smtClean="0"/>
                        <a:t> and solve the issue</a:t>
                      </a:r>
                      <a:endParaRPr lang="en-US" sz="2600" dirty="0"/>
                    </a:p>
                  </a:txBody>
                  <a:tcPr/>
                </a:tc>
                <a:tc>
                  <a:txBody>
                    <a:bodyPr/>
                    <a:lstStyle/>
                    <a:p>
                      <a:pPr algn="l"/>
                      <a:r>
                        <a:rPr lang="en-US" sz="2000" dirty="0" smtClean="0"/>
                        <a:t>Focus on how the product is used</a:t>
                      </a:r>
                    </a:p>
                    <a:p>
                      <a:pPr algn="l"/>
                      <a:r>
                        <a:rPr lang="en-US" sz="2000" dirty="0" smtClean="0"/>
                        <a:t>Interested in solutions and applications</a:t>
                      </a:r>
                    </a:p>
                    <a:p>
                      <a:pPr algn="l"/>
                      <a:r>
                        <a:rPr lang="en-US" sz="2000" dirty="0" smtClean="0"/>
                        <a:t>Values advice and help</a:t>
                      </a:r>
                    </a:p>
                    <a:p>
                      <a:pPr algn="l"/>
                      <a:r>
                        <a:rPr lang="en-US" sz="2000" dirty="0" smtClean="0"/>
                        <a:t>Needs the sales</a:t>
                      </a:r>
                      <a:r>
                        <a:rPr lang="en-US" sz="2000" baseline="0" dirty="0" smtClean="0"/>
                        <a:t> person</a:t>
                      </a:r>
                      <a:endParaRPr lang="en-US" sz="2000" dirty="0"/>
                    </a:p>
                  </a:txBody>
                  <a:tcPr/>
                </a:tc>
              </a:tr>
            </a:tbl>
          </a:graphicData>
        </a:graphic>
      </p:graphicFrame>
    </p:spTree>
    <p:extLst>
      <p:ext uri="{BB962C8B-B14F-4D97-AF65-F5344CB8AC3E}">
        <p14:creationId xmlns:p14="http://schemas.microsoft.com/office/powerpoint/2010/main" val="2174941352"/>
      </p:ext>
    </p:extLst>
  </p:cSld>
  <p:clrMapOvr>
    <a:masterClrMapping/>
  </p:clrMapOvr>
  <p:transition advTm="20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latin typeface="+mn-lt"/>
              </a:rPr>
              <a:t>Even when customer value propositions are well captured and formulated, introduction of solutions that involve new technology will have to overcome some hurdles.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This is called </a:t>
            </a:r>
            <a:r>
              <a:rPr lang="en-US" sz="2800" dirty="0" smtClean="0">
                <a:solidFill>
                  <a:srgbClr val="4676A6"/>
                </a:solidFill>
                <a:latin typeface="+mn-lt"/>
              </a:rPr>
              <a:t>“crossing the technology chasm”</a:t>
            </a:r>
            <a:r>
              <a:rPr lang="en-US" sz="2800" dirty="0" smtClean="0">
                <a:latin typeface="+mn-lt"/>
              </a:rPr>
              <a:t>:</a:t>
            </a:r>
            <a:r>
              <a:rPr lang="en-US" sz="2800" dirty="0" smtClean="0">
                <a:solidFill>
                  <a:srgbClr val="4676A6"/>
                </a:solidFill>
                <a:latin typeface="+mn-lt"/>
              </a:rPr>
              <a:t> </a:t>
            </a:r>
            <a:endParaRPr lang="en-US" sz="2800" dirty="0">
              <a:solidFill>
                <a:srgbClr val="4676A6"/>
              </a:solidFill>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103</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367073452"/>
      </p:ext>
    </p:extLst>
  </p:cSld>
  <p:clrMapOvr>
    <a:masterClrMapping/>
  </p:clrMapOvr>
  <p:transition advTm="20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104</a:t>
            </a:fld>
            <a:endParaRPr lang="en-US"/>
          </a:p>
        </p:txBody>
      </p:sp>
      <p:sp>
        <p:nvSpPr>
          <p:cNvPr id="3" name="Title 2"/>
          <p:cNvSpPr>
            <a:spLocks noGrp="1"/>
          </p:cNvSpPr>
          <p:nvPr>
            <p:ph type="title"/>
          </p:nvPr>
        </p:nvSpPr>
        <p:spPr>
          <a:xfrm>
            <a:off x="190500" y="216000"/>
            <a:ext cx="8763000" cy="709200"/>
          </a:xfrm>
        </p:spPr>
        <p:txBody>
          <a:bodyPr>
            <a:normAutofit/>
          </a:bodyPr>
          <a:lstStyle/>
          <a:p>
            <a:pPr>
              <a:defRPr/>
            </a:pPr>
            <a:r>
              <a:rPr lang="en-US" sz="4000" b="1" i="1" dirty="0" smtClean="0">
                <a:solidFill>
                  <a:srgbClr val="4676A6"/>
                </a:solidFill>
              </a:rPr>
              <a:t>Crossing the technology chasm</a:t>
            </a:r>
            <a:endParaRPr lang="en-US" sz="4000" b="1" i="1" dirty="0">
              <a:solidFill>
                <a:srgbClr val="4676A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244600"/>
            <a:ext cx="716280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42525" y="5940000"/>
            <a:ext cx="3658950" cy="338554"/>
          </a:xfrm>
          <a:prstGeom prst="rect">
            <a:avLst/>
          </a:prstGeom>
          <a:noFill/>
        </p:spPr>
        <p:txBody>
          <a:bodyPr wrap="none" rtlCol="0">
            <a:spAutoFit/>
          </a:bodyPr>
          <a:lstStyle/>
          <a:p>
            <a:pPr algn="ctr"/>
            <a:r>
              <a:rPr lang="en-US" sz="1600" i="1" dirty="0" smtClean="0"/>
              <a:t>Source: Crossing the chasm (Moore 1991)</a:t>
            </a:r>
            <a:endParaRPr lang="en-US" sz="1600" i="1" dirty="0"/>
          </a:p>
        </p:txBody>
      </p:sp>
    </p:spTree>
    <p:extLst>
      <p:ext uri="{BB962C8B-B14F-4D97-AF65-F5344CB8AC3E}">
        <p14:creationId xmlns:p14="http://schemas.microsoft.com/office/powerpoint/2010/main" val="3903573739"/>
      </p:ext>
    </p:extLst>
  </p:cSld>
  <p:clrMapOvr>
    <a:masterClrMapping/>
  </p:clrMapOvr>
  <p:transition advTm="20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105</a:t>
            </a:fld>
            <a:endParaRPr lang="en-US"/>
          </a:p>
        </p:txBody>
      </p:sp>
      <p:sp>
        <p:nvSpPr>
          <p:cNvPr id="3" name="Title 2"/>
          <p:cNvSpPr>
            <a:spLocks noGrp="1"/>
          </p:cNvSpPr>
          <p:nvPr>
            <p:ph type="title"/>
          </p:nvPr>
        </p:nvSpPr>
        <p:spPr>
          <a:xfrm>
            <a:off x="378000" y="324000"/>
            <a:ext cx="8208000" cy="1324800"/>
          </a:xfrm>
        </p:spPr>
        <p:txBody>
          <a:bodyPr>
            <a:normAutofit/>
          </a:bodyPr>
          <a:lstStyle/>
          <a:p>
            <a:pPr algn="r">
              <a:defRPr/>
            </a:pPr>
            <a:r>
              <a:rPr lang="en-US" sz="4000" b="1" i="1" dirty="0" smtClean="0">
                <a:solidFill>
                  <a:srgbClr val="4676A6"/>
                </a:solidFill>
              </a:rPr>
              <a:t>Crossing </a:t>
            </a:r>
            <a:br>
              <a:rPr lang="en-US" sz="4000" b="1" i="1" dirty="0" smtClean="0">
                <a:solidFill>
                  <a:srgbClr val="4676A6"/>
                </a:solidFill>
              </a:rPr>
            </a:br>
            <a:r>
              <a:rPr lang="en-US" sz="4000" b="1" i="1" dirty="0" smtClean="0">
                <a:solidFill>
                  <a:srgbClr val="4676A6"/>
                </a:solidFill>
              </a:rPr>
              <a:t>the technology chasm</a:t>
            </a:r>
            <a:endParaRPr lang="en-US" sz="4000" b="1" i="1" dirty="0">
              <a:solidFill>
                <a:srgbClr val="4676A6"/>
              </a:solidFill>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6" name="TextBox 1"/>
          <p:cNvSpPr txBox="1"/>
          <p:nvPr/>
        </p:nvSpPr>
        <p:spPr>
          <a:xfrm>
            <a:off x="378000" y="1800000"/>
            <a:ext cx="8208000" cy="4164217"/>
          </a:xfrm>
          <a:prstGeom prst="rect">
            <a:avLst/>
          </a:prstGeom>
          <a:noFill/>
        </p:spPr>
        <p:txBody>
          <a:bodyPr wrap="square" rtlCol="0">
            <a:spAutoFit/>
          </a:bodyPr>
          <a:lstStyle/>
          <a:p>
            <a:pPr marL="342000" indent="-342000">
              <a:lnSpc>
                <a:spcPct val="80000"/>
              </a:lnSpc>
              <a:spcAft>
                <a:spcPts val="1200"/>
              </a:spcAft>
              <a:buFont typeface="Arial" pitchFamily="34" charset="0"/>
              <a:buChar char="•"/>
            </a:pPr>
            <a:r>
              <a:rPr lang="en-US" sz="2600" dirty="0" smtClean="0"/>
              <a:t>Most clients of EO products and services belong to the early and late majority.</a:t>
            </a:r>
          </a:p>
          <a:p>
            <a:pPr marL="342000" indent="-342000">
              <a:lnSpc>
                <a:spcPct val="80000"/>
              </a:lnSpc>
              <a:spcAft>
                <a:spcPts val="1200"/>
              </a:spcAft>
              <a:buFont typeface="Arial" pitchFamily="34" charset="0"/>
              <a:buChar char="•"/>
            </a:pPr>
            <a:r>
              <a:rPr lang="en-US" sz="2600" dirty="0" smtClean="0"/>
              <a:t>They are pragmatists and are not prepared or willing to take substantial risk: the solution should work and be reliable.</a:t>
            </a:r>
          </a:p>
          <a:p>
            <a:pPr marL="342000" indent="-342000">
              <a:lnSpc>
                <a:spcPct val="80000"/>
              </a:lnSpc>
              <a:spcAft>
                <a:spcPts val="1200"/>
              </a:spcAft>
              <a:buFont typeface="Arial" pitchFamily="34" charset="0"/>
              <a:buChar char="•"/>
            </a:pPr>
            <a:r>
              <a:rPr lang="en-US" sz="2600" dirty="0" smtClean="0"/>
              <a:t>Once convinced, the pragmatists will be long-term clients.</a:t>
            </a:r>
          </a:p>
          <a:p>
            <a:pPr marL="342000" indent="-342000">
              <a:spcAft>
                <a:spcPts val="600"/>
              </a:spcAft>
              <a:buFont typeface="Arial" pitchFamily="34" charset="0"/>
              <a:buChar char="•"/>
            </a:pPr>
            <a:endParaRPr lang="en-US" sz="2600" dirty="0" smtClean="0"/>
          </a:p>
          <a:p>
            <a:pPr marL="342000" indent="-342000">
              <a:spcAft>
                <a:spcPts val="600"/>
              </a:spcAft>
            </a:pPr>
            <a:r>
              <a:rPr lang="en-US" sz="1600" i="1" dirty="0" smtClean="0"/>
              <a:t>Source: Crossing the chasm (Moore 1991)</a:t>
            </a:r>
          </a:p>
          <a:p>
            <a:pPr marL="342000" indent="-342000">
              <a:spcAft>
                <a:spcPts val="600"/>
              </a:spcAft>
            </a:pPr>
            <a:endParaRPr lang="en-US" sz="1600" i="1" dirty="0" smtClean="0"/>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2388299031"/>
      </p:ext>
    </p:extLst>
  </p:cSld>
  <p:clrMapOvr>
    <a:masterClrMapping/>
  </p:clrMapOvr>
  <p:transition advTm="20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106</a:t>
            </a:fld>
            <a:endParaRPr lang="en-US"/>
          </a:p>
        </p:txBody>
      </p:sp>
      <p:sp>
        <p:nvSpPr>
          <p:cNvPr id="7" name="Title 1"/>
          <p:cNvSpPr txBox="1">
            <a:spLocks/>
          </p:cNvSpPr>
          <p:nvPr/>
        </p:nvSpPr>
        <p:spPr>
          <a:xfrm>
            <a:off x="3958800" y="900000"/>
            <a:ext cx="4627200" cy="7092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679205"/>
          </a:xfrm>
        </p:spPr>
        <p:txBody>
          <a:bodyPr>
            <a:normAutofit/>
          </a:bodyPr>
          <a:lstStyle/>
          <a:p>
            <a:pPr marL="0" indent="0">
              <a:lnSpc>
                <a:spcPct val="80000"/>
              </a:lnSpc>
              <a:spcBef>
                <a:spcPts val="0"/>
              </a:spcBef>
              <a:spcAft>
                <a:spcPts val="1200"/>
              </a:spcAft>
              <a:buNone/>
            </a:pPr>
            <a:r>
              <a:rPr lang="en-US" sz="2600" b="1" dirty="0" smtClean="0">
                <a:solidFill>
                  <a:srgbClr val="4676A6"/>
                </a:solidFill>
              </a:rPr>
              <a:t>Creating &amp; delivering your value proposition </a:t>
            </a:r>
            <a:br>
              <a:rPr lang="en-US" sz="2600" b="1" dirty="0" smtClean="0">
                <a:solidFill>
                  <a:srgbClr val="4676A6"/>
                </a:solidFill>
              </a:rPr>
            </a:br>
            <a:r>
              <a:rPr lang="en-US" sz="2000" i="1" dirty="0" smtClean="0"/>
              <a:t>– managing customer experience for profit </a:t>
            </a:r>
            <a:r>
              <a:rPr lang="en-US" sz="2000" dirty="0" smtClean="0"/>
              <a:t/>
            </a:r>
            <a:br>
              <a:rPr lang="en-US" sz="2000" dirty="0" smtClean="0"/>
            </a:br>
            <a:r>
              <a:rPr lang="en-US" sz="2000" b="1" dirty="0" smtClean="0"/>
              <a:t>(Barnes, Blake, </a:t>
            </a:r>
            <a:r>
              <a:rPr lang="en-US" sz="2000" b="1" dirty="0" err="1" smtClean="0"/>
              <a:t>Pinder</a:t>
            </a:r>
            <a:r>
              <a:rPr lang="en-US" sz="2000" b="1" dirty="0" smtClean="0"/>
              <a:t>; 2009)</a:t>
            </a:r>
            <a:endParaRPr lang="en-US" sz="2000" i="1" dirty="0" smtClean="0"/>
          </a:p>
          <a:p>
            <a:pPr marL="0" indent="0">
              <a:lnSpc>
                <a:spcPct val="80000"/>
              </a:lnSpc>
              <a:spcBef>
                <a:spcPts val="0"/>
              </a:spcBef>
              <a:spcAft>
                <a:spcPts val="1200"/>
              </a:spcAft>
              <a:buNone/>
            </a:pPr>
            <a:r>
              <a:rPr lang="en-US" sz="2600" b="1" dirty="0" smtClean="0">
                <a:solidFill>
                  <a:srgbClr val="4676A6"/>
                </a:solidFill>
              </a:rPr>
              <a:t>Customer </a:t>
            </a:r>
            <a:r>
              <a:rPr lang="en-US" sz="2600" b="1" dirty="0">
                <a:solidFill>
                  <a:srgbClr val="4676A6"/>
                </a:solidFill>
              </a:rPr>
              <a:t>value </a:t>
            </a:r>
            <a:r>
              <a:rPr lang="en-US" sz="2600" b="1" dirty="0" smtClean="0">
                <a:solidFill>
                  <a:srgbClr val="4676A6"/>
                </a:solidFill>
              </a:rPr>
              <a:t>propositions in business markets </a:t>
            </a:r>
            <a:br>
              <a:rPr lang="en-US" sz="2600" b="1" dirty="0" smtClean="0">
                <a:solidFill>
                  <a:srgbClr val="4676A6"/>
                </a:solidFill>
              </a:rPr>
            </a:br>
            <a:r>
              <a:rPr lang="en-US" sz="2000" b="1" dirty="0" smtClean="0"/>
              <a:t>(Anderson, </a:t>
            </a:r>
            <a:r>
              <a:rPr lang="en-US" sz="2000" b="1" dirty="0" err="1" smtClean="0"/>
              <a:t>Narus</a:t>
            </a:r>
            <a:r>
              <a:rPr lang="en-US" sz="2000" b="1" dirty="0" smtClean="0"/>
              <a:t>, van </a:t>
            </a:r>
            <a:r>
              <a:rPr lang="en-US" sz="2000" b="1" dirty="0" err="1" smtClean="0"/>
              <a:t>Rossum</a:t>
            </a:r>
            <a:r>
              <a:rPr lang="en-US" sz="2000" b="1" dirty="0" smtClean="0"/>
              <a:t> </a:t>
            </a:r>
            <a:r>
              <a:rPr lang="en-US" sz="2000" dirty="0" smtClean="0"/>
              <a:t>[Harvard Business Review]</a:t>
            </a:r>
            <a:r>
              <a:rPr lang="en-US" sz="2000" b="1" dirty="0" smtClean="0"/>
              <a:t>; 2006)</a:t>
            </a:r>
            <a:endParaRPr lang="en-US" sz="2000" i="1" dirty="0"/>
          </a:p>
          <a:p>
            <a:pPr marL="0" indent="0">
              <a:lnSpc>
                <a:spcPct val="80000"/>
              </a:lnSpc>
              <a:spcBef>
                <a:spcPts val="0"/>
              </a:spcBef>
              <a:spcAft>
                <a:spcPts val="1200"/>
              </a:spcAft>
              <a:buNone/>
            </a:pPr>
            <a:r>
              <a:rPr lang="en-US" sz="2600" b="1" dirty="0" smtClean="0">
                <a:solidFill>
                  <a:srgbClr val="4676A6"/>
                </a:solidFill>
              </a:rPr>
              <a:t>Rethinking the sales force: </a:t>
            </a:r>
            <a:br>
              <a:rPr lang="en-US" sz="2600" b="1" dirty="0" smtClean="0">
                <a:solidFill>
                  <a:srgbClr val="4676A6"/>
                </a:solidFill>
              </a:rPr>
            </a:br>
            <a:r>
              <a:rPr lang="en-US" sz="2000" i="1" dirty="0" smtClean="0"/>
              <a:t>refining selling to create and capture customer value</a:t>
            </a:r>
            <a:r>
              <a:rPr lang="en-US" sz="2000" b="1" i="1" dirty="0" smtClean="0"/>
              <a:t> </a:t>
            </a:r>
            <a:r>
              <a:rPr lang="en-US" sz="2000" b="1" dirty="0" smtClean="0"/>
              <a:t/>
            </a:r>
            <a:br>
              <a:rPr lang="en-US" sz="2000" b="1" dirty="0" smtClean="0"/>
            </a:br>
            <a:r>
              <a:rPr lang="en-US" sz="2000" b="1" dirty="0" smtClean="0"/>
              <a:t>(Rackham, de </a:t>
            </a:r>
            <a:r>
              <a:rPr lang="en-US" sz="2000" b="1" dirty="0" err="1" smtClean="0"/>
              <a:t>Vicentis</a:t>
            </a:r>
            <a:r>
              <a:rPr lang="en-US" sz="2000" b="1" dirty="0" smtClean="0"/>
              <a:t>; 1999)</a:t>
            </a:r>
            <a:endParaRPr lang="en-US" sz="2000" i="1" dirty="0"/>
          </a:p>
          <a:p>
            <a:pPr marL="0" indent="0">
              <a:lnSpc>
                <a:spcPct val="80000"/>
              </a:lnSpc>
              <a:spcBef>
                <a:spcPts val="0"/>
              </a:spcBef>
              <a:spcAft>
                <a:spcPts val="1200"/>
              </a:spcAft>
              <a:buNone/>
            </a:pPr>
            <a:r>
              <a:rPr lang="en-US" sz="2600" b="1" dirty="0" smtClean="0">
                <a:solidFill>
                  <a:srgbClr val="4676A6"/>
                </a:solidFill>
              </a:rPr>
              <a:t>Crossing the chasm </a:t>
            </a:r>
            <a:br>
              <a:rPr lang="en-US" sz="2600" b="1" dirty="0" smtClean="0">
                <a:solidFill>
                  <a:srgbClr val="4676A6"/>
                </a:solidFill>
              </a:rPr>
            </a:br>
            <a:r>
              <a:rPr lang="en-US" sz="2000" i="1" dirty="0" smtClean="0"/>
              <a:t>– marketing and selling high-tech products to mainstream customers</a:t>
            </a:r>
            <a:r>
              <a:rPr lang="en-US" sz="2000" b="1" i="1" dirty="0" smtClean="0"/>
              <a:t> </a:t>
            </a:r>
            <a:br>
              <a:rPr lang="en-US" sz="2000" b="1" i="1" dirty="0" smtClean="0"/>
            </a:br>
            <a:r>
              <a:rPr lang="en-US" sz="2000" b="1" dirty="0" smtClean="0"/>
              <a:t>(Moore; 1991)</a:t>
            </a:r>
          </a:p>
        </p:txBody>
      </p:sp>
    </p:spTree>
    <p:extLst>
      <p:ext uri="{BB962C8B-B14F-4D97-AF65-F5344CB8AC3E}">
        <p14:creationId xmlns:p14="http://schemas.microsoft.com/office/powerpoint/2010/main" val="508619844"/>
      </p:ext>
    </p:extLst>
  </p:cSld>
  <p:clrMapOvr>
    <a:masterClrMapping/>
  </p:clrMapOvr>
  <p:transition advTm="20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latin typeface="+mn-lt"/>
              </a:rPr>
              <a:t>Creating shared value is a key element of successful implementation of earth observation solutions.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To achieve this, in most cases earth observation applications have to be integrated into more general (business or organizational) processes: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107</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233571925"/>
      </p:ext>
    </p:extLst>
  </p:cSld>
  <p:clrMapOvr>
    <a:masterClrMapping/>
  </p:clrMapOvr>
  <p:transition advTm="20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108</a:t>
            </a:fld>
            <a:endParaRPr lang="en-US" dirty="0"/>
          </a:p>
        </p:txBody>
      </p:sp>
      <p:sp>
        <p:nvSpPr>
          <p:cNvPr id="6" name="TextBox 5"/>
          <p:cNvSpPr txBox="1"/>
          <p:nvPr/>
        </p:nvSpPr>
        <p:spPr>
          <a:xfrm>
            <a:off x="378000" y="900000"/>
            <a:ext cx="8208000" cy="707886"/>
          </a:xfrm>
          <a:prstGeom prst="rect">
            <a:avLst/>
          </a:prstGeom>
          <a:noFill/>
        </p:spPr>
        <p:txBody>
          <a:bodyPr wrap="square" rtlCol="0" anchor="ctr">
            <a:spAutoFit/>
          </a:bodyPr>
          <a:lstStyle/>
          <a:p>
            <a:pPr algn="r"/>
            <a:r>
              <a:rPr lang="en-US" sz="4000" b="1" i="1" dirty="0" smtClean="0">
                <a:solidFill>
                  <a:srgbClr val="4676A6"/>
                </a:solidFill>
              </a:rPr>
              <a:t>Create shared value</a:t>
            </a:r>
            <a:endParaRPr lang="en-US" sz="4000" b="1" i="1" dirty="0">
              <a:solidFill>
                <a:srgbClr val="4676A6"/>
              </a:solidFill>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6685" y="1800000"/>
            <a:ext cx="8208000" cy="4267200"/>
          </a:xfrm>
        </p:spPr>
        <p:txBody>
          <a:bodyPr>
            <a:normAutofit/>
          </a:bodyPr>
          <a:lstStyle/>
          <a:p>
            <a:pPr marL="0" indent="0">
              <a:lnSpc>
                <a:spcPct val="80000"/>
              </a:lnSpc>
              <a:spcBef>
                <a:spcPts val="0"/>
              </a:spcBef>
              <a:spcAft>
                <a:spcPts val="1200"/>
              </a:spcAft>
              <a:buNone/>
            </a:pPr>
            <a:r>
              <a:rPr lang="en-US" sz="2600" dirty="0" smtClean="0">
                <a:solidFill>
                  <a:prstClr val="black"/>
                </a:solidFill>
                <a:ea typeface="Times New Roman"/>
                <a:cs typeface="Times New Roman"/>
              </a:rPr>
              <a:t>Involves cooperation between:</a:t>
            </a:r>
            <a:endParaRPr lang="en-US" sz="2600" b="1" dirty="0" smtClean="0">
              <a:solidFill>
                <a:prstClr val="black"/>
              </a:solidFill>
              <a:ea typeface="Times New Roman"/>
              <a:cs typeface="Times New Roman"/>
            </a:endParaRPr>
          </a:p>
          <a:p>
            <a:pPr>
              <a:lnSpc>
                <a:spcPct val="80000"/>
              </a:lnSpc>
              <a:spcBef>
                <a:spcPts val="0"/>
              </a:spcBef>
              <a:spcAft>
                <a:spcPts val="1200"/>
              </a:spcAft>
            </a:pPr>
            <a:r>
              <a:rPr lang="en-US" sz="2600" b="1" dirty="0" smtClean="0">
                <a:solidFill>
                  <a:srgbClr val="4676A6"/>
                </a:solidFill>
                <a:ea typeface="Times New Roman"/>
                <a:cs typeface="Times New Roman"/>
              </a:rPr>
              <a:t>Public sector</a:t>
            </a:r>
            <a:endParaRPr lang="en-US" sz="2600" dirty="0" smtClean="0">
              <a:solidFill>
                <a:srgbClr val="4676A6"/>
              </a:solidFill>
              <a:ea typeface="Times New Roman"/>
              <a:cs typeface="Times New Roman"/>
            </a:endParaRPr>
          </a:p>
          <a:p>
            <a:pPr>
              <a:lnSpc>
                <a:spcPct val="80000"/>
              </a:lnSpc>
              <a:spcBef>
                <a:spcPts val="0"/>
              </a:spcBef>
              <a:spcAft>
                <a:spcPts val="1200"/>
              </a:spcAft>
            </a:pPr>
            <a:r>
              <a:rPr lang="en-US" sz="2600" b="1" dirty="0" smtClean="0">
                <a:solidFill>
                  <a:srgbClr val="4676A6"/>
                </a:solidFill>
                <a:ea typeface="Times New Roman"/>
                <a:cs typeface="Times New Roman"/>
              </a:rPr>
              <a:t>Private sector</a:t>
            </a:r>
            <a:endParaRPr lang="en-US" sz="2600" dirty="0">
              <a:solidFill>
                <a:srgbClr val="4676A6"/>
              </a:solidFill>
              <a:ea typeface="Times New Roman"/>
              <a:cs typeface="Times New Roman"/>
            </a:endParaRPr>
          </a:p>
          <a:p>
            <a:pPr>
              <a:lnSpc>
                <a:spcPct val="80000"/>
              </a:lnSpc>
              <a:spcBef>
                <a:spcPts val="0"/>
              </a:spcBef>
              <a:spcAft>
                <a:spcPts val="1200"/>
              </a:spcAft>
            </a:pPr>
            <a:r>
              <a:rPr lang="en-US" sz="2600" b="1" dirty="0" smtClean="0">
                <a:solidFill>
                  <a:srgbClr val="4676A6"/>
                </a:solidFill>
                <a:ea typeface="Times New Roman"/>
                <a:cs typeface="Times New Roman"/>
              </a:rPr>
              <a:t>Social sector</a:t>
            </a:r>
            <a:endParaRPr lang="en-US" sz="2600" dirty="0">
              <a:solidFill>
                <a:srgbClr val="4676A6"/>
              </a:solidFill>
              <a:ea typeface="Times New Roman"/>
              <a:cs typeface="Times New Roman"/>
            </a:endParaRPr>
          </a:p>
          <a:p>
            <a:pPr marL="0" indent="0">
              <a:lnSpc>
                <a:spcPct val="80000"/>
              </a:lnSpc>
              <a:spcBef>
                <a:spcPts val="0"/>
              </a:spcBef>
              <a:spcAft>
                <a:spcPts val="600"/>
              </a:spcAft>
              <a:buNone/>
            </a:pPr>
            <a:endParaRPr lang="en-US" sz="2600" dirty="0" smtClean="0">
              <a:solidFill>
                <a:prstClr val="black"/>
              </a:solidFill>
              <a:ea typeface="Times New Roman"/>
              <a:cs typeface="Times New Roman"/>
            </a:endParaRPr>
          </a:p>
          <a:p>
            <a:pPr marL="0" indent="0">
              <a:lnSpc>
                <a:spcPct val="80000"/>
              </a:lnSpc>
              <a:spcBef>
                <a:spcPts val="0"/>
              </a:spcBef>
              <a:spcAft>
                <a:spcPts val="1200"/>
              </a:spcAft>
              <a:buNone/>
            </a:pPr>
            <a:r>
              <a:rPr lang="en-US" sz="2600" dirty="0" smtClean="0">
                <a:solidFill>
                  <a:prstClr val="black"/>
                </a:solidFill>
                <a:ea typeface="Times New Roman"/>
                <a:cs typeface="Times New Roman"/>
              </a:rPr>
              <a:t>Opportunity for earth observation (integrated) solutions:</a:t>
            </a:r>
            <a:endParaRPr lang="en-US" sz="2600" dirty="0">
              <a:solidFill>
                <a:prstClr val="black"/>
              </a:solidFill>
              <a:ea typeface="Times New Roman"/>
              <a:cs typeface="Times New Roman"/>
            </a:endParaRPr>
          </a:p>
          <a:p>
            <a:pPr>
              <a:lnSpc>
                <a:spcPct val="80000"/>
              </a:lnSpc>
              <a:spcBef>
                <a:spcPts val="0"/>
              </a:spcBef>
              <a:spcAft>
                <a:spcPts val="1200"/>
              </a:spcAft>
            </a:pPr>
            <a:r>
              <a:rPr lang="en-US" sz="2600" dirty="0" smtClean="0">
                <a:solidFill>
                  <a:prstClr val="black"/>
                </a:solidFill>
                <a:ea typeface="Times New Roman"/>
                <a:cs typeface="Times New Roman"/>
              </a:rPr>
              <a:t>Integrate EO in general business / organizational process</a:t>
            </a:r>
          </a:p>
          <a:p>
            <a:pPr>
              <a:lnSpc>
                <a:spcPct val="80000"/>
              </a:lnSpc>
              <a:spcBef>
                <a:spcPts val="0"/>
              </a:spcBef>
              <a:spcAft>
                <a:spcPts val="1200"/>
              </a:spcAft>
            </a:pPr>
            <a:r>
              <a:rPr lang="en-US" sz="2600" dirty="0" smtClean="0">
                <a:solidFill>
                  <a:prstClr val="black"/>
                </a:solidFill>
                <a:ea typeface="Times New Roman"/>
                <a:cs typeface="Times New Roman"/>
              </a:rPr>
              <a:t>Integrate different EO (and GIS and navigation) functionalities</a:t>
            </a:r>
            <a:endParaRPr lang="en-US" sz="2600" dirty="0">
              <a:solidFill>
                <a:prstClr val="black"/>
              </a:solidFill>
              <a:ea typeface="Times New Roman"/>
              <a:cs typeface="Times New Roman"/>
            </a:endParaRPr>
          </a:p>
        </p:txBody>
      </p:sp>
    </p:spTree>
    <p:extLst>
      <p:ext uri="{BB962C8B-B14F-4D97-AF65-F5344CB8AC3E}">
        <p14:creationId xmlns:p14="http://schemas.microsoft.com/office/powerpoint/2010/main" val="2455979077"/>
      </p:ext>
    </p:extLst>
  </p:cSld>
  <p:clrMapOvr>
    <a:masterClrMapping/>
  </p:clrMapOvr>
  <p:transition advTm="20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latin typeface="+mn-lt"/>
              </a:rPr>
              <a:t>Based on all considerations dealt with in the previous slides, there are some practical approaches that can be applied in combination to promote earth observation applications: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109</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233571925"/>
      </p:ext>
    </p:extLst>
  </p:cSld>
  <p:clrMapOvr>
    <a:masterClrMapping/>
  </p:clrMapOvr>
  <p:transition advTm="2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11</a:t>
            </a:fld>
            <a:endParaRPr lang="en-US" dirty="0"/>
          </a:p>
        </p:txBody>
      </p:sp>
      <p:sp>
        <p:nvSpPr>
          <p:cNvPr id="2" name="TextBox 1"/>
          <p:cNvSpPr txBox="1"/>
          <p:nvPr/>
        </p:nvSpPr>
        <p:spPr>
          <a:xfrm>
            <a:off x="378000" y="324000"/>
            <a:ext cx="8208000" cy="1323439"/>
          </a:xfrm>
          <a:prstGeom prst="rect">
            <a:avLst/>
          </a:prstGeom>
          <a:noFill/>
        </p:spPr>
        <p:txBody>
          <a:bodyPr wrap="square" rtlCol="0" anchor="ctr">
            <a:spAutoFit/>
          </a:bodyPr>
          <a:lstStyle/>
          <a:p>
            <a:pPr algn="r"/>
            <a:r>
              <a:rPr lang="en-US" sz="4000" b="1" i="1" dirty="0" smtClean="0">
                <a:solidFill>
                  <a:srgbClr val="4676A6"/>
                </a:solidFill>
              </a:rPr>
              <a:t>Issues &amp; trends </a:t>
            </a:r>
            <a:br>
              <a:rPr lang="en-US" sz="4000" b="1" i="1" dirty="0" smtClean="0">
                <a:solidFill>
                  <a:srgbClr val="4676A6"/>
                </a:solidFill>
              </a:rPr>
            </a:br>
            <a:r>
              <a:rPr lang="en-US" sz="4000" b="1" i="1" dirty="0" smtClean="0">
                <a:solidFill>
                  <a:srgbClr val="4676A6"/>
                </a:solidFill>
              </a:rPr>
              <a:t>in Agriculture</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b="1" i="0" u="none" strike="noStrike" kern="0" cap="none" spc="0" normalizeH="0" baseline="0" noProof="0" dirty="0" smtClean="0">
                <a:ln>
                  <a:noFill/>
                </a:ln>
                <a:solidFill>
                  <a:srgbClr val="000000"/>
                </a:solidFill>
                <a:effectLst/>
                <a:uLnTx/>
                <a:uFillTx/>
                <a:latin typeface="Calibri" pitchFamily="34" charset="0"/>
              </a:rPr>
              <a:t>Food security </a:t>
            </a:r>
            <a:r>
              <a:rPr kumimoji="0" lang="en-GB" sz="2800" i="0" u="none" strike="noStrike" kern="0" cap="none" spc="0" normalizeH="0" baseline="0" noProof="0" dirty="0" smtClean="0">
                <a:ln>
                  <a:noFill/>
                </a:ln>
                <a:solidFill>
                  <a:srgbClr val="000000"/>
                </a:solidFill>
                <a:effectLst/>
                <a:uLnTx/>
                <a:uFillTx/>
                <a:latin typeface="Calibri" pitchFamily="34" charset="0"/>
              </a:rPr>
              <a:t>and</a:t>
            </a:r>
            <a:r>
              <a:rPr kumimoji="0" lang="en-GB" sz="2800" b="1" i="0" u="none" strike="noStrike" kern="0" cap="none" spc="0" normalizeH="0" baseline="0" noProof="0" dirty="0" smtClean="0">
                <a:ln>
                  <a:noFill/>
                </a:ln>
                <a:solidFill>
                  <a:srgbClr val="000000"/>
                </a:solidFill>
                <a:effectLst/>
                <a:uLnTx/>
                <a:uFillTx/>
                <a:latin typeface="Calibri" pitchFamily="34" charset="0"/>
              </a:rPr>
              <a:t> increased production </a:t>
            </a:r>
            <a:r>
              <a:rPr kumimoji="0" lang="en-GB" sz="2800" i="0" u="none" strike="noStrike" kern="0" cap="none" spc="0" normalizeH="0" baseline="0" noProof="0" dirty="0" smtClean="0">
                <a:ln>
                  <a:noFill/>
                </a:ln>
                <a:solidFill>
                  <a:srgbClr val="000000"/>
                </a:solidFill>
                <a:effectLst/>
                <a:uLnTx/>
                <a:uFillTx/>
                <a:latin typeface="Calibri" pitchFamily="34" charset="0"/>
              </a:rPr>
              <a:t>and </a:t>
            </a:r>
            <a:r>
              <a:rPr kumimoji="0" lang="en-GB" sz="2800" b="1" i="0" u="none" strike="noStrike" kern="0" cap="none" spc="0" normalizeH="0" baseline="0" noProof="0" dirty="0" smtClean="0">
                <a:ln>
                  <a:noFill/>
                </a:ln>
                <a:solidFill>
                  <a:srgbClr val="000000"/>
                </a:solidFill>
                <a:effectLst/>
                <a:uLnTx/>
                <a:uFillTx/>
                <a:latin typeface="Calibri" pitchFamily="34" charset="0"/>
              </a:rPr>
              <a:t>productivity</a:t>
            </a:r>
            <a:r>
              <a:rPr kumimoji="0" lang="en-GB" sz="2800" b="0" i="0" u="none" strike="noStrike" kern="0" cap="none" spc="0" normalizeH="0" baseline="0" noProof="0" dirty="0" smtClean="0">
                <a:ln>
                  <a:noFill/>
                </a:ln>
                <a:solidFill>
                  <a:srgbClr val="000000"/>
                </a:solidFill>
                <a:effectLst/>
                <a:uLnTx/>
                <a:uFillTx/>
                <a:latin typeface="Calibri" pitchFamily="34" charset="0"/>
              </a:rPr>
              <a:t>;</a:t>
            </a:r>
          </a:p>
          <a:p>
            <a:pPr marL="342000" indent="-342000">
              <a:lnSpc>
                <a:spcPct val="80000"/>
              </a:lnSpc>
              <a:spcBef>
                <a:spcPts val="0"/>
              </a:spcBef>
              <a:spcAft>
                <a:spcPts val="1200"/>
              </a:spcAft>
              <a:buFont typeface="Arial" panose="020B0604020202020204" pitchFamily="34" charset="0"/>
              <a:buChar char="•"/>
              <a:defRPr/>
            </a:pPr>
            <a:r>
              <a:rPr lang="en-GB" sz="2800" kern="0" dirty="0" smtClean="0">
                <a:latin typeface="Calibri" pitchFamily="34" charset="0"/>
              </a:rPr>
              <a:t>Adaptation to and mitigation of the effects of </a:t>
            </a:r>
            <a:r>
              <a:rPr lang="en-GB" sz="2800" b="1" kern="0" dirty="0" smtClean="0">
                <a:latin typeface="Calibri" pitchFamily="34" charset="0"/>
              </a:rPr>
              <a:t>climate </a:t>
            </a:r>
            <a:r>
              <a:rPr lang="en-GB" sz="2800" b="1" kern="0" dirty="0">
                <a:latin typeface="Calibri" pitchFamily="34" charset="0"/>
              </a:rPr>
              <a:t>change</a:t>
            </a:r>
            <a:r>
              <a:rPr lang="en-GB" sz="2800" kern="0" dirty="0">
                <a:latin typeface="Calibri" pitchFamily="34" charset="0"/>
              </a:rPr>
              <a: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b="1" i="0" u="none" strike="noStrike" kern="0" cap="none" spc="0" normalizeH="0" baseline="0" noProof="0" dirty="0" smtClean="0">
                <a:ln>
                  <a:noFill/>
                </a:ln>
                <a:solidFill>
                  <a:srgbClr val="000000"/>
                </a:solidFill>
                <a:effectLst/>
                <a:uLnTx/>
                <a:uFillTx/>
                <a:latin typeface="Calibri" pitchFamily="34" charset="0"/>
              </a:rPr>
              <a:t>Empowering local communities, </a:t>
            </a:r>
            <a:r>
              <a:rPr kumimoji="0" lang="en-GB" sz="2800" b="0" i="0" u="none" strike="noStrike" kern="0" cap="none" spc="0" normalizeH="0" baseline="0" noProof="0" dirty="0" smtClean="0">
                <a:ln>
                  <a:noFill/>
                </a:ln>
                <a:solidFill>
                  <a:srgbClr val="000000"/>
                </a:solidFill>
                <a:effectLst/>
                <a:uLnTx/>
                <a:uFillTx/>
                <a:latin typeface="Calibri" pitchFamily="34" charset="0"/>
              </a:rPr>
              <a:t>bridging the rural digital divide;</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b="1" i="0" u="none" strike="noStrike" kern="0" cap="none" spc="0" normalizeH="0" baseline="0" noProof="0" dirty="0" smtClean="0">
                <a:ln>
                  <a:noFill/>
                </a:ln>
                <a:solidFill>
                  <a:srgbClr val="000000"/>
                </a:solidFill>
                <a:effectLst/>
                <a:uLnTx/>
                <a:uFillTx/>
                <a:latin typeface="Calibri" pitchFamily="34" charset="0"/>
              </a:rPr>
              <a:t>Food prices </a:t>
            </a:r>
            <a:r>
              <a:rPr kumimoji="0" lang="en-GB" sz="2800" i="0" u="none" strike="noStrike" kern="0" cap="none" spc="0" normalizeH="0" baseline="0" noProof="0" dirty="0" smtClean="0">
                <a:ln>
                  <a:noFill/>
                </a:ln>
                <a:solidFill>
                  <a:srgbClr val="000000"/>
                </a:solidFill>
                <a:effectLst/>
                <a:uLnTx/>
                <a:uFillTx/>
                <a:latin typeface="Calibri" pitchFamily="34" charset="0"/>
              </a:rPr>
              <a:t>and</a:t>
            </a:r>
            <a:r>
              <a:rPr kumimoji="0" lang="en-GB" sz="2800" b="1" i="0" u="none" strike="noStrike" kern="0" cap="none" spc="0" normalizeH="0" baseline="0" noProof="0" dirty="0" smtClean="0">
                <a:ln>
                  <a:noFill/>
                </a:ln>
                <a:solidFill>
                  <a:srgbClr val="000000"/>
                </a:solidFill>
                <a:effectLst/>
                <a:uLnTx/>
                <a:uFillTx/>
                <a:latin typeface="Calibri" pitchFamily="34" charset="0"/>
              </a:rPr>
              <a:t> markets</a:t>
            </a:r>
            <a:r>
              <a:rPr kumimoji="0" lang="en-GB" sz="2800" b="0" i="0" u="none" strike="noStrike" kern="0" cap="none" spc="0" normalizeH="0" baseline="0" noProof="0" dirty="0" smtClean="0">
                <a:ln>
                  <a:noFill/>
                </a:ln>
                <a:solidFill>
                  <a:srgbClr val="000000"/>
                </a:solidFill>
                <a:effectLst/>
                <a:uLnTx/>
                <a:uFillTx/>
                <a:latin typeface="Calibri" pitchFamily="34" charset="0"/>
              </a:rPr>
              <a: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b="1" i="0" u="none" strike="noStrike" kern="0" cap="none" spc="0" normalizeH="0" baseline="0" noProof="0" dirty="0" smtClean="0">
                <a:ln>
                  <a:noFill/>
                </a:ln>
                <a:solidFill>
                  <a:srgbClr val="000000"/>
                </a:solidFill>
                <a:effectLst/>
                <a:uLnTx/>
                <a:uFillTx/>
                <a:latin typeface="Calibri" pitchFamily="34" charset="0"/>
              </a:rPr>
              <a:t>Risk management </a:t>
            </a:r>
            <a:r>
              <a:rPr kumimoji="0" lang="en-GB" sz="2800" b="0" i="0" u="none" strike="noStrike" kern="0" cap="none" spc="0" normalizeH="0" baseline="0" noProof="0" dirty="0" smtClean="0">
                <a:ln>
                  <a:noFill/>
                </a:ln>
                <a:solidFill>
                  <a:srgbClr val="000000"/>
                </a:solidFill>
                <a:effectLst/>
                <a:uLnTx/>
                <a:uFillTx/>
                <a:latin typeface="Calibri" pitchFamily="34" charset="0"/>
              </a:rPr>
              <a:t>(including insurance).</a:t>
            </a:r>
            <a:endParaRPr kumimoji="0" lang="en-GB" sz="2800" b="1" i="0" u="none" strike="noStrike" kern="0" cap="none" spc="0" normalizeH="0" baseline="0" noProof="0" dirty="0" smtClean="0">
              <a:ln>
                <a:noFill/>
              </a:ln>
              <a:solidFill>
                <a:srgbClr val="000000"/>
              </a:solidFill>
              <a:effectLst/>
              <a:uLnTx/>
              <a:uFillTx/>
              <a:latin typeface="Calibri"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287870319"/>
      </p:ext>
    </p:extLst>
  </p:cSld>
  <p:clrMapOvr>
    <a:masterClrMapping/>
  </p:clrMapOvr>
  <p:transition advTm="20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110</a:t>
            </a:fld>
            <a:endParaRPr lang="en-US" dirty="0"/>
          </a:p>
        </p:txBody>
      </p:sp>
      <p:sp>
        <p:nvSpPr>
          <p:cNvPr id="6" name="TextBox 5"/>
          <p:cNvSpPr txBox="1"/>
          <p:nvPr/>
        </p:nvSpPr>
        <p:spPr>
          <a:xfrm>
            <a:off x="378000" y="1080000"/>
            <a:ext cx="8316000" cy="1080000"/>
          </a:xfrm>
          <a:prstGeom prst="rect">
            <a:avLst/>
          </a:prstGeom>
          <a:noFill/>
        </p:spPr>
        <p:txBody>
          <a:bodyPr wrap="square" rtlCol="0" anchor="ctr">
            <a:spAutoFit/>
          </a:bodyPr>
          <a:lstStyle/>
          <a:p>
            <a:r>
              <a:rPr lang="en-US" sz="4000" b="1" i="1" dirty="0" smtClean="0">
                <a:solidFill>
                  <a:srgbClr val="4676A6"/>
                </a:solidFill>
              </a:rPr>
              <a:t>Tools for earth observation marketing:</a:t>
            </a:r>
            <a:endParaRPr lang="en-US" sz="4000" b="1" i="1" dirty="0">
              <a:solidFill>
                <a:srgbClr val="4676A6"/>
              </a:solidFill>
            </a:endParaRPr>
          </a:p>
        </p:txBody>
      </p:sp>
      <p:sp>
        <p:nvSpPr>
          <p:cNvPr id="8" name="TextBox 7"/>
          <p:cNvSpPr txBox="1"/>
          <p:nvPr/>
        </p:nvSpPr>
        <p:spPr>
          <a:xfrm>
            <a:off x="378000" y="6300000"/>
            <a:ext cx="6218241" cy="338554"/>
          </a:xfrm>
          <a:prstGeom prst="rect">
            <a:avLst/>
          </a:prstGeom>
          <a:noFill/>
        </p:spPr>
        <p:txBody>
          <a:bodyPr wrap="none" rtlCol="0">
            <a:spAutoFit/>
          </a:bodyPr>
          <a:lstStyle/>
          <a:p>
            <a:r>
              <a:rPr lang="en-US" sz="1600" i="1" dirty="0"/>
              <a:t>Source: </a:t>
            </a:r>
            <a:r>
              <a:rPr lang="en-US" sz="1600" i="1" dirty="0" smtClean="0"/>
              <a:t>Marketing earth observation products and services (</a:t>
            </a:r>
            <a:r>
              <a:rPr lang="en-US" sz="1600" i="1" dirty="0" err="1" smtClean="0"/>
              <a:t>Noort</a:t>
            </a:r>
            <a:r>
              <a:rPr lang="en-US" sz="1600" i="1" dirty="0" smtClean="0"/>
              <a:t> 2013)</a:t>
            </a:r>
            <a:endParaRPr lang="en-US" sz="1600" i="1" dirty="0"/>
          </a:p>
        </p:txBody>
      </p:sp>
      <p:pic>
        <p:nvPicPr>
          <p:cNvPr id="9" name="Picture 2" descr="5-LOGO-Acouleur"/>
          <p:cNvPicPr>
            <a:picLocks noChangeAspect="1" noChangeArrowheads="1"/>
          </p:cNvPicPr>
          <p:nvPr/>
        </p:nvPicPr>
        <p:blipFill>
          <a:blip r:embed="rId2" cstate="print"/>
          <a:srcRect/>
          <a:stretch>
            <a:fillRect/>
          </a:stretch>
        </p:blipFill>
        <p:spPr bwMode="auto">
          <a:xfrm>
            <a:off x="6459854" y="324000"/>
            <a:ext cx="2126146" cy="647700"/>
          </a:xfrm>
          <a:prstGeom prst="rect">
            <a:avLst/>
          </a:prstGeom>
          <a:noFill/>
          <a:ln w="9525">
            <a:noFill/>
            <a:miter lim="800000"/>
            <a:headEnd/>
            <a:tailEnd/>
          </a:ln>
        </p:spPr>
      </p:pic>
      <p:pic>
        <p:nvPicPr>
          <p:cNvPr id="11"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
        <p:nvSpPr>
          <p:cNvPr id="12" name="Content Placeholder 2"/>
          <p:cNvSpPr>
            <a:spLocks noGrp="1"/>
          </p:cNvSpPr>
          <p:nvPr>
            <p:ph idx="1"/>
          </p:nvPr>
        </p:nvSpPr>
        <p:spPr>
          <a:xfrm>
            <a:off x="378000" y="2340000"/>
            <a:ext cx="8208000" cy="4165097"/>
          </a:xfrm>
        </p:spPr>
        <p:txBody>
          <a:bodyPr>
            <a:normAutofit/>
          </a:bodyPr>
          <a:lstStyle/>
          <a:p>
            <a:pPr>
              <a:lnSpc>
                <a:spcPct val="80000"/>
              </a:lnSpc>
              <a:spcBef>
                <a:spcPts val="0"/>
              </a:spcBef>
              <a:spcAft>
                <a:spcPts val="1200"/>
              </a:spcAft>
            </a:pPr>
            <a:r>
              <a:rPr lang="en-US" sz="2600" dirty="0" smtClean="0">
                <a:solidFill>
                  <a:prstClr val="black"/>
                </a:solidFill>
                <a:ea typeface="Times New Roman"/>
                <a:cs typeface="Times New Roman"/>
              </a:rPr>
              <a:t>Success stories (in non-technical language, feasible, replication capacity, sustainable)</a:t>
            </a:r>
          </a:p>
          <a:p>
            <a:pPr>
              <a:lnSpc>
                <a:spcPct val="80000"/>
              </a:lnSpc>
              <a:spcBef>
                <a:spcPts val="0"/>
              </a:spcBef>
              <a:spcAft>
                <a:spcPts val="1200"/>
              </a:spcAft>
            </a:pPr>
            <a:r>
              <a:rPr lang="en-US" sz="2600" dirty="0" smtClean="0">
                <a:solidFill>
                  <a:prstClr val="black"/>
                </a:solidFill>
                <a:ea typeface="Times New Roman"/>
                <a:cs typeface="Times New Roman"/>
              </a:rPr>
              <a:t>Marketing toolkits (international trends, earth observation examples, references)</a:t>
            </a:r>
            <a:endParaRPr lang="en-US" sz="2600" dirty="0">
              <a:solidFill>
                <a:prstClr val="black"/>
              </a:solidFill>
              <a:ea typeface="Times New Roman"/>
              <a:cs typeface="Times New Roman"/>
            </a:endParaRPr>
          </a:p>
          <a:p>
            <a:pPr>
              <a:lnSpc>
                <a:spcPct val="80000"/>
              </a:lnSpc>
              <a:spcBef>
                <a:spcPts val="0"/>
              </a:spcBef>
              <a:spcAft>
                <a:spcPts val="1200"/>
              </a:spcAft>
            </a:pPr>
            <a:r>
              <a:rPr lang="en-US" sz="2600" dirty="0" smtClean="0">
                <a:solidFill>
                  <a:prstClr val="black"/>
                </a:solidFill>
                <a:ea typeface="Times New Roman"/>
                <a:cs typeface="Times New Roman"/>
              </a:rPr>
              <a:t>Pilot projects, innovation funds, quick-wins (demonstration that EO actually works)</a:t>
            </a:r>
          </a:p>
          <a:p>
            <a:pPr>
              <a:lnSpc>
                <a:spcPct val="80000"/>
              </a:lnSpc>
              <a:spcBef>
                <a:spcPts val="0"/>
              </a:spcBef>
              <a:spcAft>
                <a:spcPts val="1200"/>
              </a:spcAft>
            </a:pPr>
            <a:r>
              <a:rPr lang="en-US" sz="2600" dirty="0" smtClean="0">
                <a:solidFill>
                  <a:prstClr val="black"/>
                </a:solidFill>
                <a:ea typeface="Times New Roman"/>
                <a:cs typeface="Times New Roman"/>
              </a:rPr>
              <a:t>Promotion outside EO community (fairs, seminars, lunch-bag meetings, magazines)</a:t>
            </a:r>
          </a:p>
          <a:p>
            <a:pPr>
              <a:lnSpc>
                <a:spcPct val="80000"/>
              </a:lnSpc>
              <a:spcBef>
                <a:spcPts val="0"/>
              </a:spcBef>
              <a:spcAft>
                <a:spcPts val="1200"/>
              </a:spcAft>
            </a:pPr>
            <a:r>
              <a:rPr lang="en-US" sz="2600" dirty="0" smtClean="0">
                <a:solidFill>
                  <a:prstClr val="black"/>
                </a:solidFill>
                <a:ea typeface="Times New Roman"/>
                <a:cs typeface="Times New Roman"/>
              </a:rPr>
              <a:t>Resource facilities for reference and capacity building (distributed, but connected, in different languages)</a:t>
            </a:r>
          </a:p>
          <a:p>
            <a:pPr>
              <a:lnSpc>
                <a:spcPct val="80000"/>
              </a:lnSpc>
              <a:spcAft>
                <a:spcPts val="1200"/>
              </a:spcAft>
            </a:pPr>
            <a:endParaRPr lang="en-US" sz="2600" dirty="0">
              <a:solidFill>
                <a:prstClr val="black"/>
              </a:solidFill>
              <a:ea typeface="Times New Roman"/>
              <a:cs typeface="Times New Roman"/>
            </a:endParaRPr>
          </a:p>
        </p:txBody>
      </p:sp>
    </p:spTree>
    <p:extLst>
      <p:ext uri="{BB962C8B-B14F-4D97-AF65-F5344CB8AC3E}">
        <p14:creationId xmlns:p14="http://schemas.microsoft.com/office/powerpoint/2010/main" val="3917355470"/>
      </p:ext>
    </p:extLst>
  </p:cSld>
  <p:clrMapOvr>
    <a:masterClrMapping/>
  </p:clrMapOvr>
  <p:transition advTm="2000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111</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8" name="TextBox 5"/>
          <p:cNvSpPr txBox="1"/>
          <p:nvPr/>
        </p:nvSpPr>
        <p:spPr>
          <a:xfrm>
            <a:off x="378000" y="900000"/>
            <a:ext cx="8208000" cy="707886"/>
          </a:xfrm>
          <a:prstGeom prst="rect">
            <a:avLst/>
          </a:prstGeom>
          <a:noFill/>
        </p:spPr>
        <p:txBody>
          <a:bodyPr wrap="square" rtlCol="0" anchor="ctr">
            <a:spAutoFit/>
          </a:bodyPr>
          <a:lstStyle/>
          <a:p>
            <a:pPr algn="r"/>
            <a:r>
              <a:rPr lang="en-US" sz="4000" b="1" i="1" dirty="0" smtClean="0">
                <a:solidFill>
                  <a:srgbClr val="4676A6"/>
                </a:solidFill>
              </a:rPr>
              <a:t>Business elements</a:t>
            </a:r>
            <a:endParaRPr lang="en-US" sz="4000" b="1" i="1" dirty="0">
              <a:solidFill>
                <a:srgbClr val="4676A6"/>
              </a:solidFill>
            </a:endParaRPr>
          </a:p>
        </p:txBody>
      </p:sp>
      <p:sp>
        <p:nvSpPr>
          <p:cNvPr id="9" name="Content Placeholder 2"/>
          <p:cNvSpPr>
            <a:spLocks noGrp="1"/>
          </p:cNvSpPr>
          <p:nvPr>
            <p:ph idx="1"/>
          </p:nvPr>
        </p:nvSpPr>
        <p:spPr>
          <a:xfrm>
            <a:off x="378000" y="1800000"/>
            <a:ext cx="8208000" cy="4267200"/>
          </a:xfrm>
        </p:spPr>
        <p:txBody>
          <a:bodyPr>
            <a:normAutofit/>
          </a:bodyPr>
          <a:lstStyle/>
          <a:p>
            <a:pPr marL="0" indent="0">
              <a:spcBef>
                <a:spcPts val="0"/>
              </a:spcBef>
              <a:spcAft>
                <a:spcPts val="600"/>
              </a:spcAft>
              <a:buNone/>
            </a:pPr>
            <a:r>
              <a:rPr lang="en-US" sz="2800" b="1" dirty="0" smtClean="0">
                <a:solidFill>
                  <a:prstClr val="black"/>
                </a:solidFill>
                <a:ea typeface="Times New Roman"/>
                <a:cs typeface="Times New Roman"/>
              </a:rPr>
              <a:t>Business elements:</a:t>
            </a:r>
          </a:p>
          <a:p>
            <a:pPr>
              <a:spcBef>
                <a:spcPts val="0"/>
              </a:spcBef>
              <a:spcAft>
                <a:spcPts val="600"/>
              </a:spcAft>
            </a:pPr>
            <a:r>
              <a:rPr lang="en-US" sz="2800" b="1" dirty="0" smtClean="0">
                <a:solidFill>
                  <a:srgbClr val="4676A6"/>
                </a:solidFill>
                <a:ea typeface="Times New Roman"/>
                <a:cs typeface="Times New Roman"/>
              </a:rPr>
              <a:t>Proposal writing</a:t>
            </a:r>
            <a:endParaRPr lang="en-US" sz="2800" dirty="0" smtClean="0">
              <a:solidFill>
                <a:srgbClr val="4676A6"/>
              </a:solidFill>
              <a:ea typeface="Times New Roman"/>
              <a:cs typeface="Times New Roman"/>
            </a:endParaRPr>
          </a:p>
          <a:p>
            <a:pPr>
              <a:spcBef>
                <a:spcPts val="0"/>
              </a:spcBef>
              <a:spcAft>
                <a:spcPts val="600"/>
              </a:spcAft>
            </a:pPr>
            <a:r>
              <a:rPr lang="en-US" sz="2800" b="1" dirty="0" smtClean="0">
                <a:solidFill>
                  <a:srgbClr val="4676A6"/>
                </a:solidFill>
                <a:ea typeface="Times New Roman"/>
                <a:cs typeface="Times New Roman"/>
              </a:rPr>
              <a:t>Business procedures</a:t>
            </a:r>
            <a:endParaRPr lang="en-US" sz="2800" dirty="0">
              <a:solidFill>
                <a:srgbClr val="4676A6"/>
              </a:solidFill>
              <a:ea typeface="Times New Roman"/>
              <a:cs typeface="Times New Roman"/>
            </a:endParaRPr>
          </a:p>
        </p:txBody>
      </p:sp>
    </p:spTree>
    <p:extLst>
      <p:ext uri="{BB962C8B-B14F-4D97-AF65-F5344CB8AC3E}">
        <p14:creationId xmlns:p14="http://schemas.microsoft.com/office/powerpoint/2010/main" val="1913962975"/>
      </p:ext>
    </p:extLst>
  </p:cSld>
  <p:clrMapOvr>
    <a:masterClrMapping/>
  </p:clrMapOvr>
  <p:transition advTm="20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solidFill>
                  <a:srgbClr val="4676A6"/>
                </a:solidFill>
                <a:latin typeface="+mn-lt"/>
              </a:rPr>
              <a:t>Proposal writing is an art in itself. </a:t>
            </a:r>
            <a:r>
              <a:rPr lang="en-US" sz="2800" dirty="0" smtClean="0">
                <a:latin typeface="+mn-lt"/>
              </a:rPr>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During the </a:t>
            </a:r>
            <a:r>
              <a:rPr lang="en-US" sz="2800" dirty="0" err="1" smtClean="0">
                <a:latin typeface="+mn-lt"/>
              </a:rPr>
              <a:t>GEONetCab</a:t>
            </a:r>
            <a:r>
              <a:rPr lang="en-US" sz="2800" dirty="0" smtClean="0">
                <a:latin typeface="+mn-lt"/>
              </a:rPr>
              <a:t> and EOPOWER projects templates have been developed for writing successful proposals: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112</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556634539"/>
      </p:ext>
    </p:extLst>
  </p:cSld>
  <p:clrMapOvr>
    <a:masterClrMapping/>
  </p:clrMapOvr>
  <p:transition advTm="2000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900000"/>
            <a:ext cx="8208000" cy="709200"/>
          </a:xfrm>
        </p:spPr>
        <p:txBody>
          <a:bodyPr>
            <a:normAutofit/>
          </a:bodyPr>
          <a:lstStyle/>
          <a:p>
            <a:pPr algn="r"/>
            <a:r>
              <a:rPr lang="en-US" sz="4000" b="1" i="1" dirty="0" smtClean="0">
                <a:solidFill>
                  <a:srgbClr val="4676A6"/>
                </a:solidFill>
              </a:rPr>
              <a:t>Proposal outline</a:t>
            </a:r>
            <a:endParaRPr lang="en-US" sz="4000" dirty="0"/>
          </a:p>
        </p:txBody>
      </p:sp>
      <p:sp>
        <p:nvSpPr>
          <p:cNvPr id="6" name="Slide Number Placeholder 5"/>
          <p:cNvSpPr>
            <a:spLocks noGrp="1"/>
          </p:cNvSpPr>
          <p:nvPr>
            <p:ph type="sldNum" sz="quarter" idx="12"/>
          </p:nvPr>
        </p:nvSpPr>
        <p:spPr/>
        <p:txBody>
          <a:bodyPr/>
          <a:lstStyle/>
          <a:p>
            <a:fld id="{7AE59B96-4131-4DD5-A7F3-9C8969C240CC}" type="slidenum">
              <a:rPr lang="en-US" smtClean="0"/>
              <a:pPr/>
              <a:t>113</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7" name="Title 1"/>
          <p:cNvSpPr txBox="1">
            <a:spLocks/>
          </p:cNvSpPr>
          <p:nvPr/>
        </p:nvSpPr>
        <p:spPr>
          <a:xfrm>
            <a:off x="378000" y="4680000"/>
            <a:ext cx="8208000" cy="7200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smtClean="0">
                <a:ln>
                  <a:noFill/>
                </a:ln>
                <a:solidFill>
                  <a:schemeClr val="tx1"/>
                </a:solidFill>
                <a:effectLst/>
                <a:uLnTx/>
                <a:uFillTx/>
                <a:ea typeface="+mj-ea"/>
                <a:cs typeface="+mj-cs"/>
              </a:rPr>
              <a:t>(more detailed version in separate document, </a:t>
            </a:r>
            <a:br>
              <a:rPr kumimoji="0" lang="en-US" sz="2000" b="0" i="1" u="none" strike="noStrike" kern="1200" cap="none" spc="0" normalizeH="0" baseline="0" noProof="0" dirty="0" smtClean="0">
                <a:ln>
                  <a:noFill/>
                </a:ln>
                <a:solidFill>
                  <a:schemeClr val="tx1"/>
                </a:solidFill>
                <a:effectLst/>
                <a:uLnTx/>
                <a:uFillTx/>
                <a:ea typeface="+mj-ea"/>
                <a:cs typeface="+mj-cs"/>
              </a:rPr>
            </a:br>
            <a:r>
              <a:rPr kumimoji="0" lang="en-US" sz="2000" b="0" i="1" u="none" strike="noStrike" kern="1200" cap="none" spc="0" normalizeH="0" baseline="0" noProof="0" dirty="0" smtClean="0">
                <a:ln>
                  <a:noFill/>
                </a:ln>
                <a:solidFill>
                  <a:schemeClr val="tx1"/>
                </a:solidFill>
                <a:effectLst/>
                <a:uLnTx/>
                <a:uFillTx/>
                <a:ea typeface="+mj-ea"/>
                <a:cs typeface="+mj-cs"/>
              </a:rPr>
              <a:t>see </a:t>
            </a:r>
            <a:r>
              <a:rPr kumimoji="0" lang="en-US" sz="2000" b="0" i="1" u="none" strike="noStrike" kern="1200" cap="none" spc="0" normalizeH="0" baseline="0" noProof="0" dirty="0" smtClean="0">
                <a:ln>
                  <a:noFill/>
                </a:ln>
                <a:solidFill>
                  <a:schemeClr val="tx1"/>
                </a:solidFill>
                <a:effectLst/>
                <a:uLnTx/>
                <a:uFillTx/>
                <a:ea typeface="+mj-ea"/>
                <a:cs typeface="+mj-cs"/>
                <a:hlinkClick r:id="rId3"/>
              </a:rPr>
              <a:t>www.eopower.eu</a:t>
            </a:r>
            <a:r>
              <a:rPr kumimoji="0" lang="en-US" sz="2000" b="0" i="1" u="none" strike="noStrike" kern="1200" cap="none" spc="0" normalizeH="0" baseline="0" noProof="0" dirty="0" smtClean="0">
                <a:ln>
                  <a:noFill/>
                </a:ln>
                <a:solidFill>
                  <a:schemeClr val="tx1"/>
                </a:solidFill>
                <a:effectLst/>
                <a:uLnTx/>
                <a:uFillTx/>
                <a:ea typeface="+mj-ea"/>
                <a:cs typeface="+mj-cs"/>
              </a:rPr>
              <a:t> or </a:t>
            </a:r>
            <a:r>
              <a:rPr kumimoji="0" lang="en-US" sz="2000" b="0" i="1" u="none" strike="noStrike" kern="1200" cap="none" spc="0" normalizeH="0" baseline="0" noProof="0" dirty="0" smtClean="0">
                <a:ln>
                  <a:noFill/>
                </a:ln>
                <a:solidFill>
                  <a:schemeClr val="tx1"/>
                </a:solidFill>
                <a:effectLst/>
                <a:uLnTx/>
                <a:uFillTx/>
                <a:ea typeface="+mj-ea"/>
                <a:cs typeface="+mj-cs"/>
                <a:hlinkClick r:id="rId4"/>
              </a:rPr>
              <a:t>www.hcpinternational.com</a:t>
            </a:r>
            <a:r>
              <a:rPr kumimoji="0" lang="en-US" sz="2000" b="0" i="1" u="none" strike="noStrike" kern="1200" cap="none" spc="0" normalizeH="0" baseline="0" noProof="0" dirty="0" smtClean="0">
                <a:ln>
                  <a:noFill/>
                </a:ln>
                <a:solidFill>
                  <a:schemeClr val="tx1"/>
                </a:solidFill>
                <a:effectLst/>
                <a:uLnTx/>
                <a:uFillTx/>
                <a:ea typeface="+mj-ea"/>
                <a:cs typeface="+mj-cs"/>
              </a:rPr>
              <a:t>)</a:t>
            </a:r>
            <a:endParaRPr kumimoji="0" lang="en-US" sz="2000" b="0" i="0" u="none" strike="noStrike" kern="1200" cap="none" spc="0" normalizeH="0" baseline="0" noProof="0" dirty="0">
              <a:ln>
                <a:noFill/>
              </a:ln>
              <a:solidFill>
                <a:schemeClr val="tx1"/>
              </a:solidFill>
              <a:effectLst/>
              <a:uLnTx/>
              <a:uFillTx/>
              <a:ea typeface="+mj-ea"/>
              <a:cs typeface="+mj-cs"/>
            </a:endParaRPr>
          </a:p>
        </p:txBody>
      </p:sp>
      <p:sp>
        <p:nvSpPr>
          <p:cNvPr id="11" name="Content Placeholder 2"/>
          <p:cNvSpPr>
            <a:spLocks noGrp="1"/>
          </p:cNvSpPr>
          <p:nvPr>
            <p:ph sz="half" idx="1"/>
          </p:nvPr>
        </p:nvSpPr>
        <p:spPr>
          <a:xfrm>
            <a:off x="381600" y="1800000"/>
            <a:ext cx="4876800" cy="3960000"/>
          </a:xfrm>
        </p:spPr>
        <p:txBody>
          <a:bodyPr>
            <a:normAutofit/>
          </a:bodyPr>
          <a:lstStyle/>
          <a:p>
            <a:pPr>
              <a:lnSpc>
                <a:spcPct val="80000"/>
              </a:lnSpc>
              <a:spcBef>
                <a:spcPts val="0"/>
              </a:spcBef>
              <a:spcAft>
                <a:spcPts val="1200"/>
              </a:spcAft>
              <a:buNone/>
            </a:pPr>
            <a:r>
              <a:rPr lang="en-US" sz="2600" dirty="0" smtClean="0"/>
              <a:t>1. Introduction / relevance</a:t>
            </a:r>
          </a:p>
          <a:p>
            <a:pPr>
              <a:lnSpc>
                <a:spcPct val="80000"/>
              </a:lnSpc>
              <a:spcBef>
                <a:spcPts val="0"/>
              </a:spcBef>
              <a:spcAft>
                <a:spcPts val="1200"/>
              </a:spcAft>
              <a:buNone/>
            </a:pPr>
            <a:r>
              <a:rPr lang="en-US" sz="2600" dirty="0" smtClean="0"/>
              <a:t>2. Objective(s)</a:t>
            </a:r>
          </a:p>
          <a:p>
            <a:pPr>
              <a:lnSpc>
                <a:spcPct val="80000"/>
              </a:lnSpc>
              <a:spcBef>
                <a:spcPts val="0"/>
              </a:spcBef>
              <a:spcAft>
                <a:spcPts val="1200"/>
              </a:spcAft>
              <a:buNone/>
            </a:pPr>
            <a:r>
              <a:rPr lang="en-US" sz="2600" dirty="0" smtClean="0"/>
              <a:t>3. Activities</a:t>
            </a:r>
          </a:p>
          <a:p>
            <a:pPr>
              <a:lnSpc>
                <a:spcPct val="80000"/>
              </a:lnSpc>
              <a:spcBef>
                <a:spcPts val="0"/>
              </a:spcBef>
              <a:spcAft>
                <a:spcPts val="1200"/>
              </a:spcAft>
              <a:buNone/>
            </a:pPr>
            <a:r>
              <a:rPr lang="en-US" sz="2600" dirty="0" smtClean="0"/>
              <a:t>4. Output</a:t>
            </a:r>
          </a:p>
          <a:p>
            <a:pPr>
              <a:lnSpc>
                <a:spcPct val="80000"/>
              </a:lnSpc>
              <a:spcBef>
                <a:spcPts val="0"/>
              </a:spcBef>
              <a:spcAft>
                <a:spcPts val="1200"/>
              </a:spcAft>
              <a:buNone/>
            </a:pPr>
            <a:r>
              <a:rPr lang="en-US" sz="2600" dirty="0" smtClean="0"/>
              <a:t>5. Management &amp; evaluation</a:t>
            </a:r>
          </a:p>
          <a:p>
            <a:endParaRPr lang="en-US" dirty="0"/>
          </a:p>
        </p:txBody>
      </p:sp>
      <p:sp>
        <p:nvSpPr>
          <p:cNvPr id="12" name="Content Placeholder 3"/>
          <p:cNvSpPr>
            <a:spLocks noGrp="1"/>
          </p:cNvSpPr>
          <p:nvPr>
            <p:ph sz="half" idx="2"/>
          </p:nvPr>
        </p:nvSpPr>
        <p:spPr>
          <a:xfrm>
            <a:off x="4968000" y="1800000"/>
            <a:ext cx="3429000" cy="3960000"/>
          </a:xfrm>
        </p:spPr>
        <p:txBody>
          <a:bodyPr>
            <a:normAutofit/>
          </a:bodyPr>
          <a:lstStyle/>
          <a:p>
            <a:pPr>
              <a:lnSpc>
                <a:spcPct val="80000"/>
              </a:lnSpc>
              <a:spcBef>
                <a:spcPts val="0"/>
              </a:spcBef>
              <a:spcAft>
                <a:spcPts val="1200"/>
              </a:spcAft>
              <a:buNone/>
            </a:pPr>
            <a:r>
              <a:rPr lang="en-US" sz="2600" dirty="0" smtClean="0"/>
              <a:t>6. Risk assessment</a:t>
            </a:r>
          </a:p>
          <a:p>
            <a:pPr>
              <a:lnSpc>
                <a:spcPct val="80000"/>
              </a:lnSpc>
              <a:spcBef>
                <a:spcPts val="0"/>
              </a:spcBef>
              <a:spcAft>
                <a:spcPts val="1200"/>
              </a:spcAft>
              <a:buNone/>
            </a:pPr>
            <a:r>
              <a:rPr lang="en-US" sz="2600" dirty="0" smtClean="0"/>
              <a:t>7. Time schedule</a:t>
            </a:r>
          </a:p>
          <a:p>
            <a:pPr>
              <a:lnSpc>
                <a:spcPct val="80000"/>
              </a:lnSpc>
              <a:spcBef>
                <a:spcPts val="0"/>
              </a:spcBef>
              <a:spcAft>
                <a:spcPts val="1200"/>
              </a:spcAft>
              <a:buNone/>
            </a:pPr>
            <a:r>
              <a:rPr lang="en-US" sz="2600" dirty="0" smtClean="0"/>
              <a:t>8. Budget</a:t>
            </a:r>
          </a:p>
          <a:p>
            <a:pPr>
              <a:lnSpc>
                <a:spcPct val="80000"/>
              </a:lnSpc>
              <a:spcBef>
                <a:spcPts val="0"/>
              </a:spcBef>
              <a:spcAft>
                <a:spcPts val="1200"/>
              </a:spcAft>
              <a:buNone/>
            </a:pPr>
            <a:r>
              <a:rPr lang="en-US" sz="2600" dirty="0" smtClean="0"/>
              <a:t>	Annexes</a:t>
            </a:r>
          </a:p>
          <a:p>
            <a:endParaRPr lang="en-US" dirty="0"/>
          </a:p>
        </p:txBody>
      </p:sp>
    </p:spTree>
  </p:cSld>
  <p:clrMapOvr>
    <a:masterClrMapping/>
  </p:clrMapOvr>
  <p:transition advTm="2000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5004000" y="512325"/>
            <a:ext cx="2364799" cy="968400"/>
          </a:xfrm>
          <a:prstGeom prst="rect">
            <a:avLst/>
          </a:prstGeom>
          <a:noFill/>
          <a:ln w="9525">
            <a:noFill/>
            <a:miter lim="800000"/>
            <a:headEnd/>
            <a:tailEnd/>
          </a:ln>
        </p:spPr>
      </p:pic>
      <p:sp>
        <p:nvSpPr>
          <p:cNvPr id="2" name="Title 1"/>
          <p:cNvSpPr>
            <a:spLocks noGrp="1"/>
          </p:cNvSpPr>
          <p:nvPr>
            <p:ph type="title"/>
          </p:nvPr>
        </p:nvSpPr>
        <p:spPr>
          <a:xfrm>
            <a:off x="378000" y="1620000"/>
            <a:ext cx="8208000" cy="1080000"/>
          </a:xfrm>
        </p:spPr>
        <p:txBody>
          <a:bodyPr>
            <a:normAutofit/>
          </a:bodyPr>
          <a:lstStyle/>
          <a:p>
            <a:pPr algn="l"/>
            <a:r>
              <a:rPr lang="en-US" sz="4000" b="1" i="1" dirty="0" smtClean="0">
                <a:solidFill>
                  <a:srgbClr val="4676A6"/>
                </a:solidFill>
              </a:rPr>
              <a:t>Other guides that may be useful:</a:t>
            </a:r>
            <a:endParaRPr lang="en-US" sz="4000" b="1" i="1" dirty="0">
              <a:solidFill>
                <a:srgbClr val="4676A6"/>
              </a:solidFill>
            </a:endParaRPr>
          </a:p>
        </p:txBody>
      </p:sp>
      <p:pic>
        <p:nvPicPr>
          <p:cNvPr id="7169" name="Picture 1"/>
          <p:cNvPicPr>
            <a:picLocks noChangeAspect="1" noChangeArrowheads="1"/>
          </p:cNvPicPr>
          <p:nvPr/>
        </p:nvPicPr>
        <p:blipFill>
          <a:blip r:embed="rId3" cstate="print"/>
          <a:srcRect/>
          <a:stretch>
            <a:fillRect/>
          </a:stretch>
        </p:blipFill>
        <p:spPr bwMode="auto">
          <a:xfrm>
            <a:off x="7621200" y="512325"/>
            <a:ext cx="968400" cy="9684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7AE59B96-4131-4DD5-A7F3-9C8969C240CC}" type="slidenum">
              <a:rPr lang="en-US" smtClean="0"/>
              <a:pPr/>
              <a:t>114</a:t>
            </a:fld>
            <a:endParaRPr lang="en-US"/>
          </a:p>
        </p:txBody>
      </p:sp>
      <p:sp>
        <p:nvSpPr>
          <p:cNvPr id="3" name="Content Placeholder 2"/>
          <p:cNvSpPr>
            <a:spLocks noGrp="1"/>
          </p:cNvSpPr>
          <p:nvPr>
            <p:ph idx="1"/>
          </p:nvPr>
        </p:nvSpPr>
        <p:spPr>
          <a:xfrm>
            <a:off x="378000" y="2880000"/>
            <a:ext cx="8208000" cy="3960000"/>
          </a:xfrm>
          <a:ln>
            <a:noFill/>
          </a:ln>
        </p:spPr>
        <p:txBody>
          <a:bodyPr>
            <a:normAutofit/>
          </a:bodyPr>
          <a:lstStyle/>
          <a:p>
            <a:pPr lvl="0">
              <a:lnSpc>
                <a:spcPct val="80000"/>
              </a:lnSpc>
              <a:spcBef>
                <a:spcPts val="0"/>
              </a:spcBef>
              <a:spcAft>
                <a:spcPts val="1200"/>
              </a:spcAft>
            </a:pPr>
            <a:r>
              <a:rPr lang="en-US" sz="2800" dirty="0" err="1" smtClean="0"/>
              <a:t>Civicus</a:t>
            </a:r>
            <a:r>
              <a:rPr lang="en-US" sz="2800" dirty="0" smtClean="0"/>
              <a:t>: writing a funding proposal</a:t>
            </a:r>
          </a:p>
          <a:p>
            <a:pPr lvl="0">
              <a:lnSpc>
                <a:spcPct val="80000"/>
              </a:lnSpc>
              <a:spcBef>
                <a:spcPts val="0"/>
              </a:spcBef>
              <a:spcAft>
                <a:spcPts val="1200"/>
              </a:spcAft>
            </a:pPr>
            <a:r>
              <a:rPr lang="en-US" sz="2800" dirty="0" smtClean="0"/>
              <a:t>Michigan State University: guide for writing a funding proposal</a:t>
            </a:r>
          </a:p>
          <a:p>
            <a:pPr lvl="0">
              <a:lnSpc>
                <a:spcPct val="80000"/>
              </a:lnSpc>
              <a:spcBef>
                <a:spcPts val="0"/>
              </a:spcBef>
              <a:spcAft>
                <a:spcPts val="1200"/>
              </a:spcAft>
            </a:pPr>
            <a:r>
              <a:rPr lang="en-US" sz="2800" dirty="0" err="1" smtClean="0"/>
              <a:t>ESRI</a:t>
            </a:r>
            <a:r>
              <a:rPr lang="en-US" sz="2800" dirty="0" smtClean="0"/>
              <a:t>: writing a competitive GRANT application</a:t>
            </a:r>
          </a:p>
          <a:p>
            <a:pPr>
              <a:lnSpc>
                <a:spcPct val="80000"/>
              </a:lnSpc>
              <a:spcBef>
                <a:spcPts val="0"/>
              </a:spcBef>
              <a:spcAft>
                <a:spcPts val="1200"/>
              </a:spcAft>
            </a:pPr>
            <a:r>
              <a:rPr lang="en-US" sz="2800" dirty="0" err="1" smtClean="0"/>
              <a:t>REC</a:t>
            </a:r>
            <a:r>
              <a:rPr lang="en-US" sz="2800" dirty="0" smtClean="0"/>
              <a:t>: project proposal writing</a:t>
            </a:r>
            <a:endParaRPr lang="en-US" sz="2800" dirty="0"/>
          </a:p>
        </p:txBody>
      </p:sp>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latin typeface="+mn-lt"/>
              </a:rPr>
              <a:t>If you run a company, compete for assignments and manage projects, a structured approach towards responsibilities, tasks, implementation and documentation is needed.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The following business procedures may be helpful: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115</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256798448"/>
      </p:ext>
    </p:extLst>
  </p:cSld>
  <p:clrMapOvr>
    <a:masterClrMapping/>
  </p:clrMapOvr>
  <p:transition advTm="2000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900000"/>
            <a:ext cx="8208000" cy="709200"/>
          </a:xfrm>
        </p:spPr>
        <p:txBody>
          <a:bodyPr>
            <a:normAutofit/>
          </a:bodyPr>
          <a:lstStyle/>
          <a:p>
            <a:pPr algn="r"/>
            <a:r>
              <a:rPr lang="en-US" sz="4000" b="1" i="1" dirty="0" smtClean="0">
                <a:solidFill>
                  <a:srgbClr val="4676A6"/>
                </a:solidFill>
              </a:rPr>
              <a:t>Business procedures</a:t>
            </a:r>
            <a:endParaRPr lang="en-US" sz="4000" dirty="0"/>
          </a:p>
        </p:txBody>
      </p:sp>
      <p:sp>
        <p:nvSpPr>
          <p:cNvPr id="6" name="Slide Number Placeholder 5"/>
          <p:cNvSpPr>
            <a:spLocks noGrp="1"/>
          </p:cNvSpPr>
          <p:nvPr>
            <p:ph type="sldNum" sz="quarter" idx="12"/>
          </p:nvPr>
        </p:nvSpPr>
        <p:spPr/>
        <p:txBody>
          <a:bodyPr/>
          <a:lstStyle/>
          <a:p>
            <a:fld id="{7AE59B96-4131-4DD5-A7F3-9C8969C240CC}" type="slidenum">
              <a:rPr lang="en-US" smtClean="0"/>
              <a:pPr/>
              <a:t>116</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7" name="Title 1"/>
          <p:cNvSpPr txBox="1">
            <a:spLocks/>
          </p:cNvSpPr>
          <p:nvPr/>
        </p:nvSpPr>
        <p:spPr>
          <a:xfrm>
            <a:off x="378000" y="4680000"/>
            <a:ext cx="8208000" cy="7200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smtClean="0">
                <a:ln>
                  <a:noFill/>
                </a:ln>
                <a:solidFill>
                  <a:schemeClr val="tx1"/>
                </a:solidFill>
                <a:effectLst/>
                <a:uLnTx/>
                <a:uFillTx/>
                <a:ea typeface="+mj-ea"/>
                <a:cs typeface="+mj-cs"/>
              </a:rPr>
              <a:t>(more detailed version in separate document, </a:t>
            </a:r>
            <a:br>
              <a:rPr kumimoji="0" lang="en-US" sz="2000" b="0" i="1" u="none" strike="noStrike" kern="1200" cap="none" spc="0" normalizeH="0" baseline="0" noProof="0" dirty="0" smtClean="0">
                <a:ln>
                  <a:noFill/>
                </a:ln>
                <a:solidFill>
                  <a:schemeClr val="tx1"/>
                </a:solidFill>
                <a:effectLst/>
                <a:uLnTx/>
                <a:uFillTx/>
                <a:ea typeface="+mj-ea"/>
                <a:cs typeface="+mj-cs"/>
              </a:rPr>
            </a:br>
            <a:r>
              <a:rPr kumimoji="0" lang="en-US" sz="2000" b="0" i="1" u="none" strike="noStrike" kern="1200" cap="none" spc="0" normalizeH="0" baseline="0" noProof="0" dirty="0" smtClean="0">
                <a:ln>
                  <a:noFill/>
                </a:ln>
                <a:solidFill>
                  <a:schemeClr val="tx1"/>
                </a:solidFill>
                <a:effectLst/>
                <a:uLnTx/>
                <a:uFillTx/>
                <a:ea typeface="+mj-ea"/>
                <a:cs typeface="+mj-cs"/>
              </a:rPr>
              <a:t>see </a:t>
            </a:r>
            <a:r>
              <a:rPr kumimoji="0" lang="en-US" sz="2000" b="0" i="1" u="none" strike="noStrike" kern="1200" cap="none" spc="0" normalizeH="0" baseline="0" noProof="0" dirty="0" smtClean="0">
                <a:ln>
                  <a:noFill/>
                </a:ln>
                <a:solidFill>
                  <a:schemeClr val="tx1"/>
                </a:solidFill>
                <a:effectLst/>
                <a:uLnTx/>
                <a:uFillTx/>
                <a:ea typeface="+mj-ea"/>
                <a:cs typeface="+mj-cs"/>
                <a:hlinkClick r:id="rId3"/>
              </a:rPr>
              <a:t>www.eopower.eu</a:t>
            </a:r>
            <a:r>
              <a:rPr kumimoji="0" lang="en-US" sz="2000" b="0" i="1" u="none" strike="noStrike" kern="1200" cap="none" spc="0" normalizeH="0" baseline="0" noProof="0" dirty="0" smtClean="0">
                <a:ln>
                  <a:noFill/>
                </a:ln>
                <a:solidFill>
                  <a:schemeClr val="tx1"/>
                </a:solidFill>
                <a:effectLst/>
                <a:uLnTx/>
                <a:uFillTx/>
                <a:ea typeface="+mj-ea"/>
                <a:cs typeface="+mj-cs"/>
              </a:rPr>
              <a:t> or </a:t>
            </a:r>
            <a:r>
              <a:rPr kumimoji="0" lang="en-US" sz="2000" b="0" i="1" u="none" strike="noStrike" kern="1200" cap="none" spc="0" normalizeH="0" baseline="0" noProof="0" dirty="0" smtClean="0">
                <a:ln>
                  <a:noFill/>
                </a:ln>
                <a:solidFill>
                  <a:schemeClr val="tx1"/>
                </a:solidFill>
                <a:effectLst/>
                <a:uLnTx/>
                <a:uFillTx/>
                <a:ea typeface="+mj-ea"/>
                <a:cs typeface="+mj-cs"/>
                <a:hlinkClick r:id="rId4"/>
              </a:rPr>
              <a:t>www.hcpinternational.com</a:t>
            </a:r>
            <a:r>
              <a:rPr kumimoji="0" lang="en-US" sz="2000" b="0" i="1" u="none" strike="noStrike" kern="1200" cap="none" spc="0" normalizeH="0" baseline="0" noProof="0" dirty="0" smtClean="0">
                <a:ln>
                  <a:noFill/>
                </a:ln>
                <a:solidFill>
                  <a:schemeClr val="tx1"/>
                </a:solidFill>
                <a:effectLst/>
                <a:uLnTx/>
                <a:uFillTx/>
                <a:ea typeface="+mj-ea"/>
                <a:cs typeface="+mj-cs"/>
              </a:rPr>
              <a:t>)</a:t>
            </a:r>
            <a:endParaRPr kumimoji="0" lang="en-US" sz="2000" b="0" i="0" u="none" strike="noStrike" kern="1200" cap="none" spc="0" normalizeH="0" baseline="0" noProof="0" dirty="0">
              <a:ln>
                <a:noFill/>
              </a:ln>
              <a:solidFill>
                <a:schemeClr val="tx1"/>
              </a:solidFill>
              <a:effectLst/>
              <a:uLnTx/>
              <a:uFillTx/>
              <a:ea typeface="+mj-ea"/>
              <a:cs typeface="+mj-cs"/>
            </a:endParaRPr>
          </a:p>
        </p:txBody>
      </p:sp>
      <p:sp>
        <p:nvSpPr>
          <p:cNvPr id="11" name="Content Placeholder 2"/>
          <p:cNvSpPr>
            <a:spLocks noGrp="1"/>
          </p:cNvSpPr>
          <p:nvPr>
            <p:ph sz="half" idx="1"/>
          </p:nvPr>
        </p:nvSpPr>
        <p:spPr>
          <a:xfrm>
            <a:off x="378000" y="1800000"/>
            <a:ext cx="4876800" cy="3960000"/>
          </a:xfrm>
        </p:spPr>
        <p:txBody>
          <a:bodyPr>
            <a:normAutofit/>
          </a:bodyPr>
          <a:lstStyle/>
          <a:p>
            <a:pPr>
              <a:lnSpc>
                <a:spcPct val="80000"/>
              </a:lnSpc>
              <a:spcBef>
                <a:spcPts val="0"/>
              </a:spcBef>
              <a:spcAft>
                <a:spcPts val="1200"/>
              </a:spcAft>
              <a:buNone/>
            </a:pPr>
            <a:r>
              <a:rPr lang="en-US" sz="2600" dirty="0" smtClean="0"/>
              <a:t>1. On acquisition</a:t>
            </a:r>
          </a:p>
          <a:p>
            <a:pPr>
              <a:lnSpc>
                <a:spcPct val="80000"/>
              </a:lnSpc>
              <a:spcBef>
                <a:spcPts val="0"/>
              </a:spcBef>
              <a:spcAft>
                <a:spcPts val="1200"/>
              </a:spcAft>
              <a:buNone/>
            </a:pPr>
            <a:r>
              <a:rPr lang="en-US" sz="2600" dirty="0" smtClean="0"/>
              <a:t>2. On offers</a:t>
            </a:r>
          </a:p>
          <a:p>
            <a:pPr>
              <a:lnSpc>
                <a:spcPct val="80000"/>
              </a:lnSpc>
              <a:spcBef>
                <a:spcPts val="0"/>
              </a:spcBef>
              <a:spcAft>
                <a:spcPts val="1200"/>
              </a:spcAft>
              <a:buNone/>
            </a:pPr>
            <a:r>
              <a:rPr lang="en-US" sz="2600" dirty="0" smtClean="0"/>
              <a:t>3. On negotiation</a:t>
            </a:r>
          </a:p>
          <a:p>
            <a:pPr>
              <a:lnSpc>
                <a:spcPct val="80000"/>
              </a:lnSpc>
              <a:spcBef>
                <a:spcPts val="0"/>
              </a:spcBef>
              <a:spcAft>
                <a:spcPts val="1200"/>
              </a:spcAft>
              <a:buNone/>
            </a:pPr>
            <a:r>
              <a:rPr lang="en-US" sz="2600" dirty="0" smtClean="0"/>
              <a:t>4. On contracts</a:t>
            </a:r>
          </a:p>
          <a:p>
            <a:pPr>
              <a:lnSpc>
                <a:spcPct val="80000"/>
              </a:lnSpc>
              <a:spcBef>
                <a:spcPts val="0"/>
              </a:spcBef>
              <a:spcAft>
                <a:spcPts val="1200"/>
              </a:spcAft>
              <a:buNone/>
            </a:pPr>
            <a:r>
              <a:rPr lang="en-US" sz="2600" dirty="0" smtClean="0"/>
              <a:t>5. On project management</a:t>
            </a:r>
          </a:p>
          <a:p>
            <a:endParaRPr lang="en-US" dirty="0"/>
          </a:p>
        </p:txBody>
      </p:sp>
      <p:sp>
        <p:nvSpPr>
          <p:cNvPr id="12" name="Content Placeholder 3"/>
          <p:cNvSpPr>
            <a:spLocks noGrp="1"/>
          </p:cNvSpPr>
          <p:nvPr>
            <p:ph sz="half" idx="2"/>
          </p:nvPr>
        </p:nvSpPr>
        <p:spPr>
          <a:xfrm>
            <a:off x="4176000" y="1800000"/>
            <a:ext cx="4444200" cy="3960000"/>
          </a:xfrm>
        </p:spPr>
        <p:txBody>
          <a:bodyPr>
            <a:normAutofit/>
          </a:bodyPr>
          <a:lstStyle/>
          <a:p>
            <a:pPr>
              <a:lnSpc>
                <a:spcPct val="80000"/>
              </a:lnSpc>
              <a:spcBef>
                <a:spcPts val="0"/>
              </a:spcBef>
              <a:spcAft>
                <a:spcPts val="1200"/>
              </a:spcAft>
              <a:buNone/>
            </a:pPr>
            <a:r>
              <a:rPr lang="en-US" sz="2600" dirty="0" smtClean="0"/>
              <a:t>6. On travel &amp; deployment</a:t>
            </a:r>
          </a:p>
          <a:p>
            <a:pPr>
              <a:lnSpc>
                <a:spcPct val="80000"/>
              </a:lnSpc>
              <a:spcBef>
                <a:spcPts val="0"/>
              </a:spcBef>
              <a:spcAft>
                <a:spcPts val="1200"/>
              </a:spcAft>
              <a:buNone/>
            </a:pPr>
            <a:r>
              <a:rPr lang="en-US" sz="2600" dirty="0" smtClean="0"/>
              <a:t>7. On deficiencies &amp; complaints</a:t>
            </a:r>
          </a:p>
          <a:p>
            <a:pPr>
              <a:lnSpc>
                <a:spcPct val="80000"/>
              </a:lnSpc>
              <a:spcBef>
                <a:spcPts val="0"/>
              </a:spcBef>
              <a:spcAft>
                <a:spcPts val="1200"/>
              </a:spcAft>
              <a:buNone/>
            </a:pPr>
            <a:r>
              <a:rPr lang="en-US" sz="2600" dirty="0" smtClean="0"/>
              <a:t>8. On internal organization</a:t>
            </a:r>
          </a:p>
          <a:p>
            <a:pPr>
              <a:lnSpc>
                <a:spcPct val="80000"/>
              </a:lnSpc>
              <a:spcBef>
                <a:spcPts val="0"/>
              </a:spcBef>
              <a:spcAft>
                <a:spcPts val="1200"/>
              </a:spcAft>
              <a:buNone/>
            </a:pPr>
            <a:r>
              <a:rPr lang="en-US" sz="2600" dirty="0" smtClean="0"/>
              <a:t>9.	On finance</a:t>
            </a:r>
          </a:p>
          <a:p>
            <a:pPr>
              <a:lnSpc>
                <a:spcPct val="80000"/>
              </a:lnSpc>
              <a:spcAft>
                <a:spcPts val="1200"/>
              </a:spcAft>
              <a:buNone/>
            </a:pPr>
            <a:r>
              <a:rPr lang="en-US" sz="2600" dirty="0" smtClean="0"/>
              <a:t>	</a:t>
            </a:r>
            <a:endParaRPr lang="en-US" dirty="0"/>
          </a:p>
        </p:txBody>
      </p:sp>
    </p:spTree>
    <p:extLst>
      <p:ext uri="{BB962C8B-B14F-4D97-AF65-F5344CB8AC3E}">
        <p14:creationId xmlns:p14="http://schemas.microsoft.com/office/powerpoint/2010/main" val="3466760014"/>
      </p:ext>
    </p:extLst>
  </p:cSld>
  <p:clrMapOvr>
    <a:masterClrMapping/>
  </p:clrMapOvr>
  <p:transition advTm="2000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620000"/>
            <a:ext cx="7696200" cy="1080000"/>
          </a:xfrm>
        </p:spPr>
        <p:txBody>
          <a:bodyPr>
            <a:normAutofit/>
          </a:bodyPr>
          <a:lstStyle/>
          <a:p>
            <a:pPr algn="l"/>
            <a:r>
              <a:rPr lang="en-US" sz="4000" b="1" i="1" dirty="0" smtClean="0">
                <a:solidFill>
                  <a:srgbClr val="4676A6"/>
                </a:solidFill>
              </a:rPr>
              <a:t>Again:</a:t>
            </a:r>
            <a:endParaRPr lang="en-US" sz="4000" b="1" i="1" dirty="0">
              <a:solidFill>
                <a:srgbClr val="4676A6"/>
              </a:solidFill>
            </a:endParaRPr>
          </a:p>
        </p:txBody>
      </p:sp>
      <p:sp>
        <p:nvSpPr>
          <p:cNvPr id="3" name="Content Placeholder 2"/>
          <p:cNvSpPr>
            <a:spLocks noGrp="1"/>
          </p:cNvSpPr>
          <p:nvPr>
            <p:ph idx="1"/>
          </p:nvPr>
        </p:nvSpPr>
        <p:spPr>
          <a:xfrm>
            <a:off x="378000" y="2880000"/>
            <a:ext cx="8229600" cy="3382963"/>
          </a:xfrm>
        </p:spPr>
        <p:txBody>
          <a:bodyPr>
            <a:normAutofit fontScale="32500" lnSpcReduction="20000"/>
          </a:bodyPr>
          <a:lstStyle/>
          <a:p>
            <a:r>
              <a:rPr lang="en-US" sz="12300" b="1" dirty="0" smtClean="0">
                <a:solidFill>
                  <a:srgbClr val="4676A6"/>
                </a:solidFill>
              </a:rPr>
              <a:t>SHARED PROBLEM</a:t>
            </a:r>
          </a:p>
          <a:p>
            <a:r>
              <a:rPr lang="en-US" sz="12300" b="1" dirty="0" smtClean="0">
                <a:solidFill>
                  <a:srgbClr val="4676A6"/>
                </a:solidFill>
              </a:rPr>
              <a:t>SHARED LANGUAGE</a:t>
            </a:r>
          </a:p>
          <a:p>
            <a:r>
              <a:rPr lang="en-US" sz="12300" b="1" dirty="0" smtClean="0">
                <a:solidFill>
                  <a:srgbClr val="4676A6"/>
                </a:solidFill>
              </a:rPr>
              <a:t>SHARED SOLUTION</a:t>
            </a:r>
          </a:p>
          <a:p>
            <a:endParaRPr lang="en-US" sz="10400" i="1" dirty="0" smtClean="0"/>
          </a:p>
          <a:p>
            <a:pPr>
              <a:buNone/>
            </a:pPr>
            <a:endParaRPr lang="en-US" sz="9600" dirty="0" smtClean="0"/>
          </a:p>
          <a:p>
            <a:pPr>
              <a:buNone/>
            </a:pPr>
            <a:r>
              <a:rPr lang="en-US" sz="9600" dirty="0" smtClean="0"/>
              <a:t>	</a:t>
            </a:r>
            <a:endParaRPr lang="en-US" sz="96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117</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620000"/>
            <a:ext cx="8208000" cy="1080000"/>
          </a:xfrm>
        </p:spPr>
        <p:txBody>
          <a:bodyPr>
            <a:normAutofit/>
          </a:bodyPr>
          <a:lstStyle/>
          <a:p>
            <a:pPr algn="l"/>
            <a:r>
              <a:rPr lang="en-US" b="1" i="1" dirty="0" smtClean="0"/>
              <a:t>4. Capacity Building</a:t>
            </a:r>
            <a:endParaRPr lang="en-US" b="1" i="1" dirty="0"/>
          </a:p>
        </p:txBody>
      </p:sp>
      <p:sp>
        <p:nvSpPr>
          <p:cNvPr id="3" name="Content Placeholder 2"/>
          <p:cNvSpPr>
            <a:spLocks noGrp="1"/>
          </p:cNvSpPr>
          <p:nvPr>
            <p:ph idx="1"/>
          </p:nvPr>
        </p:nvSpPr>
        <p:spPr>
          <a:xfrm>
            <a:off x="457200" y="4419600"/>
            <a:ext cx="8208000" cy="1080000"/>
          </a:xfrm>
        </p:spPr>
        <p:txBody>
          <a:bodyPr>
            <a:normAutofit/>
          </a:bodyPr>
          <a:lstStyle/>
          <a:p>
            <a:pPr>
              <a:buNone/>
            </a:pPr>
            <a:r>
              <a:rPr lang="en-US" dirty="0" smtClean="0"/>
              <a:t>    	</a:t>
            </a:r>
            <a:endParaRPr lang="en-US" sz="96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118</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900000"/>
            <a:ext cx="8208000" cy="709200"/>
          </a:xfrm>
        </p:spPr>
        <p:txBody>
          <a:bodyPr>
            <a:normAutofit/>
          </a:bodyPr>
          <a:lstStyle/>
          <a:p>
            <a:pPr algn="r"/>
            <a:r>
              <a:rPr lang="en-US" sz="4000" b="1" i="1" dirty="0" smtClean="0">
                <a:solidFill>
                  <a:srgbClr val="4676A6"/>
                </a:solidFill>
              </a:rPr>
              <a:t>General</a:t>
            </a:r>
            <a:endParaRPr lang="en-US" sz="4000" b="1" i="1" dirty="0">
              <a:solidFill>
                <a:srgbClr val="4676A6"/>
              </a:solidFill>
            </a:endParaRPr>
          </a:p>
        </p:txBody>
      </p:sp>
      <p:sp>
        <p:nvSpPr>
          <p:cNvPr id="3" name="Content Placeholder 2"/>
          <p:cNvSpPr>
            <a:spLocks noGrp="1"/>
          </p:cNvSpPr>
          <p:nvPr>
            <p:ph idx="1"/>
          </p:nvPr>
        </p:nvSpPr>
        <p:spPr>
          <a:xfrm>
            <a:off x="378000" y="1800000"/>
            <a:ext cx="8208000" cy="3382963"/>
          </a:xfrm>
        </p:spPr>
        <p:txBody>
          <a:bodyPr>
            <a:noAutofit/>
          </a:bodyPr>
          <a:lstStyle/>
          <a:p>
            <a:pPr marL="0" indent="0">
              <a:lnSpc>
                <a:spcPct val="90000"/>
              </a:lnSpc>
              <a:spcBef>
                <a:spcPts val="0"/>
              </a:spcBef>
              <a:spcAft>
                <a:spcPts val="1200"/>
              </a:spcAft>
              <a:buNone/>
            </a:pPr>
            <a:r>
              <a:rPr lang="en-US" sz="2800" dirty="0" smtClean="0"/>
              <a:t>Marketing is promotion + capacity building.</a:t>
            </a:r>
          </a:p>
          <a:p>
            <a:pPr marL="0" indent="0">
              <a:lnSpc>
                <a:spcPct val="90000"/>
              </a:lnSpc>
              <a:spcBef>
                <a:spcPts val="0"/>
              </a:spcBef>
              <a:spcAft>
                <a:spcPts val="1200"/>
              </a:spcAft>
              <a:buNone/>
            </a:pPr>
            <a:endParaRPr lang="en-US" sz="2800" dirty="0" smtClean="0"/>
          </a:p>
          <a:p>
            <a:pPr marL="0" indent="0">
              <a:lnSpc>
                <a:spcPct val="90000"/>
              </a:lnSpc>
              <a:spcBef>
                <a:spcPts val="0"/>
              </a:spcBef>
              <a:spcAft>
                <a:spcPts val="1200"/>
              </a:spcAft>
              <a:buNone/>
            </a:pPr>
            <a:r>
              <a:rPr lang="en-US" sz="2800" dirty="0" smtClean="0"/>
              <a:t>Especially for the introduction of new technologies capacity building is important at all levels. </a:t>
            </a:r>
          </a:p>
          <a:p>
            <a:pPr marL="0" indent="0">
              <a:lnSpc>
                <a:spcPct val="90000"/>
              </a:lnSpc>
              <a:spcBef>
                <a:spcPts val="0"/>
              </a:spcBef>
              <a:spcAft>
                <a:spcPts val="1200"/>
              </a:spcAft>
              <a:buNone/>
            </a:pPr>
            <a:endParaRPr lang="en-US" sz="2800" dirty="0" smtClean="0"/>
          </a:p>
          <a:p>
            <a:pPr marL="0" indent="0">
              <a:lnSpc>
                <a:spcPct val="90000"/>
              </a:lnSpc>
              <a:spcBef>
                <a:spcPts val="0"/>
              </a:spcBef>
              <a:spcAft>
                <a:spcPts val="1200"/>
              </a:spcAft>
              <a:buNone/>
            </a:pPr>
            <a:r>
              <a:rPr lang="en-US" sz="2800" dirty="0" smtClean="0"/>
              <a:t>Capacity building is the instrument to increase </a:t>
            </a:r>
            <a:br>
              <a:rPr lang="en-US" sz="2800" dirty="0" smtClean="0"/>
            </a:br>
            <a:r>
              <a:rPr lang="en-US" sz="2800" dirty="0" smtClean="0"/>
              <a:t>self-sufficiency and make solutions work.	</a:t>
            </a:r>
            <a:endParaRPr lang="en-US" sz="28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119</a:t>
            </a:fld>
            <a:endParaRPr lang="en-US"/>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12</a:t>
            </a:fld>
            <a:endParaRPr lang="en-US" dirty="0"/>
          </a:p>
        </p:txBody>
      </p:sp>
      <p:sp>
        <p:nvSpPr>
          <p:cNvPr id="2" name="TextBox 1"/>
          <p:cNvSpPr txBox="1"/>
          <p:nvPr/>
        </p:nvSpPr>
        <p:spPr>
          <a:xfrm>
            <a:off x="378000" y="900000"/>
            <a:ext cx="8208000" cy="707886"/>
          </a:xfrm>
          <a:prstGeom prst="rect">
            <a:avLst/>
          </a:prstGeom>
          <a:noFill/>
        </p:spPr>
        <p:txBody>
          <a:bodyPr wrap="square" rtlCol="0" anchor="ctr">
            <a:spAutoFit/>
          </a:bodyPr>
          <a:lstStyle/>
          <a:p>
            <a:pPr algn="r"/>
            <a:r>
              <a:rPr lang="en-US" sz="4000" b="1" i="1" dirty="0" smtClean="0">
                <a:solidFill>
                  <a:srgbClr val="4676A6"/>
                </a:solidFill>
              </a:rPr>
              <a:t>Drivers</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572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lvl="0" defTabSz="457200" eaLnBrk="1" fontAlgn="auto" hangingPunct="1">
              <a:lnSpc>
                <a:spcPct val="80000"/>
              </a:lnSpc>
              <a:spcBef>
                <a:spcPts val="0"/>
              </a:spcBef>
              <a:spcAft>
                <a:spcPts val="1200"/>
              </a:spcAft>
              <a:buSzTx/>
              <a:buFont typeface="Arial"/>
              <a:buChar char="•"/>
            </a:pPr>
            <a:r>
              <a:rPr lang="en-US" sz="2800" dirty="0" smtClean="0">
                <a:solidFill>
                  <a:prstClr val="black"/>
                </a:solidFill>
              </a:rPr>
              <a:t>The </a:t>
            </a:r>
            <a:r>
              <a:rPr lang="en-US" sz="2800" dirty="0">
                <a:solidFill>
                  <a:prstClr val="black"/>
                </a:solidFill>
              </a:rPr>
              <a:t>increasing world population, </a:t>
            </a:r>
          </a:p>
          <a:p>
            <a:pPr lvl="0" defTabSz="457200" eaLnBrk="1" fontAlgn="auto" hangingPunct="1">
              <a:lnSpc>
                <a:spcPct val="80000"/>
              </a:lnSpc>
              <a:spcBef>
                <a:spcPts val="0"/>
              </a:spcBef>
              <a:spcAft>
                <a:spcPts val="1200"/>
              </a:spcAft>
              <a:buSzTx/>
              <a:buFont typeface="Arial"/>
              <a:buChar char="•"/>
            </a:pPr>
            <a:r>
              <a:rPr lang="en-US" sz="2800" dirty="0" smtClean="0">
                <a:solidFill>
                  <a:prstClr val="black"/>
                </a:solidFill>
              </a:rPr>
              <a:t>Environmental </a:t>
            </a:r>
            <a:r>
              <a:rPr lang="en-US" sz="2800" dirty="0">
                <a:solidFill>
                  <a:prstClr val="black"/>
                </a:solidFill>
              </a:rPr>
              <a:t>factors (including climate change), </a:t>
            </a:r>
          </a:p>
          <a:p>
            <a:pPr lvl="0" defTabSz="457200" eaLnBrk="1" fontAlgn="auto" hangingPunct="1">
              <a:lnSpc>
                <a:spcPct val="80000"/>
              </a:lnSpc>
              <a:spcBef>
                <a:spcPts val="0"/>
              </a:spcBef>
              <a:spcAft>
                <a:spcPts val="1200"/>
              </a:spcAft>
              <a:buSzTx/>
              <a:buFont typeface="Arial"/>
              <a:buChar char="•"/>
            </a:pPr>
            <a:r>
              <a:rPr lang="en-US" sz="2800" dirty="0" smtClean="0">
                <a:solidFill>
                  <a:prstClr val="black"/>
                </a:solidFill>
              </a:rPr>
              <a:t>The </a:t>
            </a:r>
            <a:r>
              <a:rPr lang="en-US" sz="2800" dirty="0">
                <a:solidFill>
                  <a:prstClr val="black"/>
                </a:solidFill>
              </a:rPr>
              <a:t>availability of water resources, </a:t>
            </a:r>
          </a:p>
          <a:p>
            <a:pPr lvl="0" defTabSz="457200" eaLnBrk="1" fontAlgn="auto" hangingPunct="1">
              <a:lnSpc>
                <a:spcPct val="80000"/>
              </a:lnSpc>
              <a:spcBef>
                <a:spcPts val="0"/>
              </a:spcBef>
              <a:spcAft>
                <a:spcPts val="1200"/>
              </a:spcAft>
              <a:buSzTx/>
              <a:buFont typeface="Arial"/>
              <a:buChar char="•"/>
            </a:pPr>
            <a:r>
              <a:rPr lang="en-US" sz="2800" dirty="0" smtClean="0">
                <a:solidFill>
                  <a:prstClr val="black"/>
                </a:solidFill>
              </a:rPr>
              <a:t>Increasing </a:t>
            </a:r>
            <a:r>
              <a:rPr lang="en-US" sz="2800" dirty="0">
                <a:solidFill>
                  <a:prstClr val="black"/>
                </a:solidFill>
              </a:rPr>
              <a:t>urbanization and </a:t>
            </a:r>
            <a:r>
              <a:rPr lang="en-US" sz="2800" dirty="0" smtClean="0">
                <a:solidFill>
                  <a:prstClr val="black"/>
                </a:solidFill>
              </a:rPr>
              <a:t>growing middle class population -&gt; increased consumption and changing consumption patterns</a:t>
            </a:r>
            <a:endParaRPr lang="en-US" sz="2800" dirty="0">
              <a:solidFill>
                <a:prstClr val="black"/>
              </a:solidFill>
            </a:endParaRPr>
          </a:p>
          <a:p>
            <a:pPr lvl="0" defTabSz="457200" eaLnBrk="1" fontAlgn="auto" hangingPunct="1">
              <a:lnSpc>
                <a:spcPct val="80000"/>
              </a:lnSpc>
              <a:spcBef>
                <a:spcPts val="0"/>
              </a:spcBef>
              <a:spcAft>
                <a:spcPts val="1200"/>
              </a:spcAft>
              <a:buSzTx/>
              <a:buFont typeface="Arial"/>
              <a:buChar char="•"/>
            </a:pPr>
            <a:r>
              <a:rPr lang="en-US" sz="2800" dirty="0" smtClean="0">
                <a:solidFill>
                  <a:prstClr val="black"/>
                </a:solidFill>
              </a:rPr>
              <a:t>Land management (land as a scarce resource).</a:t>
            </a:r>
            <a:endParaRPr lang="en-US" sz="2800" dirty="0">
              <a:solidFill>
                <a:prstClr val="black"/>
              </a:solidFill>
            </a:endParaRPr>
          </a:p>
          <a:p>
            <a:pPr marL="285750" marR="0" lvl="0" indent="-28575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endParaRPr kumimoji="0" lang="en-GB" sz="1800" b="1" i="0" u="none" strike="noStrike" kern="0" cap="none" spc="0" normalizeH="0" baseline="0" noProof="0" dirty="0" smtClean="0">
              <a:ln>
                <a:noFill/>
              </a:ln>
              <a:solidFill>
                <a:srgbClr val="000000"/>
              </a:solidFill>
              <a:effectLst/>
              <a:uLnTx/>
              <a:uFillTx/>
              <a:latin typeface="Verdana"/>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194019792"/>
      </p:ext>
    </p:extLst>
  </p:cSld>
  <p:clrMapOvr>
    <a:masterClrMapping/>
  </p:clrMapOvr>
  <p:transition advTm="2000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440000"/>
            <a:ext cx="8388000" cy="1080000"/>
          </a:xfrm>
        </p:spPr>
        <p:txBody>
          <a:bodyPr>
            <a:normAutofit fontScale="90000"/>
          </a:bodyPr>
          <a:lstStyle/>
          <a:p>
            <a:pPr algn="l"/>
            <a:r>
              <a:rPr lang="en-US" b="1" i="1" dirty="0" smtClean="0">
                <a:solidFill>
                  <a:srgbClr val="4676A6"/>
                </a:solidFill>
              </a:rPr>
              <a:t>General references for capacity building, open data and success stories</a:t>
            </a:r>
            <a:endParaRPr lang="en-US" b="1" i="1" dirty="0">
              <a:solidFill>
                <a:srgbClr val="4676A6"/>
              </a:solidFill>
            </a:endParaRPr>
          </a:p>
        </p:txBody>
      </p:sp>
      <p:sp>
        <p:nvSpPr>
          <p:cNvPr id="3" name="Content Placeholder 2"/>
          <p:cNvSpPr>
            <a:spLocks noGrp="1"/>
          </p:cNvSpPr>
          <p:nvPr>
            <p:ph idx="1"/>
          </p:nvPr>
        </p:nvSpPr>
        <p:spPr>
          <a:xfrm>
            <a:off x="378000" y="2880000"/>
            <a:ext cx="8208000" cy="3657600"/>
          </a:xfrm>
        </p:spPr>
        <p:txBody>
          <a:bodyPr>
            <a:normAutofit fontScale="25000" lnSpcReduction="20000"/>
          </a:bodyPr>
          <a:lstStyle/>
          <a:p>
            <a:pPr>
              <a:spcBef>
                <a:spcPts val="0"/>
              </a:spcBef>
              <a:buNone/>
            </a:pPr>
            <a:r>
              <a:rPr lang="en-US" sz="10400" b="1" dirty="0"/>
              <a:t>GEO Portal: </a:t>
            </a:r>
            <a:r>
              <a:rPr lang="en-US" sz="8000" dirty="0">
                <a:hlinkClick r:id="rId2"/>
              </a:rPr>
              <a:t>www.earthobservations.org</a:t>
            </a:r>
            <a:endParaRPr lang="en-US" sz="8000" dirty="0"/>
          </a:p>
          <a:p>
            <a:pPr marL="0" indent="0">
              <a:buNone/>
            </a:pPr>
            <a:endParaRPr lang="en-US" sz="10400" b="1" dirty="0">
              <a:solidFill>
                <a:srgbClr val="00B0F0"/>
              </a:solidFill>
            </a:endParaRPr>
          </a:p>
          <a:p>
            <a:pPr marL="0" indent="0">
              <a:buNone/>
            </a:pPr>
            <a:r>
              <a:rPr lang="en-US" sz="10400" b="1" dirty="0" smtClean="0">
                <a:solidFill>
                  <a:srgbClr val="4676A6"/>
                </a:solidFill>
              </a:rPr>
              <a:t>Capacity building resource facility</a:t>
            </a:r>
            <a:r>
              <a:rPr lang="en-US" sz="10400" dirty="0" smtClean="0">
                <a:solidFill>
                  <a:srgbClr val="4676A6"/>
                </a:solidFill>
              </a:rPr>
              <a:t> </a:t>
            </a:r>
            <a:r>
              <a:rPr lang="en-US" sz="8000" dirty="0" smtClean="0">
                <a:hlinkClick r:id="rId3"/>
              </a:rPr>
              <a:t>www.geocab.org</a:t>
            </a:r>
            <a:r>
              <a:rPr lang="en-US" sz="8000" dirty="0" smtClean="0"/>
              <a:t> </a:t>
            </a:r>
          </a:p>
          <a:p>
            <a:pPr marL="0" indent="0">
              <a:buNone/>
            </a:pPr>
            <a:r>
              <a:rPr lang="en-US" sz="8000" i="1" dirty="0" smtClean="0"/>
              <a:t>compilation of tutorials, references, open-source software, etc. </a:t>
            </a:r>
          </a:p>
          <a:p>
            <a:pPr marL="0" indent="0">
              <a:buNone/>
            </a:pPr>
            <a:endParaRPr lang="en-US" sz="10400" i="1" dirty="0" smtClean="0"/>
          </a:p>
          <a:p>
            <a:pPr marL="0" indent="0">
              <a:buNone/>
            </a:pPr>
            <a:r>
              <a:rPr lang="en-US" sz="10400" b="1" dirty="0" smtClean="0"/>
              <a:t>Satellites going local:</a:t>
            </a:r>
            <a:r>
              <a:rPr lang="en-US" sz="9600" b="1" dirty="0" smtClean="0"/>
              <a:t> </a:t>
            </a:r>
            <a:r>
              <a:rPr lang="en-US" sz="8000" i="1" dirty="0" smtClean="0"/>
              <a:t>share good practice </a:t>
            </a:r>
            <a:r>
              <a:rPr lang="en-US" sz="10400" b="1" dirty="0" smtClean="0"/>
              <a:t>(</a:t>
            </a:r>
            <a:r>
              <a:rPr lang="en-US" sz="10400" b="1" dirty="0" err="1" smtClean="0"/>
              <a:t>Eurisy</a:t>
            </a:r>
            <a:r>
              <a:rPr lang="en-US" sz="10400" b="1" dirty="0" smtClean="0"/>
              <a:t> handbooks) </a:t>
            </a:r>
            <a:r>
              <a:rPr lang="en-US" sz="8000" dirty="0" smtClean="0">
                <a:hlinkClick r:id="rId4"/>
              </a:rPr>
              <a:t>www.eurisy.org</a:t>
            </a:r>
            <a:endParaRPr lang="en-US" sz="8000" dirty="0"/>
          </a:p>
          <a:p>
            <a:pPr marL="0" indent="0">
              <a:buNone/>
            </a:pPr>
            <a:endParaRPr lang="en-US" sz="10400" dirty="0" smtClean="0"/>
          </a:p>
          <a:p>
            <a:pPr marL="0" indent="0">
              <a:buNone/>
            </a:pPr>
            <a:r>
              <a:rPr lang="en-US" sz="10400" b="1" dirty="0" smtClean="0"/>
              <a:t>Earth observation for green growth </a:t>
            </a:r>
            <a:r>
              <a:rPr lang="en-US" sz="8000" b="1" dirty="0" smtClean="0"/>
              <a:t>(ESA; 2013)</a:t>
            </a:r>
            <a:endParaRPr lang="en-US" sz="8000" dirty="0"/>
          </a:p>
          <a:p>
            <a:pPr marL="0" indent="0">
              <a:buNone/>
            </a:pPr>
            <a:endParaRPr lang="en-US" sz="8000" dirty="0"/>
          </a:p>
          <a:p>
            <a:pPr marL="0" indent="0">
              <a:buNone/>
            </a:pPr>
            <a:endParaRPr lang="en-US" sz="4000" u="sng" dirty="0" smtClean="0"/>
          </a:p>
          <a:p>
            <a:pPr>
              <a:buNone/>
            </a:pPr>
            <a:r>
              <a:rPr lang="en-US" sz="8000" b="1" i="1" dirty="0" smtClean="0"/>
              <a:t>	</a:t>
            </a:r>
            <a:r>
              <a:rPr lang="en-US" sz="9600" dirty="0" smtClean="0"/>
              <a:t>	</a:t>
            </a:r>
            <a:endParaRPr lang="en-US" sz="9600" dirty="0"/>
          </a:p>
        </p:txBody>
      </p:sp>
      <p:sp>
        <p:nvSpPr>
          <p:cNvPr id="8" name="Slide Number Placeholder 7"/>
          <p:cNvSpPr>
            <a:spLocks noGrp="1"/>
          </p:cNvSpPr>
          <p:nvPr>
            <p:ph type="sldNum" sz="quarter" idx="12"/>
          </p:nvPr>
        </p:nvSpPr>
        <p:spPr/>
        <p:txBody>
          <a:bodyPr/>
          <a:lstStyle/>
          <a:p>
            <a:fld id="{7AE59B96-4131-4DD5-A7F3-9C8969C240CC}" type="slidenum">
              <a:rPr lang="en-US" smtClean="0"/>
              <a:pPr/>
              <a:t>120</a:t>
            </a:fld>
            <a:endParaRPr lang="en-US"/>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5850" y="390526"/>
            <a:ext cx="1200150" cy="69532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000" y="457200"/>
            <a:ext cx="990600" cy="56197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2274" y="427854"/>
            <a:ext cx="1201451" cy="620668"/>
          </a:xfrm>
          <a:prstGeom prst="rect">
            <a:avLst/>
          </a:prstGeom>
        </p:spPr>
      </p:pic>
      <p:pic>
        <p:nvPicPr>
          <p:cNvPr id="10"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2382811921"/>
      </p:ext>
    </p:extLst>
  </p:cSld>
  <p:clrMapOvr>
    <a:masterClrMapping/>
  </p:clrMapOvr>
  <p:transition advTm="2000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440000"/>
            <a:ext cx="8388000" cy="1080000"/>
          </a:xfrm>
        </p:spPr>
        <p:txBody>
          <a:bodyPr>
            <a:normAutofit fontScale="90000"/>
          </a:bodyPr>
          <a:lstStyle/>
          <a:p>
            <a:pPr algn="l"/>
            <a:r>
              <a:rPr lang="en-US" b="1" i="1" dirty="0" smtClean="0">
                <a:solidFill>
                  <a:srgbClr val="4676A6"/>
                </a:solidFill>
              </a:rPr>
              <a:t>General references for capacity building, open data + call for proposals</a:t>
            </a:r>
            <a:endParaRPr lang="en-US" b="1" i="1" dirty="0">
              <a:solidFill>
                <a:srgbClr val="4676A6"/>
              </a:solidFill>
            </a:endParaRPr>
          </a:p>
        </p:txBody>
      </p:sp>
      <p:sp>
        <p:nvSpPr>
          <p:cNvPr id="3" name="Content Placeholder 2"/>
          <p:cNvSpPr>
            <a:spLocks noGrp="1"/>
          </p:cNvSpPr>
          <p:nvPr>
            <p:ph idx="1"/>
          </p:nvPr>
        </p:nvSpPr>
        <p:spPr>
          <a:xfrm>
            <a:off x="378000" y="2880000"/>
            <a:ext cx="8208000" cy="4343400"/>
          </a:xfrm>
        </p:spPr>
        <p:txBody>
          <a:bodyPr>
            <a:normAutofit fontScale="25000" lnSpcReduction="20000"/>
          </a:bodyPr>
          <a:lstStyle/>
          <a:p>
            <a:pPr marL="0" indent="0">
              <a:spcBef>
                <a:spcPts val="0"/>
              </a:spcBef>
              <a:buNone/>
            </a:pPr>
            <a:r>
              <a:rPr lang="en-US" sz="9600" b="1" dirty="0" smtClean="0"/>
              <a:t>Bringing GEOSS services into practice: </a:t>
            </a:r>
            <a:br>
              <a:rPr lang="en-US" sz="9600" b="1" dirty="0" smtClean="0"/>
            </a:br>
            <a:r>
              <a:rPr lang="en-US" sz="8000" i="1" dirty="0" smtClean="0"/>
              <a:t>how to use data from the GEO portal and how to provide input</a:t>
            </a:r>
            <a:br>
              <a:rPr lang="en-US" sz="8000" i="1" dirty="0" smtClean="0"/>
            </a:br>
            <a:r>
              <a:rPr lang="en-US" sz="8000" dirty="0" smtClean="0">
                <a:hlinkClick r:id="rId2"/>
              </a:rPr>
              <a:t>www.envirogrids.net</a:t>
            </a:r>
            <a:r>
              <a:rPr lang="en-US" sz="9600" dirty="0" smtClean="0"/>
              <a:t> </a:t>
            </a:r>
            <a:endParaRPr lang="en-US" sz="9600" dirty="0"/>
          </a:p>
          <a:p>
            <a:pPr marL="0" indent="0">
              <a:buNone/>
            </a:pPr>
            <a:endParaRPr lang="en-US" sz="6400" b="1" dirty="0">
              <a:solidFill>
                <a:srgbClr val="00B0F0"/>
              </a:solidFill>
            </a:endParaRPr>
          </a:p>
          <a:p>
            <a:pPr marL="0" indent="0">
              <a:spcBef>
                <a:spcPts val="0"/>
              </a:spcBef>
              <a:buNone/>
            </a:pPr>
            <a:r>
              <a:rPr lang="en-US" sz="9600" b="1" dirty="0" smtClean="0"/>
              <a:t>Science education through earth observation for high schools: </a:t>
            </a:r>
            <a:r>
              <a:rPr lang="en-US" sz="8000" i="1" dirty="0" smtClean="0"/>
              <a:t>basic tutorials on all kind of subjects, including agriculture </a:t>
            </a:r>
            <a:br>
              <a:rPr lang="en-US" sz="8000" i="1" dirty="0" smtClean="0"/>
            </a:br>
            <a:r>
              <a:rPr lang="en-US" sz="8000" dirty="0" smtClean="0">
                <a:hlinkClick r:id="rId3"/>
              </a:rPr>
              <a:t>www.seos-project.eu</a:t>
            </a:r>
            <a:r>
              <a:rPr lang="en-US" sz="8000" dirty="0" smtClean="0"/>
              <a:t> </a:t>
            </a:r>
          </a:p>
          <a:p>
            <a:pPr marL="0" indent="0">
              <a:buNone/>
            </a:pPr>
            <a:endParaRPr lang="en-US" sz="6400" dirty="0"/>
          </a:p>
          <a:p>
            <a:pPr marL="0" indent="0">
              <a:spcBef>
                <a:spcPts val="0"/>
              </a:spcBef>
              <a:buNone/>
            </a:pPr>
            <a:r>
              <a:rPr lang="en-US" sz="9600" b="1" dirty="0" smtClean="0"/>
              <a:t>Securing water for food: </a:t>
            </a:r>
            <a:r>
              <a:rPr lang="en-US" sz="8000" i="1" dirty="0" smtClean="0"/>
              <a:t>call for proposals on innovative solutions</a:t>
            </a:r>
            <a:br>
              <a:rPr lang="en-US" sz="8000" i="1" dirty="0" smtClean="0"/>
            </a:br>
            <a:r>
              <a:rPr lang="en-US" sz="8000" dirty="0" smtClean="0">
                <a:hlinkClick r:id="rId4"/>
              </a:rPr>
              <a:t>securingwaterforfood.org</a:t>
            </a:r>
            <a:r>
              <a:rPr lang="en-US" sz="9600" i="1" dirty="0" smtClean="0"/>
              <a:t> </a:t>
            </a:r>
          </a:p>
          <a:p>
            <a:pPr marL="0" indent="0">
              <a:spcBef>
                <a:spcPts val="0"/>
              </a:spcBef>
              <a:buNone/>
            </a:pPr>
            <a:endParaRPr lang="en-US" sz="6400" b="1" dirty="0"/>
          </a:p>
          <a:p>
            <a:pPr marL="0" indent="0">
              <a:spcBef>
                <a:spcPts val="0"/>
              </a:spcBef>
              <a:buNone/>
            </a:pPr>
            <a:r>
              <a:rPr lang="en-US" sz="9600" b="1" dirty="0"/>
              <a:t>Copernicus </a:t>
            </a:r>
            <a:r>
              <a:rPr lang="en-US" sz="9600" b="1" dirty="0" smtClean="0"/>
              <a:t>briefs: </a:t>
            </a:r>
            <a:r>
              <a:rPr lang="en-US" sz="8000" i="1" dirty="0" smtClean="0"/>
              <a:t>information </a:t>
            </a:r>
            <a:r>
              <a:rPr lang="en-US" sz="8000" i="1" dirty="0"/>
              <a:t>on satellite applications for different topics</a:t>
            </a:r>
          </a:p>
          <a:p>
            <a:pPr marL="0" indent="0">
              <a:spcBef>
                <a:spcPts val="0"/>
              </a:spcBef>
              <a:buNone/>
            </a:pPr>
            <a:r>
              <a:rPr lang="en-US" sz="8000" dirty="0">
                <a:hlinkClick r:id="rId5"/>
              </a:rPr>
              <a:t>http://</a:t>
            </a:r>
            <a:r>
              <a:rPr lang="en-US" sz="8000" dirty="0" smtClean="0">
                <a:hlinkClick r:id="rId5"/>
              </a:rPr>
              <a:t>www.copernicus.eu/main/copernicus-briefs</a:t>
            </a:r>
            <a:r>
              <a:rPr lang="en-US" sz="8000" dirty="0" smtClean="0"/>
              <a:t>  </a:t>
            </a:r>
            <a:r>
              <a:rPr lang="en-US" sz="8000" dirty="0"/>
              <a:t>	</a:t>
            </a:r>
          </a:p>
          <a:p>
            <a:pPr marL="0" indent="0">
              <a:buNone/>
            </a:pPr>
            <a:endParaRPr lang="en-US" sz="8000" dirty="0" smtClean="0"/>
          </a:p>
          <a:p>
            <a:pPr marL="0" indent="0">
              <a:buNone/>
            </a:pPr>
            <a:endParaRPr lang="en-US" sz="8000" dirty="0"/>
          </a:p>
          <a:p>
            <a:pPr marL="0" indent="0">
              <a:buNone/>
            </a:pPr>
            <a:endParaRPr lang="en-US" sz="4000" u="sng" dirty="0" smtClean="0"/>
          </a:p>
          <a:p>
            <a:pPr>
              <a:buNone/>
            </a:pPr>
            <a:r>
              <a:rPr lang="en-US" sz="8000" b="1" i="1" dirty="0" smtClean="0"/>
              <a:t>	</a:t>
            </a:r>
            <a:r>
              <a:rPr lang="en-US" sz="9600" dirty="0" smtClean="0"/>
              <a:t>	</a:t>
            </a:r>
            <a:endParaRPr lang="en-US" sz="9600" dirty="0"/>
          </a:p>
        </p:txBody>
      </p:sp>
      <p:sp>
        <p:nvSpPr>
          <p:cNvPr id="8" name="Slide Number Placeholder 7"/>
          <p:cNvSpPr>
            <a:spLocks noGrp="1"/>
          </p:cNvSpPr>
          <p:nvPr>
            <p:ph type="sldNum" sz="quarter" idx="12"/>
          </p:nvPr>
        </p:nvSpPr>
        <p:spPr/>
        <p:txBody>
          <a:bodyPr/>
          <a:lstStyle/>
          <a:p>
            <a:fld id="{7AE59B96-4131-4DD5-A7F3-9C8969C240CC}" type="slidenum">
              <a:rPr lang="en-US" smtClean="0"/>
              <a:pPr/>
              <a:t>121</a:t>
            </a:fld>
            <a:endParaRPr lang="en-US"/>
          </a:p>
        </p:txBody>
      </p:sp>
      <p:pic>
        <p:nvPicPr>
          <p:cNvPr id="10"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3650" y="428502"/>
            <a:ext cx="1072350" cy="621282"/>
          </a:xfrm>
          <a:prstGeom prst="rect">
            <a:avLst/>
          </a:prstGeom>
        </p:spPr>
      </p:pic>
      <p:pic>
        <p:nvPicPr>
          <p:cNvPr id="12"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2400" y="428400"/>
            <a:ext cx="1201451" cy="620668"/>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32000" y="488061"/>
            <a:ext cx="1390650" cy="465939"/>
          </a:xfrm>
          <a:prstGeom prst="rect">
            <a:avLst/>
          </a:prstGeom>
        </p:spPr>
      </p:pic>
    </p:spTree>
    <p:extLst>
      <p:ext uri="{BB962C8B-B14F-4D97-AF65-F5344CB8AC3E}">
        <p14:creationId xmlns:p14="http://schemas.microsoft.com/office/powerpoint/2010/main" val="186921974"/>
      </p:ext>
    </p:extLst>
  </p:cSld>
  <p:clrMapOvr>
    <a:masterClrMapping/>
  </p:clrMapOvr>
  <p:transition advTm="2000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295400"/>
            <a:ext cx="8388000" cy="1080000"/>
          </a:xfrm>
        </p:spPr>
        <p:txBody>
          <a:bodyPr>
            <a:normAutofit/>
          </a:bodyPr>
          <a:lstStyle/>
          <a:p>
            <a:pPr algn="l"/>
            <a:r>
              <a:rPr lang="en-US" b="1" i="1" dirty="0" smtClean="0">
                <a:solidFill>
                  <a:srgbClr val="4676A6"/>
                </a:solidFill>
              </a:rPr>
              <a:t>More references open data</a:t>
            </a:r>
            <a:endParaRPr lang="en-US" b="1" i="1" dirty="0">
              <a:solidFill>
                <a:srgbClr val="4676A6"/>
              </a:solidFill>
            </a:endParaRPr>
          </a:p>
        </p:txBody>
      </p:sp>
      <p:sp>
        <p:nvSpPr>
          <p:cNvPr id="3" name="Content Placeholder 2"/>
          <p:cNvSpPr>
            <a:spLocks noGrp="1"/>
          </p:cNvSpPr>
          <p:nvPr>
            <p:ph idx="1"/>
          </p:nvPr>
        </p:nvSpPr>
        <p:spPr>
          <a:xfrm>
            <a:off x="378000" y="2286000"/>
            <a:ext cx="8208000" cy="4343400"/>
          </a:xfrm>
        </p:spPr>
        <p:txBody>
          <a:bodyPr>
            <a:normAutofit fontScale="25000" lnSpcReduction="20000"/>
          </a:bodyPr>
          <a:lstStyle/>
          <a:p>
            <a:pPr marL="0" indent="0">
              <a:spcBef>
                <a:spcPts val="0"/>
              </a:spcBef>
              <a:buNone/>
            </a:pPr>
            <a:r>
              <a:rPr lang="en-US" sz="9600" b="1" dirty="0" smtClean="0"/>
              <a:t>Open data for sustainable development </a:t>
            </a:r>
            <a:r>
              <a:rPr lang="en-US" sz="8000" b="1" dirty="0" smtClean="0"/>
              <a:t>(World Bank; 2015) </a:t>
            </a:r>
            <a:br>
              <a:rPr lang="en-US" sz="8000" b="1" dirty="0" smtClean="0"/>
            </a:br>
            <a:r>
              <a:rPr lang="en-US" sz="8000" i="1" dirty="0" smtClean="0"/>
              <a:t>description of the benefits of open data for a wide range of development goals, including the SDGs </a:t>
            </a:r>
            <a:r>
              <a:rPr lang="en-US" sz="8000" dirty="0" smtClean="0">
                <a:hlinkClick r:id="rId2"/>
              </a:rPr>
              <a:t>http</a:t>
            </a:r>
            <a:r>
              <a:rPr lang="en-US" sz="8000" dirty="0">
                <a:hlinkClick r:id="rId2"/>
              </a:rPr>
              <a:t>://</a:t>
            </a:r>
            <a:r>
              <a:rPr lang="en-US" sz="8000" dirty="0" smtClean="0">
                <a:hlinkClick r:id="rId2"/>
              </a:rPr>
              <a:t>pubdocs.worldbank.org/pubdocs/publicdoc/2015/8/904051440717425994/Open-Data-for-Sustainable-development-Final-New.pdf</a:t>
            </a:r>
            <a:r>
              <a:rPr lang="en-US" sz="8000" dirty="0" smtClean="0"/>
              <a:t> </a:t>
            </a:r>
            <a:r>
              <a:rPr lang="en-US" sz="9600" dirty="0" smtClean="0"/>
              <a:t> </a:t>
            </a:r>
            <a:endParaRPr lang="en-US" sz="9600" dirty="0"/>
          </a:p>
          <a:p>
            <a:pPr marL="0" indent="0">
              <a:buNone/>
            </a:pPr>
            <a:endParaRPr lang="en-US" sz="6400" b="1" dirty="0">
              <a:solidFill>
                <a:srgbClr val="00B0F0"/>
              </a:solidFill>
            </a:endParaRPr>
          </a:p>
          <a:p>
            <a:pPr marL="0" indent="0">
              <a:spcBef>
                <a:spcPts val="0"/>
              </a:spcBef>
              <a:buNone/>
            </a:pPr>
            <a:r>
              <a:rPr lang="en-US" sz="9600" b="1" dirty="0"/>
              <a:t>Terms and conditions for the use and distribution of Sentinel </a:t>
            </a:r>
            <a:r>
              <a:rPr lang="en-US" sz="9600" b="1" dirty="0" smtClean="0"/>
              <a:t>data </a:t>
            </a:r>
            <a:r>
              <a:rPr lang="en-US" sz="8000" b="1" dirty="0" smtClean="0"/>
              <a:t>(</a:t>
            </a:r>
            <a:r>
              <a:rPr lang="en-US" sz="8000" b="1" dirty="0"/>
              <a:t>European Parliament and </a:t>
            </a:r>
            <a:r>
              <a:rPr lang="en-US" sz="8000" b="1" dirty="0" smtClean="0"/>
              <a:t>European Commission; 2014) </a:t>
            </a:r>
            <a:r>
              <a:rPr lang="en-US" sz="9600" b="1" dirty="0" smtClean="0"/>
              <a:t/>
            </a:r>
            <a:br>
              <a:rPr lang="en-US" sz="9600" b="1" dirty="0" smtClean="0"/>
            </a:br>
            <a:r>
              <a:rPr lang="en-US" sz="8000" i="1" dirty="0" smtClean="0"/>
              <a:t>standard stipulations related to free and open access to Sentinel data </a:t>
            </a:r>
            <a:r>
              <a:rPr lang="en-US" sz="8000" dirty="0" smtClean="0">
                <a:hlinkClick r:id="rId3"/>
              </a:rPr>
              <a:t>http</a:t>
            </a:r>
            <a:r>
              <a:rPr lang="en-US" sz="8000" dirty="0">
                <a:hlinkClick r:id="rId3"/>
              </a:rPr>
              <a:t>://</a:t>
            </a:r>
            <a:r>
              <a:rPr lang="en-US" sz="8000" dirty="0" smtClean="0">
                <a:hlinkClick r:id="rId3"/>
              </a:rPr>
              <a:t>www.demarine.de/lr/c/document_library/get_file?uuid=c5067655-b7ad-4d71-b07b-6111808f4abd&amp;groupId=13521</a:t>
            </a:r>
            <a:r>
              <a:rPr lang="en-US" sz="8000" dirty="0" smtClean="0"/>
              <a:t> </a:t>
            </a:r>
          </a:p>
          <a:p>
            <a:pPr marL="0" indent="0">
              <a:spcBef>
                <a:spcPts val="0"/>
              </a:spcBef>
              <a:buNone/>
            </a:pPr>
            <a:endParaRPr lang="en-US" sz="6400" b="1" dirty="0"/>
          </a:p>
          <a:p>
            <a:pPr marL="0" indent="0">
              <a:spcBef>
                <a:spcPts val="0"/>
              </a:spcBef>
              <a:buNone/>
            </a:pPr>
            <a:r>
              <a:rPr lang="en-US" sz="9600" b="1" dirty="0"/>
              <a:t>Towards a thriving data-driven economy </a:t>
            </a:r>
            <a:r>
              <a:rPr lang="en-US" sz="8000" b="1" dirty="0"/>
              <a:t>(</a:t>
            </a:r>
            <a:r>
              <a:rPr lang="en-US" sz="8000" b="1" dirty="0" smtClean="0"/>
              <a:t>European Commission; 2014) </a:t>
            </a:r>
            <a:r>
              <a:rPr lang="en-US" sz="8000" i="1" dirty="0" smtClean="0"/>
              <a:t>policy document on the use of (open) data for a knowledge economy and society</a:t>
            </a:r>
            <a:endParaRPr lang="en-US" sz="8000" i="1" dirty="0"/>
          </a:p>
          <a:p>
            <a:pPr marL="0" indent="0">
              <a:spcBef>
                <a:spcPts val="0"/>
              </a:spcBef>
              <a:buNone/>
            </a:pPr>
            <a:r>
              <a:rPr lang="en-US" sz="8000" dirty="0">
                <a:hlinkClick r:id="rId4"/>
              </a:rPr>
              <a:t>http://</a:t>
            </a:r>
            <a:r>
              <a:rPr lang="en-US" sz="8000" dirty="0" smtClean="0">
                <a:hlinkClick r:id="rId4"/>
              </a:rPr>
              <a:t>ec.europa.eu/information_society/newsroom/cf/dae/document.cfm?doc_id=6210</a:t>
            </a:r>
            <a:r>
              <a:rPr lang="en-US" sz="8000" dirty="0" smtClean="0"/>
              <a:t> </a:t>
            </a:r>
            <a:r>
              <a:rPr lang="en-US" sz="8000" dirty="0"/>
              <a:t>	</a:t>
            </a:r>
          </a:p>
          <a:p>
            <a:pPr marL="0" indent="0">
              <a:buNone/>
            </a:pPr>
            <a:endParaRPr lang="en-US" sz="8000" dirty="0" smtClean="0"/>
          </a:p>
          <a:p>
            <a:pPr marL="0" indent="0">
              <a:buNone/>
            </a:pPr>
            <a:endParaRPr lang="en-US" sz="8000" dirty="0"/>
          </a:p>
          <a:p>
            <a:pPr marL="0" indent="0">
              <a:buNone/>
            </a:pPr>
            <a:endParaRPr lang="en-US" sz="4000" u="sng" dirty="0" smtClean="0"/>
          </a:p>
          <a:p>
            <a:pPr>
              <a:buNone/>
            </a:pPr>
            <a:r>
              <a:rPr lang="en-US" sz="8000" b="1" i="1" dirty="0" smtClean="0"/>
              <a:t>	</a:t>
            </a:r>
            <a:r>
              <a:rPr lang="en-US" sz="9600" dirty="0" smtClean="0"/>
              <a:t>	</a:t>
            </a:r>
            <a:endParaRPr lang="en-US" sz="9600" dirty="0"/>
          </a:p>
        </p:txBody>
      </p:sp>
      <p:sp>
        <p:nvSpPr>
          <p:cNvPr id="8" name="Slide Number Placeholder 7"/>
          <p:cNvSpPr>
            <a:spLocks noGrp="1"/>
          </p:cNvSpPr>
          <p:nvPr>
            <p:ph type="sldNum" sz="quarter" idx="12"/>
          </p:nvPr>
        </p:nvSpPr>
        <p:spPr/>
        <p:txBody>
          <a:bodyPr/>
          <a:lstStyle/>
          <a:p>
            <a:fld id="{7AE59B96-4131-4DD5-A7F3-9C8969C240CC}" type="slidenum">
              <a:rPr lang="en-US" smtClean="0"/>
              <a:pPr/>
              <a:t>122</a:t>
            </a:fld>
            <a:endParaRPr lang="en-US"/>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400" y="428400"/>
            <a:ext cx="1201451" cy="620668"/>
          </a:xfrm>
          <a:prstGeom prst="rect">
            <a:avLst/>
          </a:prstGeom>
        </p:spPr>
      </p:pic>
      <p:pic>
        <p:nvPicPr>
          <p:cNvPr id="13"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346289"/>
            <a:ext cx="1057275" cy="762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6101" y="357734"/>
            <a:ext cx="1759299" cy="765295"/>
          </a:xfrm>
          <a:prstGeom prst="rect">
            <a:avLst/>
          </a:prstGeom>
        </p:spPr>
      </p:pic>
    </p:spTree>
    <p:extLst>
      <p:ext uri="{BB962C8B-B14F-4D97-AF65-F5344CB8AC3E}">
        <p14:creationId xmlns:p14="http://schemas.microsoft.com/office/powerpoint/2010/main" val="1137369698"/>
      </p:ext>
    </p:extLst>
  </p:cSld>
  <p:clrMapOvr>
    <a:masterClrMapping/>
  </p:clrMapOvr>
  <p:transition advTm="2000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440000"/>
            <a:ext cx="8208000" cy="1303924"/>
          </a:xfrm>
        </p:spPr>
        <p:txBody>
          <a:bodyPr>
            <a:normAutofit fontScale="90000"/>
          </a:bodyPr>
          <a:lstStyle/>
          <a:p>
            <a:pPr algn="l"/>
            <a:r>
              <a:rPr lang="en-US" b="1" i="1" dirty="0" smtClean="0">
                <a:solidFill>
                  <a:srgbClr val="4676A6"/>
                </a:solidFill>
              </a:rPr>
              <a:t>Capacity building resources for agriculture:</a:t>
            </a:r>
            <a:endParaRPr lang="en-US" b="1" i="1" dirty="0">
              <a:solidFill>
                <a:srgbClr val="4676A6"/>
              </a:solidFill>
            </a:endParaRPr>
          </a:p>
        </p:txBody>
      </p:sp>
      <p:sp>
        <p:nvSpPr>
          <p:cNvPr id="3" name="Content Placeholder 2"/>
          <p:cNvSpPr>
            <a:spLocks noGrp="1"/>
          </p:cNvSpPr>
          <p:nvPr>
            <p:ph idx="1"/>
          </p:nvPr>
        </p:nvSpPr>
        <p:spPr>
          <a:xfrm>
            <a:off x="378000" y="2880000"/>
            <a:ext cx="8208000" cy="3657600"/>
          </a:xfrm>
        </p:spPr>
        <p:txBody>
          <a:bodyPr>
            <a:noAutofit/>
          </a:bodyPr>
          <a:lstStyle/>
          <a:p>
            <a:pPr>
              <a:lnSpc>
                <a:spcPct val="80000"/>
              </a:lnSpc>
              <a:spcBef>
                <a:spcPts val="0"/>
              </a:spcBef>
              <a:spcAft>
                <a:spcPts val="1200"/>
              </a:spcAft>
              <a:buNone/>
            </a:pPr>
            <a:r>
              <a:rPr lang="en-US" sz="2600" b="1" dirty="0" smtClean="0"/>
              <a:t>GEOGLAM </a:t>
            </a:r>
            <a:r>
              <a:rPr lang="en-US" sz="2600" dirty="0" smtClean="0">
                <a:hlinkClick r:id="rId2"/>
              </a:rPr>
              <a:t>www.geoglam-crop-monitor.org</a:t>
            </a:r>
            <a:endParaRPr lang="en-US" sz="2600" dirty="0"/>
          </a:p>
          <a:p>
            <a:pPr marL="0" lvl="0" indent="0">
              <a:lnSpc>
                <a:spcPct val="80000"/>
              </a:lnSpc>
              <a:spcBef>
                <a:spcPts val="0"/>
              </a:spcBef>
              <a:spcAft>
                <a:spcPts val="1200"/>
              </a:spcAft>
              <a:buNone/>
            </a:pPr>
            <a:r>
              <a:rPr lang="en-US" sz="2600" b="1" dirty="0" err="1" smtClean="0">
                <a:solidFill>
                  <a:prstClr val="black"/>
                </a:solidFill>
              </a:rPr>
              <a:t>AGRICAB</a:t>
            </a:r>
            <a:r>
              <a:rPr lang="en-US" sz="2600" b="1" dirty="0" smtClean="0">
                <a:solidFill>
                  <a:prstClr val="black"/>
                </a:solidFill>
              </a:rPr>
              <a:t> </a:t>
            </a:r>
            <a:r>
              <a:rPr lang="en-US" sz="2600" dirty="0" smtClean="0">
                <a:solidFill>
                  <a:prstClr val="black"/>
                </a:solidFill>
              </a:rPr>
              <a:t>(</a:t>
            </a:r>
            <a:r>
              <a:rPr lang="en-US" sz="2600" dirty="0">
                <a:solidFill>
                  <a:prstClr val="black"/>
                </a:solidFill>
              </a:rPr>
              <a:t>follow-up of </a:t>
            </a:r>
            <a:r>
              <a:rPr lang="en-US" sz="2600" dirty="0" err="1">
                <a:solidFill>
                  <a:prstClr val="black"/>
                </a:solidFill>
              </a:rPr>
              <a:t>DevCoCast</a:t>
            </a:r>
            <a:r>
              <a:rPr lang="en-US" sz="2600" dirty="0">
                <a:solidFill>
                  <a:prstClr val="black"/>
                </a:solidFill>
              </a:rPr>
              <a:t> and GMFS</a:t>
            </a:r>
            <a:r>
              <a:rPr lang="en-US" sz="2600" dirty="0" smtClean="0">
                <a:solidFill>
                  <a:prstClr val="black"/>
                </a:solidFill>
              </a:rPr>
              <a:t>):</a:t>
            </a:r>
            <a:r>
              <a:rPr lang="en-US" sz="2400" dirty="0">
                <a:solidFill>
                  <a:prstClr val="black"/>
                </a:solidFill>
              </a:rPr>
              <a:t/>
            </a:r>
            <a:br>
              <a:rPr lang="en-US" sz="2400" dirty="0">
                <a:solidFill>
                  <a:prstClr val="black"/>
                </a:solidFill>
              </a:rPr>
            </a:br>
            <a:r>
              <a:rPr lang="en-US" sz="2000" i="1" dirty="0">
                <a:solidFill>
                  <a:prstClr val="black"/>
                </a:solidFill>
              </a:rPr>
              <a:t>optical remote sensing, radar remote sensing, agro-meteorological modelling, food security information systems, product </a:t>
            </a:r>
            <a:r>
              <a:rPr lang="en-US" sz="2000" i="1" dirty="0" smtClean="0">
                <a:solidFill>
                  <a:prstClr val="black"/>
                </a:solidFill>
              </a:rPr>
              <a:t>validation </a:t>
            </a:r>
            <a:r>
              <a:rPr lang="en-US" sz="2600" dirty="0" smtClean="0">
                <a:solidFill>
                  <a:prstClr val="black"/>
                </a:solidFill>
                <a:hlinkClick r:id="rId3"/>
              </a:rPr>
              <a:t>www.agricab.info</a:t>
            </a:r>
            <a:r>
              <a:rPr lang="en-US" sz="2400" dirty="0" smtClean="0">
                <a:solidFill>
                  <a:prstClr val="black"/>
                </a:solidFill>
              </a:rPr>
              <a:t> </a:t>
            </a:r>
            <a:r>
              <a:rPr lang="en-US" sz="2400" i="1" dirty="0" smtClean="0">
                <a:solidFill>
                  <a:prstClr val="black"/>
                </a:solidFill>
              </a:rPr>
              <a:t> </a:t>
            </a:r>
            <a:endParaRPr lang="en-US" sz="2400" i="1" dirty="0">
              <a:solidFill>
                <a:prstClr val="black"/>
              </a:solidFill>
            </a:endParaRPr>
          </a:p>
          <a:p>
            <a:pPr marL="0" lvl="0" indent="0">
              <a:lnSpc>
                <a:spcPct val="80000"/>
              </a:lnSpc>
              <a:spcBef>
                <a:spcPts val="0"/>
              </a:spcBef>
              <a:spcAft>
                <a:spcPts val="1200"/>
              </a:spcAft>
              <a:buNone/>
            </a:pPr>
            <a:r>
              <a:rPr lang="en-US" sz="2600" b="1" dirty="0" err="1" smtClean="0">
                <a:solidFill>
                  <a:prstClr val="black"/>
                </a:solidFill>
              </a:rPr>
              <a:t>DevCoCast</a:t>
            </a:r>
            <a:r>
              <a:rPr lang="en-US" sz="2600" b="1" dirty="0" smtClean="0">
                <a:solidFill>
                  <a:prstClr val="black"/>
                </a:solidFill>
              </a:rPr>
              <a:t>: </a:t>
            </a:r>
            <a:r>
              <a:rPr lang="en-US" sz="2000" i="1" dirty="0" err="1" smtClean="0">
                <a:solidFill>
                  <a:prstClr val="black"/>
                </a:solidFill>
              </a:rPr>
              <a:t>GEONETCast</a:t>
            </a:r>
            <a:r>
              <a:rPr lang="en-US" sz="2000" i="1" dirty="0" smtClean="0">
                <a:solidFill>
                  <a:prstClr val="black"/>
                </a:solidFill>
              </a:rPr>
              <a:t> applications for agriculture </a:t>
            </a:r>
            <a:r>
              <a:rPr lang="en-US" sz="2600" dirty="0" smtClean="0">
                <a:solidFill>
                  <a:prstClr val="black"/>
                </a:solidFill>
                <a:hlinkClick r:id="rId4"/>
              </a:rPr>
              <a:t>www.devcocast.eu</a:t>
            </a:r>
            <a:r>
              <a:rPr lang="en-US" sz="2400" b="1" dirty="0" smtClean="0">
                <a:solidFill>
                  <a:prstClr val="black"/>
                </a:solidFill>
              </a:rPr>
              <a:t> </a:t>
            </a:r>
            <a:endParaRPr lang="en-US" sz="2400" b="1" dirty="0">
              <a:solidFill>
                <a:prstClr val="black"/>
              </a:solidFill>
            </a:endParaRPr>
          </a:p>
          <a:p>
            <a:pPr marL="0" indent="0">
              <a:lnSpc>
                <a:spcPct val="80000"/>
              </a:lnSpc>
              <a:spcBef>
                <a:spcPts val="0"/>
              </a:spcBef>
              <a:spcAft>
                <a:spcPts val="1200"/>
              </a:spcAft>
              <a:buNone/>
            </a:pPr>
            <a:r>
              <a:rPr lang="en-US" sz="2600" b="1" dirty="0" smtClean="0"/>
              <a:t>e-Sourcebook ICT in agriculture </a:t>
            </a:r>
            <a:r>
              <a:rPr lang="en-US" sz="2000" b="1" dirty="0" smtClean="0"/>
              <a:t>(World Bank, 2011)</a:t>
            </a:r>
          </a:p>
          <a:p>
            <a:pPr marL="0" indent="0">
              <a:lnSpc>
                <a:spcPct val="80000"/>
              </a:lnSpc>
              <a:spcBef>
                <a:spcPts val="0"/>
              </a:spcBef>
              <a:spcAft>
                <a:spcPts val="1200"/>
              </a:spcAft>
              <a:buNone/>
            </a:pPr>
            <a:r>
              <a:rPr lang="en-US" sz="2600" b="1" dirty="0" smtClean="0"/>
              <a:t>Remote sensing applications </a:t>
            </a:r>
            <a:r>
              <a:rPr lang="en-US" sz="2600" dirty="0" smtClean="0"/>
              <a:t>– chapter 1: Agriculture </a:t>
            </a:r>
            <a:br>
              <a:rPr lang="en-US" sz="2600" dirty="0" smtClean="0"/>
            </a:br>
            <a:r>
              <a:rPr lang="en-US" sz="2000" b="1" dirty="0" smtClean="0"/>
              <a:t>(NRSC, 2010)</a:t>
            </a:r>
            <a:endParaRPr lang="en-US" sz="2000" dirty="0"/>
          </a:p>
          <a:p>
            <a:pPr marL="0" indent="0">
              <a:buNone/>
            </a:pPr>
            <a:endParaRPr lang="en-US" sz="2400" dirty="0"/>
          </a:p>
          <a:p>
            <a:pPr marL="0" indent="0">
              <a:buNone/>
            </a:pPr>
            <a:endParaRPr lang="en-US" sz="2400" u="sng" dirty="0" smtClean="0"/>
          </a:p>
          <a:p>
            <a:pPr>
              <a:buNone/>
            </a:pPr>
            <a:r>
              <a:rPr lang="en-US" sz="2400" b="1" i="1" dirty="0" smtClean="0"/>
              <a:t>	</a:t>
            </a:r>
            <a:r>
              <a:rPr lang="en-US" sz="2400" dirty="0" smtClean="0"/>
              <a:t>	</a:t>
            </a:r>
            <a:endParaRPr lang="en-US" sz="2400" dirty="0"/>
          </a:p>
        </p:txBody>
      </p:sp>
      <p:sp>
        <p:nvSpPr>
          <p:cNvPr id="8" name="Slide Number Placeholder 7"/>
          <p:cNvSpPr>
            <a:spLocks noGrp="1"/>
          </p:cNvSpPr>
          <p:nvPr>
            <p:ph type="sldNum" sz="quarter" idx="12"/>
          </p:nvPr>
        </p:nvSpPr>
        <p:spPr/>
        <p:txBody>
          <a:bodyPr/>
          <a:lstStyle/>
          <a:p>
            <a:fld id="{7AE59B96-4131-4DD5-A7F3-9C8969C240CC}" type="slidenum">
              <a:rPr lang="en-US" smtClean="0"/>
              <a:pPr/>
              <a:t>123</a:t>
            </a:fld>
            <a:endParaRPr lang="en-US" dirty="0"/>
          </a:p>
        </p:txBody>
      </p:sp>
      <p:pic>
        <p:nvPicPr>
          <p:cNvPr id="10" name="Picture 9" descr="agricab logo.jpg"/>
          <p:cNvPicPr>
            <a:picLocks noChangeAspect="1"/>
          </p:cNvPicPr>
          <p:nvPr/>
        </p:nvPicPr>
        <p:blipFill>
          <a:blip r:embed="rId5" cstate="print"/>
          <a:stretch>
            <a:fillRect/>
          </a:stretch>
        </p:blipFill>
        <p:spPr>
          <a:xfrm>
            <a:off x="6660000" y="623581"/>
            <a:ext cx="2353845" cy="360000"/>
          </a:xfrm>
          <a:prstGeom prst="rect">
            <a:avLst/>
          </a:prstGeom>
        </p:spPr>
      </p:pic>
      <p:pic>
        <p:nvPicPr>
          <p:cNvPr id="11" name="Picture 10" descr="Hom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576000"/>
            <a:ext cx="1752600" cy="540361"/>
          </a:xfrm>
          <a:prstGeom prst="rect">
            <a:avLst/>
          </a:prstGeom>
          <a:noFill/>
          <a:ln>
            <a:noFill/>
          </a:ln>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6000" y="496971"/>
            <a:ext cx="1409700" cy="61322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0000" y="608139"/>
            <a:ext cx="1112244" cy="408292"/>
          </a:xfrm>
          <a:prstGeom prst="rect">
            <a:avLst/>
          </a:prstGeom>
        </p:spPr>
      </p:pic>
      <p:pic>
        <p:nvPicPr>
          <p:cNvPr id="17"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4160094796"/>
      </p:ext>
    </p:extLst>
  </p:cSld>
  <p:clrMapOvr>
    <a:masterClrMapping/>
  </p:clrMapOvr>
  <p:transition advTm="2000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440000"/>
            <a:ext cx="8208000" cy="1303924"/>
          </a:xfrm>
        </p:spPr>
        <p:txBody>
          <a:bodyPr>
            <a:normAutofit fontScale="90000"/>
          </a:bodyPr>
          <a:lstStyle/>
          <a:p>
            <a:pPr algn="l"/>
            <a:r>
              <a:rPr lang="en-US" b="1" i="1" dirty="0" smtClean="0">
                <a:solidFill>
                  <a:srgbClr val="4676A6"/>
                </a:solidFill>
              </a:rPr>
              <a:t>Capacity building resources for agriculture (2):</a:t>
            </a:r>
            <a:endParaRPr lang="en-US" b="1" i="1" dirty="0">
              <a:solidFill>
                <a:srgbClr val="4676A6"/>
              </a:solidFill>
            </a:endParaRPr>
          </a:p>
        </p:txBody>
      </p:sp>
      <p:sp>
        <p:nvSpPr>
          <p:cNvPr id="3" name="Content Placeholder 2"/>
          <p:cNvSpPr>
            <a:spLocks noGrp="1"/>
          </p:cNvSpPr>
          <p:nvPr>
            <p:ph idx="1"/>
          </p:nvPr>
        </p:nvSpPr>
        <p:spPr>
          <a:xfrm>
            <a:off x="378000" y="2880000"/>
            <a:ext cx="8208000" cy="3657600"/>
          </a:xfrm>
        </p:spPr>
        <p:txBody>
          <a:bodyPr>
            <a:noAutofit/>
          </a:bodyPr>
          <a:lstStyle/>
          <a:p>
            <a:pPr marL="0" indent="-339725">
              <a:lnSpc>
                <a:spcPct val="80000"/>
              </a:lnSpc>
              <a:spcBef>
                <a:spcPts val="0"/>
              </a:spcBef>
              <a:spcAft>
                <a:spcPts val="1200"/>
              </a:spcAft>
              <a:buNone/>
            </a:pPr>
            <a:r>
              <a:rPr lang="en-US" sz="2600" b="1" dirty="0"/>
              <a:t>Use of active earth observation systems for agricultural monitoring </a:t>
            </a:r>
            <a:r>
              <a:rPr lang="en-US" sz="2800" b="1" dirty="0"/>
              <a:t/>
            </a:r>
            <a:br>
              <a:rPr lang="en-US" sz="2800" b="1" dirty="0"/>
            </a:br>
            <a:r>
              <a:rPr lang="en-US" sz="2000" dirty="0" err="1"/>
              <a:t>Monitoring</a:t>
            </a:r>
            <a:r>
              <a:rPr lang="en-US" sz="2000" dirty="0"/>
              <a:t> and identification of crop areas using hyper temporal low resolution </a:t>
            </a:r>
            <a:r>
              <a:rPr lang="en-US" sz="2000" dirty="0" smtClean="0"/>
              <a:t>images </a:t>
            </a:r>
            <a:r>
              <a:rPr lang="en-US" sz="2000" b="1" dirty="0" smtClean="0"/>
              <a:t>(ITC</a:t>
            </a:r>
            <a:r>
              <a:rPr lang="en-US" sz="2000" b="1" dirty="0"/>
              <a:t>; 2015)</a:t>
            </a:r>
            <a:br>
              <a:rPr lang="en-US" sz="2000" b="1" dirty="0"/>
            </a:br>
            <a:r>
              <a:rPr lang="en-US" sz="2000" i="1" dirty="0"/>
              <a:t>3-day EOPOWER (self-study) course for professionals</a:t>
            </a:r>
            <a:br>
              <a:rPr lang="en-US" sz="2000" i="1" dirty="0"/>
            </a:br>
            <a:r>
              <a:rPr lang="en-US" sz="2000" dirty="0">
                <a:hlinkClick r:id="rId2"/>
              </a:rPr>
              <a:t>http://menhir.itc.utwente.nl:5000/fbsharing/KGKOZXKU/</a:t>
            </a:r>
            <a:endParaRPr lang="en-US" sz="2000" dirty="0"/>
          </a:p>
          <a:p>
            <a:pPr marL="0" indent="0">
              <a:buNone/>
            </a:pPr>
            <a:endParaRPr lang="en-US" sz="2400" dirty="0"/>
          </a:p>
          <a:p>
            <a:pPr marL="0" indent="0">
              <a:buNone/>
            </a:pPr>
            <a:endParaRPr lang="en-US" sz="2400" u="sng" dirty="0" smtClean="0"/>
          </a:p>
          <a:p>
            <a:pPr>
              <a:buNone/>
            </a:pPr>
            <a:r>
              <a:rPr lang="en-US" sz="2400" b="1" i="1" dirty="0" smtClean="0"/>
              <a:t>	</a:t>
            </a:r>
            <a:r>
              <a:rPr lang="en-US" sz="2400" dirty="0" smtClean="0"/>
              <a:t>	</a:t>
            </a:r>
            <a:endParaRPr lang="en-US" sz="2400" dirty="0"/>
          </a:p>
        </p:txBody>
      </p:sp>
      <p:sp>
        <p:nvSpPr>
          <p:cNvPr id="8" name="Slide Number Placeholder 7"/>
          <p:cNvSpPr>
            <a:spLocks noGrp="1"/>
          </p:cNvSpPr>
          <p:nvPr>
            <p:ph type="sldNum" sz="quarter" idx="12"/>
          </p:nvPr>
        </p:nvSpPr>
        <p:spPr/>
        <p:txBody>
          <a:bodyPr/>
          <a:lstStyle/>
          <a:p>
            <a:fld id="{7AE59B96-4131-4DD5-A7F3-9C8969C240CC}" type="slidenum">
              <a:rPr lang="en-US" smtClean="0"/>
              <a:pPr/>
              <a:t>124</a:t>
            </a:fld>
            <a:endParaRPr lang="en-US" dirty="0"/>
          </a:p>
        </p:txBody>
      </p:sp>
      <p:pic>
        <p:nvPicPr>
          <p:cNvPr id="17"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249000"/>
            <a:ext cx="666750" cy="762000"/>
          </a:xfrm>
          <a:prstGeom prst="rect">
            <a:avLst/>
          </a:prstGeom>
        </p:spPr>
      </p:pic>
    </p:spTree>
    <p:extLst>
      <p:ext uri="{BB962C8B-B14F-4D97-AF65-F5344CB8AC3E}">
        <p14:creationId xmlns:p14="http://schemas.microsoft.com/office/powerpoint/2010/main" val="3884144104"/>
      </p:ext>
    </p:extLst>
  </p:cSld>
  <p:clrMapOvr>
    <a:masterClrMapping/>
  </p:clrMapOvr>
  <p:transition advTm="2000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470"/>
            <a:ext cx="7772400" cy="1470025"/>
          </a:xfrm>
        </p:spPr>
        <p:txBody>
          <a:bodyPr>
            <a:normAutofit/>
          </a:bodyPr>
          <a:lstStyle/>
          <a:p>
            <a:r>
              <a:rPr lang="en-US" sz="4800" b="1" dirty="0" smtClean="0"/>
              <a:t>Further details:</a:t>
            </a:r>
            <a:endParaRPr lang="en-US" sz="4800" b="1" dirty="0"/>
          </a:p>
        </p:txBody>
      </p:sp>
      <p:sp>
        <p:nvSpPr>
          <p:cNvPr id="3" name="Subtitle 2"/>
          <p:cNvSpPr>
            <a:spLocks noGrp="1"/>
          </p:cNvSpPr>
          <p:nvPr>
            <p:ph type="subTitle" idx="1"/>
          </p:nvPr>
        </p:nvSpPr>
        <p:spPr>
          <a:xfrm>
            <a:off x="1371600" y="3886200"/>
            <a:ext cx="6400800" cy="2133600"/>
          </a:xfrm>
        </p:spPr>
        <p:txBody>
          <a:bodyPr>
            <a:normAutofit fontScale="92500" lnSpcReduction="20000"/>
          </a:bodyPr>
          <a:lstStyle/>
          <a:p>
            <a:r>
              <a:rPr lang="en-US" sz="2800" dirty="0" smtClean="0"/>
              <a:t>Contact: Mark Noort</a:t>
            </a:r>
          </a:p>
          <a:p>
            <a:r>
              <a:rPr lang="en-US" sz="2800" dirty="0" smtClean="0">
                <a:hlinkClick r:id="rId2"/>
              </a:rPr>
              <a:t>m.noort@hcpinternational.com</a:t>
            </a:r>
            <a:r>
              <a:rPr lang="en-US" sz="2800" dirty="0" smtClean="0"/>
              <a:t> </a:t>
            </a:r>
          </a:p>
          <a:p>
            <a:endParaRPr lang="en-US" sz="2800" dirty="0" smtClean="0"/>
          </a:p>
          <a:p>
            <a:r>
              <a:rPr lang="en-US" sz="2800" dirty="0" smtClean="0"/>
              <a:t> </a:t>
            </a:r>
            <a:r>
              <a:rPr lang="en-US" sz="2800" dirty="0" smtClean="0">
                <a:hlinkClick r:id="rId3"/>
              </a:rPr>
              <a:t>www.eopower.eu</a:t>
            </a:r>
            <a:r>
              <a:rPr lang="en-US" sz="2800" dirty="0" smtClean="0"/>
              <a:t> </a:t>
            </a:r>
          </a:p>
          <a:p>
            <a:r>
              <a:rPr lang="en-US" sz="2800" dirty="0" smtClean="0">
                <a:hlinkClick r:id="rId4"/>
              </a:rPr>
              <a:t>www.hcpinternational.com</a:t>
            </a:r>
            <a:r>
              <a:rPr lang="en-US" sz="2800" dirty="0" smtClean="0"/>
              <a:t> </a:t>
            </a:r>
          </a:p>
          <a:p>
            <a:endParaRPr lang="en-US" sz="28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125</a:t>
            </a:fld>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762000"/>
            <a:ext cx="2673025" cy="1371600"/>
          </a:xfrm>
          <a:prstGeom prst="rect">
            <a:avLst/>
          </a:prstGeom>
        </p:spPr>
      </p:pic>
    </p:spTree>
  </p:cSld>
  <p:clrMapOvr>
    <a:masterClrMapping/>
  </p:clrMapOvr>
  <p:transition advTm="2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13</a:t>
            </a:fld>
            <a:endParaRPr lang="en-US" dirty="0"/>
          </a:p>
        </p:txBody>
      </p:sp>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1980000"/>
            <a:ext cx="30734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6175" y="1980000"/>
            <a:ext cx="49784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378000" y="5760000"/>
            <a:ext cx="83833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spcBef>
                <a:spcPct val="0"/>
              </a:spcBef>
              <a:buSzTx/>
              <a:buFontTx/>
              <a:buNone/>
            </a:pPr>
            <a:r>
              <a:rPr lang="en-US" altLang="en-US" sz="1600" i="1" dirty="0">
                <a:latin typeface="+mn-lt"/>
              </a:rPr>
              <a:t>World food production must rise by 50% in 2030 to meet increasing </a:t>
            </a:r>
            <a:r>
              <a:rPr lang="en-US" altLang="en-US" sz="1600" i="1" dirty="0" smtClean="0">
                <a:latin typeface="+mn-lt"/>
              </a:rPr>
              <a:t>demand Source</a:t>
            </a:r>
            <a:r>
              <a:rPr lang="en-US" altLang="en-US" sz="1600" i="1" dirty="0">
                <a:latin typeface="+mn-lt"/>
              </a:rPr>
              <a:t>: FAO/UN, 2008</a:t>
            </a:r>
          </a:p>
        </p:txBody>
      </p:sp>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414315057"/>
      </p:ext>
    </p:extLst>
  </p:cSld>
  <p:clrMapOvr>
    <a:masterClrMapping/>
  </p:clrMapOvr>
  <p:transition advTm="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14</a:t>
            </a:fld>
            <a:endParaRPr lang="en-US" dirty="0"/>
          </a:p>
        </p:txBody>
      </p:sp>
      <p:sp>
        <p:nvSpPr>
          <p:cNvPr id="2" name="TextBox 1"/>
          <p:cNvSpPr txBox="1"/>
          <p:nvPr/>
        </p:nvSpPr>
        <p:spPr>
          <a:xfrm>
            <a:off x="378000" y="324000"/>
            <a:ext cx="8208000" cy="1323439"/>
          </a:xfrm>
          <a:prstGeom prst="rect">
            <a:avLst/>
          </a:prstGeom>
          <a:noFill/>
        </p:spPr>
        <p:txBody>
          <a:bodyPr wrap="square" rtlCol="0" anchor="ctr">
            <a:spAutoFit/>
          </a:bodyPr>
          <a:lstStyle/>
          <a:p>
            <a:pPr algn="r"/>
            <a:r>
              <a:rPr lang="en-US" sz="4000" b="1" i="1" dirty="0" smtClean="0">
                <a:solidFill>
                  <a:srgbClr val="4676A6"/>
                </a:solidFill>
              </a:rPr>
              <a:t>Food security &amp; increased </a:t>
            </a:r>
            <a:br>
              <a:rPr lang="en-US" sz="4000" b="1" i="1" dirty="0" smtClean="0">
                <a:solidFill>
                  <a:srgbClr val="4676A6"/>
                </a:solidFill>
              </a:rPr>
            </a:br>
            <a:r>
              <a:rPr lang="en-US" sz="4000" b="1" i="1" dirty="0" smtClean="0">
                <a:solidFill>
                  <a:srgbClr val="4676A6"/>
                </a:solidFill>
              </a:rPr>
              <a:t>production / productivity</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000000"/>
                </a:solidFill>
                <a:effectLst/>
                <a:uLnTx/>
                <a:uFillTx/>
              </a:rPr>
              <a:t>Food security in terms of avoiding hunger and undernourishment;</a:t>
            </a:r>
          </a:p>
          <a:p>
            <a:pPr marL="342000" indent="-342000">
              <a:lnSpc>
                <a:spcPct val="80000"/>
              </a:lnSpc>
              <a:spcBef>
                <a:spcPts val="0"/>
              </a:spcBef>
              <a:spcAft>
                <a:spcPts val="1200"/>
              </a:spcAft>
              <a:buFont typeface="Arial" panose="020B0604020202020204" pitchFamily="34" charset="0"/>
              <a:buChar char="•"/>
              <a:defRPr/>
            </a:pPr>
            <a:r>
              <a:rPr lang="en-GB" sz="2600" kern="0" dirty="0" smtClean="0"/>
              <a:t>Food security in terms of increased demand: production and productivity should go up;</a:t>
            </a:r>
            <a:endParaRPr lang="en-GB" sz="2600" kern="0" dirty="0"/>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lang="en-GB" sz="2600" kern="0" dirty="0" smtClean="0"/>
              <a:t>Food security in terms of sustainable management of natural resources</a:t>
            </a:r>
            <a:r>
              <a:rPr kumimoji="0" lang="en-GB" sz="2600" i="0" u="none" strike="noStrike" kern="0" cap="none" spc="0" normalizeH="0" baseline="0" noProof="0" dirty="0" smtClean="0">
                <a:ln>
                  <a:noFill/>
                </a:ln>
                <a:solidFill>
                  <a:srgbClr val="000000"/>
                </a:solidFill>
                <a:effectLst/>
                <a:uLnTx/>
                <a:uFillTx/>
              </a:rPr>
              <a: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000000"/>
                </a:solidFill>
                <a:effectLst/>
                <a:uLnTx/>
                <a:uFillTx/>
              </a:rPr>
              <a:t>Food security in terms of increased resilience with respect to the effects</a:t>
            </a:r>
            <a:r>
              <a:rPr kumimoji="0" lang="en-GB" sz="2600" i="0" u="none" strike="noStrike" kern="0" cap="none" spc="0" normalizeH="0" noProof="0" dirty="0" smtClean="0">
                <a:ln>
                  <a:noFill/>
                </a:ln>
                <a:solidFill>
                  <a:srgbClr val="000000"/>
                </a:solidFill>
                <a:effectLst/>
                <a:uLnTx/>
                <a:uFillTx/>
              </a:rPr>
              <a:t> of climate change and disasters / pests</a:t>
            </a:r>
            <a:r>
              <a:rPr kumimoji="0" lang="en-GB" sz="2600" i="0" u="none" strike="noStrike" kern="0" cap="none" spc="0" normalizeH="0" baseline="0" noProof="0" dirty="0" smtClean="0">
                <a:ln>
                  <a:noFill/>
                </a:ln>
                <a:solidFill>
                  <a:srgbClr val="000000"/>
                </a:solidFill>
                <a:effectLst/>
                <a:uLnTx/>
                <a:uFillTx/>
              </a:rPr>
              <a: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000000"/>
                </a:solidFill>
                <a:effectLst/>
                <a:uLnTx/>
                <a:uFillTx/>
              </a:rPr>
              <a:t>Food</a:t>
            </a:r>
            <a:r>
              <a:rPr kumimoji="0" lang="en-GB" sz="2600" i="0" u="none" strike="noStrike" kern="0" cap="none" spc="0" normalizeH="0" noProof="0" dirty="0" smtClean="0">
                <a:ln>
                  <a:noFill/>
                </a:ln>
                <a:solidFill>
                  <a:srgbClr val="000000"/>
                </a:solidFill>
                <a:effectLst/>
                <a:uLnTx/>
                <a:uFillTx/>
              </a:rPr>
              <a:t> security in terms of conflicting interests: biofuels may lead to more income for the farmer, but also to higher food prices in general</a:t>
            </a:r>
            <a:r>
              <a:rPr kumimoji="0" lang="en-GB" sz="2600" i="0" u="none" strike="noStrike" kern="0" cap="none" spc="0" normalizeH="0" baseline="0" noProof="0" dirty="0" smtClean="0">
                <a:ln>
                  <a:noFill/>
                </a:ln>
                <a:solidFill>
                  <a:srgbClr val="000000"/>
                </a:solidFill>
                <a:effectLst/>
                <a:uLnTx/>
                <a:uFillTx/>
              </a:rPr>
              <a:t>.</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00963931"/>
      </p:ext>
    </p:extLst>
  </p:cSld>
  <p:clrMapOvr>
    <a:masterClrMapping/>
  </p:clrMapOvr>
  <p:transition advTm="2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4679205"/>
          </a:xfrm>
        </p:spPr>
        <p:txBody>
          <a:bodyPr>
            <a:normAutofit/>
          </a:bodyPr>
          <a:lstStyle/>
          <a:p>
            <a:pPr marL="0" indent="0">
              <a:lnSpc>
                <a:spcPct val="80000"/>
              </a:lnSpc>
              <a:spcBef>
                <a:spcPts val="0"/>
              </a:spcBef>
              <a:spcAft>
                <a:spcPts val="1200"/>
              </a:spcAft>
              <a:buNone/>
            </a:pPr>
            <a:r>
              <a:rPr lang="en-US" sz="2600" b="1" dirty="0" smtClean="0"/>
              <a:t>Sustainable agricultural productivity growth and bridging the gap for small family farms </a:t>
            </a:r>
            <a:r>
              <a:rPr lang="en-US" sz="2000" b="1" dirty="0" smtClean="0"/>
              <a:t>(for G20; 2012) </a:t>
            </a:r>
          </a:p>
          <a:p>
            <a:pPr marL="0" indent="0">
              <a:lnSpc>
                <a:spcPct val="80000"/>
              </a:lnSpc>
              <a:spcBef>
                <a:spcPts val="0"/>
              </a:spcBef>
              <a:spcAft>
                <a:spcPts val="1200"/>
              </a:spcAft>
              <a:buNone/>
            </a:pPr>
            <a:r>
              <a:rPr lang="en-US" sz="2600" b="1" dirty="0" smtClean="0"/>
              <a:t>World agriculture towards 2030/2050 – the 2012 revision </a:t>
            </a:r>
            <a:r>
              <a:rPr lang="en-US" sz="2000" b="1" dirty="0" smtClean="0"/>
              <a:t>(FAO; 2012)</a:t>
            </a:r>
          </a:p>
          <a:p>
            <a:pPr marL="0" indent="0">
              <a:lnSpc>
                <a:spcPct val="80000"/>
              </a:lnSpc>
              <a:spcBef>
                <a:spcPts val="0"/>
              </a:spcBef>
              <a:spcAft>
                <a:spcPts val="1200"/>
              </a:spcAft>
              <a:buNone/>
            </a:pPr>
            <a:r>
              <a:rPr lang="en-US" sz="2600" b="1" dirty="0" smtClean="0"/>
              <a:t>Food </a:t>
            </a:r>
            <a:r>
              <a:rPr lang="en-US" sz="2600" b="1" dirty="0"/>
              <a:t>and </a:t>
            </a:r>
            <a:r>
              <a:rPr lang="en-US" sz="2600" b="1" dirty="0" smtClean="0"/>
              <a:t>water: analysis </a:t>
            </a:r>
            <a:r>
              <a:rPr lang="en-US" sz="2600" b="1" dirty="0"/>
              <a:t>of potentially new themes in </a:t>
            </a:r>
            <a:r>
              <a:rPr lang="en-US" sz="2600" b="1" dirty="0" smtClean="0"/>
              <a:t>water management </a:t>
            </a:r>
            <a:r>
              <a:rPr lang="en-US" sz="2600" b="1" dirty="0"/>
              <a:t>- future trends and </a:t>
            </a:r>
            <a:r>
              <a:rPr lang="en-US" sz="2600" b="1" dirty="0" smtClean="0"/>
              <a:t>research needs </a:t>
            </a:r>
            <a:r>
              <a:rPr lang="en-US" sz="2000" b="1" dirty="0" smtClean="0"/>
              <a:t>(</a:t>
            </a:r>
            <a:r>
              <a:rPr lang="en-US" sz="2000" b="1" dirty="0" err="1" smtClean="0"/>
              <a:t>FutureWater</a:t>
            </a:r>
            <a:r>
              <a:rPr lang="en-US" sz="2000" b="1" dirty="0" smtClean="0"/>
              <a:t>; 2010)</a:t>
            </a:r>
          </a:p>
          <a:p>
            <a:pPr marL="0" indent="0">
              <a:lnSpc>
                <a:spcPct val="80000"/>
              </a:lnSpc>
              <a:spcBef>
                <a:spcPts val="0"/>
              </a:spcBef>
              <a:spcAft>
                <a:spcPts val="1200"/>
              </a:spcAft>
              <a:buNone/>
            </a:pPr>
            <a:r>
              <a:rPr lang="en-US" sz="2600" b="1" dirty="0"/>
              <a:t>Solutions sustainable agriculture and food systems – </a:t>
            </a:r>
            <a:r>
              <a:rPr lang="en-US" sz="2600" dirty="0"/>
              <a:t>Technical report for the post-2015 development </a:t>
            </a:r>
            <a:r>
              <a:rPr lang="en-US" sz="2600" dirty="0" smtClean="0"/>
              <a:t>agenda </a:t>
            </a:r>
            <a:r>
              <a:rPr lang="en-US" sz="2000" b="1" dirty="0" smtClean="0"/>
              <a:t>(UNSDSN; 2013)</a:t>
            </a:r>
            <a:r>
              <a:rPr lang="en-US" sz="2000" i="1" dirty="0" smtClean="0"/>
              <a:t> </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15</a:t>
            </a:fld>
            <a:endParaRPr lang="en-US"/>
          </a:p>
        </p:txBody>
      </p:sp>
      <p:sp>
        <p:nvSpPr>
          <p:cNvPr id="7" name="Title 1"/>
          <p:cNvSpPr txBox="1">
            <a:spLocks/>
          </p:cNvSpPr>
          <p:nvPr/>
        </p:nvSpPr>
        <p:spPr>
          <a:xfrm>
            <a:off x="378000" y="1620000"/>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4438" y="409163"/>
            <a:ext cx="1071562" cy="1071562"/>
          </a:xfrm>
          <a:prstGeom prst="rect">
            <a:avLst/>
          </a:prstGeom>
        </p:spPr>
      </p:pic>
      <p:pic>
        <p:nvPicPr>
          <p:cNvPr id="9" name="Picture 2" descr="D:\M.Noort\My Documents\3 GEO\geonetcab\promotion\toolkits\crop modeling toolkit\1. international trends\climate change\fao logo.gif"/>
          <p:cNvPicPr>
            <a:picLocks noChangeAspect="1" noChangeArrowheads="1"/>
          </p:cNvPicPr>
          <p:nvPr/>
        </p:nvPicPr>
        <p:blipFill>
          <a:blip r:embed="rId3" cstate="print"/>
          <a:srcRect/>
          <a:stretch>
            <a:fillRect/>
          </a:stretch>
        </p:blipFill>
        <p:spPr bwMode="auto">
          <a:xfrm>
            <a:off x="5760000" y="512325"/>
            <a:ext cx="968400" cy="968400"/>
          </a:xfrm>
          <a:prstGeom prst="rect">
            <a:avLst/>
          </a:prstGeom>
          <a:noFill/>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0000" y="766350"/>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4084099542"/>
      </p:ext>
    </p:extLst>
  </p:cSld>
  <p:clrMapOvr>
    <a:masterClrMapping/>
  </p:clrMapOvr>
  <p:transition advTm="2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40000"/>
            <a:ext cx="8208000" cy="4679205"/>
          </a:xfrm>
        </p:spPr>
        <p:txBody>
          <a:bodyPr>
            <a:normAutofit/>
          </a:bodyPr>
          <a:lstStyle/>
          <a:p>
            <a:pPr marL="0" indent="0">
              <a:lnSpc>
                <a:spcPct val="80000"/>
              </a:lnSpc>
              <a:spcBef>
                <a:spcPts val="0"/>
              </a:spcBef>
              <a:spcAft>
                <a:spcPts val="1200"/>
              </a:spcAft>
              <a:buNone/>
            </a:pPr>
            <a:r>
              <a:rPr lang="en-US" sz="2600" b="1" dirty="0" smtClean="0"/>
              <a:t>The state of food insecurity in </a:t>
            </a:r>
            <a:r>
              <a:rPr lang="en-US" sz="2600" b="1" dirty="0"/>
              <a:t>the world </a:t>
            </a:r>
            <a:r>
              <a:rPr lang="en-US" sz="2600" dirty="0" smtClean="0"/>
              <a:t> </a:t>
            </a:r>
            <a:br>
              <a:rPr lang="en-US" sz="2600" dirty="0" smtClean="0"/>
            </a:br>
            <a:r>
              <a:rPr lang="en-US" sz="2600" dirty="0" smtClean="0"/>
              <a:t>economic </a:t>
            </a:r>
            <a:r>
              <a:rPr lang="en-US" sz="2600" dirty="0"/>
              <a:t>growth is necessary but not </a:t>
            </a:r>
            <a:r>
              <a:rPr lang="en-US" sz="2600" dirty="0" smtClean="0"/>
              <a:t>sufficient to </a:t>
            </a:r>
            <a:r>
              <a:rPr lang="en-US" sz="2600" dirty="0"/>
              <a:t>accelerate reduction of hunger and malnutrition </a:t>
            </a:r>
            <a:r>
              <a:rPr lang="en-US" sz="2600" dirty="0" smtClean="0"/>
              <a:t/>
            </a:r>
            <a:br>
              <a:rPr lang="en-US" sz="2600" dirty="0" smtClean="0"/>
            </a:br>
            <a:r>
              <a:rPr lang="en-US" sz="2000" b="1" dirty="0" smtClean="0"/>
              <a:t>(IFAD, WFP, FAO; 2012) </a:t>
            </a:r>
          </a:p>
          <a:p>
            <a:pPr marL="0" indent="0">
              <a:lnSpc>
                <a:spcPct val="80000"/>
              </a:lnSpc>
              <a:spcBef>
                <a:spcPts val="0"/>
              </a:spcBef>
              <a:spcAft>
                <a:spcPts val="1200"/>
              </a:spcAft>
              <a:buNone/>
            </a:pPr>
            <a:endParaRPr lang="en-US" sz="2600" dirty="0" smtClean="0"/>
          </a:p>
          <a:p>
            <a:pPr marL="0" indent="0">
              <a:lnSpc>
                <a:spcPct val="80000"/>
              </a:lnSpc>
              <a:spcBef>
                <a:spcPts val="0"/>
              </a:spcBef>
              <a:spcAft>
                <a:spcPts val="1200"/>
              </a:spcAft>
              <a:buNone/>
            </a:pPr>
            <a:r>
              <a:rPr lang="en-US" sz="2600" b="1" dirty="0" smtClean="0"/>
              <a:t>Agricultural outlook 2015 – 2024 </a:t>
            </a:r>
            <a:br>
              <a:rPr lang="en-US" sz="2600" b="1" dirty="0" smtClean="0"/>
            </a:br>
            <a:r>
              <a:rPr lang="en-US" sz="2600" dirty="0" smtClean="0"/>
              <a:t>highlights </a:t>
            </a:r>
            <a:r>
              <a:rPr lang="en-US" sz="2000" b="1" dirty="0" smtClean="0"/>
              <a:t>(OECD, FAO; 2015)</a:t>
            </a:r>
          </a:p>
          <a:p>
            <a:pPr>
              <a:lnSpc>
                <a:spcPct val="80000"/>
              </a:lnSpc>
              <a:spcAft>
                <a:spcPts val="1200"/>
              </a:spcAft>
              <a:buNone/>
            </a:pPr>
            <a:r>
              <a:rPr lang="en-US" sz="2600" dirty="0" smtClean="0"/>
              <a:t>	</a:t>
            </a:r>
          </a:p>
          <a:p>
            <a:pPr marL="0" indent="0">
              <a:lnSpc>
                <a:spcPct val="80000"/>
              </a:lnSpc>
              <a:spcBef>
                <a:spcPts val="0"/>
              </a:spcBef>
              <a:spcAft>
                <a:spcPts val="1200"/>
              </a:spcAft>
              <a:buNone/>
            </a:pPr>
            <a:r>
              <a:rPr lang="en-US" sz="2600" b="1" dirty="0" smtClean="0"/>
              <a:t>The state of food and agriculture </a:t>
            </a:r>
            <a:br>
              <a:rPr lang="en-US" sz="2600" b="1" dirty="0" smtClean="0"/>
            </a:br>
            <a:r>
              <a:rPr lang="en-US" sz="2600" dirty="0" smtClean="0"/>
              <a:t>investing in agriculture for a better future</a:t>
            </a:r>
            <a:r>
              <a:rPr lang="en-US" sz="2600" b="1" dirty="0" smtClean="0"/>
              <a:t> </a:t>
            </a:r>
            <a:r>
              <a:rPr lang="en-US" sz="2000" b="1" dirty="0" smtClean="0"/>
              <a:t>(FAO; 2010)</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16</a:t>
            </a:fld>
            <a:endParaRPr lang="en-US"/>
          </a:p>
        </p:txBody>
      </p:sp>
      <p:sp>
        <p:nvSpPr>
          <p:cNvPr id="7" name="Title 1"/>
          <p:cNvSpPr txBox="1">
            <a:spLocks/>
          </p:cNvSpPr>
          <p:nvPr/>
        </p:nvSpPr>
        <p:spPr>
          <a:xfrm>
            <a:off x="378000" y="1080000"/>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9" name="Picture 2" descr="D:\M.Noort\My Documents\3 GEO\geonetcab\promotion\toolkits\crop modeling toolkit\1. international trends\climate change\fao logo.gif"/>
          <p:cNvPicPr>
            <a:picLocks noChangeAspect="1" noChangeArrowheads="1"/>
          </p:cNvPicPr>
          <p:nvPr/>
        </p:nvPicPr>
        <p:blipFill>
          <a:blip r:embed="rId2" cstate="print"/>
          <a:srcRect/>
          <a:stretch>
            <a:fillRect/>
          </a:stretch>
        </p:blipFill>
        <p:spPr bwMode="auto">
          <a:xfrm>
            <a:off x="7617600" y="36000"/>
            <a:ext cx="968400" cy="968400"/>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000" y="144000"/>
            <a:ext cx="1347216" cy="8473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0000" y="149328"/>
            <a:ext cx="1706880" cy="80467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180000"/>
            <a:ext cx="2286000" cy="841248"/>
          </a:xfrm>
          <a:prstGeom prst="rect">
            <a:avLst/>
          </a:prstGeom>
        </p:spPr>
      </p:pic>
      <p:pic>
        <p:nvPicPr>
          <p:cNvPr id="11"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1401653806"/>
      </p:ext>
    </p:extLst>
  </p:cSld>
  <p:clrMapOvr>
    <a:masterClrMapping/>
  </p:clrMapOvr>
  <p:transition advTm="2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17</a:t>
            </a:fld>
            <a:endParaRPr lang="en-US"/>
          </a:p>
        </p:txBody>
      </p:sp>
      <p:sp>
        <p:nvSpPr>
          <p:cNvPr id="2" name="TextBox 1"/>
          <p:cNvSpPr txBox="1"/>
          <p:nvPr/>
        </p:nvSpPr>
        <p:spPr>
          <a:xfrm>
            <a:off x="377999" y="900000"/>
            <a:ext cx="8208000" cy="707886"/>
          </a:xfrm>
          <a:prstGeom prst="rect">
            <a:avLst/>
          </a:prstGeom>
          <a:noFill/>
        </p:spPr>
        <p:txBody>
          <a:bodyPr wrap="square" rtlCol="0" anchor="ctr">
            <a:spAutoFit/>
          </a:bodyPr>
          <a:lstStyle/>
          <a:p>
            <a:pPr algn="r"/>
            <a:r>
              <a:rPr lang="en-US" sz="4000" b="1" i="1" dirty="0" smtClean="0">
                <a:solidFill>
                  <a:srgbClr val="4676A6"/>
                </a:solidFill>
              </a:rPr>
              <a:t>Climate change</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Climate will likely be substantially warmer in most parts of the world;</a:t>
            </a:r>
          </a:p>
          <a:p>
            <a:pPr marL="342000" indent="-342000">
              <a:lnSpc>
                <a:spcPct val="80000"/>
              </a:lnSpc>
              <a:spcBef>
                <a:spcPts val="0"/>
              </a:spcBef>
              <a:spcAft>
                <a:spcPts val="1200"/>
              </a:spcAft>
              <a:buFont typeface="Arial" panose="020B0604020202020204" pitchFamily="34" charset="0"/>
              <a:buChar char="•"/>
              <a:defRPr/>
            </a:pPr>
            <a:r>
              <a:rPr lang="en-GB" sz="2800" kern="0" dirty="0" smtClean="0"/>
              <a:t>Water availability for agriculture will be reduced;</a:t>
            </a:r>
            <a:endParaRPr lang="en-GB" sz="2800" kern="0" dirty="0"/>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More extreme weather events will occur </a:t>
            </a:r>
            <a:br>
              <a:rPr kumimoji="0" lang="en-GB" sz="2800" i="0" u="none" strike="noStrike" kern="0" cap="none" spc="0" normalizeH="0" baseline="0" noProof="0" dirty="0" smtClean="0">
                <a:ln>
                  <a:noFill/>
                </a:ln>
                <a:solidFill>
                  <a:srgbClr val="000000"/>
                </a:solidFill>
                <a:effectLst/>
                <a:uLnTx/>
                <a:uFillTx/>
              </a:rPr>
            </a:br>
            <a:r>
              <a:rPr kumimoji="0" lang="en-GB" sz="2800" i="0" u="none" strike="noStrike" kern="0" cap="none" spc="0" normalizeH="0" baseline="0" noProof="0" dirty="0" smtClean="0">
                <a:ln>
                  <a:noFill/>
                </a:ln>
                <a:solidFill>
                  <a:srgbClr val="000000"/>
                </a:solidFill>
                <a:effectLst/>
                <a:uLnTx/>
                <a:uFillTx/>
              </a:rPr>
              <a:t>(prolonged drought</a:t>
            </a:r>
            <a:r>
              <a:rPr lang="en-GB" sz="2800" kern="0" dirty="0" smtClean="0"/>
              <a:t>, heavy rainfall, heat waves, frost, etc.)</a:t>
            </a:r>
            <a:r>
              <a:rPr kumimoji="0" lang="en-GB" sz="2800" i="0" u="none" strike="noStrike" kern="0" cap="none" spc="0" normalizeH="0" baseline="0" noProof="0" dirty="0" smtClean="0">
                <a:ln>
                  <a:noFill/>
                </a:ln>
                <a:solidFill>
                  <a:srgbClr val="000000"/>
                </a:solidFill>
                <a:effectLst/>
                <a:uLnTx/>
                <a:uFillTx/>
              </a:rPr>
              <a: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Danger of pests and diseases</a:t>
            </a:r>
            <a:r>
              <a:rPr kumimoji="0" lang="en-GB" sz="2800" i="0" u="none" strike="noStrike" kern="0" cap="none" spc="0" normalizeH="0" noProof="0" dirty="0" smtClean="0">
                <a:ln>
                  <a:noFill/>
                </a:ln>
                <a:solidFill>
                  <a:srgbClr val="000000"/>
                </a:solidFill>
                <a:effectLst/>
                <a:uLnTx/>
                <a:uFillTx/>
              </a:rPr>
              <a:t> will increase</a:t>
            </a:r>
            <a:r>
              <a:rPr kumimoji="0" lang="en-GB" sz="2800" i="0" u="none" strike="noStrike" kern="0" cap="none" spc="0" normalizeH="0" baseline="0" noProof="0" dirty="0" smtClean="0">
                <a:ln>
                  <a:noFill/>
                </a:ln>
                <a:solidFill>
                  <a:srgbClr val="000000"/>
                </a:solidFill>
                <a:effectLst/>
                <a:uLnTx/>
                <a:uFillTx/>
              </a:rPr>
              <a:t>.</a:t>
            </a:r>
          </a:p>
          <a:p>
            <a:pPr marL="285750" marR="0" lvl="0" indent="-285750" algn="l" defTabSz="914400" rtl="0" eaLnBrk="0" fontAlgn="base" latinLnBrk="0" hangingPunct="0">
              <a:lnSpc>
                <a:spcPct val="100000"/>
              </a:lnSpc>
              <a:spcBef>
                <a:spcPct val="20000"/>
              </a:spcBef>
              <a:spcAft>
                <a:spcPct val="0"/>
              </a:spcAft>
              <a:buClrTx/>
              <a:buSzPct val="60000"/>
              <a:buFont typeface="Arial" panose="020B0604020202020204" pitchFamily="34" charset="0"/>
              <a:buChar char="•"/>
              <a:tabLst/>
              <a:defRPr/>
            </a:pPr>
            <a:endParaRPr kumimoji="0" lang="en-GB" sz="24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00963931"/>
      </p:ext>
    </p:extLst>
  </p:cSld>
  <p:clrMapOvr>
    <a:masterClrMapping/>
  </p:clrMapOvr>
  <p:transition advTm="2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18</a:t>
            </a:fld>
            <a:endParaRPr lang="en-US"/>
          </a:p>
        </p:txBody>
      </p:sp>
      <p:sp>
        <p:nvSpPr>
          <p:cNvPr id="10" name="Tijdelijke aanduiding voor inhoud 2"/>
          <p:cNvSpPr txBox="1">
            <a:spLocks/>
          </p:cNvSpPr>
          <p:nvPr/>
        </p:nvSpPr>
        <p:spPr bwMode="auto">
          <a:xfrm>
            <a:off x="366713" y="5867400"/>
            <a:ext cx="85725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714375" marR="0" lvl="0" indent="-714375" algn="l" defTabSz="914400" rtl="0" eaLnBrk="0" fontAlgn="base" latinLnBrk="0" hangingPunct="0">
              <a:lnSpc>
                <a:spcPct val="100000"/>
              </a:lnSpc>
              <a:spcBef>
                <a:spcPct val="20000"/>
              </a:spcBef>
              <a:spcAft>
                <a:spcPct val="0"/>
              </a:spcAft>
              <a:buClrTx/>
              <a:buSzPct val="60000"/>
              <a:buFont typeface="Arial" charset="0"/>
              <a:buNone/>
              <a:tabLst/>
              <a:defRPr/>
            </a:pPr>
            <a:endParaRPr kumimoji="0" lang="en-GB" sz="1800" b="1" i="0" u="none" strike="noStrike" kern="0" cap="none" spc="0" normalizeH="0" baseline="0" noProof="0" dirty="0" smtClean="0">
              <a:ln>
                <a:noFill/>
              </a:ln>
              <a:solidFill>
                <a:srgbClr val="000000"/>
              </a:solidFill>
              <a:effectLst/>
              <a:uLnTx/>
              <a:uFillTx/>
              <a:latin typeface="Verdana"/>
            </a:endParaRPr>
          </a:p>
          <a:p>
            <a:pPr marL="0" marR="0" lvl="0" indent="0" algn="l" defTabSz="914400" rtl="0" eaLnBrk="0" fontAlgn="base" latinLnBrk="0" hangingPunct="0">
              <a:lnSpc>
                <a:spcPct val="100000"/>
              </a:lnSpc>
              <a:spcBef>
                <a:spcPct val="20000"/>
              </a:spcBef>
              <a:spcAft>
                <a:spcPct val="0"/>
              </a:spcAft>
              <a:buClrTx/>
              <a:buSzPct val="60000"/>
              <a:tabLst/>
              <a:defRPr/>
            </a:pPr>
            <a:endParaRPr kumimoji="0" lang="en-GB" sz="1800" i="0" u="none" strike="noStrike" kern="0" cap="none" spc="0" normalizeH="0" baseline="0" noProof="0" dirty="0" smtClean="0">
              <a:ln>
                <a:noFill/>
              </a:ln>
              <a:solidFill>
                <a:srgbClr val="000000"/>
              </a:solidFill>
              <a:effectLst/>
              <a:uLnTx/>
              <a:uFillTx/>
              <a:latin typeface="Verdana"/>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103" y="260348"/>
            <a:ext cx="7961435" cy="5812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0103" y="5940000"/>
            <a:ext cx="8208000" cy="584775"/>
          </a:xfrm>
          <a:prstGeom prst="rect">
            <a:avLst/>
          </a:prstGeom>
          <a:noFill/>
        </p:spPr>
        <p:txBody>
          <a:bodyPr wrap="square" rtlCol="0">
            <a:spAutoFit/>
          </a:bodyPr>
          <a:lstStyle/>
          <a:p>
            <a:r>
              <a:rPr lang="en-US" sz="1600" i="1" dirty="0" smtClean="0"/>
              <a:t>A framework for developing a climate-smart agriculture strategy and investment proposals </a:t>
            </a:r>
            <a:br>
              <a:rPr lang="en-US" sz="1600" i="1" dirty="0" smtClean="0"/>
            </a:br>
            <a:r>
              <a:rPr lang="en-US" sz="1600" i="1" dirty="0" smtClean="0"/>
              <a:t>(FAO; 2012)</a:t>
            </a:r>
            <a:endParaRPr lang="en-US" sz="1600" i="1" dirty="0"/>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2967550460"/>
      </p:ext>
    </p:extLst>
  </p:cSld>
  <p:clrMapOvr>
    <a:masterClrMapping/>
  </p:clrMapOvr>
  <p:transition advTm="2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4679205"/>
          </a:xfrm>
        </p:spPr>
        <p:txBody>
          <a:bodyPr>
            <a:normAutofit/>
          </a:bodyPr>
          <a:lstStyle/>
          <a:p>
            <a:pPr marL="0" lvl="0" indent="0">
              <a:lnSpc>
                <a:spcPct val="80000"/>
              </a:lnSpc>
              <a:spcAft>
                <a:spcPts val="1200"/>
              </a:spcAft>
              <a:buNone/>
            </a:pPr>
            <a:r>
              <a:rPr lang="en-US" sz="2600" b="1" dirty="0" smtClean="0">
                <a:solidFill>
                  <a:prstClr val="black"/>
                </a:solidFill>
              </a:rPr>
              <a:t>Climate change </a:t>
            </a:r>
            <a:r>
              <a:rPr lang="en-US" sz="2600" b="1" dirty="0">
                <a:solidFill>
                  <a:prstClr val="black"/>
                </a:solidFill>
              </a:rPr>
              <a:t>and </a:t>
            </a:r>
            <a:r>
              <a:rPr lang="en-US" sz="2600" b="1" dirty="0" smtClean="0">
                <a:solidFill>
                  <a:prstClr val="black"/>
                </a:solidFill>
              </a:rPr>
              <a:t>food security</a:t>
            </a:r>
            <a:r>
              <a:rPr lang="en-US" sz="2600" b="1" dirty="0">
                <a:solidFill>
                  <a:prstClr val="black"/>
                </a:solidFill>
              </a:rPr>
              <a:t>: </a:t>
            </a:r>
            <a:r>
              <a:rPr lang="en-US" sz="2600" b="1" dirty="0" smtClean="0">
                <a:solidFill>
                  <a:prstClr val="black"/>
                </a:solidFill>
              </a:rPr>
              <a:t/>
            </a:r>
            <a:br>
              <a:rPr lang="en-US" sz="2600" b="1" dirty="0" smtClean="0">
                <a:solidFill>
                  <a:prstClr val="black"/>
                </a:solidFill>
              </a:rPr>
            </a:br>
            <a:r>
              <a:rPr lang="en-US" sz="2600" dirty="0" smtClean="0">
                <a:solidFill>
                  <a:prstClr val="black"/>
                </a:solidFill>
              </a:rPr>
              <a:t>a </a:t>
            </a:r>
            <a:r>
              <a:rPr lang="en-US" sz="2600" dirty="0">
                <a:solidFill>
                  <a:prstClr val="black"/>
                </a:solidFill>
              </a:rPr>
              <a:t>framework document </a:t>
            </a:r>
            <a:r>
              <a:rPr lang="en-US" sz="2000" b="1" dirty="0" smtClean="0">
                <a:solidFill>
                  <a:prstClr val="black"/>
                </a:solidFill>
              </a:rPr>
              <a:t>(FAO)</a:t>
            </a:r>
            <a:endParaRPr lang="en-US" sz="2000" b="1" dirty="0">
              <a:solidFill>
                <a:prstClr val="black"/>
              </a:solidFill>
            </a:endParaRPr>
          </a:p>
          <a:p>
            <a:pPr>
              <a:lnSpc>
                <a:spcPct val="80000"/>
              </a:lnSpc>
              <a:spcAft>
                <a:spcPts val="1200"/>
              </a:spcAft>
              <a:buNone/>
            </a:pPr>
            <a:endParaRPr lang="en-US" sz="2600" dirty="0" smtClean="0"/>
          </a:p>
          <a:p>
            <a:pPr marL="0" indent="0">
              <a:lnSpc>
                <a:spcPct val="80000"/>
              </a:lnSpc>
              <a:spcBef>
                <a:spcPts val="0"/>
              </a:spcBef>
              <a:spcAft>
                <a:spcPts val="1200"/>
              </a:spcAft>
              <a:buNone/>
            </a:pPr>
            <a:r>
              <a:rPr lang="en-US" sz="2600" b="1" dirty="0" smtClean="0"/>
              <a:t>The state of the world’s land and water resources for food and agriculture - </a:t>
            </a:r>
            <a:r>
              <a:rPr lang="en-US" sz="2600" dirty="0" smtClean="0"/>
              <a:t>managing systems at risk </a:t>
            </a:r>
            <a:r>
              <a:rPr lang="en-US" sz="2000" b="1" dirty="0" smtClean="0"/>
              <a:t>(FAO; 2011) </a:t>
            </a:r>
          </a:p>
          <a:p>
            <a:pPr marL="0" indent="0">
              <a:lnSpc>
                <a:spcPct val="80000"/>
              </a:lnSpc>
              <a:spcBef>
                <a:spcPts val="0"/>
              </a:spcBef>
              <a:spcAft>
                <a:spcPts val="1200"/>
              </a:spcAft>
              <a:buNone/>
            </a:pPr>
            <a:r>
              <a:rPr lang="en-US" sz="2600" dirty="0" smtClean="0"/>
              <a:t>	</a:t>
            </a:r>
          </a:p>
          <a:p>
            <a:pPr marL="0" indent="0">
              <a:lnSpc>
                <a:spcPct val="80000"/>
              </a:lnSpc>
              <a:spcBef>
                <a:spcPts val="0"/>
              </a:spcBef>
              <a:spcAft>
                <a:spcPts val="1200"/>
              </a:spcAft>
              <a:buNone/>
            </a:pPr>
            <a:r>
              <a:rPr lang="en-US" sz="2600" b="1" dirty="0" smtClean="0"/>
              <a:t>Water-food-energy nexus: towards </a:t>
            </a:r>
            <a:r>
              <a:rPr lang="en-US" sz="2600" b="1" dirty="0"/>
              <a:t>a widening of the water </a:t>
            </a:r>
            <a:r>
              <a:rPr lang="en-US" sz="2600" b="1" dirty="0" smtClean="0"/>
              <a:t>agenda </a:t>
            </a:r>
            <a:r>
              <a:rPr lang="en-US" sz="2000" b="1" dirty="0" smtClean="0"/>
              <a:t>(</a:t>
            </a:r>
            <a:r>
              <a:rPr lang="en-US" sz="2000" b="1" dirty="0" err="1" smtClean="0"/>
              <a:t>FutureWater</a:t>
            </a:r>
            <a:r>
              <a:rPr lang="en-US" sz="2000" b="1" dirty="0" smtClean="0"/>
              <a:t>; 2013)</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19</a:t>
            </a:fld>
            <a:endParaRPr lang="en-US"/>
          </a:p>
        </p:txBody>
      </p:sp>
      <p:sp>
        <p:nvSpPr>
          <p:cNvPr id="7" name="Title 1"/>
          <p:cNvSpPr txBox="1">
            <a:spLocks/>
          </p:cNvSpPr>
          <p:nvPr/>
        </p:nvSpPr>
        <p:spPr>
          <a:xfrm>
            <a:off x="378000" y="1620000"/>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10" name="Picture 2" descr="D:\M.Noort\My Documents\3 GEO\geonetcab\promotion\toolkits\crop modeling toolkit\1. international trends\climate change\fao logo.gif"/>
          <p:cNvPicPr>
            <a:picLocks noChangeAspect="1" noChangeArrowheads="1"/>
          </p:cNvPicPr>
          <p:nvPr/>
        </p:nvPicPr>
        <p:blipFill>
          <a:blip r:embed="rId2" cstate="print"/>
          <a:srcRect/>
          <a:stretch>
            <a:fillRect/>
          </a:stretch>
        </p:blipFill>
        <p:spPr bwMode="auto">
          <a:xfrm>
            <a:off x="7617600" y="512325"/>
            <a:ext cx="968400" cy="968400"/>
          </a:xfrm>
          <a:prstGeom prst="rect">
            <a:avLst/>
          </a:prstGeom>
          <a:noFill/>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8000" y="766350"/>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782279761"/>
      </p:ext>
    </p:extLst>
  </p:cSld>
  <p:clrMapOvr>
    <a:masterClrMapping/>
  </p:clrMapOvr>
  <p:transition advTm="2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3960000"/>
          </a:xfrm>
        </p:spPr>
        <p:txBody>
          <a:bodyPr>
            <a:normAutofit/>
          </a:bodyPr>
          <a:lstStyle/>
          <a:p>
            <a:pPr>
              <a:spcBef>
                <a:spcPts val="0"/>
              </a:spcBef>
              <a:buNone/>
            </a:pPr>
            <a:r>
              <a:rPr lang="en-US" sz="2800" dirty="0" smtClean="0"/>
              <a:t>Mark Noort, consultant, project manager</a:t>
            </a:r>
          </a:p>
          <a:p>
            <a:pPr>
              <a:spcBef>
                <a:spcPts val="0"/>
              </a:spcBef>
              <a:buNone/>
            </a:pPr>
            <a:r>
              <a:rPr lang="en-US" sz="2800" dirty="0" smtClean="0"/>
              <a:t>	</a:t>
            </a:r>
          </a:p>
          <a:p>
            <a:pPr>
              <a:spcBef>
                <a:spcPts val="0"/>
              </a:spcBef>
              <a:buNone/>
            </a:pPr>
            <a:r>
              <a:rPr lang="en-US" sz="2800" dirty="0" smtClean="0"/>
              <a:t>HCP international: </a:t>
            </a:r>
          </a:p>
          <a:p>
            <a:pPr>
              <a:spcBef>
                <a:spcPts val="0"/>
              </a:spcBef>
              <a:buNone/>
            </a:pPr>
            <a:r>
              <a:rPr lang="en-US" sz="2800" dirty="0" smtClean="0"/>
              <a:t>consulting, marketing of earth observation</a:t>
            </a:r>
          </a:p>
          <a:p>
            <a:pPr>
              <a:spcBef>
                <a:spcPts val="0"/>
              </a:spcBef>
              <a:buNone/>
            </a:pPr>
            <a:r>
              <a:rPr lang="en-US" sz="2800" dirty="0" smtClean="0"/>
              <a:t>	</a:t>
            </a:r>
          </a:p>
          <a:p>
            <a:pPr>
              <a:spcBef>
                <a:spcPts val="0"/>
              </a:spcBef>
              <a:buNone/>
            </a:pPr>
            <a:r>
              <a:rPr lang="en-US" sz="2800" dirty="0" smtClean="0"/>
              <a:t>Project director EOPOWER: </a:t>
            </a:r>
          </a:p>
          <a:p>
            <a:pPr>
              <a:spcBef>
                <a:spcPts val="0"/>
              </a:spcBef>
              <a:buNone/>
            </a:pPr>
            <a:r>
              <a:rPr lang="en-US" sz="2800" dirty="0" smtClean="0"/>
              <a:t>project for promotion &amp; capacity building of </a:t>
            </a:r>
          </a:p>
          <a:p>
            <a:pPr>
              <a:spcBef>
                <a:spcPts val="0"/>
              </a:spcBef>
              <a:buNone/>
            </a:pPr>
            <a:r>
              <a:rPr lang="en-US" sz="2800" dirty="0" smtClean="0"/>
              <a:t>earth observation applications</a:t>
            </a:r>
          </a:p>
        </p:txBody>
      </p:sp>
      <p:sp>
        <p:nvSpPr>
          <p:cNvPr id="6" name="Slide Number Placeholder 5"/>
          <p:cNvSpPr>
            <a:spLocks noGrp="1"/>
          </p:cNvSpPr>
          <p:nvPr>
            <p:ph type="sldNum" sz="quarter" idx="12"/>
          </p:nvPr>
        </p:nvSpPr>
        <p:spPr/>
        <p:txBody>
          <a:bodyPr/>
          <a:lstStyle/>
          <a:p>
            <a:fld id="{7AE59B96-4131-4DD5-A7F3-9C8969C240CC}" type="slidenum">
              <a:rPr lang="en-US" smtClean="0"/>
              <a:pPr/>
              <a:t>2</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058" y="838800"/>
            <a:ext cx="2275942" cy="910377"/>
          </a:xfrm>
          <a:prstGeom prst="rect">
            <a:avLst/>
          </a:prstGeom>
        </p:spPr>
      </p:pic>
      <p:sp>
        <p:nvSpPr>
          <p:cNvPr id="9" name="Title 1"/>
          <p:cNvSpPr txBox="1">
            <a:spLocks/>
          </p:cNvSpPr>
          <p:nvPr/>
        </p:nvSpPr>
        <p:spPr>
          <a:xfrm>
            <a:off x="378000" y="1620000"/>
            <a:ext cx="82080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chemeClr val="tx1"/>
                </a:solidFill>
                <a:effectLst/>
                <a:uLnTx/>
                <a:uFillTx/>
                <a:latin typeface="+mj-lt"/>
                <a:ea typeface="+mj-ea"/>
                <a:cs typeface="+mj-cs"/>
              </a:rPr>
              <a:t>0. Introduction</a:t>
            </a:r>
            <a:endParaRPr kumimoji="0" lang="en-US" sz="4000" b="1" i="1" u="none" strike="noStrike" kern="1200" cap="none" spc="0" normalizeH="0" baseline="0" noProof="0" dirty="0">
              <a:ln>
                <a:noFill/>
              </a:ln>
              <a:solidFill>
                <a:schemeClr val="tx1"/>
              </a:solidFill>
              <a:effectLst/>
              <a:uLnTx/>
              <a:uFillTx/>
              <a:latin typeface="+mj-l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4679205"/>
          </a:xfrm>
        </p:spPr>
        <p:txBody>
          <a:bodyPr>
            <a:normAutofit/>
          </a:bodyPr>
          <a:lstStyle/>
          <a:p>
            <a:pPr marL="0" lvl="0" indent="0">
              <a:lnSpc>
                <a:spcPct val="80000"/>
              </a:lnSpc>
              <a:spcBef>
                <a:spcPts val="0"/>
              </a:spcBef>
              <a:spcAft>
                <a:spcPts val="1200"/>
              </a:spcAft>
              <a:buNone/>
            </a:pPr>
            <a:r>
              <a:rPr lang="en-US" sz="2600" b="1" dirty="0" smtClean="0">
                <a:solidFill>
                  <a:prstClr val="black"/>
                </a:solidFill>
              </a:rPr>
              <a:t>Climate-smart agriculture </a:t>
            </a:r>
            <a:r>
              <a:rPr lang="en-US" sz="2600" dirty="0">
                <a:solidFill>
                  <a:prstClr val="black"/>
                </a:solidFill>
              </a:rPr>
              <a:t>- </a:t>
            </a:r>
            <a:r>
              <a:rPr lang="en-US" sz="2600" dirty="0" smtClean="0">
                <a:solidFill>
                  <a:prstClr val="black"/>
                </a:solidFill>
              </a:rPr>
              <a:t>increased productivity </a:t>
            </a:r>
            <a:r>
              <a:rPr lang="en-US" sz="2600" dirty="0">
                <a:solidFill>
                  <a:prstClr val="black"/>
                </a:solidFill>
              </a:rPr>
              <a:t>and </a:t>
            </a:r>
            <a:r>
              <a:rPr lang="en-US" sz="2600" dirty="0" smtClean="0">
                <a:solidFill>
                  <a:prstClr val="black"/>
                </a:solidFill>
              </a:rPr>
              <a:t>food security</a:t>
            </a:r>
            <a:r>
              <a:rPr lang="en-US" sz="2600" dirty="0">
                <a:solidFill>
                  <a:prstClr val="black"/>
                </a:solidFill>
              </a:rPr>
              <a:t>, </a:t>
            </a:r>
            <a:r>
              <a:rPr lang="en-US" sz="2600" dirty="0" smtClean="0">
                <a:solidFill>
                  <a:prstClr val="black"/>
                </a:solidFill>
              </a:rPr>
              <a:t>enhanced resilience </a:t>
            </a:r>
            <a:r>
              <a:rPr lang="en-US" sz="2600" dirty="0">
                <a:solidFill>
                  <a:prstClr val="black"/>
                </a:solidFill>
              </a:rPr>
              <a:t>and </a:t>
            </a:r>
            <a:r>
              <a:rPr lang="en-US" sz="2600" dirty="0" smtClean="0">
                <a:solidFill>
                  <a:prstClr val="black"/>
                </a:solidFill>
              </a:rPr>
              <a:t>reduced carbon emissions </a:t>
            </a:r>
            <a:r>
              <a:rPr lang="en-US" sz="2600" dirty="0">
                <a:solidFill>
                  <a:prstClr val="black"/>
                </a:solidFill>
              </a:rPr>
              <a:t>for </a:t>
            </a:r>
            <a:r>
              <a:rPr lang="en-US" sz="2600" dirty="0" smtClean="0">
                <a:solidFill>
                  <a:prstClr val="black"/>
                </a:solidFill>
              </a:rPr>
              <a:t>sustainable development </a:t>
            </a:r>
            <a:r>
              <a:rPr lang="en-US" sz="2000" b="1" dirty="0">
                <a:solidFill>
                  <a:prstClr val="black"/>
                </a:solidFill>
              </a:rPr>
              <a:t>(World </a:t>
            </a:r>
            <a:r>
              <a:rPr lang="en-US" sz="2000" b="1" dirty="0" smtClean="0">
                <a:solidFill>
                  <a:prstClr val="black"/>
                </a:solidFill>
              </a:rPr>
              <a:t>Bank; 2011)</a:t>
            </a:r>
            <a:endParaRPr lang="en-US" sz="2000" b="1" dirty="0">
              <a:solidFill>
                <a:prstClr val="black"/>
              </a:solidFill>
            </a:endParaRPr>
          </a:p>
          <a:p>
            <a:pPr marL="0" indent="0">
              <a:lnSpc>
                <a:spcPct val="80000"/>
              </a:lnSpc>
              <a:spcBef>
                <a:spcPts val="0"/>
              </a:spcBef>
              <a:spcAft>
                <a:spcPts val="1200"/>
              </a:spcAft>
              <a:buNone/>
            </a:pPr>
            <a:r>
              <a:rPr lang="en-US" sz="2600" b="1" dirty="0" smtClean="0"/>
              <a:t>A growing interest 2 </a:t>
            </a:r>
            <a:r>
              <a:rPr lang="en-US" sz="2600" dirty="0" smtClean="0"/>
              <a:t>- climate </a:t>
            </a:r>
            <a:r>
              <a:rPr lang="en-US" sz="2600" dirty="0"/>
              <a:t>and </a:t>
            </a:r>
            <a:r>
              <a:rPr lang="en-US" sz="2600" dirty="0" smtClean="0"/>
              <a:t>economic impacts </a:t>
            </a:r>
            <a:r>
              <a:rPr lang="en-US" sz="2600" dirty="0"/>
              <a:t>on the </a:t>
            </a:r>
            <a:r>
              <a:rPr lang="en-US" sz="2600" dirty="0" smtClean="0"/>
              <a:t>plant sector</a:t>
            </a:r>
            <a:r>
              <a:rPr lang="en-US" sz="2600" b="1" dirty="0" smtClean="0"/>
              <a:t> </a:t>
            </a:r>
            <a:r>
              <a:rPr lang="en-US" sz="2000" b="1" dirty="0" smtClean="0"/>
              <a:t>(IGES; 2012) </a:t>
            </a:r>
          </a:p>
          <a:p>
            <a:pPr marL="0" indent="0">
              <a:lnSpc>
                <a:spcPct val="80000"/>
              </a:lnSpc>
              <a:spcBef>
                <a:spcPts val="0"/>
              </a:spcBef>
              <a:spcAft>
                <a:spcPts val="1200"/>
              </a:spcAft>
              <a:buNone/>
            </a:pPr>
            <a:r>
              <a:rPr lang="en-US" sz="2600" b="1" dirty="0" smtClean="0"/>
              <a:t>Uses </a:t>
            </a:r>
            <a:r>
              <a:rPr lang="en-US" sz="2600" b="1" dirty="0"/>
              <a:t>and </a:t>
            </a:r>
            <a:r>
              <a:rPr lang="en-US" sz="2600" b="1" dirty="0" smtClean="0"/>
              <a:t>limitations of observations</a:t>
            </a:r>
            <a:r>
              <a:rPr lang="en-US" sz="2600" b="1" dirty="0"/>
              <a:t>, </a:t>
            </a:r>
            <a:r>
              <a:rPr lang="en-US" sz="2600" b="1" dirty="0" smtClean="0"/>
              <a:t>data</a:t>
            </a:r>
            <a:r>
              <a:rPr lang="en-US" sz="2600" b="1" dirty="0"/>
              <a:t>, </a:t>
            </a:r>
            <a:r>
              <a:rPr lang="en-US" sz="2600" b="1" dirty="0" smtClean="0"/>
              <a:t>forecasts, and other projections in decision support </a:t>
            </a:r>
            <a:r>
              <a:rPr lang="en-US" sz="2600" b="1" dirty="0"/>
              <a:t>for </a:t>
            </a:r>
            <a:r>
              <a:rPr lang="en-US" sz="2600" b="1" dirty="0" smtClean="0"/>
              <a:t>selected sectors </a:t>
            </a:r>
            <a:r>
              <a:rPr lang="en-US" sz="2600" b="1" dirty="0"/>
              <a:t>and </a:t>
            </a:r>
            <a:r>
              <a:rPr lang="en-US" sz="2600" b="1" dirty="0" smtClean="0"/>
              <a:t>regions </a:t>
            </a:r>
            <a:r>
              <a:rPr lang="en-US" sz="2000" b="1" dirty="0" smtClean="0"/>
              <a:t>(NASA; 2008)</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20</a:t>
            </a:fld>
            <a:endParaRPr lang="en-US"/>
          </a:p>
        </p:txBody>
      </p:sp>
      <p:sp>
        <p:nvSpPr>
          <p:cNvPr id="7" name="Title 1"/>
          <p:cNvSpPr txBox="1">
            <a:spLocks/>
          </p:cNvSpPr>
          <p:nvPr/>
        </p:nvSpPr>
        <p:spPr>
          <a:xfrm>
            <a:off x="378000" y="1620000"/>
            <a:ext cx="48768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 (2):</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1000" y="652050"/>
            <a:ext cx="1905000" cy="8286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671100"/>
            <a:ext cx="952500" cy="809625"/>
          </a:xfrm>
          <a:prstGeom prst="rect">
            <a:avLst/>
          </a:prstGeom>
        </p:spPr>
      </p:pic>
      <p:pic>
        <p:nvPicPr>
          <p:cNvPr id="11"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92941074"/>
      </p:ext>
    </p:extLst>
  </p:cSld>
  <p:clrMapOvr>
    <a:masterClrMapping/>
  </p:clrMapOvr>
  <p:transition advTm="2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21</a:t>
            </a:fld>
            <a:endParaRPr lang="en-US"/>
          </a:p>
        </p:txBody>
      </p:sp>
      <p:sp>
        <p:nvSpPr>
          <p:cNvPr id="2" name="TextBox 1"/>
          <p:cNvSpPr txBox="1"/>
          <p:nvPr/>
        </p:nvSpPr>
        <p:spPr>
          <a:xfrm>
            <a:off x="378000" y="324000"/>
            <a:ext cx="8208000" cy="1323439"/>
          </a:xfrm>
          <a:prstGeom prst="rect">
            <a:avLst/>
          </a:prstGeom>
          <a:noFill/>
        </p:spPr>
        <p:txBody>
          <a:bodyPr wrap="square" rtlCol="0" anchor="ctr">
            <a:spAutoFit/>
          </a:bodyPr>
          <a:lstStyle/>
          <a:p>
            <a:pPr algn="r"/>
            <a:r>
              <a:rPr lang="en-US" sz="4000" b="1" i="1" dirty="0" smtClean="0">
                <a:solidFill>
                  <a:srgbClr val="4676A6"/>
                </a:solidFill>
              </a:rPr>
              <a:t>Empowering </a:t>
            </a:r>
            <a:br>
              <a:rPr lang="en-US" sz="4000" b="1" i="1" dirty="0" smtClean="0">
                <a:solidFill>
                  <a:srgbClr val="4676A6"/>
                </a:solidFill>
              </a:rPr>
            </a:br>
            <a:r>
              <a:rPr lang="en-US" sz="4000" b="1" i="1" dirty="0" smtClean="0">
                <a:solidFill>
                  <a:srgbClr val="4676A6"/>
                </a:solidFill>
              </a:rPr>
              <a:t>local communities</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000000"/>
                </a:solidFill>
                <a:effectLst/>
                <a:uLnTx/>
                <a:uFillTx/>
              </a:rPr>
              <a:t>Local</a:t>
            </a:r>
            <a:r>
              <a:rPr kumimoji="0" lang="en-GB" sz="2600" i="0" u="none" strike="noStrike" kern="0" cap="none" spc="0" normalizeH="0" noProof="0" dirty="0" smtClean="0">
                <a:ln>
                  <a:noFill/>
                </a:ln>
                <a:solidFill>
                  <a:srgbClr val="000000"/>
                </a:solidFill>
                <a:effectLst/>
                <a:uLnTx/>
                <a:uFillTx/>
              </a:rPr>
              <a:t> communities as drivers to i</a:t>
            </a:r>
            <a:r>
              <a:rPr kumimoji="0" lang="en-GB" sz="2600" i="0" u="none" strike="noStrike" kern="0" cap="none" spc="0" normalizeH="0" baseline="0" noProof="0" dirty="0" smtClean="0">
                <a:ln>
                  <a:noFill/>
                </a:ln>
                <a:solidFill>
                  <a:srgbClr val="000000"/>
                </a:solidFill>
                <a:effectLst/>
                <a:uLnTx/>
                <a:uFillTx/>
              </a:rPr>
              <a:t>ncrease production</a:t>
            </a:r>
            <a:r>
              <a:rPr kumimoji="0" lang="en-GB" sz="2600" i="0" u="none" strike="noStrike" kern="0" cap="none" spc="0" normalizeH="0" noProof="0" dirty="0" smtClean="0">
                <a:ln>
                  <a:noFill/>
                </a:ln>
                <a:solidFill>
                  <a:srgbClr val="000000"/>
                </a:solidFill>
                <a:effectLst/>
                <a:uLnTx/>
                <a:uFillTx/>
              </a:rPr>
              <a:t> and productivity in vulnerable areas to achieve food security</a:t>
            </a:r>
            <a:r>
              <a:rPr kumimoji="0" lang="en-GB" sz="2600" i="0" u="none" strike="noStrike" kern="0" cap="none" spc="0" normalizeH="0" baseline="0" noProof="0" dirty="0" smtClean="0">
                <a:ln>
                  <a:noFill/>
                </a:ln>
                <a:solidFill>
                  <a:srgbClr val="000000"/>
                </a:solidFill>
                <a:effectLst/>
                <a:uLnTx/>
                <a:uFillTx/>
              </a:rPr>
              <a:t>;</a:t>
            </a:r>
          </a:p>
          <a:p>
            <a:pPr marL="342000" indent="-342000">
              <a:lnSpc>
                <a:spcPct val="80000"/>
              </a:lnSpc>
              <a:spcBef>
                <a:spcPts val="0"/>
              </a:spcBef>
              <a:spcAft>
                <a:spcPts val="1200"/>
              </a:spcAft>
              <a:buFont typeface="Arial" panose="020B0604020202020204" pitchFamily="34" charset="0"/>
              <a:buChar char="•"/>
              <a:defRPr/>
            </a:pPr>
            <a:r>
              <a:rPr lang="en-GB" sz="2600" kern="0" dirty="0" smtClean="0"/>
              <a:t>Sustainable management of natural resources at the local level;</a:t>
            </a:r>
            <a:endParaRPr lang="en-GB" sz="2600" kern="0" dirty="0"/>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lang="en-GB" sz="2600" kern="0" noProof="0" dirty="0" smtClean="0"/>
              <a:t>Reduce post-harvest transportation and storage losses</a:t>
            </a:r>
            <a:r>
              <a:rPr kumimoji="0" lang="en-GB" sz="2600" i="0" u="none" strike="noStrike" kern="0" cap="none" spc="0" normalizeH="0" baseline="0" noProof="0" dirty="0" smtClean="0">
                <a:ln>
                  <a:noFill/>
                </a:ln>
                <a:solidFill>
                  <a:srgbClr val="000000"/>
                </a:solidFill>
                <a:effectLst/>
                <a:uLnTx/>
                <a:uFillTx/>
              </a:rPr>
              <a: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000000"/>
                </a:solidFill>
                <a:effectLst/>
                <a:uLnTx/>
                <a:uFillTx/>
              </a:rPr>
              <a:t>Accessible, timely and affordable information on food prices and markets for farmers;</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000000"/>
                </a:solidFill>
                <a:effectLst/>
                <a:uLnTx/>
                <a:uFillTx/>
              </a:rPr>
              <a:t>Support to risk</a:t>
            </a:r>
            <a:r>
              <a:rPr kumimoji="0" lang="en-GB" sz="2600" i="0" u="none" strike="noStrike" kern="0" cap="none" spc="0" normalizeH="0" noProof="0" dirty="0" smtClean="0">
                <a:ln>
                  <a:noFill/>
                </a:ln>
                <a:solidFill>
                  <a:srgbClr val="000000"/>
                </a:solidFill>
                <a:effectLst/>
                <a:uLnTx/>
                <a:uFillTx/>
              </a:rPr>
              <a:t> management in the form of (index-based) insurance schemes</a:t>
            </a:r>
            <a:r>
              <a:rPr kumimoji="0" lang="en-GB" sz="2600" i="0" u="none" strike="noStrike" kern="0" cap="none" spc="0" normalizeH="0" baseline="0" noProof="0" dirty="0" smtClean="0">
                <a:ln>
                  <a:noFill/>
                </a:ln>
                <a:solidFill>
                  <a:srgbClr val="000000"/>
                </a:solidFill>
                <a:effectLst/>
                <a:uLnTx/>
                <a:uFillTx/>
              </a:rPr>
              <a:t>.</a:t>
            </a:r>
          </a:p>
        </p:txBody>
      </p:sp>
      <p:pic>
        <p:nvPicPr>
          <p:cNvPr id="11"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00963931"/>
      </p:ext>
    </p:extLst>
  </p:cSld>
  <p:clrMapOvr>
    <a:masterClrMapping/>
  </p:clrMapOvr>
  <p:transition advTm="2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4679205"/>
          </a:xfrm>
        </p:spPr>
        <p:txBody>
          <a:bodyPr>
            <a:normAutofit/>
          </a:bodyPr>
          <a:lstStyle/>
          <a:p>
            <a:pPr marL="0" indent="0">
              <a:lnSpc>
                <a:spcPct val="80000"/>
              </a:lnSpc>
              <a:spcBef>
                <a:spcPts val="0"/>
              </a:spcBef>
              <a:spcAft>
                <a:spcPts val="1200"/>
              </a:spcAft>
              <a:buNone/>
            </a:pPr>
            <a:r>
              <a:rPr lang="en-US" sz="2600" b="1" dirty="0" smtClean="0"/>
              <a:t>Sustainable </a:t>
            </a:r>
            <a:r>
              <a:rPr lang="en-US" sz="2600" b="1" dirty="0"/>
              <a:t>agricultural productivity growth and bridging the gap for small family farms </a:t>
            </a:r>
            <a:r>
              <a:rPr lang="en-US" sz="2000" b="1" dirty="0"/>
              <a:t>(for G20; 2012) </a:t>
            </a:r>
          </a:p>
          <a:p>
            <a:pPr marL="0" indent="0">
              <a:lnSpc>
                <a:spcPct val="80000"/>
              </a:lnSpc>
              <a:spcBef>
                <a:spcPts val="0"/>
              </a:spcBef>
              <a:spcAft>
                <a:spcPts val="1200"/>
              </a:spcAft>
              <a:buNone/>
            </a:pPr>
            <a:r>
              <a:rPr lang="en-US" sz="2600" b="1" dirty="0" smtClean="0"/>
              <a:t>Smallholder certification in biomass supply chains </a:t>
            </a:r>
            <a:r>
              <a:rPr lang="en-US" sz="2600" dirty="0" smtClean="0"/>
              <a:t>– guidance manual </a:t>
            </a:r>
            <a:r>
              <a:rPr lang="en-US" sz="2000" b="1" dirty="0" smtClean="0"/>
              <a:t>(CREM; 2013)</a:t>
            </a:r>
            <a:endParaRPr lang="en-US" sz="2000" i="1" dirty="0" smtClean="0"/>
          </a:p>
          <a:p>
            <a:pPr marL="0" indent="0">
              <a:lnSpc>
                <a:spcPct val="80000"/>
              </a:lnSpc>
              <a:spcBef>
                <a:spcPts val="0"/>
              </a:spcBef>
              <a:spcAft>
                <a:spcPts val="1200"/>
              </a:spcAft>
              <a:buNone/>
            </a:pPr>
            <a:r>
              <a:rPr lang="en-US" sz="2600" b="1" dirty="0" smtClean="0"/>
              <a:t>Smallholder farmers can feed the world </a:t>
            </a:r>
            <a:r>
              <a:rPr lang="en-US" sz="2000" b="1" dirty="0" smtClean="0"/>
              <a:t>(IFAD)</a:t>
            </a:r>
          </a:p>
          <a:p>
            <a:pPr marL="0" indent="0">
              <a:lnSpc>
                <a:spcPct val="80000"/>
              </a:lnSpc>
              <a:spcBef>
                <a:spcPts val="0"/>
              </a:spcBef>
              <a:spcAft>
                <a:spcPts val="1200"/>
              </a:spcAft>
              <a:buNone/>
            </a:pPr>
            <a:r>
              <a:rPr lang="en-US" sz="2600" b="1" dirty="0"/>
              <a:t>Foodie – Open data for </a:t>
            </a:r>
            <a:r>
              <a:rPr lang="en-US" sz="2600" b="1" dirty="0" smtClean="0"/>
              <a:t>agriculture </a:t>
            </a:r>
            <a:br>
              <a:rPr lang="en-US" sz="2600" b="1" dirty="0" smtClean="0"/>
            </a:br>
            <a:r>
              <a:rPr lang="en-US" sz="2600" dirty="0" smtClean="0"/>
              <a:t>article on information tools for farmers</a:t>
            </a:r>
            <a:r>
              <a:rPr lang="en-US" sz="2600" b="1" dirty="0" smtClean="0"/>
              <a:t> </a:t>
            </a:r>
            <a:r>
              <a:rPr lang="en-US" sz="2000" b="1" dirty="0" smtClean="0"/>
              <a:t>(Foodie project; 2014)</a:t>
            </a:r>
            <a:endParaRPr lang="en-US" sz="2000" b="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22</a:t>
            </a:fld>
            <a:endParaRPr lang="en-US"/>
          </a:p>
        </p:txBody>
      </p:sp>
      <p:sp>
        <p:nvSpPr>
          <p:cNvPr id="7" name="Title 1"/>
          <p:cNvSpPr txBox="1">
            <a:spLocks/>
          </p:cNvSpPr>
          <p:nvPr/>
        </p:nvSpPr>
        <p:spPr>
          <a:xfrm>
            <a:off x="378000" y="1620000"/>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9120" y="676053"/>
            <a:ext cx="1706880" cy="804672"/>
          </a:xfrm>
          <a:prstGeom prst="rect">
            <a:avLst/>
          </a:prstGeom>
        </p:spPr>
      </p:pic>
      <p:pic>
        <p:nvPicPr>
          <p:cNvPr id="11"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64014"/>
            <a:ext cx="1428750" cy="142875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660" y="676053"/>
            <a:ext cx="1818233" cy="95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279761"/>
      </p:ext>
    </p:extLst>
  </p:cSld>
  <p:clrMapOvr>
    <a:masterClrMapping/>
  </p:clrMapOvr>
  <p:transition advTm="2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4679205"/>
          </a:xfrm>
        </p:spPr>
        <p:txBody>
          <a:bodyPr>
            <a:normAutofit/>
          </a:bodyPr>
          <a:lstStyle/>
          <a:p>
            <a:pPr marL="0" indent="0">
              <a:lnSpc>
                <a:spcPct val="80000"/>
              </a:lnSpc>
              <a:spcBef>
                <a:spcPts val="0"/>
              </a:spcBef>
              <a:spcAft>
                <a:spcPts val="1200"/>
              </a:spcAft>
              <a:buNone/>
            </a:pPr>
            <a:r>
              <a:rPr lang="en-US" sz="2600" b="1" dirty="0" smtClean="0"/>
              <a:t>The new harvest </a:t>
            </a:r>
            <a:br>
              <a:rPr lang="en-US" sz="2600" b="1" dirty="0" smtClean="0"/>
            </a:br>
            <a:r>
              <a:rPr lang="en-US" sz="2600" dirty="0" smtClean="0"/>
              <a:t>Agricultural innovation in Africa </a:t>
            </a:r>
            <a:r>
              <a:rPr lang="en-US" sz="2000" b="1" dirty="0" smtClean="0"/>
              <a:t>(</a:t>
            </a:r>
            <a:r>
              <a:rPr lang="en-US" sz="2000" b="1" dirty="0" err="1" smtClean="0"/>
              <a:t>Juma</a:t>
            </a:r>
            <a:r>
              <a:rPr lang="en-US" sz="2000" b="1" dirty="0" smtClean="0"/>
              <a:t>; 2011)</a:t>
            </a:r>
          </a:p>
          <a:p>
            <a:pPr marL="0" indent="0">
              <a:lnSpc>
                <a:spcPct val="80000"/>
              </a:lnSpc>
              <a:spcBef>
                <a:spcPts val="0"/>
              </a:spcBef>
              <a:spcAft>
                <a:spcPts val="1200"/>
              </a:spcAft>
              <a:buNone/>
            </a:pPr>
            <a:r>
              <a:rPr lang="en-US" sz="2600" b="1" dirty="0" smtClean="0"/>
              <a:t>e-Sourcebook ICT </a:t>
            </a:r>
            <a:r>
              <a:rPr lang="en-US" sz="2600" b="1" dirty="0"/>
              <a:t>in agriculture </a:t>
            </a:r>
            <a:r>
              <a:rPr lang="en-US" sz="2600" b="1" dirty="0" smtClean="0"/>
              <a:t/>
            </a:r>
            <a:br>
              <a:rPr lang="en-US" sz="2600" b="1" dirty="0" smtClean="0"/>
            </a:br>
            <a:r>
              <a:rPr lang="en-US" sz="2600" dirty="0" smtClean="0"/>
              <a:t>Connecting smallholders to knowledge</a:t>
            </a:r>
            <a:r>
              <a:rPr lang="en-US" sz="2600" dirty="0"/>
              <a:t>, </a:t>
            </a:r>
            <a:r>
              <a:rPr lang="en-US" sz="2600" dirty="0" smtClean="0"/>
              <a:t>networks, and institutions</a:t>
            </a:r>
            <a:r>
              <a:rPr lang="en-US" sz="2600" b="1" dirty="0" smtClean="0"/>
              <a:t> </a:t>
            </a:r>
            <a:r>
              <a:rPr lang="en-US" sz="2000" b="1" dirty="0" smtClean="0"/>
              <a:t>(World Bank; 2011)</a:t>
            </a:r>
          </a:p>
          <a:p>
            <a:pPr marL="0" indent="0">
              <a:lnSpc>
                <a:spcPct val="80000"/>
              </a:lnSpc>
              <a:spcBef>
                <a:spcPts val="0"/>
              </a:spcBef>
              <a:spcAft>
                <a:spcPts val="1200"/>
              </a:spcAft>
              <a:buNone/>
            </a:pPr>
            <a:r>
              <a:rPr lang="en-US" sz="2600" b="1" dirty="0" smtClean="0"/>
              <a:t>Guide </a:t>
            </a:r>
            <a:r>
              <a:rPr lang="en-US" sz="2600" b="1" dirty="0"/>
              <a:t>for </a:t>
            </a:r>
            <a:r>
              <a:rPr lang="en-US" sz="2600" b="1" dirty="0" smtClean="0"/>
              <a:t>regional integrated assessments: </a:t>
            </a:r>
            <a:br>
              <a:rPr lang="en-US" sz="2600" b="1" dirty="0" smtClean="0"/>
            </a:br>
            <a:r>
              <a:rPr lang="en-US" sz="2600" b="1" dirty="0" smtClean="0"/>
              <a:t>handbook </a:t>
            </a:r>
            <a:r>
              <a:rPr lang="en-US" sz="2600" b="1" dirty="0"/>
              <a:t>of </a:t>
            </a:r>
            <a:r>
              <a:rPr lang="en-US" sz="2600" b="1" dirty="0" smtClean="0"/>
              <a:t>methods </a:t>
            </a:r>
            <a:r>
              <a:rPr lang="en-US" sz="2600" b="1" dirty="0"/>
              <a:t>and </a:t>
            </a:r>
            <a:r>
              <a:rPr lang="en-US" sz="2600" b="1" dirty="0" smtClean="0"/>
              <a:t>procedures </a:t>
            </a:r>
            <a:r>
              <a:rPr lang="en-US" sz="2000" b="1" dirty="0" smtClean="0"/>
              <a:t>(</a:t>
            </a:r>
            <a:r>
              <a:rPr lang="en-US" sz="2000" b="1" dirty="0" err="1" smtClean="0"/>
              <a:t>AgMIP</a:t>
            </a:r>
            <a:r>
              <a:rPr lang="en-US" sz="2000" b="1" dirty="0" smtClean="0"/>
              <a:t>; 2013)</a:t>
            </a:r>
          </a:p>
          <a:p>
            <a:pPr marL="0" indent="0">
              <a:lnSpc>
                <a:spcPct val="80000"/>
              </a:lnSpc>
              <a:spcBef>
                <a:spcPts val="0"/>
              </a:spcBef>
              <a:spcAft>
                <a:spcPts val="1200"/>
              </a:spcAft>
              <a:buNone/>
            </a:pPr>
            <a:r>
              <a:rPr lang="en-US" sz="2600" b="1" dirty="0"/>
              <a:t>The transformational use of information and communication technologies in </a:t>
            </a:r>
            <a:r>
              <a:rPr lang="en-US" sz="2600" b="1" dirty="0" smtClean="0"/>
              <a:t>Africa </a:t>
            </a:r>
            <a:r>
              <a:rPr lang="en-US" sz="2000" b="1" dirty="0" smtClean="0"/>
              <a:t>(World Bank, African Development Bank; 2014)</a:t>
            </a:r>
          </a:p>
          <a:p>
            <a:pPr marL="0" indent="0">
              <a:spcBef>
                <a:spcPts val="0"/>
              </a:spcBef>
              <a:buNone/>
            </a:pPr>
            <a:endParaRPr lang="en-US" sz="2000" i="1" dirty="0" smtClean="0"/>
          </a:p>
          <a:p>
            <a:pPr marL="0" indent="0">
              <a:spcBef>
                <a:spcPts val="0"/>
              </a:spcBef>
              <a:buNone/>
            </a:pPr>
            <a:endParaRPr lang="en-US" sz="26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23</a:t>
            </a:fld>
            <a:endParaRPr lang="en-US"/>
          </a:p>
        </p:txBody>
      </p:sp>
      <p:sp>
        <p:nvSpPr>
          <p:cNvPr id="7" name="Title 1"/>
          <p:cNvSpPr txBox="1">
            <a:spLocks/>
          </p:cNvSpPr>
          <p:nvPr/>
        </p:nvSpPr>
        <p:spPr>
          <a:xfrm>
            <a:off x="378000" y="1620000"/>
            <a:ext cx="5029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 (2):</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0862" y="636957"/>
            <a:ext cx="2379488" cy="784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pic>
        <p:nvPicPr>
          <p:cNvPr id="13"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200" y="681074"/>
            <a:ext cx="1447800" cy="62979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2052" y="610001"/>
            <a:ext cx="1576316" cy="838898"/>
          </a:xfrm>
          <a:prstGeom prst="rect">
            <a:avLst/>
          </a:prstGeom>
        </p:spPr>
      </p:pic>
    </p:spTree>
    <p:extLst>
      <p:ext uri="{BB962C8B-B14F-4D97-AF65-F5344CB8AC3E}">
        <p14:creationId xmlns:p14="http://schemas.microsoft.com/office/powerpoint/2010/main" val="1668972449"/>
      </p:ext>
    </p:extLst>
  </p:cSld>
  <p:clrMapOvr>
    <a:masterClrMapping/>
  </p:clrMapOvr>
  <p:transition advTm="2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24</a:t>
            </a:fld>
            <a:endParaRPr lang="en-US"/>
          </a:p>
        </p:txBody>
      </p:sp>
      <p:sp>
        <p:nvSpPr>
          <p:cNvPr id="2" name="TextBox 1"/>
          <p:cNvSpPr txBox="1"/>
          <p:nvPr/>
        </p:nvSpPr>
        <p:spPr>
          <a:xfrm>
            <a:off x="377999" y="900000"/>
            <a:ext cx="8208000" cy="707886"/>
          </a:xfrm>
          <a:prstGeom prst="rect">
            <a:avLst/>
          </a:prstGeom>
          <a:noFill/>
        </p:spPr>
        <p:txBody>
          <a:bodyPr wrap="square" rtlCol="0" anchor="ctr">
            <a:spAutoFit/>
          </a:bodyPr>
          <a:lstStyle/>
          <a:p>
            <a:pPr algn="r"/>
            <a:r>
              <a:rPr lang="en-US" sz="4000" b="1" i="1" dirty="0" smtClean="0">
                <a:solidFill>
                  <a:srgbClr val="4676A6"/>
                </a:solidFill>
              </a:rPr>
              <a:t>Food prices &amp; markets</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572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Improve </a:t>
            </a:r>
            <a:r>
              <a:rPr lang="en-GB" sz="2800" kern="0" dirty="0" smtClean="0"/>
              <a:t>physical </a:t>
            </a:r>
            <a:r>
              <a:rPr kumimoji="0" lang="en-GB" sz="2800" i="0" u="none" strike="noStrike" kern="0" cap="none" spc="0" normalizeH="0" baseline="0" noProof="0" dirty="0" smtClean="0">
                <a:ln>
                  <a:noFill/>
                </a:ln>
                <a:solidFill>
                  <a:srgbClr val="000000"/>
                </a:solidFill>
                <a:effectLst/>
                <a:uLnTx/>
                <a:uFillTx/>
              </a:rPr>
              <a:t>market</a:t>
            </a:r>
            <a:r>
              <a:rPr kumimoji="0" lang="en-GB" sz="2800" i="0" u="none" strike="noStrike" kern="0" cap="none" spc="0" normalizeH="0" noProof="0" dirty="0" smtClean="0">
                <a:ln>
                  <a:noFill/>
                </a:ln>
                <a:solidFill>
                  <a:srgbClr val="000000"/>
                </a:solidFill>
                <a:effectLst/>
                <a:uLnTx/>
                <a:uFillTx/>
              </a:rPr>
              <a:t> infrastructure and transport to and from markets</a:t>
            </a:r>
            <a:r>
              <a:rPr kumimoji="0" lang="en-GB" sz="2800" i="0" u="none" strike="noStrike" kern="0" cap="none" spc="0" normalizeH="0" baseline="0" noProof="0" dirty="0" smtClean="0">
                <a:ln>
                  <a:noFill/>
                </a:ln>
                <a:solidFill>
                  <a:srgbClr val="000000"/>
                </a:solidFill>
                <a:effectLst/>
                <a:uLnTx/>
                <a:uFillTx/>
              </a:rPr>
              <a:t>;</a:t>
            </a:r>
          </a:p>
          <a:p>
            <a:pPr marL="342000" indent="-342000">
              <a:lnSpc>
                <a:spcPct val="80000"/>
              </a:lnSpc>
              <a:spcBef>
                <a:spcPts val="0"/>
              </a:spcBef>
              <a:spcAft>
                <a:spcPts val="1200"/>
              </a:spcAft>
              <a:buFont typeface="Arial" panose="020B0604020202020204" pitchFamily="34" charset="0"/>
              <a:buChar char="•"/>
              <a:defRPr/>
            </a:pPr>
            <a:r>
              <a:rPr lang="en-GB" sz="2800" kern="0" dirty="0" smtClean="0"/>
              <a:t>Improve market transparency;</a:t>
            </a:r>
            <a:endParaRPr lang="en-GB" sz="2800" kern="0" dirty="0"/>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Improve market institutions</a:t>
            </a:r>
            <a:r>
              <a:rPr kumimoji="0" lang="en-GB" sz="2800" b="0" i="0" u="none" strike="noStrike" kern="0" cap="none" spc="0" normalizeH="0" baseline="0" noProof="0" dirty="0" smtClean="0">
                <a:ln>
                  <a:noFill/>
                </a:ln>
                <a:solidFill>
                  <a:srgbClr val="000000"/>
                </a:solidFill>
                <a:effectLst/>
                <a:uLnTx/>
                <a:uFillTx/>
              </a:rPr>
              <a: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Sustainable</a:t>
            </a:r>
            <a:r>
              <a:rPr kumimoji="0" lang="en-GB" sz="2800" i="0" u="none" strike="noStrike" kern="0" cap="none" spc="0" normalizeH="0" noProof="0" dirty="0" smtClean="0">
                <a:ln>
                  <a:noFill/>
                </a:ln>
                <a:solidFill>
                  <a:srgbClr val="000000"/>
                </a:solidFill>
                <a:effectLst/>
                <a:uLnTx/>
                <a:uFillTx/>
              </a:rPr>
              <a:t> management of the whole v</a:t>
            </a:r>
            <a:r>
              <a:rPr kumimoji="0" lang="en-GB" sz="2800" i="0" u="none" strike="noStrike" kern="0" cap="none" spc="0" normalizeH="0" baseline="0" noProof="0" dirty="0" smtClean="0">
                <a:ln>
                  <a:noFill/>
                </a:ln>
                <a:solidFill>
                  <a:srgbClr val="000000"/>
                </a:solidFill>
                <a:effectLst/>
                <a:uLnTx/>
                <a:uFillTx/>
              </a:rPr>
              <a:t>alue</a:t>
            </a:r>
            <a:r>
              <a:rPr kumimoji="0" lang="en-GB" sz="2800" i="0" u="none" strike="noStrike" kern="0" cap="none" spc="0" normalizeH="0" noProof="0" dirty="0" smtClean="0">
                <a:ln>
                  <a:noFill/>
                </a:ln>
                <a:solidFill>
                  <a:srgbClr val="000000"/>
                </a:solidFill>
                <a:effectLst/>
                <a:uLnTx/>
                <a:uFillTx/>
              </a:rPr>
              <a:t> chain: include costs of externalities</a:t>
            </a:r>
            <a:r>
              <a:rPr kumimoji="0" lang="en-GB" sz="2800" i="0" u="none" strike="noStrike" kern="0" cap="none" spc="0" normalizeH="0" baseline="0" noProof="0" dirty="0" smtClean="0">
                <a:ln>
                  <a:noFill/>
                </a:ln>
                <a:solidFill>
                  <a:srgbClr val="000000"/>
                </a:solidFill>
                <a:effectLst/>
                <a:uLnTx/>
                <a:uFillTx/>
              </a:rPr>
              <a: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Increase resilience</a:t>
            </a:r>
            <a:r>
              <a:rPr kumimoji="0" lang="en-GB" sz="2800" i="0" u="none" strike="noStrike" kern="0" cap="none" spc="0" normalizeH="0" noProof="0" dirty="0" smtClean="0">
                <a:ln>
                  <a:noFill/>
                </a:ln>
                <a:solidFill>
                  <a:srgbClr val="000000"/>
                </a:solidFill>
                <a:effectLst/>
                <a:uLnTx/>
                <a:uFillTx/>
              </a:rPr>
              <a:t> of vulnerable farmer and consumer communities</a:t>
            </a:r>
            <a:r>
              <a:rPr kumimoji="0" lang="en-GB" sz="2800" i="0" u="none" strike="noStrike" kern="0" cap="none" spc="0" normalizeH="0" baseline="0" noProof="0" dirty="0" smtClean="0">
                <a:ln>
                  <a:noFill/>
                </a:ln>
                <a:solidFill>
                  <a:srgbClr val="000000"/>
                </a:solidFill>
                <a:effectLst/>
                <a:uLnTx/>
                <a:uFillTx/>
              </a:rPr>
              <a:t>.</a:t>
            </a:r>
          </a:p>
        </p:txBody>
      </p:sp>
      <p:pic>
        <p:nvPicPr>
          <p:cNvPr id="9"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00963931"/>
      </p:ext>
    </p:extLst>
  </p:cSld>
  <p:clrMapOvr>
    <a:masterClrMapping/>
  </p:clrMapOvr>
  <p:transition advTm="2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4679205"/>
          </a:xfrm>
        </p:spPr>
        <p:txBody>
          <a:bodyPr>
            <a:normAutofit/>
          </a:bodyPr>
          <a:lstStyle/>
          <a:p>
            <a:pPr marL="0" indent="0">
              <a:lnSpc>
                <a:spcPct val="80000"/>
              </a:lnSpc>
              <a:spcBef>
                <a:spcPts val="0"/>
              </a:spcBef>
              <a:spcAft>
                <a:spcPts val="1200"/>
              </a:spcAft>
              <a:buNone/>
            </a:pPr>
            <a:r>
              <a:rPr lang="en-US" sz="2600" b="1" dirty="0" smtClean="0"/>
              <a:t>Agricultural policy monitoring and evaluation 2013  </a:t>
            </a:r>
            <a:r>
              <a:rPr lang="en-US" sz="2600" b="1" dirty="0"/>
              <a:t/>
            </a:r>
            <a:br>
              <a:rPr lang="en-US" sz="2600" b="1" dirty="0"/>
            </a:br>
            <a:r>
              <a:rPr lang="en-US" sz="2600" dirty="0" smtClean="0"/>
              <a:t>OECD countries </a:t>
            </a:r>
            <a:r>
              <a:rPr lang="en-US" sz="2600" dirty="0"/>
              <a:t>and </a:t>
            </a:r>
            <a:r>
              <a:rPr lang="en-US" sz="2600" dirty="0" smtClean="0"/>
              <a:t>emerging economies </a:t>
            </a:r>
            <a:r>
              <a:rPr lang="en-US" sz="2000" b="1" dirty="0" smtClean="0"/>
              <a:t>(OECD; 2013)</a:t>
            </a:r>
          </a:p>
          <a:p>
            <a:pPr marL="0" indent="0">
              <a:lnSpc>
                <a:spcPct val="80000"/>
              </a:lnSpc>
              <a:spcBef>
                <a:spcPts val="0"/>
              </a:spcBef>
              <a:spcAft>
                <a:spcPts val="1200"/>
              </a:spcAft>
              <a:buNone/>
            </a:pPr>
            <a:r>
              <a:rPr lang="en-US" sz="2600" b="1" dirty="0" smtClean="0"/>
              <a:t>Agricultural value added services </a:t>
            </a:r>
            <a:r>
              <a:rPr lang="en-US" sz="2000" b="1" dirty="0" smtClean="0"/>
              <a:t>(</a:t>
            </a:r>
            <a:r>
              <a:rPr lang="en-US" sz="2000" b="1" dirty="0" err="1" smtClean="0"/>
              <a:t>AgriVAS</a:t>
            </a:r>
            <a:r>
              <a:rPr lang="en-US" sz="2000" b="1" dirty="0" smtClean="0"/>
              <a:t>; 2011)</a:t>
            </a:r>
            <a:r>
              <a:rPr lang="en-US" sz="2600" b="1" dirty="0" smtClean="0"/>
              <a:t>: </a:t>
            </a:r>
            <a:br>
              <a:rPr lang="en-US" sz="2600" b="1" dirty="0" smtClean="0"/>
            </a:br>
            <a:r>
              <a:rPr lang="en-US" sz="2600" dirty="0" smtClean="0"/>
              <a:t>market entry toolkit </a:t>
            </a:r>
          </a:p>
          <a:p>
            <a:pPr marL="0" indent="0">
              <a:lnSpc>
                <a:spcPct val="80000"/>
              </a:lnSpc>
              <a:spcBef>
                <a:spcPts val="0"/>
              </a:spcBef>
              <a:spcAft>
                <a:spcPts val="1200"/>
              </a:spcAft>
              <a:buNone/>
            </a:pPr>
            <a:r>
              <a:rPr lang="en-US" sz="2600" b="1" dirty="0" smtClean="0"/>
              <a:t>Spatial patterns </a:t>
            </a:r>
            <a:r>
              <a:rPr lang="en-US" sz="2600" b="1" dirty="0"/>
              <a:t>of </a:t>
            </a:r>
            <a:r>
              <a:rPr lang="en-US" sz="2600" b="1" dirty="0" smtClean="0"/>
              <a:t>food staple production </a:t>
            </a:r>
            <a:r>
              <a:rPr lang="en-US" sz="2600" b="1" dirty="0"/>
              <a:t>and </a:t>
            </a:r>
            <a:r>
              <a:rPr lang="en-US" sz="2600" b="1" dirty="0" smtClean="0"/>
              <a:t>marketing </a:t>
            </a:r>
            <a:r>
              <a:rPr lang="en-US" sz="2600" b="1" dirty="0"/>
              <a:t>in South East Africa: </a:t>
            </a:r>
            <a:r>
              <a:rPr lang="en-US" sz="2600" b="1" dirty="0" smtClean="0"/>
              <a:t>implications </a:t>
            </a:r>
            <a:r>
              <a:rPr lang="en-US" sz="2600" b="1" dirty="0"/>
              <a:t>for </a:t>
            </a:r>
            <a:r>
              <a:rPr lang="en-US" sz="2600" b="1" dirty="0" smtClean="0"/>
              <a:t>trade policy </a:t>
            </a:r>
            <a:r>
              <a:rPr lang="en-US" sz="2600" b="1" dirty="0"/>
              <a:t>and </a:t>
            </a:r>
            <a:r>
              <a:rPr lang="en-US" sz="2600" b="1" dirty="0" smtClean="0"/>
              <a:t>emergency response </a:t>
            </a:r>
            <a:r>
              <a:rPr lang="en-US" sz="2000" b="1" dirty="0" smtClean="0"/>
              <a:t>(MSU; 2009)</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25</a:t>
            </a:fld>
            <a:endParaRPr lang="en-US"/>
          </a:p>
        </p:txBody>
      </p:sp>
      <p:sp>
        <p:nvSpPr>
          <p:cNvPr id="7" name="Title 1"/>
          <p:cNvSpPr txBox="1">
            <a:spLocks/>
          </p:cNvSpPr>
          <p:nvPr/>
        </p:nvSpPr>
        <p:spPr>
          <a:xfrm>
            <a:off x="378000" y="1620000"/>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000" y="685800"/>
            <a:ext cx="2286000" cy="84124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000" y="602485"/>
            <a:ext cx="975821" cy="878240"/>
          </a:xfrm>
          <a:prstGeom prst="rect">
            <a:avLst/>
          </a:prstGeom>
        </p:spPr>
      </p:pic>
      <p:pic>
        <p:nvPicPr>
          <p:cNvPr id="9"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782279761"/>
      </p:ext>
    </p:extLst>
  </p:cSld>
  <p:clrMapOvr>
    <a:masterClrMapping/>
  </p:clrMapOvr>
  <p:transition advTm="2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26</a:t>
            </a:fld>
            <a:endParaRPr lang="en-US"/>
          </a:p>
        </p:txBody>
      </p:sp>
      <p:sp>
        <p:nvSpPr>
          <p:cNvPr id="2" name="TextBox 1"/>
          <p:cNvSpPr txBox="1"/>
          <p:nvPr/>
        </p:nvSpPr>
        <p:spPr>
          <a:xfrm>
            <a:off x="377999" y="900000"/>
            <a:ext cx="8208000" cy="707886"/>
          </a:xfrm>
          <a:prstGeom prst="rect">
            <a:avLst/>
          </a:prstGeom>
          <a:noFill/>
        </p:spPr>
        <p:txBody>
          <a:bodyPr wrap="square" rtlCol="0" anchor="ctr">
            <a:spAutoFit/>
          </a:bodyPr>
          <a:lstStyle/>
          <a:p>
            <a:pPr algn="r"/>
            <a:r>
              <a:rPr lang="en-US" sz="4000" b="1" i="1" dirty="0" smtClean="0">
                <a:solidFill>
                  <a:srgbClr val="4676A6"/>
                </a:solidFill>
              </a:rPr>
              <a:t>Risk management</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Improved prediction capability</a:t>
            </a:r>
            <a:r>
              <a:rPr kumimoji="0" lang="en-GB" sz="2800" i="0" u="none" strike="noStrike" kern="0" cap="none" spc="0" normalizeH="0" noProof="0" dirty="0" smtClean="0">
                <a:ln>
                  <a:noFill/>
                </a:ln>
                <a:solidFill>
                  <a:srgbClr val="000000"/>
                </a:solidFill>
                <a:effectLst/>
                <a:uLnTx/>
                <a:uFillTx/>
              </a:rPr>
              <a:t> for detecting possible calamities;</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noProof="0" dirty="0" smtClean="0">
                <a:ln>
                  <a:noFill/>
                </a:ln>
                <a:solidFill>
                  <a:srgbClr val="000000"/>
                </a:solidFill>
                <a:effectLst/>
                <a:uLnTx/>
                <a:uFillTx/>
              </a:rPr>
              <a:t>Improved early warning systems and general information provision on agro-meteorological conditions</a:t>
            </a:r>
            <a:r>
              <a:rPr kumimoji="0" lang="en-GB" sz="2800" i="0" u="none" strike="noStrike" kern="0" cap="none" spc="0" normalizeH="0" baseline="0" noProof="0" dirty="0" smtClean="0">
                <a:ln>
                  <a:noFill/>
                </a:ln>
                <a:solidFill>
                  <a:srgbClr val="000000"/>
                </a:solidFill>
                <a:effectLst/>
                <a:uLnTx/>
                <a:uFillTx/>
              </a:rPr>
              <a:t>;</a:t>
            </a:r>
          </a:p>
          <a:p>
            <a:pPr marL="342000" indent="-342000">
              <a:lnSpc>
                <a:spcPct val="80000"/>
              </a:lnSpc>
              <a:spcBef>
                <a:spcPts val="0"/>
              </a:spcBef>
              <a:spcAft>
                <a:spcPts val="1200"/>
              </a:spcAft>
              <a:buFont typeface="Arial" panose="020B0604020202020204" pitchFamily="34" charset="0"/>
              <a:buChar char="•"/>
              <a:defRPr/>
            </a:pPr>
            <a:r>
              <a:rPr lang="en-GB" sz="2800" kern="0" dirty="0" smtClean="0"/>
              <a:t>Improved physical protection against extreme events;</a:t>
            </a:r>
            <a:endParaRPr lang="en-GB" sz="2800" kern="0" dirty="0"/>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Sustainable management of natural resources;</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i="0" u="none" strike="noStrike" kern="0" cap="none" spc="0" normalizeH="0" baseline="0" noProof="0" dirty="0" smtClean="0">
                <a:ln>
                  <a:noFill/>
                </a:ln>
                <a:solidFill>
                  <a:srgbClr val="000000"/>
                </a:solidFill>
                <a:effectLst/>
                <a:uLnTx/>
                <a:uFillTx/>
              </a:rPr>
              <a:t>Insurance schemes for risk coverage.</a:t>
            </a:r>
          </a:p>
          <a:p>
            <a:pPr marL="285750" marR="0" lvl="0" indent="-285750" algn="l" defTabSz="914400" rtl="0" eaLnBrk="0" fontAlgn="base" latinLnBrk="0" hangingPunct="0">
              <a:lnSpc>
                <a:spcPct val="100000"/>
              </a:lnSpc>
              <a:spcBef>
                <a:spcPct val="20000"/>
              </a:spcBef>
              <a:spcAft>
                <a:spcPct val="0"/>
              </a:spcAft>
              <a:buClrTx/>
              <a:buSzPct val="60000"/>
              <a:buFont typeface="Arial" panose="020B0604020202020204" pitchFamily="34" charset="0"/>
              <a:buChar char="•"/>
              <a:tabLst/>
              <a:defRPr/>
            </a:pPr>
            <a:endParaRPr kumimoji="0" lang="en-GB" sz="24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00963931"/>
      </p:ext>
    </p:extLst>
  </p:cSld>
  <p:clrMapOvr>
    <a:masterClrMapping/>
  </p:clrMapOvr>
  <p:transition advTm="2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388000" cy="4679205"/>
          </a:xfrm>
        </p:spPr>
        <p:txBody>
          <a:bodyPr>
            <a:normAutofit/>
          </a:bodyPr>
          <a:lstStyle/>
          <a:p>
            <a:pPr marL="0" indent="0">
              <a:lnSpc>
                <a:spcPct val="80000"/>
              </a:lnSpc>
              <a:spcBef>
                <a:spcPts val="0"/>
              </a:spcBef>
              <a:spcAft>
                <a:spcPts val="1200"/>
              </a:spcAft>
              <a:buNone/>
            </a:pPr>
            <a:r>
              <a:rPr lang="en-US" sz="2600" b="1" dirty="0" smtClean="0"/>
              <a:t>The landscape of micro-insurance in Africa 2012 </a:t>
            </a:r>
            <a:br>
              <a:rPr lang="en-US" sz="2600" b="1" dirty="0" smtClean="0"/>
            </a:br>
            <a:r>
              <a:rPr lang="en-US" sz="2000" b="1" dirty="0" smtClean="0"/>
              <a:t>(Munich Re; 2012)</a:t>
            </a:r>
            <a:endParaRPr lang="en-US" sz="2000" i="1" dirty="0" smtClean="0"/>
          </a:p>
          <a:p>
            <a:pPr marL="0" indent="0">
              <a:lnSpc>
                <a:spcPct val="80000"/>
              </a:lnSpc>
              <a:spcBef>
                <a:spcPts val="0"/>
              </a:spcBef>
              <a:spcAft>
                <a:spcPts val="1200"/>
              </a:spcAft>
              <a:buNone/>
            </a:pPr>
            <a:r>
              <a:rPr lang="en-US" sz="2600" b="1" dirty="0" smtClean="0"/>
              <a:t>Weather index-based insurance in agricultural development</a:t>
            </a:r>
            <a:r>
              <a:rPr lang="en-US" sz="2600" dirty="0" smtClean="0"/>
              <a:t> </a:t>
            </a:r>
            <a:r>
              <a:rPr lang="en-US" sz="2400" dirty="0" smtClean="0"/>
              <a:t/>
            </a:r>
            <a:br>
              <a:rPr lang="en-US" sz="2400" dirty="0" smtClean="0"/>
            </a:br>
            <a:r>
              <a:rPr lang="en-US" sz="2000" i="1" dirty="0" smtClean="0"/>
              <a:t>a technical guide </a:t>
            </a:r>
            <a:r>
              <a:rPr lang="en-US" sz="2000" b="1" dirty="0" smtClean="0"/>
              <a:t>(IFAD; 2011)</a:t>
            </a:r>
          </a:p>
          <a:p>
            <a:pPr marL="0" indent="0">
              <a:lnSpc>
                <a:spcPct val="80000"/>
              </a:lnSpc>
              <a:spcBef>
                <a:spcPts val="0"/>
              </a:spcBef>
              <a:spcAft>
                <a:spcPts val="1200"/>
              </a:spcAft>
              <a:buNone/>
            </a:pPr>
            <a:r>
              <a:rPr lang="en-US" sz="2600" b="1" dirty="0" smtClean="0"/>
              <a:t>Rainfall variability, food security and human mobility </a:t>
            </a:r>
            <a:r>
              <a:rPr lang="en-US" sz="2400" b="1" dirty="0" smtClean="0"/>
              <a:t/>
            </a:r>
            <a:br>
              <a:rPr lang="en-US" sz="2400" b="1" dirty="0" smtClean="0"/>
            </a:br>
            <a:r>
              <a:rPr lang="en-US" sz="2000" i="1" dirty="0" smtClean="0"/>
              <a:t>an approach for generating empirical evidence</a:t>
            </a:r>
            <a:r>
              <a:rPr lang="en-US" sz="2000" b="1" i="1" dirty="0" smtClean="0"/>
              <a:t> </a:t>
            </a:r>
            <a:r>
              <a:rPr lang="en-US" sz="2400" b="1" dirty="0" smtClean="0"/>
              <a:t/>
            </a:r>
            <a:br>
              <a:rPr lang="en-US" sz="2400" b="1" dirty="0" smtClean="0"/>
            </a:br>
            <a:r>
              <a:rPr lang="en-US" sz="2000" b="1" dirty="0" smtClean="0"/>
              <a:t>(UNU-EHS; 2012)</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27</a:t>
            </a:fld>
            <a:endParaRPr lang="en-US"/>
          </a:p>
        </p:txBody>
      </p:sp>
      <p:sp>
        <p:nvSpPr>
          <p:cNvPr id="7" name="Title 1"/>
          <p:cNvSpPr txBox="1">
            <a:spLocks/>
          </p:cNvSpPr>
          <p:nvPr/>
        </p:nvSpPr>
        <p:spPr>
          <a:xfrm>
            <a:off x="378000" y="1620000"/>
            <a:ext cx="4627200" cy="10800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More information:</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9120" y="676053"/>
            <a:ext cx="1706880" cy="80467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000" y="516839"/>
            <a:ext cx="1743075" cy="963886"/>
          </a:xfrm>
          <a:prstGeom prst="rect">
            <a:avLst/>
          </a:prstGeom>
        </p:spPr>
      </p:pic>
      <p:pic>
        <p:nvPicPr>
          <p:cNvPr id="9"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782279761"/>
      </p:ext>
    </p:extLst>
  </p:cSld>
  <p:clrMapOvr>
    <a:masterClrMapping/>
  </p:clrMapOvr>
  <p:transition advTm="2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620000"/>
            <a:ext cx="8208000" cy="1220400"/>
          </a:xfrm>
        </p:spPr>
        <p:txBody>
          <a:bodyPr>
            <a:normAutofit/>
          </a:bodyPr>
          <a:lstStyle/>
          <a:p>
            <a:pPr algn="l"/>
            <a:r>
              <a:rPr lang="en-US" b="1" i="1" dirty="0" smtClean="0"/>
              <a:t>2. Earth observation applications</a:t>
            </a:r>
            <a:endParaRPr lang="en-US" b="1"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28</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29</a:t>
            </a:fld>
            <a:endParaRPr lang="en-US"/>
          </a:p>
        </p:txBody>
      </p:sp>
      <p:sp>
        <p:nvSpPr>
          <p:cNvPr id="2" name="TextBox 1"/>
          <p:cNvSpPr txBox="1"/>
          <p:nvPr/>
        </p:nvSpPr>
        <p:spPr>
          <a:xfrm>
            <a:off x="378000" y="324000"/>
            <a:ext cx="8208000" cy="1323439"/>
          </a:xfrm>
          <a:prstGeom prst="rect">
            <a:avLst/>
          </a:prstGeom>
          <a:noFill/>
        </p:spPr>
        <p:txBody>
          <a:bodyPr wrap="square" rtlCol="0" anchor="ctr">
            <a:spAutoFit/>
          </a:bodyPr>
          <a:lstStyle/>
          <a:p>
            <a:pPr algn="r"/>
            <a:r>
              <a:rPr lang="en-US" sz="4000" b="1" i="1" dirty="0" smtClean="0">
                <a:solidFill>
                  <a:srgbClr val="4676A6"/>
                </a:solidFill>
              </a:rPr>
              <a:t>Earth observation </a:t>
            </a:r>
            <a:br>
              <a:rPr lang="en-US" sz="4000" b="1" i="1" dirty="0" smtClean="0">
                <a:solidFill>
                  <a:srgbClr val="4676A6"/>
                </a:solidFill>
              </a:rPr>
            </a:br>
            <a:r>
              <a:rPr lang="en-US" sz="4000" b="1" i="1" dirty="0" smtClean="0">
                <a:solidFill>
                  <a:srgbClr val="4676A6"/>
                </a:solidFill>
              </a:rPr>
              <a:t>for agriculture</a:t>
            </a:r>
            <a:endParaRPr lang="en-US" sz="4000" b="1" i="1" dirty="0">
              <a:solidFill>
                <a:srgbClr val="4676A6"/>
              </a:solidFill>
            </a:endParaRPr>
          </a:p>
        </p:txBody>
      </p:sp>
      <p:sp>
        <p:nvSpPr>
          <p:cNvPr id="8" name="Tijdelijke aanduiding voor inhoud 2"/>
          <p:cNvSpPr txBox="1">
            <a:spLocks/>
          </p:cNvSpPr>
          <p:nvPr/>
        </p:nvSpPr>
        <p:spPr bwMode="auto">
          <a:xfrm>
            <a:off x="378000" y="1800000"/>
            <a:ext cx="8572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714375" marR="0" lvl="0" indent="-714375" algn="l" defTabSz="914400" rtl="0" eaLnBrk="0" fontAlgn="base" latinLnBrk="0" hangingPunct="0">
              <a:lnSpc>
                <a:spcPct val="80000"/>
              </a:lnSpc>
              <a:spcBef>
                <a:spcPct val="20000"/>
              </a:spcBef>
              <a:spcAft>
                <a:spcPts val="1200"/>
              </a:spcAft>
              <a:buClrTx/>
              <a:buSzPct val="60000"/>
              <a:buFont typeface="Arial" charset="0"/>
              <a:buNone/>
              <a:tabLst/>
              <a:defRPr/>
            </a:pPr>
            <a:r>
              <a:rPr kumimoji="0" lang="en-GB" sz="2800" b="1" i="0" u="none" strike="noStrike" kern="0" cap="none" spc="0" normalizeH="0" baseline="0" noProof="0" dirty="0" smtClean="0">
                <a:ln>
                  <a:noFill/>
                </a:ln>
                <a:solidFill>
                  <a:srgbClr val="000000"/>
                </a:solidFill>
                <a:effectLst/>
                <a:uLnTx/>
                <a:uFillTx/>
                <a:latin typeface="Calibri" pitchFamily="34" charset="0"/>
              </a:rPr>
              <a:t>Three levels of interaction within a country:</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b="1" i="0" u="none" strike="noStrike" kern="0" cap="none" spc="0" normalizeH="0" baseline="0" noProof="0" dirty="0" smtClean="0">
                <a:ln>
                  <a:noFill/>
                </a:ln>
                <a:solidFill>
                  <a:srgbClr val="4676A6"/>
                </a:solidFill>
                <a:effectLst/>
                <a:uLnTx/>
                <a:uFillTx/>
                <a:latin typeface="Calibri" pitchFamily="34" charset="0"/>
              </a:rPr>
              <a:t>Country level</a:t>
            </a:r>
            <a:r>
              <a:rPr kumimoji="0" lang="en-GB" sz="2800" b="1" i="0" u="none" strike="noStrike" kern="0" cap="none" spc="0" normalizeH="0" baseline="0" noProof="0" dirty="0" smtClean="0">
                <a:ln>
                  <a:noFill/>
                </a:ln>
                <a:solidFill>
                  <a:srgbClr val="000000"/>
                </a:solidFill>
                <a:effectLst/>
                <a:uLnTx/>
                <a:uFillTx/>
                <a:latin typeface="Calibri" pitchFamily="34" charset="0"/>
              </a:rPr>
              <a:t> </a:t>
            </a:r>
            <a:br>
              <a:rPr kumimoji="0" lang="en-GB" sz="2800" b="1" i="0" u="none" strike="noStrike" kern="0" cap="none" spc="0" normalizeH="0" baseline="0" noProof="0" dirty="0" smtClean="0">
                <a:ln>
                  <a:noFill/>
                </a:ln>
                <a:solidFill>
                  <a:srgbClr val="000000"/>
                </a:solidFill>
                <a:effectLst/>
                <a:uLnTx/>
                <a:uFillTx/>
                <a:latin typeface="Calibri" pitchFamily="34" charset="0"/>
              </a:rPr>
            </a:br>
            <a:r>
              <a:rPr kumimoji="0" lang="en-GB" sz="2400" b="0" i="1" u="none" strike="noStrike" kern="0" cap="none" spc="0" normalizeH="0" baseline="0" noProof="0" dirty="0" smtClean="0">
                <a:ln>
                  <a:noFill/>
                </a:ln>
                <a:solidFill>
                  <a:srgbClr val="000000"/>
                </a:solidFill>
                <a:effectLst/>
                <a:uLnTx/>
                <a:uFillTx/>
                <a:latin typeface="Calibri" pitchFamily="34" charset="0"/>
              </a:rPr>
              <a:t>focusing on policy, research and innovation;</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b="1" i="0" u="none" strike="noStrike" kern="0" cap="none" spc="0" normalizeH="0" baseline="0" noProof="0" dirty="0" smtClean="0">
                <a:ln>
                  <a:noFill/>
                </a:ln>
                <a:solidFill>
                  <a:srgbClr val="4676A6"/>
                </a:solidFill>
                <a:effectLst/>
                <a:uLnTx/>
                <a:uFillTx/>
                <a:latin typeface="Calibri" pitchFamily="34" charset="0"/>
              </a:rPr>
              <a:t>Agro-ecological zone or watershed level</a:t>
            </a:r>
            <a:r>
              <a:rPr kumimoji="0" lang="en-GB" sz="2800" b="1" i="0" u="none" strike="noStrike" kern="0" cap="none" spc="0" normalizeH="0" baseline="0" noProof="0" dirty="0" smtClean="0">
                <a:ln>
                  <a:noFill/>
                </a:ln>
                <a:solidFill>
                  <a:srgbClr val="000000"/>
                </a:solidFill>
                <a:effectLst/>
                <a:uLnTx/>
                <a:uFillTx/>
                <a:latin typeface="Calibri" pitchFamily="34" charset="0"/>
              </a:rPr>
              <a:t> </a:t>
            </a:r>
            <a:br>
              <a:rPr kumimoji="0" lang="en-GB" sz="2800" b="1" i="0" u="none" strike="noStrike" kern="0" cap="none" spc="0" normalizeH="0" baseline="0" noProof="0" dirty="0" smtClean="0">
                <a:ln>
                  <a:noFill/>
                </a:ln>
                <a:solidFill>
                  <a:srgbClr val="000000"/>
                </a:solidFill>
                <a:effectLst/>
                <a:uLnTx/>
                <a:uFillTx/>
                <a:latin typeface="Calibri" pitchFamily="34" charset="0"/>
              </a:rPr>
            </a:br>
            <a:r>
              <a:rPr kumimoji="0" lang="en-GB" sz="2400" b="0" i="1" u="none" strike="noStrike" kern="0" cap="none" spc="0" normalizeH="0" baseline="0" noProof="0" dirty="0" smtClean="0">
                <a:ln>
                  <a:noFill/>
                </a:ln>
                <a:solidFill>
                  <a:srgbClr val="000000"/>
                </a:solidFill>
                <a:effectLst/>
                <a:uLnTx/>
                <a:uFillTx/>
                <a:latin typeface="Calibri" pitchFamily="34" charset="0"/>
              </a:rPr>
              <a:t>focusing on extension services and management of regional resources;</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800" b="1" i="0" u="none" strike="noStrike" kern="0" cap="none" spc="0" normalizeH="0" baseline="0" noProof="0" dirty="0" smtClean="0">
                <a:ln>
                  <a:noFill/>
                </a:ln>
                <a:solidFill>
                  <a:srgbClr val="4676A6"/>
                </a:solidFill>
                <a:effectLst/>
                <a:uLnTx/>
                <a:uFillTx/>
                <a:latin typeface="Calibri" pitchFamily="34" charset="0"/>
              </a:rPr>
              <a:t>Farm level</a:t>
            </a:r>
            <a:r>
              <a:rPr kumimoji="0" lang="en-GB" sz="2800" b="1" i="0" u="none" strike="noStrike" kern="0" cap="none" spc="0" normalizeH="0" baseline="0" noProof="0" dirty="0" smtClean="0">
                <a:ln>
                  <a:noFill/>
                </a:ln>
                <a:solidFill>
                  <a:srgbClr val="000000"/>
                </a:solidFill>
                <a:effectLst/>
                <a:uLnTx/>
                <a:uFillTx/>
                <a:latin typeface="Calibri" pitchFamily="34" charset="0"/>
              </a:rPr>
              <a:t> </a:t>
            </a:r>
            <a:br>
              <a:rPr kumimoji="0" lang="en-GB" sz="2800" b="1" i="0" u="none" strike="noStrike" kern="0" cap="none" spc="0" normalizeH="0" baseline="0" noProof="0" dirty="0" smtClean="0">
                <a:ln>
                  <a:noFill/>
                </a:ln>
                <a:solidFill>
                  <a:srgbClr val="000000"/>
                </a:solidFill>
                <a:effectLst/>
                <a:uLnTx/>
                <a:uFillTx/>
                <a:latin typeface="Calibri" pitchFamily="34" charset="0"/>
              </a:rPr>
            </a:br>
            <a:r>
              <a:rPr kumimoji="0" lang="en-GB" sz="2400" b="0" i="1" u="none" strike="noStrike" kern="0" cap="none" spc="0" normalizeH="0" baseline="0" noProof="0" dirty="0" smtClean="0">
                <a:ln>
                  <a:noFill/>
                </a:ln>
                <a:solidFill>
                  <a:srgbClr val="000000"/>
                </a:solidFill>
                <a:effectLst/>
                <a:uLnTx/>
                <a:uFillTx/>
                <a:latin typeface="Calibri" pitchFamily="34" charset="0"/>
              </a:rPr>
              <a:t>focusing on advice and income optimization.</a:t>
            </a:r>
            <a:endParaRPr kumimoji="0" lang="en-GB" sz="2400" b="1" i="1" u="none" strike="noStrike" kern="0" cap="none" spc="0" normalizeH="0" baseline="0" noProof="0" dirty="0" smtClean="0">
              <a:ln>
                <a:noFill/>
              </a:ln>
              <a:solidFill>
                <a:srgbClr val="000000"/>
              </a:solidFill>
              <a:effectLst/>
              <a:uLnTx/>
              <a:uFillTx/>
              <a:latin typeface="Calibri" pitchFamily="34" charset="0"/>
            </a:endParaRPr>
          </a:p>
        </p:txBody>
      </p:sp>
      <p:pic>
        <p:nvPicPr>
          <p:cNvPr id="9"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267643683"/>
      </p:ext>
    </p:extLst>
  </p:cSld>
  <p:clrMapOvr>
    <a:masterClrMapping/>
  </p:clrMapOvr>
  <p:transition advTm="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3</a:t>
            </a:fld>
            <a:endParaRPr lang="en-US" dirty="0"/>
          </a:p>
        </p:txBody>
      </p:sp>
      <p:sp>
        <p:nvSpPr>
          <p:cNvPr id="8" name="Title 1"/>
          <p:cNvSpPr txBox="1">
            <a:spLocks/>
          </p:cNvSpPr>
          <p:nvPr/>
        </p:nvSpPr>
        <p:spPr>
          <a:xfrm>
            <a:off x="378000" y="900000"/>
            <a:ext cx="8208000" cy="7092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4676A6"/>
                </a:solidFill>
                <a:effectLst/>
                <a:uLnTx/>
                <a:uFillTx/>
                <a:latin typeface="+mj-lt"/>
                <a:ea typeface="+mj-ea"/>
                <a:cs typeface="+mj-cs"/>
              </a:rPr>
              <a:t>Sequence:</a:t>
            </a:r>
            <a:endParaRPr kumimoji="0" lang="en-US" sz="4000" b="1" i="1" u="none" strike="noStrike" kern="1200" cap="none" spc="0" normalizeH="0" baseline="0" noProof="0" dirty="0">
              <a:ln>
                <a:noFill/>
              </a:ln>
              <a:solidFill>
                <a:srgbClr val="4676A6"/>
              </a:solidFill>
              <a:effectLst/>
              <a:uLnTx/>
              <a:uFillTx/>
              <a:latin typeface="+mj-lt"/>
              <a:ea typeface="+mj-ea"/>
              <a:cs typeface="+mj-cs"/>
            </a:endParaRPr>
          </a:p>
        </p:txBody>
      </p:sp>
      <p:sp>
        <p:nvSpPr>
          <p:cNvPr id="9" name="Content Placeholder 2"/>
          <p:cNvSpPr txBox="1">
            <a:spLocks/>
          </p:cNvSpPr>
          <p:nvPr/>
        </p:nvSpPr>
        <p:spPr>
          <a:xfrm>
            <a:off x="378000" y="1800000"/>
            <a:ext cx="8208000" cy="3960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General assessment of the state-of-the</a:t>
            </a:r>
            <a:r>
              <a:rPr lang="en-US" sz="2800" dirty="0" smtClean="0"/>
              <a:t>-art of</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earth observation</a:t>
            </a: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Major trends and developments in the application field</a:t>
            </a: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Description of</a:t>
            </a:r>
            <a:r>
              <a:rPr kumimoji="0" lang="en-US" sz="2800" b="0" i="0" u="none" strike="noStrike" kern="1200" cap="none" spc="0" normalizeH="0" noProof="0" dirty="0" smtClean="0">
                <a:ln>
                  <a:noFill/>
                </a:ln>
                <a:solidFill>
                  <a:schemeClr val="tx1"/>
                </a:solidFill>
                <a:effectLst/>
                <a:uLnTx/>
                <a:uFillTx/>
                <a:latin typeface="+mn-lt"/>
                <a:ea typeface="+mn-ea"/>
                <a:cs typeface="+mn-cs"/>
              </a:rPr>
              <a:t> earth observation solutions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Assessment of market</a:t>
            </a:r>
            <a:r>
              <a:rPr kumimoji="0" lang="en-US" sz="2800" b="0" i="0" u="none" strike="noStrike" kern="1200" cap="none" spc="0" normalizeH="0" noProof="0" dirty="0" smtClean="0">
                <a:ln>
                  <a:noFill/>
                </a:ln>
                <a:solidFill>
                  <a:schemeClr val="tx1"/>
                </a:solidFill>
                <a:effectLst/>
                <a:uLnTx/>
                <a:uFillTx/>
                <a:latin typeface="+mn-lt"/>
                <a:ea typeface="+mn-ea"/>
                <a:cs typeface="+mn-cs"/>
              </a:rPr>
              <a:t> potential for earth observation solutions and marketing instruments</a:t>
            </a:r>
          </a:p>
          <a:p>
            <a:pPr marL="342900" marR="0" lvl="0" indent="-342900" algn="l" defTabSz="914400" rtl="0" eaLnBrk="1" fontAlgn="auto" latinLnBrk="0" hangingPunct="1">
              <a:lnSpc>
                <a:spcPct val="80000"/>
              </a:lnSpc>
              <a:spcAft>
                <a:spcPts val="1200"/>
              </a:spcAft>
              <a:buClrTx/>
              <a:buSzTx/>
              <a:buFont typeface="Arial" pitchFamily="34" charset="0"/>
              <a:buChar char="•"/>
              <a:tabLst/>
              <a:defRPr/>
            </a:pPr>
            <a:r>
              <a:rPr lang="en-US" sz="2800" baseline="0" dirty="0" smtClean="0"/>
              <a:t>Capacity</a:t>
            </a:r>
            <a:r>
              <a:rPr lang="en-US" sz="2800" dirty="0" smtClean="0"/>
              <a:t> building for successful application of earth observation solutions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145907551"/>
      </p:ext>
    </p:extLst>
  </p:cSld>
  <p:clrMapOvr>
    <a:masterClrMapping/>
  </p:clrMapOvr>
  <p:transition advTm="2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30</a:t>
            </a:fld>
            <a:endParaRPr lang="en-US"/>
          </a:p>
        </p:txBody>
      </p:sp>
      <p:sp>
        <p:nvSpPr>
          <p:cNvPr id="2" name="TextBox 1"/>
          <p:cNvSpPr txBox="1"/>
          <p:nvPr/>
        </p:nvSpPr>
        <p:spPr>
          <a:xfrm>
            <a:off x="4166400" y="324000"/>
            <a:ext cx="4419600" cy="1323439"/>
          </a:xfrm>
          <a:prstGeom prst="rect">
            <a:avLst/>
          </a:prstGeom>
          <a:noFill/>
        </p:spPr>
        <p:txBody>
          <a:bodyPr wrap="square" rtlCol="0">
            <a:spAutoFit/>
          </a:bodyPr>
          <a:lstStyle/>
          <a:p>
            <a:pPr algn="r"/>
            <a:r>
              <a:rPr lang="en-US" sz="4000" b="1" i="1" dirty="0" smtClean="0">
                <a:solidFill>
                  <a:srgbClr val="4676A6"/>
                </a:solidFill>
              </a:rPr>
              <a:t>Earth observation </a:t>
            </a:r>
            <a:br>
              <a:rPr lang="en-US" sz="4000" b="1" i="1" dirty="0" smtClean="0">
                <a:solidFill>
                  <a:srgbClr val="4676A6"/>
                </a:solidFill>
              </a:rPr>
            </a:br>
            <a:r>
              <a:rPr lang="en-US" sz="4000" b="1" i="1" dirty="0" smtClean="0">
                <a:solidFill>
                  <a:srgbClr val="4676A6"/>
                </a:solidFill>
              </a:rPr>
              <a:t>for agriculture</a:t>
            </a:r>
            <a:endParaRPr lang="en-US" sz="4000" b="1" i="1" dirty="0">
              <a:solidFill>
                <a:srgbClr val="4676A6"/>
              </a:solidFill>
            </a:endParaRP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0238" y="1785938"/>
            <a:ext cx="528320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1474838" y="5580000"/>
            <a:ext cx="61943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spcBef>
                <a:spcPct val="0"/>
              </a:spcBef>
              <a:buSzTx/>
              <a:buFontTx/>
              <a:buNone/>
            </a:pPr>
            <a:r>
              <a:rPr lang="en-US" altLang="en-US" sz="1600" i="1" dirty="0">
                <a:latin typeface="Calibri" pitchFamily="34" charset="0"/>
              </a:rPr>
              <a:t>Remote sensing images showing agriculture patterns (Geospatial World)</a:t>
            </a:r>
            <a:endParaRPr lang="en-US" altLang="en-US" sz="1600" b="1" dirty="0">
              <a:latin typeface="Calibri"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368031587"/>
      </p:ext>
    </p:extLst>
  </p:cSld>
  <p:clrMapOvr>
    <a:masterClrMapping/>
  </p:clrMapOvr>
  <p:transition advTm="2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31</a:t>
            </a:fld>
            <a:endParaRPr lang="en-US"/>
          </a:p>
        </p:txBody>
      </p:sp>
      <p:sp>
        <p:nvSpPr>
          <p:cNvPr id="2" name="TextBox 1"/>
          <p:cNvSpPr txBox="1"/>
          <p:nvPr/>
        </p:nvSpPr>
        <p:spPr>
          <a:xfrm>
            <a:off x="2407175" y="324000"/>
            <a:ext cx="6178825" cy="1323439"/>
          </a:xfrm>
          <a:prstGeom prst="rect">
            <a:avLst/>
          </a:prstGeom>
          <a:noFill/>
        </p:spPr>
        <p:txBody>
          <a:bodyPr wrap="square" rtlCol="0">
            <a:spAutoFit/>
          </a:bodyPr>
          <a:lstStyle/>
          <a:p>
            <a:pPr algn="r"/>
            <a:r>
              <a:rPr lang="en-US" sz="4000" b="1" i="1" dirty="0" smtClean="0">
                <a:solidFill>
                  <a:srgbClr val="4676A6"/>
                </a:solidFill>
              </a:rPr>
              <a:t>Country level: earth observation contribution</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b="1" i="0" u="none" strike="noStrike" kern="0" cap="none" spc="0" normalizeH="0" baseline="0" noProof="0" dirty="0" smtClean="0">
                <a:ln>
                  <a:noFill/>
                </a:ln>
                <a:solidFill>
                  <a:srgbClr val="000000"/>
                </a:solidFill>
                <a:effectLst/>
                <a:uLnTx/>
                <a:uFillTx/>
                <a:ea typeface="Calibri"/>
                <a:cs typeface="Times New Roman"/>
              </a:rPr>
              <a:t>Agricultural knowledge and information systems</a:t>
            </a:r>
            <a:r>
              <a:rPr kumimoji="0" lang="en-US" sz="2600" b="0" i="0" u="none" strike="noStrike" kern="0" cap="none" spc="0" normalizeH="0" baseline="0" noProof="0" dirty="0" smtClean="0">
                <a:ln>
                  <a:noFill/>
                </a:ln>
                <a:solidFill>
                  <a:srgbClr val="000000"/>
                </a:solidFill>
                <a:effectLst/>
                <a:uLnTx/>
                <a:uFillTx/>
                <a:ea typeface="Calibri"/>
                <a:cs typeface="Times New Roman"/>
              </a:rPr>
              <a:t>:</a:t>
            </a:r>
            <a:r>
              <a:rPr kumimoji="0" lang="en-US" sz="2600" b="1" i="0" u="none" strike="noStrike" kern="0" cap="none" spc="0" normalizeH="0" baseline="0" noProof="0" dirty="0" smtClean="0">
                <a:ln>
                  <a:noFill/>
                </a:ln>
                <a:solidFill>
                  <a:srgbClr val="000000"/>
                </a:solidFill>
                <a:effectLst/>
                <a:uLnTx/>
                <a:uFillTx/>
                <a:ea typeface="Calibri"/>
                <a:cs typeface="Times New Roman"/>
              </a:rPr>
              <a:t> </a:t>
            </a:r>
            <a:r>
              <a:rPr kumimoji="0" lang="en-US" sz="2400" b="1" i="0" u="none" strike="noStrike" kern="0" cap="none" spc="0" normalizeH="0" baseline="0" noProof="0" dirty="0" smtClean="0">
                <a:ln>
                  <a:noFill/>
                </a:ln>
                <a:solidFill>
                  <a:srgbClr val="000000"/>
                </a:solidFill>
                <a:effectLst/>
                <a:uLnTx/>
                <a:uFillTx/>
                <a:ea typeface="Calibri"/>
                <a:cs typeface="Times New Roman"/>
              </a:rPr>
              <a:t/>
            </a:r>
            <a:br>
              <a:rPr kumimoji="0" lang="en-US" sz="2400" b="1" i="0" u="none" strike="noStrike" kern="0" cap="none" spc="0" normalizeH="0" baseline="0" noProof="0" dirty="0" smtClean="0">
                <a:ln>
                  <a:noFill/>
                </a:ln>
                <a:solidFill>
                  <a:srgbClr val="000000"/>
                </a:solidFill>
                <a:effectLst/>
                <a:uLnTx/>
                <a:uFillTx/>
                <a:ea typeface="Calibri"/>
                <a:cs typeface="Times New Roman"/>
              </a:rPr>
            </a:br>
            <a:r>
              <a:rPr kumimoji="0" lang="en-US" sz="2000" b="0" i="1" u="none" strike="noStrike" kern="0" cap="none" spc="0" normalizeH="0" baseline="0" noProof="0" dirty="0" smtClean="0">
                <a:ln>
                  <a:noFill/>
                </a:ln>
                <a:solidFill>
                  <a:srgbClr val="000000"/>
                </a:solidFill>
                <a:effectLst/>
                <a:uLnTx/>
                <a:uFillTx/>
                <a:ea typeface="Calibri"/>
                <a:cs typeface="Times New Roman"/>
              </a:rPr>
              <a:t>parcel identification and measurement, geo-statistics and crop identification, field survey, subsidy and policy monitoring and control,</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b="1" i="0" u="none" strike="noStrike" kern="0" cap="none" spc="0" normalizeH="0" baseline="0" noProof="0" dirty="0" smtClean="0">
                <a:ln>
                  <a:noFill/>
                </a:ln>
                <a:solidFill>
                  <a:srgbClr val="000000"/>
                </a:solidFill>
                <a:effectLst/>
                <a:uLnTx/>
                <a:uFillTx/>
                <a:ea typeface="Calibri"/>
                <a:cs typeface="Times New Roman"/>
              </a:rPr>
              <a:t>National crop and yield monitoring</a:t>
            </a:r>
            <a:r>
              <a:rPr kumimoji="0" lang="en-US" sz="2600" b="0" i="0" u="none" strike="noStrike" kern="0" cap="none" spc="0" normalizeH="0" baseline="0" noProof="0" dirty="0" smtClean="0">
                <a:ln>
                  <a:noFill/>
                </a:ln>
                <a:solidFill>
                  <a:srgbClr val="000000"/>
                </a:solidFill>
                <a:effectLst/>
                <a:uLnTx/>
                <a:uFillTx/>
                <a:ea typeface="Calibri"/>
                <a:cs typeface="Times New Roman"/>
              </a:rPr>
              <a:t>,</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b="1" i="0" u="none" strike="noStrike" kern="0" cap="none" spc="0" normalizeH="0" baseline="0" noProof="0" dirty="0" smtClean="0">
                <a:ln>
                  <a:noFill/>
                </a:ln>
                <a:solidFill>
                  <a:srgbClr val="000000"/>
                </a:solidFill>
                <a:effectLst/>
                <a:uLnTx/>
                <a:uFillTx/>
                <a:ea typeface="Calibri"/>
                <a:cs typeface="Times New Roman"/>
              </a:rPr>
              <a:t>Transport infrastructure and transport to market </a:t>
            </a:r>
            <a:r>
              <a:rPr kumimoji="0" lang="en-US" sz="2400" b="1" i="0" u="none" strike="noStrike" kern="0" cap="none" spc="0" normalizeH="0" baseline="0" noProof="0" dirty="0" smtClean="0">
                <a:ln>
                  <a:noFill/>
                </a:ln>
                <a:solidFill>
                  <a:srgbClr val="000000"/>
                </a:solidFill>
                <a:effectLst/>
                <a:uLnTx/>
                <a:uFillTx/>
                <a:ea typeface="Calibri"/>
                <a:cs typeface="Times New Roman"/>
              </a:rPr>
              <a:t/>
            </a:r>
            <a:br>
              <a:rPr kumimoji="0" lang="en-US" sz="2400" b="1" i="0" u="none" strike="noStrike" kern="0" cap="none" spc="0" normalizeH="0" baseline="0" noProof="0" dirty="0" smtClean="0">
                <a:ln>
                  <a:noFill/>
                </a:ln>
                <a:solidFill>
                  <a:srgbClr val="000000"/>
                </a:solidFill>
                <a:effectLst/>
                <a:uLnTx/>
                <a:uFillTx/>
                <a:ea typeface="Calibri"/>
                <a:cs typeface="Times New Roman"/>
              </a:rPr>
            </a:br>
            <a:r>
              <a:rPr kumimoji="0" lang="en-US" sz="2000" b="0" i="1" u="none" strike="noStrike" kern="0" cap="none" spc="0" normalizeH="0" baseline="0" noProof="0" dirty="0" smtClean="0">
                <a:ln>
                  <a:noFill/>
                </a:ln>
                <a:solidFill>
                  <a:srgbClr val="000000"/>
                </a:solidFill>
                <a:effectLst/>
                <a:uLnTx/>
                <a:uFillTx/>
                <a:ea typeface="Calibri"/>
                <a:cs typeface="Times New Roman"/>
              </a:rPr>
              <a:t>(food chain management),</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b="1" i="0" u="none" strike="noStrike" kern="0" cap="none" spc="0" normalizeH="0" baseline="0" noProof="0" dirty="0" smtClean="0">
                <a:ln>
                  <a:noFill/>
                </a:ln>
                <a:solidFill>
                  <a:srgbClr val="000000"/>
                </a:solidFill>
                <a:effectLst/>
                <a:uLnTx/>
                <a:uFillTx/>
                <a:ea typeface="Calibri"/>
                <a:cs typeface="Times New Roman"/>
              </a:rPr>
              <a:t>Land rights</a:t>
            </a:r>
            <a:r>
              <a:rPr kumimoji="0" lang="en-US" sz="2600" b="0" i="0" u="none" strike="noStrike" kern="0" cap="none" spc="0" normalizeH="0" baseline="0" noProof="0" dirty="0" smtClean="0">
                <a:ln>
                  <a:noFill/>
                </a:ln>
                <a:solidFill>
                  <a:srgbClr val="000000"/>
                </a:solidFill>
                <a:effectLst/>
                <a:uLnTx/>
                <a:uFillTx/>
                <a:ea typeface="Calibri"/>
                <a:cs typeface="Times New Roman"/>
              </a:rPr>
              <a:t>,</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b="1" i="0" u="none" strike="noStrike" kern="0" cap="none" spc="0" normalizeH="0" baseline="0" noProof="0" dirty="0" smtClean="0">
                <a:ln>
                  <a:noFill/>
                </a:ln>
                <a:solidFill>
                  <a:srgbClr val="000000"/>
                </a:solidFill>
                <a:effectLst/>
                <a:uLnTx/>
                <a:uFillTx/>
                <a:ea typeface="Calibri"/>
                <a:cs typeface="Times New Roman"/>
              </a:rPr>
              <a:t>Market information</a:t>
            </a:r>
            <a:r>
              <a:rPr kumimoji="0" lang="en-US" sz="2600" b="0" i="0" u="none" strike="noStrike" kern="0" cap="none" spc="0" normalizeH="0" baseline="0" noProof="0" dirty="0" smtClean="0">
                <a:ln>
                  <a:noFill/>
                </a:ln>
                <a:solidFill>
                  <a:srgbClr val="000000"/>
                </a:solidFill>
                <a:effectLst/>
                <a:uLnTx/>
                <a:uFillTx/>
                <a:ea typeface="Calibri"/>
                <a:cs typeface="Times New Roman"/>
              </a:rPr>
              <a:t>.</a:t>
            </a:r>
            <a:endParaRPr kumimoji="0" lang="en-US" sz="2600" b="0" i="0" u="none" strike="noStrike" kern="0" cap="none" spc="0" normalizeH="0" baseline="0" noProof="0" dirty="0">
              <a:ln>
                <a:noFill/>
              </a:ln>
              <a:solidFill>
                <a:srgbClr val="000000"/>
              </a:solidFill>
              <a:effectLst/>
              <a:uLnTx/>
              <a:uFillTx/>
              <a:ea typeface="Calibri"/>
              <a:cs typeface="Times New Roma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576961471"/>
      </p:ext>
    </p:extLst>
  </p:cSld>
  <p:clrMapOvr>
    <a:masterClrMapping/>
  </p:clrMapOvr>
  <p:transition advTm="2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32</a:t>
            </a:fld>
            <a:endParaRPr lang="en-US"/>
          </a:p>
        </p:txBody>
      </p:sp>
      <p:sp>
        <p:nvSpPr>
          <p:cNvPr id="2" name="TextBox 1"/>
          <p:cNvSpPr txBox="1"/>
          <p:nvPr/>
        </p:nvSpPr>
        <p:spPr>
          <a:xfrm>
            <a:off x="2407175" y="324000"/>
            <a:ext cx="6178825" cy="1323439"/>
          </a:xfrm>
          <a:prstGeom prst="rect">
            <a:avLst/>
          </a:prstGeom>
          <a:noFill/>
        </p:spPr>
        <p:txBody>
          <a:bodyPr wrap="square" rtlCol="0">
            <a:spAutoFit/>
          </a:bodyPr>
          <a:lstStyle/>
          <a:p>
            <a:pPr algn="r"/>
            <a:r>
              <a:rPr lang="en-US" sz="4000" b="1" i="1" dirty="0" smtClean="0">
                <a:solidFill>
                  <a:srgbClr val="4676A6"/>
                </a:solidFill>
              </a:rPr>
              <a:t>Example agricultural information systems</a:t>
            </a:r>
            <a:endParaRPr lang="en-US" sz="4000" b="1" i="1" dirty="0">
              <a:solidFill>
                <a:srgbClr val="4676A6"/>
              </a:solidFill>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2700000"/>
            <a:ext cx="23939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038" y="2700000"/>
            <a:ext cx="2386012"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0138" y="2700000"/>
            <a:ext cx="2386012"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p:cNvSpPr txBox="1">
            <a:spLocks noChangeArrowheads="1"/>
          </p:cNvSpPr>
          <p:nvPr/>
        </p:nvSpPr>
        <p:spPr bwMode="auto">
          <a:xfrm>
            <a:off x="432000" y="4932000"/>
            <a:ext cx="820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spcBef>
                <a:spcPct val="0"/>
              </a:spcBef>
              <a:buSzTx/>
              <a:buFontTx/>
              <a:buNone/>
            </a:pPr>
            <a:r>
              <a:rPr lang="en-US" altLang="en-US" sz="1600" i="1" dirty="0">
                <a:latin typeface="+mn-lt"/>
              </a:rPr>
              <a:t>Agricultural parcel (blue) one single crop group from a single farmer; </a:t>
            </a:r>
            <a:r>
              <a:rPr lang="en-US" altLang="en-US" sz="1600" i="1" dirty="0" smtClean="0">
                <a:latin typeface="+mn-lt"/>
              </a:rPr>
              <a:t/>
            </a:r>
            <a:br>
              <a:rPr lang="en-US" altLang="en-US" sz="1600" i="1" dirty="0" smtClean="0">
                <a:latin typeface="+mn-lt"/>
              </a:rPr>
            </a:br>
            <a:r>
              <a:rPr lang="en-US" altLang="en-US" sz="1600" i="1" dirty="0" smtClean="0">
                <a:latin typeface="+mn-lt"/>
              </a:rPr>
              <a:t>farmers</a:t>
            </a:r>
            <a:r>
              <a:rPr lang="en-US" altLang="en-US" sz="1600" i="1" dirty="0">
                <a:latin typeface="+mn-lt"/>
              </a:rPr>
              <a:t>’ block/plot (red) one single or several crop groups from a single farmer; </a:t>
            </a:r>
            <a:r>
              <a:rPr lang="en-US" altLang="en-US" sz="1600" i="1" dirty="0" smtClean="0">
                <a:latin typeface="+mn-lt"/>
              </a:rPr>
              <a:t/>
            </a:r>
            <a:br>
              <a:rPr lang="en-US" altLang="en-US" sz="1600" i="1" dirty="0" smtClean="0">
                <a:latin typeface="+mn-lt"/>
              </a:rPr>
            </a:br>
            <a:r>
              <a:rPr lang="en-US" altLang="en-US" sz="1600" i="1" dirty="0" smtClean="0">
                <a:latin typeface="+mn-lt"/>
              </a:rPr>
              <a:t>and </a:t>
            </a:r>
            <a:r>
              <a:rPr lang="en-US" altLang="en-US" sz="1600" i="1" dirty="0">
                <a:latin typeface="+mn-lt"/>
              </a:rPr>
              <a:t>physical block (yellow) one single or several crop groups from one or </a:t>
            </a:r>
            <a:r>
              <a:rPr lang="en-US" altLang="en-US" sz="1600" i="1" dirty="0" smtClean="0">
                <a:latin typeface="+mn-lt"/>
              </a:rPr>
              <a:t>several farmers. (</a:t>
            </a:r>
            <a:r>
              <a:rPr lang="en-US" altLang="en-US" sz="1600" i="1" dirty="0" err="1">
                <a:latin typeface="+mn-lt"/>
              </a:rPr>
              <a:t>GeoCAP</a:t>
            </a:r>
            <a:r>
              <a:rPr lang="en-US" altLang="en-US" sz="1600" i="1" dirty="0">
                <a:latin typeface="+mn-lt"/>
              </a:rPr>
              <a:t>, JRC)</a:t>
            </a:r>
            <a:endParaRPr lang="en-US" altLang="en-US" sz="1600" dirty="0">
              <a:latin typeface="+mn-lt"/>
            </a:endParaRPr>
          </a:p>
        </p:txBody>
      </p:sp>
      <p:pic>
        <p:nvPicPr>
          <p:cNvPr id="10"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325854848"/>
      </p:ext>
    </p:extLst>
  </p:cSld>
  <p:clrMapOvr>
    <a:masterClrMapping/>
  </p:clrMapOvr>
  <p:transition advTm="2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33</a:t>
            </a:fld>
            <a:endParaRPr lang="en-US"/>
          </a:p>
        </p:txBody>
      </p:sp>
      <p:sp>
        <p:nvSpPr>
          <p:cNvPr id="2" name="TextBox 1"/>
          <p:cNvSpPr txBox="1"/>
          <p:nvPr/>
        </p:nvSpPr>
        <p:spPr>
          <a:xfrm>
            <a:off x="2085187" y="324000"/>
            <a:ext cx="6500813" cy="1323439"/>
          </a:xfrm>
          <a:prstGeom prst="rect">
            <a:avLst/>
          </a:prstGeom>
          <a:noFill/>
        </p:spPr>
        <p:txBody>
          <a:bodyPr wrap="square" rtlCol="0">
            <a:spAutoFit/>
          </a:bodyPr>
          <a:lstStyle/>
          <a:p>
            <a:pPr algn="r"/>
            <a:r>
              <a:rPr lang="en-US" sz="4000" b="1" i="1" dirty="0" smtClean="0">
                <a:solidFill>
                  <a:srgbClr val="4676A6"/>
                </a:solidFill>
              </a:rPr>
              <a:t>Agricultural </a:t>
            </a:r>
            <a:br>
              <a:rPr lang="en-US" sz="4000" b="1" i="1" dirty="0" smtClean="0">
                <a:solidFill>
                  <a:srgbClr val="4676A6"/>
                </a:solidFill>
              </a:rPr>
            </a:br>
            <a:r>
              <a:rPr lang="en-US" sz="4000" b="1" i="1" dirty="0" smtClean="0">
                <a:solidFill>
                  <a:srgbClr val="4676A6"/>
                </a:solidFill>
              </a:rPr>
              <a:t>information systems</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Parcel </a:t>
            </a:r>
            <a:r>
              <a:rPr lang="en-US" sz="2600" kern="0" dirty="0">
                <a:solidFill>
                  <a:srgbClr val="4676A6"/>
                </a:solidFill>
              </a:rPr>
              <a:t>identification and measurement, </a:t>
            </a:r>
            <a:r>
              <a:rPr lang="en-US" sz="2600" kern="0" dirty="0"/>
              <a:t>geo-statistics and crop identification, field survey, subsidy and policy monitoring and </a:t>
            </a:r>
            <a:r>
              <a:rPr lang="en-US" sz="2600" kern="0" dirty="0" smtClean="0"/>
              <a:t>control. </a:t>
            </a:r>
            <a:r>
              <a:rPr kumimoji="0" lang="en-GB" sz="2600" i="0" u="none" strike="noStrike" kern="0" cap="none" spc="0" normalizeH="0" baseline="0" noProof="0" dirty="0" smtClean="0">
                <a:ln>
                  <a:noFill/>
                </a:ln>
                <a:solidFill>
                  <a:srgbClr val="000000"/>
                </a:solidFill>
                <a:effectLst/>
                <a:uLnTx/>
                <a:uFillTx/>
              </a:rPr>
              <a:t>Combines</a:t>
            </a:r>
            <a:r>
              <a:rPr kumimoji="0" lang="en-GB" sz="2600" i="0" u="none" strike="noStrike" kern="0" cap="none" spc="0" normalizeH="0" noProof="0" dirty="0" smtClean="0">
                <a:ln>
                  <a:noFill/>
                </a:ln>
                <a:solidFill>
                  <a:srgbClr val="000000"/>
                </a:solidFill>
                <a:effectLst/>
                <a:uLnTx/>
                <a:uFillTx/>
              </a:rPr>
              <a:t> data and information on land use, land administration, crop monitoring and agro-ecological zones for better decision making;</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noProof="0" dirty="0" smtClean="0">
                <a:ln>
                  <a:noFill/>
                </a:ln>
                <a:solidFill>
                  <a:srgbClr val="4676A6"/>
                </a:solidFill>
                <a:effectLst/>
                <a:uLnTx/>
                <a:uFillTx/>
              </a:rPr>
              <a:t>Earth observation improves accuracy, enables more frequent and better monitoring, coverage of large (not easily accessible) areas and facilitates integration of information</a:t>
            </a:r>
            <a:r>
              <a:rPr kumimoji="0" lang="en-GB" sz="2600" i="0" u="none" strike="noStrike" kern="0" cap="none" spc="0" normalizeH="0" baseline="0" noProof="0" dirty="0" smtClean="0">
                <a:ln>
                  <a:noFill/>
                </a:ln>
                <a:solidFill>
                  <a:srgbClr val="4676A6"/>
                </a:solidFill>
                <a:effectLst/>
                <a:uLnTx/>
                <a:uFillTx/>
              </a:rPr>
              <a:t>;</a:t>
            </a:r>
          </a:p>
          <a:p>
            <a:pPr marL="342000" indent="-342000">
              <a:lnSpc>
                <a:spcPct val="80000"/>
              </a:lnSpc>
              <a:spcBef>
                <a:spcPts val="0"/>
              </a:spcBef>
              <a:spcAft>
                <a:spcPts val="1200"/>
              </a:spcAft>
              <a:buFont typeface="Arial" panose="020B0604020202020204" pitchFamily="34" charset="0"/>
              <a:buChar char="•"/>
              <a:defRPr/>
            </a:pPr>
            <a:r>
              <a:rPr lang="en-GB" sz="2600" kern="0" dirty="0" smtClean="0">
                <a:solidFill>
                  <a:srgbClr val="4676A6"/>
                </a:solidFill>
              </a:rPr>
              <a:t>Cost estimate: </a:t>
            </a:r>
            <a:br>
              <a:rPr lang="en-GB" sz="2600" kern="0" dirty="0" smtClean="0">
                <a:solidFill>
                  <a:srgbClr val="4676A6"/>
                </a:solidFill>
              </a:rPr>
            </a:br>
            <a:r>
              <a:rPr lang="en-GB" sz="2600" kern="0" dirty="0" smtClean="0"/>
              <a:t>total </a:t>
            </a:r>
            <a:r>
              <a:rPr lang="en-GB" sz="2600" kern="0" dirty="0"/>
              <a:t>cultivated area 100 – 120 k€ / country, </a:t>
            </a:r>
            <a:r>
              <a:rPr lang="en-GB" sz="2600" kern="0" dirty="0" smtClean="0"/>
              <a:t>mapping of different crops and parcels 1.5 </a:t>
            </a:r>
            <a:r>
              <a:rPr lang="en-GB" sz="2600" kern="0" dirty="0"/>
              <a:t>-</a:t>
            </a:r>
            <a:r>
              <a:rPr lang="en-GB" sz="2600" kern="0" dirty="0" smtClean="0"/>
              <a:t>2.5 </a:t>
            </a:r>
            <a:r>
              <a:rPr lang="en-GB" sz="2600" kern="0" dirty="0"/>
              <a:t>€ / </a:t>
            </a:r>
            <a:r>
              <a:rPr lang="en-GB" sz="2600" kern="0" dirty="0" smtClean="0"/>
              <a:t>km</a:t>
            </a:r>
            <a:r>
              <a:rPr lang="en-GB" sz="2600" kern="0" baseline="30000" dirty="0"/>
              <a:t>2</a:t>
            </a:r>
            <a:r>
              <a:rPr lang="en-GB" sz="2600" kern="0" dirty="0" smtClean="0"/>
              <a:t>;</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a:t>cost, capacity, data </a:t>
            </a:r>
            <a:r>
              <a:rPr lang="en-US" sz="2600" kern="0" dirty="0" smtClean="0"/>
              <a:t>access</a:t>
            </a:r>
            <a:r>
              <a:rPr kumimoji="0" lang="en-GB" sz="2600" i="0" u="none" strike="noStrike" kern="0" cap="none" spc="0" normalizeH="0" baseline="0" noProof="0" dirty="0" smtClean="0">
                <a:ln>
                  <a:noFill/>
                </a:ln>
                <a:solidFill>
                  <a:srgbClr val="000000"/>
                </a:solidFill>
                <a:effectLst/>
                <a:uLnTx/>
                <a:uFillTx/>
              </a:rPr>
              <a: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459898726"/>
      </p:ext>
    </p:extLst>
  </p:cSld>
  <p:clrMapOvr>
    <a:masterClrMapping/>
  </p:clrMapOvr>
  <p:transition advTm="2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590800"/>
            <a:ext cx="8385000" cy="4679205"/>
          </a:xfrm>
        </p:spPr>
        <p:txBody>
          <a:bodyPr>
            <a:normAutofit/>
          </a:bodyPr>
          <a:lstStyle/>
          <a:p>
            <a:pPr marL="0" indent="0">
              <a:lnSpc>
                <a:spcPct val="80000"/>
              </a:lnSpc>
              <a:spcBef>
                <a:spcPts val="0"/>
              </a:spcBef>
              <a:spcAft>
                <a:spcPts val="1200"/>
              </a:spcAft>
              <a:buNone/>
            </a:pPr>
            <a:r>
              <a:rPr lang="en-US" sz="2600" b="1" dirty="0" err="1" smtClean="0"/>
              <a:t>GeoCAP</a:t>
            </a:r>
            <a:r>
              <a:rPr lang="en-US" sz="2600" b="1" dirty="0" smtClean="0"/>
              <a:t> (European Union): </a:t>
            </a:r>
            <a:br>
              <a:rPr lang="en-US" sz="2600" b="1" dirty="0" smtClean="0"/>
            </a:br>
            <a:r>
              <a:rPr lang="en-US" sz="2000" i="1" dirty="0" smtClean="0"/>
              <a:t>digital </a:t>
            </a:r>
            <a:r>
              <a:rPr lang="en-US" sz="2000" i="1" dirty="0"/>
              <a:t>land parcel identification, parcel area management, land cover type, compliance monitoring </a:t>
            </a:r>
            <a:endParaRPr lang="en-US" sz="2000" dirty="0" smtClean="0"/>
          </a:p>
          <a:p>
            <a:pPr marL="0" indent="0">
              <a:lnSpc>
                <a:spcPct val="80000"/>
              </a:lnSpc>
              <a:spcBef>
                <a:spcPts val="0"/>
              </a:spcBef>
              <a:spcAft>
                <a:spcPts val="1200"/>
              </a:spcAft>
              <a:buNone/>
            </a:pPr>
            <a:r>
              <a:rPr lang="en-US" sz="2600" b="1" dirty="0" smtClean="0"/>
              <a:t>USDA (USA): </a:t>
            </a:r>
            <a:br>
              <a:rPr lang="en-US" sz="2600" b="1" dirty="0" smtClean="0"/>
            </a:br>
            <a:r>
              <a:rPr lang="en-US" sz="2000" i="1" dirty="0" smtClean="0"/>
              <a:t>information system(s) for compliance and regulatory use, cropland data, soil modelling, etc. based on common land units</a:t>
            </a:r>
            <a:endParaRPr lang="en-US" sz="2000" dirty="0" smtClean="0"/>
          </a:p>
          <a:p>
            <a:pPr marL="0" indent="0">
              <a:lnSpc>
                <a:spcPct val="80000"/>
              </a:lnSpc>
              <a:spcBef>
                <a:spcPts val="0"/>
              </a:spcBef>
              <a:spcAft>
                <a:spcPts val="1200"/>
              </a:spcAft>
              <a:buNone/>
            </a:pPr>
            <a:r>
              <a:rPr lang="en-US" sz="2600" b="1" dirty="0" smtClean="0"/>
              <a:t>SICA (Colombia): </a:t>
            </a:r>
            <a:br>
              <a:rPr lang="en-US" sz="2600" b="1" dirty="0" smtClean="0"/>
            </a:br>
            <a:r>
              <a:rPr lang="en-US" sz="2000" i="1" dirty="0" smtClean="0"/>
              <a:t>design, monitoring and tracking of coffee farming activities</a:t>
            </a:r>
          </a:p>
          <a:p>
            <a:pPr marL="0" indent="0">
              <a:lnSpc>
                <a:spcPct val="80000"/>
              </a:lnSpc>
              <a:spcBef>
                <a:spcPts val="0"/>
              </a:spcBef>
              <a:spcAft>
                <a:spcPts val="1200"/>
              </a:spcAft>
              <a:buNone/>
            </a:pPr>
            <a:r>
              <a:rPr lang="en-US" sz="2600" b="1" dirty="0" smtClean="0"/>
              <a:t>SOMABRASIL (Brazil): </a:t>
            </a:r>
            <a:br>
              <a:rPr lang="en-US" sz="2600" b="1" dirty="0" smtClean="0"/>
            </a:br>
            <a:r>
              <a:rPr lang="en-US" sz="2000" i="1" dirty="0" smtClean="0"/>
              <a:t>system for agricultural observation and monitoring</a:t>
            </a:r>
          </a:p>
          <a:p>
            <a:pPr marL="0" indent="0">
              <a:lnSpc>
                <a:spcPct val="80000"/>
              </a:lnSpc>
              <a:spcBef>
                <a:spcPts val="0"/>
              </a:spcBef>
              <a:spcAft>
                <a:spcPts val="1200"/>
              </a:spcAft>
              <a:buNone/>
            </a:pPr>
            <a:r>
              <a:rPr lang="en-US" sz="2600" b="1" dirty="0"/>
              <a:t>Technical </a:t>
            </a:r>
            <a:r>
              <a:rPr lang="en-US" sz="2000" b="1" dirty="0"/>
              <a:t>report</a:t>
            </a:r>
            <a:r>
              <a:rPr lang="en-US" sz="2600" b="1" dirty="0"/>
              <a:t> on improving the use of GPS, GIS and remote sensing in setting up master sampling </a:t>
            </a:r>
            <a:r>
              <a:rPr lang="en-US" sz="2600" b="1" dirty="0" smtClean="0"/>
              <a:t>frames </a:t>
            </a:r>
            <a:r>
              <a:rPr lang="en-US" sz="2000" b="1" dirty="0" smtClean="0"/>
              <a:t>(2015)</a:t>
            </a:r>
            <a:endParaRPr lang="en-US" sz="2600" b="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34</a:t>
            </a:fld>
            <a:endParaRPr lang="en-US" dirty="0"/>
          </a:p>
        </p:txBody>
      </p:sp>
      <p:sp>
        <p:nvSpPr>
          <p:cNvPr id="7" name="Title 1"/>
          <p:cNvSpPr txBox="1">
            <a:spLocks/>
          </p:cNvSpPr>
          <p:nvPr/>
        </p:nvSpPr>
        <p:spPr>
          <a:xfrm>
            <a:off x="378000" y="162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8725" y="718725"/>
            <a:ext cx="1057275" cy="762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745299"/>
            <a:ext cx="1066800" cy="735426"/>
          </a:xfrm>
          <a:prstGeom prst="rect">
            <a:avLst/>
          </a:prstGeom>
        </p:spPr>
      </p:pic>
      <p:pic>
        <p:nvPicPr>
          <p:cNvPr id="9"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782279761"/>
      </p:ext>
    </p:extLst>
  </p:cSld>
  <p:clrMapOvr>
    <a:masterClrMapping/>
  </p:clrMapOvr>
  <p:transition advTm="2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35</a:t>
            </a:fld>
            <a:endParaRPr lang="en-US"/>
          </a:p>
        </p:txBody>
      </p:sp>
      <p:sp>
        <p:nvSpPr>
          <p:cNvPr id="2" name="TextBox 1"/>
          <p:cNvSpPr txBox="1"/>
          <p:nvPr/>
        </p:nvSpPr>
        <p:spPr>
          <a:xfrm>
            <a:off x="377999" y="324000"/>
            <a:ext cx="8208000" cy="1324800"/>
          </a:xfrm>
          <a:prstGeom prst="rect">
            <a:avLst/>
          </a:prstGeom>
          <a:noFill/>
        </p:spPr>
        <p:txBody>
          <a:bodyPr wrap="square" rtlCol="0">
            <a:spAutoFit/>
          </a:bodyPr>
          <a:lstStyle/>
          <a:p>
            <a:pPr algn="r"/>
            <a:r>
              <a:rPr lang="en-US" sz="4000" b="1" i="1" dirty="0" smtClean="0">
                <a:solidFill>
                  <a:srgbClr val="4676A6"/>
                </a:solidFill>
              </a:rPr>
              <a:t>Example crop and </a:t>
            </a:r>
          </a:p>
          <a:p>
            <a:pPr algn="r"/>
            <a:r>
              <a:rPr lang="en-US" sz="4000" b="1" i="1" dirty="0" smtClean="0">
                <a:solidFill>
                  <a:srgbClr val="4676A6"/>
                </a:solidFill>
              </a:rPr>
              <a:t>yield monitoring</a:t>
            </a:r>
            <a:endParaRPr lang="en-US" sz="4000" b="1" i="1" dirty="0">
              <a:solidFill>
                <a:srgbClr val="4676A6"/>
              </a:solidFill>
            </a:endParaRP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613" y="1835150"/>
            <a:ext cx="2357437"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4149" y="1980000"/>
            <a:ext cx="46418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p:nvSpPr>
        <p:spPr bwMode="auto">
          <a:xfrm>
            <a:off x="378000" y="5472000"/>
            <a:ext cx="3411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spcBef>
                <a:spcPct val="0"/>
              </a:spcBef>
              <a:buSzTx/>
              <a:buFontTx/>
              <a:buNone/>
            </a:pPr>
            <a:r>
              <a:rPr lang="en-US" altLang="en-US" sz="1600" i="1" dirty="0">
                <a:latin typeface="+mn-lt"/>
              </a:rPr>
              <a:t>Maize crop yield forecast 2007 </a:t>
            </a:r>
            <a:r>
              <a:rPr lang="en-US" altLang="en-US" sz="1600" i="1" dirty="0" smtClean="0">
                <a:latin typeface="+mn-lt"/>
              </a:rPr>
              <a:t/>
            </a:r>
            <a:br>
              <a:rPr lang="en-US" altLang="en-US" sz="1600" i="1" dirty="0" smtClean="0">
                <a:latin typeface="+mn-lt"/>
              </a:rPr>
            </a:br>
            <a:r>
              <a:rPr lang="en-US" altLang="en-US" sz="1600" i="1" dirty="0" smtClean="0">
                <a:latin typeface="+mn-lt"/>
              </a:rPr>
              <a:t>Source</a:t>
            </a:r>
            <a:r>
              <a:rPr lang="en-US" altLang="en-US" sz="1600" i="1" dirty="0">
                <a:latin typeface="+mn-lt"/>
              </a:rPr>
              <a:t>: Service operations report Malawi 2007 – 2008 (GMFS, 2008)</a:t>
            </a:r>
          </a:p>
        </p:txBody>
      </p:sp>
      <p:sp>
        <p:nvSpPr>
          <p:cNvPr id="12" name="TextBox 1"/>
          <p:cNvSpPr txBox="1">
            <a:spLocks noChangeArrowheads="1"/>
          </p:cNvSpPr>
          <p:nvPr/>
        </p:nvSpPr>
        <p:spPr bwMode="auto">
          <a:xfrm>
            <a:off x="3708000" y="5220000"/>
            <a:ext cx="48879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a:latin typeface="+mn-lt"/>
              </a:rPr>
              <a:t>Field scale wheat yield in the Netherlands </a:t>
            </a:r>
            <a:r>
              <a:rPr lang="en-US" altLang="en-US" sz="1600" i="1" dirty="0" smtClean="0">
                <a:latin typeface="+mn-lt"/>
              </a:rPr>
              <a:t/>
            </a:r>
            <a:br>
              <a:rPr lang="en-US" altLang="en-US" sz="1600" i="1" dirty="0" smtClean="0">
                <a:latin typeface="+mn-lt"/>
              </a:rPr>
            </a:br>
            <a:r>
              <a:rPr lang="en-US" altLang="en-US" sz="1600" i="1" dirty="0" smtClean="0">
                <a:latin typeface="+mn-lt"/>
              </a:rPr>
              <a:t>(</a:t>
            </a:r>
            <a:r>
              <a:rPr lang="en-US" altLang="en-US" sz="1600" i="1" dirty="0">
                <a:latin typeface="+mn-lt"/>
              </a:rPr>
              <a:t>blue: 9 ton/ha, green: 8 ton/ha; </a:t>
            </a:r>
            <a:r>
              <a:rPr lang="en-US" altLang="en-US" sz="1600" i="1" dirty="0" smtClean="0">
                <a:latin typeface="+mn-lt"/>
              </a:rPr>
              <a:t/>
            </a:r>
            <a:br>
              <a:rPr lang="en-US" altLang="en-US" sz="1600" i="1" dirty="0" smtClean="0">
                <a:latin typeface="+mn-lt"/>
              </a:rPr>
            </a:br>
            <a:r>
              <a:rPr lang="en-US" altLang="en-US" sz="1600" i="1" dirty="0" smtClean="0">
                <a:latin typeface="+mn-lt"/>
              </a:rPr>
              <a:t>yellow</a:t>
            </a:r>
            <a:r>
              <a:rPr lang="en-US" altLang="en-US" sz="1600" i="1" dirty="0">
                <a:latin typeface="+mn-lt"/>
              </a:rPr>
              <a:t>: 6 ton/ha, </a:t>
            </a:r>
            <a:r>
              <a:rPr lang="en-US" altLang="en-US" sz="1600" i="1" dirty="0" smtClean="0">
                <a:latin typeface="+mn-lt"/>
              </a:rPr>
              <a:t>red </a:t>
            </a:r>
            <a:r>
              <a:rPr lang="en-US" altLang="en-US" sz="1600" i="1" dirty="0">
                <a:latin typeface="+mn-lt"/>
              </a:rPr>
              <a:t>4 ton/ha) </a:t>
            </a:r>
          </a:p>
          <a:p>
            <a:pPr algn="r" eaLnBrk="1" hangingPunct="1">
              <a:spcBef>
                <a:spcPct val="0"/>
              </a:spcBef>
              <a:buSzTx/>
              <a:buFontTx/>
              <a:buNone/>
            </a:pPr>
            <a:r>
              <a:rPr lang="en-US" altLang="en-US" sz="1600" i="1" dirty="0">
                <a:latin typeface="+mn-lt"/>
              </a:rPr>
              <a:t>Source: </a:t>
            </a:r>
            <a:r>
              <a:rPr lang="en-US" altLang="en-US" sz="1600" i="1" dirty="0" err="1">
                <a:latin typeface="+mn-lt"/>
              </a:rPr>
              <a:t>eLeaf</a:t>
            </a:r>
            <a:endParaRPr lang="en-US" altLang="en-US" sz="1600" i="1" dirty="0">
              <a:latin typeface="+mn-lt"/>
            </a:endParaRPr>
          </a:p>
        </p:txBody>
      </p:sp>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845291607"/>
      </p:ext>
    </p:extLst>
  </p:cSld>
  <p:clrMapOvr>
    <a:masterClrMapping/>
  </p:clrMapOvr>
  <p:transition advTm="2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36</a:t>
            </a:fld>
            <a:endParaRPr lang="en-US"/>
          </a:p>
        </p:txBody>
      </p:sp>
      <p:sp>
        <p:nvSpPr>
          <p:cNvPr id="2" name="TextBox 1"/>
          <p:cNvSpPr txBox="1"/>
          <p:nvPr/>
        </p:nvSpPr>
        <p:spPr>
          <a:xfrm>
            <a:off x="2085187" y="381648"/>
            <a:ext cx="6500813" cy="1323439"/>
          </a:xfrm>
          <a:prstGeom prst="rect">
            <a:avLst/>
          </a:prstGeom>
          <a:noFill/>
        </p:spPr>
        <p:txBody>
          <a:bodyPr wrap="square" rtlCol="0">
            <a:spAutoFit/>
          </a:bodyPr>
          <a:lstStyle/>
          <a:p>
            <a:pPr algn="r"/>
            <a:r>
              <a:rPr lang="en-US" sz="4000" b="1" i="1" dirty="0" smtClean="0">
                <a:solidFill>
                  <a:srgbClr val="4676A6"/>
                </a:solidFill>
              </a:rPr>
              <a:t>Crop and </a:t>
            </a:r>
            <a:br>
              <a:rPr lang="en-US" sz="4000" b="1" i="1" dirty="0" smtClean="0">
                <a:solidFill>
                  <a:srgbClr val="4676A6"/>
                </a:solidFill>
              </a:rPr>
            </a:br>
            <a:r>
              <a:rPr lang="en-US" sz="4000" b="1" i="1" dirty="0" smtClean="0">
                <a:solidFill>
                  <a:srgbClr val="4676A6"/>
                </a:solidFill>
              </a:rPr>
              <a:t>yield monitoring</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400" i="0" u="none" strike="noStrike" kern="0" cap="none" spc="0" normalizeH="0" baseline="0" noProof="0" dirty="0" smtClean="0">
                <a:ln>
                  <a:noFill/>
                </a:ln>
                <a:solidFill>
                  <a:srgbClr val="4676A6"/>
                </a:solidFill>
                <a:effectLst/>
                <a:uLnTx/>
                <a:uFillTx/>
              </a:rPr>
              <a:t>Distinguishes between agricultural land and non-agriculture</a:t>
            </a:r>
            <a:r>
              <a:rPr kumimoji="0" lang="en-GB" sz="2400" i="0" u="none" strike="noStrike" kern="0" cap="none" spc="0" normalizeH="0" noProof="0" dirty="0" smtClean="0">
                <a:ln>
                  <a:noFill/>
                </a:ln>
                <a:solidFill>
                  <a:srgbClr val="4676A6"/>
                </a:solidFill>
                <a:effectLst/>
                <a:uLnTx/>
                <a:uFillTx/>
              </a:rPr>
              <a:t> land, </a:t>
            </a:r>
            <a:r>
              <a:rPr kumimoji="0" lang="en-GB" sz="2400" i="0" u="none" strike="noStrike" kern="0" cap="none" spc="0" normalizeH="0" noProof="0" dirty="0" smtClean="0">
                <a:ln>
                  <a:noFill/>
                </a:ln>
                <a:solidFill>
                  <a:srgbClr val="000000"/>
                </a:solidFill>
                <a:effectLst/>
                <a:uLnTx/>
                <a:uFillTx/>
              </a:rPr>
              <a:t>different crop types, assesses crop growth in comparison with historical data, predicts yields (including early warning for possible food shortages);</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400" i="0" u="none" strike="noStrike" kern="0" cap="none" spc="0" normalizeH="0" noProof="0" dirty="0" smtClean="0">
                <a:ln>
                  <a:noFill/>
                </a:ln>
                <a:solidFill>
                  <a:srgbClr val="4676A6"/>
                </a:solidFill>
                <a:effectLst/>
                <a:uLnTx/>
                <a:uFillTx/>
              </a:rPr>
              <a:t>Earth observation improves accuracy, enables more frequent and better monitoring, coverage of large (not easily accessible) areas and facilitates integration of information</a:t>
            </a:r>
            <a:r>
              <a:rPr kumimoji="0" lang="en-GB" sz="2400" i="0" u="none" strike="noStrike" kern="0" cap="none" spc="0" normalizeH="0" baseline="0" noProof="0" dirty="0" smtClean="0">
                <a:ln>
                  <a:noFill/>
                </a:ln>
                <a:solidFill>
                  <a:srgbClr val="4676A6"/>
                </a:solidFill>
                <a:effectLst/>
                <a:uLnTx/>
                <a:uFillTx/>
              </a:rPr>
              <a:t>;</a:t>
            </a:r>
          </a:p>
          <a:p>
            <a:pPr marL="342000" indent="-342000">
              <a:lnSpc>
                <a:spcPct val="80000"/>
              </a:lnSpc>
              <a:spcBef>
                <a:spcPts val="0"/>
              </a:spcBef>
              <a:spcAft>
                <a:spcPts val="1200"/>
              </a:spcAft>
              <a:buFont typeface="Arial" panose="020B0604020202020204" pitchFamily="34" charset="0"/>
              <a:buChar char="•"/>
              <a:defRPr/>
            </a:pPr>
            <a:r>
              <a:rPr lang="en-GB" sz="2400" kern="0" dirty="0" smtClean="0">
                <a:solidFill>
                  <a:srgbClr val="4676A6"/>
                </a:solidFill>
              </a:rPr>
              <a:t>Cost estimate: </a:t>
            </a:r>
            <a:r>
              <a:rPr lang="en-GB" sz="2400" kern="0" dirty="0"/>
              <a:t>total cultivated area 100 – 120 k€ / country, </a:t>
            </a:r>
            <a:r>
              <a:rPr lang="en-GB" sz="2400" kern="0" dirty="0" smtClean="0"/>
              <a:t>mapping of different crops and parcels 1.5 </a:t>
            </a:r>
            <a:r>
              <a:rPr lang="en-GB" sz="2400" kern="0" dirty="0"/>
              <a:t>-</a:t>
            </a:r>
            <a:r>
              <a:rPr lang="en-GB" sz="2400" kern="0" dirty="0" smtClean="0"/>
              <a:t>2.5 </a:t>
            </a:r>
            <a:r>
              <a:rPr lang="en-GB" sz="2400" kern="0" dirty="0"/>
              <a:t>€ / </a:t>
            </a:r>
            <a:r>
              <a:rPr lang="en-GB" sz="2400" kern="0" dirty="0" smtClean="0"/>
              <a:t>km</a:t>
            </a:r>
            <a:r>
              <a:rPr lang="en-GB" sz="2400" kern="0" baseline="30000" dirty="0" smtClean="0"/>
              <a:t>2</a:t>
            </a:r>
            <a:r>
              <a:rPr lang="en-GB" sz="2400" kern="0" dirty="0" smtClean="0"/>
              <a:t>, early warning crop health 200 – </a:t>
            </a:r>
            <a:r>
              <a:rPr lang="en-GB" sz="2400" kern="0" dirty="0"/>
              <a:t>300 </a:t>
            </a:r>
            <a:r>
              <a:rPr lang="en-GB" sz="2400" kern="0" dirty="0" smtClean="0"/>
              <a:t>k€ / continent (with 10-day updates), yield prediction </a:t>
            </a:r>
            <a:r>
              <a:rPr lang="de-DE" sz="2400" kern="0" dirty="0"/>
              <a:t>70 – 100 k€ / 2 – 3 </a:t>
            </a:r>
            <a:r>
              <a:rPr lang="de-DE" sz="2400" kern="0" dirty="0" err="1" smtClean="0"/>
              <a:t>crops</a:t>
            </a:r>
            <a:r>
              <a:rPr lang="de-DE" sz="2400" kern="0" dirty="0" smtClean="0"/>
              <a:t> </a:t>
            </a:r>
            <a:r>
              <a:rPr lang="de-DE" sz="2400" kern="0" dirty="0"/>
              <a:t>/ 100,000 </a:t>
            </a:r>
            <a:r>
              <a:rPr lang="de-DE" sz="2400" kern="0" dirty="0" smtClean="0"/>
              <a:t>km</a:t>
            </a:r>
            <a:r>
              <a:rPr lang="en-GB" sz="2400" kern="0" baseline="30000" dirty="0"/>
              <a:t>2</a:t>
            </a:r>
            <a:r>
              <a:rPr lang="en-GB" sz="2400" kern="0" dirty="0" smtClean="0"/>
              <a:t>;</a:t>
            </a:r>
            <a:endParaRPr lang="en-GB" sz="2400" kern="0" dirty="0"/>
          </a:p>
          <a:p>
            <a:pPr marL="342000" lvl="0" indent="-342000">
              <a:lnSpc>
                <a:spcPct val="80000"/>
              </a:lnSpc>
              <a:spcBef>
                <a:spcPts val="0"/>
              </a:spcBef>
              <a:spcAft>
                <a:spcPts val="1200"/>
              </a:spcAft>
              <a:buFont typeface="Arial" panose="020B0604020202020204" pitchFamily="34" charset="0"/>
              <a:buChar char="•"/>
              <a:defRPr/>
            </a:pPr>
            <a:r>
              <a:rPr lang="en-US" sz="2400" kern="0" dirty="0" smtClean="0">
                <a:solidFill>
                  <a:srgbClr val="4676A6"/>
                </a:solidFill>
              </a:rPr>
              <a:t>Main </a:t>
            </a:r>
            <a:r>
              <a:rPr lang="en-US" sz="2400" kern="0" dirty="0">
                <a:solidFill>
                  <a:srgbClr val="4676A6"/>
                </a:solidFill>
              </a:rPr>
              <a:t>challenges: </a:t>
            </a:r>
            <a:r>
              <a:rPr lang="en-US" sz="2400" kern="0" dirty="0"/>
              <a:t>cost, capacity, data </a:t>
            </a:r>
            <a:r>
              <a:rPr lang="en-US" sz="2400" kern="0" dirty="0" smtClean="0"/>
              <a:t>access</a:t>
            </a:r>
            <a:r>
              <a:rPr kumimoji="0" lang="en-GB" sz="2400" i="0" u="none" strike="noStrike" kern="0" cap="none" spc="0" normalizeH="0" baseline="0" noProof="0" dirty="0" smtClean="0">
                <a:ln>
                  <a:noFill/>
                </a:ln>
                <a:solidFill>
                  <a:srgbClr val="000000"/>
                </a:solidFill>
                <a:effectLst/>
                <a:uLnTx/>
                <a:uFillTx/>
              </a:rPr>
              <a: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927405116"/>
      </p:ext>
    </p:extLst>
  </p:cSld>
  <p:clrMapOvr>
    <a:masterClrMapping/>
  </p:clrMapOvr>
  <p:transition advTm="2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40000"/>
            <a:ext cx="8208000" cy="4679205"/>
          </a:xfrm>
        </p:spPr>
        <p:txBody>
          <a:bodyPr>
            <a:normAutofit/>
          </a:bodyPr>
          <a:lstStyle/>
          <a:p>
            <a:pPr marL="0" indent="0">
              <a:lnSpc>
                <a:spcPct val="80000"/>
              </a:lnSpc>
              <a:spcBef>
                <a:spcPts val="0"/>
              </a:spcBef>
              <a:spcAft>
                <a:spcPts val="1200"/>
              </a:spcAft>
              <a:buNone/>
            </a:pPr>
            <a:r>
              <a:rPr lang="en-US" sz="2600" b="1" dirty="0" err="1" smtClean="0"/>
              <a:t>GEOGLAM</a:t>
            </a:r>
            <a:r>
              <a:rPr lang="en-US" sz="2600" b="1" dirty="0" smtClean="0"/>
              <a:t>: </a:t>
            </a:r>
            <a:r>
              <a:rPr lang="en-US" sz="2000" i="1" dirty="0" smtClean="0"/>
              <a:t>GEO global agricultural monitoring, connected to G20 AMIS</a:t>
            </a:r>
            <a:endParaRPr lang="en-US" sz="2000" dirty="0" smtClean="0"/>
          </a:p>
          <a:p>
            <a:pPr marL="0" indent="0">
              <a:lnSpc>
                <a:spcPct val="80000"/>
              </a:lnSpc>
              <a:spcBef>
                <a:spcPts val="0"/>
              </a:spcBef>
              <a:spcAft>
                <a:spcPts val="1200"/>
              </a:spcAft>
              <a:buNone/>
            </a:pPr>
            <a:r>
              <a:rPr lang="en-US" sz="2600" b="1" dirty="0" smtClean="0"/>
              <a:t>GIEWS: </a:t>
            </a:r>
            <a:r>
              <a:rPr lang="en-US" sz="2000" i="1" dirty="0" smtClean="0"/>
              <a:t>FAO’s global information and early warning system</a:t>
            </a:r>
            <a:endParaRPr lang="en-US" sz="2000" dirty="0" smtClean="0"/>
          </a:p>
          <a:p>
            <a:pPr marL="0" indent="0">
              <a:lnSpc>
                <a:spcPct val="80000"/>
              </a:lnSpc>
              <a:spcBef>
                <a:spcPts val="0"/>
              </a:spcBef>
              <a:spcAft>
                <a:spcPts val="1200"/>
              </a:spcAft>
              <a:buNone/>
            </a:pPr>
            <a:r>
              <a:rPr lang="en-US" sz="2600" b="1" dirty="0" smtClean="0"/>
              <a:t>GMFS: </a:t>
            </a:r>
            <a:r>
              <a:rPr lang="en-US" sz="2000" i="1" dirty="0" smtClean="0"/>
              <a:t>global monitoring of food security, developed through a sequence of ESA and EC-funded projects (latest is SIGMA)</a:t>
            </a:r>
          </a:p>
          <a:p>
            <a:pPr marL="0" indent="0">
              <a:lnSpc>
                <a:spcPct val="80000"/>
              </a:lnSpc>
              <a:spcBef>
                <a:spcPts val="0"/>
              </a:spcBef>
              <a:spcAft>
                <a:spcPts val="1200"/>
              </a:spcAft>
              <a:buNone/>
            </a:pPr>
            <a:r>
              <a:rPr lang="en-US" sz="2600" b="1" dirty="0" smtClean="0"/>
              <a:t>FEWSNET:</a:t>
            </a:r>
            <a:r>
              <a:rPr lang="en-US" sz="2400" b="1" dirty="0" smtClean="0"/>
              <a:t> </a:t>
            </a:r>
            <a:r>
              <a:rPr lang="en-US" sz="2000" i="1" dirty="0" smtClean="0"/>
              <a:t>US system for food security early warning (USGS, USAID, USDA)</a:t>
            </a:r>
            <a:endParaRPr lang="en-US" sz="2000" i="1" dirty="0"/>
          </a:p>
          <a:p>
            <a:pPr marL="0" indent="0">
              <a:lnSpc>
                <a:spcPct val="80000"/>
              </a:lnSpc>
              <a:spcBef>
                <a:spcPts val="0"/>
              </a:spcBef>
              <a:spcAft>
                <a:spcPts val="1200"/>
              </a:spcAft>
              <a:buNone/>
            </a:pPr>
            <a:r>
              <a:rPr lang="en-US" sz="2600" b="1" dirty="0" smtClean="0"/>
              <a:t>FOOD-SEC (MARS): </a:t>
            </a:r>
            <a:r>
              <a:rPr lang="en-US" sz="2000" i="1" dirty="0" smtClean="0"/>
              <a:t>EU system for monitoring of food security and many national systems: China, Argentina, Canada, Ukraine, South Africa, Australia, USA, India, Russia, etc.</a:t>
            </a:r>
          </a:p>
        </p:txBody>
      </p:sp>
      <p:sp>
        <p:nvSpPr>
          <p:cNvPr id="5" name="Slide Number Placeholder 4"/>
          <p:cNvSpPr>
            <a:spLocks noGrp="1"/>
          </p:cNvSpPr>
          <p:nvPr>
            <p:ph type="sldNum" sz="quarter" idx="12"/>
          </p:nvPr>
        </p:nvSpPr>
        <p:spPr/>
        <p:txBody>
          <a:bodyPr/>
          <a:lstStyle/>
          <a:p>
            <a:fld id="{7AE59B96-4131-4DD5-A7F3-9C8969C240CC}" type="slidenum">
              <a:rPr lang="en-US" smtClean="0"/>
              <a:pPr/>
              <a:t>37</a:t>
            </a:fld>
            <a:endParaRPr lang="en-US"/>
          </a:p>
        </p:txBody>
      </p:sp>
      <p:sp>
        <p:nvSpPr>
          <p:cNvPr id="7" name="Title 1"/>
          <p:cNvSpPr txBox="1">
            <a:spLocks/>
          </p:cNvSpPr>
          <p:nvPr/>
        </p:nvSpPr>
        <p:spPr>
          <a:xfrm>
            <a:off x="378000" y="108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9" name="Picture 4" descr="logocolor-big"/>
          <p:cNvPicPr>
            <a:picLocks noChangeAspect="1" noChangeArrowheads="1"/>
          </p:cNvPicPr>
          <p:nvPr/>
        </p:nvPicPr>
        <p:blipFill>
          <a:blip r:embed="rId2" cstate="print"/>
          <a:srcRect/>
          <a:stretch>
            <a:fillRect/>
          </a:stretch>
        </p:blipFill>
        <p:spPr bwMode="auto">
          <a:xfrm>
            <a:off x="5400000" y="216000"/>
            <a:ext cx="1340426" cy="720000"/>
          </a:xfrm>
          <a:prstGeom prst="rect">
            <a:avLst/>
          </a:prstGeom>
          <a:noFill/>
          <a:ln w="9525">
            <a:noFill/>
            <a:miter lim="800000"/>
            <a:headEnd/>
            <a:tailEnd/>
          </a:ln>
        </p:spPr>
      </p:pic>
      <p:pic>
        <p:nvPicPr>
          <p:cNvPr id="10" name="Picture 3"/>
          <p:cNvPicPr>
            <a:picLocks noChangeAspect="1" noChangeArrowheads="1"/>
          </p:cNvPicPr>
          <p:nvPr/>
        </p:nvPicPr>
        <p:blipFill>
          <a:blip r:embed="rId3" cstate="print"/>
          <a:srcRect/>
          <a:stretch>
            <a:fillRect/>
          </a:stretch>
        </p:blipFill>
        <p:spPr bwMode="auto">
          <a:xfrm>
            <a:off x="3600000" y="504000"/>
            <a:ext cx="1758562" cy="488489"/>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1800000" y="381000"/>
            <a:ext cx="1876985" cy="714375"/>
          </a:xfrm>
          <a:prstGeom prst="rect">
            <a:avLst/>
          </a:prstGeom>
          <a:noFill/>
          <a:ln w="9525">
            <a:noFill/>
            <a:miter lim="800000"/>
            <a:headEnd/>
            <a:tailEnd/>
          </a:ln>
        </p:spPr>
      </p:pic>
      <p:pic>
        <p:nvPicPr>
          <p:cNvPr id="12" name="Picture 11" descr="Hom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3400" y="468000"/>
            <a:ext cx="1752600" cy="540361"/>
          </a:xfrm>
          <a:prstGeom prst="rect">
            <a:avLst/>
          </a:prstGeom>
          <a:noFill/>
          <a:ln>
            <a:noFill/>
          </a:ln>
        </p:spPr>
      </p:pic>
      <p:pic>
        <p:nvPicPr>
          <p:cNvPr id="13"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4090715406"/>
      </p:ext>
    </p:extLst>
  </p:cSld>
  <p:clrMapOvr>
    <a:masterClrMapping/>
  </p:clrMapOvr>
  <p:transition advTm="20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40000"/>
            <a:ext cx="8208000" cy="4679205"/>
          </a:xfrm>
        </p:spPr>
        <p:txBody>
          <a:bodyPr>
            <a:normAutofit/>
          </a:bodyPr>
          <a:lstStyle/>
          <a:p>
            <a:pPr marL="0" indent="0">
              <a:lnSpc>
                <a:spcPct val="80000"/>
              </a:lnSpc>
              <a:spcBef>
                <a:spcPts val="0"/>
              </a:spcBef>
              <a:spcAft>
                <a:spcPts val="1200"/>
              </a:spcAft>
              <a:buNone/>
            </a:pPr>
            <a:r>
              <a:rPr lang="en-US" sz="2600" b="1" dirty="0" smtClean="0"/>
              <a:t>Advances </a:t>
            </a:r>
            <a:r>
              <a:rPr lang="en-US" sz="2600" b="1" dirty="0"/>
              <a:t>in remote sensing of agriculture: </a:t>
            </a:r>
            <a:r>
              <a:rPr lang="en-US" sz="2600" dirty="0"/>
              <a:t>Context description, existing operational monitoring systems and major information </a:t>
            </a:r>
            <a:r>
              <a:rPr lang="en-US" sz="2600" dirty="0" smtClean="0"/>
              <a:t>needs</a:t>
            </a:r>
            <a:r>
              <a:rPr lang="en-US" sz="2600" b="1" dirty="0" smtClean="0"/>
              <a:t> </a:t>
            </a:r>
            <a:r>
              <a:rPr lang="en-US" sz="2000" b="1" dirty="0" smtClean="0"/>
              <a:t>(</a:t>
            </a:r>
            <a:r>
              <a:rPr lang="en-US" sz="2000" b="1" dirty="0" err="1" smtClean="0"/>
              <a:t>Atzberger</a:t>
            </a:r>
            <a:r>
              <a:rPr lang="en-US" sz="2000" b="1" dirty="0" smtClean="0"/>
              <a:t>; 2013)</a:t>
            </a:r>
          </a:p>
          <a:p>
            <a:pPr marL="0" indent="0">
              <a:lnSpc>
                <a:spcPct val="80000"/>
              </a:lnSpc>
              <a:spcBef>
                <a:spcPts val="0"/>
              </a:spcBef>
              <a:spcAft>
                <a:spcPts val="1200"/>
              </a:spcAft>
              <a:buNone/>
            </a:pPr>
            <a:endParaRPr lang="en-US" sz="2600" b="1" dirty="0"/>
          </a:p>
          <a:p>
            <a:pPr marL="0" indent="0">
              <a:lnSpc>
                <a:spcPct val="80000"/>
              </a:lnSpc>
              <a:spcBef>
                <a:spcPts val="0"/>
              </a:spcBef>
              <a:spcAft>
                <a:spcPts val="1200"/>
              </a:spcAft>
              <a:buNone/>
            </a:pPr>
            <a:r>
              <a:rPr lang="en-US" sz="2600" b="1" dirty="0"/>
              <a:t>South Africa national agricultural </a:t>
            </a:r>
            <a:r>
              <a:rPr lang="en-US" sz="2600" b="1" dirty="0" smtClean="0"/>
              <a:t>monitoring </a:t>
            </a:r>
            <a:r>
              <a:rPr lang="en-US" sz="2000" b="1" dirty="0" smtClean="0"/>
              <a:t>(SAGEO; 2014) </a:t>
            </a:r>
            <a:r>
              <a:rPr lang="en-US" sz="2000" i="1" dirty="0" smtClean="0"/>
              <a:t>Presentation on national crop and yield monitoring</a:t>
            </a:r>
          </a:p>
          <a:p>
            <a:pPr marL="0" indent="0">
              <a:lnSpc>
                <a:spcPct val="80000"/>
              </a:lnSpc>
              <a:spcBef>
                <a:spcPts val="0"/>
              </a:spcBef>
              <a:spcAft>
                <a:spcPts val="1200"/>
              </a:spcAft>
              <a:buNone/>
            </a:pPr>
            <a:endParaRPr lang="en-US" sz="2600" dirty="0" smtClean="0"/>
          </a:p>
          <a:p>
            <a:pPr marL="0" indent="0">
              <a:lnSpc>
                <a:spcPct val="80000"/>
              </a:lnSpc>
              <a:spcBef>
                <a:spcPts val="0"/>
              </a:spcBef>
              <a:spcAft>
                <a:spcPts val="1200"/>
              </a:spcAft>
              <a:buNone/>
            </a:pPr>
            <a:r>
              <a:rPr lang="en-US" sz="2000" dirty="0" smtClean="0"/>
              <a:t>More presentations on various crop and yield monitoring systems:</a:t>
            </a:r>
          </a:p>
          <a:p>
            <a:pPr marL="0" indent="0">
              <a:lnSpc>
                <a:spcPct val="80000"/>
              </a:lnSpc>
              <a:spcBef>
                <a:spcPts val="0"/>
              </a:spcBef>
              <a:spcAft>
                <a:spcPts val="1200"/>
              </a:spcAft>
              <a:buNone/>
            </a:pPr>
            <a:r>
              <a:rPr lang="en-US" sz="2000" dirty="0">
                <a:hlinkClick r:id="rId2"/>
              </a:rPr>
              <a:t>http://swfound.org/events/2013/international-meeting-on-food-security,-earth-observations-and-agricultural-monitoring</a:t>
            </a:r>
            <a:r>
              <a:rPr lang="en-US" sz="2000" dirty="0" smtClean="0">
                <a:hlinkClick r:id="rId2"/>
              </a:rPr>
              <a:t>/</a:t>
            </a:r>
            <a:r>
              <a:rPr lang="en-US" sz="2000" dirty="0" smtClean="0"/>
              <a:t> </a:t>
            </a:r>
            <a:endParaRPr lang="en-US" sz="20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38</a:t>
            </a:fld>
            <a:endParaRPr lang="en-US"/>
          </a:p>
        </p:txBody>
      </p:sp>
      <p:sp>
        <p:nvSpPr>
          <p:cNvPr id="7" name="Title 1"/>
          <p:cNvSpPr txBox="1">
            <a:spLocks/>
          </p:cNvSpPr>
          <p:nvPr/>
        </p:nvSpPr>
        <p:spPr>
          <a:xfrm>
            <a:off x="378000" y="108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 (2):</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13"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4863"/>
            <a:ext cx="1584961" cy="9136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190458"/>
            <a:ext cx="1981200" cy="1142492"/>
          </a:xfrm>
          <a:prstGeom prst="rect">
            <a:avLst/>
          </a:prstGeom>
        </p:spPr>
      </p:pic>
    </p:spTree>
    <p:extLst>
      <p:ext uri="{BB962C8B-B14F-4D97-AF65-F5344CB8AC3E}">
        <p14:creationId xmlns:p14="http://schemas.microsoft.com/office/powerpoint/2010/main" val="3718436333"/>
      </p:ext>
    </p:extLst>
  </p:cSld>
  <p:clrMapOvr>
    <a:masterClrMapping/>
  </p:clrMapOvr>
  <p:transition advTm="20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39</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Example </a:t>
            </a:r>
          </a:p>
          <a:p>
            <a:pPr algn="r"/>
            <a:r>
              <a:rPr lang="en-US" sz="4000" b="1" i="1" dirty="0" smtClean="0">
                <a:solidFill>
                  <a:srgbClr val="4676A6"/>
                </a:solidFill>
              </a:rPr>
              <a:t>market access</a:t>
            </a:r>
            <a:endParaRPr lang="en-US" sz="4000" b="1" i="1" dirty="0">
              <a:solidFill>
                <a:srgbClr val="4676A6"/>
              </a:solidFill>
            </a:endParaRP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2340000"/>
            <a:ext cx="4541838"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5486400" y="2340000"/>
            <a:ext cx="30996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a:latin typeface="+mn-lt"/>
              </a:rPr>
              <a:t>Map of plot locations in relation to markets and extension services (profiling study, Malaysia)</a:t>
            </a:r>
            <a:endParaRPr lang="en-US" altLang="en-US" sz="1600" dirty="0">
              <a:latin typeface="+mn-lt"/>
            </a:endParaRPr>
          </a:p>
        </p:txBody>
      </p:sp>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875461760"/>
      </p:ext>
    </p:extLst>
  </p:cSld>
  <p:clrMapOvr>
    <a:masterClrMapping/>
  </p:clrMapOvr>
  <p:transition advTm="2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3652200"/>
          </a:xfrm>
        </p:spPr>
        <p:txBody>
          <a:bodyPr anchor="t">
            <a:normAutofit/>
          </a:bodyPr>
          <a:lstStyle/>
          <a:p>
            <a:pPr marL="2801938" indent="-2801938" algn="l"/>
            <a:r>
              <a:rPr lang="en-US" b="1" i="1" dirty="0" smtClean="0"/>
              <a:t>Earth Observation helps you:</a:t>
            </a:r>
            <a:br>
              <a:rPr lang="en-US" b="1" i="1" dirty="0" smtClean="0"/>
            </a:br>
            <a:r>
              <a:rPr lang="en-US" b="1" i="1" dirty="0" smtClean="0"/>
              <a:t>save money</a:t>
            </a:r>
            <a:br>
              <a:rPr lang="en-US" b="1" i="1" dirty="0" smtClean="0"/>
            </a:br>
            <a:r>
              <a:rPr lang="en-US" b="1" i="1" dirty="0" smtClean="0"/>
              <a:t>save lives</a:t>
            </a:r>
            <a:br>
              <a:rPr lang="en-US" b="1" i="1" dirty="0" smtClean="0"/>
            </a:br>
            <a:r>
              <a:rPr lang="en-US" b="1" i="1" dirty="0" smtClean="0"/>
              <a:t>save the environment</a:t>
            </a:r>
            <a:br>
              <a:rPr lang="en-US" b="1" i="1" dirty="0" smtClean="0"/>
            </a:br>
            <a:endParaRPr lang="en-US" b="1"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4</a:t>
            </a:fld>
            <a:endParaRPr lang="en-US"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514511963"/>
      </p:ext>
    </p:extLst>
  </p:cSld>
  <p:clrMapOvr>
    <a:masterClrMapping/>
  </p:clrMapOvr>
  <p:transition advTm="2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40</a:t>
            </a:fld>
            <a:endParaRPr lang="en-US"/>
          </a:p>
        </p:txBody>
      </p:sp>
      <p:sp>
        <p:nvSpPr>
          <p:cNvPr id="2" name="TextBox 1"/>
          <p:cNvSpPr txBox="1"/>
          <p:nvPr/>
        </p:nvSpPr>
        <p:spPr>
          <a:xfrm>
            <a:off x="2085187" y="900000"/>
            <a:ext cx="6500813" cy="707886"/>
          </a:xfrm>
          <a:prstGeom prst="rect">
            <a:avLst/>
          </a:prstGeom>
          <a:noFill/>
        </p:spPr>
        <p:txBody>
          <a:bodyPr wrap="square" rtlCol="0" anchor="ctr">
            <a:spAutoFit/>
          </a:bodyPr>
          <a:lstStyle/>
          <a:p>
            <a:pPr algn="r"/>
            <a:r>
              <a:rPr lang="en-US" sz="4000" b="1" i="1" dirty="0" smtClean="0">
                <a:solidFill>
                  <a:srgbClr val="4676A6"/>
                </a:solidFill>
              </a:rPr>
              <a:t>Market access</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4676A6"/>
                </a:solidFill>
                <a:effectLst/>
                <a:uLnTx/>
                <a:uFillTx/>
              </a:rPr>
              <a:t>Analyses</a:t>
            </a:r>
            <a:r>
              <a:rPr kumimoji="0" lang="en-GB" sz="2600" i="0" u="none" strike="noStrike" kern="0" cap="none" spc="0" normalizeH="0" noProof="0" dirty="0" smtClean="0">
                <a:ln>
                  <a:noFill/>
                </a:ln>
                <a:solidFill>
                  <a:srgbClr val="4676A6"/>
                </a:solidFill>
                <a:effectLst/>
                <a:uLnTx/>
                <a:uFillTx/>
              </a:rPr>
              <a:t> the opportunities and constraints for optimum market access </a:t>
            </a:r>
            <a:r>
              <a:rPr kumimoji="0" lang="en-GB" sz="2600" i="0" u="none" strike="noStrike" kern="0" cap="none" spc="0" normalizeH="0" noProof="0" dirty="0" smtClean="0">
                <a:ln>
                  <a:noFill/>
                </a:ln>
                <a:solidFill>
                  <a:srgbClr val="000000"/>
                </a:solidFill>
                <a:effectLst/>
                <a:uLnTx/>
                <a:uFillTx/>
              </a:rPr>
              <a:t>of agricultural produce, supports decision making for planning and improvement of infrastructure, storage and market facilities;</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noProof="0" dirty="0" smtClean="0">
                <a:ln>
                  <a:noFill/>
                </a:ln>
                <a:solidFill>
                  <a:srgbClr val="4676A6"/>
                </a:solidFill>
                <a:effectLst/>
                <a:uLnTx/>
                <a:uFillTx/>
              </a:rPr>
              <a:t>Earth observation </a:t>
            </a:r>
            <a:r>
              <a:rPr lang="en-GB" sz="2600" kern="0" dirty="0" smtClean="0">
                <a:solidFill>
                  <a:srgbClr val="4676A6"/>
                </a:solidFill>
              </a:rPr>
              <a:t>provides the base layer </a:t>
            </a:r>
            <a:r>
              <a:rPr lang="en-GB" sz="2600" kern="0" dirty="0" smtClean="0"/>
              <a:t>for spatial information analysis (including crowd-sourcing) and monitoring of agricultural activities (crop growth and land use change);</a:t>
            </a:r>
            <a:endParaRPr kumimoji="0" lang="en-GB" sz="2600" i="0" u="none" strike="noStrike" kern="0" cap="none" spc="0" normalizeH="0" baseline="0" noProof="0" dirty="0" smtClean="0">
              <a:ln>
                <a:noFill/>
              </a:ln>
              <a:solidFill>
                <a:srgbClr val="000000"/>
              </a:solidFill>
              <a:effectLst/>
              <a:uLnTx/>
              <a:uFillTx/>
            </a:endParaRPr>
          </a:p>
          <a:p>
            <a:pPr marL="342000" indent="-342000">
              <a:lnSpc>
                <a:spcPct val="80000"/>
              </a:lnSpc>
              <a:spcBef>
                <a:spcPts val="0"/>
              </a:spcBef>
              <a:spcAft>
                <a:spcPts val="1200"/>
              </a:spcAft>
              <a:buFont typeface="Arial" panose="020B0604020202020204" pitchFamily="34" charset="0"/>
              <a:buChar char="•"/>
              <a:defRPr/>
            </a:pPr>
            <a:r>
              <a:rPr lang="en-GB" sz="2600" kern="0" dirty="0" smtClean="0">
                <a:solidFill>
                  <a:srgbClr val="4676A6"/>
                </a:solidFill>
              </a:rPr>
              <a:t>Cost estimate: </a:t>
            </a:r>
            <a:r>
              <a:rPr lang="en-US" sz="2600" kern="0" dirty="0" smtClean="0"/>
              <a:t>see agricultural information systems and crop monitoring</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smtClean="0"/>
              <a:t>infrastructure, institutions</a:t>
            </a:r>
            <a:r>
              <a:rPr lang="en-GB" sz="2600" kern="0" dirty="0"/>
              <a:t>.</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270197175"/>
      </p:ext>
    </p:extLst>
  </p:cSld>
  <p:clrMapOvr>
    <a:masterClrMapping/>
  </p:clrMapOvr>
  <p:transition advTm="2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00000"/>
            <a:ext cx="8208000" cy="4679205"/>
          </a:xfrm>
        </p:spPr>
        <p:txBody>
          <a:bodyPr>
            <a:normAutofit/>
          </a:bodyPr>
          <a:lstStyle/>
          <a:p>
            <a:pPr marL="0" indent="0">
              <a:lnSpc>
                <a:spcPct val="80000"/>
              </a:lnSpc>
              <a:spcBef>
                <a:spcPts val="0"/>
              </a:spcBef>
              <a:buNone/>
            </a:pPr>
            <a:r>
              <a:rPr lang="en-US" sz="2600" dirty="0" smtClean="0"/>
              <a:t>Many products and services are in development, usually based on satellite navigation, information dissemination with mobile phones and crowd-sourcing. </a:t>
            </a:r>
          </a:p>
          <a:p>
            <a:pPr marL="0" indent="0">
              <a:lnSpc>
                <a:spcPct val="80000"/>
              </a:lnSpc>
              <a:spcBef>
                <a:spcPts val="0"/>
              </a:spcBef>
              <a:buNone/>
            </a:pPr>
            <a:endParaRPr lang="en-US" sz="2600" i="1" dirty="0" smtClean="0"/>
          </a:p>
          <a:p>
            <a:pPr marL="0" indent="0">
              <a:lnSpc>
                <a:spcPct val="80000"/>
              </a:lnSpc>
              <a:spcBef>
                <a:spcPts val="0"/>
              </a:spcBef>
              <a:buNone/>
            </a:pPr>
            <a:r>
              <a:rPr lang="en-US" sz="2600" b="1" dirty="0" smtClean="0">
                <a:solidFill>
                  <a:srgbClr val="4676A6"/>
                </a:solidFill>
              </a:rPr>
              <a:t>CHEETAH:</a:t>
            </a:r>
            <a:r>
              <a:rPr lang="en-US" sz="2600" b="1" dirty="0" smtClean="0"/>
              <a:t> </a:t>
            </a:r>
            <a:br>
              <a:rPr lang="en-US" sz="2600" b="1" dirty="0" smtClean="0"/>
            </a:br>
            <a:r>
              <a:rPr lang="en-US" sz="2000" i="1" dirty="0" smtClean="0"/>
              <a:t>Chains </a:t>
            </a:r>
            <a:r>
              <a:rPr lang="en-US" sz="2000" i="1" dirty="0"/>
              <a:t>of Horticultural Intelligence; towards Efficiency and Equity in Agro-Food Trade </a:t>
            </a:r>
            <a:r>
              <a:rPr lang="en-US" sz="2000" i="1" dirty="0" smtClean="0"/>
              <a:t>along the </a:t>
            </a:r>
            <a:r>
              <a:rPr lang="en-US" sz="2000" i="1" dirty="0"/>
              <a:t>Trans-Africa </a:t>
            </a:r>
            <a:r>
              <a:rPr lang="en-US" sz="2000" i="1" dirty="0" smtClean="0"/>
              <a:t>Highway, an ESA-award winning initiative that develops an intelligent app to reduce post-harvest losses and to improve (</a:t>
            </a:r>
            <a:r>
              <a:rPr lang="en-US" sz="2000" i="1" dirty="0" err="1" smtClean="0"/>
              <a:t>labour</a:t>
            </a:r>
            <a:r>
              <a:rPr lang="en-US" sz="2000" i="1" dirty="0" smtClean="0"/>
              <a:t>-intensive) road work.</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41</a:t>
            </a:fld>
            <a:endParaRPr lang="en-US"/>
          </a:p>
        </p:txBody>
      </p:sp>
      <p:sp>
        <p:nvSpPr>
          <p:cNvPr id="7" name="Title 1"/>
          <p:cNvSpPr txBox="1">
            <a:spLocks/>
          </p:cNvSpPr>
          <p:nvPr/>
        </p:nvSpPr>
        <p:spPr>
          <a:xfrm>
            <a:off x="378000" y="900000"/>
            <a:ext cx="8208000" cy="7092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34914556"/>
      </p:ext>
    </p:extLst>
  </p:cSld>
  <p:clrMapOvr>
    <a:masterClrMapping/>
  </p:clrMapOvr>
  <p:transition advTm="20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42</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Example </a:t>
            </a:r>
            <a:br>
              <a:rPr lang="en-US" sz="4000" b="1" i="1" dirty="0" smtClean="0">
                <a:solidFill>
                  <a:srgbClr val="4676A6"/>
                </a:solidFill>
              </a:rPr>
            </a:br>
            <a:r>
              <a:rPr lang="en-US" sz="4000" b="1" i="1" dirty="0" smtClean="0">
                <a:solidFill>
                  <a:srgbClr val="4676A6"/>
                </a:solidFill>
              </a:rPr>
              <a:t>land rights</a:t>
            </a:r>
            <a:endParaRPr lang="en-US" sz="4000" b="1" i="1" dirty="0">
              <a:solidFill>
                <a:srgbClr val="4676A6"/>
              </a:solidFill>
            </a:endParaRP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2340000"/>
            <a:ext cx="46434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7"/>
          <p:cNvSpPr txBox="1">
            <a:spLocks noChangeArrowheads="1"/>
          </p:cNvSpPr>
          <p:nvPr/>
        </p:nvSpPr>
        <p:spPr bwMode="auto">
          <a:xfrm>
            <a:off x="6096000" y="2340000"/>
            <a:ext cx="2490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err="1">
                <a:latin typeface="+mn-lt"/>
              </a:rPr>
              <a:t>Digitised</a:t>
            </a:r>
            <a:r>
              <a:rPr lang="en-US" altLang="en-US" sz="1600" i="1" dirty="0">
                <a:latin typeface="+mn-lt"/>
              </a:rPr>
              <a:t> parcel boundaries on </a:t>
            </a:r>
            <a:r>
              <a:rPr lang="en-US" altLang="en-US" sz="1600" i="1" dirty="0" err="1">
                <a:latin typeface="+mn-lt"/>
              </a:rPr>
              <a:t>QuickBird</a:t>
            </a:r>
            <a:r>
              <a:rPr lang="en-US" altLang="en-US" sz="1600" i="1" dirty="0">
                <a:latin typeface="+mn-lt"/>
              </a:rPr>
              <a:t> HRSI in </a:t>
            </a:r>
            <a:r>
              <a:rPr lang="en-US" altLang="en-US" sz="1600" i="1" dirty="0" err="1">
                <a:latin typeface="+mn-lt"/>
              </a:rPr>
              <a:t>Zormandi</a:t>
            </a:r>
            <a:r>
              <a:rPr lang="en-US" altLang="en-US" sz="1600" i="1" dirty="0">
                <a:latin typeface="+mn-lt"/>
              </a:rPr>
              <a:t> area</a:t>
            </a:r>
          </a:p>
          <a:p>
            <a:pPr algn="r" eaLnBrk="1" hangingPunct="1">
              <a:spcBef>
                <a:spcPct val="0"/>
              </a:spcBef>
              <a:buSzTx/>
              <a:buFontTx/>
              <a:buNone/>
            </a:pPr>
            <a:r>
              <a:rPr lang="en-US" altLang="en-US" sz="1600" dirty="0">
                <a:latin typeface="+mn-lt"/>
              </a:rPr>
              <a:t/>
            </a:r>
            <a:br>
              <a:rPr lang="en-US" altLang="en-US" sz="1600" dirty="0">
                <a:latin typeface="+mn-lt"/>
              </a:rPr>
            </a:br>
            <a:r>
              <a:rPr lang="en-US" altLang="en-US" sz="1600" i="1" dirty="0">
                <a:latin typeface="+mn-lt"/>
              </a:rPr>
              <a:t>(Source: First experiences using high-resolution imagery-based adjudication approach in Ethiopia (WB))</a:t>
            </a:r>
            <a:endParaRPr lang="en-US" altLang="en-US" sz="1600" dirty="0">
              <a:latin typeface="+mn-lt"/>
            </a:endParaRPr>
          </a:p>
        </p:txBody>
      </p:sp>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499850385"/>
      </p:ext>
    </p:extLst>
  </p:cSld>
  <p:clrMapOvr>
    <a:masterClrMapping/>
  </p:clrMapOvr>
  <p:transition advTm="2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43</a:t>
            </a:fld>
            <a:endParaRPr lang="en-US"/>
          </a:p>
        </p:txBody>
      </p:sp>
      <p:sp>
        <p:nvSpPr>
          <p:cNvPr id="2" name="TextBox 1"/>
          <p:cNvSpPr txBox="1"/>
          <p:nvPr/>
        </p:nvSpPr>
        <p:spPr>
          <a:xfrm>
            <a:off x="3838247" y="900000"/>
            <a:ext cx="4747753" cy="707886"/>
          </a:xfrm>
          <a:prstGeom prst="rect">
            <a:avLst/>
          </a:prstGeom>
          <a:noFill/>
        </p:spPr>
        <p:txBody>
          <a:bodyPr wrap="square" rtlCol="0">
            <a:spAutoFit/>
          </a:bodyPr>
          <a:lstStyle/>
          <a:p>
            <a:pPr algn="r"/>
            <a:r>
              <a:rPr lang="en-US" sz="4000" b="1" i="1" dirty="0" smtClean="0">
                <a:solidFill>
                  <a:srgbClr val="4676A6"/>
                </a:solidFill>
              </a:rPr>
              <a:t>Land rights</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4676A6"/>
                </a:solidFill>
                <a:effectLst/>
                <a:uLnTx/>
                <a:uFillTx/>
              </a:rPr>
              <a:t>Determines land</a:t>
            </a:r>
            <a:r>
              <a:rPr kumimoji="0" lang="en-GB" sz="2600" i="0" u="none" strike="noStrike" kern="0" cap="none" spc="0" normalizeH="0" noProof="0" dirty="0" smtClean="0">
                <a:ln>
                  <a:noFill/>
                </a:ln>
                <a:solidFill>
                  <a:srgbClr val="4676A6"/>
                </a:solidFill>
                <a:effectLst/>
                <a:uLnTx/>
                <a:uFillTx/>
              </a:rPr>
              <a:t> ownership and land rights </a:t>
            </a:r>
            <a:r>
              <a:rPr kumimoji="0" lang="en-GB" sz="2600" i="0" u="none" strike="noStrike" kern="0" cap="none" spc="0" normalizeH="0" noProof="0" dirty="0" smtClean="0">
                <a:ln>
                  <a:noFill/>
                </a:ln>
                <a:solidFill>
                  <a:srgbClr val="000000"/>
                </a:solidFill>
                <a:effectLst/>
                <a:uLnTx/>
                <a:uFillTx/>
              </a:rPr>
              <a:t>to provide a secure basis for farming operations and access to credit;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noProof="0" dirty="0" smtClean="0">
                <a:ln>
                  <a:noFill/>
                </a:ln>
                <a:solidFill>
                  <a:srgbClr val="4676A6"/>
                </a:solidFill>
                <a:effectLst/>
                <a:uLnTx/>
                <a:uFillTx/>
              </a:rPr>
              <a:t>Earth observation </a:t>
            </a:r>
            <a:r>
              <a:rPr lang="en-GB" sz="2600" kern="0" dirty="0" smtClean="0">
                <a:solidFill>
                  <a:srgbClr val="4676A6"/>
                </a:solidFill>
              </a:rPr>
              <a:t>provides the base layer </a:t>
            </a:r>
            <a:r>
              <a:rPr lang="en-GB" sz="2600" kern="0" dirty="0" smtClean="0"/>
              <a:t>for community participation in determining land ownership and (communal) rights and mapping the results. The information is easier to interpret and more up-to-date than conventional maps.</a:t>
            </a:r>
            <a:endParaRPr kumimoji="0" lang="en-GB" sz="2600" i="0" u="none" strike="noStrike" kern="0" cap="none" spc="0" normalizeH="0" baseline="0" noProof="0" dirty="0" smtClean="0">
              <a:ln>
                <a:noFill/>
              </a:ln>
              <a:solidFill>
                <a:srgbClr val="000000"/>
              </a:solidFill>
              <a:effectLst/>
              <a:uLnTx/>
              <a:uFillTx/>
            </a:endParaRPr>
          </a:p>
          <a:p>
            <a:pPr marL="342000" indent="-342000">
              <a:lnSpc>
                <a:spcPct val="80000"/>
              </a:lnSpc>
              <a:spcBef>
                <a:spcPts val="0"/>
              </a:spcBef>
              <a:spcAft>
                <a:spcPts val="1200"/>
              </a:spcAft>
              <a:buFont typeface="Arial" panose="020B0604020202020204" pitchFamily="34" charset="0"/>
              <a:buChar char="•"/>
              <a:defRPr/>
            </a:pPr>
            <a:r>
              <a:rPr lang="en-GB" sz="2600" kern="0" dirty="0" smtClean="0">
                <a:solidFill>
                  <a:srgbClr val="4676A6"/>
                </a:solidFill>
              </a:rPr>
              <a:t>Cost estimate: </a:t>
            </a:r>
            <a:r>
              <a:rPr lang="en-US" sz="2600" kern="0" dirty="0" smtClean="0"/>
              <a:t>see toolkit on urban management, land administration and spatial data infrastructures.</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smtClean="0"/>
              <a:t>transparency, institutions</a:t>
            </a:r>
            <a:r>
              <a:rPr lang="en-GB" sz="2600" kern="0" dirty="0"/>
              <a:t>.</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870384433"/>
      </p:ext>
    </p:extLst>
  </p:cSld>
  <p:clrMapOvr>
    <a:masterClrMapping/>
  </p:clrMapOvr>
  <p:transition advTm="2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44</a:t>
            </a:fld>
            <a:endParaRPr lang="en-US"/>
          </a:p>
        </p:txBody>
      </p:sp>
      <p:sp>
        <p:nvSpPr>
          <p:cNvPr id="2" name="TextBox 1"/>
          <p:cNvSpPr txBox="1"/>
          <p:nvPr/>
        </p:nvSpPr>
        <p:spPr>
          <a:xfrm>
            <a:off x="377999" y="324000"/>
            <a:ext cx="8208000" cy="1323439"/>
          </a:xfrm>
          <a:prstGeom prst="rect">
            <a:avLst/>
          </a:prstGeom>
          <a:noFill/>
        </p:spPr>
        <p:txBody>
          <a:bodyPr wrap="square" rtlCol="0">
            <a:spAutoFit/>
          </a:bodyPr>
          <a:lstStyle/>
          <a:p>
            <a:pPr algn="r"/>
            <a:r>
              <a:rPr lang="en-US" sz="4000" b="1" i="1" dirty="0" smtClean="0">
                <a:solidFill>
                  <a:srgbClr val="4676A6"/>
                </a:solidFill>
              </a:rPr>
              <a:t>Example </a:t>
            </a:r>
            <a:br>
              <a:rPr lang="en-US" sz="4000" b="1" i="1" dirty="0" smtClean="0">
                <a:solidFill>
                  <a:srgbClr val="4676A6"/>
                </a:solidFill>
              </a:rPr>
            </a:br>
            <a:r>
              <a:rPr lang="en-US" sz="4000" b="1" i="1" dirty="0" smtClean="0">
                <a:solidFill>
                  <a:srgbClr val="4676A6"/>
                </a:solidFill>
              </a:rPr>
              <a:t>market information</a:t>
            </a:r>
            <a:endParaRPr lang="en-US" sz="4000" b="1" i="1" dirty="0">
              <a:solidFill>
                <a:srgbClr val="4676A6"/>
              </a:solidFill>
            </a:endParaRP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1800000"/>
            <a:ext cx="2386013"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6000" y="1836000"/>
            <a:ext cx="59436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378000" y="5544000"/>
            <a:ext cx="480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spcBef>
                <a:spcPct val="0"/>
              </a:spcBef>
              <a:buSzTx/>
              <a:buFontTx/>
              <a:buNone/>
            </a:pPr>
            <a:r>
              <a:rPr lang="en-US" altLang="en-US" sz="1600" i="1" dirty="0">
                <a:latin typeface="+mn-lt"/>
              </a:rPr>
              <a:t>Maize Market Sheds in Eastern and Southern Africa</a:t>
            </a:r>
            <a:br>
              <a:rPr lang="en-US" altLang="en-US" sz="1600" i="1" dirty="0">
                <a:latin typeface="+mn-lt"/>
              </a:rPr>
            </a:br>
            <a:r>
              <a:rPr lang="en-US" altLang="en-US" sz="1600" i="1" dirty="0">
                <a:latin typeface="+mn-lt"/>
              </a:rPr>
              <a:t>Source: Unscrambling Africa: Regional Requirements for Achieving Food Security (MSU, 2010)</a:t>
            </a:r>
          </a:p>
        </p:txBody>
      </p:sp>
      <p:sp>
        <p:nvSpPr>
          <p:cNvPr id="12" name="TextBox 1"/>
          <p:cNvSpPr txBox="1">
            <a:spLocks noChangeArrowheads="1"/>
          </p:cNvSpPr>
          <p:nvPr/>
        </p:nvSpPr>
        <p:spPr bwMode="auto">
          <a:xfrm>
            <a:off x="5386662" y="4320000"/>
            <a:ext cx="3199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a:latin typeface="+mn-lt"/>
              </a:rPr>
              <a:t>Suitability for delivering content </a:t>
            </a:r>
            <a:r>
              <a:rPr lang="en-US" altLang="en-US" sz="1600" dirty="0" smtClean="0">
                <a:latin typeface="+mn-lt"/>
              </a:rPr>
              <a:t/>
            </a:r>
            <a:br>
              <a:rPr lang="en-US" altLang="en-US" sz="1600" dirty="0" smtClean="0">
                <a:latin typeface="+mn-lt"/>
              </a:rPr>
            </a:br>
            <a:r>
              <a:rPr lang="en-US" altLang="en-US" sz="1600" i="1" dirty="0" smtClean="0">
                <a:latin typeface="+mn-lt"/>
              </a:rPr>
              <a:t>Source</a:t>
            </a:r>
            <a:r>
              <a:rPr lang="en-US" altLang="en-US" sz="1600" i="1" dirty="0">
                <a:latin typeface="+mn-lt"/>
              </a:rPr>
              <a:t>: </a:t>
            </a:r>
            <a:r>
              <a:rPr lang="en-US" altLang="en-US" sz="1600" i="1" dirty="0" err="1">
                <a:latin typeface="+mn-lt"/>
              </a:rPr>
              <a:t>AgriVAS</a:t>
            </a:r>
            <a:r>
              <a:rPr lang="en-US" altLang="en-US" sz="1600" i="1" dirty="0">
                <a:latin typeface="+mn-lt"/>
              </a:rPr>
              <a:t> market entry toolkit</a:t>
            </a:r>
            <a:endParaRPr lang="en-US" altLang="en-US" sz="1600" dirty="0">
              <a:latin typeface="+mn-lt"/>
            </a:endParaRPr>
          </a:p>
        </p:txBody>
      </p:sp>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60569799"/>
      </p:ext>
    </p:extLst>
  </p:cSld>
  <p:clrMapOvr>
    <a:masterClrMapping/>
  </p:clrMapOvr>
  <p:transition advTm="2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45</a:t>
            </a:fld>
            <a:endParaRPr lang="en-US"/>
          </a:p>
        </p:txBody>
      </p:sp>
      <p:sp>
        <p:nvSpPr>
          <p:cNvPr id="2" name="TextBox 1"/>
          <p:cNvSpPr txBox="1"/>
          <p:nvPr/>
        </p:nvSpPr>
        <p:spPr>
          <a:xfrm>
            <a:off x="2085187" y="900000"/>
            <a:ext cx="6500813" cy="707886"/>
          </a:xfrm>
          <a:prstGeom prst="rect">
            <a:avLst/>
          </a:prstGeom>
          <a:noFill/>
        </p:spPr>
        <p:txBody>
          <a:bodyPr wrap="square" rtlCol="0" anchor="ctr">
            <a:spAutoFit/>
          </a:bodyPr>
          <a:lstStyle/>
          <a:p>
            <a:pPr algn="r"/>
            <a:r>
              <a:rPr lang="en-US" sz="4000" b="1" i="1" dirty="0" smtClean="0">
                <a:solidFill>
                  <a:srgbClr val="4676A6"/>
                </a:solidFill>
              </a:rPr>
              <a:t>Market information</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4676A6"/>
                </a:solidFill>
                <a:effectLst/>
                <a:uLnTx/>
                <a:uFillTx/>
              </a:rPr>
              <a:t>Timely and accurate information </a:t>
            </a:r>
            <a:r>
              <a:rPr kumimoji="0" lang="en-GB" sz="2600" i="0" u="none" strike="noStrike" kern="0" cap="none" spc="0" normalizeH="0" baseline="0" noProof="0" dirty="0" smtClean="0">
                <a:ln>
                  <a:noFill/>
                </a:ln>
                <a:solidFill>
                  <a:srgbClr val="000000"/>
                </a:solidFill>
                <a:effectLst/>
                <a:uLnTx/>
                <a:uFillTx/>
              </a:rPr>
              <a:t>on commodity prices and markets helps</a:t>
            </a:r>
            <a:r>
              <a:rPr kumimoji="0" lang="en-GB" sz="2600" i="0" u="none" strike="noStrike" kern="0" cap="none" spc="0" normalizeH="0" noProof="0" dirty="0" smtClean="0">
                <a:ln>
                  <a:noFill/>
                </a:ln>
                <a:solidFill>
                  <a:srgbClr val="000000"/>
                </a:solidFill>
                <a:effectLst/>
                <a:uLnTx/>
                <a:uFillTx/>
              </a:rPr>
              <a:t> the farmer to improve decision-making with respect to selling and crop selection;</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noProof="0" dirty="0" smtClean="0">
                <a:ln>
                  <a:noFill/>
                </a:ln>
                <a:solidFill>
                  <a:srgbClr val="4676A6"/>
                </a:solidFill>
                <a:effectLst/>
                <a:uLnTx/>
                <a:uFillTx/>
              </a:rPr>
              <a:t>Earth observation </a:t>
            </a:r>
            <a:r>
              <a:rPr lang="en-GB" sz="2600" kern="0" dirty="0" smtClean="0">
                <a:solidFill>
                  <a:srgbClr val="4676A6"/>
                </a:solidFill>
              </a:rPr>
              <a:t>provides the base layer </a:t>
            </a:r>
            <a:r>
              <a:rPr lang="en-GB" sz="2600" kern="0" dirty="0" smtClean="0">
                <a:solidFill>
                  <a:schemeClr val="tx1"/>
                </a:solidFill>
              </a:rPr>
              <a:t>for spatial analysis of market information.</a:t>
            </a:r>
            <a:endParaRPr kumimoji="0" lang="en-GB" sz="2600" i="0" u="none" strike="noStrike" kern="0" cap="none" spc="0" normalizeH="0" baseline="0" noProof="0" dirty="0" smtClean="0">
              <a:ln>
                <a:noFill/>
              </a:ln>
              <a:solidFill>
                <a:schemeClr val="tx1"/>
              </a:solidFill>
              <a:effectLst/>
              <a:uLnTx/>
              <a:uFillTx/>
            </a:endParaRPr>
          </a:p>
          <a:p>
            <a:pPr marL="342000" indent="-342000">
              <a:lnSpc>
                <a:spcPct val="80000"/>
              </a:lnSpc>
              <a:spcBef>
                <a:spcPts val="0"/>
              </a:spcBef>
              <a:spcAft>
                <a:spcPts val="1200"/>
              </a:spcAft>
              <a:buFont typeface="Arial" panose="020B0604020202020204" pitchFamily="34" charset="0"/>
              <a:buChar char="•"/>
              <a:defRPr/>
            </a:pPr>
            <a:r>
              <a:rPr lang="en-GB" sz="2600" kern="0" dirty="0" smtClean="0">
                <a:solidFill>
                  <a:srgbClr val="4676A6"/>
                </a:solidFill>
              </a:rPr>
              <a:t>Cost estimate: </a:t>
            </a:r>
            <a:r>
              <a:rPr lang="en-US" sz="2600" kern="0" dirty="0" smtClean="0"/>
              <a:t>on case-by-case basis.</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smtClean="0"/>
              <a:t>communication, business model</a:t>
            </a:r>
            <a:r>
              <a:rPr lang="en-GB" sz="2600" kern="0" dirty="0" smtClean="0"/>
              <a:t>.</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975496462"/>
      </p:ext>
    </p:extLst>
  </p:cSld>
  <p:clrMapOvr>
    <a:masterClrMapping/>
  </p:clrMapOvr>
  <p:transition advTm="20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880000"/>
            <a:ext cx="8208000" cy="4679205"/>
          </a:xfrm>
        </p:spPr>
        <p:txBody>
          <a:bodyPr>
            <a:normAutofit/>
          </a:bodyPr>
          <a:lstStyle/>
          <a:p>
            <a:pPr marL="0" indent="0">
              <a:lnSpc>
                <a:spcPct val="80000"/>
              </a:lnSpc>
              <a:spcBef>
                <a:spcPts val="0"/>
              </a:spcBef>
              <a:buNone/>
            </a:pPr>
            <a:r>
              <a:rPr lang="en-US" sz="2600" b="1" dirty="0" smtClean="0"/>
              <a:t>Harvest Choice</a:t>
            </a:r>
          </a:p>
          <a:p>
            <a:pPr marL="0" indent="0">
              <a:lnSpc>
                <a:spcPct val="80000"/>
              </a:lnSpc>
              <a:spcBef>
                <a:spcPts val="0"/>
              </a:spcBef>
              <a:buNone/>
            </a:pPr>
            <a:r>
              <a:rPr lang="en-US" sz="2000" i="1" dirty="0" smtClean="0"/>
              <a:t>data harmonization </a:t>
            </a:r>
            <a:r>
              <a:rPr lang="en-US" sz="2000" i="1" dirty="0"/>
              <a:t>(assembling heterogeneous datasets) </a:t>
            </a:r>
            <a:r>
              <a:rPr lang="en-US" sz="2000" i="1" dirty="0" smtClean="0"/>
              <a:t/>
            </a:r>
            <a:br>
              <a:rPr lang="en-US" sz="2000" i="1" dirty="0" smtClean="0"/>
            </a:br>
            <a:r>
              <a:rPr lang="en-US" sz="2000" i="1" dirty="0" smtClean="0"/>
              <a:t>+ </a:t>
            </a:r>
            <a:r>
              <a:rPr lang="en-US" sz="2000" i="1" dirty="0"/>
              <a:t>data distribution (new ways of collecting and distributing spatial data</a:t>
            </a:r>
            <a:r>
              <a:rPr lang="en-US" sz="2000" i="1" dirty="0" smtClean="0"/>
              <a:t>).</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46</a:t>
            </a:fld>
            <a:endParaRPr lang="en-US"/>
          </a:p>
        </p:txBody>
      </p:sp>
      <p:sp>
        <p:nvSpPr>
          <p:cNvPr id="7" name="Title 1"/>
          <p:cNvSpPr txBox="1">
            <a:spLocks/>
          </p:cNvSpPr>
          <p:nvPr/>
        </p:nvSpPr>
        <p:spPr>
          <a:xfrm>
            <a:off x="378000" y="162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9881" y="773647"/>
            <a:ext cx="2816119" cy="707078"/>
          </a:xfrm>
          <a:prstGeom prst="rect">
            <a:avLst/>
          </a:prstGeom>
        </p:spPr>
      </p:pic>
      <p:pic>
        <p:nvPicPr>
          <p:cNvPr id="9"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392453019"/>
      </p:ext>
    </p:extLst>
  </p:cSld>
  <p:clrMapOvr>
    <a:masterClrMapping/>
  </p:clrMapOvr>
  <p:transition advTm="20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47</a:t>
            </a:fld>
            <a:endParaRPr lang="en-US"/>
          </a:p>
        </p:txBody>
      </p:sp>
      <p:sp>
        <p:nvSpPr>
          <p:cNvPr id="2" name="TextBox 1"/>
          <p:cNvSpPr txBox="1"/>
          <p:nvPr/>
        </p:nvSpPr>
        <p:spPr>
          <a:xfrm>
            <a:off x="378000" y="1498281"/>
            <a:ext cx="8208000" cy="1323439"/>
          </a:xfrm>
          <a:prstGeom prst="rect">
            <a:avLst/>
          </a:prstGeom>
          <a:noFill/>
        </p:spPr>
        <p:txBody>
          <a:bodyPr wrap="square" rtlCol="0" anchor="ctr">
            <a:spAutoFit/>
          </a:bodyPr>
          <a:lstStyle/>
          <a:p>
            <a:r>
              <a:rPr lang="en-US" sz="4000" b="1" i="1" dirty="0" smtClean="0">
                <a:solidFill>
                  <a:srgbClr val="4676A6"/>
                </a:solidFill>
              </a:rPr>
              <a:t>Agro-ecological zone / watershed level: earth observation contribution</a:t>
            </a:r>
            <a:endParaRPr lang="en-US" sz="4000" b="1" i="1" dirty="0">
              <a:solidFill>
                <a:srgbClr val="4676A6"/>
              </a:solidFill>
            </a:endParaRPr>
          </a:p>
        </p:txBody>
      </p:sp>
      <p:sp>
        <p:nvSpPr>
          <p:cNvPr id="8" name="Tijdelijke aanduiding voor inhoud 2"/>
          <p:cNvSpPr txBox="1">
            <a:spLocks/>
          </p:cNvSpPr>
          <p:nvPr/>
        </p:nvSpPr>
        <p:spPr bwMode="auto">
          <a:xfrm>
            <a:off x="378000" y="2880000"/>
            <a:ext cx="8572500"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i="0" u="none" strike="noStrike" kern="0" cap="none" spc="0" normalizeH="0" baseline="0" noProof="0" dirty="0" smtClean="0">
                <a:ln>
                  <a:noFill/>
                </a:ln>
                <a:solidFill>
                  <a:srgbClr val="000000"/>
                </a:solidFill>
                <a:effectLst/>
                <a:uLnTx/>
                <a:uFillTx/>
                <a:ea typeface="Calibri"/>
                <a:cs typeface="Times New Roman"/>
              </a:rPr>
              <a:t>Site evaluation </a:t>
            </a:r>
            <a:r>
              <a:rPr kumimoji="0" lang="en-US" sz="2400" i="0" u="none" strike="noStrike" kern="0" cap="none" spc="0" normalizeH="0" baseline="0" noProof="0" dirty="0" smtClean="0">
                <a:ln>
                  <a:noFill/>
                </a:ln>
                <a:solidFill>
                  <a:srgbClr val="000000"/>
                </a:solidFill>
                <a:effectLst/>
                <a:uLnTx/>
                <a:uFillTx/>
                <a:ea typeface="Calibri"/>
                <a:cs typeface="Times New Roman"/>
              </a:rPr>
              <a:t/>
            </a:r>
            <a:br>
              <a:rPr kumimoji="0" lang="en-US" sz="2400" i="0" u="none" strike="noStrike" kern="0" cap="none" spc="0" normalizeH="0" baseline="0" noProof="0" dirty="0" smtClean="0">
                <a:ln>
                  <a:noFill/>
                </a:ln>
                <a:solidFill>
                  <a:srgbClr val="000000"/>
                </a:solidFill>
                <a:effectLst/>
                <a:uLnTx/>
                <a:uFillTx/>
                <a:ea typeface="Calibri"/>
                <a:cs typeface="Times New Roman"/>
              </a:rPr>
            </a:br>
            <a:r>
              <a:rPr kumimoji="0" lang="en-US" sz="2000" i="1" u="none" strike="noStrike" kern="0" cap="none" spc="0" normalizeH="0" baseline="0" noProof="0" dirty="0" smtClean="0">
                <a:ln>
                  <a:noFill/>
                </a:ln>
                <a:solidFill>
                  <a:srgbClr val="000000"/>
                </a:solidFill>
                <a:effectLst/>
                <a:uLnTx/>
                <a:uFillTx/>
                <a:ea typeface="Calibri"/>
                <a:cs typeface="Times New Roman"/>
              </a:rPr>
              <a:t>(sustainable land use, suitability analysis),</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i="0" u="none" strike="noStrike" kern="0" cap="none" spc="0" normalizeH="0" baseline="0" noProof="0" dirty="0" smtClean="0">
                <a:ln>
                  <a:noFill/>
                </a:ln>
                <a:solidFill>
                  <a:srgbClr val="000000"/>
                </a:solidFill>
                <a:effectLst/>
                <a:uLnTx/>
                <a:uFillTx/>
                <a:ea typeface="Calibri"/>
                <a:cs typeface="Times New Roman"/>
              </a:rPr>
              <a:t>Regional crop and yield monitoring,</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i="0" u="none" strike="noStrike" kern="0" cap="none" spc="0" normalizeH="0" baseline="0" noProof="0" dirty="0" smtClean="0">
                <a:ln>
                  <a:noFill/>
                </a:ln>
                <a:solidFill>
                  <a:srgbClr val="000000"/>
                </a:solidFill>
                <a:effectLst/>
                <a:uLnTx/>
                <a:uFillTx/>
                <a:ea typeface="Calibri"/>
                <a:cs typeface="Times New Roman"/>
              </a:rPr>
              <a:t>Water management,</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i="0" u="none" strike="noStrike" kern="0" cap="none" spc="0" normalizeH="0" baseline="0" noProof="0" dirty="0" smtClean="0">
                <a:ln>
                  <a:noFill/>
                </a:ln>
                <a:solidFill>
                  <a:srgbClr val="000000"/>
                </a:solidFill>
                <a:effectLst/>
                <a:uLnTx/>
                <a:uFillTx/>
                <a:ea typeface="Calibri"/>
                <a:cs typeface="Times New Roman"/>
              </a:rPr>
              <a:t>Weather prediction.</a:t>
            </a:r>
          </a:p>
          <a:p>
            <a:pPr marL="0" marR="0" lvl="0" indent="0" algn="l" defTabSz="914400" rtl="0" eaLnBrk="0" fontAlgn="base" latinLnBrk="0" hangingPunct="0">
              <a:lnSpc>
                <a:spcPct val="100000"/>
              </a:lnSpc>
              <a:spcBef>
                <a:spcPct val="20000"/>
              </a:spcBef>
              <a:spcAft>
                <a:spcPct val="0"/>
              </a:spcAft>
              <a:buClrTx/>
              <a:buSzPct val="60000"/>
              <a:buFont typeface="Arial" charset="0"/>
              <a:buNone/>
              <a:tabLst/>
              <a:defRPr/>
            </a:pPr>
            <a:endParaRPr kumimoji="0" lang="en-GB" sz="1800" b="1" i="0" u="none" strike="noStrike" kern="0" cap="none" spc="0" normalizeH="0" baseline="0" noProof="0" dirty="0" smtClean="0">
              <a:ln>
                <a:noFill/>
              </a:ln>
              <a:solidFill>
                <a:srgbClr val="000000"/>
              </a:solidFill>
              <a:effectLst/>
              <a:uLnTx/>
              <a:uFillTx/>
              <a:latin typeface="Verdana"/>
            </a:endParaRPr>
          </a:p>
        </p:txBody>
      </p:sp>
      <p:pic>
        <p:nvPicPr>
          <p:cNvPr id="9"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153307806"/>
      </p:ext>
    </p:extLst>
  </p:cSld>
  <p:clrMapOvr>
    <a:masterClrMapping/>
  </p:clrMapOvr>
  <p:transition advTm="20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48</a:t>
            </a:fld>
            <a:endParaRPr lang="en-US"/>
          </a:p>
        </p:txBody>
      </p:sp>
      <p:sp>
        <p:nvSpPr>
          <p:cNvPr id="2" name="TextBox 1"/>
          <p:cNvSpPr txBox="1"/>
          <p:nvPr/>
        </p:nvSpPr>
        <p:spPr>
          <a:xfrm>
            <a:off x="378000" y="900000"/>
            <a:ext cx="8208000" cy="707886"/>
          </a:xfrm>
          <a:prstGeom prst="rect">
            <a:avLst/>
          </a:prstGeom>
          <a:noFill/>
        </p:spPr>
        <p:txBody>
          <a:bodyPr wrap="square" rtlCol="0">
            <a:spAutoFit/>
          </a:bodyPr>
          <a:lstStyle/>
          <a:p>
            <a:pPr algn="r"/>
            <a:r>
              <a:rPr lang="en-US" sz="4000" b="1" i="1" dirty="0" smtClean="0">
                <a:solidFill>
                  <a:srgbClr val="4676A6"/>
                </a:solidFill>
              </a:rPr>
              <a:t>Example site evaluation</a:t>
            </a:r>
            <a:endParaRPr lang="en-US" sz="4000" b="1" i="1" dirty="0">
              <a:solidFill>
                <a:srgbClr val="4676A6"/>
              </a:solidFill>
            </a:endParaRP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2237" y="2340000"/>
            <a:ext cx="4703763"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378000" y="2340000"/>
            <a:ext cx="2880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spcBef>
                <a:spcPct val="0"/>
              </a:spcBef>
              <a:buSzTx/>
              <a:buFontTx/>
              <a:buNone/>
            </a:pPr>
            <a:r>
              <a:rPr lang="en-US" altLang="en-US" sz="1600" i="1" dirty="0">
                <a:latin typeface="+mn-lt"/>
              </a:rPr>
              <a:t>Examples of reference parcels </a:t>
            </a:r>
            <a:r>
              <a:rPr lang="en-US" altLang="en-US" sz="1600" i="1" dirty="0" smtClean="0">
                <a:latin typeface="+mn-lt"/>
              </a:rPr>
              <a:t>super-imposed on </a:t>
            </a:r>
            <a:r>
              <a:rPr lang="en-US" altLang="en-US" sz="1600" i="1" dirty="0">
                <a:latin typeface="+mn-lt"/>
              </a:rPr>
              <a:t>aerial </a:t>
            </a:r>
            <a:r>
              <a:rPr lang="en-US" altLang="en-US" sz="1600" i="1" dirty="0" err="1">
                <a:latin typeface="+mn-lt"/>
              </a:rPr>
              <a:t>orthoimagery</a:t>
            </a:r>
            <a:r>
              <a:rPr lang="en-US" altLang="en-US" sz="1600" i="1" dirty="0">
                <a:latin typeface="+mn-lt"/>
              </a:rPr>
              <a:t> </a:t>
            </a:r>
            <a:r>
              <a:rPr lang="en-US" altLang="en-US" sz="1600" i="1" dirty="0" smtClean="0">
                <a:latin typeface="+mn-lt"/>
              </a:rPr>
              <a:t/>
            </a:r>
            <a:br>
              <a:rPr lang="en-US" altLang="en-US" sz="1600" i="1" dirty="0" smtClean="0">
                <a:latin typeface="+mn-lt"/>
              </a:rPr>
            </a:br>
            <a:r>
              <a:rPr lang="en-US" altLang="en-US" sz="1600" i="1" dirty="0" smtClean="0">
                <a:latin typeface="+mn-lt"/>
              </a:rPr>
              <a:t>(</a:t>
            </a:r>
            <a:r>
              <a:rPr lang="en-US" altLang="en-US" sz="1600" i="1" dirty="0" err="1">
                <a:latin typeface="+mn-lt"/>
              </a:rPr>
              <a:t>colours</a:t>
            </a:r>
            <a:r>
              <a:rPr lang="en-US" altLang="en-US" sz="1600" i="1" dirty="0">
                <a:latin typeface="+mn-lt"/>
              </a:rPr>
              <a:t> correspond to</a:t>
            </a:r>
            <a:endParaRPr lang="en-US" altLang="en-US" sz="1600" dirty="0">
              <a:latin typeface="+mn-lt"/>
            </a:endParaRPr>
          </a:p>
          <a:p>
            <a:pPr eaLnBrk="1" hangingPunct="1">
              <a:spcBef>
                <a:spcPct val="0"/>
              </a:spcBef>
              <a:buSzTx/>
              <a:buFontTx/>
              <a:buNone/>
            </a:pPr>
            <a:r>
              <a:rPr lang="en-US" altLang="en-US" sz="1600" i="1" dirty="0">
                <a:latin typeface="+mn-lt"/>
              </a:rPr>
              <a:t>different land cover types) (</a:t>
            </a:r>
            <a:r>
              <a:rPr lang="en-US" altLang="en-US" sz="1600" i="1" dirty="0" err="1">
                <a:latin typeface="+mn-lt"/>
              </a:rPr>
              <a:t>GeoCAP</a:t>
            </a:r>
            <a:r>
              <a:rPr lang="en-US" altLang="en-US" sz="1600" i="1" dirty="0">
                <a:latin typeface="+mn-lt"/>
              </a:rPr>
              <a:t>, JRC)</a:t>
            </a:r>
            <a:endParaRPr lang="en-US" altLang="en-US" sz="1600" dirty="0">
              <a:latin typeface="+mn-lt"/>
            </a:endParaRPr>
          </a:p>
        </p:txBody>
      </p:sp>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264480690"/>
      </p:ext>
    </p:extLst>
  </p:cSld>
  <p:clrMapOvr>
    <a:masterClrMapping/>
  </p:clrMapOvr>
  <p:transition advTm="20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49</a:t>
            </a:fld>
            <a:endParaRPr lang="en-US"/>
          </a:p>
        </p:txBody>
      </p:sp>
      <p:sp>
        <p:nvSpPr>
          <p:cNvPr id="2" name="TextBox 1"/>
          <p:cNvSpPr txBox="1"/>
          <p:nvPr/>
        </p:nvSpPr>
        <p:spPr>
          <a:xfrm>
            <a:off x="2085187" y="900000"/>
            <a:ext cx="6500813" cy="707886"/>
          </a:xfrm>
          <a:prstGeom prst="rect">
            <a:avLst/>
          </a:prstGeom>
          <a:noFill/>
        </p:spPr>
        <p:txBody>
          <a:bodyPr wrap="square" rtlCol="0">
            <a:spAutoFit/>
          </a:bodyPr>
          <a:lstStyle/>
          <a:p>
            <a:pPr algn="r"/>
            <a:r>
              <a:rPr lang="en-US" sz="4000" b="1" i="1" dirty="0" smtClean="0">
                <a:solidFill>
                  <a:srgbClr val="4676A6"/>
                </a:solidFill>
              </a:rPr>
              <a:t>Site evaluation</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4676A6"/>
                </a:solidFill>
                <a:effectLst/>
                <a:uLnTx/>
                <a:uFillTx/>
              </a:rPr>
              <a:t>Analysis</a:t>
            </a:r>
            <a:r>
              <a:rPr kumimoji="0" lang="en-GB" sz="2600" i="0" u="none" strike="noStrike" kern="0" cap="none" spc="0" normalizeH="0" noProof="0" dirty="0" smtClean="0">
                <a:ln>
                  <a:noFill/>
                </a:ln>
                <a:solidFill>
                  <a:srgbClr val="4676A6"/>
                </a:solidFill>
                <a:effectLst/>
                <a:uLnTx/>
                <a:uFillTx/>
              </a:rPr>
              <a:t> and modelling </a:t>
            </a:r>
            <a:r>
              <a:rPr kumimoji="0" lang="en-GB" sz="2600" i="0" u="none" strike="noStrike" kern="0" cap="none" spc="0" normalizeH="0" noProof="0" dirty="0" smtClean="0">
                <a:ln>
                  <a:noFill/>
                </a:ln>
                <a:solidFill>
                  <a:srgbClr val="000000"/>
                </a:solidFill>
                <a:effectLst/>
                <a:uLnTx/>
                <a:uFillTx/>
              </a:rPr>
              <a:t>of agro-climatic data, biomass and yield data, soil suitability to achieve optimum and sustainable use of agro-ecological zones;</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noProof="0" dirty="0" smtClean="0">
                <a:ln>
                  <a:noFill/>
                </a:ln>
                <a:solidFill>
                  <a:srgbClr val="4676A6"/>
                </a:solidFill>
                <a:effectLst/>
                <a:uLnTx/>
                <a:uFillTx/>
              </a:rPr>
              <a:t>Earth observation </a:t>
            </a:r>
            <a:r>
              <a:rPr lang="en-GB" sz="2600" kern="0" dirty="0" smtClean="0">
                <a:solidFill>
                  <a:srgbClr val="4676A6"/>
                </a:solidFill>
              </a:rPr>
              <a:t>provides the input for modelling and analysis: </a:t>
            </a:r>
            <a:r>
              <a:rPr lang="en-GB" sz="2600" kern="0" dirty="0" smtClean="0"/>
              <a:t>land cover, land use change, crop identification and monitoring, water resources, soil mapping and climate modelling with more accuracy, wider coverage and higher frequency than conventional methods.</a:t>
            </a:r>
            <a:endParaRPr kumimoji="0" lang="en-GB" sz="2600" i="0" u="none" strike="noStrike" kern="0" cap="none" spc="0" normalizeH="0" baseline="0" noProof="0" dirty="0" smtClean="0">
              <a:ln>
                <a:noFill/>
              </a:ln>
              <a:solidFill>
                <a:srgbClr val="000000"/>
              </a:solidFill>
              <a:effectLst/>
              <a:uLnTx/>
              <a:uFillTx/>
            </a:endParaRPr>
          </a:p>
          <a:p>
            <a:pPr marL="342000" indent="-342000">
              <a:lnSpc>
                <a:spcPct val="80000"/>
              </a:lnSpc>
              <a:spcBef>
                <a:spcPts val="0"/>
              </a:spcBef>
              <a:spcAft>
                <a:spcPts val="1200"/>
              </a:spcAft>
              <a:buFont typeface="Arial" panose="020B0604020202020204" pitchFamily="34" charset="0"/>
              <a:buChar char="•"/>
              <a:defRPr/>
            </a:pPr>
            <a:r>
              <a:rPr lang="en-GB" sz="2600" kern="0" dirty="0" smtClean="0">
                <a:solidFill>
                  <a:srgbClr val="4676A6"/>
                </a:solidFill>
              </a:rPr>
              <a:t>Cost estimate: </a:t>
            </a:r>
            <a:r>
              <a:rPr lang="en-US" sz="2600" kern="0" dirty="0" smtClean="0"/>
              <a:t>on case-by-case basis (costs of crop monitoring + modelling).</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smtClean="0"/>
              <a:t>cost, capacity, data access</a:t>
            </a:r>
            <a:r>
              <a:rPr lang="en-GB" sz="2600" kern="0" dirty="0" smtClean="0"/>
              <a:t>.</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096393842"/>
      </p:ext>
    </p:extLst>
  </p:cSld>
  <p:clrMapOvr>
    <a:masterClrMapping/>
  </p:clrMapOvr>
  <p:transition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5</a:t>
            </a:fld>
            <a:endParaRPr lang="en-US" dirty="0"/>
          </a:p>
        </p:txBody>
      </p:sp>
      <p:sp>
        <p:nvSpPr>
          <p:cNvPr id="8" name="Title 1"/>
          <p:cNvSpPr txBox="1">
            <a:spLocks/>
          </p:cNvSpPr>
          <p:nvPr/>
        </p:nvSpPr>
        <p:spPr>
          <a:xfrm>
            <a:off x="378000" y="324000"/>
            <a:ext cx="8208000" cy="13248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4676A6"/>
                </a:solidFill>
                <a:effectLst/>
                <a:uLnTx/>
                <a:uFillTx/>
                <a:latin typeface="+mj-lt"/>
                <a:ea typeface="+mj-ea"/>
                <a:cs typeface="+mj-cs"/>
              </a:rPr>
              <a:t>Earth observation </a:t>
            </a:r>
            <a:br>
              <a:rPr kumimoji="0" lang="en-US" sz="4000" b="1" i="1" u="none" strike="noStrike" kern="1200" cap="none" spc="0" normalizeH="0" baseline="0" noProof="0" dirty="0" smtClean="0">
                <a:ln>
                  <a:noFill/>
                </a:ln>
                <a:solidFill>
                  <a:srgbClr val="4676A6"/>
                </a:solidFill>
                <a:effectLst/>
                <a:uLnTx/>
                <a:uFillTx/>
                <a:latin typeface="+mj-lt"/>
                <a:ea typeface="+mj-ea"/>
                <a:cs typeface="+mj-cs"/>
              </a:rPr>
            </a:br>
            <a:r>
              <a:rPr kumimoji="0" lang="en-US" sz="4000" b="1" i="1" u="none" strike="noStrike" kern="1200" cap="none" spc="0" normalizeH="0" baseline="0" noProof="0" dirty="0" smtClean="0">
                <a:ln>
                  <a:noFill/>
                </a:ln>
                <a:solidFill>
                  <a:srgbClr val="4676A6"/>
                </a:solidFill>
                <a:effectLst/>
                <a:uLnTx/>
                <a:uFillTx/>
                <a:latin typeface="+mj-lt"/>
                <a:ea typeface="+mj-ea"/>
                <a:cs typeface="+mj-cs"/>
              </a:rPr>
              <a:t>applications</a:t>
            </a:r>
            <a:endParaRPr kumimoji="0" lang="en-US" sz="4000" b="1" i="1" u="none" strike="noStrike" kern="1200" cap="none" spc="0" normalizeH="0" baseline="0" noProof="0" dirty="0">
              <a:ln>
                <a:noFill/>
              </a:ln>
              <a:solidFill>
                <a:srgbClr val="4676A6"/>
              </a:solidFill>
              <a:effectLst/>
              <a:uLnTx/>
              <a:uFillTx/>
              <a:latin typeface="+mj-lt"/>
              <a:ea typeface="+mj-ea"/>
              <a:cs typeface="+mj-cs"/>
            </a:endParaRPr>
          </a:p>
        </p:txBody>
      </p:sp>
      <p:sp>
        <p:nvSpPr>
          <p:cNvPr id="9" name="Content Placeholder 2"/>
          <p:cNvSpPr txBox="1">
            <a:spLocks/>
          </p:cNvSpPr>
          <p:nvPr/>
        </p:nvSpPr>
        <p:spPr>
          <a:xfrm>
            <a:off x="378000" y="1800000"/>
            <a:ext cx="8208000" cy="3960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On the verge of reaching new user communities</a:t>
            </a:r>
          </a:p>
          <a:p>
            <a:pPr marL="342900" marR="0" lvl="0" indent="-342900" algn="l" defTabSz="914400" rtl="0" eaLnBrk="1" fontAlgn="auto" latinLnBrk="0" hangingPunct="1">
              <a:lnSpc>
                <a:spcPct val="100000"/>
              </a:lnSpc>
              <a:spcAft>
                <a:spcPts val="60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These new user communities need to be involved</a:t>
            </a:r>
          </a:p>
          <a:p>
            <a:pPr marL="342900" marR="0" lvl="0" indent="-342900" algn="l" defTabSz="914400" rtl="0" eaLnBrk="1" fontAlgn="auto" latinLnBrk="0" hangingPunct="1">
              <a:lnSpc>
                <a:spcPct val="100000"/>
              </a:lnSpc>
              <a:spcAft>
                <a:spcPts val="60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Weakest link / last mile aspects are important</a:t>
            </a:r>
          </a:p>
          <a:p>
            <a:pPr marL="342900" marR="0" lvl="0" indent="-342900" algn="l" defTabSz="914400" rtl="0" eaLnBrk="1" fontAlgn="auto" latinLnBrk="0" hangingPunct="1">
              <a:lnSpc>
                <a:spcPct val="100000"/>
              </a:lnSpc>
              <a:spcAft>
                <a:spcPts val="60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Marketing needed: promotion &amp; capacity building</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40000"/>
            <a:ext cx="8208000" cy="4679205"/>
          </a:xfrm>
        </p:spPr>
        <p:txBody>
          <a:bodyPr>
            <a:normAutofit/>
          </a:bodyPr>
          <a:lstStyle/>
          <a:p>
            <a:pPr marL="0" indent="0">
              <a:lnSpc>
                <a:spcPct val="80000"/>
              </a:lnSpc>
              <a:spcBef>
                <a:spcPts val="0"/>
              </a:spcBef>
              <a:buNone/>
            </a:pPr>
            <a:r>
              <a:rPr lang="en-US" sz="2600" b="1" dirty="0" smtClean="0"/>
              <a:t>Global Agro-Ecological Zones </a:t>
            </a:r>
            <a:r>
              <a:rPr lang="en-US" sz="2000" b="1" dirty="0" smtClean="0"/>
              <a:t>(GAEZ)</a:t>
            </a:r>
            <a:r>
              <a:rPr lang="en-US" sz="2400" b="1" dirty="0" smtClean="0"/>
              <a:t/>
            </a:r>
            <a:br>
              <a:rPr lang="en-US" sz="2400" b="1" dirty="0" smtClean="0"/>
            </a:br>
            <a:r>
              <a:rPr lang="en-US" sz="2000" i="1" dirty="0" smtClean="0"/>
              <a:t>initiative of IIASA and FAO for assessing agricultural resources and potential. A model </a:t>
            </a:r>
            <a:r>
              <a:rPr lang="en-US" sz="2000" i="1" dirty="0"/>
              <a:t>is developed for </a:t>
            </a:r>
            <a:r>
              <a:rPr lang="en-US" sz="2000" i="1" dirty="0" smtClean="0"/>
              <a:t>sustainable utilization </a:t>
            </a:r>
            <a:r>
              <a:rPr lang="en-US" sz="2000" i="1" dirty="0"/>
              <a:t>of land resources, agricultural development and food </a:t>
            </a:r>
            <a:r>
              <a:rPr lang="en-US" sz="2000" i="1" dirty="0" smtClean="0"/>
              <a:t>security that can be used as baseline for elaboration of local models and plans.</a:t>
            </a:r>
          </a:p>
          <a:p>
            <a:pPr marL="0" indent="0">
              <a:lnSpc>
                <a:spcPct val="80000"/>
              </a:lnSpc>
              <a:spcBef>
                <a:spcPts val="0"/>
              </a:spcBef>
              <a:buNone/>
            </a:pPr>
            <a:endParaRPr lang="en-US" sz="2000" i="1" dirty="0"/>
          </a:p>
          <a:p>
            <a:pPr marL="0" indent="0">
              <a:lnSpc>
                <a:spcPct val="80000"/>
              </a:lnSpc>
              <a:spcBef>
                <a:spcPts val="0"/>
              </a:spcBef>
              <a:buNone/>
            </a:pPr>
            <a:r>
              <a:rPr lang="en-US" sz="2600" b="1" dirty="0"/>
              <a:t>Remote sensing of </a:t>
            </a:r>
            <a:r>
              <a:rPr lang="en-US" sz="2600" b="1" dirty="0" smtClean="0"/>
              <a:t>soils </a:t>
            </a:r>
            <a:r>
              <a:rPr lang="en-US" sz="2000" b="1" dirty="0" smtClean="0"/>
              <a:t>(University of Zurich; 2014)</a:t>
            </a:r>
          </a:p>
          <a:p>
            <a:pPr marL="0" indent="0">
              <a:lnSpc>
                <a:spcPct val="80000"/>
              </a:lnSpc>
              <a:spcBef>
                <a:spcPts val="0"/>
              </a:spcBef>
              <a:buNone/>
            </a:pPr>
            <a:r>
              <a:rPr lang="en-US" sz="2000" i="1" dirty="0" smtClean="0"/>
              <a:t>Description of state of the art of remote sensing of soils: soil mapping, remote sensing products, opportunities and limitations.</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50</a:t>
            </a:fld>
            <a:endParaRPr lang="en-US"/>
          </a:p>
        </p:txBody>
      </p:sp>
      <p:sp>
        <p:nvSpPr>
          <p:cNvPr id="7" name="Title 1"/>
          <p:cNvSpPr txBox="1">
            <a:spLocks/>
          </p:cNvSpPr>
          <p:nvPr/>
        </p:nvSpPr>
        <p:spPr>
          <a:xfrm>
            <a:off x="378000" y="108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3475" y="192000"/>
            <a:ext cx="1152525" cy="762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000" y="211050"/>
            <a:ext cx="742950" cy="7429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000" y="180000"/>
            <a:ext cx="823913" cy="823913"/>
          </a:xfrm>
          <a:prstGeom prst="rect">
            <a:avLst/>
          </a:prstGeom>
        </p:spPr>
      </p:pic>
      <p:pic>
        <p:nvPicPr>
          <p:cNvPr id="10"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2333796018"/>
      </p:ext>
    </p:extLst>
  </p:cSld>
  <p:clrMapOvr>
    <a:masterClrMapping/>
  </p:clrMapOvr>
  <p:transition advTm="20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51</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Example </a:t>
            </a:r>
            <a:br>
              <a:rPr lang="en-US" sz="4000" b="1" i="1" dirty="0" smtClean="0">
                <a:solidFill>
                  <a:srgbClr val="4676A6"/>
                </a:solidFill>
              </a:rPr>
            </a:br>
            <a:r>
              <a:rPr lang="en-US" sz="4000" b="1" i="1" dirty="0" smtClean="0">
                <a:solidFill>
                  <a:srgbClr val="4676A6"/>
                </a:solidFill>
              </a:rPr>
              <a:t>water management (1)</a:t>
            </a:r>
            <a:endParaRPr lang="en-US" sz="4000" b="1" i="1" dirty="0">
              <a:solidFill>
                <a:srgbClr val="4676A6"/>
              </a:solidFill>
            </a:endParaRP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2340000"/>
            <a:ext cx="478948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5639600" y="2340000"/>
            <a:ext cx="2946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a:latin typeface="+mn-lt"/>
              </a:rPr>
              <a:t>Example evapotranspiration Ethiopia</a:t>
            </a:r>
            <a:br>
              <a:rPr lang="en-US" altLang="en-US" sz="1600" i="1" dirty="0">
                <a:latin typeface="+mn-lt"/>
              </a:rPr>
            </a:br>
            <a:r>
              <a:rPr lang="en-US" altLang="en-US" sz="1600" i="1" dirty="0">
                <a:latin typeface="+mn-lt"/>
              </a:rPr>
              <a:t>Source: </a:t>
            </a:r>
            <a:r>
              <a:rPr lang="en-US" altLang="en-US" sz="1600" i="1" dirty="0" err="1">
                <a:latin typeface="+mn-lt"/>
              </a:rPr>
              <a:t>GEONETCast</a:t>
            </a:r>
            <a:r>
              <a:rPr lang="en-US" altLang="en-US" sz="1600" i="1" dirty="0">
                <a:latin typeface="+mn-lt"/>
              </a:rPr>
              <a:t> presentation (ITC, 2012)</a:t>
            </a:r>
          </a:p>
        </p:txBody>
      </p:sp>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961571365"/>
      </p:ext>
    </p:extLst>
  </p:cSld>
  <p:clrMapOvr>
    <a:masterClrMapping/>
  </p:clrMapOvr>
  <p:transition advTm="20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52</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Example </a:t>
            </a:r>
            <a:br>
              <a:rPr lang="en-US" sz="4000" b="1" i="1" dirty="0" smtClean="0">
                <a:solidFill>
                  <a:srgbClr val="4676A6"/>
                </a:solidFill>
              </a:rPr>
            </a:br>
            <a:r>
              <a:rPr lang="en-US" sz="4000" b="1" i="1" dirty="0" smtClean="0">
                <a:solidFill>
                  <a:srgbClr val="4676A6"/>
                </a:solidFill>
              </a:rPr>
              <a:t>water management (2)</a:t>
            </a:r>
            <a:endParaRPr lang="en-US" sz="4000" b="1" i="1" dirty="0">
              <a:solidFill>
                <a:srgbClr val="4676A6"/>
              </a:solidFill>
            </a:endParaRPr>
          </a:p>
        </p:txBody>
      </p:sp>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2340000"/>
            <a:ext cx="464502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5641200" y="2340000"/>
            <a:ext cx="294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a:latin typeface="+mn-lt"/>
              </a:rPr>
              <a:t>Mean annual water abstraction estimation for irrigation as amount of water needed to satisfy crop demand, </a:t>
            </a:r>
            <a:r>
              <a:rPr lang="en-US" altLang="en-US" sz="1600" i="1" dirty="0" err="1">
                <a:latin typeface="+mn-lt"/>
              </a:rPr>
              <a:t>Gabes</a:t>
            </a:r>
            <a:r>
              <a:rPr lang="en-US" altLang="en-US" sz="1600" i="1" dirty="0">
                <a:latin typeface="+mn-lt"/>
              </a:rPr>
              <a:t> area, Tunisia, 2006</a:t>
            </a:r>
            <a:r>
              <a:rPr lang="en-US" altLang="en-US" sz="1600" i="1" dirty="0" smtClean="0">
                <a:latin typeface="+mn-lt"/>
              </a:rPr>
              <a:t>.</a:t>
            </a:r>
          </a:p>
          <a:p>
            <a:pPr algn="r" eaLnBrk="1" hangingPunct="1">
              <a:spcBef>
                <a:spcPct val="0"/>
              </a:spcBef>
              <a:buSzTx/>
              <a:buFontTx/>
              <a:buNone/>
            </a:pPr>
            <a:r>
              <a:rPr lang="en-US" altLang="en-US" sz="1600" i="1" dirty="0">
                <a:latin typeface="+mn-lt"/>
              </a:rPr>
              <a:t/>
            </a:r>
            <a:br>
              <a:rPr lang="en-US" altLang="en-US" sz="1600" i="1" dirty="0">
                <a:latin typeface="+mn-lt"/>
              </a:rPr>
            </a:br>
            <a:r>
              <a:rPr lang="en-US" altLang="en-US" sz="1600" i="1" dirty="0">
                <a:latin typeface="+mn-lt"/>
              </a:rPr>
              <a:t>Source: Application of satellite remote sensing to support water resources management in Africa (TIGER, 2010)</a:t>
            </a:r>
          </a:p>
        </p:txBody>
      </p:sp>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64208383"/>
      </p:ext>
    </p:extLst>
  </p:cSld>
  <p:clrMapOvr>
    <a:masterClrMapping/>
  </p:clrMapOvr>
  <p:transition advTm="20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53</a:t>
            </a:fld>
            <a:endParaRPr lang="en-US"/>
          </a:p>
        </p:txBody>
      </p:sp>
      <p:sp>
        <p:nvSpPr>
          <p:cNvPr id="2" name="TextBox 1"/>
          <p:cNvSpPr txBox="1"/>
          <p:nvPr/>
        </p:nvSpPr>
        <p:spPr>
          <a:xfrm>
            <a:off x="2085187" y="900000"/>
            <a:ext cx="6500813" cy="707886"/>
          </a:xfrm>
          <a:prstGeom prst="rect">
            <a:avLst/>
          </a:prstGeom>
          <a:noFill/>
        </p:spPr>
        <p:txBody>
          <a:bodyPr wrap="square" rtlCol="0">
            <a:spAutoFit/>
          </a:bodyPr>
          <a:lstStyle/>
          <a:p>
            <a:pPr algn="r"/>
            <a:r>
              <a:rPr lang="en-US" sz="4000" b="1" i="1" dirty="0" smtClean="0">
                <a:solidFill>
                  <a:srgbClr val="4676A6"/>
                </a:solidFill>
              </a:rPr>
              <a:t>Water management</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baseline="0" noProof="0" dirty="0" smtClean="0">
                <a:ln>
                  <a:noFill/>
                </a:ln>
                <a:solidFill>
                  <a:srgbClr val="4676A6"/>
                </a:solidFill>
                <a:effectLst/>
                <a:uLnTx/>
                <a:uFillTx/>
              </a:rPr>
              <a:t>Mapping of water resources,</a:t>
            </a:r>
            <a:r>
              <a:rPr kumimoji="0" lang="en-GB" sz="2600" i="0" u="none" strike="noStrike" kern="0" cap="none" spc="0" normalizeH="0" noProof="0" dirty="0" smtClean="0">
                <a:ln>
                  <a:noFill/>
                </a:ln>
                <a:solidFill>
                  <a:srgbClr val="4676A6"/>
                </a:solidFill>
                <a:effectLst/>
                <a:uLnTx/>
                <a:uFillTx/>
              </a:rPr>
              <a:t> a</a:t>
            </a:r>
            <a:r>
              <a:rPr kumimoji="0" lang="en-GB" sz="2600" i="0" u="none" strike="noStrike" kern="0" cap="none" spc="0" normalizeH="0" baseline="0" noProof="0" dirty="0" smtClean="0">
                <a:ln>
                  <a:noFill/>
                </a:ln>
                <a:solidFill>
                  <a:srgbClr val="4676A6"/>
                </a:solidFill>
                <a:effectLst/>
                <a:uLnTx/>
                <a:uFillTx/>
              </a:rPr>
              <a:t>nalysis</a:t>
            </a:r>
            <a:r>
              <a:rPr kumimoji="0" lang="en-GB" sz="2600" i="0" u="none" strike="noStrike" kern="0" cap="none" spc="0" normalizeH="0" noProof="0" dirty="0" smtClean="0">
                <a:ln>
                  <a:noFill/>
                </a:ln>
                <a:solidFill>
                  <a:srgbClr val="4676A6"/>
                </a:solidFill>
                <a:effectLst/>
                <a:uLnTx/>
                <a:uFillTx/>
              </a:rPr>
              <a:t> and modelling </a:t>
            </a:r>
            <a:r>
              <a:rPr kumimoji="0" lang="en-GB" sz="2600" i="0" u="none" strike="noStrike" kern="0" cap="none" spc="0" normalizeH="0" noProof="0" dirty="0" smtClean="0">
                <a:ln>
                  <a:noFill/>
                </a:ln>
                <a:solidFill>
                  <a:srgbClr val="000000"/>
                </a:solidFill>
                <a:effectLst/>
                <a:uLnTx/>
                <a:uFillTx/>
              </a:rPr>
              <a:t>of water quality, water resources and water use to achieve sustainable water management</a:t>
            </a: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noProof="0" dirty="0" smtClean="0">
                <a:ln>
                  <a:noFill/>
                </a:ln>
                <a:solidFill>
                  <a:srgbClr val="4676A6"/>
                </a:solidFill>
                <a:effectLst/>
                <a:uLnTx/>
                <a:uFillTx/>
              </a:rPr>
              <a:t>Earth observation </a:t>
            </a:r>
            <a:r>
              <a:rPr lang="en-GB" sz="2600" kern="0" dirty="0" smtClean="0">
                <a:solidFill>
                  <a:srgbClr val="4676A6"/>
                </a:solidFill>
              </a:rPr>
              <a:t>provides higher accuracy, wider coverage and more frequent monitoring</a:t>
            </a:r>
            <a:r>
              <a:rPr lang="en-GB" sz="2600" kern="0" dirty="0" smtClean="0"/>
              <a:t> of water use for agriculture (evapotranspiration), water quality and availability of water resources. Earth observation serves as base layer for hydrological modelling (digital elevation models and determination of surface roughness).</a:t>
            </a:r>
            <a:endParaRPr kumimoji="0" lang="en-GB" sz="2600" i="0" u="none" strike="noStrike" kern="0" cap="none" spc="0" normalizeH="0" baseline="0" noProof="0" dirty="0" smtClean="0">
              <a:ln>
                <a:noFill/>
              </a:ln>
              <a:solidFill>
                <a:srgbClr val="000000"/>
              </a:solidFill>
              <a:effectLst/>
              <a:uLnTx/>
              <a:uFillTx/>
            </a:endParaRPr>
          </a:p>
          <a:p>
            <a:pPr marL="342000" indent="-342000">
              <a:lnSpc>
                <a:spcPct val="80000"/>
              </a:lnSpc>
              <a:spcBef>
                <a:spcPts val="0"/>
              </a:spcBef>
              <a:spcAft>
                <a:spcPts val="1200"/>
              </a:spcAft>
              <a:buFont typeface="Arial" panose="020B0604020202020204" pitchFamily="34" charset="0"/>
              <a:buChar char="•"/>
              <a:defRPr/>
            </a:pPr>
            <a:r>
              <a:rPr lang="en-GB" sz="2600" kern="0" dirty="0" smtClean="0">
                <a:solidFill>
                  <a:srgbClr val="4676A6"/>
                </a:solidFill>
              </a:rPr>
              <a:t>Cost estimate: </a:t>
            </a:r>
            <a:r>
              <a:rPr lang="en-US" sz="2600" kern="0" dirty="0" smtClean="0"/>
              <a:t>on case-by-case basis, mapping of </a:t>
            </a:r>
            <a:r>
              <a:rPr lang="en-US" sz="2600" kern="0" dirty="0"/>
              <a:t>water resources 0.75 € / km</a:t>
            </a:r>
            <a:r>
              <a:rPr lang="en-US" sz="2600" kern="0" baseline="30000" dirty="0"/>
              <a:t>2</a:t>
            </a:r>
            <a:r>
              <a:rPr lang="en-US" sz="2600" kern="0" dirty="0"/>
              <a:t>.</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smtClean="0"/>
              <a:t>capacity, account for real cost of water</a:t>
            </a:r>
            <a:r>
              <a:rPr lang="en-GB" sz="2600" kern="0" dirty="0" smtClean="0"/>
              <a:t>.</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786023365"/>
      </p:ext>
    </p:extLst>
  </p:cSld>
  <p:clrMapOvr>
    <a:masterClrMapping/>
  </p:clrMapOvr>
  <p:transition advTm="20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40000"/>
            <a:ext cx="8208000" cy="4679205"/>
          </a:xfrm>
        </p:spPr>
        <p:txBody>
          <a:bodyPr>
            <a:normAutofit/>
          </a:bodyPr>
          <a:lstStyle/>
          <a:p>
            <a:pPr marL="0" indent="0">
              <a:lnSpc>
                <a:spcPct val="80000"/>
              </a:lnSpc>
              <a:spcBef>
                <a:spcPts val="0"/>
              </a:spcBef>
              <a:spcAft>
                <a:spcPts val="1200"/>
              </a:spcAft>
              <a:buNone/>
            </a:pPr>
            <a:r>
              <a:rPr lang="en-US" sz="2600" b="1" dirty="0" smtClean="0"/>
              <a:t>JCRMO (Spain): </a:t>
            </a:r>
            <a:r>
              <a:rPr lang="en-US" sz="2400" b="1" dirty="0" smtClean="0"/>
              <a:t/>
            </a:r>
            <a:br>
              <a:rPr lang="en-US" sz="2400" b="1" dirty="0" smtClean="0"/>
            </a:br>
            <a:r>
              <a:rPr lang="en-US" sz="2000" i="1" dirty="0" smtClean="0"/>
              <a:t>irrigation water needs</a:t>
            </a:r>
            <a:endParaRPr lang="en-US" sz="2000" dirty="0" smtClean="0"/>
          </a:p>
          <a:p>
            <a:pPr marL="0" indent="0">
              <a:lnSpc>
                <a:spcPct val="80000"/>
              </a:lnSpc>
              <a:spcBef>
                <a:spcPts val="0"/>
              </a:spcBef>
              <a:spcAft>
                <a:spcPts val="1200"/>
              </a:spcAft>
              <a:buNone/>
            </a:pPr>
            <a:r>
              <a:rPr lang="en-US" sz="2600" b="1" dirty="0" smtClean="0"/>
              <a:t>ORMVAG (Morocco): </a:t>
            </a:r>
            <a:r>
              <a:rPr lang="en-US" sz="2400" b="1" dirty="0" smtClean="0"/>
              <a:t/>
            </a:r>
            <a:br>
              <a:rPr lang="en-US" sz="2400" b="1" dirty="0" smtClean="0"/>
            </a:br>
            <a:r>
              <a:rPr lang="en-US" sz="2000" i="1" dirty="0" err="1" smtClean="0"/>
              <a:t>evapotranspiration</a:t>
            </a:r>
            <a:r>
              <a:rPr lang="en-US" sz="2000" i="1" dirty="0" smtClean="0"/>
              <a:t>, irrigation management</a:t>
            </a:r>
            <a:endParaRPr lang="en-US" sz="2000" dirty="0" smtClean="0"/>
          </a:p>
          <a:p>
            <a:pPr marL="0" indent="0">
              <a:lnSpc>
                <a:spcPct val="80000"/>
              </a:lnSpc>
              <a:spcBef>
                <a:spcPts val="0"/>
              </a:spcBef>
              <a:spcAft>
                <a:spcPts val="1200"/>
              </a:spcAft>
              <a:buNone/>
            </a:pPr>
            <a:r>
              <a:rPr lang="en-US" sz="2600" b="1" dirty="0" smtClean="0"/>
              <a:t>Agricultural Catchments </a:t>
            </a:r>
            <a:r>
              <a:rPr lang="en-US" sz="2600" b="1" dirty="0" err="1" smtClean="0"/>
              <a:t>Programme</a:t>
            </a:r>
            <a:r>
              <a:rPr lang="en-US" sz="2600" b="1" dirty="0" smtClean="0"/>
              <a:t> (Ireland): </a:t>
            </a:r>
            <a:br>
              <a:rPr lang="en-US" sz="2600" b="1" dirty="0" smtClean="0"/>
            </a:br>
            <a:r>
              <a:rPr lang="en-US" sz="2000" i="1" dirty="0" smtClean="0"/>
              <a:t>water quality protection, fertilizer advice, soil analysis</a:t>
            </a:r>
            <a:endParaRPr lang="en-US" sz="2000" b="1" dirty="0" smtClean="0"/>
          </a:p>
          <a:p>
            <a:pPr marL="0" indent="0">
              <a:lnSpc>
                <a:spcPct val="80000"/>
              </a:lnSpc>
              <a:spcBef>
                <a:spcPts val="0"/>
              </a:spcBef>
              <a:spcAft>
                <a:spcPts val="1200"/>
              </a:spcAft>
              <a:buNone/>
            </a:pPr>
            <a:r>
              <a:rPr lang="en-US" sz="2600" b="1" dirty="0" err="1" smtClean="0"/>
              <a:t>eLeaf</a:t>
            </a:r>
            <a:r>
              <a:rPr lang="en-US" sz="2600" b="1" dirty="0" smtClean="0"/>
              <a:t> (the Netherlands): </a:t>
            </a:r>
            <a:r>
              <a:rPr lang="en-US" sz="2400" b="1" dirty="0" smtClean="0"/>
              <a:t/>
            </a:r>
            <a:br>
              <a:rPr lang="en-US" sz="2400" b="1" dirty="0" smtClean="0"/>
            </a:br>
            <a:r>
              <a:rPr lang="en-US" sz="2000" i="1" dirty="0" err="1" smtClean="0"/>
              <a:t>evapotranspiration</a:t>
            </a:r>
            <a:r>
              <a:rPr lang="en-US" sz="2000" i="1" dirty="0" smtClean="0"/>
              <a:t>, water management</a:t>
            </a:r>
            <a:endParaRPr lang="en-US" sz="2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54</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0104" y="396000"/>
            <a:ext cx="1675896" cy="65731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000" y="166774"/>
            <a:ext cx="1069592" cy="7953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0" y="0"/>
            <a:ext cx="1533525" cy="103822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0000" y="396000"/>
            <a:ext cx="1524000" cy="762000"/>
          </a:xfrm>
          <a:prstGeom prst="rect">
            <a:avLst/>
          </a:prstGeom>
        </p:spPr>
      </p:pic>
      <p:sp>
        <p:nvSpPr>
          <p:cNvPr id="10" name="Title 1"/>
          <p:cNvSpPr txBox="1">
            <a:spLocks/>
          </p:cNvSpPr>
          <p:nvPr/>
        </p:nvSpPr>
        <p:spPr>
          <a:xfrm>
            <a:off x="378000" y="108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11"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00" y="314112"/>
            <a:ext cx="1262847" cy="648000"/>
          </a:xfrm>
          <a:prstGeom prst="rect">
            <a:avLst/>
          </a:prstGeom>
        </p:spPr>
      </p:pic>
    </p:spTree>
    <p:extLst>
      <p:ext uri="{BB962C8B-B14F-4D97-AF65-F5344CB8AC3E}">
        <p14:creationId xmlns:p14="http://schemas.microsoft.com/office/powerpoint/2010/main" val="652805353"/>
      </p:ext>
    </p:extLst>
  </p:cSld>
  <p:clrMapOvr>
    <a:masterClrMapping/>
  </p:clrMapOvr>
  <p:transition advTm="20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1981200"/>
            <a:ext cx="8461200" cy="5029200"/>
          </a:xfrm>
        </p:spPr>
        <p:txBody>
          <a:bodyPr>
            <a:normAutofit/>
          </a:bodyPr>
          <a:lstStyle/>
          <a:p>
            <a:pPr marL="0" indent="0">
              <a:lnSpc>
                <a:spcPct val="80000"/>
              </a:lnSpc>
              <a:spcBef>
                <a:spcPts val="0"/>
              </a:spcBef>
              <a:spcAft>
                <a:spcPts val="1200"/>
              </a:spcAft>
              <a:buNone/>
            </a:pPr>
            <a:r>
              <a:rPr lang="en-US" sz="2400" b="1" dirty="0" smtClean="0"/>
              <a:t>Cost and benefits of satellite-based tools for irrigation management </a:t>
            </a:r>
            <a:r>
              <a:rPr lang="en-US" sz="2000" b="1" dirty="0" smtClean="0"/>
              <a:t>(</a:t>
            </a:r>
            <a:r>
              <a:rPr lang="en-US" sz="2000" b="1" dirty="0" err="1" smtClean="0"/>
              <a:t>Vuolo</a:t>
            </a:r>
            <a:r>
              <a:rPr lang="en-US" sz="2000" b="1" dirty="0" smtClean="0"/>
              <a:t> et al.; 2013) </a:t>
            </a:r>
            <a:r>
              <a:rPr lang="en-US" sz="2000" i="1" dirty="0" smtClean="0"/>
              <a:t>overview and cost-benefit analysis of EO for irrigated agriculture in Austria</a:t>
            </a:r>
            <a:endParaRPr lang="en-US" sz="2000" dirty="0" smtClean="0"/>
          </a:p>
          <a:p>
            <a:pPr marL="0" indent="0">
              <a:lnSpc>
                <a:spcPct val="80000"/>
              </a:lnSpc>
              <a:spcBef>
                <a:spcPts val="0"/>
              </a:spcBef>
              <a:spcAft>
                <a:spcPts val="1200"/>
              </a:spcAft>
              <a:buNone/>
            </a:pPr>
            <a:r>
              <a:rPr lang="en-US" sz="2400" b="1" dirty="0" smtClean="0"/>
              <a:t>Landsat and water </a:t>
            </a:r>
            <a:r>
              <a:rPr lang="en-US" sz="2000" b="1" dirty="0" smtClean="0"/>
              <a:t>(USGS; 2014) </a:t>
            </a:r>
            <a:r>
              <a:rPr lang="en-US" sz="2000" i="1" dirty="0" smtClean="0"/>
              <a:t>case </a:t>
            </a:r>
            <a:r>
              <a:rPr lang="en-US" sz="2000" i="1" dirty="0"/>
              <a:t>studies of the uses and benefits of Landsat imagery in water resources</a:t>
            </a:r>
            <a:endParaRPr lang="en-US" sz="2000" i="1" dirty="0" smtClean="0"/>
          </a:p>
          <a:p>
            <a:pPr marL="0" indent="0">
              <a:lnSpc>
                <a:spcPct val="80000"/>
              </a:lnSpc>
              <a:spcBef>
                <a:spcPts val="0"/>
              </a:spcBef>
              <a:spcAft>
                <a:spcPts val="1200"/>
              </a:spcAft>
              <a:buNone/>
            </a:pPr>
            <a:r>
              <a:rPr lang="en-US" sz="2400" b="1" dirty="0"/>
              <a:t>Remote sensing for field scale monitoring of crop productivity and crop water consumption: Possibilities and </a:t>
            </a:r>
            <a:r>
              <a:rPr lang="en-US" sz="2400" b="1" dirty="0" smtClean="0"/>
              <a:t>limitations </a:t>
            </a:r>
            <a:r>
              <a:rPr lang="en-US" sz="2000" b="1" dirty="0" smtClean="0"/>
              <a:t>(UNESCO-IHE; 2015) </a:t>
            </a:r>
            <a:r>
              <a:rPr lang="en-US" sz="2000" i="1" dirty="0" smtClean="0"/>
              <a:t>presentation on the SEBAL tool and </a:t>
            </a:r>
            <a:r>
              <a:rPr lang="en-US" sz="2000" i="1" dirty="0" err="1" smtClean="0"/>
              <a:t>FruitLook</a:t>
            </a:r>
            <a:r>
              <a:rPr lang="en-US" sz="2000" i="1" dirty="0" smtClean="0"/>
              <a:t>, including cost-benefit estimates</a:t>
            </a:r>
          </a:p>
          <a:p>
            <a:pPr marL="0" indent="0">
              <a:lnSpc>
                <a:spcPct val="80000"/>
              </a:lnSpc>
              <a:spcBef>
                <a:spcPts val="0"/>
              </a:spcBef>
              <a:spcAft>
                <a:spcPts val="1200"/>
              </a:spcAft>
              <a:buNone/>
            </a:pPr>
            <a:r>
              <a:rPr lang="en-US" sz="2400" b="1" dirty="0"/>
              <a:t>Coupling VIS/NIR observations for crop </a:t>
            </a:r>
            <a:r>
              <a:rPr lang="en-US" sz="2400" b="1" dirty="0" err="1"/>
              <a:t>characterisation</a:t>
            </a:r>
            <a:r>
              <a:rPr lang="en-US" sz="2400" b="1" dirty="0"/>
              <a:t> and agro-hydrological model in irrigation </a:t>
            </a:r>
            <a:r>
              <a:rPr lang="en-US" sz="2400" b="1" dirty="0" smtClean="0"/>
              <a:t>management </a:t>
            </a:r>
            <a:r>
              <a:rPr lang="en-US" sz="2000" b="1" dirty="0" smtClean="0"/>
              <a:t>(IRRI-EYE; 2015)</a:t>
            </a:r>
            <a:r>
              <a:rPr lang="en-US" sz="2400" b="1" dirty="0" smtClean="0"/>
              <a:t> </a:t>
            </a:r>
            <a:r>
              <a:rPr lang="en-US" sz="2000" i="1" dirty="0" smtClean="0"/>
              <a:t>presentation on practical application of EO for irrigation management</a:t>
            </a:r>
            <a:endParaRPr lang="en-US" sz="2000" i="1" dirty="0"/>
          </a:p>
          <a:p>
            <a:pPr marL="0" indent="0">
              <a:spcBef>
                <a:spcPts val="0"/>
              </a:spcBef>
              <a:spcAft>
                <a:spcPts val="600"/>
              </a:spcAft>
              <a:buNone/>
            </a:pPr>
            <a:r>
              <a:rPr lang="en-US" sz="2400" b="1" dirty="0" smtClean="0"/>
              <a:t>Managing irrigation from space </a:t>
            </a:r>
            <a:r>
              <a:rPr lang="en-US" sz="2000" b="1" dirty="0" smtClean="0"/>
              <a:t>(TOPS; 2013) </a:t>
            </a:r>
            <a:r>
              <a:rPr lang="en-US" sz="2000" i="1" dirty="0" smtClean="0"/>
              <a:t>presentation </a:t>
            </a:r>
            <a:r>
              <a:rPr lang="en-US" sz="2000" i="1" dirty="0"/>
              <a:t>on </a:t>
            </a:r>
            <a:r>
              <a:rPr lang="en-US" sz="2000" i="1" dirty="0" smtClean="0"/>
              <a:t>mapping </a:t>
            </a:r>
            <a:r>
              <a:rPr lang="en-US" sz="2000" i="1" dirty="0"/>
              <a:t>crop water requirements with satellite observations and CIMIS </a:t>
            </a:r>
            <a:r>
              <a:rPr lang="en-US" sz="2000" i="1" dirty="0" smtClean="0"/>
              <a:t>data in California</a:t>
            </a:r>
          </a:p>
        </p:txBody>
      </p:sp>
      <p:sp>
        <p:nvSpPr>
          <p:cNvPr id="5" name="Slide Number Placeholder 4"/>
          <p:cNvSpPr>
            <a:spLocks noGrp="1"/>
          </p:cNvSpPr>
          <p:nvPr>
            <p:ph type="sldNum" sz="quarter" idx="12"/>
          </p:nvPr>
        </p:nvSpPr>
        <p:spPr/>
        <p:txBody>
          <a:bodyPr/>
          <a:lstStyle/>
          <a:p>
            <a:fld id="{7AE59B96-4131-4DD5-A7F3-9C8969C240CC}" type="slidenum">
              <a:rPr lang="en-US" smtClean="0"/>
              <a:pPr/>
              <a:t>55</a:t>
            </a:fld>
            <a:endParaRPr lang="en-US"/>
          </a:p>
        </p:txBody>
      </p:sp>
      <p:sp>
        <p:nvSpPr>
          <p:cNvPr id="7" name="Title 1"/>
          <p:cNvSpPr txBox="1">
            <a:spLocks/>
          </p:cNvSpPr>
          <p:nvPr/>
        </p:nvSpPr>
        <p:spPr>
          <a:xfrm>
            <a:off x="378000" y="108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More 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13"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91941"/>
            <a:ext cx="1676400" cy="67611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7952" y="336909"/>
            <a:ext cx="1446442" cy="724397"/>
          </a:xfrm>
          <a:prstGeom prst="rect">
            <a:avLst/>
          </a:prstGeom>
        </p:spPr>
      </p:pic>
    </p:spTree>
    <p:extLst>
      <p:ext uri="{BB962C8B-B14F-4D97-AF65-F5344CB8AC3E}">
        <p14:creationId xmlns:p14="http://schemas.microsoft.com/office/powerpoint/2010/main" val="124718569"/>
      </p:ext>
    </p:extLst>
  </p:cSld>
  <p:clrMapOvr>
    <a:masterClrMapping/>
  </p:clrMapOvr>
  <p:transition advTm="20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56</a:t>
            </a:fld>
            <a:endParaRPr lang="en-US"/>
          </a:p>
        </p:txBody>
      </p:sp>
      <p:sp>
        <p:nvSpPr>
          <p:cNvPr id="2" name="TextBox 1"/>
          <p:cNvSpPr txBox="1"/>
          <p:nvPr/>
        </p:nvSpPr>
        <p:spPr>
          <a:xfrm>
            <a:off x="377999" y="324000"/>
            <a:ext cx="8208000" cy="1323439"/>
          </a:xfrm>
          <a:prstGeom prst="rect">
            <a:avLst/>
          </a:prstGeom>
          <a:noFill/>
        </p:spPr>
        <p:txBody>
          <a:bodyPr wrap="square" rtlCol="0">
            <a:spAutoFit/>
          </a:bodyPr>
          <a:lstStyle/>
          <a:p>
            <a:pPr algn="r"/>
            <a:r>
              <a:rPr lang="en-US" sz="4000" b="1" i="1" dirty="0" smtClean="0">
                <a:solidFill>
                  <a:srgbClr val="4676A6"/>
                </a:solidFill>
              </a:rPr>
              <a:t>Example </a:t>
            </a:r>
          </a:p>
          <a:p>
            <a:pPr algn="r"/>
            <a:r>
              <a:rPr lang="en-US" sz="4000" b="1" i="1" dirty="0" smtClean="0">
                <a:solidFill>
                  <a:srgbClr val="4676A6"/>
                </a:solidFill>
              </a:rPr>
              <a:t>weather prediction</a:t>
            </a:r>
            <a:endParaRPr lang="en-US" sz="4000" b="1" i="1" dirty="0">
              <a:solidFill>
                <a:srgbClr val="4676A6"/>
              </a:solidFill>
            </a:endParaRPr>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2340000"/>
            <a:ext cx="424815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2237" y="2224112"/>
            <a:ext cx="2163762"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p:cNvSpPr txBox="1">
            <a:spLocks noChangeArrowheads="1"/>
          </p:cNvSpPr>
          <p:nvPr/>
        </p:nvSpPr>
        <p:spPr bwMode="auto">
          <a:xfrm>
            <a:off x="5592773" y="5256000"/>
            <a:ext cx="29932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a:latin typeface="+mn-lt"/>
              </a:rPr>
              <a:t>Satellite dish installed at </a:t>
            </a:r>
            <a:r>
              <a:rPr lang="en-US" altLang="en-US" sz="1600" i="1" dirty="0" smtClean="0">
                <a:latin typeface="+mn-lt"/>
              </a:rPr>
              <a:t/>
            </a:r>
            <a:br>
              <a:rPr lang="en-US" altLang="en-US" sz="1600" i="1" dirty="0" smtClean="0">
                <a:latin typeface="+mn-lt"/>
              </a:rPr>
            </a:br>
            <a:r>
              <a:rPr lang="en-US" altLang="en-US" sz="1600" i="1" dirty="0" smtClean="0">
                <a:latin typeface="+mn-lt"/>
              </a:rPr>
              <a:t>National </a:t>
            </a:r>
            <a:r>
              <a:rPr lang="en-US" altLang="en-US" sz="1600" i="1" dirty="0">
                <a:latin typeface="+mn-lt"/>
              </a:rPr>
              <a:t>University of Rwanda</a:t>
            </a:r>
            <a:br>
              <a:rPr lang="en-US" altLang="en-US" sz="1600" i="1" dirty="0">
                <a:latin typeface="+mn-lt"/>
              </a:rPr>
            </a:br>
            <a:r>
              <a:rPr lang="en-US" altLang="en-US" sz="1600" i="1" dirty="0">
                <a:latin typeface="+mn-lt"/>
              </a:rPr>
              <a:t>Source: </a:t>
            </a:r>
            <a:r>
              <a:rPr lang="en-US" altLang="en-US" sz="1600" i="1" dirty="0" err="1">
                <a:latin typeface="+mn-lt"/>
              </a:rPr>
              <a:t>GEONETCast</a:t>
            </a:r>
            <a:r>
              <a:rPr lang="en-US" altLang="en-US" sz="1600" i="1" dirty="0">
                <a:latin typeface="+mn-lt"/>
              </a:rPr>
              <a:t> presentation </a:t>
            </a:r>
            <a:r>
              <a:rPr lang="en-US" altLang="en-US" sz="1600" i="1" dirty="0" smtClean="0">
                <a:latin typeface="+mn-lt"/>
              </a:rPr>
              <a:t/>
            </a:r>
            <a:br>
              <a:rPr lang="en-US" altLang="en-US" sz="1600" i="1" dirty="0" smtClean="0">
                <a:latin typeface="+mn-lt"/>
              </a:rPr>
            </a:br>
            <a:r>
              <a:rPr lang="en-US" altLang="en-US" sz="1600" i="1" dirty="0" smtClean="0">
                <a:latin typeface="+mn-lt"/>
              </a:rPr>
              <a:t>(</a:t>
            </a:r>
            <a:r>
              <a:rPr lang="en-US" altLang="en-US" sz="1600" i="1" dirty="0">
                <a:latin typeface="+mn-lt"/>
              </a:rPr>
              <a:t>ITC, 2012)</a:t>
            </a:r>
          </a:p>
        </p:txBody>
      </p:sp>
      <p:sp>
        <p:nvSpPr>
          <p:cNvPr id="10" name="TextBox 1"/>
          <p:cNvSpPr txBox="1">
            <a:spLocks noChangeArrowheads="1"/>
          </p:cNvSpPr>
          <p:nvPr/>
        </p:nvSpPr>
        <p:spPr bwMode="auto">
          <a:xfrm>
            <a:off x="378001" y="5256000"/>
            <a:ext cx="427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spcBef>
                <a:spcPct val="0"/>
              </a:spcBef>
              <a:buSzTx/>
              <a:buFontTx/>
              <a:buNone/>
            </a:pPr>
            <a:r>
              <a:rPr lang="en-US" altLang="en-US" sz="1600" i="1" dirty="0">
                <a:latin typeface="+mn-lt"/>
              </a:rPr>
              <a:t>Precipitation calculated over </a:t>
            </a:r>
            <a:r>
              <a:rPr lang="en-US" altLang="en-US" sz="1600" i="1" dirty="0" smtClean="0">
                <a:latin typeface="+mn-lt"/>
              </a:rPr>
              <a:t/>
            </a:r>
            <a:br>
              <a:rPr lang="en-US" altLang="en-US" sz="1600" i="1" dirty="0" smtClean="0">
                <a:latin typeface="+mn-lt"/>
              </a:rPr>
            </a:br>
            <a:r>
              <a:rPr lang="en-US" altLang="en-US" sz="1600" i="1" dirty="0" smtClean="0">
                <a:latin typeface="+mn-lt"/>
              </a:rPr>
              <a:t>Central </a:t>
            </a:r>
            <a:r>
              <a:rPr lang="en-US" altLang="en-US" sz="1600" i="1" dirty="0">
                <a:latin typeface="+mn-lt"/>
              </a:rPr>
              <a:t>Africa for 23-02-2008</a:t>
            </a:r>
            <a:br>
              <a:rPr lang="en-US" altLang="en-US" sz="1600" i="1" dirty="0">
                <a:latin typeface="+mn-lt"/>
              </a:rPr>
            </a:br>
            <a:r>
              <a:rPr lang="en-US" altLang="en-US" sz="1600" i="1" dirty="0">
                <a:latin typeface="+mn-lt"/>
              </a:rPr>
              <a:t>Source: </a:t>
            </a:r>
            <a:r>
              <a:rPr lang="en-US" altLang="en-US" sz="1600" i="1" dirty="0" err="1">
                <a:latin typeface="+mn-lt"/>
              </a:rPr>
              <a:t>GEONETCast</a:t>
            </a:r>
            <a:r>
              <a:rPr lang="en-US" altLang="en-US" sz="1600" i="1" dirty="0">
                <a:latin typeface="+mn-lt"/>
              </a:rPr>
              <a:t> - </a:t>
            </a:r>
            <a:r>
              <a:rPr lang="en-US" altLang="en-US" sz="1600" i="1" dirty="0" err="1">
                <a:latin typeface="+mn-lt"/>
              </a:rPr>
              <a:t>DevCoCast</a:t>
            </a:r>
            <a:r>
              <a:rPr lang="en-US" altLang="en-US" sz="1600" i="1" dirty="0">
                <a:latin typeface="+mn-lt"/>
              </a:rPr>
              <a:t> application manual (ITC, 2012) </a:t>
            </a:r>
          </a:p>
        </p:txBody>
      </p:sp>
      <p:pic>
        <p:nvPicPr>
          <p:cNvPr id="11"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530166114"/>
      </p:ext>
    </p:extLst>
  </p:cSld>
  <p:clrMapOvr>
    <a:masterClrMapping/>
  </p:clrMapOvr>
  <p:transition advTm="20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57</a:t>
            </a:fld>
            <a:endParaRPr lang="en-US"/>
          </a:p>
        </p:txBody>
      </p:sp>
      <p:sp>
        <p:nvSpPr>
          <p:cNvPr id="2" name="TextBox 1"/>
          <p:cNvSpPr txBox="1"/>
          <p:nvPr/>
        </p:nvSpPr>
        <p:spPr>
          <a:xfrm>
            <a:off x="2085187" y="900000"/>
            <a:ext cx="6500813" cy="707886"/>
          </a:xfrm>
          <a:prstGeom prst="rect">
            <a:avLst/>
          </a:prstGeom>
          <a:noFill/>
        </p:spPr>
        <p:txBody>
          <a:bodyPr wrap="square" rtlCol="0">
            <a:spAutoFit/>
          </a:bodyPr>
          <a:lstStyle/>
          <a:p>
            <a:pPr algn="r"/>
            <a:r>
              <a:rPr lang="en-US" sz="4000" b="1" i="1" dirty="0" smtClean="0">
                <a:solidFill>
                  <a:srgbClr val="4676A6"/>
                </a:solidFill>
              </a:rPr>
              <a:t>Weather prediction</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400" i="0" u="none" strike="noStrike" kern="0" cap="none" spc="0" normalizeH="0" baseline="0" noProof="0" dirty="0" smtClean="0">
                <a:ln>
                  <a:noFill/>
                </a:ln>
                <a:solidFill>
                  <a:srgbClr val="000000"/>
                </a:solidFill>
                <a:effectLst/>
                <a:uLnTx/>
                <a:uFillTx/>
              </a:rPr>
              <a:t>Weather prediction</a:t>
            </a:r>
            <a:r>
              <a:rPr kumimoji="0" lang="en-GB" sz="2400" i="0" u="none" strike="noStrike" kern="0" cap="none" spc="0" normalizeH="0" noProof="0" dirty="0" smtClean="0">
                <a:ln>
                  <a:noFill/>
                </a:ln>
                <a:solidFill>
                  <a:srgbClr val="000000"/>
                </a:solidFill>
                <a:effectLst/>
                <a:uLnTx/>
                <a:uFillTx/>
              </a:rPr>
              <a:t> </a:t>
            </a:r>
            <a:r>
              <a:rPr lang="en-GB" sz="2400" kern="0" dirty="0">
                <a:solidFill>
                  <a:srgbClr val="4676A6"/>
                </a:solidFill>
              </a:rPr>
              <a:t>assists planning of farming operations</a:t>
            </a:r>
            <a:r>
              <a:rPr kumimoji="0" lang="en-GB" sz="2400" i="0" u="none" strike="noStrike" kern="0" cap="none" spc="0" normalizeH="0" noProof="0" dirty="0" smtClean="0">
                <a:ln>
                  <a:noFill/>
                </a:ln>
                <a:solidFill>
                  <a:srgbClr val="000000"/>
                </a:solidFill>
                <a:effectLst/>
                <a:uLnTx/>
                <a:uFillTx/>
              </a:rPr>
              <a:t>, such as sowing, irrigation and harvesting. Weather prediction is also crucial in </a:t>
            </a:r>
            <a:r>
              <a:rPr lang="en-GB" sz="2400" kern="0" dirty="0">
                <a:solidFill>
                  <a:srgbClr val="4676A6"/>
                </a:solidFill>
              </a:rPr>
              <a:t>early warning for extreme events and climate modelling</a:t>
            </a:r>
            <a:r>
              <a:rPr lang="en-GB" sz="2400" kern="0" noProof="0" dirty="0" smtClean="0"/>
              <a:t> for adaptation to and mitigation of the effects of climate change.</a:t>
            </a:r>
            <a:endParaRPr kumimoji="0" lang="en-GB" sz="2400" i="0" u="none" strike="noStrike" kern="0" cap="none" spc="0" normalizeH="0" noProof="0" dirty="0" smtClean="0">
              <a:ln>
                <a:noFill/>
              </a:ln>
              <a:solidFill>
                <a:srgbClr val="000000"/>
              </a:solidFill>
              <a:effectLst/>
              <a:uLnTx/>
              <a:uFillTx/>
            </a:endParaRP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400" i="0" u="none" strike="noStrike" kern="0" cap="none" spc="0" normalizeH="0" noProof="0" dirty="0" smtClean="0">
                <a:ln>
                  <a:noFill/>
                </a:ln>
                <a:solidFill>
                  <a:srgbClr val="000000"/>
                </a:solidFill>
                <a:effectLst/>
                <a:uLnTx/>
                <a:uFillTx/>
              </a:rPr>
              <a:t>Thanks to earth observation </a:t>
            </a:r>
            <a:r>
              <a:rPr lang="en-GB" sz="2400" kern="0" dirty="0" smtClean="0"/>
              <a:t>and progress in modelling (numerical weather prediction) weather forecasts have improved considerably and can </a:t>
            </a:r>
            <a:r>
              <a:rPr lang="en-GB" sz="2400" kern="0" dirty="0">
                <a:solidFill>
                  <a:srgbClr val="4676A6"/>
                </a:solidFill>
              </a:rPr>
              <a:t>provide quick, accurate and up-to-date information to the farmer</a:t>
            </a:r>
            <a:r>
              <a:rPr lang="en-GB" sz="2400" kern="0" dirty="0" smtClean="0"/>
              <a:t>.</a:t>
            </a:r>
            <a:endParaRPr kumimoji="0" lang="en-GB" sz="2400" i="0" u="none" strike="noStrike" kern="0" cap="none" spc="0" normalizeH="0" baseline="0" noProof="0" dirty="0" smtClean="0">
              <a:ln>
                <a:noFill/>
              </a:ln>
              <a:solidFill>
                <a:srgbClr val="000000"/>
              </a:solidFill>
              <a:effectLst/>
              <a:uLnTx/>
              <a:uFillTx/>
            </a:endParaRPr>
          </a:p>
          <a:p>
            <a:pPr marL="342000" indent="-342000">
              <a:lnSpc>
                <a:spcPct val="80000"/>
              </a:lnSpc>
              <a:spcBef>
                <a:spcPts val="0"/>
              </a:spcBef>
              <a:spcAft>
                <a:spcPts val="1200"/>
              </a:spcAft>
              <a:buFont typeface="Arial" panose="020B0604020202020204" pitchFamily="34" charset="0"/>
              <a:buChar char="•"/>
              <a:defRPr/>
            </a:pPr>
            <a:r>
              <a:rPr lang="en-GB" sz="2400" kern="0" dirty="0">
                <a:solidFill>
                  <a:srgbClr val="4676A6"/>
                </a:solidFill>
              </a:rPr>
              <a:t>Cost estimate: </a:t>
            </a:r>
            <a:r>
              <a:rPr lang="en-US" sz="2400" kern="0" dirty="0">
                <a:solidFill>
                  <a:schemeClr val="tx1"/>
                </a:solidFill>
              </a:rPr>
              <a:t>most information derived from satellite images is available free-of-charge, processing and delivery is not</a:t>
            </a:r>
            <a:r>
              <a:rPr lang="en-US" sz="2400" kern="0" dirty="0" smtClean="0">
                <a:solidFill>
                  <a:schemeClr val="tx1"/>
                </a:solidFill>
              </a:rPr>
              <a:t>.</a:t>
            </a:r>
            <a:endParaRPr lang="en-GB" sz="2400" kern="0" dirty="0">
              <a:solidFill>
                <a:schemeClr val="tx1"/>
              </a:solidFill>
            </a:endParaRPr>
          </a:p>
          <a:p>
            <a:pPr marL="342000" lvl="0" indent="-342000">
              <a:lnSpc>
                <a:spcPct val="80000"/>
              </a:lnSpc>
              <a:spcBef>
                <a:spcPts val="0"/>
              </a:spcBef>
              <a:spcAft>
                <a:spcPts val="1200"/>
              </a:spcAft>
              <a:buFont typeface="Arial" panose="020B0604020202020204" pitchFamily="34" charset="0"/>
              <a:buChar char="•"/>
              <a:defRPr/>
            </a:pPr>
            <a:r>
              <a:rPr lang="en-US" sz="2400" kern="0" dirty="0">
                <a:solidFill>
                  <a:srgbClr val="4676A6"/>
                </a:solidFill>
              </a:rPr>
              <a:t>Main challenges: </a:t>
            </a:r>
            <a:r>
              <a:rPr lang="en-US" sz="2400" kern="0" dirty="0">
                <a:solidFill>
                  <a:schemeClr val="tx1"/>
                </a:solidFill>
              </a:rPr>
              <a:t>timely and accurate information provision to farmers</a:t>
            </a:r>
            <a:r>
              <a:rPr lang="en-GB" sz="2400" kern="0" dirty="0" smtClean="0">
                <a:solidFill>
                  <a:schemeClr val="tx1"/>
                </a:solidFill>
              </a:rPr>
              <a:t>.</a:t>
            </a:r>
            <a:endParaRPr kumimoji="0" lang="en-GB" sz="2400" i="0" u="none" strike="noStrike" kern="0" cap="none" spc="0" normalizeH="0" baseline="0" noProof="0" dirty="0" smtClean="0">
              <a:ln>
                <a:noFill/>
              </a:ln>
              <a:solidFill>
                <a:schemeClr val="tx1"/>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810209016"/>
      </p:ext>
    </p:extLst>
  </p:cSld>
  <p:clrMapOvr>
    <a:masterClrMapping/>
  </p:clrMapOvr>
  <p:transition advTm="20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40000"/>
            <a:ext cx="8208000" cy="4679205"/>
          </a:xfrm>
        </p:spPr>
        <p:txBody>
          <a:bodyPr>
            <a:normAutofit/>
          </a:bodyPr>
          <a:lstStyle/>
          <a:p>
            <a:pPr marL="0" indent="0">
              <a:lnSpc>
                <a:spcPct val="80000"/>
              </a:lnSpc>
              <a:spcBef>
                <a:spcPts val="0"/>
              </a:spcBef>
              <a:buNone/>
            </a:pPr>
            <a:r>
              <a:rPr lang="en-US" sz="2600" b="1" dirty="0" err="1" smtClean="0">
                <a:solidFill>
                  <a:srgbClr val="4676A6"/>
                </a:solidFill>
              </a:rPr>
              <a:t>GEONETCast</a:t>
            </a:r>
            <a:r>
              <a:rPr lang="en-US" sz="2600" b="1" dirty="0" smtClean="0">
                <a:solidFill>
                  <a:srgbClr val="4676A6"/>
                </a:solidFill>
              </a:rPr>
              <a:t>: </a:t>
            </a:r>
            <a:r>
              <a:rPr lang="en-US" sz="2600" b="1" dirty="0" smtClean="0"/>
              <a:t/>
            </a:r>
            <a:br>
              <a:rPr lang="en-US" sz="2600" b="1" dirty="0" smtClean="0"/>
            </a:br>
            <a:r>
              <a:rPr lang="en-US" sz="2000" i="1" dirty="0" smtClean="0"/>
              <a:t>worldwide </a:t>
            </a:r>
            <a:r>
              <a:rPr lang="en-US" sz="2000" i="1" dirty="0"/>
              <a:t>information dissemination system by which satellite and in </a:t>
            </a:r>
            <a:r>
              <a:rPr lang="en-US" sz="2000" i="1" dirty="0" smtClean="0"/>
              <a:t>situ </a:t>
            </a:r>
            <a:r>
              <a:rPr lang="en-US" sz="2000" i="1" dirty="0"/>
              <a:t>data, products and services are transmitted to users through communications </a:t>
            </a:r>
            <a:r>
              <a:rPr lang="en-US" sz="2000" i="1" dirty="0" smtClean="0"/>
              <a:t>satellites. Receiving </a:t>
            </a:r>
            <a:r>
              <a:rPr lang="en-US" sz="2000" i="1" dirty="0"/>
              <a:t>stations use low-cost, off the shelf technology. Information includes climate, weather, agriculture, air quality, disasters, and </a:t>
            </a:r>
            <a:r>
              <a:rPr lang="en-US" sz="2000" i="1" dirty="0" smtClean="0"/>
              <a:t>more. No </a:t>
            </a:r>
            <a:r>
              <a:rPr lang="en-US" sz="2000" i="1" dirty="0"/>
              <a:t>internet connection required. </a:t>
            </a:r>
          </a:p>
          <a:p>
            <a:pPr marL="0" indent="0">
              <a:lnSpc>
                <a:spcPct val="80000"/>
              </a:lnSpc>
              <a:spcBef>
                <a:spcPts val="0"/>
              </a:spcBef>
              <a:buNone/>
            </a:pPr>
            <a:endParaRPr lang="en-US" sz="2600" dirty="0" smtClean="0"/>
          </a:p>
          <a:p>
            <a:pPr marL="0" indent="0">
              <a:lnSpc>
                <a:spcPct val="80000"/>
              </a:lnSpc>
              <a:spcBef>
                <a:spcPts val="0"/>
              </a:spcBef>
              <a:buNone/>
            </a:pPr>
            <a:r>
              <a:rPr lang="en-US" sz="2600" b="1" dirty="0" smtClean="0">
                <a:solidFill>
                  <a:srgbClr val="4676A6"/>
                </a:solidFill>
              </a:rPr>
              <a:t>Copernicus: </a:t>
            </a:r>
            <a:r>
              <a:rPr lang="en-US" sz="2600" b="1" dirty="0" smtClean="0"/>
              <a:t/>
            </a:r>
            <a:br>
              <a:rPr lang="en-US" sz="2600" b="1" dirty="0" smtClean="0"/>
            </a:br>
            <a:r>
              <a:rPr lang="en-US" sz="2000" i="1" dirty="0" smtClean="0"/>
              <a:t>space-based </a:t>
            </a:r>
            <a:r>
              <a:rPr lang="en-US" sz="2000" i="1" dirty="0"/>
              <a:t>weather </a:t>
            </a:r>
            <a:r>
              <a:rPr lang="en-US" sz="2000" i="1" dirty="0" smtClean="0"/>
              <a:t>prediction, </a:t>
            </a:r>
            <a:r>
              <a:rPr lang="en-US" sz="2000" i="1" dirty="0" err="1" smtClean="0"/>
              <a:t>nowcasting</a:t>
            </a:r>
            <a:r>
              <a:rPr lang="en-US" sz="2000" i="1" dirty="0" smtClean="0"/>
              <a:t> </a:t>
            </a:r>
            <a:r>
              <a:rPr lang="en-US" sz="2000" i="1" dirty="0"/>
              <a:t>and forecasting </a:t>
            </a:r>
            <a:r>
              <a:rPr lang="en-US" sz="2000" i="1" dirty="0" smtClean="0"/>
              <a:t>of atmospheric parameters at global </a:t>
            </a:r>
            <a:r>
              <a:rPr lang="en-US" sz="2000" i="1" dirty="0"/>
              <a:t>and regional </a:t>
            </a:r>
            <a:r>
              <a:rPr lang="en-US" sz="2000" i="1" dirty="0" smtClean="0"/>
              <a:t>scales and re-analysis </a:t>
            </a:r>
            <a:r>
              <a:rPr lang="en-US" sz="2000" i="1" dirty="0"/>
              <a:t>of weather parameters </a:t>
            </a:r>
            <a:r>
              <a:rPr lang="en-US" sz="2000" i="1" dirty="0" smtClean="0"/>
              <a:t>at various </a:t>
            </a:r>
            <a:r>
              <a:rPr lang="en-US" sz="2000" i="1" dirty="0"/>
              <a:t>temporal </a:t>
            </a:r>
            <a:r>
              <a:rPr lang="en-US" sz="2000" i="1" dirty="0" smtClean="0"/>
              <a:t>resolutions.</a:t>
            </a:r>
            <a:endParaRPr lang="en-US" sz="2000" dirty="0" smtClean="0"/>
          </a:p>
        </p:txBody>
      </p:sp>
      <p:sp>
        <p:nvSpPr>
          <p:cNvPr id="5" name="Slide Number Placeholder 4"/>
          <p:cNvSpPr>
            <a:spLocks noGrp="1"/>
          </p:cNvSpPr>
          <p:nvPr>
            <p:ph type="sldNum" sz="quarter" idx="12"/>
          </p:nvPr>
        </p:nvSpPr>
        <p:spPr/>
        <p:txBody>
          <a:bodyPr/>
          <a:lstStyle/>
          <a:p>
            <a:fld id="{7AE59B96-4131-4DD5-A7F3-9C8969C240CC}" type="slidenum">
              <a:rPr lang="en-US" smtClean="0"/>
              <a:pPr/>
              <a:t>58</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1022" y="506325"/>
            <a:ext cx="2724978" cy="4476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000" y="290196"/>
            <a:ext cx="1981200" cy="663804"/>
          </a:xfrm>
          <a:prstGeom prst="rect">
            <a:avLst/>
          </a:prstGeom>
        </p:spPr>
      </p:pic>
      <p:sp>
        <p:nvSpPr>
          <p:cNvPr id="11" name="Title 1"/>
          <p:cNvSpPr txBox="1">
            <a:spLocks/>
          </p:cNvSpPr>
          <p:nvPr/>
        </p:nvSpPr>
        <p:spPr>
          <a:xfrm>
            <a:off x="378000" y="108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12"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2221172882"/>
      </p:ext>
    </p:extLst>
  </p:cSld>
  <p:clrMapOvr>
    <a:masterClrMapping/>
  </p:clrMapOvr>
  <p:transition advTm="20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59</a:t>
            </a:fld>
            <a:endParaRPr lang="en-US"/>
          </a:p>
        </p:txBody>
      </p:sp>
      <p:sp>
        <p:nvSpPr>
          <p:cNvPr id="2" name="TextBox 1"/>
          <p:cNvSpPr txBox="1"/>
          <p:nvPr/>
        </p:nvSpPr>
        <p:spPr>
          <a:xfrm>
            <a:off x="377999" y="1498281"/>
            <a:ext cx="8208000" cy="1323439"/>
          </a:xfrm>
          <a:prstGeom prst="rect">
            <a:avLst/>
          </a:prstGeom>
          <a:noFill/>
        </p:spPr>
        <p:txBody>
          <a:bodyPr wrap="square" rtlCol="0" anchor="ctr">
            <a:spAutoFit/>
          </a:bodyPr>
          <a:lstStyle/>
          <a:p>
            <a:r>
              <a:rPr lang="en-US" sz="4000" b="1" i="1" dirty="0" smtClean="0">
                <a:solidFill>
                  <a:srgbClr val="4676A6"/>
                </a:solidFill>
              </a:rPr>
              <a:t>Farm level: </a:t>
            </a:r>
            <a:br>
              <a:rPr lang="en-US" sz="4000" b="1" i="1" dirty="0" smtClean="0">
                <a:solidFill>
                  <a:srgbClr val="4676A6"/>
                </a:solidFill>
              </a:rPr>
            </a:br>
            <a:r>
              <a:rPr lang="en-US" sz="4000" b="1" i="1" dirty="0" smtClean="0">
                <a:solidFill>
                  <a:srgbClr val="4676A6"/>
                </a:solidFill>
              </a:rPr>
              <a:t>earth observation contribution</a:t>
            </a:r>
            <a:endParaRPr lang="en-US" sz="4000" b="1" i="1" dirty="0">
              <a:solidFill>
                <a:srgbClr val="4676A6"/>
              </a:solidFill>
            </a:endParaRPr>
          </a:p>
        </p:txBody>
      </p:sp>
      <p:sp>
        <p:nvSpPr>
          <p:cNvPr id="5" name="Tijdelijke aanduiding voor inhoud 2"/>
          <p:cNvSpPr txBox="1">
            <a:spLocks/>
          </p:cNvSpPr>
          <p:nvPr/>
        </p:nvSpPr>
        <p:spPr bwMode="auto">
          <a:xfrm>
            <a:off x="378000" y="2880000"/>
            <a:ext cx="8572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b="1" i="0" u="none" strike="noStrike" kern="0" cap="none" spc="0" normalizeH="0" baseline="0" noProof="0" dirty="0" smtClean="0">
                <a:ln>
                  <a:noFill/>
                </a:ln>
                <a:solidFill>
                  <a:srgbClr val="000000"/>
                </a:solidFill>
                <a:effectLst/>
                <a:uLnTx/>
                <a:uFillTx/>
                <a:ea typeface="Calibri"/>
                <a:cs typeface="Times New Roman"/>
              </a:rPr>
              <a:t>Farm site evaluation</a:t>
            </a:r>
            <a:r>
              <a:rPr kumimoji="0" lang="en-US" sz="2600" b="0" i="0" u="none" strike="noStrike" kern="0" cap="none" spc="0" normalizeH="0" baseline="0" noProof="0" dirty="0" smtClean="0">
                <a:ln>
                  <a:noFill/>
                </a:ln>
                <a:solidFill>
                  <a:srgbClr val="000000"/>
                </a:solidFill>
                <a:effectLst/>
                <a:uLnTx/>
                <a:uFillTx/>
                <a:ea typeface="Calibri"/>
                <a:cs typeface="Times New Roman"/>
              </a:rPr>
              <a:t>,</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b="1" i="0" u="none" strike="noStrike" kern="0" cap="none" spc="0" normalizeH="0" baseline="0" noProof="0" dirty="0" smtClean="0">
                <a:ln>
                  <a:noFill/>
                </a:ln>
                <a:solidFill>
                  <a:srgbClr val="000000"/>
                </a:solidFill>
                <a:effectLst/>
                <a:uLnTx/>
                <a:uFillTx/>
                <a:ea typeface="Calibri"/>
                <a:cs typeface="Times New Roman"/>
              </a:rPr>
              <a:t>Precision agriculture</a:t>
            </a:r>
            <a:r>
              <a:rPr kumimoji="0" lang="en-US" sz="2600" b="0" i="0" u="none" strike="noStrike" kern="0" cap="none" spc="0" normalizeH="0" baseline="0" noProof="0" dirty="0" smtClean="0">
                <a:ln>
                  <a:noFill/>
                </a:ln>
                <a:solidFill>
                  <a:srgbClr val="000000"/>
                </a:solidFill>
                <a:effectLst/>
                <a:uLnTx/>
                <a:uFillTx/>
                <a:ea typeface="Calibri"/>
                <a:cs typeface="Times New Roman"/>
              </a:rPr>
              <a:t>: machine guidance, precise planting and harvesting, fertilization advice, yield monitoring, water management advice,</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b="1" i="0" u="none" strike="noStrike" kern="0" cap="none" spc="0" normalizeH="0" baseline="0" noProof="0" dirty="0" smtClean="0">
                <a:ln>
                  <a:noFill/>
                </a:ln>
                <a:solidFill>
                  <a:srgbClr val="000000"/>
                </a:solidFill>
                <a:effectLst/>
                <a:uLnTx/>
                <a:uFillTx/>
                <a:ea typeface="Calibri"/>
                <a:cs typeface="Times New Roman"/>
              </a:rPr>
              <a:t>Pest management</a:t>
            </a:r>
            <a:r>
              <a:rPr kumimoji="0" lang="en-US" sz="2600" b="0" i="0" u="none" strike="noStrike" kern="0" cap="none" spc="0" normalizeH="0" baseline="0" noProof="0" dirty="0" smtClean="0">
                <a:ln>
                  <a:noFill/>
                </a:ln>
                <a:solidFill>
                  <a:srgbClr val="000000"/>
                </a:solidFill>
                <a:effectLst/>
                <a:uLnTx/>
                <a:uFillTx/>
                <a:ea typeface="Calibri"/>
                <a:cs typeface="Times New Roman"/>
              </a:rPr>
              <a:t>,</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sz="2600" b="1" i="0" u="none" strike="noStrike" kern="0" cap="none" spc="0" normalizeH="0" baseline="0" noProof="0" dirty="0" smtClean="0">
                <a:ln>
                  <a:noFill/>
                </a:ln>
                <a:solidFill>
                  <a:srgbClr val="000000"/>
                </a:solidFill>
                <a:effectLst/>
                <a:uLnTx/>
                <a:uFillTx/>
                <a:ea typeface="Calibri"/>
                <a:cs typeface="Times New Roman"/>
              </a:rPr>
              <a:t>Weather prediction</a:t>
            </a:r>
            <a:r>
              <a:rPr kumimoji="0" lang="en-US" sz="2600" b="0" i="0" u="none" strike="noStrike" kern="0" cap="none" spc="0" normalizeH="0" baseline="0" noProof="0" dirty="0" smtClean="0">
                <a:ln>
                  <a:noFill/>
                </a:ln>
                <a:solidFill>
                  <a:srgbClr val="000000"/>
                </a:solidFill>
                <a:effectLst/>
                <a:uLnTx/>
                <a:uFillTx/>
                <a:ea typeface="Calibri"/>
                <a:cs typeface="Times New Roman"/>
              </a:rPr>
              <a:t>: temperature, rainfall (amount, geographical distribution, intensity, timing), extremes (rainfall, drought, wind, hail, etc.).</a:t>
            </a:r>
            <a:endParaRPr kumimoji="0" lang="en-US" sz="2600" b="0" i="0" u="none" strike="noStrike" kern="0" cap="none" spc="0" normalizeH="0" baseline="0" noProof="0" dirty="0">
              <a:ln>
                <a:noFill/>
              </a:ln>
              <a:solidFill>
                <a:srgbClr val="000000"/>
              </a:solidFill>
              <a:effectLst/>
              <a:uLnTx/>
              <a:uFillTx/>
              <a:ea typeface="Calibri"/>
              <a:cs typeface="Times New Roma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016544120"/>
      </p:ext>
    </p:extLst>
  </p:cSld>
  <p:clrMapOvr>
    <a:masterClrMapping/>
  </p:clrMapOvr>
  <p:transition advTm="2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324000"/>
            <a:ext cx="8208000" cy="1324800"/>
          </a:xfrm>
        </p:spPr>
        <p:txBody>
          <a:bodyPr>
            <a:normAutofit/>
          </a:bodyPr>
          <a:lstStyle/>
          <a:p>
            <a:pPr algn="r"/>
            <a:r>
              <a:rPr lang="en-US" sz="4000" b="1" i="1" dirty="0" smtClean="0">
                <a:solidFill>
                  <a:srgbClr val="4676A6"/>
                </a:solidFill>
              </a:rPr>
              <a:t>Life cycle of </a:t>
            </a:r>
            <a:br>
              <a:rPr lang="en-US" sz="4000" b="1" i="1" dirty="0" smtClean="0">
                <a:solidFill>
                  <a:srgbClr val="4676A6"/>
                </a:solidFill>
              </a:rPr>
            </a:br>
            <a:r>
              <a:rPr lang="en-US" sz="4000" b="1" i="1" dirty="0" smtClean="0">
                <a:solidFill>
                  <a:srgbClr val="4676A6"/>
                </a:solidFill>
              </a:rPr>
              <a:t>products &amp; services</a:t>
            </a:r>
            <a:endParaRPr lang="en-US" sz="4000" b="1" i="1" dirty="0">
              <a:solidFill>
                <a:srgbClr val="4676A6"/>
              </a:solidFill>
            </a:endParaRPr>
          </a:p>
        </p:txBody>
      </p:sp>
      <p:sp>
        <p:nvSpPr>
          <p:cNvPr id="3" name="Content Placeholder 2"/>
          <p:cNvSpPr>
            <a:spLocks noGrp="1"/>
          </p:cNvSpPr>
          <p:nvPr>
            <p:ph idx="1"/>
          </p:nvPr>
        </p:nvSpPr>
        <p:spPr>
          <a:xfrm>
            <a:off x="378000" y="2340000"/>
            <a:ext cx="8208000" cy="3960000"/>
          </a:xfrm>
        </p:spPr>
        <p:txBody>
          <a:bodyPr>
            <a:normAutofit/>
          </a:bodyPr>
          <a:lstStyle/>
          <a:p>
            <a:pPr>
              <a:buNone/>
            </a:pPr>
            <a:r>
              <a:rPr lang="en-US" sz="2800" dirty="0" smtClean="0"/>
              <a:t>Initialization</a:t>
            </a:r>
          </a:p>
          <a:p>
            <a:pPr>
              <a:buNone/>
            </a:pPr>
            <a:r>
              <a:rPr lang="en-US" sz="2800" dirty="0" smtClean="0"/>
              <a:t>System analysis &amp; design</a:t>
            </a:r>
          </a:p>
          <a:p>
            <a:pPr>
              <a:buNone/>
            </a:pPr>
            <a:r>
              <a:rPr lang="en-US" sz="2800" dirty="0" smtClean="0"/>
              <a:t>Rapid prototyping</a:t>
            </a:r>
          </a:p>
          <a:p>
            <a:pPr>
              <a:buNone/>
            </a:pPr>
            <a:r>
              <a:rPr lang="en-US" sz="2800" dirty="0" smtClean="0"/>
              <a:t>System development</a:t>
            </a:r>
          </a:p>
          <a:p>
            <a:pPr>
              <a:buNone/>
            </a:pPr>
            <a:r>
              <a:rPr lang="en-US" sz="2800" dirty="0" smtClean="0"/>
              <a:t>Implementation</a:t>
            </a:r>
          </a:p>
          <a:p>
            <a:pPr>
              <a:buNone/>
            </a:pPr>
            <a:r>
              <a:rPr lang="en-US" sz="2800" dirty="0" smtClean="0"/>
              <a:t>Post-implementation</a:t>
            </a:r>
          </a:p>
          <a:p>
            <a:pPr>
              <a:buNone/>
            </a:pPr>
            <a:r>
              <a:rPr lang="en-US" sz="3600" dirty="0" smtClean="0"/>
              <a:t>	</a:t>
            </a:r>
            <a:endParaRPr lang="en-US" sz="36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6</a:t>
            </a:fld>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0430" y="2160000"/>
            <a:ext cx="2528570" cy="3319145"/>
          </a:xfrm>
          <a:prstGeom prst="rect">
            <a:avLst/>
          </a:prstGeom>
          <a:noFill/>
          <a:ln>
            <a:no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60</a:t>
            </a:fld>
            <a:endParaRPr lang="en-US"/>
          </a:p>
        </p:txBody>
      </p:sp>
      <p:sp>
        <p:nvSpPr>
          <p:cNvPr id="2" name="TextBox 1"/>
          <p:cNvSpPr txBox="1"/>
          <p:nvPr/>
        </p:nvSpPr>
        <p:spPr>
          <a:xfrm>
            <a:off x="377999" y="324000"/>
            <a:ext cx="8208000" cy="1323439"/>
          </a:xfrm>
          <a:prstGeom prst="rect">
            <a:avLst/>
          </a:prstGeom>
          <a:noFill/>
        </p:spPr>
        <p:txBody>
          <a:bodyPr wrap="square" rtlCol="0">
            <a:spAutoFit/>
          </a:bodyPr>
          <a:lstStyle/>
          <a:p>
            <a:pPr algn="r"/>
            <a:r>
              <a:rPr lang="en-US" sz="4000" b="1" i="1" dirty="0" smtClean="0">
                <a:solidFill>
                  <a:srgbClr val="4676A6"/>
                </a:solidFill>
              </a:rPr>
              <a:t>Example </a:t>
            </a:r>
            <a:br>
              <a:rPr lang="en-US" sz="4000" b="1" i="1" dirty="0" smtClean="0">
                <a:solidFill>
                  <a:srgbClr val="4676A6"/>
                </a:solidFill>
              </a:rPr>
            </a:br>
            <a:r>
              <a:rPr lang="en-US" sz="4000" b="1" i="1" dirty="0" smtClean="0">
                <a:solidFill>
                  <a:srgbClr val="4676A6"/>
                </a:solidFill>
              </a:rPr>
              <a:t>precision agriculture (1)</a:t>
            </a:r>
            <a:endParaRPr lang="en-US" sz="4000" b="1" i="1" dirty="0">
              <a:solidFill>
                <a:srgbClr val="4676A6"/>
              </a:solidFill>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2340000"/>
            <a:ext cx="2420937" cy="325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000" y="1872000"/>
            <a:ext cx="1828800" cy="256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000" y="4675188"/>
            <a:ext cx="4032250" cy="95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715000" y="1872000"/>
            <a:ext cx="2870999" cy="1323439"/>
          </a:xfrm>
          <a:prstGeom prst="rect">
            <a:avLst/>
          </a:prstGeom>
          <a:noFill/>
        </p:spPr>
        <p:txBody>
          <a:bodyPr wrap="square">
            <a:spAutoFit/>
          </a:bodyPr>
          <a:lstStyle/>
          <a:p>
            <a:pPr algn="r">
              <a:defRPr/>
            </a:pPr>
            <a:r>
              <a:rPr lang="en-US" sz="1600" i="1" dirty="0">
                <a:latin typeface="+mn-lt"/>
              </a:rPr>
              <a:t>Source: </a:t>
            </a:r>
            <a:r>
              <a:rPr lang="en-US" sz="1600" i="1" dirty="0" smtClean="0">
                <a:latin typeface="+mn-lt"/>
              </a:rPr>
              <a:t/>
            </a:r>
            <a:br>
              <a:rPr lang="en-US" sz="1600" i="1" dirty="0" smtClean="0">
                <a:latin typeface="+mn-lt"/>
              </a:rPr>
            </a:br>
            <a:r>
              <a:rPr lang="en-US" sz="1600" i="1" dirty="0" err="1" smtClean="0">
                <a:latin typeface="+mn-lt"/>
              </a:rPr>
              <a:t>MijnAkker</a:t>
            </a:r>
            <a:r>
              <a:rPr lang="en-US" sz="1600" i="1" dirty="0" smtClean="0">
                <a:latin typeface="+mn-lt"/>
              </a:rPr>
              <a:t>, Netherlands </a:t>
            </a:r>
            <a:br>
              <a:rPr lang="en-US" sz="1600" i="1" dirty="0" smtClean="0">
                <a:latin typeface="+mn-lt"/>
              </a:rPr>
            </a:br>
            <a:r>
              <a:rPr lang="en-US" sz="1600" i="1" dirty="0" smtClean="0">
                <a:latin typeface="+mn-lt"/>
              </a:rPr>
              <a:t>&amp; </a:t>
            </a:r>
            <a:br>
              <a:rPr lang="en-US" sz="1600" i="1" dirty="0" smtClean="0">
                <a:latin typeface="+mn-lt"/>
              </a:rPr>
            </a:br>
            <a:r>
              <a:rPr lang="en-US" sz="1600" i="1" dirty="0" err="1" smtClean="0">
                <a:latin typeface="+mn-lt"/>
              </a:rPr>
              <a:t>FieldLook</a:t>
            </a:r>
            <a:r>
              <a:rPr lang="en-US" sz="1600" i="1" dirty="0">
                <a:latin typeface="+mn-lt"/>
              </a:rPr>
              <a:t>, Ethiopia </a:t>
            </a:r>
            <a:r>
              <a:rPr lang="en-US" sz="1600" i="1" dirty="0" smtClean="0">
                <a:latin typeface="+mn-lt"/>
              </a:rPr>
              <a:t/>
            </a:r>
            <a:br>
              <a:rPr lang="en-US" sz="1600" i="1" dirty="0" smtClean="0">
                <a:latin typeface="+mn-lt"/>
              </a:rPr>
            </a:br>
            <a:r>
              <a:rPr lang="en-US" sz="1600" i="1" dirty="0" smtClean="0">
                <a:latin typeface="+mn-lt"/>
              </a:rPr>
              <a:t>(</a:t>
            </a:r>
            <a:r>
              <a:rPr lang="en-US" sz="1600" i="1" dirty="0" err="1">
                <a:latin typeface="+mn-lt"/>
              </a:rPr>
              <a:t>eLeaf</a:t>
            </a:r>
            <a:r>
              <a:rPr lang="en-US" sz="1600" i="1" dirty="0">
                <a:latin typeface="+mn-lt"/>
              </a:rPr>
              <a:t> 2012 &amp; 2013)</a:t>
            </a:r>
          </a:p>
        </p:txBody>
      </p:sp>
      <p:pic>
        <p:nvPicPr>
          <p:cNvPr id="11"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114083826"/>
      </p:ext>
    </p:extLst>
  </p:cSld>
  <p:clrMapOvr>
    <a:masterClrMapping/>
  </p:clrMapOvr>
  <p:transition advTm="20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61</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Example </a:t>
            </a:r>
            <a:br>
              <a:rPr lang="en-US" sz="4000" b="1" i="1" dirty="0" smtClean="0">
                <a:solidFill>
                  <a:srgbClr val="4676A6"/>
                </a:solidFill>
              </a:rPr>
            </a:br>
            <a:r>
              <a:rPr lang="en-US" sz="4000" b="1" i="1" dirty="0" smtClean="0">
                <a:solidFill>
                  <a:srgbClr val="4676A6"/>
                </a:solidFill>
              </a:rPr>
              <a:t>precision agriculture (2)</a:t>
            </a:r>
            <a:endParaRPr lang="en-US" sz="4000" b="1" i="1" dirty="0">
              <a:solidFill>
                <a:srgbClr val="4676A6"/>
              </a:solidFill>
            </a:endParaRPr>
          </a:p>
        </p:txBody>
      </p:sp>
      <p:pic>
        <p:nvPicPr>
          <p:cNvPr id="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000" y="2160000"/>
            <a:ext cx="28511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0000" y="2160000"/>
            <a:ext cx="2808288"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5944400" y="2340000"/>
            <a:ext cx="264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a:latin typeface="+mn-lt"/>
              </a:rPr>
              <a:t>Vineyard yield map and comparison 2010 and 2009</a:t>
            </a:r>
            <a:br>
              <a:rPr lang="en-US" altLang="en-US" sz="1600" i="1" dirty="0">
                <a:latin typeface="+mn-lt"/>
              </a:rPr>
            </a:br>
            <a:endParaRPr lang="en-US" altLang="en-US" sz="1600" i="1" dirty="0" smtClean="0">
              <a:latin typeface="+mn-lt"/>
            </a:endParaRPr>
          </a:p>
          <a:p>
            <a:pPr algn="r" eaLnBrk="1" hangingPunct="1">
              <a:spcBef>
                <a:spcPct val="0"/>
              </a:spcBef>
              <a:buSzTx/>
              <a:buFontTx/>
              <a:buNone/>
            </a:pPr>
            <a:r>
              <a:rPr lang="en-US" altLang="en-US" sz="1600" i="1" dirty="0" smtClean="0">
                <a:latin typeface="+mn-lt"/>
              </a:rPr>
              <a:t>Source</a:t>
            </a:r>
            <a:r>
              <a:rPr lang="en-US" altLang="en-US" sz="1600" i="1" dirty="0">
                <a:latin typeface="+mn-lt"/>
              </a:rPr>
              <a:t>: </a:t>
            </a:r>
            <a:r>
              <a:rPr lang="en-US" altLang="en-US" sz="1600" i="1" dirty="0" err="1">
                <a:latin typeface="+mn-lt"/>
              </a:rPr>
              <a:t>Fountas</a:t>
            </a:r>
            <a:endParaRPr lang="en-US" altLang="en-US" sz="1600" i="1" dirty="0">
              <a:latin typeface="+mn-lt"/>
            </a:endParaRPr>
          </a:p>
        </p:txBody>
      </p:sp>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570988837"/>
      </p:ext>
    </p:extLst>
  </p:cSld>
  <p:clrMapOvr>
    <a:masterClrMapping/>
  </p:clrMapOvr>
  <p:transition advTm="20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62</a:t>
            </a:fld>
            <a:endParaRPr lang="en-US"/>
          </a:p>
        </p:txBody>
      </p:sp>
      <p:sp>
        <p:nvSpPr>
          <p:cNvPr id="2" name="TextBox 1"/>
          <p:cNvSpPr txBox="1"/>
          <p:nvPr/>
        </p:nvSpPr>
        <p:spPr>
          <a:xfrm>
            <a:off x="2085187" y="900000"/>
            <a:ext cx="6500813" cy="707886"/>
          </a:xfrm>
          <a:prstGeom prst="rect">
            <a:avLst/>
          </a:prstGeom>
          <a:noFill/>
        </p:spPr>
        <p:txBody>
          <a:bodyPr wrap="square" rtlCol="0">
            <a:spAutoFit/>
          </a:bodyPr>
          <a:lstStyle/>
          <a:p>
            <a:pPr algn="r"/>
            <a:r>
              <a:rPr lang="en-US" sz="4000" b="1" i="1" dirty="0" smtClean="0">
                <a:solidFill>
                  <a:srgbClr val="4676A6"/>
                </a:solidFill>
              </a:rPr>
              <a:t>Precision agriculture</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lvl="0" indent="-342000">
              <a:lnSpc>
                <a:spcPct val="80000"/>
              </a:lnSpc>
              <a:spcBef>
                <a:spcPts val="0"/>
              </a:spcBef>
              <a:spcAft>
                <a:spcPts val="1200"/>
              </a:spcAft>
              <a:buFont typeface="Arial" panose="020B0604020202020204" pitchFamily="34" charset="0"/>
              <a:buChar char="•"/>
              <a:defRPr/>
            </a:pPr>
            <a:r>
              <a:rPr lang="en-US" sz="2600" kern="0" dirty="0">
                <a:solidFill>
                  <a:srgbClr val="4676A6"/>
                </a:solidFill>
              </a:rPr>
              <a:t>M</a:t>
            </a:r>
            <a:r>
              <a:rPr lang="en-US" sz="2600" kern="0" dirty="0" smtClean="0">
                <a:solidFill>
                  <a:srgbClr val="4676A6"/>
                </a:solidFill>
              </a:rPr>
              <a:t>achine </a:t>
            </a:r>
            <a:r>
              <a:rPr lang="en-US" sz="2600" kern="0" dirty="0">
                <a:solidFill>
                  <a:srgbClr val="4676A6"/>
                </a:solidFill>
              </a:rPr>
              <a:t>guidance, precise planting and harvesting, fertilization advice, yield monitoring, water management advice</a:t>
            </a:r>
            <a:r>
              <a:rPr lang="en-GB" sz="2600" kern="0" noProof="0" dirty="0" smtClean="0">
                <a:solidFill>
                  <a:srgbClr val="4676A6"/>
                </a:solidFill>
              </a:rPr>
              <a:t>.</a:t>
            </a:r>
            <a:endParaRPr kumimoji="0" lang="en-GB" sz="2600" i="0" u="none" strike="noStrike" kern="0" cap="none" spc="0" normalizeH="0" noProof="0" dirty="0" smtClean="0">
              <a:ln>
                <a:noFill/>
              </a:ln>
              <a:solidFill>
                <a:srgbClr val="4676A6"/>
              </a:solidFill>
              <a:effectLst/>
              <a:uLnTx/>
              <a:uFillTx/>
            </a:endParaRP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noProof="0" dirty="0" smtClean="0">
                <a:ln>
                  <a:noFill/>
                </a:ln>
                <a:solidFill>
                  <a:srgbClr val="4676A6"/>
                </a:solidFill>
                <a:effectLst/>
                <a:uLnTx/>
                <a:uFillTx/>
              </a:rPr>
              <a:t>High-resolution earth observation</a:t>
            </a:r>
            <a:r>
              <a:rPr lang="en-GB" sz="2600" kern="0" noProof="0" dirty="0">
                <a:solidFill>
                  <a:srgbClr val="4676A6"/>
                </a:solidFill>
              </a:rPr>
              <a:t> </a:t>
            </a:r>
            <a:r>
              <a:rPr lang="en-GB" sz="2600" kern="0" noProof="0" dirty="0" smtClean="0">
                <a:solidFill>
                  <a:srgbClr val="4676A6"/>
                </a:solidFill>
              </a:rPr>
              <a:t>provides accurate information with high frequency </a:t>
            </a:r>
            <a:r>
              <a:rPr lang="en-GB" sz="2600" kern="0" noProof="0" dirty="0" smtClean="0"/>
              <a:t>that serves, after processing, to reduce fertilizer input, increase efficiency of water use, etc.</a:t>
            </a:r>
          </a:p>
          <a:p>
            <a:pPr marL="342000" indent="-342000">
              <a:lnSpc>
                <a:spcPct val="80000"/>
              </a:lnSpc>
              <a:spcBef>
                <a:spcPts val="0"/>
              </a:spcBef>
              <a:spcAft>
                <a:spcPts val="1200"/>
              </a:spcAft>
              <a:buFont typeface="Arial" panose="020B0604020202020204" pitchFamily="34" charset="0"/>
              <a:buChar char="•"/>
              <a:defRPr/>
            </a:pPr>
            <a:r>
              <a:rPr lang="en-GB" sz="2600" kern="0" dirty="0" smtClean="0">
                <a:solidFill>
                  <a:srgbClr val="4676A6"/>
                </a:solidFill>
              </a:rPr>
              <a:t>Cost estimate: </a:t>
            </a:r>
            <a:r>
              <a:rPr lang="en-US" sz="2600" kern="0" dirty="0"/>
              <a:t>10 -15 € / ha</a:t>
            </a:r>
            <a:r>
              <a:rPr lang="en-US" sz="2600" kern="0" dirty="0" smtClean="0"/>
              <a:t>.</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smtClean="0"/>
              <a:t>affordability, cloud cover.</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208323184"/>
      </p:ext>
    </p:extLst>
  </p:cSld>
  <p:clrMapOvr>
    <a:masterClrMapping/>
  </p:clrMapOvr>
  <p:transition advTm="20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1800000"/>
            <a:ext cx="8208000" cy="4679205"/>
          </a:xfrm>
        </p:spPr>
        <p:txBody>
          <a:bodyPr>
            <a:normAutofit fontScale="92500" lnSpcReduction="10000"/>
          </a:bodyPr>
          <a:lstStyle/>
          <a:p>
            <a:pPr marL="0" indent="0">
              <a:lnSpc>
                <a:spcPct val="90000"/>
              </a:lnSpc>
              <a:spcBef>
                <a:spcPts val="0"/>
              </a:spcBef>
              <a:spcAft>
                <a:spcPts val="1200"/>
              </a:spcAft>
              <a:buNone/>
            </a:pPr>
            <a:r>
              <a:rPr lang="en-US" sz="2600" dirty="0" smtClean="0"/>
              <a:t>Although most geospatial applications for precision agriculture are based on satellite navigations and GIS, there are quite a number of products and services offered (or in development) by commercial EO-providers, such as </a:t>
            </a:r>
          </a:p>
          <a:p>
            <a:pPr marL="342000" indent="-342000">
              <a:lnSpc>
                <a:spcPct val="90000"/>
              </a:lnSpc>
              <a:spcBef>
                <a:spcPts val="0"/>
              </a:spcBef>
              <a:spcAft>
                <a:spcPts val="1200"/>
              </a:spcAft>
            </a:pPr>
            <a:r>
              <a:rPr lang="en-US" sz="2400" b="1" dirty="0" smtClean="0">
                <a:solidFill>
                  <a:srgbClr val="4676A6"/>
                </a:solidFill>
              </a:rPr>
              <a:t>Digital Globe (</a:t>
            </a:r>
            <a:r>
              <a:rPr lang="en-US" sz="2400" b="1" dirty="0" err="1" smtClean="0">
                <a:solidFill>
                  <a:srgbClr val="4676A6"/>
                </a:solidFill>
              </a:rPr>
              <a:t>AgroWatch</a:t>
            </a:r>
            <a:r>
              <a:rPr lang="en-US" sz="2400" b="1" dirty="0" smtClean="0">
                <a:solidFill>
                  <a:srgbClr val="4676A6"/>
                </a:solidFill>
              </a:rPr>
              <a:t>) </a:t>
            </a:r>
          </a:p>
          <a:p>
            <a:pPr marL="342000" indent="-342000">
              <a:lnSpc>
                <a:spcPct val="90000"/>
              </a:lnSpc>
              <a:spcBef>
                <a:spcPts val="0"/>
              </a:spcBef>
              <a:spcAft>
                <a:spcPts val="1200"/>
              </a:spcAft>
            </a:pPr>
            <a:r>
              <a:rPr lang="en-US" sz="2400" b="1" dirty="0" err="1" smtClean="0">
                <a:solidFill>
                  <a:srgbClr val="4676A6"/>
                </a:solidFill>
              </a:rPr>
              <a:t>Blackbridge</a:t>
            </a:r>
            <a:endParaRPr lang="en-US" sz="2400" b="1" dirty="0" smtClean="0">
              <a:solidFill>
                <a:srgbClr val="4676A6"/>
              </a:solidFill>
            </a:endParaRPr>
          </a:p>
          <a:p>
            <a:pPr marL="342000" indent="-342000">
              <a:lnSpc>
                <a:spcPct val="90000"/>
              </a:lnSpc>
              <a:spcBef>
                <a:spcPts val="0"/>
              </a:spcBef>
              <a:spcAft>
                <a:spcPts val="1200"/>
              </a:spcAft>
            </a:pPr>
            <a:r>
              <a:rPr lang="en-US" sz="2400" b="1" dirty="0" smtClean="0">
                <a:solidFill>
                  <a:srgbClr val="4676A6"/>
                </a:solidFill>
              </a:rPr>
              <a:t>Airbus </a:t>
            </a:r>
            <a:r>
              <a:rPr lang="en-US" sz="2400" b="1" dirty="0" err="1" smtClean="0">
                <a:solidFill>
                  <a:srgbClr val="4676A6"/>
                </a:solidFill>
              </a:rPr>
              <a:t>Defence</a:t>
            </a:r>
            <a:r>
              <a:rPr lang="en-US" sz="2400" b="1" dirty="0" smtClean="0">
                <a:solidFill>
                  <a:srgbClr val="4676A6"/>
                </a:solidFill>
              </a:rPr>
              <a:t> &amp; Space (</a:t>
            </a:r>
            <a:r>
              <a:rPr lang="en-US" sz="2400" b="1" dirty="0" err="1" smtClean="0">
                <a:solidFill>
                  <a:srgbClr val="4676A6"/>
                </a:solidFill>
              </a:rPr>
              <a:t>FarmStar</a:t>
            </a:r>
            <a:r>
              <a:rPr lang="en-US" sz="2400" b="1" dirty="0" smtClean="0">
                <a:solidFill>
                  <a:srgbClr val="4676A6"/>
                </a:solidFill>
              </a:rPr>
              <a:t>) </a:t>
            </a:r>
          </a:p>
          <a:p>
            <a:pPr marL="342000" indent="-342000">
              <a:lnSpc>
                <a:spcPct val="90000"/>
              </a:lnSpc>
              <a:spcBef>
                <a:spcPts val="0"/>
              </a:spcBef>
              <a:spcAft>
                <a:spcPts val="1200"/>
              </a:spcAft>
            </a:pPr>
            <a:r>
              <a:rPr lang="en-US" sz="2400" b="1" dirty="0" err="1" smtClean="0">
                <a:solidFill>
                  <a:srgbClr val="4676A6"/>
                </a:solidFill>
              </a:rPr>
              <a:t>eLeaf</a:t>
            </a:r>
            <a:r>
              <a:rPr lang="en-US" sz="2400" b="1" dirty="0" smtClean="0">
                <a:solidFill>
                  <a:srgbClr val="4676A6"/>
                </a:solidFill>
              </a:rPr>
              <a:t> (</a:t>
            </a:r>
            <a:r>
              <a:rPr lang="en-US" sz="2400" b="1" dirty="0" err="1" smtClean="0">
                <a:solidFill>
                  <a:srgbClr val="4676A6"/>
                </a:solidFill>
              </a:rPr>
              <a:t>FieldLook</a:t>
            </a:r>
            <a:r>
              <a:rPr lang="en-US" sz="2400" b="1" dirty="0" smtClean="0">
                <a:solidFill>
                  <a:srgbClr val="4676A6"/>
                </a:solidFill>
              </a:rPr>
              <a:t>) </a:t>
            </a:r>
          </a:p>
          <a:p>
            <a:pPr marL="342000" indent="-342000">
              <a:lnSpc>
                <a:spcPct val="90000"/>
              </a:lnSpc>
              <a:spcBef>
                <a:spcPts val="0"/>
              </a:spcBef>
              <a:spcAft>
                <a:spcPts val="1200"/>
              </a:spcAft>
            </a:pPr>
            <a:r>
              <a:rPr lang="en-US" sz="2400" b="1" dirty="0" err="1" smtClean="0">
                <a:solidFill>
                  <a:srgbClr val="4676A6"/>
                </a:solidFill>
              </a:rPr>
              <a:t>Cropio</a:t>
            </a:r>
            <a:r>
              <a:rPr lang="en-US" sz="2400" b="1" dirty="0" smtClean="0">
                <a:solidFill>
                  <a:srgbClr val="4676A6"/>
                </a:solidFill>
              </a:rPr>
              <a:t> </a:t>
            </a:r>
          </a:p>
          <a:p>
            <a:pPr marL="342000" indent="-342000">
              <a:lnSpc>
                <a:spcPct val="90000"/>
              </a:lnSpc>
              <a:spcBef>
                <a:spcPts val="0"/>
              </a:spcBef>
              <a:spcAft>
                <a:spcPts val="1200"/>
              </a:spcAft>
            </a:pPr>
            <a:r>
              <a:rPr lang="en-US" sz="2400" b="1" dirty="0" err="1" smtClean="0">
                <a:solidFill>
                  <a:srgbClr val="4676A6"/>
                </a:solidFill>
              </a:rPr>
              <a:t>MicroImages</a:t>
            </a:r>
            <a:r>
              <a:rPr lang="en-US" sz="2400" b="1" dirty="0" smtClean="0">
                <a:solidFill>
                  <a:srgbClr val="4676A6"/>
                </a:solidFill>
              </a:rPr>
              <a:t> (</a:t>
            </a:r>
            <a:r>
              <a:rPr lang="en-US" sz="2400" b="1" dirty="0" err="1" smtClean="0">
                <a:solidFill>
                  <a:srgbClr val="4676A6"/>
                </a:solidFill>
              </a:rPr>
              <a:t>TNTmips</a:t>
            </a:r>
            <a:r>
              <a:rPr lang="en-US" sz="2400" b="1" dirty="0" smtClean="0">
                <a:solidFill>
                  <a:srgbClr val="4676A6"/>
                </a:solidFill>
              </a:rPr>
              <a:t>) </a:t>
            </a:r>
          </a:p>
          <a:p>
            <a:pPr marL="342000" indent="-342000">
              <a:lnSpc>
                <a:spcPct val="90000"/>
              </a:lnSpc>
              <a:spcBef>
                <a:spcPts val="0"/>
              </a:spcBef>
              <a:spcAft>
                <a:spcPts val="1200"/>
              </a:spcAft>
            </a:pPr>
            <a:r>
              <a:rPr lang="en-US" sz="2400" b="1" dirty="0" smtClean="0">
                <a:solidFill>
                  <a:srgbClr val="4676A6"/>
                </a:solidFill>
              </a:rPr>
              <a:t>IRRI-EYE</a:t>
            </a:r>
          </a:p>
          <a:p>
            <a:pPr marL="0" indent="0">
              <a:lnSpc>
                <a:spcPct val="90000"/>
              </a:lnSpc>
              <a:spcBef>
                <a:spcPts val="0"/>
              </a:spcBef>
              <a:spcAft>
                <a:spcPts val="1200"/>
              </a:spcAft>
              <a:buNone/>
            </a:pPr>
            <a:r>
              <a:rPr lang="en-US" sz="2600" dirty="0" smtClean="0"/>
              <a:t>etc.</a:t>
            </a:r>
          </a:p>
        </p:txBody>
      </p:sp>
      <p:sp>
        <p:nvSpPr>
          <p:cNvPr id="5" name="Slide Number Placeholder 4"/>
          <p:cNvSpPr>
            <a:spLocks noGrp="1"/>
          </p:cNvSpPr>
          <p:nvPr>
            <p:ph type="sldNum" sz="quarter" idx="12"/>
          </p:nvPr>
        </p:nvSpPr>
        <p:spPr/>
        <p:txBody>
          <a:bodyPr/>
          <a:lstStyle/>
          <a:p>
            <a:fld id="{7AE59B96-4131-4DD5-A7F3-9C8969C240CC}" type="slidenum">
              <a:rPr lang="en-US" smtClean="0"/>
              <a:pPr/>
              <a:t>63</a:t>
            </a:fld>
            <a:endParaRPr lang="en-US"/>
          </a:p>
        </p:txBody>
      </p:sp>
      <p:sp>
        <p:nvSpPr>
          <p:cNvPr id="7" name="Title 1"/>
          <p:cNvSpPr txBox="1">
            <a:spLocks/>
          </p:cNvSpPr>
          <p:nvPr/>
        </p:nvSpPr>
        <p:spPr>
          <a:xfrm>
            <a:off x="3958800" y="900000"/>
            <a:ext cx="4627200" cy="7092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Examples:</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239818405"/>
      </p:ext>
    </p:extLst>
  </p:cSld>
  <p:clrMapOvr>
    <a:masterClrMapping/>
  </p:clrMapOvr>
  <p:transition advTm="20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1800000"/>
            <a:ext cx="8208000" cy="4679205"/>
          </a:xfrm>
        </p:spPr>
        <p:txBody>
          <a:bodyPr>
            <a:normAutofit/>
          </a:bodyPr>
          <a:lstStyle/>
          <a:p>
            <a:pPr marL="0" indent="0">
              <a:lnSpc>
                <a:spcPct val="90000"/>
              </a:lnSpc>
              <a:spcBef>
                <a:spcPts val="0"/>
              </a:spcBef>
              <a:spcAft>
                <a:spcPts val="1200"/>
              </a:spcAft>
              <a:buNone/>
            </a:pPr>
            <a:r>
              <a:rPr lang="en-US" sz="2600" b="1" dirty="0"/>
              <a:t>Precision agriculture: </a:t>
            </a:r>
            <a:r>
              <a:rPr lang="en-US" sz="2600" dirty="0"/>
              <a:t>An opportunity for EU farmers – Potential support with the CAP 2014 </a:t>
            </a:r>
            <a:r>
              <a:rPr lang="en-US" sz="2600" dirty="0" smtClean="0"/>
              <a:t>– 2020 </a:t>
            </a:r>
            <a:r>
              <a:rPr lang="en-US" sz="2000" b="1" dirty="0" smtClean="0"/>
              <a:t>(JRC; 2014)</a:t>
            </a:r>
            <a:r>
              <a:rPr lang="en-US" sz="2000" b="1" dirty="0"/>
              <a:t/>
            </a:r>
            <a:br>
              <a:rPr lang="en-US" sz="2000" b="1" dirty="0"/>
            </a:br>
            <a:r>
              <a:rPr lang="en-US" sz="2000" i="1" dirty="0" smtClean="0"/>
              <a:t>Overview of precision agriculture technology and applications, stakeholders and policy instruments</a:t>
            </a:r>
            <a:endParaRPr lang="en-US" sz="2600" b="1" dirty="0" smtClean="0"/>
          </a:p>
        </p:txBody>
      </p:sp>
      <p:sp>
        <p:nvSpPr>
          <p:cNvPr id="5" name="Slide Number Placeholder 4"/>
          <p:cNvSpPr>
            <a:spLocks noGrp="1"/>
          </p:cNvSpPr>
          <p:nvPr>
            <p:ph type="sldNum" sz="quarter" idx="12"/>
          </p:nvPr>
        </p:nvSpPr>
        <p:spPr/>
        <p:txBody>
          <a:bodyPr/>
          <a:lstStyle/>
          <a:p>
            <a:fld id="{7AE59B96-4131-4DD5-A7F3-9C8969C240CC}" type="slidenum">
              <a:rPr lang="en-US" smtClean="0"/>
              <a:pPr/>
              <a:t>64</a:t>
            </a:fld>
            <a:endParaRPr lang="en-US"/>
          </a:p>
        </p:txBody>
      </p:sp>
      <p:sp>
        <p:nvSpPr>
          <p:cNvPr id="7" name="Title 1"/>
          <p:cNvSpPr txBox="1">
            <a:spLocks/>
          </p:cNvSpPr>
          <p:nvPr/>
        </p:nvSpPr>
        <p:spPr>
          <a:xfrm>
            <a:off x="3958800" y="900000"/>
            <a:ext cx="4627200" cy="7092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Examples (2):</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856201244"/>
      </p:ext>
    </p:extLst>
  </p:cSld>
  <p:clrMapOvr>
    <a:masterClrMapping/>
  </p:clrMapOvr>
  <p:transition advTm="20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65</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Example </a:t>
            </a:r>
            <a:br>
              <a:rPr lang="en-US" sz="4000" b="1" i="1" dirty="0" smtClean="0">
                <a:solidFill>
                  <a:srgbClr val="4676A6"/>
                </a:solidFill>
              </a:rPr>
            </a:br>
            <a:r>
              <a:rPr lang="en-US" sz="4000" b="1" i="1" dirty="0" smtClean="0">
                <a:solidFill>
                  <a:srgbClr val="4676A6"/>
                </a:solidFill>
              </a:rPr>
              <a:t>pest management</a:t>
            </a:r>
            <a:endParaRPr lang="en-US" sz="4000" b="1" i="1" dirty="0">
              <a:solidFill>
                <a:srgbClr val="4676A6"/>
              </a:solidFill>
            </a:endParaRPr>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2340000"/>
            <a:ext cx="2792412"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662" y="2340000"/>
            <a:ext cx="447833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378000" y="4176000"/>
            <a:ext cx="297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spcBef>
                <a:spcPct val="0"/>
              </a:spcBef>
              <a:buSzTx/>
              <a:buFontTx/>
              <a:buNone/>
            </a:pPr>
            <a:r>
              <a:rPr lang="en-US" altLang="en-US" sz="1600" i="1" dirty="0">
                <a:latin typeface="+mn-lt"/>
              </a:rPr>
              <a:t>“</a:t>
            </a:r>
            <a:r>
              <a:rPr lang="en-US" altLang="en-US" sz="1600" i="1" dirty="0" err="1">
                <a:latin typeface="+mn-lt"/>
              </a:rPr>
              <a:t>FieldCopter</a:t>
            </a:r>
            <a:r>
              <a:rPr lang="en-US" altLang="en-US" sz="1600" i="1" dirty="0">
                <a:latin typeface="+mn-lt"/>
              </a:rPr>
              <a:t>” used to monitor crop health </a:t>
            </a:r>
            <a:r>
              <a:rPr lang="en-US" altLang="en-US" sz="1600" i="1" dirty="0" smtClean="0">
                <a:latin typeface="+mn-lt"/>
              </a:rPr>
              <a:t/>
            </a:r>
            <a:br>
              <a:rPr lang="en-US" altLang="en-US" sz="1600" i="1" dirty="0" smtClean="0">
                <a:latin typeface="+mn-lt"/>
              </a:rPr>
            </a:br>
            <a:r>
              <a:rPr lang="en-US" altLang="en-US" sz="1600" i="1" dirty="0" smtClean="0">
                <a:latin typeface="+mn-lt"/>
              </a:rPr>
              <a:t>(</a:t>
            </a:r>
            <a:r>
              <a:rPr lang="en-US" altLang="en-US" sz="1600" i="1" dirty="0" err="1" smtClean="0">
                <a:latin typeface="+mn-lt"/>
              </a:rPr>
              <a:t>AeroVision</a:t>
            </a:r>
            <a:r>
              <a:rPr lang="en-US" altLang="en-US" sz="1600" i="1" dirty="0" smtClean="0">
                <a:latin typeface="+mn-lt"/>
              </a:rPr>
              <a:t>, sponsor: EC/ Galileo)</a:t>
            </a:r>
            <a:endParaRPr lang="en-US" altLang="en-US" sz="1600" dirty="0">
              <a:latin typeface="+mn-lt"/>
            </a:endParaRPr>
          </a:p>
        </p:txBody>
      </p:sp>
      <p:sp>
        <p:nvSpPr>
          <p:cNvPr id="10" name="TextBox 2"/>
          <p:cNvSpPr txBox="1">
            <a:spLocks noChangeArrowheads="1"/>
          </p:cNvSpPr>
          <p:nvPr/>
        </p:nvSpPr>
        <p:spPr bwMode="auto">
          <a:xfrm>
            <a:off x="4068000" y="5184000"/>
            <a:ext cx="4592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a:latin typeface="+mn-lt"/>
              </a:rPr>
              <a:t>Water stress in a vineyard in Spain (</a:t>
            </a:r>
            <a:r>
              <a:rPr lang="en-US" altLang="en-US" sz="1600" i="1" dirty="0" err="1">
                <a:latin typeface="+mn-lt"/>
              </a:rPr>
              <a:t>AeroVision</a:t>
            </a:r>
            <a:r>
              <a:rPr lang="en-US" altLang="en-US" sz="1600" i="1" dirty="0">
                <a:latin typeface="+mn-lt"/>
              </a:rPr>
              <a:t>)</a:t>
            </a:r>
            <a:endParaRPr lang="en-US" altLang="en-US" sz="1600" dirty="0">
              <a:latin typeface="+mn-lt"/>
            </a:endParaRPr>
          </a:p>
        </p:txBody>
      </p:sp>
      <p:pic>
        <p:nvPicPr>
          <p:cNvPr id="11"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335442925"/>
      </p:ext>
    </p:extLst>
  </p:cSld>
  <p:clrMapOvr>
    <a:masterClrMapping/>
  </p:clrMapOvr>
  <p:transition advTm="20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66</a:t>
            </a:fld>
            <a:endParaRPr lang="en-US"/>
          </a:p>
        </p:txBody>
      </p:sp>
      <p:sp>
        <p:nvSpPr>
          <p:cNvPr id="2" name="TextBox 1"/>
          <p:cNvSpPr txBox="1"/>
          <p:nvPr/>
        </p:nvSpPr>
        <p:spPr>
          <a:xfrm>
            <a:off x="2085187" y="900000"/>
            <a:ext cx="6500813" cy="707886"/>
          </a:xfrm>
          <a:prstGeom prst="rect">
            <a:avLst/>
          </a:prstGeom>
          <a:noFill/>
        </p:spPr>
        <p:txBody>
          <a:bodyPr wrap="square" rtlCol="0">
            <a:spAutoFit/>
          </a:bodyPr>
          <a:lstStyle/>
          <a:p>
            <a:pPr algn="r"/>
            <a:r>
              <a:rPr lang="en-US" sz="4000" b="1" i="1" dirty="0" smtClean="0">
                <a:solidFill>
                  <a:srgbClr val="4676A6"/>
                </a:solidFill>
              </a:rPr>
              <a:t>Pest management</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Early recognition and treatment </a:t>
            </a:r>
            <a:r>
              <a:rPr lang="en-US" sz="2600" kern="0" dirty="0" smtClean="0"/>
              <a:t>of pests, plagues and other diseases / deficiencies</a:t>
            </a:r>
            <a:r>
              <a:rPr lang="en-GB" sz="2600" kern="0" noProof="0" dirty="0" smtClean="0"/>
              <a:t>.</a:t>
            </a:r>
            <a:endParaRPr kumimoji="0" lang="en-GB" sz="2600" i="0" u="none" strike="noStrike" kern="0" cap="none" spc="0" normalizeH="0" noProof="0" dirty="0" smtClean="0">
              <a:ln>
                <a:noFill/>
              </a:ln>
              <a:solidFill>
                <a:srgbClr val="000000"/>
              </a:solidFill>
              <a:effectLst/>
              <a:uLnTx/>
              <a:uFillTx/>
            </a:endParaRP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noProof="0" dirty="0" smtClean="0">
                <a:ln>
                  <a:noFill/>
                </a:ln>
                <a:solidFill>
                  <a:srgbClr val="4676A6"/>
                </a:solidFill>
                <a:effectLst/>
                <a:uLnTx/>
                <a:uFillTx/>
              </a:rPr>
              <a:t>Earth observation</a:t>
            </a:r>
            <a:r>
              <a:rPr lang="en-GB" sz="2600" kern="0" noProof="0" dirty="0" smtClean="0">
                <a:solidFill>
                  <a:srgbClr val="4676A6"/>
                </a:solidFill>
              </a:rPr>
              <a:t> provides clues about crops possibly affected by diseases. </a:t>
            </a:r>
            <a:r>
              <a:rPr lang="en-GB" sz="2600" kern="0" noProof="0" dirty="0" smtClean="0"/>
              <a:t>Due to the high repetition time and resolution required, UAVs may offer a better alternative (in terms of remote sensing solutions). In special cases, such as locust plagues, earth observation is instrumental for early warning.</a:t>
            </a:r>
          </a:p>
          <a:p>
            <a:pPr marL="342000" indent="-342000">
              <a:lnSpc>
                <a:spcPct val="80000"/>
              </a:lnSpc>
              <a:spcBef>
                <a:spcPts val="0"/>
              </a:spcBef>
              <a:spcAft>
                <a:spcPts val="1200"/>
              </a:spcAft>
              <a:buFont typeface="Arial" panose="020B0604020202020204" pitchFamily="34" charset="0"/>
              <a:buChar char="•"/>
              <a:defRPr/>
            </a:pPr>
            <a:r>
              <a:rPr lang="en-GB" sz="2600" kern="0" dirty="0" smtClean="0">
                <a:solidFill>
                  <a:srgbClr val="4676A6"/>
                </a:solidFill>
              </a:rPr>
              <a:t>Cost estimate: </a:t>
            </a:r>
            <a:r>
              <a:rPr lang="en-US" sz="2600" kern="0" dirty="0" smtClean="0"/>
              <a:t>on case-by-case basis.</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smtClean="0">
                <a:solidFill>
                  <a:srgbClr val="4676A6"/>
                </a:solidFill>
              </a:rPr>
              <a:t>Main </a:t>
            </a:r>
            <a:r>
              <a:rPr lang="en-US" sz="2600" kern="0" dirty="0">
                <a:solidFill>
                  <a:srgbClr val="4676A6"/>
                </a:solidFill>
              </a:rPr>
              <a:t>challenges: </a:t>
            </a:r>
            <a:r>
              <a:rPr lang="en-US" sz="2600" kern="0" dirty="0" smtClean="0"/>
              <a:t>affordability, timing, accuracy.</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406837089"/>
      </p:ext>
    </p:extLst>
  </p:cSld>
  <p:clrMapOvr>
    <a:masterClrMapping/>
  </p:clrMapOvr>
  <p:transition advTm="20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2340000"/>
            <a:ext cx="8208000" cy="4679205"/>
          </a:xfrm>
        </p:spPr>
        <p:txBody>
          <a:bodyPr>
            <a:normAutofit/>
          </a:bodyPr>
          <a:lstStyle/>
          <a:p>
            <a:pPr marL="0" indent="0">
              <a:lnSpc>
                <a:spcPct val="80000"/>
              </a:lnSpc>
              <a:spcBef>
                <a:spcPts val="0"/>
              </a:spcBef>
              <a:buNone/>
            </a:pPr>
            <a:r>
              <a:rPr lang="en-US" sz="2600" b="1" dirty="0" smtClean="0"/>
              <a:t>APHIS (USA): </a:t>
            </a:r>
            <a:r>
              <a:rPr lang="en-US" sz="2400" b="1" dirty="0" smtClean="0"/>
              <a:t/>
            </a:r>
            <a:br>
              <a:rPr lang="en-US" sz="2400" b="1" dirty="0" smtClean="0"/>
            </a:br>
            <a:r>
              <a:rPr lang="en-US" sz="2000" i="1" dirty="0" smtClean="0"/>
              <a:t>USDA animal plant health inspection service</a:t>
            </a:r>
            <a:endParaRPr lang="en-US" sz="2000" dirty="0" smtClean="0"/>
          </a:p>
          <a:p>
            <a:pPr marL="0" indent="0">
              <a:lnSpc>
                <a:spcPct val="80000"/>
              </a:lnSpc>
              <a:spcBef>
                <a:spcPts val="0"/>
              </a:spcBef>
              <a:buNone/>
            </a:pPr>
            <a:endParaRPr lang="en-US" sz="2600" b="1" dirty="0" smtClean="0"/>
          </a:p>
          <a:p>
            <a:pPr marL="0" indent="0">
              <a:lnSpc>
                <a:spcPct val="80000"/>
              </a:lnSpc>
              <a:spcBef>
                <a:spcPts val="0"/>
              </a:spcBef>
              <a:buNone/>
            </a:pPr>
            <a:r>
              <a:rPr lang="en-US" sz="2600" b="1" dirty="0" smtClean="0"/>
              <a:t>EMPRES (FAO): </a:t>
            </a:r>
            <a:r>
              <a:rPr lang="en-US" sz="2400" b="1" dirty="0" smtClean="0"/>
              <a:t/>
            </a:r>
            <a:br>
              <a:rPr lang="en-US" sz="2400" b="1" dirty="0" smtClean="0"/>
            </a:br>
            <a:r>
              <a:rPr lang="en-US" sz="2000" i="1" dirty="0" smtClean="0"/>
              <a:t>emergency prevention system for desert locusts, monitoring of desert locusts activity in 30 countries.</a:t>
            </a:r>
          </a:p>
          <a:p>
            <a:pPr marL="0" indent="0">
              <a:lnSpc>
                <a:spcPct val="80000"/>
              </a:lnSpc>
              <a:spcBef>
                <a:spcPts val="0"/>
              </a:spcBef>
              <a:buNone/>
            </a:pPr>
            <a:endParaRPr lang="en-US" sz="2600" i="1" dirty="0"/>
          </a:p>
          <a:p>
            <a:pPr marL="0" indent="0">
              <a:lnSpc>
                <a:spcPct val="80000"/>
              </a:lnSpc>
              <a:spcBef>
                <a:spcPts val="0"/>
              </a:spcBef>
              <a:buNone/>
            </a:pPr>
            <a:r>
              <a:rPr lang="en-US" sz="2600" b="1" dirty="0" err="1" smtClean="0"/>
              <a:t>FieldCopter</a:t>
            </a:r>
            <a:r>
              <a:rPr lang="en-US" sz="2600" b="1" dirty="0" smtClean="0"/>
              <a:t> (</a:t>
            </a:r>
            <a:r>
              <a:rPr lang="en-US" sz="2600" b="1" dirty="0" err="1" smtClean="0"/>
              <a:t>Aerovision</a:t>
            </a:r>
            <a:r>
              <a:rPr lang="en-US" sz="2600" b="1" dirty="0" smtClean="0"/>
              <a:t> and others): </a:t>
            </a:r>
            <a:r>
              <a:rPr lang="en-US" sz="2400" b="1" dirty="0" smtClean="0"/>
              <a:t/>
            </a:r>
            <a:br>
              <a:rPr lang="en-US" sz="2400" b="1" dirty="0" smtClean="0"/>
            </a:br>
            <a:r>
              <a:rPr lang="en-US" sz="2000" i="1" dirty="0" smtClean="0"/>
              <a:t>EU-sponsored pilot project that tests a multi-sensing approach (satellites, UAV, etc.) to detect growth deficiencies, diseases and pests and water shortage.</a:t>
            </a:r>
            <a:endParaRPr lang="en-US" sz="2000" dirty="0"/>
          </a:p>
          <a:p>
            <a:pPr marL="0" indent="0">
              <a:lnSpc>
                <a:spcPct val="80000"/>
              </a:lnSpc>
              <a:spcBef>
                <a:spcPts val="0"/>
              </a:spcBef>
              <a:buNone/>
            </a:pPr>
            <a:endParaRPr lang="en-US" sz="2600" dirty="0" smtClean="0"/>
          </a:p>
        </p:txBody>
      </p:sp>
      <p:sp>
        <p:nvSpPr>
          <p:cNvPr id="5" name="Slide Number Placeholder 4"/>
          <p:cNvSpPr>
            <a:spLocks noGrp="1"/>
          </p:cNvSpPr>
          <p:nvPr>
            <p:ph type="sldNum" sz="quarter" idx="12"/>
          </p:nvPr>
        </p:nvSpPr>
        <p:spPr/>
        <p:txBody>
          <a:bodyPr/>
          <a:lstStyle/>
          <a:p>
            <a:fld id="{7AE59B96-4131-4DD5-A7F3-9C8969C240CC}" type="slidenum">
              <a:rPr lang="en-US" smtClean="0"/>
              <a:pPr/>
              <a:t>67</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184" y="381000"/>
            <a:ext cx="813816" cy="56102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000" y="290037"/>
            <a:ext cx="742950" cy="74295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50683"/>
            <a:ext cx="761999" cy="889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456250"/>
            <a:ext cx="7334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378000" y="1080000"/>
            <a:ext cx="46272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Examples: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pic>
        <p:nvPicPr>
          <p:cNvPr id="12"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3605075321"/>
      </p:ext>
    </p:extLst>
  </p:cSld>
  <p:clrMapOvr>
    <a:masterClrMapping/>
  </p:clrMapOvr>
  <p:transition advTm="20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68</a:t>
            </a:fld>
            <a:endParaRPr lang="en-US"/>
          </a:p>
        </p:txBody>
      </p:sp>
      <p:sp>
        <p:nvSpPr>
          <p:cNvPr id="2" name="TextBox 1"/>
          <p:cNvSpPr txBox="1"/>
          <p:nvPr/>
        </p:nvSpPr>
        <p:spPr>
          <a:xfrm>
            <a:off x="378000" y="1498281"/>
            <a:ext cx="8208000" cy="1323439"/>
          </a:xfrm>
          <a:prstGeom prst="rect">
            <a:avLst/>
          </a:prstGeom>
          <a:noFill/>
        </p:spPr>
        <p:txBody>
          <a:bodyPr wrap="square" rtlCol="0" anchor="ctr">
            <a:spAutoFit/>
          </a:bodyPr>
          <a:lstStyle/>
          <a:p>
            <a:r>
              <a:rPr lang="en-US" sz="4000" b="1" i="1" dirty="0" smtClean="0">
                <a:solidFill>
                  <a:srgbClr val="4676A6"/>
                </a:solidFill>
              </a:rPr>
              <a:t>Agricultural insurance: </a:t>
            </a:r>
            <a:br>
              <a:rPr lang="en-US" sz="4000" b="1" i="1" dirty="0" smtClean="0">
                <a:solidFill>
                  <a:srgbClr val="4676A6"/>
                </a:solidFill>
              </a:rPr>
            </a:br>
            <a:r>
              <a:rPr lang="en-US" sz="4000" b="1" i="1" dirty="0" smtClean="0">
                <a:solidFill>
                  <a:srgbClr val="4676A6"/>
                </a:solidFill>
              </a:rPr>
              <a:t>earth observation contribution</a:t>
            </a:r>
            <a:endParaRPr lang="en-US" sz="4000" b="1" i="1" dirty="0">
              <a:solidFill>
                <a:srgbClr val="4676A6"/>
              </a:solidFill>
            </a:endParaRPr>
          </a:p>
        </p:txBody>
      </p:sp>
      <p:sp>
        <p:nvSpPr>
          <p:cNvPr id="8" name="Tijdelijke aanduiding voor inhoud 2"/>
          <p:cNvSpPr txBox="1">
            <a:spLocks/>
          </p:cNvSpPr>
          <p:nvPr/>
        </p:nvSpPr>
        <p:spPr bwMode="auto">
          <a:xfrm>
            <a:off x="378000" y="2880000"/>
            <a:ext cx="8572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a:lnSpc>
                <a:spcPct val="80000"/>
              </a:lnSpc>
              <a:spcBef>
                <a:spcPct val="0"/>
              </a:spcBef>
              <a:spcAft>
                <a:spcPts val="1200"/>
              </a:spcAft>
              <a:buFont typeface="Arial" pitchFamily="34" charset="0"/>
              <a:buChar char="•"/>
            </a:pPr>
            <a:r>
              <a:rPr lang="en-US" altLang="en-US" sz="2600" b="1" kern="0" dirty="0" smtClean="0">
                <a:ea typeface="Calibri" pitchFamily="34" charset="0"/>
                <a:cs typeface="Times New Roman" pitchFamily="18" charset="0"/>
              </a:rPr>
              <a:t>Plot identification</a:t>
            </a:r>
            <a:r>
              <a:rPr lang="en-US" altLang="en-US" sz="2600" kern="0" dirty="0" smtClean="0">
                <a:ea typeface="Calibri" pitchFamily="34" charset="0"/>
                <a:cs typeface="Times New Roman" pitchFamily="18" charset="0"/>
              </a:rPr>
              <a:t>,</a:t>
            </a:r>
          </a:p>
          <a:p>
            <a:pPr>
              <a:lnSpc>
                <a:spcPct val="80000"/>
              </a:lnSpc>
              <a:spcBef>
                <a:spcPct val="0"/>
              </a:spcBef>
              <a:spcAft>
                <a:spcPts val="1200"/>
              </a:spcAft>
              <a:buFont typeface="Arial" pitchFamily="34" charset="0"/>
              <a:buChar char="•"/>
            </a:pPr>
            <a:r>
              <a:rPr lang="en-US" altLang="en-US" sz="2600" b="1" kern="0" dirty="0" smtClean="0">
                <a:ea typeface="Calibri" pitchFamily="34" charset="0"/>
                <a:cs typeface="Times New Roman" pitchFamily="18" charset="0"/>
              </a:rPr>
              <a:t>Crop identification</a:t>
            </a:r>
            <a:r>
              <a:rPr lang="en-US" altLang="en-US" sz="2600" kern="0" dirty="0" smtClean="0">
                <a:ea typeface="Calibri" pitchFamily="34" charset="0"/>
                <a:cs typeface="Times New Roman" pitchFamily="18" charset="0"/>
              </a:rPr>
              <a:t>,</a:t>
            </a:r>
          </a:p>
          <a:p>
            <a:pPr>
              <a:lnSpc>
                <a:spcPct val="80000"/>
              </a:lnSpc>
              <a:spcBef>
                <a:spcPct val="0"/>
              </a:spcBef>
              <a:spcAft>
                <a:spcPts val="1200"/>
              </a:spcAft>
              <a:buFont typeface="Arial" pitchFamily="34" charset="0"/>
              <a:buChar char="•"/>
            </a:pPr>
            <a:r>
              <a:rPr lang="en-US" altLang="en-US" sz="2600" b="1" kern="0" dirty="0" smtClean="0">
                <a:ea typeface="Calibri" pitchFamily="34" charset="0"/>
                <a:cs typeface="Times New Roman" pitchFamily="18" charset="0"/>
              </a:rPr>
              <a:t>Crop monitoring</a:t>
            </a:r>
            <a:r>
              <a:rPr lang="en-US" altLang="en-US" sz="2600" kern="0" dirty="0" smtClean="0">
                <a:ea typeface="Calibri" pitchFamily="34" charset="0"/>
                <a:cs typeface="Times New Roman" pitchFamily="18" charset="0"/>
              </a:rPr>
              <a:t>,</a:t>
            </a:r>
          </a:p>
          <a:p>
            <a:pPr>
              <a:lnSpc>
                <a:spcPct val="80000"/>
              </a:lnSpc>
              <a:spcBef>
                <a:spcPct val="0"/>
              </a:spcBef>
              <a:spcAft>
                <a:spcPts val="1200"/>
              </a:spcAft>
              <a:buFont typeface="Arial" pitchFamily="34" charset="0"/>
              <a:buChar char="•"/>
            </a:pPr>
            <a:r>
              <a:rPr lang="en-US" altLang="en-US" sz="2600" b="1" kern="0" dirty="0" smtClean="0">
                <a:ea typeface="Calibri" pitchFamily="34" charset="0"/>
                <a:cs typeface="Times New Roman" pitchFamily="18" charset="0"/>
              </a:rPr>
              <a:t>Yield estimation</a:t>
            </a:r>
            <a:r>
              <a:rPr lang="en-US" altLang="en-US" sz="2600" kern="0" dirty="0" smtClean="0">
                <a:ea typeface="Calibri" pitchFamily="34" charset="0"/>
                <a:cs typeface="Times New Roman" pitchFamily="18" charset="0"/>
              </a:rPr>
              <a:t>,</a:t>
            </a:r>
          </a:p>
          <a:p>
            <a:pPr>
              <a:lnSpc>
                <a:spcPct val="80000"/>
              </a:lnSpc>
              <a:spcBef>
                <a:spcPct val="0"/>
              </a:spcBef>
              <a:spcAft>
                <a:spcPts val="1200"/>
              </a:spcAft>
              <a:buFont typeface="Arial" pitchFamily="34" charset="0"/>
              <a:buChar char="•"/>
            </a:pPr>
            <a:r>
              <a:rPr lang="en-US" altLang="en-US" sz="2600" b="1" kern="0" dirty="0" smtClean="0">
                <a:ea typeface="Calibri" pitchFamily="34" charset="0"/>
                <a:cs typeface="Times New Roman" pitchFamily="18" charset="0"/>
              </a:rPr>
              <a:t>Loss event monitoring and verification</a:t>
            </a:r>
            <a:r>
              <a:rPr lang="en-US" altLang="en-US" sz="2600" kern="0" dirty="0" smtClean="0">
                <a:ea typeface="Calibri" pitchFamily="34" charset="0"/>
                <a:cs typeface="Times New Roman" pitchFamily="18" charset="0"/>
              </a:rPr>
              <a:t>,</a:t>
            </a:r>
          </a:p>
          <a:p>
            <a:pPr>
              <a:lnSpc>
                <a:spcPct val="80000"/>
              </a:lnSpc>
              <a:spcBef>
                <a:spcPct val="0"/>
              </a:spcBef>
              <a:spcAft>
                <a:spcPts val="1200"/>
              </a:spcAft>
              <a:buFont typeface="Arial" pitchFamily="34" charset="0"/>
              <a:buChar char="•"/>
            </a:pPr>
            <a:r>
              <a:rPr lang="en-US" altLang="en-US" sz="2600" b="1" kern="0" dirty="0" smtClean="0">
                <a:ea typeface="Calibri" pitchFamily="34" charset="0"/>
                <a:cs typeface="Times New Roman" pitchFamily="18" charset="0"/>
              </a:rPr>
              <a:t>Risk assessment</a:t>
            </a:r>
            <a:r>
              <a:rPr lang="en-US" altLang="en-US" sz="2600" kern="0" dirty="0" smtClean="0">
                <a:ea typeface="Calibri" pitchFamily="34" charset="0"/>
                <a:cs typeface="Times New Roman" pitchFamily="18" charset="0"/>
              </a:rPr>
              <a:t>,</a:t>
            </a:r>
          </a:p>
          <a:p>
            <a:pPr>
              <a:lnSpc>
                <a:spcPct val="80000"/>
              </a:lnSpc>
              <a:spcBef>
                <a:spcPct val="0"/>
              </a:spcBef>
              <a:spcAft>
                <a:spcPts val="1200"/>
              </a:spcAft>
              <a:buFont typeface="Arial" pitchFamily="34" charset="0"/>
              <a:buChar char="•"/>
            </a:pPr>
            <a:r>
              <a:rPr lang="en-US" altLang="en-US" sz="2600" b="1" kern="0" dirty="0" smtClean="0">
                <a:ea typeface="Calibri" pitchFamily="34" charset="0"/>
                <a:cs typeface="Times New Roman" pitchFamily="18" charset="0"/>
              </a:rPr>
              <a:t>Insurance product indicators </a:t>
            </a:r>
            <a:r>
              <a:rPr lang="en-US" altLang="en-US" sz="2400" b="1" kern="0" dirty="0" smtClean="0">
                <a:ea typeface="Calibri" pitchFamily="34" charset="0"/>
                <a:cs typeface="Times New Roman" pitchFamily="18" charset="0"/>
              </a:rPr>
              <a:t/>
            </a:r>
            <a:br>
              <a:rPr lang="en-US" altLang="en-US" sz="2400" b="1" kern="0" dirty="0" smtClean="0">
                <a:ea typeface="Calibri" pitchFamily="34" charset="0"/>
                <a:cs typeface="Times New Roman" pitchFamily="18" charset="0"/>
              </a:rPr>
            </a:br>
            <a:r>
              <a:rPr lang="en-US" altLang="en-US" sz="2000" i="1" kern="0" dirty="0" smtClean="0">
                <a:ea typeface="Calibri" pitchFamily="34" charset="0"/>
                <a:cs typeface="Times New Roman" pitchFamily="18" charset="0"/>
              </a:rPr>
              <a:t>(precipitation, </a:t>
            </a:r>
            <a:r>
              <a:rPr lang="en-US" altLang="en-US" sz="2000" i="1" kern="0" dirty="0" err="1" smtClean="0">
                <a:ea typeface="Calibri" pitchFamily="34" charset="0"/>
                <a:cs typeface="Times New Roman" pitchFamily="18" charset="0"/>
              </a:rPr>
              <a:t>evapotranspiration</a:t>
            </a:r>
            <a:r>
              <a:rPr lang="en-US" altLang="en-US" sz="2000" i="1" kern="0" dirty="0" smtClean="0">
                <a:ea typeface="Calibri" pitchFamily="34" charset="0"/>
                <a:cs typeface="Times New Roman" pitchFamily="18" charset="0"/>
              </a:rPr>
              <a:t>, </a:t>
            </a:r>
            <a:r>
              <a:rPr lang="en-US" altLang="en-US" sz="2000" i="1" kern="0" dirty="0" err="1" smtClean="0">
                <a:ea typeface="Calibri" pitchFamily="34" charset="0"/>
                <a:cs typeface="Times New Roman" pitchFamily="18" charset="0"/>
              </a:rPr>
              <a:t>NDVI</a:t>
            </a:r>
            <a:r>
              <a:rPr lang="en-US" altLang="en-US" sz="2000" i="1" kern="0" dirty="0" smtClean="0">
                <a:ea typeface="Calibri" pitchFamily="34" charset="0"/>
                <a:cs typeface="Times New Roman" pitchFamily="18" charset="0"/>
              </a:rPr>
              <a:t>, etc.).</a:t>
            </a:r>
          </a:p>
        </p:txBody>
      </p:sp>
      <p:pic>
        <p:nvPicPr>
          <p:cNvPr id="9"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1675277"/>
      </p:ext>
    </p:extLst>
  </p:cSld>
  <p:clrMapOvr>
    <a:masterClrMapping/>
  </p:clrMapOvr>
  <p:transition advTm="20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69</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Example </a:t>
            </a:r>
            <a:br>
              <a:rPr lang="en-US" sz="4000" b="1" i="1" dirty="0" smtClean="0">
                <a:solidFill>
                  <a:srgbClr val="4676A6"/>
                </a:solidFill>
              </a:rPr>
            </a:br>
            <a:r>
              <a:rPr lang="en-US" sz="4000" b="1" i="1" dirty="0" smtClean="0">
                <a:solidFill>
                  <a:srgbClr val="4676A6"/>
                </a:solidFill>
              </a:rPr>
              <a:t>agricultural insurance</a:t>
            </a:r>
            <a:endParaRPr lang="en-US" sz="4000" b="1" i="1" dirty="0">
              <a:solidFill>
                <a:srgbClr val="4676A6"/>
              </a:solidFill>
            </a:endParaRPr>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00" y="2340000"/>
            <a:ext cx="36385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8200" y="2340000"/>
            <a:ext cx="39878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378000" y="5004000"/>
            <a:ext cx="3638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spcBef>
                <a:spcPct val="0"/>
              </a:spcBef>
              <a:buSzTx/>
              <a:buFontTx/>
              <a:buNone/>
            </a:pPr>
            <a:r>
              <a:rPr lang="en-US" altLang="en-US" sz="1600" i="1" dirty="0">
                <a:latin typeface="+mn-lt"/>
              </a:rPr>
              <a:t>Pre-flood situation in the agricultural area around </a:t>
            </a:r>
            <a:r>
              <a:rPr lang="en-US" altLang="en-US" sz="1600" i="1" dirty="0" err="1">
                <a:latin typeface="+mn-lt"/>
              </a:rPr>
              <a:t>Breitenhagen</a:t>
            </a:r>
            <a:r>
              <a:rPr lang="en-US" altLang="en-US" sz="1600" i="1" dirty="0">
                <a:latin typeface="+mn-lt"/>
              </a:rPr>
              <a:t>,</a:t>
            </a:r>
          </a:p>
          <a:p>
            <a:pPr eaLnBrk="1" hangingPunct="1">
              <a:spcBef>
                <a:spcPct val="0"/>
              </a:spcBef>
              <a:buSzTx/>
              <a:buFontTx/>
              <a:buNone/>
            </a:pPr>
            <a:r>
              <a:rPr lang="en-US" altLang="en-US" sz="1600" i="1" dirty="0">
                <a:latin typeface="+mn-lt"/>
              </a:rPr>
              <a:t>Germany (source: Munich Re)</a:t>
            </a:r>
          </a:p>
        </p:txBody>
      </p:sp>
      <p:sp>
        <p:nvSpPr>
          <p:cNvPr id="10" name="TextBox 2"/>
          <p:cNvSpPr txBox="1">
            <a:spLocks noChangeArrowheads="1"/>
          </p:cNvSpPr>
          <p:nvPr/>
        </p:nvSpPr>
        <p:spPr bwMode="auto">
          <a:xfrm>
            <a:off x="4176000" y="5004000"/>
            <a:ext cx="44719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60000"/>
              <a:buFont typeface="Arial" charset="0"/>
              <a:defRPr sz="2200">
                <a:solidFill>
                  <a:srgbClr val="000000"/>
                </a:solidFill>
                <a:latin typeface="Verdana" pitchFamily="34" charset="0"/>
              </a:defRPr>
            </a:lvl1pPr>
            <a:lvl2pPr marL="742950" indent="-285750" eaLnBrk="0" hangingPunct="0">
              <a:spcBef>
                <a:spcPct val="20000"/>
              </a:spcBef>
              <a:buSzPct val="80000"/>
              <a:buFont typeface="Arial" charset="0"/>
              <a:buChar char="►"/>
              <a:defRPr sz="2000">
                <a:solidFill>
                  <a:srgbClr val="000000"/>
                </a:solidFill>
                <a:latin typeface="Verdana" pitchFamily="34" charset="0"/>
              </a:defRPr>
            </a:lvl2pPr>
            <a:lvl3pPr marL="1143000" indent="-228600" eaLnBrk="0" hangingPunct="0">
              <a:spcBef>
                <a:spcPct val="20000"/>
              </a:spcBef>
              <a:buFont typeface="Wingdings" pitchFamily="2" charset="2"/>
              <a:buChar char="§"/>
              <a:defRPr>
                <a:solidFill>
                  <a:srgbClr val="000000"/>
                </a:solidFill>
                <a:latin typeface="Verdana" pitchFamily="34" charset="0"/>
              </a:defRPr>
            </a:lvl3pPr>
            <a:lvl4pPr marL="1600200" indent="-228600" eaLnBrk="0" hangingPunct="0">
              <a:spcBef>
                <a:spcPct val="20000"/>
              </a:spcBef>
              <a:buFont typeface="Verdana" pitchFamily="34" charset="0"/>
              <a:buChar char="­"/>
              <a:defRPr sz="1600">
                <a:solidFill>
                  <a:srgbClr val="000000"/>
                </a:solidFill>
                <a:latin typeface="Verdana" pitchFamily="34" charset="0"/>
              </a:defRPr>
            </a:lvl4pPr>
            <a:lvl5pPr marL="2057400" indent="-228600" eaLnBrk="0" hangingPunct="0">
              <a:spcBef>
                <a:spcPct val="20000"/>
              </a:spcBef>
              <a:buChar char="•"/>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spcBef>
                <a:spcPct val="0"/>
              </a:spcBef>
              <a:buSzTx/>
              <a:buFontTx/>
              <a:buNone/>
            </a:pPr>
            <a:r>
              <a:rPr lang="en-US" altLang="en-US" sz="1600" i="1" dirty="0">
                <a:latin typeface="+mn-lt"/>
              </a:rPr>
              <a:t>Flood on the River Elbe in the agricultural area around </a:t>
            </a:r>
            <a:r>
              <a:rPr lang="en-US" altLang="en-US" sz="1600" i="1" dirty="0" err="1">
                <a:latin typeface="+mn-lt"/>
              </a:rPr>
              <a:t>Breitenhagen</a:t>
            </a:r>
            <a:r>
              <a:rPr lang="en-US" altLang="en-US" sz="1600" i="1" dirty="0">
                <a:latin typeface="+mn-lt"/>
              </a:rPr>
              <a:t> in Germany in June 2013. </a:t>
            </a:r>
            <a:r>
              <a:rPr lang="en-US" altLang="en-US" sz="1600" i="1" dirty="0" smtClean="0">
                <a:latin typeface="+mn-lt"/>
              </a:rPr>
              <a:t/>
            </a:r>
            <a:br>
              <a:rPr lang="en-US" altLang="en-US" sz="1600" i="1" dirty="0" smtClean="0">
                <a:latin typeface="+mn-lt"/>
              </a:rPr>
            </a:br>
            <a:r>
              <a:rPr lang="en-US" altLang="en-US" sz="1600" i="1" dirty="0" smtClean="0">
                <a:latin typeface="+mn-lt"/>
              </a:rPr>
              <a:t>The </a:t>
            </a:r>
            <a:r>
              <a:rPr lang="en-US" altLang="en-US" sz="1600" i="1" dirty="0">
                <a:latin typeface="+mn-lt"/>
              </a:rPr>
              <a:t>flooded area is shown in light blue, and the reference water level in dark blue </a:t>
            </a:r>
            <a:r>
              <a:rPr lang="en-US" altLang="en-US" sz="1600" i="1" dirty="0" smtClean="0">
                <a:latin typeface="+mn-lt"/>
              </a:rPr>
              <a:t/>
            </a:r>
            <a:br>
              <a:rPr lang="en-US" altLang="en-US" sz="1600" i="1" dirty="0" smtClean="0">
                <a:latin typeface="+mn-lt"/>
              </a:rPr>
            </a:br>
            <a:r>
              <a:rPr lang="en-US" altLang="en-US" sz="1600" i="1" dirty="0" smtClean="0">
                <a:latin typeface="+mn-lt"/>
              </a:rPr>
              <a:t>(</a:t>
            </a:r>
            <a:r>
              <a:rPr lang="en-US" altLang="en-US" sz="1600" i="1" dirty="0">
                <a:latin typeface="+mn-lt"/>
              </a:rPr>
              <a:t>source: Munich Re)</a:t>
            </a:r>
            <a:endParaRPr lang="en-US" altLang="en-US" sz="1600" dirty="0">
              <a:latin typeface="+mn-lt"/>
            </a:endParaRPr>
          </a:p>
        </p:txBody>
      </p:sp>
      <p:pic>
        <p:nvPicPr>
          <p:cNvPr id="11"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933214410"/>
      </p:ext>
    </p:extLst>
  </p:cSld>
  <p:clrMapOvr>
    <a:masterClrMapping/>
  </p:clrMapOvr>
  <p:transition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1800000"/>
            <a:ext cx="8424000" cy="4796597"/>
          </a:xfrm>
        </p:spPr>
        <p:txBody>
          <a:bodyPr>
            <a:noAutofit/>
          </a:bodyPr>
          <a:lstStyle/>
          <a:p>
            <a:pPr marL="0" marR="0" indent="0">
              <a:lnSpc>
                <a:spcPct val="80000"/>
              </a:lnSpc>
              <a:spcBef>
                <a:spcPts val="0"/>
              </a:spcBef>
              <a:spcAft>
                <a:spcPts val="1200"/>
              </a:spcAft>
              <a:buNone/>
            </a:pPr>
            <a:r>
              <a:rPr lang="en-US" sz="2600" dirty="0" smtClean="0">
                <a:ea typeface="Calibri"/>
                <a:cs typeface="Times New Roman"/>
              </a:rPr>
              <a:t>In </a:t>
            </a:r>
            <a:r>
              <a:rPr lang="en-US" sz="2600" dirty="0">
                <a:ea typeface="Calibri"/>
                <a:cs typeface="Times New Roman"/>
              </a:rPr>
              <a:t>relation to crop farming and livestock farming, the term “agriculture” may be defined as: </a:t>
            </a:r>
            <a:r>
              <a:rPr lang="en-US" sz="2600" dirty="0" smtClean="0">
                <a:ea typeface="Calibri"/>
                <a:cs typeface="Times New Roman"/>
              </a:rPr>
              <a:t/>
            </a:r>
            <a:br>
              <a:rPr lang="en-US" sz="2600" dirty="0" smtClean="0">
                <a:ea typeface="Calibri"/>
                <a:cs typeface="Times New Roman"/>
              </a:rPr>
            </a:br>
            <a:r>
              <a:rPr lang="en-US" sz="2600" b="1" dirty="0" smtClean="0">
                <a:solidFill>
                  <a:srgbClr val="4676A6"/>
                </a:solidFill>
                <a:ea typeface="Calibri"/>
                <a:cs typeface="Times New Roman"/>
              </a:rPr>
              <a:t>the </a:t>
            </a:r>
            <a:r>
              <a:rPr lang="en-US" sz="2600" b="1" dirty="0">
                <a:solidFill>
                  <a:srgbClr val="4676A6"/>
                </a:solidFill>
                <a:ea typeface="Calibri"/>
                <a:cs typeface="Times New Roman"/>
              </a:rPr>
              <a:t>art and science of growing plants and other crops and </a:t>
            </a:r>
            <a:r>
              <a:rPr lang="en-US" sz="2600" b="1" dirty="0" smtClean="0">
                <a:solidFill>
                  <a:srgbClr val="4676A6"/>
                </a:solidFill>
                <a:ea typeface="Calibri"/>
                <a:cs typeface="Times New Roman"/>
              </a:rPr>
              <a:t>the </a:t>
            </a:r>
            <a:r>
              <a:rPr lang="en-US" sz="2600" b="1" dirty="0">
                <a:solidFill>
                  <a:srgbClr val="4676A6"/>
                </a:solidFill>
                <a:ea typeface="Calibri"/>
                <a:cs typeface="Times New Roman"/>
              </a:rPr>
              <a:t>raising of animals for food, other human needs, or economic </a:t>
            </a:r>
            <a:r>
              <a:rPr lang="en-US" sz="2600" b="1" dirty="0" smtClean="0">
                <a:solidFill>
                  <a:srgbClr val="4676A6"/>
                </a:solidFill>
                <a:ea typeface="Calibri"/>
                <a:cs typeface="Times New Roman"/>
              </a:rPr>
              <a:t>gain</a:t>
            </a:r>
          </a:p>
          <a:p>
            <a:pPr marL="0" marR="0" indent="0">
              <a:lnSpc>
                <a:spcPct val="80000"/>
              </a:lnSpc>
              <a:spcBef>
                <a:spcPts val="0"/>
              </a:spcBef>
              <a:spcAft>
                <a:spcPts val="1200"/>
              </a:spcAft>
              <a:buNone/>
            </a:pPr>
            <a:endParaRPr lang="en-US" sz="2600" b="1" dirty="0">
              <a:solidFill>
                <a:srgbClr val="4676A6"/>
              </a:solidFill>
              <a:ea typeface="Calibri"/>
              <a:cs typeface="Times New Roman"/>
            </a:endParaRPr>
          </a:p>
          <a:p>
            <a:pPr marL="0" marR="0" indent="0">
              <a:lnSpc>
                <a:spcPct val="80000"/>
              </a:lnSpc>
              <a:spcBef>
                <a:spcPts val="0"/>
              </a:spcBef>
              <a:buNone/>
            </a:pPr>
            <a:r>
              <a:rPr lang="en-US" sz="2600" dirty="0" smtClean="0">
                <a:ea typeface="Calibri"/>
                <a:cs typeface="Times New Roman"/>
              </a:rPr>
              <a:t>Focus </a:t>
            </a:r>
            <a:r>
              <a:rPr lang="en-US" sz="2600" dirty="0">
                <a:ea typeface="Calibri"/>
                <a:cs typeface="Times New Roman"/>
              </a:rPr>
              <a:t>on: </a:t>
            </a:r>
            <a:endParaRPr lang="en-US" sz="2600" dirty="0" smtClean="0">
              <a:ea typeface="Calibri"/>
              <a:cs typeface="Times New Roman"/>
            </a:endParaRPr>
          </a:p>
          <a:p>
            <a:pPr lvl="0">
              <a:lnSpc>
                <a:spcPct val="80000"/>
              </a:lnSpc>
              <a:spcBef>
                <a:spcPts val="0"/>
              </a:spcBef>
              <a:spcAft>
                <a:spcPts val="1200"/>
              </a:spcAft>
            </a:pPr>
            <a:r>
              <a:rPr lang="en-US" sz="2600" b="1" dirty="0" smtClean="0">
                <a:ea typeface="Calibri"/>
                <a:cs typeface="Times New Roman"/>
              </a:rPr>
              <a:t>Growing</a:t>
            </a:r>
            <a:r>
              <a:rPr lang="en-US" sz="2600" dirty="0" smtClean="0">
                <a:ea typeface="Calibri"/>
                <a:cs typeface="Times New Roman"/>
              </a:rPr>
              <a:t> plants and other crops (including pasture),</a:t>
            </a:r>
          </a:p>
          <a:p>
            <a:pPr lvl="0">
              <a:lnSpc>
                <a:spcPct val="80000"/>
              </a:lnSpc>
              <a:spcBef>
                <a:spcPts val="0"/>
              </a:spcBef>
              <a:spcAft>
                <a:spcPts val="1200"/>
              </a:spcAft>
            </a:pPr>
            <a:r>
              <a:rPr lang="en-US" sz="2600" b="1" dirty="0" smtClean="0">
                <a:ea typeface="Calibri"/>
                <a:cs typeface="Times New Roman"/>
              </a:rPr>
              <a:t>Transportation</a:t>
            </a:r>
            <a:r>
              <a:rPr lang="en-US" sz="2600" dirty="0" smtClean="0">
                <a:ea typeface="Calibri"/>
                <a:cs typeface="Times New Roman"/>
              </a:rPr>
              <a:t> </a:t>
            </a:r>
            <a:r>
              <a:rPr lang="en-US" sz="2600" dirty="0">
                <a:ea typeface="Calibri"/>
                <a:cs typeface="Times New Roman"/>
              </a:rPr>
              <a:t>of agricultural produce to the market,</a:t>
            </a:r>
          </a:p>
          <a:p>
            <a:pPr lvl="0">
              <a:lnSpc>
                <a:spcPct val="80000"/>
              </a:lnSpc>
              <a:spcBef>
                <a:spcPts val="0"/>
              </a:spcBef>
              <a:spcAft>
                <a:spcPts val="1200"/>
              </a:spcAft>
            </a:pPr>
            <a:r>
              <a:rPr lang="en-US" sz="2600" dirty="0">
                <a:ea typeface="Calibri"/>
                <a:cs typeface="Times New Roman"/>
              </a:rPr>
              <a:t>Derived products and services related to agriculture with a distinctive geospatial component, such as (re-)</a:t>
            </a:r>
            <a:r>
              <a:rPr lang="en-US" sz="2600" b="1" dirty="0">
                <a:ea typeface="Calibri"/>
                <a:cs typeface="Times New Roman"/>
              </a:rPr>
              <a:t>insurance</a:t>
            </a:r>
            <a:r>
              <a:rPr lang="en-US" sz="2600" dirty="0">
                <a:ea typeface="Calibri"/>
                <a:cs typeface="Times New Roman"/>
              </a:rPr>
              <a:t>, monitoring of compliance with agricultural </a:t>
            </a:r>
            <a:r>
              <a:rPr lang="en-US" sz="2600" b="1" dirty="0">
                <a:ea typeface="Calibri"/>
                <a:cs typeface="Times New Roman"/>
              </a:rPr>
              <a:t>policies</a:t>
            </a:r>
            <a:r>
              <a:rPr lang="en-US" sz="2600" dirty="0">
                <a:ea typeface="Calibri"/>
                <a:cs typeface="Times New Roman"/>
              </a:rPr>
              <a:t> and regulations and other forms of (risk) </a:t>
            </a:r>
            <a:r>
              <a:rPr lang="en-US" sz="2600" b="1" dirty="0">
                <a:ea typeface="Calibri"/>
                <a:cs typeface="Times New Roman"/>
              </a:rPr>
              <a:t>management</a:t>
            </a:r>
            <a:r>
              <a:rPr lang="en-US" sz="2600" dirty="0" smtClean="0">
                <a:ea typeface="Calibri"/>
                <a:cs typeface="Times New Roman"/>
              </a:rPr>
              <a:t>.</a:t>
            </a:r>
            <a:endParaRPr lang="en-US" sz="2600" dirty="0">
              <a:ea typeface="Calibri"/>
              <a:cs typeface="Times New Roman"/>
            </a:endParaRPr>
          </a:p>
        </p:txBody>
      </p:sp>
      <p:sp>
        <p:nvSpPr>
          <p:cNvPr id="6" name="Slide Number Placeholder 5"/>
          <p:cNvSpPr>
            <a:spLocks noGrp="1"/>
          </p:cNvSpPr>
          <p:nvPr>
            <p:ph type="sldNum" sz="quarter" idx="12"/>
          </p:nvPr>
        </p:nvSpPr>
        <p:spPr/>
        <p:txBody>
          <a:bodyPr/>
          <a:lstStyle/>
          <a:p>
            <a:fld id="{7AE59B96-4131-4DD5-A7F3-9C8969C240CC}" type="slidenum">
              <a:rPr lang="en-US" smtClean="0"/>
              <a:pPr/>
              <a:t>7</a:t>
            </a:fld>
            <a:endParaRPr lang="en-US" dirty="0"/>
          </a:p>
        </p:txBody>
      </p:sp>
      <p:sp>
        <p:nvSpPr>
          <p:cNvPr id="2" name="TextBox 1"/>
          <p:cNvSpPr txBox="1"/>
          <p:nvPr/>
        </p:nvSpPr>
        <p:spPr>
          <a:xfrm>
            <a:off x="378000" y="900000"/>
            <a:ext cx="8208000" cy="707886"/>
          </a:xfrm>
          <a:prstGeom prst="rect">
            <a:avLst/>
          </a:prstGeom>
          <a:noFill/>
        </p:spPr>
        <p:txBody>
          <a:bodyPr wrap="square" rtlCol="0" anchor="ctr">
            <a:spAutoFit/>
          </a:bodyPr>
          <a:lstStyle/>
          <a:p>
            <a:pPr algn="r"/>
            <a:r>
              <a:rPr lang="en-US" sz="4000" b="1" i="1" dirty="0" smtClean="0">
                <a:solidFill>
                  <a:srgbClr val="4676A6"/>
                </a:solidFill>
              </a:rPr>
              <a:t>Scope</a:t>
            </a:r>
            <a:endParaRPr lang="en-US" sz="4000" b="1" i="1" dirty="0">
              <a:solidFill>
                <a:srgbClr val="4676A6"/>
              </a:solidFill>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537521376"/>
      </p:ext>
    </p:extLst>
  </p:cSld>
  <p:clrMapOvr>
    <a:masterClrMapping/>
  </p:clrMapOvr>
  <p:transition advTm="2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70</a:t>
            </a:fld>
            <a:endParaRPr lang="en-US"/>
          </a:p>
        </p:txBody>
      </p:sp>
      <p:sp>
        <p:nvSpPr>
          <p:cNvPr id="2" name="TextBox 1"/>
          <p:cNvSpPr txBox="1"/>
          <p:nvPr/>
        </p:nvSpPr>
        <p:spPr>
          <a:xfrm>
            <a:off x="2085187" y="900000"/>
            <a:ext cx="6500813" cy="707886"/>
          </a:xfrm>
          <a:prstGeom prst="rect">
            <a:avLst/>
          </a:prstGeom>
          <a:noFill/>
        </p:spPr>
        <p:txBody>
          <a:bodyPr wrap="square" rtlCol="0">
            <a:spAutoFit/>
          </a:bodyPr>
          <a:lstStyle/>
          <a:p>
            <a:pPr algn="r"/>
            <a:r>
              <a:rPr lang="en-US" sz="4000" b="1" i="1" dirty="0" smtClean="0">
                <a:solidFill>
                  <a:srgbClr val="4676A6"/>
                </a:solidFill>
              </a:rPr>
              <a:t>Insurance</a:t>
            </a:r>
            <a:endParaRPr lang="en-US" sz="4000" b="1" i="1" dirty="0">
              <a:solidFill>
                <a:srgbClr val="4676A6"/>
              </a:solidFill>
            </a:endParaRPr>
          </a:p>
        </p:txBody>
      </p:sp>
      <p:sp>
        <p:nvSpPr>
          <p:cNvPr id="10"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000" lvl="0" indent="-342000">
              <a:lnSpc>
                <a:spcPct val="80000"/>
              </a:lnSpc>
              <a:spcBef>
                <a:spcPts val="0"/>
              </a:spcBef>
              <a:spcAft>
                <a:spcPts val="1200"/>
              </a:spcAft>
              <a:buFont typeface="Arial" panose="020B0604020202020204" pitchFamily="34" charset="0"/>
              <a:buChar char="•"/>
              <a:defRPr/>
            </a:pPr>
            <a:r>
              <a:rPr lang="en-US" sz="2600" kern="0" dirty="0" smtClean="0"/>
              <a:t>Insurance against extreme events and/or reduced yields is an </a:t>
            </a:r>
            <a:r>
              <a:rPr lang="en-US" sz="2600" kern="0" dirty="0">
                <a:solidFill>
                  <a:srgbClr val="4676A6"/>
                </a:solidFill>
              </a:rPr>
              <a:t>important safety net for farming</a:t>
            </a:r>
            <a:r>
              <a:rPr lang="en-GB" sz="2600" kern="0" noProof="0" dirty="0" smtClean="0"/>
              <a:t>.</a:t>
            </a:r>
            <a:endParaRPr kumimoji="0" lang="en-GB" sz="2600" i="0" u="none" strike="noStrike" kern="0" cap="none" spc="0" normalizeH="0" noProof="0" dirty="0" smtClean="0">
              <a:ln>
                <a:noFill/>
              </a:ln>
              <a:solidFill>
                <a:srgbClr val="000000"/>
              </a:solidFill>
              <a:effectLst/>
              <a:uLnTx/>
              <a:uFillTx/>
            </a:endParaRPr>
          </a:p>
          <a:p>
            <a:pPr marL="342000" marR="0" lvl="0" indent="-342000" algn="l" defTabSz="914400" rtl="0" eaLnBrk="0" fontAlgn="base" latinLnBrk="0" hangingPunct="0">
              <a:lnSpc>
                <a:spcPct val="80000"/>
              </a:lnSpc>
              <a:spcBef>
                <a:spcPts val="0"/>
              </a:spcBef>
              <a:spcAft>
                <a:spcPts val="1200"/>
              </a:spcAft>
              <a:buClrTx/>
              <a:buSzPct val="60000"/>
              <a:buFont typeface="Arial" panose="020B0604020202020204" pitchFamily="34" charset="0"/>
              <a:buChar char="•"/>
              <a:tabLst/>
              <a:defRPr/>
            </a:pPr>
            <a:r>
              <a:rPr kumimoji="0" lang="en-GB" sz="2600" i="0" u="none" strike="noStrike" kern="0" cap="none" spc="0" normalizeH="0" noProof="0" dirty="0" smtClean="0">
                <a:ln>
                  <a:noFill/>
                </a:ln>
                <a:solidFill>
                  <a:srgbClr val="000000"/>
                </a:solidFill>
                <a:effectLst/>
                <a:uLnTx/>
                <a:uFillTx/>
              </a:rPr>
              <a:t>Earth observation</a:t>
            </a:r>
            <a:r>
              <a:rPr lang="en-GB" sz="2600" kern="0" noProof="0" dirty="0"/>
              <a:t> </a:t>
            </a:r>
            <a:r>
              <a:rPr lang="en-GB" sz="2600" kern="0" dirty="0">
                <a:solidFill>
                  <a:srgbClr val="4676A6"/>
                </a:solidFill>
              </a:rPr>
              <a:t>helps reduce costs in assessing risk and monitoring and verification</a:t>
            </a:r>
            <a:r>
              <a:rPr lang="en-GB" sz="2600" kern="0" noProof="0" dirty="0" smtClean="0"/>
              <a:t>. Index-based insurance, where pay-out is a based on performance of a single or a small number of parameters, earth observation can play a key role.</a:t>
            </a:r>
          </a:p>
          <a:p>
            <a:pPr marL="342000" indent="-342000">
              <a:lnSpc>
                <a:spcPct val="80000"/>
              </a:lnSpc>
              <a:spcBef>
                <a:spcPts val="0"/>
              </a:spcBef>
              <a:spcAft>
                <a:spcPts val="1200"/>
              </a:spcAft>
              <a:buFont typeface="Arial" panose="020B0604020202020204" pitchFamily="34" charset="0"/>
              <a:buChar char="•"/>
              <a:defRPr/>
            </a:pPr>
            <a:r>
              <a:rPr lang="en-GB" sz="2600" kern="0" dirty="0">
                <a:solidFill>
                  <a:srgbClr val="4676A6"/>
                </a:solidFill>
              </a:rPr>
              <a:t>Cost estimate: </a:t>
            </a:r>
            <a:r>
              <a:rPr lang="en-US" sz="2600" kern="0" dirty="0">
                <a:solidFill>
                  <a:schemeClr val="tx1"/>
                </a:solidFill>
              </a:rPr>
              <a:t>10 – 20 € / ha for smallholder farmers in Africa is an acceptable range for premiums</a:t>
            </a:r>
            <a:r>
              <a:rPr lang="en-US" sz="2600" kern="0" dirty="0" smtClean="0"/>
              <a:t>.</a:t>
            </a:r>
            <a:endParaRPr lang="en-GB" sz="2600" kern="0" dirty="0"/>
          </a:p>
          <a:p>
            <a:pPr marL="342000" lvl="0" indent="-342000">
              <a:lnSpc>
                <a:spcPct val="80000"/>
              </a:lnSpc>
              <a:spcBef>
                <a:spcPts val="0"/>
              </a:spcBef>
              <a:spcAft>
                <a:spcPts val="1200"/>
              </a:spcAft>
              <a:buFont typeface="Arial" panose="020B0604020202020204" pitchFamily="34" charset="0"/>
              <a:buChar char="•"/>
              <a:defRPr/>
            </a:pPr>
            <a:r>
              <a:rPr lang="en-US" sz="2600" kern="0" dirty="0">
                <a:solidFill>
                  <a:srgbClr val="4676A6"/>
                </a:solidFill>
              </a:rPr>
              <a:t>Main challenges: </a:t>
            </a:r>
            <a:r>
              <a:rPr lang="en-US" sz="2600" kern="0" dirty="0">
                <a:solidFill>
                  <a:schemeClr val="tx1"/>
                </a:solidFill>
              </a:rPr>
              <a:t>acceptance, business model</a:t>
            </a:r>
            <a:r>
              <a:rPr lang="en-US" sz="2600" kern="0" dirty="0" smtClean="0"/>
              <a:t>.</a:t>
            </a:r>
            <a:endParaRPr kumimoji="0" lang="en-GB" sz="2600" i="0" u="none" strike="noStrike" kern="0" cap="none" spc="0" normalizeH="0" baseline="0" noProof="0" dirty="0" smtClean="0">
              <a:ln>
                <a:noFill/>
              </a:ln>
              <a:solidFill>
                <a:srgbClr val="000000"/>
              </a:solidFill>
              <a:effectLst/>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406837089"/>
      </p:ext>
    </p:extLst>
  </p:cSld>
  <p:clrMapOvr>
    <a:masterClrMapping/>
  </p:clrMapOvr>
  <p:transition advTm="20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1800000"/>
            <a:ext cx="8208000" cy="4679205"/>
          </a:xfrm>
        </p:spPr>
        <p:txBody>
          <a:bodyPr>
            <a:normAutofit/>
          </a:bodyPr>
          <a:lstStyle/>
          <a:p>
            <a:pPr marL="0" indent="0">
              <a:lnSpc>
                <a:spcPct val="80000"/>
              </a:lnSpc>
              <a:spcBef>
                <a:spcPts val="0"/>
              </a:spcBef>
              <a:buNone/>
            </a:pPr>
            <a:r>
              <a:rPr lang="en-US" sz="2600" b="1" dirty="0" smtClean="0"/>
              <a:t>FESA (EARS): </a:t>
            </a:r>
          </a:p>
          <a:p>
            <a:pPr marL="0" indent="0">
              <a:lnSpc>
                <a:spcPct val="80000"/>
              </a:lnSpc>
              <a:spcBef>
                <a:spcPts val="0"/>
              </a:spcBef>
              <a:buNone/>
            </a:pPr>
            <a:r>
              <a:rPr lang="en-US" sz="2000" i="1" dirty="0" smtClean="0"/>
              <a:t>the food early solutions for Africa offers a framework for index-based insurance for small farmers, based on evapotranspiration.</a:t>
            </a:r>
            <a:endParaRPr lang="en-US" sz="2000" dirty="0" smtClean="0"/>
          </a:p>
          <a:p>
            <a:pPr marL="0" indent="0">
              <a:lnSpc>
                <a:spcPct val="80000"/>
              </a:lnSpc>
              <a:spcBef>
                <a:spcPts val="0"/>
              </a:spcBef>
              <a:buNone/>
            </a:pPr>
            <a:endParaRPr lang="en-US" sz="2600" b="1" dirty="0" smtClean="0"/>
          </a:p>
          <a:p>
            <a:pPr marL="0" indent="0">
              <a:lnSpc>
                <a:spcPct val="80000"/>
              </a:lnSpc>
              <a:spcBef>
                <a:spcPts val="0"/>
              </a:spcBef>
              <a:buNone/>
            </a:pPr>
            <a:r>
              <a:rPr lang="en-US" sz="2600" dirty="0" smtClean="0"/>
              <a:t>Many national (mainly conventional) agricultural insurance schemes, where earth observation is used for verification and compliance monitoring.</a:t>
            </a:r>
          </a:p>
          <a:p>
            <a:pPr marL="0" indent="0">
              <a:lnSpc>
                <a:spcPct val="80000"/>
              </a:lnSpc>
              <a:spcBef>
                <a:spcPts val="0"/>
              </a:spcBef>
              <a:buNone/>
            </a:pPr>
            <a:endParaRPr lang="en-US" sz="2600" dirty="0"/>
          </a:p>
          <a:p>
            <a:pPr marL="0" indent="0">
              <a:lnSpc>
                <a:spcPct val="80000"/>
              </a:lnSpc>
              <a:spcBef>
                <a:spcPts val="0"/>
              </a:spcBef>
              <a:buNone/>
            </a:pPr>
            <a:r>
              <a:rPr lang="en-US" sz="2600" dirty="0" smtClean="0"/>
              <a:t>There are also many index-insurance pilot projects for small farmers, based on earth observation, with different parameters, such as rainfall, NDVI, evapotranspiration, in cooperation with the World Bank, Munich Re, Swiss Re, etc.</a:t>
            </a:r>
            <a:endParaRPr lang="en-US" sz="2600" dirty="0"/>
          </a:p>
          <a:p>
            <a:pPr marL="0" indent="0">
              <a:lnSpc>
                <a:spcPct val="80000"/>
              </a:lnSpc>
              <a:spcBef>
                <a:spcPts val="0"/>
              </a:spcBef>
              <a:buNone/>
            </a:pPr>
            <a:endParaRPr lang="en-US" sz="2600" dirty="0" smtClean="0"/>
          </a:p>
        </p:txBody>
      </p:sp>
      <p:sp>
        <p:nvSpPr>
          <p:cNvPr id="5" name="Slide Number Placeholder 4"/>
          <p:cNvSpPr>
            <a:spLocks noGrp="1"/>
          </p:cNvSpPr>
          <p:nvPr>
            <p:ph type="sldNum" sz="quarter" idx="12"/>
          </p:nvPr>
        </p:nvSpPr>
        <p:spPr/>
        <p:txBody>
          <a:bodyPr/>
          <a:lstStyle/>
          <a:p>
            <a:fld id="{7AE59B96-4131-4DD5-A7F3-9C8969C240CC}" type="slidenum">
              <a:rPr lang="en-US" smtClean="0"/>
              <a:pPr/>
              <a:t>71</a:t>
            </a:fld>
            <a:endParaRPr lang="en-US"/>
          </a:p>
        </p:txBody>
      </p:sp>
      <p:sp>
        <p:nvSpPr>
          <p:cNvPr id="7" name="Title 1"/>
          <p:cNvSpPr txBox="1">
            <a:spLocks/>
          </p:cNvSpPr>
          <p:nvPr/>
        </p:nvSpPr>
        <p:spPr>
          <a:xfrm>
            <a:off x="3958800" y="900000"/>
            <a:ext cx="4627200" cy="709200"/>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u="none" strike="noStrike" kern="1200" cap="none" spc="0" normalizeH="0" baseline="0" noProof="0" dirty="0" smtClean="0">
              <a:ln>
                <a:noFill/>
              </a:ln>
              <a:solidFill>
                <a:srgbClr val="00B0F0"/>
              </a:solidFill>
              <a:effectLst/>
              <a:uLnTx/>
              <a:uFillTx/>
              <a:latin typeface="+mj-lt"/>
              <a:ea typeface="+mj-ea"/>
              <a:cs typeface="+mj-cs"/>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en-US" sz="16000" b="1" i="1" noProof="0" dirty="0" smtClean="0">
                <a:solidFill>
                  <a:srgbClr val="4676A6"/>
                </a:solidFill>
                <a:latin typeface="+mj-lt"/>
                <a:ea typeface="+mj-ea"/>
                <a:cs typeface="+mj-cs"/>
              </a:rPr>
              <a:t>Examples:</a:t>
            </a:r>
            <a:endParaRPr kumimoji="0" lang="en-US" sz="16000" b="1" i="1" u="none" strike="noStrike" kern="1200" cap="none" spc="0" normalizeH="0" noProof="0" dirty="0">
              <a:ln>
                <a:noFill/>
              </a:ln>
              <a:solidFill>
                <a:srgbClr val="4676A6"/>
              </a:solidFill>
              <a:effectLst/>
              <a:uLnTx/>
              <a:uFillTx/>
              <a:latin typeface="+mj-lt"/>
              <a:ea typeface="+mj-ea"/>
              <a:cs typeface="+mj-cs"/>
            </a:endParaRPr>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1748875285"/>
      </p:ext>
    </p:extLst>
  </p:cSld>
  <p:clrMapOvr>
    <a:masterClrMapping/>
  </p:clrMapOvr>
  <p:transition advTm="20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72</a:t>
            </a:fld>
            <a:endParaRPr lang="en-US"/>
          </a:p>
        </p:txBody>
      </p:sp>
      <p:sp>
        <p:nvSpPr>
          <p:cNvPr id="2" name="TextBox 1"/>
          <p:cNvSpPr txBox="1"/>
          <p:nvPr/>
        </p:nvSpPr>
        <p:spPr>
          <a:xfrm>
            <a:off x="2254773" y="324000"/>
            <a:ext cx="6331227" cy="1323439"/>
          </a:xfrm>
          <a:prstGeom prst="rect">
            <a:avLst/>
          </a:prstGeom>
          <a:noFill/>
        </p:spPr>
        <p:txBody>
          <a:bodyPr wrap="square" rtlCol="0">
            <a:spAutoFit/>
          </a:bodyPr>
          <a:lstStyle/>
          <a:p>
            <a:pPr algn="r"/>
            <a:r>
              <a:rPr lang="en-US" sz="4000" b="1" i="1" dirty="0" smtClean="0">
                <a:solidFill>
                  <a:srgbClr val="4676A6"/>
                </a:solidFill>
              </a:rPr>
              <a:t>Growth potential for </a:t>
            </a:r>
            <a:br>
              <a:rPr lang="en-US" sz="4000" b="1" i="1" dirty="0" smtClean="0">
                <a:solidFill>
                  <a:srgbClr val="4676A6"/>
                </a:solidFill>
              </a:rPr>
            </a:br>
            <a:r>
              <a:rPr lang="en-US" sz="4000" b="1" i="1" dirty="0" smtClean="0">
                <a:solidFill>
                  <a:srgbClr val="4676A6"/>
                </a:solidFill>
              </a:rPr>
              <a:t>earth observation</a:t>
            </a:r>
            <a:endParaRPr lang="en-US" sz="4000" b="1" i="1" dirty="0">
              <a:solidFill>
                <a:srgbClr val="4676A6"/>
              </a:solidFill>
            </a:endParaRPr>
          </a:p>
        </p:txBody>
      </p:sp>
      <p:sp>
        <p:nvSpPr>
          <p:cNvPr id="5" name="Tijdelijke aanduiding voor inhoud 2"/>
          <p:cNvSpPr txBox="1">
            <a:spLocks/>
          </p:cNvSpPr>
          <p:nvPr/>
        </p:nvSpPr>
        <p:spPr bwMode="auto">
          <a:xfrm>
            <a:off x="378000" y="180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altLang="en-US" sz="2600" b="1" i="0" u="none" strike="noStrike" kern="0" cap="none" spc="0" normalizeH="0" baseline="0" noProof="0" dirty="0" smtClean="0">
                <a:ln>
                  <a:noFill/>
                </a:ln>
                <a:solidFill>
                  <a:srgbClr val="000000"/>
                </a:solidFill>
                <a:effectLst/>
                <a:uLnTx/>
                <a:uFillTx/>
              </a:rPr>
              <a:t>Precision agriculture: increase yields and productivity</a:t>
            </a:r>
            <a:r>
              <a:rPr kumimoji="0" lang="en-US" altLang="en-US" sz="2600" b="0" i="0" u="none" strike="noStrike" kern="0" cap="none" spc="0" normalizeH="0" baseline="0" noProof="0" dirty="0" smtClean="0">
                <a:ln>
                  <a:noFill/>
                </a:ln>
                <a:solidFill>
                  <a:srgbClr val="000000"/>
                </a:solidFill>
                <a:effectLst/>
                <a:uLnTx/>
                <a:uFillTx/>
              </a:rPr>
              <a:t>.</a:t>
            </a:r>
            <a:r>
              <a:rPr kumimoji="0" lang="en-US" altLang="en-US" sz="2600" b="0" i="0" u="none" strike="noStrike" kern="0" cap="none" spc="0" normalizeH="0" noProof="0" dirty="0" smtClean="0">
                <a:ln>
                  <a:noFill/>
                </a:ln>
                <a:solidFill>
                  <a:srgbClr val="000000"/>
                </a:solidFill>
                <a:effectLst/>
                <a:uLnTx/>
                <a:uFillTx/>
              </a:rPr>
              <a:t> </a:t>
            </a:r>
            <a:r>
              <a:rPr kumimoji="0" lang="en-US" altLang="en-US" sz="2400" b="0" i="0" u="none" strike="noStrike" kern="0" cap="none" spc="0" normalizeH="0" noProof="0" dirty="0" smtClean="0">
                <a:ln>
                  <a:noFill/>
                </a:ln>
                <a:solidFill>
                  <a:srgbClr val="000000"/>
                </a:solidFill>
                <a:effectLst/>
                <a:uLnTx/>
                <a:uFillTx/>
              </a:rPr>
              <a:t/>
            </a:r>
            <a:br>
              <a:rPr kumimoji="0" lang="en-US" altLang="en-US" sz="2400" b="0" i="0" u="none" strike="noStrike" kern="0" cap="none" spc="0" normalizeH="0" noProof="0" dirty="0" smtClean="0">
                <a:ln>
                  <a:noFill/>
                </a:ln>
                <a:solidFill>
                  <a:srgbClr val="000000"/>
                </a:solidFill>
                <a:effectLst/>
                <a:uLnTx/>
                <a:uFillTx/>
              </a:rPr>
            </a:br>
            <a:r>
              <a:rPr kumimoji="0" lang="en-US" altLang="en-US" sz="2000" b="0" i="0" u="none" strike="noStrike" kern="0" cap="none" spc="0" normalizeH="0" baseline="0" noProof="0" dirty="0" smtClean="0">
                <a:ln>
                  <a:noFill/>
                </a:ln>
                <a:solidFill>
                  <a:srgbClr val="4676A6"/>
                </a:solidFill>
                <a:effectLst/>
                <a:uLnTx/>
                <a:uFillTx/>
              </a:rPr>
              <a:t>Main clients: commercial large-scale agri-businesses.</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altLang="en-US" sz="2600" b="1" i="0" u="none" strike="noStrike" kern="0" cap="none" spc="0" normalizeH="0" baseline="0" noProof="0" dirty="0" smtClean="0">
                <a:ln>
                  <a:noFill/>
                </a:ln>
                <a:solidFill>
                  <a:srgbClr val="000000"/>
                </a:solidFill>
                <a:effectLst/>
                <a:uLnTx/>
                <a:uFillTx/>
              </a:rPr>
              <a:t>More detailed agricultural information systems, including monitoring and control. </a:t>
            </a:r>
            <a:r>
              <a:rPr kumimoji="0" lang="en-US" altLang="en-US" sz="2400" b="1" i="0" u="none" strike="noStrike" kern="0" cap="none" spc="0" normalizeH="0" baseline="0" noProof="0" dirty="0" smtClean="0">
                <a:ln>
                  <a:noFill/>
                </a:ln>
                <a:solidFill>
                  <a:srgbClr val="000000"/>
                </a:solidFill>
                <a:effectLst/>
                <a:uLnTx/>
                <a:uFillTx/>
              </a:rPr>
              <a:t/>
            </a:r>
            <a:br>
              <a:rPr kumimoji="0" lang="en-US" altLang="en-US" sz="2400" b="1" i="0" u="none" strike="noStrike" kern="0" cap="none" spc="0" normalizeH="0" baseline="0" noProof="0" dirty="0" smtClean="0">
                <a:ln>
                  <a:noFill/>
                </a:ln>
                <a:solidFill>
                  <a:srgbClr val="000000"/>
                </a:solidFill>
                <a:effectLst/>
                <a:uLnTx/>
                <a:uFillTx/>
              </a:rPr>
            </a:br>
            <a:r>
              <a:rPr kumimoji="0" lang="en-US" altLang="en-US" sz="2000" b="0" i="0" u="none" strike="noStrike" kern="0" cap="none" spc="0" normalizeH="0" baseline="0" noProof="0" dirty="0" smtClean="0">
                <a:ln>
                  <a:noFill/>
                </a:ln>
                <a:solidFill>
                  <a:srgbClr val="4676A6"/>
                </a:solidFill>
                <a:effectLst/>
                <a:uLnTx/>
                <a:uFillTx/>
              </a:rPr>
              <a:t>Main client is government.</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altLang="en-US" sz="2600" b="1" i="0" u="none" strike="noStrike" kern="0" cap="none" spc="0" normalizeH="0" baseline="0" noProof="0" dirty="0" smtClean="0">
                <a:ln>
                  <a:noFill/>
                </a:ln>
                <a:solidFill>
                  <a:srgbClr val="000000"/>
                </a:solidFill>
                <a:effectLst/>
                <a:uLnTx/>
                <a:uFillTx/>
              </a:rPr>
              <a:t>Applications that increase the efficiency of resource use, such as water, fertilizer or fuel</a:t>
            </a:r>
            <a:r>
              <a:rPr kumimoji="0" lang="en-US" altLang="en-US" sz="26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smtClean="0">
                <a:ln>
                  <a:noFill/>
                </a:ln>
                <a:solidFill>
                  <a:srgbClr val="000000"/>
                </a:solidFill>
                <a:effectLst/>
                <a:uLnTx/>
                <a:uFillTx/>
              </a:rPr>
              <a:t/>
            </a:r>
            <a:br>
              <a:rPr kumimoji="0" lang="en-US" altLang="en-US" sz="2400" b="0" i="0" u="none" strike="noStrike" kern="0" cap="none" spc="0" normalizeH="0" baseline="0" noProof="0" dirty="0" smtClean="0">
                <a:ln>
                  <a:noFill/>
                </a:ln>
                <a:solidFill>
                  <a:srgbClr val="000000"/>
                </a:solidFill>
                <a:effectLst/>
                <a:uLnTx/>
                <a:uFillTx/>
              </a:rPr>
            </a:br>
            <a:r>
              <a:rPr kumimoji="0" lang="en-US" altLang="en-US" sz="2000" b="0" i="0" u="none" strike="noStrike" kern="0" cap="none" spc="0" normalizeH="0" baseline="0" noProof="0" dirty="0" smtClean="0">
                <a:ln>
                  <a:noFill/>
                </a:ln>
                <a:solidFill>
                  <a:srgbClr val="4676A6"/>
                </a:solidFill>
                <a:effectLst/>
                <a:uLnTx/>
                <a:uFillTx/>
              </a:rPr>
              <a:t>Clients are both individual farmers and (local) government.</a:t>
            </a:r>
          </a:p>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altLang="en-US" sz="2600" b="1" i="0" u="none" strike="noStrike" kern="0" cap="none" spc="0" normalizeH="0" baseline="0" noProof="0" dirty="0" smtClean="0">
                <a:ln>
                  <a:noFill/>
                </a:ln>
                <a:solidFill>
                  <a:srgbClr val="000000"/>
                </a:solidFill>
                <a:effectLst/>
                <a:uLnTx/>
                <a:uFillTx/>
              </a:rPr>
              <a:t>Applications that are related to market information: geospatial component of rapid information exchange about prices of agricultural products</a:t>
            </a:r>
            <a:r>
              <a:rPr kumimoji="0" lang="en-US" altLang="en-US" sz="2600" b="0" i="0" u="none" strike="noStrike" kern="0" cap="none" spc="0" normalizeH="0" baseline="0" noProof="0" dirty="0" smtClean="0">
                <a:ln>
                  <a:noFill/>
                </a:ln>
                <a:solidFill>
                  <a:srgbClr val="000000"/>
                </a:solidFill>
                <a:effectLst/>
                <a:uLnTx/>
                <a:uFillTx/>
              </a:rPr>
              <a:t> .</a:t>
            </a:r>
            <a:r>
              <a:rPr kumimoji="0" lang="en-US" altLang="en-US" sz="2400" b="0" i="0" u="none" strike="noStrike" kern="0" cap="none" spc="0" normalizeH="0" baseline="0" noProof="0" dirty="0" smtClean="0">
                <a:ln>
                  <a:noFill/>
                </a:ln>
                <a:solidFill>
                  <a:srgbClr val="000000"/>
                </a:solidFill>
                <a:effectLst/>
                <a:uLnTx/>
                <a:uFillTx/>
              </a:rPr>
              <a:t/>
            </a:r>
            <a:br>
              <a:rPr kumimoji="0" lang="en-US" altLang="en-US" sz="2400" b="0" i="0" u="none" strike="noStrike" kern="0" cap="none" spc="0" normalizeH="0" baseline="0" noProof="0" dirty="0" smtClean="0">
                <a:ln>
                  <a:noFill/>
                </a:ln>
                <a:solidFill>
                  <a:srgbClr val="000000"/>
                </a:solidFill>
                <a:effectLst/>
                <a:uLnTx/>
                <a:uFillTx/>
              </a:rPr>
            </a:br>
            <a:r>
              <a:rPr kumimoji="0" lang="en-US" altLang="en-US" sz="2000" b="0" i="0" u="none" strike="noStrike" kern="0" cap="none" spc="0" normalizeH="0" baseline="0" noProof="0" dirty="0" smtClean="0">
                <a:ln>
                  <a:noFill/>
                </a:ln>
                <a:solidFill>
                  <a:srgbClr val="4676A6"/>
                </a:solidFill>
                <a:effectLst/>
                <a:uLnTx/>
                <a:uFillTx/>
              </a:rPr>
              <a:t>Main clients: farmers and traders.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933214410"/>
      </p:ext>
    </p:extLst>
  </p:cSld>
  <p:clrMapOvr>
    <a:masterClrMapping/>
  </p:clrMapOvr>
  <p:transition advTm="20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620000"/>
            <a:ext cx="8208000" cy="1220400"/>
          </a:xfrm>
        </p:spPr>
        <p:txBody>
          <a:bodyPr>
            <a:normAutofit/>
          </a:bodyPr>
          <a:lstStyle/>
          <a:p>
            <a:pPr algn="l"/>
            <a:r>
              <a:rPr lang="en-US" b="1" i="1" dirty="0" smtClean="0"/>
              <a:t>3. Business development</a:t>
            </a:r>
            <a:endParaRPr lang="en-US" b="1" i="1" dirty="0"/>
          </a:p>
        </p:txBody>
      </p:sp>
      <p:sp>
        <p:nvSpPr>
          <p:cNvPr id="3" name="Content Placeholder 2"/>
          <p:cNvSpPr>
            <a:spLocks noGrp="1"/>
          </p:cNvSpPr>
          <p:nvPr>
            <p:ph idx="1"/>
          </p:nvPr>
        </p:nvSpPr>
        <p:spPr>
          <a:xfrm>
            <a:off x="304800" y="3429000"/>
            <a:ext cx="8208000" cy="1220400"/>
          </a:xfrm>
        </p:spPr>
        <p:txBody>
          <a:bodyPr>
            <a:normAutofit/>
          </a:bodyPr>
          <a:lstStyle/>
          <a:p>
            <a:pPr>
              <a:buNone/>
            </a:pPr>
            <a:r>
              <a:rPr lang="en-US" dirty="0" smtClean="0"/>
              <a:t>    	</a:t>
            </a:r>
            <a:endParaRPr lang="en-US" sz="40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73</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74</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8" name="TextBox 1"/>
          <p:cNvSpPr txBox="1"/>
          <p:nvPr/>
        </p:nvSpPr>
        <p:spPr>
          <a:xfrm>
            <a:off x="378000" y="1498281"/>
            <a:ext cx="8208000" cy="1323439"/>
          </a:xfrm>
          <a:prstGeom prst="rect">
            <a:avLst/>
          </a:prstGeom>
          <a:noFill/>
        </p:spPr>
        <p:txBody>
          <a:bodyPr wrap="square" rtlCol="0" anchor="ctr">
            <a:spAutoFit/>
          </a:bodyPr>
          <a:lstStyle/>
          <a:p>
            <a:r>
              <a:rPr lang="en-US" sz="4000" b="1" i="1" dirty="0" smtClean="0">
                <a:solidFill>
                  <a:srgbClr val="4676A6"/>
                </a:solidFill>
              </a:rPr>
              <a:t>Why is marketing / promotion of earth observation needed?</a:t>
            </a:r>
            <a:endParaRPr lang="en-US" sz="4000" b="1" i="1" dirty="0">
              <a:solidFill>
                <a:srgbClr val="4676A6"/>
              </a:solidFill>
            </a:endParaRPr>
          </a:p>
        </p:txBody>
      </p:sp>
      <p:sp>
        <p:nvSpPr>
          <p:cNvPr id="9" name="Tijdelijke aanduiding voor inhoud 2"/>
          <p:cNvSpPr txBox="1">
            <a:spLocks/>
          </p:cNvSpPr>
          <p:nvPr/>
        </p:nvSpPr>
        <p:spPr bwMode="auto">
          <a:xfrm>
            <a:off x="378000" y="2880000"/>
            <a:ext cx="820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Arial" charset="0"/>
              <a:defRPr sz="2200">
                <a:solidFill>
                  <a:srgbClr val="000000"/>
                </a:solidFill>
                <a:latin typeface="+mn-lt"/>
                <a:ea typeface="+mn-ea"/>
                <a:cs typeface="+mn-cs"/>
              </a:defRPr>
            </a:lvl1pPr>
            <a:lvl2pPr marL="627063" indent="-180975" algn="l" rtl="0" eaLnBrk="0" fontAlgn="base" hangingPunct="0">
              <a:spcBef>
                <a:spcPct val="20000"/>
              </a:spcBef>
              <a:spcAft>
                <a:spcPct val="0"/>
              </a:spcAft>
              <a:buSzPct val="80000"/>
              <a:buFont typeface="Arial" charset="0"/>
              <a:buChar char="►"/>
              <a:defRPr sz="2000">
                <a:solidFill>
                  <a:srgbClr val="000000"/>
                </a:solidFill>
                <a:latin typeface="+mn-lt"/>
              </a:defRPr>
            </a:lvl2pPr>
            <a:lvl3pPr marL="987425" indent="-180975" algn="l" rtl="0" eaLnBrk="0" fontAlgn="base" hangingPunct="0">
              <a:spcBef>
                <a:spcPct val="20000"/>
              </a:spcBef>
              <a:spcAft>
                <a:spcPct val="0"/>
              </a:spcAft>
              <a:buFont typeface="Wingdings" pitchFamily="2" charset="2"/>
              <a:buChar char="§"/>
              <a:defRPr>
                <a:solidFill>
                  <a:srgbClr val="000000"/>
                </a:solidFill>
                <a:latin typeface="+mn-lt"/>
              </a:defRPr>
            </a:lvl3pPr>
            <a:lvl4pPr marL="1343025" indent="-176213" algn="l" rtl="0" eaLnBrk="0" fontAlgn="base" hangingPunct="0">
              <a:spcBef>
                <a:spcPct val="20000"/>
              </a:spcBef>
              <a:spcAft>
                <a:spcPct val="0"/>
              </a:spcAft>
              <a:buFont typeface="Verdana" pitchFamily="34" charset="0"/>
              <a:buChar char="­"/>
              <a:defRPr sz="1600">
                <a:solidFill>
                  <a:srgbClr val="000000"/>
                </a:solidFill>
                <a:latin typeface="+mn-lt"/>
              </a:defRPr>
            </a:lvl4pPr>
            <a:lvl5pPr marL="1704975" indent="-180975" algn="l" rtl="0" eaLnBrk="0" fontAlgn="base" hangingPunct="0">
              <a:spcBef>
                <a:spcPct val="20000"/>
              </a:spcBef>
              <a:spcAft>
                <a:spcPct val="0"/>
              </a:spcAft>
              <a:buChar char="•"/>
              <a:defRPr sz="1400">
                <a:solidFill>
                  <a:schemeClr val="tx1"/>
                </a:solidFill>
                <a:latin typeface="+mn-lt"/>
              </a:defRPr>
            </a:lvl5pPr>
            <a:lvl6pPr marL="2162175" indent="-180975" algn="l" rtl="0" fontAlgn="base">
              <a:spcBef>
                <a:spcPct val="20000"/>
              </a:spcBef>
              <a:spcAft>
                <a:spcPct val="0"/>
              </a:spcAft>
              <a:buChar char="•"/>
              <a:defRPr sz="1400">
                <a:solidFill>
                  <a:schemeClr val="tx1"/>
                </a:solidFill>
                <a:latin typeface="+mn-lt"/>
              </a:defRPr>
            </a:lvl6pPr>
            <a:lvl7pPr marL="2619375" indent="-180975" algn="l" rtl="0" fontAlgn="base">
              <a:spcBef>
                <a:spcPct val="20000"/>
              </a:spcBef>
              <a:spcAft>
                <a:spcPct val="0"/>
              </a:spcAft>
              <a:buChar char="•"/>
              <a:defRPr sz="1400">
                <a:solidFill>
                  <a:schemeClr val="tx1"/>
                </a:solidFill>
                <a:latin typeface="+mn-lt"/>
              </a:defRPr>
            </a:lvl7pPr>
            <a:lvl8pPr marL="3076575" indent="-180975" algn="l" rtl="0" fontAlgn="base">
              <a:spcBef>
                <a:spcPct val="20000"/>
              </a:spcBef>
              <a:spcAft>
                <a:spcPct val="0"/>
              </a:spcAft>
              <a:buChar char="•"/>
              <a:defRPr sz="1400">
                <a:solidFill>
                  <a:schemeClr val="tx1"/>
                </a:solidFill>
                <a:latin typeface="+mn-lt"/>
              </a:defRPr>
            </a:lvl8pPr>
            <a:lvl9pPr marL="3533775" indent="-180975" algn="l" rtl="0" fontAlgn="base">
              <a:spcBef>
                <a:spcPct val="20000"/>
              </a:spcBef>
              <a:spcAft>
                <a:spcPct val="0"/>
              </a:spcAft>
              <a:buChar char="•"/>
              <a:defRPr sz="1400">
                <a:solidFill>
                  <a:schemeClr val="tx1"/>
                </a:solidFill>
                <a:latin typeface="+mn-lt"/>
              </a:defRPr>
            </a:lvl9pPr>
          </a:lstStyle>
          <a:p>
            <a:pPr marL="342900" marR="0" lvl="0" indent="-342900" algn="l" defTabSz="914400" rtl="0" eaLnBrk="0" fontAlgn="base" latinLnBrk="0" hangingPunct="0">
              <a:lnSpc>
                <a:spcPct val="80000"/>
              </a:lnSpc>
              <a:spcBef>
                <a:spcPts val="0"/>
              </a:spcBef>
              <a:spcAft>
                <a:spcPts val="1200"/>
              </a:spcAft>
              <a:buClrTx/>
              <a:buSzPct val="60000"/>
              <a:buFont typeface="Arial" pitchFamily="34" charset="0"/>
              <a:buChar char="•"/>
              <a:tabLst/>
              <a:defRPr/>
            </a:pPr>
            <a:r>
              <a:rPr kumimoji="0" lang="en-US" altLang="en-US" sz="2600" i="0" u="none" strike="noStrike" kern="0" cap="none" spc="0" normalizeH="0" baseline="0" noProof="0" dirty="0" smtClean="0">
                <a:ln>
                  <a:noFill/>
                </a:ln>
                <a:solidFill>
                  <a:srgbClr val="000000"/>
                </a:solidFill>
                <a:effectLst/>
                <a:uLnTx/>
                <a:uFillTx/>
              </a:rPr>
              <a:t>Public sector information (PSI)</a:t>
            </a:r>
          </a:p>
          <a:p>
            <a:pPr lvl="0">
              <a:lnSpc>
                <a:spcPct val="80000"/>
              </a:lnSpc>
              <a:spcBef>
                <a:spcPts val="0"/>
              </a:spcBef>
              <a:spcAft>
                <a:spcPts val="1200"/>
              </a:spcAft>
              <a:buFont typeface="Arial" pitchFamily="34" charset="0"/>
              <a:buChar char="•"/>
              <a:defRPr/>
            </a:pPr>
            <a:r>
              <a:rPr kumimoji="0" lang="en-US" altLang="en-US" sz="2600" i="0" u="none" strike="noStrike" kern="0" cap="none" spc="0" normalizeH="0" baseline="0" noProof="0" dirty="0" smtClean="0">
                <a:ln>
                  <a:noFill/>
                </a:ln>
                <a:solidFill>
                  <a:srgbClr val="000000"/>
                </a:solidFill>
                <a:effectLst/>
                <a:uLnTx/>
                <a:uFillTx/>
              </a:rPr>
              <a:t>Externalities (</a:t>
            </a:r>
            <a:r>
              <a:rPr lang="en-US" sz="2600" dirty="0" smtClean="0"/>
              <a:t>environmental accounting &amp; payment for ecosystem services) </a:t>
            </a:r>
            <a:endParaRPr kumimoji="0" lang="en-US" altLang="en-US" sz="2600" i="0" u="none" strike="noStrike" kern="0" cap="none" spc="0" normalizeH="0" baseline="0" noProof="0" dirty="0" smtClean="0">
              <a:ln>
                <a:noFill/>
              </a:ln>
              <a:solidFill>
                <a:srgbClr val="000000"/>
              </a:solidFill>
              <a:effectLst/>
              <a:uLnTx/>
              <a:uFillTx/>
            </a:endParaRPr>
          </a:p>
          <a:p>
            <a:pPr lvl="0">
              <a:lnSpc>
                <a:spcPct val="80000"/>
              </a:lnSpc>
              <a:spcBef>
                <a:spcPts val="0"/>
              </a:spcBef>
              <a:spcAft>
                <a:spcPts val="1200"/>
              </a:spcAft>
              <a:buFont typeface="Arial" pitchFamily="34" charset="0"/>
              <a:buChar char="•"/>
              <a:defRPr/>
            </a:pPr>
            <a:r>
              <a:rPr lang="en-US" sz="2600" dirty="0" smtClean="0"/>
              <a:t>Global datasets, open access, data sharing, compatibility (GEO) </a:t>
            </a:r>
            <a:r>
              <a:rPr kumimoji="0" lang="en-US" altLang="en-US" sz="2400" b="0" i="0" u="none" strike="noStrike" kern="0" cap="none" spc="0" normalizeH="0" baseline="0" noProof="0" dirty="0" smtClean="0">
                <a:ln>
                  <a:noFill/>
                </a:ln>
                <a:solidFill>
                  <a:srgbClr val="000000"/>
                </a:solidFill>
                <a:effectLst/>
                <a:uLnTx/>
                <a:uFillTx/>
              </a:rPr>
              <a:t/>
            </a:r>
            <a:br>
              <a:rPr kumimoji="0" lang="en-US" altLang="en-US" sz="2400" b="0" i="0" u="none" strike="noStrike" kern="0" cap="none" spc="0" normalizeH="0" baseline="0" noProof="0" dirty="0" smtClean="0">
                <a:ln>
                  <a:noFill/>
                </a:ln>
                <a:solidFill>
                  <a:srgbClr val="000000"/>
                </a:solidFill>
                <a:effectLst/>
                <a:uLnTx/>
                <a:uFillTx/>
              </a:rPr>
            </a:br>
            <a:endParaRPr kumimoji="0" lang="en-US" altLang="en-US" sz="2000" b="0" i="0" u="none"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2749702074"/>
      </p:ext>
    </p:extLst>
  </p:cSld>
  <p:clrMapOvr>
    <a:masterClrMapping/>
  </p:clrMapOvr>
  <p:transition advTm="20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latin typeface="+mn-lt"/>
              </a:rPr>
              <a:t>If public sector information is made available </a:t>
            </a:r>
            <a:br>
              <a:rPr lang="en-US" sz="2800" dirty="0" smtClean="0">
                <a:latin typeface="+mn-lt"/>
              </a:rPr>
            </a:br>
            <a:r>
              <a:rPr lang="en-US" sz="2800" dirty="0" smtClean="0">
                <a:latin typeface="+mn-lt"/>
              </a:rPr>
              <a:t>free-of-charge, </a:t>
            </a:r>
            <a:r>
              <a:rPr lang="en-US" sz="2800" dirty="0" smtClean="0">
                <a:solidFill>
                  <a:srgbClr val="4676A6"/>
                </a:solidFill>
                <a:latin typeface="+mn-lt"/>
              </a:rPr>
              <a:t>demand will increase and, in the end, government revenue also,</a:t>
            </a:r>
            <a:r>
              <a:rPr lang="en-US" sz="2800" dirty="0" smtClean="0">
                <a:latin typeface="+mn-lt"/>
              </a:rPr>
              <a:t> as companies will derive income from value-added products and services, and consequently pay more taxes (see figures in following slides).</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75</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304900249"/>
      </p:ext>
    </p:extLst>
  </p:cSld>
  <p:clrMapOvr>
    <a:masterClrMapping/>
  </p:clrMapOvr>
  <p:transition advTm="20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76</a:t>
            </a:fld>
            <a:endParaRPr lang="en-US"/>
          </a:p>
        </p:txBody>
      </p:sp>
      <p:sp>
        <p:nvSpPr>
          <p:cNvPr id="3" name="Title 2"/>
          <p:cNvSpPr>
            <a:spLocks noGrp="1"/>
          </p:cNvSpPr>
          <p:nvPr>
            <p:ph type="title"/>
          </p:nvPr>
        </p:nvSpPr>
        <p:spPr>
          <a:xfrm>
            <a:off x="0" y="216000"/>
            <a:ext cx="9144000" cy="709200"/>
          </a:xfrm>
        </p:spPr>
        <p:txBody>
          <a:bodyPr>
            <a:noAutofit/>
          </a:bodyPr>
          <a:lstStyle/>
          <a:p>
            <a:pPr>
              <a:defRPr/>
            </a:pPr>
            <a:r>
              <a:rPr lang="en-US" sz="3600" b="1" i="1" dirty="0">
                <a:solidFill>
                  <a:srgbClr val="4676A6"/>
                </a:solidFill>
              </a:rPr>
              <a:t>Supply &amp; Demand Public Sector Information</a:t>
            </a:r>
          </a:p>
        </p:txBody>
      </p:sp>
      <p:sp>
        <p:nvSpPr>
          <p:cNvPr id="4" name="TextBox 3"/>
          <p:cNvSpPr txBox="1"/>
          <p:nvPr/>
        </p:nvSpPr>
        <p:spPr>
          <a:xfrm>
            <a:off x="1440000" y="5760000"/>
            <a:ext cx="6696000" cy="338554"/>
          </a:xfrm>
          <a:prstGeom prst="rect">
            <a:avLst/>
          </a:prstGeom>
          <a:noFill/>
        </p:spPr>
        <p:txBody>
          <a:bodyPr wrap="square" rtlCol="0">
            <a:spAutoFit/>
          </a:bodyPr>
          <a:lstStyle/>
          <a:p>
            <a:r>
              <a:rPr lang="en-US" sz="1600" i="1" dirty="0" smtClean="0"/>
              <a:t>Source: About GMES and data: geese and golden eggs (Sawyer, de </a:t>
            </a:r>
            <a:r>
              <a:rPr lang="en-US" sz="1600" i="1" dirty="0" err="1" smtClean="0"/>
              <a:t>Vries</a:t>
            </a:r>
            <a:r>
              <a:rPr lang="en-US" sz="1600" i="1" dirty="0" smtClean="0"/>
              <a:t> 2012)</a:t>
            </a:r>
            <a:endParaRPr lang="en-US" sz="1600" i="1"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985" y="1066800"/>
            <a:ext cx="6600030" cy="4724399"/>
          </a:xfrm>
          <a:prstGeom prst="rect">
            <a:avLst/>
          </a:prstGeom>
          <a:noFill/>
          <a:ln>
            <a:noFill/>
          </a:ln>
        </p:spPr>
      </p:pic>
      <p:sp>
        <p:nvSpPr>
          <p:cNvPr id="2" name="Rectangle 1"/>
          <p:cNvSpPr/>
          <p:nvPr/>
        </p:nvSpPr>
        <p:spPr>
          <a:xfrm>
            <a:off x="5112000" y="1440000"/>
            <a:ext cx="2936125" cy="369332"/>
          </a:xfrm>
          <a:prstGeom prst="rect">
            <a:avLst/>
          </a:prstGeom>
        </p:spPr>
        <p:txBody>
          <a:bodyPr wrap="none">
            <a:spAutoFit/>
          </a:bodyPr>
          <a:lstStyle/>
          <a:p>
            <a:r>
              <a:rPr lang="en-US" dirty="0">
                <a:hlinkClick r:id="rId3"/>
              </a:rPr>
              <a:t>http://</a:t>
            </a:r>
            <a:r>
              <a:rPr lang="en-US" dirty="0" smtClean="0">
                <a:hlinkClick r:id="rId3"/>
              </a:rPr>
              <a:t>vimeo.com/63079712</a:t>
            </a:r>
            <a:r>
              <a:rPr lang="en-US" dirty="0" smtClean="0"/>
              <a:t> </a:t>
            </a:r>
            <a:endParaRPr lang="en-US" dirty="0"/>
          </a:p>
        </p:txBody>
      </p:sp>
    </p:spTree>
    <p:extLst>
      <p:ext uri="{BB962C8B-B14F-4D97-AF65-F5344CB8AC3E}">
        <p14:creationId xmlns:p14="http://schemas.microsoft.com/office/powerpoint/2010/main" val="1848084010"/>
      </p:ext>
    </p:extLst>
  </p:cSld>
  <p:clrMapOvr>
    <a:masterClrMapping/>
  </p:clrMapOvr>
  <p:transition advTm="20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77</a:t>
            </a:fld>
            <a:endParaRPr lang="en-US"/>
          </a:p>
        </p:txBody>
      </p:sp>
      <p:sp>
        <p:nvSpPr>
          <p:cNvPr id="3" name="Title 2"/>
          <p:cNvSpPr>
            <a:spLocks noGrp="1"/>
          </p:cNvSpPr>
          <p:nvPr>
            <p:ph type="title"/>
          </p:nvPr>
        </p:nvSpPr>
        <p:spPr>
          <a:xfrm>
            <a:off x="457200" y="216000"/>
            <a:ext cx="8229600" cy="709200"/>
          </a:xfrm>
        </p:spPr>
        <p:txBody>
          <a:bodyPr>
            <a:noAutofit/>
          </a:bodyPr>
          <a:lstStyle/>
          <a:p>
            <a:pPr>
              <a:defRPr/>
            </a:pPr>
            <a:r>
              <a:rPr lang="en-US" sz="4000" b="1" i="1" dirty="0">
                <a:solidFill>
                  <a:srgbClr val="4676A6"/>
                </a:solidFill>
              </a:rPr>
              <a:t>Cost-benefit Public Sector Information</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00" y="1066800"/>
            <a:ext cx="7391400" cy="5181600"/>
          </a:xfrm>
          <a:prstGeom prst="rect">
            <a:avLst/>
          </a:prstGeom>
          <a:noFill/>
          <a:ln>
            <a:noFill/>
          </a:ln>
        </p:spPr>
      </p:pic>
      <p:sp>
        <p:nvSpPr>
          <p:cNvPr id="4" name="TextBox 3"/>
          <p:cNvSpPr txBox="1"/>
          <p:nvPr/>
        </p:nvSpPr>
        <p:spPr>
          <a:xfrm>
            <a:off x="876300" y="6300000"/>
            <a:ext cx="8040651" cy="338554"/>
          </a:xfrm>
          <a:prstGeom prst="rect">
            <a:avLst/>
          </a:prstGeom>
          <a:noFill/>
        </p:spPr>
        <p:txBody>
          <a:bodyPr wrap="square" rtlCol="0">
            <a:spAutoFit/>
          </a:bodyPr>
          <a:lstStyle/>
          <a:p>
            <a:r>
              <a:rPr lang="en-US" sz="1600" i="1" dirty="0" smtClean="0"/>
              <a:t>Source: About GMES and data: geese and golden eggs (Sawyer, de </a:t>
            </a:r>
            <a:r>
              <a:rPr lang="en-US" sz="1600" i="1" dirty="0" err="1" smtClean="0"/>
              <a:t>Vries</a:t>
            </a:r>
            <a:r>
              <a:rPr lang="en-US" sz="1600" i="1" dirty="0" smtClean="0"/>
              <a:t> 2012)</a:t>
            </a:r>
            <a:endParaRPr lang="en-US" sz="1600" i="1" dirty="0"/>
          </a:p>
        </p:txBody>
      </p:sp>
    </p:spTree>
    <p:extLst>
      <p:ext uri="{BB962C8B-B14F-4D97-AF65-F5344CB8AC3E}">
        <p14:creationId xmlns:p14="http://schemas.microsoft.com/office/powerpoint/2010/main" val="4060722236"/>
      </p:ext>
    </p:extLst>
  </p:cSld>
  <p:clrMapOvr>
    <a:masterClrMapping/>
  </p:clrMapOvr>
  <p:transition advTm="20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78</a:t>
            </a:fld>
            <a:endParaRPr lang="en-US"/>
          </a:p>
        </p:txBody>
      </p:sp>
      <p:sp>
        <p:nvSpPr>
          <p:cNvPr id="3" name="Title 2"/>
          <p:cNvSpPr>
            <a:spLocks noGrp="1"/>
          </p:cNvSpPr>
          <p:nvPr>
            <p:ph type="title"/>
          </p:nvPr>
        </p:nvSpPr>
        <p:spPr>
          <a:xfrm>
            <a:off x="190500" y="216000"/>
            <a:ext cx="8763000" cy="709200"/>
          </a:xfrm>
        </p:spPr>
        <p:txBody>
          <a:bodyPr>
            <a:normAutofit/>
          </a:bodyPr>
          <a:lstStyle/>
          <a:p>
            <a:pPr>
              <a:defRPr/>
            </a:pPr>
            <a:r>
              <a:rPr lang="en-US" sz="4000" b="1" i="1" dirty="0">
                <a:solidFill>
                  <a:srgbClr val="4676A6"/>
                </a:solidFill>
              </a:rPr>
              <a:t>Re-use of Public Sector Information</a:t>
            </a:r>
          </a:p>
        </p:txBody>
      </p:sp>
      <p:sp>
        <p:nvSpPr>
          <p:cNvPr id="4" name="TextBox 3"/>
          <p:cNvSpPr txBox="1"/>
          <p:nvPr/>
        </p:nvSpPr>
        <p:spPr>
          <a:xfrm>
            <a:off x="342900" y="5940000"/>
            <a:ext cx="6653681" cy="338554"/>
          </a:xfrm>
          <a:prstGeom prst="rect">
            <a:avLst/>
          </a:prstGeom>
          <a:noFill/>
        </p:spPr>
        <p:txBody>
          <a:bodyPr wrap="none" rtlCol="0">
            <a:spAutoFit/>
          </a:bodyPr>
          <a:lstStyle/>
          <a:p>
            <a:r>
              <a:rPr lang="en-US" sz="1600" i="1" dirty="0" smtClean="0"/>
              <a:t>Source: About GMES and data: geese and golden eggs (Sawyer, de </a:t>
            </a:r>
            <a:r>
              <a:rPr lang="en-US" sz="1600" i="1" dirty="0" err="1" smtClean="0"/>
              <a:t>Vries</a:t>
            </a:r>
            <a:r>
              <a:rPr lang="en-US" sz="1600" i="1" dirty="0" smtClean="0"/>
              <a:t> 2012)</a:t>
            </a:r>
            <a:endParaRPr lang="en-US" sz="1600" i="1"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1295400"/>
            <a:ext cx="8458200" cy="4495800"/>
          </a:xfrm>
          <a:prstGeom prst="rect">
            <a:avLst/>
          </a:prstGeom>
          <a:noFill/>
          <a:ln>
            <a:noFill/>
          </a:ln>
        </p:spPr>
      </p:pic>
    </p:spTree>
    <p:extLst>
      <p:ext uri="{BB962C8B-B14F-4D97-AF65-F5344CB8AC3E}">
        <p14:creationId xmlns:p14="http://schemas.microsoft.com/office/powerpoint/2010/main" val="4281760934"/>
      </p:ext>
    </p:extLst>
  </p:cSld>
  <p:clrMapOvr>
    <a:masterClrMapping/>
  </p:clrMapOvr>
  <p:transition advTm="20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latin typeface="+mn-lt"/>
              </a:rPr>
              <a:t>Most earth observation applications deal with so-called externalities, such as impact on the environment. </a:t>
            </a:r>
            <a:br>
              <a:rPr lang="en-US" sz="2800" dirty="0" smtClean="0">
                <a:latin typeface="+mn-lt"/>
              </a:rPr>
            </a:br>
            <a:r>
              <a:rPr lang="en-US" sz="2800" dirty="0" smtClean="0">
                <a:latin typeface="+mn-lt"/>
              </a:rPr>
              <a:t>It is difficult to capture these in terms of conventional cost-benefit models.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To tackle this, the following framework for analysis of earth observation applications is developed: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79</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2162088989"/>
      </p:ext>
    </p:extLst>
  </p:cSld>
  <p:clrMapOvr>
    <a:masterClrMapping/>
  </p:clrMapOvr>
  <p:transition advTm="2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324000"/>
            <a:ext cx="8208000" cy="1324800"/>
          </a:xfrm>
        </p:spPr>
        <p:txBody>
          <a:bodyPr>
            <a:noAutofit/>
          </a:bodyPr>
          <a:lstStyle/>
          <a:p>
            <a:pPr algn="r"/>
            <a:r>
              <a:rPr lang="en-US" sz="4000" b="1" i="1" dirty="0" smtClean="0">
                <a:solidFill>
                  <a:srgbClr val="4676A6"/>
                </a:solidFill>
              </a:rPr>
              <a:t>Assessment of business &amp; </a:t>
            </a:r>
            <a:br>
              <a:rPr lang="en-US" sz="4000" b="1" i="1" dirty="0" smtClean="0">
                <a:solidFill>
                  <a:srgbClr val="4676A6"/>
                </a:solidFill>
              </a:rPr>
            </a:br>
            <a:r>
              <a:rPr lang="en-US" sz="4000" b="1" i="1" dirty="0" smtClean="0">
                <a:solidFill>
                  <a:srgbClr val="4676A6"/>
                </a:solidFill>
              </a:rPr>
              <a:t>funding opportunities</a:t>
            </a:r>
            <a:endParaRPr lang="en-US" sz="4000" b="1" i="1" dirty="0">
              <a:solidFill>
                <a:srgbClr val="4676A6"/>
              </a:solidFill>
            </a:endParaRPr>
          </a:p>
        </p:txBody>
      </p:sp>
      <p:sp>
        <p:nvSpPr>
          <p:cNvPr id="3" name="Content Placeholder 2"/>
          <p:cNvSpPr>
            <a:spLocks noGrp="1"/>
          </p:cNvSpPr>
          <p:nvPr>
            <p:ph idx="1"/>
          </p:nvPr>
        </p:nvSpPr>
        <p:spPr>
          <a:xfrm>
            <a:off x="378000" y="1800000"/>
            <a:ext cx="8208000" cy="3732959"/>
          </a:xfrm>
        </p:spPr>
        <p:txBody>
          <a:bodyPr>
            <a:normAutofit/>
          </a:bodyPr>
          <a:lstStyle/>
          <a:p>
            <a:pPr>
              <a:lnSpc>
                <a:spcPct val="80000"/>
              </a:lnSpc>
              <a:spcBef>
                <a:spcPts val="0"/>
              </a:spcBef>
              <a:spcAft>
                <a:spcPts val="1200"/>
              </a:spcAft>
            </a:pPr>
            <a:r>
              <a:rPr lang="en-US" sz="2800" dirty="0" smtClean="0"/>
              <a:t>Categories of agricultural products &amp; services</a:t>
            </a:r>
          </a:p>
          <a:p>
            <a:pPr>
              <a:lnSpc>
                <a:spcPct val="80000"/>
              </a:lnSpc>
              <a:spcBef>
                <a:spcPts val="0"/>
              </a:spcBef>
              <a:spcAft>
                <a:spcPts val="1200"/>
              </a:spcAft>
            </a:pPr>
            <a:r>
              <a:rPr lang="en-US" sz="2800" dirty="0" smtClean="0"/>
              <a:t>Life cycle phase of product or service</a:t>
            </a:r>
          </a:p>
          <a:p>
            <a:pPr>
              <a:lnSpc>
                <a:spcPct val="80000"/>
              </a:lnSpc>
              <a:spcBef>
                <a:spcPts val="0"/>
              </a:spcBef>
              <a:spcAft>
                <a:spcPts val="1200"/>
              </a:spcAft>
            </a:pPr>
            <a:r>
              <a:rPr lang="en-US" sz="2800" dirty="0" smtClean="0"/>
              <a:t>Regional context, level of technological &amp; economic development</a:t>
            </a:r>
          </a:p>
          <a:p>
            <a:pPr>
              <a:lnSpc>
                <a:spcPct val="80000"/>
              </a:lnSpc>
              <a:spcBef>
                <a:spcPts val="0"/>
              </a:spcBef>
              <a:spcAft>
                <a:spcPts val="1200"/>
              </a:spcAft>
            </a:pPr>
            <a:r>
              <a:rPr lang="en-US" sz="2800" dirty="0" smtClean="0"/>
              <a:t>Optimum marketing mix</a:t>
            </a:r>
          </a:p>
          <a:p>
            <a:pPr>
              <a:buNone/>
            </a:pPr>
            <a:endParaRPr lang="en-US" sz="2400"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8</a:t>
            </a:fld>
            <a:endParaRPr lang="en-US"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80</a:t>
            </a:fld>
            <a:endParaRPr lang="en-US"/>
          </a:p>
        </p:txBody>
      </p:sp>
      <p:sp>
        <p:nvSpPr>
          <p:cNvPr id="2" name="TextBox 1"/>
          <p:cNvSpPr txBox="1"/>
          <p:nvPr/>
        </p:nvSpPr>
        <p:spPr>
          <a:xfrm>
            <a:off x="2248572" y="396000"/>
            <a:ext cx="6337428" cy="707886"/>
          </a:xfrm>
          <a:prstGeom prst="rect">
            <a:avLst/>
          </a:prstGeom>
          <a:noFill/>
        </p:spPr>
        <p:txBody>
          <a:bodyPr wrap="square" rtlCol="0">
            <a:spAutoFit/>
          </a:bodyPr>
          <a:lstStyle/>
          <a:p>
            <a:pPr algn="r"/>
            <a:r>
              <a:rPr lang="en-US" sz="4000" b="1" i="1" dirty="0" smtClean="0">
                <a:solidFill>
                  <a:srgbClr val="4676A6"/>
                </a:solidFill>
              </a:rPr>
              <a:t>Framework for analysis</a:t>
            </a:r>
            <a:endParaRPr lang="en-US" sz="4000" b="1" i="1" dirty="0">
              <a:solidFill>
                <a:srgbClr val="4676A6"/>
              </a:solidFill>
            </a:endParaRPr>
          </a:p>
        </p:txBody>
      </p:sp>
      <p:pic>
        <p:nvPicPr>
          <p:cNvPr id="8" name="Picture 7" descr="C:\Users\Mark\Documents\3 GEO\geonetcab\marketing EO products &amp; services\figure 15 step-by-step benefit E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1181405"/>
            <a:ext cx="7086600" cy="4762195"/>
          </a:xfrm>
          <a:prstGeom prst="rect">
            <a:avLst/>
          </a:prstGeom>
          <a:noFill/>
          <a:ln>
            <a:noFill/>
          </a:ln>
        </p:spPr>
      </p:pic>
      <p:sp>
        <p:nvSpPr>
          <p:cNvPr id="5" name="TextBox 4"/>
          <p:cNvSpPr txBox="1"/>
          <p:nvPr/>
        </p:nvSpPr>
        <p:spPr>
          <a:xfrm>
            <a:off x="1028700" y="5940000"/>
            <a:ext cx="7251279" cy="338554"/>
          </a:xfrm>
          <a:prstGeom prst="rect">
            <a:avLst/>
          </a:prstGeom>
          <a:noFill/>
        </p:spPr>
        <p:txBody>
          <a:bodyPr wrap="none" rtlCol="0">
            <a:spAutoFit/>
          </a:bodyPr>
          <a:lstStyle/>
          <a:p>
            <a:r>
              <a:rPr lang="en-US" sz="1600" i="1" dirty="0" smtClean="0"/>
              <a:t>Step-by-step </a:t>
            </a:r>
            <a:r>
              <a:rPr lang="en-US" sz="1600" i="1" dirty="0"/>
              <a:t>analysis of the benefits of earth observation (source: </a:t>
            </a:r>
            <a:r>
              <a:rPr lang="en-US" sz="1600" i="1" dirty="0" err="1"/>
              <a:t>GEONetCab</a:t>
            </a:r>
            <a:r>
              <a:rPr lang="en-US" sz="1600" i="1" dirty="0"/>
              <a:t>, 2013)</a:t>
            </a:r>
          </a:p>
        </p:txBody>
      </p:sp>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306000"/>
            <a:ext cx="1262847" cy="648000"/>
          </a:xfrm>
          <a:prstGeom prst="rect">
            <a:avLst/>
          </a:prstGeom>
        </p:spPr>
      </p:pic>
    </p:spTree>
    <p:extLst>
      <p:ext uri="{BB962C8B-B14F-4D97-AF65-F5344CB8AC3E}">
        <p14:creationId xmlns:p14="http://schemas.microsoft.com/office/powerpoint/2010/main" val="3394107001"/>
      </p:ext>
    </p:extLst>
  </p:cSld>
  <p:clrMapOvr>
    <a:masterClrMapping/>
  </p:clrMapOvr>
  <p:transition advTm="20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00" y="1800000"/>
            <a:ext cx="8208000" cy="4417707"/>
          </a:xfrm>
        </p:spPr>
        <p:txBody>
          <a:bodyPr>
            <a:noAutofit/>
          </a:bodyPr>
          <a:lstStyle/>
          <a:p>
            <a:pPr>
              <a:lnSpc>
                <a:spcPct val="80000"/>
              </a:lnSpc>
              <a:spcBef>
                <a:spcPts val="0"/>
              </a:spcBef>
              <a:spcAft>
                <a:spcPts val="1200"/>
              </a:spcAft>
            </a:pPr>
            <a:r>
              <a:rPr lang="en-GB" sz="2600" dirty="0" smtClean="0"/>
              <a:t>Does </a:t>
            </a:r>
            <a:r>
              <a:rPr lang="en-GB" sz="2600" dirty="0"/>
              <a:t>the new application cause a paradigm shift?</a:t>
            </a:r>
            <a:endParaRPr lang="en-US" sz="2600" dirty="0"/>
          </a:p>
          <a:p>
            <a:pPr lvl="0">
              <a:lnSpc>
                <a:spcPct val="80000"/>
              </a:lnSpc>
              <a:spcBef>
                <a:spcPts val="0"/>
              </a:spcBef>
              <a:spcAft>
                <a:spcPts val="1200"/>
              </a:spcAft>
            </a:pPr>
            <a:r>
              <a:rPr lang="en-GB" sz="2600" dirty="0"/>
              <a:t>Is the current business or organization process improved?</a:t>
            </a:r>
            <a:endParaRPr lang="en-US" sz="2600" dirty="0"/>
          </a:p>
          <a:p>
            <a:pPr>
              <a:lnSpc>
                <a:spcPct val="80000"/>
              </a:lnSpc>
              <a:spcBef>
                <a:spcPts val="0"/>
              </a:spcBef>
              <a:spcAft>
                <a:spcPts val="1200"/>
              </a:spcAft>
            </a:pPr>
            <a:r>
              <a:rPr lang="en-GB" sz="2600" dirty="0" smtClean="0"/>
              <a:t>Does </a:t>
            </a:r>
            <a:r>
              <a:rPr lang="en-GB" sz="2600" dirty="0"/>
              <a:t>the application provide economic value that can be quantified?</a:t>
            </a:r>
            <a:endParaRPr lang="en-US" sz="2600" dirty="0"/>
          </a:p>
          <a:p>
            <a:pPr lvl="0">
              <a:lnSpc>
                <a:spcPct val="80000"/>
              </a:lnSpc>
              <a:spcBef>
                <a:spcPts val="0"/>
              </a:spcBef>
              <a:spcAft>
                <a:spcPts val="1200"/>
              </a:spcAft>
            </a:pPr>
            <a:r>
              <a:rPr lang="en-GB" sz="2600" dirty="0"/>
              <a:t>Is a clear measurable goal defined to which the earth observation application contributes?</a:t>
            </a:r>
            <a:endParaRPr lang="en-US" sz="2600" dirty="0"/>
          </a:p>
          <a:p>
            <a:pPr>
              <a:lnSpc>
                <a:spcPct val="80000"/>
              </a:lnSpc>
              <a:spcBef>
                <a:spcPts val="0"/>
              </a:spcBef>
              <a:spcAft>
                <a:spcPts val="1200"/>
              </a:spcAft>
            </a:pPr>
            <a:r>
              <a:rPr lang="en-GB" sz="2600" dirty="0" smtClean="0"/>
              <a:t>Is </a:t>
            </a:r>
            <a:r>
              <a:rPr lang="en-GB" sz="2600" dirty="0"/>
              <a:t>a future payment scheme or other economic mechanism foreseen in which the earth observation application fits?</a:t>
            </a:r>
            <a:endParaRPr lang="en-US" sz="2600" dirty="0"/>
          </a:p>
          <a:p>
            <a:pPr marL="0" indent="0">
              <a:buNone/>
            </a:pPr>
            <a:r>
              <a:rPr lang="en-US" sz="2600" dirty="0" smtClean="0"/>
              <a:t/>
            </a:r>
            <a:br>
              <a:rPr lang="en-US" sz="2600" dirty="0" smtClean="0"/>
            </a:br>
            <a:endParaRPr lang="en-US" sz="2600" dirty="0" smtClean="0"/>
          </a:p>
        </p:txBody>
      </p:sp>
      <p:sp>
        <p:nvSpPr>
          <p:cNvPr id="6" name="Slide Number Placeholder 5"/>
          <p:cNvSpPr>
            <a:spLocks noGrp="1"/>
          </p:cNvSpPr>
          <p:nvPr>
            <p:ph type="sldNum" sz="quarter" idx="12"/>
          </p:nvPr>
        </p:nvSpPr>
        <p:spPr/>
        <p:txBody>
          <a:bodyPr/>
          <a:lstStyle/>
          <a:p>
            <a:fld id="{7AE59B96-4131-4DD5-A7F3-9C8969C240CC}" type="slidenum">
              <a:rPr lang="en-US" smtClean="0"/>
              <a:pPr/>
              <a:t>81</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Key questions</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401341810"/>
      </p:ext>
    </p:extLst>
  </p:cSld>
  <p:clrMapOvr>
    <a:masterClrMapping/>
  </p:clrMapOvr>
  <p:transition advTm="20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82</a:t>
            </a:fld>
            <a:endParaRPr lang="en-US"/>
          </a:p>
        </p:txBody>
      </p:sp>
      <p:sp>
        <p:nvSpPr>
          <p:cNvPr id="2" name="TextBox 1"/>
          <p:cNvSpPr txBox="1"/>
          <p:nvPr/>
        </p:nvSpPr>
        <p:spPr>
          <a:xfrm>
            <a:off x="378000" y="324000"/>
            <a:ext cx="8208000" cy="1323439"/>
          </a:xfrm>
          <a:prstGeom prst="rect">
            <a:avLst/>
          </a:prstGeom>
          <a:noFill/>
        </p:spPr>
        <p:txBody>
          <a:bodyPr wrap="square" rtlCol="0">
            <a:spAutoFit/>
          </a:bodyPr>
          <a:lstStyle/>
          <a:p>
            <a:pPr algn="r"/>
            <a:r>
              <a:rPr lang="en-US" sz="4000" b="1" i="1" dirty="0" smtClean="0">
                <a:solidFill>
                  <a:srgbClr val="4676A6"/>
                </a:solidFill>
              </a:rPr>
              <a:t>Assessment of </a:t>
            </a:r>
            <a:br>
              <a:rPr lang="en-US" sz="4000" b="1" i="1" dirty="0" smtClean="0">
                <a:solidFill>
                  <a:srgbClr val="4676A6"/>
                </a:solidFill>
              </a:rPr>
            </a:br>
            <a:r>
              <a:rPr lang="en-US" sz="4000" b="1" i="1" dirty="0" smtClean="0">
                <a:solidFill>
                  <a:srgbClr val="4676A6"/>
                </a:solidFill>
              </a:rPr>
              <a:t>geospatial solutions</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a:lnSpc>
                <a:spcPct val="80000"/>
              </a:lnSpc>
              <a:spcBef>
                <a:spcPts val="0"/>
              </a:spcBef>
              <a:buNone/>
            </a:pPr>
            <a:r>
              <a:rPr lang="en-US" sz="2000" dirty="0"/>
              <a:t>Rating of </a:t>
            </a:r>
            <a:r>
              <a:rPr lang="en-US" sz="2000" b="1" dirty="0">
                <a:solidFill>
                  <a:srgbClr val="4676A6"/>
                </a:solidFill>
              </a:rPr>
              <a:t>characteristics</a:t>
            </a:r>
            <a:r>
              <a:rPr lang="en-US" sz="2000" dirty="0"/>
              <a:t> of geospatial </a:t>
            </a:r>
            <a:r>
              <a:rPr lang="en-US" sz="2000" dirty="0" smtClean="0"/>
              <a:t>solutions: </a:t>
            </a:r>
          </a:p>
          <a:p>
            <a:pPr>
              <a:lnSpc>
                <a:spcPct val="80000"/>
              </a:lnSpc>
              <a:spcBef>
                <a:spcPts val="0"/>
              </a:spcBef>
            </a:pPr>
            <a:r>
              <a:rPr lang="en-US" sz="1800" dirty="0" smtClean="0"/>
              <a:t>fit-for-purpose </a:t>
            </a:r>
          </a:p>
          <a:p>
            <a:pPr>
              <a:lnSpc>
                <a:spcPct val="80000"/>
              </a:lnSpc>
              <a:spcBef>
                <a:spcPts val="0"/>
              </a:spcBef>
            </a:pPr>
            <a:r>
              <a:rPr lang="en-US" sz="1800" dirty="0" smtClean="0"/>
              <a:t>comparative advantage </a:t>
            </a:r>
          </a:p>
          <a:p>
            <a:pPr>
              <a:lnSpc>
                <a:spcPct val="80000"/>
              </a:lnSpc>
              <a:spcBef>
                <a:spcPts val="0"/>
              </a:spcBef>
            </a:pPr>
            <a:r>
              <a:rPr lang="en-US" sz="1800" dirty="0" smtClean="0"/>
              <a:t>complexity to user / ease- of-use </a:t>
            </a:r>
          </a:p>
          <a:p>
            <a:pPr>
              <a:lnSpc>
                <a:spcPct val="80000"/>
              </a:lnSpc>
              <a:spcBef>
                <a:spcPts val="0"/>
              </a:spcBef>
            </a:pPr>
            <a:r>
              <a:rPr lang="en-US" sz="1800" dirty="0" smtClean="0"/>
              <a:t>elegance </a:t>
            </a:r>
          </a:p>
          <a:p>
            <a:pPr>
              <a:lnSpc>
                <a:spcPct val="80000"/>
              </a:lnSpc>
              <a:spcBef>
                <a:spcPts val="0"/>
              </a:spcBef>
            </a:pPr>
            <a:r>
              <a:rPr lang="en-US" sz="1800" dirty="0" smtClean="0"/>
              <a:t>cost-benefit, </a:t>
            </a:r>
          </a:p>
          <a:p>
            <a:pPr>
              <a:lnSpc>
                <a:spcPct val="80000"/>
              </a:lnSpc>
              <a:spcBef>
                <a:spcPts val="0"/>
              </a:spcBef>
            </a:pPr>
            <a:r>
              <a:rPr lang="en-US" sz="1800" dirty="0" smtClean="0"/>
              <a:t>sustainability</a:t>
            </a:r>
          </a:p>
          <a:p>
            <a:pPr>
              <a:lnSpc>
                <a:spcPct val="80000"/>
              </a:lnSpc>
              <a:spcBef>
                <a:spcPts val="0"/>
              </a:spcBef>
            </a:pPr>
            <a:r>
              <a:rPr lang="en-US" sz="1800" dirty="0" smtClean="0"/>
              <a:t>resilience </a:t>
            </a:r>
          </a:p>
          <a:p>
            <a:pPr>
              <a:lnSpc>
                <a:spcPct val="80000"/>
              </a:lnSpc>
              <a:spcBef>
                <a:spcPts val="0"/>
              </a:spcBef>
            </a:pPr>
            <a:r>
              <a:rPr lang="en-US" sz="1800" dirty="0" smtClean="0"/>
              <a:t>reproduction capacity / flexibility </a:t>
            </a:r>
          </a:p>
          <a:p>
            <a:pPr>
              <a:lnSpc>
                <a:spcPct val="80000"/>
              </a:lnSpc>
              <a:spcBef>
                <a:spcPts val="0"/>
              </a:spcBef>
            </a:pPr>
            <a:r>
              <a:rPr lang="en-US" sz="1800" dirty="0" smtClean="0"/>
              <a:t>acceptance </a:t>
            </a:r>
          </a:p>
          <a:p>
            <a:pPr>
              <a:lnSpc>
                <a:spcPct val="80000"/>
              </a:lnSpc>
              <a:spcBef>
                <a:spcPts val="0"/>
              </a:spcBef>
            </a:pPr>
            <a:r>
              <a:rPr lang="en-US" sz="1800" dirty="0" smtClean="0"/>
              <a:t>level of knowledge transfer required</a:t>
            </a:r>
          </a:p>
          <a:p>
            <a:pPr>
              <a:lnSpc>
                <a:spcPct val="80000"/>
              </a:lnSpc>
              <a:spcBef>
                <a:spcPts val="0"/>
              </a:spcBef>
            </a:pPr>
            <a:r>
              <a:rPr lang="en-US" sz="1800" dirty="0" smtClean="0"/>
              <a:t>ethics, transparency, public accountability, objectivity &amp; impartiality</a:t>
            </a:r>
          </a:p>
          <a:p>
            <a:pPr>
              <a:lnSpc>
                <a:spcPct val="80000"/>
              </a:lnSpc>
              <a:spcBef>
                <a:spcPts val="0"/>
              </a:spcBef>
              <a:spcAft>
                <a:spcPts val="600"/>
              </a:spcAft>
              <a:buNone/>
            </a:pPr>
            <a:endParaRPr lang="en-US" sz="2000" dirty="0" smtClean="0"/>
          </a:p>
          <a:p>
            <a:pPr>
              <a:lnSpc>
                <a:spcPct val="80000"/>
              </a:lnSpc>
              <a:spcBef>
                <a:spcPts val="0"/>
              </a:spcBef>
              <a:buNone/>
            </a:pPr>
            <a:r>
              <a:rPr lang="en-US" sz="2000" dirty="0" smtClean="0"/>
              <a:t>Rating </a:t>
            </a:r>
            <a:r>
              <a:rPr lang="en-US" sz="2000" dirty="0"/>
              <a:t>of </a:t>
            </a:r>
            <a:r>
              <a:rPr lang="en-US" sz="2000" b="1" dirty="0">
                <a:solidFill>
                  <a:srgbClr val="4676A6"/>
                </a:solidFill>
              </a:rPr>
              <a:t>business </a:t>
            </a:r>
            <a:r>
              <a:rPr lang="en-US" sz="2000" b="1" dirty="0" smtClean="0">
                <a:solidFill>
                  <a:srgbClr val="4676A6"/>
                </a:solidFill>
              </a:rPr>
              <a:t>environment</a:t>
            </a:r>
            <a:r>
              <a:rPr lang="en-US" sz="2000" dirty="0" smtClean="0"/>
              <a:t>:</a:t>
            </a:r>
          </a:p>
          <a:p>
            <a:pPr>
              <a:lnSpc>
                <a:spcPct val="80000"/>
              </a:lnSpc>
              <a:spcBef>
                <a:spcPts val="0"/>
              </a:spcBef>
            </a:pPr>
            <a:r>
              <a:rPr lang="en-US" sz="1800" b="1" dirty="0" smtClean="0"/>
              <a:t>Willingness </a:t>
            </a:r>
            <a:r>
              <a:rPr lang="en-US" sz="1800" b="1" dirty="0"/>
              <a:t>to pay </a:t>
            </a:r>
            <a:r>
              <a:rPr lang="en-US" sz="1800" dirty="0"/>
              <a:t>(by </a:t>
            </a:r>
            <a:r>
              <a:rPr lang="en-US" sz="1800" dirty="0" smtClean="0"/>
              <a:t>clients)</a:t>
            </a:r>
          </a:p>
          <a:p>
            <a:pPr>
              <a:lnSpc>
                <a:spcPct val="80000"/>
              </a:lnSpc>
              <a:spcBef>
                <a:spcPts val="0"/>
              </a:spcBef>
            </a:pPr>
            <a:r>
              <a:rPr lang="en-US" sz="1800" b="1" dirty="0" smtClean="0"/>
              <a:t>Embedding</a:t>
            </a:r>
            <a:r>
              <a:rPr lang="en-US" sz="1800" dirty="0" smtClean="0"/>
              <a:t> </a:t>
            </a:r>
            <a:r>
              <a:rPr lang="en-US" sz="1800" dirty="0"/>
              <a:t>(in organizational </a:t>
            </a:r>
            <a:r>
              <a:rPr lang="en-US" sz="1800" dirty="0" smtClean="0"/>
              <a:t>processes)</a:t>
            </a:r>
          </a:p>
          <a:p>
            <a:pPr>
              <a:lnSpc>
                <a:spcPct val="80000"/>
              </a:lnSpc>
              <a:spcBef>
                <a:spcPts val="0"/>
              </a:spcBef>
            </a:pPr>
            <a:r>
              <a:rPr lang="en-US" sz="1800" b="1" dirty="0" smtClean="0"/>
              <a:t>Openness</a:t>
            </a:r>
            <a:r>
              <a:rPr lang="en-US" sz="1800" dirty="0" smtClean="0"/>
              <a:t> </a:t>
            </a:r>
            <a:r>
              <a:rPr lang="en-US" sz="1800" dirty="0"/>
              <a:t>(transparency and ease of doing business, access to </a:t>
            </a:r>
            <a:r>
              <a:rPr lang="en-US" sz="1800" dirty="0" smtClean="0"/>
              <a:t>markets)</a:t>
            </a:r>
          </a:p>
          <a:p>
            <a:pPr>
              <a:lnSpc>
                <a:spcPct val="80000"/>
              </a:lnSpc>
              <a:spcBef>
                <a:spcPts val="0"/>
              </a:spcBef>
            </a:pPr>
            <a:r>
              <a:rPr lang="en-US" sz="1800" b="1" dirty="0" smtClean="0"/>
              <a:t>Institutions</a:t>
            </a:r>
            <a:r>
              <a:rPr lang="en-US" sz="1800" dirty="0" smtClean="0"/>
              <a:t> </a:t>
            </a:r>
            <a:r>
              <a:rPr lang="en-US" sz="1800" dirty="0"/>
              <a:t>(is the institutional environment conducive to doing business, acceptance of </a:t>
            </a:r>
            <a:r>
              <a:rPr lang="en-US" sz="1800" dirty="0" smtClean="0"/>
              <a:t>new solutions?)</a:t>
            </a:r>
          </a:p>
        </p:txBody>
      </p:sp>
    </p:spTree>
    <p:extLst>
      <p:ext uri="{BB962C8B-B14F-4D97-AF65-F5344CB8AC3E}">
        <p14:creationId xmlns:p14="http://schemas.microsoft.com/office/powerpoint/2010/main" val="790703149"/>
      </p:ext>
    </p:extLst>
  </p:cSld>
  <p:clrMapOvr>
    <a:masterClrMapping/>
  </p:clrMapOvr>
  <p:transition advTm="20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83</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Fit-for-purpose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t>An important, but often forgotten requirement: </a:t>
            </a:r>
            <a:r>
              <a:rPr lang="en-GB" sz="2600" dirty="0" smtClean="0"/>
              <a:t/>
            </a:r>
            <a:br>
              <a:rPr lang="en-GB" sz="2600" dirty="0" smtClean="0"/>
            </a:br>
            <a:r>
              <a:rPr lang="en-GB" sz="2600" dirty="0" smtClean="0">
                <a:solidFill>
                  <a:srgbClr val="4676A6"/>
                </a:solidFill>
              </a:rPr>
              <a:t>Does </a:t>
            </a:r>
            <a:r>
              <a:rPr lang="en-GB" sz="2600" dirty="0">
                <a:solidFill>
                  <a:srgbClr val="4676A6"/>
                </a:solidFill>
              </a:rPr>
              <a:t>the product or service do what it is supposed to do to solve a certain problem? </a:t>
            </a:r>
            <a:r>
              <a:rPr lang="en-GB" sz="2600" dirty="0" smtClean="0"/>
              <a:t/>
            </a:r>
            <a:br>
              <a:rPr lang="en-GB" sz="2600" dirty="0" smtClean="0"/>
            </a:br>
            <a:endParaRPr lang="en-GB" sz="2600" dirty="0" smtClean="0"/>
          </a:p>
          <a:p>
            <a:pPr marL="0" indent="0">
              <a:lnSpc>
                <a:spcPct val="80000"/>
              </a:lnSpc>
              <a:buNone/>
            </a:pPr>
            <a:r>
              <a:rPr lang="en-GB" sz="2600" dirty="0" smtClean="0"/>
              <a:t>In </a:t>
            </a:r>
            <a:r>
              <a:rPr lang="en-GB" sz="2600" dirty="0"/>
              <a:t>other words: is it really a solution or just an attempt towards a solution</a:t>
            </a:r>
            <a:r>
              <a:rPr lang="en-GB" sz="2600" dirty="0" smtClean="0"/>
              <a:t>?</a:t>
            </a:r>
          </a:p>
          <a:p>
            <a:pPr marL="0" indent="0">
              <a:lnSpc>
                <a:spcPct val="80000"/>
              </a:lnSpc>
              <a:buNone/>
            </a:pPr>
            <a:endParaRPr lang="en-US" sz="2600" dirty="0"/>
          </a:p>
          <a:p>
            <a:pPr lvl="0">
              <a:lnSpc>
                <a:spcPct val="80000"/>
              </a:lnSpc>
              <a:spcBef>
                <a:spcPts val="0"/>
              </a:spcBef>
              <a:spcAft>
                <a:spcPts val="1200"/>
              </a:spcAft>
            </a:pPr>
            <a:r>
              <a:rPr lang="en-US" sz="2600" dirty="0" smtClean="0">
                <a:solidFill>
                  <a:srgbClr val="4676A6"/>
                </a:solidFill>
              </a:rPr>
              <a:t>Quantitative:</a:t>
            </a:r>
            <a:r>
              <a:rPr lang="en-US" sz="2600" dirty="0" smtClean="0"/>
              <a:t> not applicable</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description of what the EO solution actually does</a:t>
            </a:r>
            <a:endParaRPr lang="en-US" sz="2600" dirty="0"/>
          </a:p>
          <a:p>
            <a:pPr marL="0" indent="0">
              <a:buNone/>
            </a:pP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2002258099"/>
      </p:ext>
    </p:extLst>
  </p:cSld>
  <p:clrMapOvr>
    <a:masterClrMapping/>
  </p:clrMapOvr>
  <p:transition advTm="20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84</a:t>
            </a:fld>
            <a:endParaRPr lang="en-US"/>
          </a:p>
        </p:txBody>
      </p:sp>
      <p:sp>
        <p:nvSpPr>
          <p:cNvPr id="2" name="TextBox 1"/>
          <p:cNvSpPr txBox="1"/>
          <p:nvPr/>
        </p:nvSpPr>
        <p:spPr>
          <a:xfrm>
            <a:off x="4053758" y="324000"/>
            <a:ext cx="4532242" cy="1323439"/>
          </a:xfrm>
          <a:prstGeom prst="rect">
            <a:avLst/>
          </a:prstGeom>
          <a:noFill/>
        </p:spPr>
        <p:txBody>
          <a:bodyPr wrap="square" rtlCol="0">
            <a:spAutoFit/>
          </a:bodyPr>
          <a:lstStyle/>
          <a:p>
            <a:pPr algn="r"/>
            <a:r>
              <a:rPr lang="en-US" sz="4000" b="1" i="1" dirty="0" smtClean="0">
                <a:solidFill>
                  <a:srgbClr val="4676A6"/>
                </a:solidFill>
              </a:rPr>
              <a:t>Comparative advantage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What it does significantly better than other solutions to the same problem. </a:t>
            </a:r>
            <a:r>
              <a:rPr lang="en-GB" sz="2600" dirty="0" smtClean="0"/>
              <a:t/>
            </a:r>
            <a:br>
              <a:rPr lang="en-GB" sz="2600" dirty="0" smtClean="0"/>
            </a:br>
            <a:r>
              <a:rPr lang="en-GB" sz="2600" dirty="0" smtClean="0"/>
              <a:t>For </a:t>
            </a:r>
            <a:r>
              <a:rPr lang="en-GB" sz="2600" dirty="0"/>
              <a:t>earth observation usually the comparative advantages of greater accuracy, better resolution in time and space, comprehensive overview of large areas and near real-time information provision are mentioned as comparative advantages. </a:t>
            </a:r>
            <a:endParaRPr lang="en-GB" sz="2600" dirty="0" smtClean="0"/>
          </a:p>
          <a:p>
            <a:pPr marL="0" indent="0">
              <a:lnSpc>
                <a:spcPct val="80000"/>
              </a:lnSpc>
              <a:buNone/>
            </a:pPr>
            <a:endParaRPr lang="en-US" sz="2600" dirty="0"/>
          </a:p>
          <a:p>
            <a:pPr lvl="0">
              <a:lnSpc>
                <a:spcPct val="80000"/>
              </a:lnSpc>
              <a:spcBef>
                <a:spcPts val="0"/>
              </a:spcBef>
              <a:spcAft>
                <a:spcPts val="1200"/>
              </a:spcAft>
            </a:pPr>
            <a:r>
              <a:rPr lang="en-US" sz="2600" dirty="0" smtClean="0">
                <a:solidFill>
                  <a:srgbClr val="4676A6"/>
                </a:solidFill>
              </a:rPr>
              <a:t>Quantitative:</a:t>
            </a:r>
            <a:r>
              <a:rPr lang="en-US" sz="2600" dirty="0" smtClean="0"/>
              <a:t> ca</a:t>
            </a:r>
            <a:r>
              <a:rPr lang="en-GB" sz="2600" dirty="0" err="1" smtClean="0"/>
              <a:t>lculation</a:t>
            </a:r>
            <a:r>
              <a:rPr lang="en-GB" sz="2600" dirty="0" smtClean="0"/>
              <a:t> </a:t>
            </a:r>
            <a:r>
              <a:rPr lang="en-GB" sz="2600" dirty="0"/>
              <a:t>of degree in which the EO solution is better than alternatives</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US" sz="2600" dirty="0" smtClean="0"/>
              <a:t>b</a:t>
            </a:r>
            <a:r>
              <a:rPr lang="en-GB" sz="2600" dirty="0" err="1" smtClean="0"/>
              <a:t>ased</a:t>
            </a:r>
            <a:r>
              <a:rPr lang="en-GB" sz="2600" dirty="0" smtClean="0"/>
              <a:t> </a:t>
            </a:r>
            <a:r>
              <a:rPr lang="en-GB" sz="2600" dirty="0"/>
              <a:t>on listing of comparative advantages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1879686478"/>
      </p:ext>
    </p:extLst>
  </p:cSld>
  <p:clrMapOvr>
    <a:masterClrMapping/>
  </p:clrMapOvr>
  <p:transition advTm="20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85</a:t>
            </a:fld>
            <a:endParaRPr lang="en-US"/>
          </a:p>
        </p:txBody>
      </p:sp>
      <p:sp>
        <p:nvSpPr>
          <p:cNvPr id="2" name="TextBox 1"/>
          <p:cNvSpPr txBox="1"/>
          <p:nvPr/>
        </p:nvSpPr>
        <p:spPr>
          <a:xfrm>
            <a:off x="2682158" y="324000"/>
            <a:ext cx="5903842" cy="1323439"/>
          </a:xfrm>
          <a:prstGeom prst="rect">
            <a:avLst/>
          </a:prstGeom>
          <a:noFill/>
        </p:spPr>
        <p:txBody>
          <a:bodyPr wrap="square" rtlCol="0">
            <a:spAutoFit/>
          </a:bodyPr>
          <a:lstStyle/>
          <a:p>
            <a:pPr algn="r"/>
            <a:r>
              <a:rPr lang="en-US" sz="4000" b="1" i="1" dirty="0" smtClean="0">
                <a:solidFill>
                  <a:srgbClr val="4676A6"/>
                </a:solidFill>
              </a:rPr>
              <a:t>Complexity (to user) / ease-of-use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At all levels in the value chain the </a:t>
            </a:r>
            <a:r>
              <a:rPr lang="en-GB" sz="2600" dirty="0" smtClean="0">
                <a:solidFill>
                  <a:srgbClr val="4676A6"/>
                </a:solidFill>
              </a:rPr>
              <a:t>users </a:t>
            </a:r>
            <a:r>
              <a:rPr lang="en-GB" sz="2600" dirty="0">
                <a:solidFill>
                  <a:srgbClr val="4676A6"/>
                </a:solidFill>
              </a:rPr>
              <a:t>(professionals and </a:t>
            </a:r>
            <a:r>
              <a:rPr lang="en-GB" sz="2600" dirty="0" smtClean="0">
                <a:solidFill>
                  <a:srgbClr val="4676A6"/>
                </a:solidFill>
              </a:rPr>
              <a:t/>
            </a:r>
            <a:br>
              <a:rPr lang="en-GB" sz="2600" dirty="0" smtClean="0">
                <a:solidFill>
                  <a:srgbClr val="4676A6"/>
                </a:solidFill>
              </a:rPr>
            </a:br>
            <a:r>
              <a:rPr lang="en-GB" sz="2600" dirty="0" smtClean="0">
                <a:solidFill>
                  <a:srgbClr val="4676A6"/>
                </a:solidFill>
              </a:rPr>
              <a:t>end-users</a:t>
            </a:r>
            <a:r>
              <a:rPr lang="en-GB" sz="2600" dirty="0">
                <a:solidFill>
                  <a:srgbClr val="4676A6"/>
                </a:solidFill>
              </a:rPr>
              <a:t>) are able to work with the product or service</a:t>
            </a:r>
            <a:r>
              <a:rPr lang="en-GB" sz="2600" dirty="0" smtClean="0">
                <a:solidFill>
                  <a:srgbClr val="4676A6"/>
                </a:solidFill>
              </a:rPr>
              <a:t>.</a:t>
            </a:r>
          </a:p>
          <a:p>
            <a:pPr marL="0" indent="0">
              <a:lnSpc>
                <a:spcPct val="80000"/>
              </a:lnSpc>
              <a:buNone/>
            </a:pPr>
            <a:endParaRPr lang="en-US" sz="2600" dirty="0"/>
          </a:p>
          <a:p>
            <a:pPr lvl="0">
              <a:lnSpc>
                <a:spcPct val="80000"/>
              </a:lnSpc>
              <a:spcBef>
                <a:spcPts val="0"/>
              </a:spcBef>
              <a:spcAft>
                <a:spcPts val="1200"/>
              </a:spcAft>
            </a:pPr>
            <a:r>
              <a:rPr lang="en-US" sz="2600" dirty="0" smtClean="0">
                <a:solidFill>
                  <a:srgbClr val="4676A6"/>
                </a:solidFill>
              </a:rPr>
              <a:t>Quantitative:</a:t>
            </a:r>
            <a:r>
              <a:rPr lang="en-US" sz="2600" dirty="0" smtClean="0"/>
              <a:t> not applicable</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user testimonials and user surveys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1879686478"/>
      </p:ext>
    </p:extLst>
  </p:cSld>
  <p:clrMapOvr>
    <a:masterClrMapping/>
  </p:clrMapOvr>
  <p:transition advTm="20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86</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Elegance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marR="0" indent="0" algn="just">
              <a:lnSpc>
                <a:spcPct val="80000"/>
              </a:lnSpc>
              <a:spcBef>
                <a:spcPts val="0"/>
              </a:spcBef>
              <a:spcAft>
                <a:spcPts val="0"/>
              </a:spcAft>
              <a:buNone/>
            </a:pPr>
            <a:r>
              <a:rPr lang="en-GB" sz="2600" dirty="0">
                <a:solidFill>
                  <a:srgbClr val="4676A6"/>
                </a:solidFill>
                <a:ea typeface="Calibri"/>
                <a:cs typeface="Times New Roman"/>
              </a:rPr>
              <a:t>Once you get the idea behind this product or service, you want to be part of the community that uses it. </a:t>
            </a:r>
            <a:endParaRPr lang="en-GB" sz="2600" dirty="0" smtClean="0">
              <a:solidFill>
                <a:srgbClr val="4676A6"/>
              </a:solidFill>
              <a:ea typeface="Calibri"/>
              <a:cs typeface="Times New Roman"/>
            </a:endParaRPr>
          </a:p>
          <a:p>
            <a:pPr marL="0" marR="0" indent="0" algn="just">
              <a:lnSpc>
                <a:spcPct val="80000"/>
              </a:lnSpc>
              <a:spcBef>
                <a:spcPts val="0"/>
              </a:spcBef>
              <a:spcAft>
                <a:spcPts val="0"/>
              </a:spcAft>
              <a:buNone/>
            </a:pPr>
            <a:endParaRPr lang="en-GB" sz="2600" dirty="0" smtClean="0">
              <a:ea typeface="Calibri"/>
              <a:cs typeface="Times New Roman"/>
            </a:endParaRPr>
          </a:p>
          <a:p>
            <a:pPr marL="0" marR="0" indent="0" algn="just">
              <a:lnSpc>
                <a:spcPct val="80000"/>
              </a:lnSpc>
              <a:spcBef>
                <a:spcPts val="0"/>
              </a:spcBef>
              <a:spcAft>
                <a:spcPts val="0"/>
              </a:spcAft>
              <a:buNone/>
            </a:pPr>
            <a:r>
              <a:rPr lang="en-GB" sz="2600" dirty="0" smtClean="0">
                <a:ea typeface="Calibri"/>
                <a:cs typeface="Times New Roman"/>
              </a:rPr>
              <a:t>This </a:t>
            </a:r>
            <a:r>
              <a:rPr lang="en-GB" sz="2600" dirty="0">
                <a:ea typeface="Calibri"/>
                <a:cs typeface="Times New Roman"/>
              </a:rPr>
              <a:t>sense of belonging facilitates the formation of user groups that provide valuable feedback</a:t>
            </a:r>
            <a:r>
              <a:rPr lang="en-GB" sz="2600" dirty="0" smtClean="0">
                <a:ea typeface="Calibri"/>
                <a:cs typeface="Times New Roman"/>
              </a:rPr>
              <a:t>.</a:t>
            </a:r>
          </a:p>
          <a:p>
            <a:pPr marL="0" marR="0" indent="0" algn="just">
              <a:lnSpc>
                <a:spcPct val="80000"/>
              </a:lnSpc>
              <a:spcBef>
                <a:spcPts val="0"/>
              </a:spcBef>
              <a:spcAft>
                <a:spcPts val="0"/>
              </a:spcAft>
              <a:buNone/>
            </a:pPr>
            <a:endParaRPr lang="en-US" sz="2600" dirty="0">
              <a:ea typeface="Calibri"/>
              <a:cs typeface="Times New Roman"/>
            </a:endParaRPr>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none</a:t>
            </a:r>
            <a:r>
              <a:rPr lang="en-GB" sz="2600" dirty="0"/>
              <a:t>, or it should be the size of the user community</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US" sz="2600" dirty="0" smtClean="0"/>
              <a:t>b</a:t>
            </a:r>
            <a:r>
              <a:rPr lang="en-GB" sz="2600" dirty="0" err="1" smtClean="0"/>
              <a:t>ased</a:t>
            </a:r>
            <a:r>
              <a:rPr lang="en-GB" sz="2600" dirty="0" smtClean="0"/>
              <a:t> </a:t>
            </a:r>
            <a:r>
              <a:rPr lang="en-GB" sz="2600" dirty="0"/>
              <a:t>on user testimonials and user surveys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1879686478"/>
      </p:ext>
    </p:extLst>
  </p:cSld>
  <p:clrMapOvr>
    <a:masterClrMapping/>
  </p:clrMapOvr>
  <p:transition advTm="20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87</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Cost-benefit</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The cost-benefit of the product or service is quantified and sufficiently attractive, also in the long-term</a:t>
            </a:r>
            <a:r>
              <a:rPr lang="en-GB" sz="2600" dirty="0" smtClean="0">
                <a:solidFill>
                  <a:srgbClr val="4676A6"/>
                </a:solidFill>
              </a:rPr>
              <a:t>.</a:t>
            </a:r>
          </a:p>
          <a:p>
            <a:pPr marL="0" indent="0">
              <a:lnSpc>
                <a:spcPct val="80000"/>
              </a:lnSpc>
              <a:buNone/>
            </a:pPr>
            <a:endParaRPr lang="en-US" sz="2600" dirty="0">
              <a:solidFill>
                <a:srgbClr val="4676A6"/>
              </a:solidFill>
            </a:endParaRPr>
          </a:p>
          <a:p>
            <a:pPr lvl="0">
              <a:lnSpc>
                <a:spcPct val="80000"/>
              </a:lnSpc>
              <a:spcBef>
                <a:spcPts val="0"/>
              </a:spcBef>
              <a:spcAft>
                <a:spcPts val="1200"/>
              </a:spcAft>
            </a:pPr>
            <a:r>
              <a:rPr lang="en-US" sz="2600" dirty="0" smtClean="0">
                <a:solidFill>
                  <a:srgbClr val="4676A6"/>
                </a:solidFill>
              </a:rPr>
              <a:t>Quantitative:</a:t>
            </a:r>
            <a:r>
              <a:rPr lang="en-US" sz="2600" dirty="0" smtClean="0"/>
              <a:t> cost-benefit calculation</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a:t>
            </a:r>
            <a:r>
              <a:rPr lang="en-US" sz="2600" dirty="0" smtClean="0"/>
              <a:t>quantitative assessment</a:t>
            </a:r>
            <a:endParaRPr lang="en-US" sz="2600" dirty="0"/>
          </a:p>
          <a:p>
            <a:pPr marL="0" indent="0">
              <a:lnSpc>
                <a:spcPct val="80000"/>
              </a:lnSpc>
              <a:buNone/>
            </a:pP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1879686478"/>
      </p:ext>
    </p:extLst>
  </p:cSld>
  <p:clrMapOvr>
    <a:masterClrMapping/>
  </p:clrMapOvr>
  <p:transition advTm="20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88</a:t>
            </a:fld>
            <a:endParaRPr lang="en-US"/>
          </a:p>
        </p:txBody>
      </p:sp>
      <p:sp>
        <p:nvSpPr>
          <p:cNvPr id="2" name="TextBox 1"/>
          <p:cNvSpPr txBox="1"/>
          <p:nvPr/>
        </p:nvSpPr>
        <p:spPr>
          <a:xfrm>
            <a:off x="2834558" y="900000"/>
            <a:ext cx="5751442" cy="707886"/>
          </a:xfrm>
          <a:prstGeom prst="rect">
            <a:avLst/>
          </a:prstGeom>
          <a:noFill/>
        </p:spPr>
        <p:txBody>
          <a:bodyPr wrap="square" rtlCol="0">
            <a:spAutoFit/>
          </a:bodyPr>
          <a:lstStyle/>
          <a:p>
            <a:pPr algn="r"/>
            <a:r>
              <a:rPr lang="en-US" sz="4000" b="1" i="1" dirty="0" smtClean="0">
                <a:solidFill>
                  <a:srgbClr val="4676A6"/>
                </a:solidFill>
              </a:rPr>
              <a:t>Sustainability</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The product or service can be delivered when it is needed. </a:t>
            </a:r>
            <a:r>
              <a:rPr lang="en-GB" sz="2600" dirty="0" smtClean="0">
                <a:solidFill>
                  <a:srgbClr val="4676A6"/>
                </a:solidFill>
              </a:rPr>
              <a:t/>
            </a:r>
            <a:br>
              <a:rPr lang="en-GB" sz="2600" dirty="0" smtClean="0">
                <a:solidFill>
                  <a:srgbClr val="4676A6"/>
                </a:solidFill>
              </a:rPr>
            </a:br>
            <a:r>
              <a:rPr lang="en-GB" sz="2600" dirty="0" smtClean="0"/>
              <a:t>There </a:t>
            </a:r>
            <a:r>
              <a:rPr lang="en-GB" sz="2600" dirty="0"/>
              <a:t>is a long-term perspective that guarantees </a:t>
            </a:r>
            <a:r>
              <a:rPr lang="en-GB" sz="2600" dirty="0" smtClean="0"/>
              <a:t>delivery.</a:t>
            </a:r>
          </a:p>
          <a:p>
            <a:pPr marL="0" indent="0">
              <a:lnSpc>
                <a:spcPct val="80000"/>
              </a:lnSpc>
              <a:buNone/>
            </a:pPr>
            <a:endParaRPr lang="en-GB" sz="1000" dirty="0" smtClean="0"/>
          </a:p>
          <a:p>
            <a:pPr marL="342000" indent="-342000">
              <a:lnSpc>
                <a:spcPct val="80000"/>
              </a:lnSpc>
              <a:spcBef>
                <a:spcPts val="0"/>
              </a:spcBef>
              <a:spcAft>
                <a:spcPts val="600"/>
              </a:spcAft>
              <a:buNone/>
            </a:pPr>
            <a:r>
              <a:rPr lang="en-US" sz="2600" dirty="0" smtClean="0"/>
              <a:t>Sustainability concerns the following aspects:</a:t>
            </a:r>
          </a:p>
          <a:p>
            <a:pPr marL="342000" indent="-342000">
              <a:lnSpc>
                <a:spcPct val="80000"/>
              </a:lnSpc>
              <a:spcBef>
                <a:spcPts val="0"/>
              </a:spcBef>
              <a:spcAft>
                <a:spcPts val="600"/>
              </a:spcAft>
              <a:buFont typeface="Wingdings" pitchFamily="2" charset="2"/>
              <a:buChar char="ü"/>
            </a:pPr>
            <a:r>
              <a:rPr lang="en-US" sz="2000" dirty="0" smtClean="0"/>
              <a:t>Long-term data availability </a:t>
            </a:r>
          </a:p>
          <a:p>
            <a:pPr marL="342000" indent="-342000">
              <a:lnSpc>
                <a:spcPct val="80000"/>
              </a:lnSpc>
              <a:spcBef>
                <a:spcPts val="0"/>
              </a:spcBef>
              <a:spcAft>
                <a:spcPts val="600"/>
              </a:spcAft>
              <a:buFont typeface="Wingdings" pitchFamily="2" charset="2"/>
              <a:buChar char="ü"/>
            </a:pPr>
            <a:r>
              <a:rPr lang="en-US" sz="2000" dirty="0" smtClean="0"/>
              <a:t>Availability of finance/funds to provide the solution continuously for present and future use </a:t>
            </a:r>
          </a:p>
          <a:p>
            <a:pPr marL="342000" indent="-342000">
              <a:lnSpc>
                <a:spcPct val="80000"/>
              </a:lnSpc>
              <a:spcBef>
                <a:spcPts val="0"/>
              </a:spcBef>
              <a:spcAft>
                <a:spcPts val="600"/>
              </a:spcAft>
              <a:buFont typeface="Wingdings" pitchFamily="2" charset="2"/>
              <a:buChar char="ü"/>
            </a:pPr>
            <a:r>
              <a:rPr lang="en-US" sz="2000" dirty="0" smtClean="0"/>
              <a:t>Long-term institutional / governmental interest and support</a:t>
            </a:r>
          </a:p>
          <a:p>
            <a:pPr marL="342000" indent="-342000">
              <a:lnSpc>
                <a:spcPct val="80000"/>
              </a:lnSpc>
              <a:spcBef>
                <a:spcPts val="0"/>
              </a:spcBef>
              <a:spcAft>
                <a:spcPts val="600"/>
              </a:spcAft>
              <a:buFont typeface="Wingdings" pitchFamily="2" charset="2"/>
              <a:buChar char="ü"/>
            </a:pPr>
            <a:r>
              <a:rPr lang="en-US" sz="2000" dirty="0" smtClean="0"/>
              <a:t>Long-term user interest for a solution that addresses real needs</a:t>
            </a:r>
          </a:p>
          <a:p>
            <a:pPr marL="342000" indent="-342000">
              <a:lnSpc>
                <a:spcPct val="80000"/>
              </a:lnSpc>
              <a:spcBef>
                <a:spcPts val="0"/>
              </a:spcBef>
              <a:spcAft>
                <a:spcPts val="600"/>
              </a:spcAft>
              <a:buNone/>
            </a:pPr>
            <a:r>
              <a:rPr lang="en-GB" sz="1000" dirty="0" smtClean="0"/>
              <a:t> </a:t>
            </a:r>
            <a:endParaRPr lang="en-US" sz="1000" dirty="0" smtClean="0"/>
          </a:p>
          <a:p>
            <a:pPr lvl="0">
              <a:lnSpc>
                <a:spcPct val="80000"/>
              </a:lnSpc>
              <a:spcBef>
                <a:spcPts val="0"/>
              </a:spcBef>
              <a:spcAft>
                <a:spcPts val="1200"/>
              </a:spcAft>
            </a:pPr>
            <a:r>
              <a:rPr lang="en-US" sz="2600" dirty="0" smtClean="0">
                <a:solidFill>
                  <a:srgbClr val="4676A6"/>
                </a:solidFill>
              </a:rPr>
              <a:t>Quantitative:</a:t>
            </a:r>
            <a:r>
              <a:rPr lang="en-US" sz="2600" dirty="0" smtClean="0"/>
              <a:t> not applicable</a:t>
            </a:r>
          </a:p>
          <a:p>
            <a:pPr>
              <a:lnSpc>
                <a:spcPct val="80000"/>
              </a:lnSpc>
              <a:spcBef>
                <a:spcPts val="0"/>
              </a:spcBef>
              <a:spcAft>
                <a:spcPts val="1200"/>
              </a:spcAft>
            </a:pPr>
            <a:r>
              <a:rPr lang="en-US" sz="2600" dirty="0" smtClean="0">
                <a:solidFill>
                  <a:srgbClr val="4676A6"/>
                </a:solidFill>
              </a:rPr>
              <a:t>Qualitative (on scale of 1 to 5): </a:t>
            </a:r>
            <a:r>
              <a:rPr lang="en-US" sz="2600" dirty="0" smtClean="0"/>
              <a:t>b</a:t>
            </a:r>
            <a:r>
              <a:rPr lang="en-GB" sz="2600" dirty="0" err="1" smtClean="0"/>
              <a:t>ased</a:t>
            </a:r>
            <a:r>
              <a:rPr lang="en-GB" sz="2600" dirty="0" smtClean="0"/>
              <a:t> </a:t>
            </a:r>
            <a:r>
              <a:rPr lang="en-GB" sz="2600" dirty="0"/>
              <a:t>on sensitivity analysis of the EO solution</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2517170794"/>
      </p:ext>
    </p:extLst>
  </p:cSld>
  <p:clrMapOvr>
    <a:masterClrMapping/>
  </p:clrMapOvr>
  <p:transition advTm="20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89</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Resilience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In case of extremes or breakdown in the value chain, the product or service can still be delivered at an acceptable level. </a:t>
            </a:r>
            <a:r>
              <a:rPr lang="en-GB" sz="2600" dirty="0"/>
              <a:t>Alternatives (plan B) are available (and developed</a:t>
            </a:r>
            <a:r>
              <a:rPr lang="en-GB" sz="2600" dirty="0" smtClean="0"/>
              <a:t>).</a:t>
            </a:r>
          </a:p>
          <a:p>
            <a:pPr marL="0" indent="0">
              <a:lnSpc>
                <a:spcPct val="80000"/>
              </a:lnSpc>
              <a:buNone/>
            </a:pPr>
            <a:endParaRPr lang="en-US" sz="2600" dirty="0"/>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cost-benefit </a:t>
            </a:r>
            <a:r>
              <a:rPr lang="en-GB" sz="2600" dirty="0"/>
              <a:t>calculation of plan B </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risk analysis of the EO solution</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2620521176"/>
      </p:ext>
    </p:extLst>
  </p:cSld>
  <p:clrMapOvr>
    <a:masterClrMapping/>
  </p:clrMapOvr>
  <p:transition advTm="2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1800000"/>
          </a:xfrm>
        </p:spPr>
        <p:txBody>
          <a:bodyPr>
            <a:noAutofit/>
          </a:bodyPr>
          <a:lstStyle/>
          <a:p>
            <a:pPr algn="l"/>
            <a:r>
              <a:rPr lang="en-US" sz="4000" b="1" i="1" dirty="0" smtClean="0"/>
              <a:t>1. International trends &amp;</a:t>
            </a:r>
            <a:br>
              <a:rPr lang="en-US" sz="4000" b="1" i="1" dirty="0" smtClean="0"/>
            </a:br>
            <a:r>
              <a:rPr lang="en-US" sz="4000" b="1" i="1" dirty="0" smtClean="0"/>
              <a:t>    developments in </a:t>
            </a:r>
            <a:br>
              <a:rPr lang="en-US" sz="4000" b="1" i="1" dirty="0" smtClean="0"/>
            </a:br>
            <a:r>
              <a:rPr lang="en-US" sz="4000" b="1" i="1" dirty="0" smtClean="0"/>
              <a:t>    agriculture</a:t>
            </a:r>
            <a:endParaRPr lang="en-US" sz="4000" b="1"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9</a:t>
            </a:fld>
            <a:endParaRPr lang="en-US" dirty="0"/>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cSld>
  <p:clrMapOvr>
    <a:masterClrMapping/>
  </p:clrMapOvr>
  <p:transition advTm="20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90</a:t>
            </a:fld>
            <a:endParaRPr lang="en-US"/>
          </a:p>
        </p:txBody>
      </p:sp>
      <p:sp>
        <p:nvSpPr>
          <p:cNvPr id="2" name="TextBox 1"/>
          <p:cNvSpPr txBox="1"/>
          <p:nvPr/>
        </p:nvSpPr>
        <p:spPr>
          <a:xfrm>
            <a:off x="2301158" y="324000"/>
            <a:ext cx="6284842" cy="1323439"/>
          </a:xfrm>
          <a:prstGeom prst="rect">
            <a:avLst/>
          </a:prstGeom>
          <a:noFill/>
        </p:spPr>
        <p:txBody>
          <a:bodyPr wrap="square" rtlCol="0">
            <a:spAutoFit/>
          </a:bodyPr>
          <a:lstStyle/>
          <a:p>
            <a:pPr algn="r"/>
            <a:r>
              <a:rPr lang="en-US" sz="4000" b="1" i="1" dirty="0" smtClean="0">
                <a:solidFill>
                  <a:srgbClr val="4676A6"/>
                </a:solidFill>
              </a:rPr>
              <a:t>Reproduction </a:t>
            </a:r>
            <a:br>
              <a:rPr lang="en-US" sz="4000" b="1" i="1" dirty="0" smtClean="0">
                <a:solidFill>
                  <a:srgbClr val="4676A6"/>
                </a:solidFill>
              </a:rPr>
            </a:br>
            <a:r>
              <a:rPr lang="en-US" sz="4000" b="1" i="1" dirty="0" smtClean="0">
                <a:solidFill>
                  <a:srgbClr val="4676A6"/>
                </a:solidFill>
              </a:rPr>
              <a:t>capacity / flexibility</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The product or service can be easily applied or adapted for use in another region or another situation, while still providing the solution without (too much) extra cost</a:t>
            </a:r>
            <a:r>
              <a:rPr lang="en-GB" sz="2600" dirty="0" smtClean="0">
                <a:solidFill>
                  <a:srgbClr val="4676A6"/>
                </a:solidFill>
              </a:rPr>
              <a:t>.</a:t>
            </a:r>
          </a:p>
          <a:p>
            <a:pPr marL="0" indent="0">
              <a:lnSpc>
                <a:spcPct val="80000"/>
              </a:lnSpc>
              <a:buNone/>
            </a:pPr>
            <a:endParaRPr lang="en-US" sz="2600" dirty="0" smtClean="0">
              <a:solidFill>
                <a:srgbClr val="4676A6"/>
              </a:solidFill>
            </a:endParaRPr>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calculation of reproduction costs for application in other regions or situations; measurement of spreading of actual use</a:t>
            </a:r>
            <a:endParaRPr lang="en-US" sz="2600" dirty="0" smtClean="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quantitative assessment and description of EO solution</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294192666"/>
      </p:ext>
    </p:extLst>
  </p:cSld>
  <p:clrMapOvr>
    <a:masterClrMapping/>
  </p:clrMapOvr>
  <p:transition advTm="20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91</a:t>
            </a:fld>
            <a:endParaRPr lang="en-US"/>
          </a:p>
        </p:txBody>
      </p:sp>
      <p:sp>
        <p:nvSpPr>
          <p:cNvPr id="2" name="TextBox 1"/>
          <p:cNvSpPr txBox="1"/>
          <p:nvPr/>
        </p:nvSpPr>
        <p:spPr>
          <a:xfrm>
            <a:off x="4053758" y="900000"/>
            <a:ext cx="4532242" cy="707886"/>
          </a:xfrm>
          <a:prstGeom prst="rect">
            <a:avLst/>
          </a:prstGeom>
          <a:noFill/>
        </p:spPr>
        <p:txBody>
          <a:bodyPr wrap="square" rtlCol="0">
            <a:spAutoFit/>
          </a:bodyPr>
          <a:lstStyle/>
          <a:p>
            <a:pPr algn="r"/>
            <a:r>
              <a:rPr lang="en-US" sz="4000" b="1" i="1" dirty="0" smtClean="0">
                <a:solidFill>
                  <a:srgbClr val="4676A6"/>
                </a:solidFill>
              </a:rPr>
              <a:t>Acceptance</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t>The users intuitively get what the product or service is about and are interested. </a:t>
            </a:r>
            <a:r>
              <a:rPr lang="en-GB" sz="2600" dirty="0">
                <a:solidFill>
                  <a:srgbClr val="4676A6"/>
                </a:solidFill>
              </a:rPr>
              <a:t>They accept it as a solution to their problem</a:t>
            </a:r>
            <a:r>
              <a:rPr lang="en-GB" sz="2600" dirty="0" smtClean="0">
                <a:solidFill>
                  <a:srgbClr val="4676A6"/>
                </a:solidFill>
              </a:rPr>
              <a:t>.</a:t>
            </a:r>
          </a:p>
          <a:p>
            <a:pPr marL="0" indent="0">
              <a:lnSpc>
                <a:spcPct val="80000"/>
              </a:lnSpc>
              <a:buNone/>
            </a:pPr>
            <a:endParaRPr lang="en-US" sz="2600" dirty="0">
              <a:solidFill>
                <a:srgbClr val="4676A6"/>
              </a:solidFill>
            </a:endParaRPr>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none</a:t>
            </a:r>
            <a:r>
              <a:rPr lang="en-GB" sz="2600" dirty="0"/>
              <a:t>, or survey results about acceptance. After introduction of the solution: number of clients and/or </a:t>
            </a:r>
            <a:r>
              <a:rPr lang="en-GB" sz="2600" dirty="0" smtClean="0"/>
              <a:t>users</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user testimonials and user surveys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3974465347"/>
      </p:ext>
    </p:extLst>
  </p:cSld>
  <p:clrMapOvr>
    <a:masterClrMapping/>
  </p:clrMapOvr>
  <p:transition advTm="20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92</a:t>
            </a:fld>
            <a:endParaRPr lang="en-US"/>
          </a:p>
        </p:txBody>
      </p:sp>
      <p:sp>
        <p:nvSpPr>
          <p:cNvPr id="2" name="TextBox 1"/>
          <p:cNvSpPr txBox="1"/>
          <p:nvPr/>
        </p:nvSpPr>
        <p:spPr>
          <a:xfrm>
            <a:off x="2072558" y="324000"/>
            <a:ext cx="6513442" cy="1323439"/>
          </a:xfrm>
          <a:prstGeom prst="rect">
            <a:avLst/>
          </a:prstGeom>
          <a:noFill/>
        </p:spPr>
        <p:txBody>
          <a:bodyPr wrap="square" rtlCol="0">
            <a:spAutoFit/>
          </a:bodyPr>
          <a:lstStyle/>
          <a:p>
            <a:pPr algn="r"/>
            <a:r>
              <a:rPr lang="en-US" sz="4000" b="1" i="1" dirty="0" smtClean="0">
                <a:solidFill>
                  <a:srgbClr val="4676A6"/>
                </a:solidFill>
              </a:rPr>
              <a:t>Level of knowledge </a:t>
            </a:r>
            <a:br>
              <a:rPr lang="en-US" sz="4000" b="1" i="1" dirty="0" smtClean="0">
                <a:solidFill>
                  <a:srgbClr val="4676A6"/>
                </a:solidFill>
              </a:rPr>
            </a:br>
            <a:r>
              <a:rPr lang="en-US" sz="4000" b="1" i="1" dirty="0" smtClean="0">
                <a:solidFill>
                  <a:srgbClr val="4676A6"/>
                </a:solidFill>
              </a:rPr>
              <a:t>transfer required</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1800000"/>
            <a:ext cx="8208000" cy="4417707"/>
          </a:xfrm>
        </p:spPr>
        <p:txBody>
          <a:bodyPr>
            <a:noAutofit/>
          </a:bodyPr>
          <a:lstStyle/>
          <a:p>
            <a:pPr marL="0" indent="0">
              <a:lnSpc>
                <a:spcPct val="80000"/>
              </a:lnSpc>
              <a:buNone/>
            </a:pPr>
            <a:r>
              <a:rPr lang="en-GB" sz="2600" dirty="0">
                <a:solidFill>
                  <a:srgbClr val="4676A6"/>
                </a:solidFill>
              </a:rPr>
              <a:t>The training requirements for professionals and other users along the value chain are clear and associated costs and efforts are acceptable</a:t>
            </a:r>
            <a:r>
              <a:rPr lang="en-GB" sz="2600" dirty="0" smtClean="0">
                <a:solidFill>
                  <a:srgbClr val="4676A6"/>
                </a:solidFill>
              </a:rPr>
              <a:t>.</a:t>
            </a:r>
          </a:p>
          <a:p>
            <a:pPr marL="0" indent="0">
              <a:lnSpc>
                <a:spcPct val="80000"/>
              </a:lnSpc>
              <a:buNone/>
            </a:pPr>
            <a:endParaRPr lang="en-US" sz="2600" dirty="0">
              <a:solidFill>
                <a:srgbClr val="4676A6"/>
              </a:solidFill>
            </a:endParaRPr>
          </a:p>
          <a:p>
            <a:pPr lvl="0">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cost </a:t>
            </a:r>
            <a:r>
              <a:rPr lang="en-GB" sz="2600" dirty="0"/>
              <a:t>and time required to get the users at the desired knowledge and skill level</a:t>
            </a:r>
            <a:endParaRPr lang="en-US" sz="2600" dirty="0"/>
          </a:p>
          <a:p>
            <a:pPr>
              <a:lnSpc>
                <a:spcPct val="80000"/>
              </a:lnSpc>
              <a:spcBef>
                <a:spcPts val="0"/>
              </a:spcBef>
              <a:spcAft>
                <a:spcPts val="1200"/>
              </a:spcAft>
            </a:pPr>
            <a:r>
              <a:rPr lang="en-US" sz="2600" dirty="0" smtClean="0">
                <a:solidFill>
                  <a:srgbClr val="4676A6"/>
                </a:solidFill>
              </a:rPr>
              <a:t>Qualitative (on scale of 1 to 5): </a:t>
            </a:r>
            <a:r>
              <a:rPr lang="en-GB" sz="2600" dirty="0" smtClean="0"/>
              <a:t>based </a:t>
            </a:r>
            <a:r>
              <a:rPr lang="en-GB" sz="2600" dirty="0"/>
              <a:t>on knowledge transfer plans and evaluation of training activities</a:t>
            </a:r>
            <a:r>
              <a:rPr lang="en-US" sz="2600" dirty="0" smtClean="0"/>
              <a:t/>
            </a:r>
            <a:br>
              <a:rPr lang="en-US" sz="2600" dirty="0" smtClean="0"/>
            </a:br>
            <a:endParaRPr lang="en-US" sz="2600" dirty="0" smtClean="0"/>
          </a:p>
        </p:txBody>
      </p:sp>
    </p:spTree>
    <p:extLst>
      <p:ext uri="{BB962C8B-B14F-4D97-AF65-F5344CB8AC3E}">
        <p14:creationId xmlns:p14="http://schemas.microsoft.com/office/powerpoint/2010/main" val="3532823475"/>
      </p:ext>
    </p:extLst>
  </p:cSld>
  <p:clrMapOvr>
    <a:masterClrMapping/>
  </p:clrMapOvr>
  <p:transition advTm="20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E59B96-4131-4DD5-A7F3-9C8969C240CC}" type="slidenum">
              <a:rPr lang="en-US" smtClean="0"/>
              <a:pPr/>
              <a:t>93</a:t>
            </a:fld>
            <a:endParaRPr lang="en-US"/>
          </a:p>
        </p:txBody>
      </p:sp>
      <p:sp>
        <p:nvSpPr>
          <p:cNvPr id="2" name="TextBox 1"/>
          <p:cNvSpPr txBox="1"/>
          <p:nvPr/>
        </p:nvSpPr>
        <p:spPr>
          <a:xfrm>
            <a:off x="378000" y="324000"/>
            <a:ext cx="8208000" cy="1938992"/>
          </a:xfrm>
          <a:prstGeom prst="rect">
            <a:avLst/>
          </a:prstGeom>
          <a:noFill/>
        </p:spPr>
        <p:txBody>
          <a:bodyPr wrap="square" rtlCol="0">
            <a:spAutoFit/>
          </a:bodyPr>
          <a:lstStyle/>
          <a:p>
            <a:pPr algn="r"/>
            <a:r>
              <a:rPr lang="en-US" sz="4000" b="1" i="1" dirty="0" smtClean="0">
                <a:solidFill>
                  <a:srgbClr val="4676A6"/>
                </a:solidFill>
              </a:rPr>
              <a:t>Ethics, transparency, </a:t>
            </a:r>
            <a:br>
              <a:rPr lang="en-US" sz="4000" b="1" i="1" dirty="0" smtClean="0">
                <a:solidFill>
                  <a:srgbClr val="4676A6"/>
                </a:solidFill>
              </a:rPr>
            </a:br>
            <a:r>
              <a:rPr lang="en-US" sz="4000" b="1" i="1" dirty="0" smtClean="0">
                <a:solidFill>
                  <a:srgbClr val="4676A6"/>
                </a:solidFill>
              </a:rPr>
              <a:t>public accountability, </a:t>
            </a:r>
            <a:br>
              <a:rPr lang="en-US" sz="4000" b="1" i="1" dirty="0" smtClean="0">
                <a:solidFill>
                  <a:srgbClr val="4676A6"/>
                </a:solidFill>
              </a:rPr>
            </a:br>
            <a:r>
              <a:rPr lang="en-US" sz="4000" b="1" i="1" dirty="0" smtClean="0">
                <a:solidFill>
                  <a:srgbClr val="4676A6"/>
                </a:solidFill>
              </a:rPr>
              <a:t>objectivity &amp; impartiality</a:t>
            </a:r>
            <a:endParaRPr lang="en-US" sz="4000" b="1" i="1" dirty="0">
              <a:solidFill>
                <a:srgbClr val="4676A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9" name="Content Placeholder 2"/>
          <p:cNvSpPr>
            <a:spLocks noGrp="1"/>
          </p:cNvSpPr>
          <p:nvPr>
            <p:ph idx="1"/>
          </p:nvPr>
        </p:nvSpPr>
        <p:spPr>
          <a:xfrm>
            <a:off x="378000" y="2340000"/>
            <a:ext cx="8208000" cy="4417707"/>
          </a:xfrm>
        </p:spPr>
        <p:txBody>
          <a:bodyPr>
            <a:noAutofit/>
          </a:bodyPr>
          <a:lstStyle/>
          <a:p>
            <a:pPr marL="0" indent="0">
              <a:lnSpc>
                <a:spcPct val="80000"/>
              </a:lnSpc>
              <a:buNone/>
            </a:pPr>
            <a:r>
              <a:rPr lang="en-US" sz="2600" dirty="0" smtClean="0"/>
              <a:t>Application of Earth observation increases the level of objectivity and impartiality in decision-making processes, including conflict resolution. The application improves transparency and public accountability. It raises no ethical issues or if it does, as in the case of privacy concerns, these are resolved in a satisfactory way for all parties concerned.</a:t>
            </a:r>
          </a:p>
          <a:p>
            <a:pPr marL="0" indent="0">
              <a:lnSpc>
                <a:spcPct val="80000"/>
              </a:lnSpc>
              <a:buNone/>
            </a:pPr>
            <a:endParaRPr lang="en-US" sz="2600" dirty="0" smtClean="0"/>
          </a:p>
          <a:p>
            <a:pPr>
              <a:lnSpc>
                <a:spcPct val="80000"/>
              </a:lnSpc>
              <a:spcBef>
                <a:spcPts val="0"/>
              </a:spcBef>
              <a:spcAft>
                <a:spcPts val="1200"/>
              </a:spcAft>
            </a:pPr>
            <a:r>
              <a:rPr lang="en-US" sz="2600" dirty="0" smtClean="0">
                <a:solidFill>
                  <a:srgbClr val="4676A6"/>
                </a:solidFill>
              </a:rPr>
              <a:t>Quantitative:</a:t>
            </a:r>
            <a:r>
              <a:rPr lang="en-US" sz="2600" dirty="0" smtClean="0"/>
              <a:t> </a:t>
            </a:r>
            <a:r>
              <a:rPr lang="en-GB" sz="2600" dirty="0" smtClean="0"/>
              <a:t>not applicable</a:t>
            </a:r>
            <a:endParaRPr lang="en-US" sz="2600" dirty="0" smtClean="0"/>
          </a:p>
          <a:p>
            <a:pPr>
              <a:lnSpc>
                <a:spcPct val="80000"/>
              </a:lnSpc>
              <a:spcBef>
                <a:spcPts val="0"/>
              </a:spcBef>
              <a:spcAft>
                <a:spcPts val="1200"/>
              </a:spcAft>
            </a:pPr>
            <a:r>
              <a:rPr lang="en-US" sz="2600" dirty="0" smtClean="0">
                <a:solidFill>
                  <a:srgbClr val="4676A6"/>
                </a:solidFill>
              </a:rPr>
              <a:t>Qualitative (on scale of 1 to 5): </a:t>
            </a:r>
            <a:r>
              <a:rPr lang="en-US" sz="2600" dirty="0" smtClean="0"/>
              <a:t>based on user testimonials and user surveys</a:t>
            </a:r>
          </a:p>
        </p:txBody>
      </p:sp>
    </p:spTree>
    <p:extLst>
      <p:ext uri="{BB962C8B-B14F-4D97-AF65-F5344CB8AC3E}">
        <p14:creationId xmlns:p14="http://schemas.microsoft.com/office/powerpoint/2010/main" val="3532823475"/>
      </p:ext>
    </p:extLst>
  </p:cSld>
  <p:clrMapOvr>
    <a:masterClrMapping/>
  </p:clrMapOvr>
  <p:transition advTm="20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latin typeface="+mn-lt"/>
              </a:rPr>
              <a:t>Several attempts have been made to introduce environmental accounting and to enlarge the sphere of the conventional economy to include and quantify impact on ecosystems.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The following slides give some examples:</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94</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926417517"/>
      </p:ext>
    </p:extLst>
  </p:cSld>
  <p:clrMapOvr>
    <a:masterClrMapping/>
  </p:clrMapOvr>
  <p:transition advTm="20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95</a:t>
            </a:fld>
            <a:endParaRPr lang="en-US" dirty="0"/>
          </a:p>
        </p:txBody>
      </p:sp>
      <p:sp>
        <p:nvSpPr>
          <p:cNvPr id="6" name="TextBox 5"/>
          <p:cNvSpPr txBox="1"/>
          <p:nvPr/>
        </p:nvSpPr>
        <p:spPr>
          <a:xfrm>
            <a:off x="378000" y="1620000"/>
            <a:ext cx="8208000" cy="1080000"/>
          </a:xfrm>
          <a:prstGeom prst="rect">
            <a:avLst/>
          </a:prstGeom>
          <a:noFill/>
        </p:spPr>
        <p:txBody>
          <a:bodyPr wrap="square" rtlCol="0" anchor="ctr">
            <a:spAutoFit/>
          </a:bodyPr>
          <a:lstStyle/>
          <a:p>
            <a:r>
              <a:rPr lang="en-US" sz="4000" b="1" i="1" dirty="0" smtClean="0">
                <a:solidFill>
                  <a:srgbClr val="4676A6"/>
                </a:solidFill>
              </a:rPr>
              <a:t>Environmental accounting &amp; payment for ecosystem services</a:t>
            </a:r>
            <a:endParaRPr lang="en-US" sz="4000" b="1" i="1" dirty="0">
              <a:solidFill>
                <a:srgbClr val="4676A6"/>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600" y="430615"/>
            <a:ext cx="685200" cy="73491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513" y="489216"/>
            <a:ext cx="849087" cy="61195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578891"/>
            <a:ext cx="1447800" cy="53279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2700" y="499790"/>
            <a:ext cx="685800" cy="6858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506076"/>
            <a:ext cx="1562100" cy="67951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7500" y="489216"/>
            <a:ext cx="696374" cy="69637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044" y="430615"/>
            <a:ext cx="823913" cy="839714"/>
          </a:xfrm>
          <a:prstGeom prst="rect">
            <a:avLst/>
          </a:prstGeom>
        </p:spPr>
      </p:pic>
      <p:sp>
        <p:nvSpPr>
          <p:cNvPr id="14" name="Content Placeholder 2"/>
          <p:cNvSpPr>
            <a:spLocks noGrp="1"/>
          </p:cNvSpPr>
          <p:nvPr>
            <p:ph idx="1"/>
          </p:nvPr>
        </p:nvSpPr>
        <p:spPr>
          <a:xfrm>
            <a:off x="378000" y="2880000"/>
            <a:ext cx="8208000" cy="3810000"/>
          </a:xfrm>
        </p:spPr>
        <p:txBody>
          <a:bodyPr>
            <a:normAutofit/>
          </a:bodyPr>
          <a:lstStyle/>
          <a:p>
            <a:pPr marL="342000" indent="-342000">
              <a:lnSpc>
                <a:spcPct val="80000"/>
              </a:lnSpc>
              <a:spcBef>
                <a:spcPts val="0"/>
              </a:spcBef>
              <a:spcAft>
                <a:spcPts val="1200"/>
              </a:spcAft>
            </a:pPr>
            <a:r>
              <a:rPr lang="en-US" sz="2600" b="1" dirty="0" err="1" smtClean="0">
                <a:solidFill>
                  <a:prstClr val="black"/>
                </a:solidFill>
                <a:ea typeface="Times New Roman"/>
                <a:cs typeface="Times New Roman"/>
              </a:rPr>
              <a:t>SEEA</a:t>
            </a:r>
            <a:r>
              <a:rPr lang="en-US" sz="2600" b="1" dirty="0" smtClean="0">
                <a:solidFill>
                  <a:prstClr val="black"/>
                </a:solidFill>
                <a:ea typeface="Times New Roman"/>
                <a:cs typeface="Times New Roman"/>
              </a:rPr>
              <a:t>:</a:t>
            </a:r>
            <a:r>
              <a:rPr lang="en-US" sz="2600" dirty="0" smtClean="0">
                <a:solidFill>
                  <a:prstClr val="black"/>
                </a:solidFill>
                <a:ea typeface="Times New Roman"/>
                <a:cs typeface="Times New Roman"/>
              </a:rPr>
              <a:t>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System of Environmental-Economic Accounts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a:t>
            </a:r>
            <a:r>
              <a:rPr lang="en-US" sz="2600" dirty="0" smtClean="0"/>
              <a:t>EC, </a:t>
            </a:r>
            <a:r>
              <a:rPr lang="en-US" sz="2600" dirty="0" err="1" smtClean="0"/>
              <a:t>FAO</a:t>
            </a:r>
            <a:r>
              <a:rPr lang="en-US" sz="2600" dirty="0" smtClean="0"/>
              <a:t>, IMF, OECD, UN, WB </a:t>
            </a:r>
            <a:r>
              <a:rPr lang="en-US" sz="2600" dirty="0" smtClean="0">
                <a:solidFill>
                  <a:prstClr val="black"/>
                </a:solidFill>
                <a:ea typeface="Times New Roman"/>
                <a:cs typeface="Times New Roman"/>
              </a:rPr>
              <a:t>)</a:t>
            </a:r>
          </a:p>
          <a:p>
            <a:pPr marL="342000" lvl="0" indent="-342000">
              <a:lnSpc>
                <a:spcPct val="80000"/>
              </a:lnSpc>
              <a:spcBef>
                <a:spcPts val="0"/>
              </a:spcBef>
              <a:spcAft>
                <a:spcPts val="1200"/>
              </a:spcAft>
            </a:pPr>
            <a:r>
              <a:rPr lang="en-US" sz="2600" b="1" dirty="0" smtClean="0">
                <a:solidFill>
                  <a:prstClr val="black"/>
                </a:solidFill>
                <a:ea typeface="Times New Roman"/>
                <a:cs typeface="Times New Roman"/>
              </a:rPr>
              <a:t>WAVES:</a:t>
            </a:r>
            <a:r>
              <a:rPr lang="en-US" sz="2600" dirty="0" smtClean="0">
                <a:solidFill>
                  <a:prstClr val="black"/>
                </a:solidFill>
                <a:ea typeface="Times New Roman"/>
                <a:cs typeface="Times New Roman"/>
              </a:rPr>
              <a:t>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Wealth Accounting and the Valuation of Ecosystem Services (global partnership, led by World Bank)</a:t>
            </a:r>
          </a:p>
          <a:p>
            <a:pPr marL="342000" lvl="0" indent="-342000">
              <a:lnSpc>
                <a:spcPct val="80000"/>
              </a:lnSpc>
              <a:spcBef>
                <a:spcPts val="0"/>
              </a:spcBef>
              <a:spcAft>
                <a:spcPts val="1200"/>
              </a:spcAft>
            </a:pPr>
            <a:r>
              <a:rPr lang="en-US" sz="2600" b="1" dirty="0" err="1" smtClean="0">
                <a:solidFill>
                  <a:prstClr val="black"/>
                </a:solidFill>
                <a:ea typeface="Times New Roman"/>
                <a:cs typeface="Times New Roman"/>
              </a:rPr>
              <a:t>TEEB</a:t>
            </a:r>
            <a:r>
              <a:rPr lang="en-US" sz="2600" b="1" dirty="0" smtClean="0">
                <a:solidFill>
                  <a:prstClr val="black"/>
                </a:solidFill>
                <a:ea typeface="Times New Roman"/>
                <a:cs typeface="Times New Roman"/>
              </a:rPr>
              <a:t>:</a:t>
            </a:r>
            <a:r>
              <a:rPr lang="en-US" sz="2600" dirty="0" smtClean="0">
                <a:solidFill>
                  <a:prstClr val="black"/>
                </a:solidFill>
                <a:ea typeface="Times New Roman"/>
                <a:cs typeface="Times New Roman"/>
              </a:rPr>
              <a:t>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The Economics of Ecosystems and Biodiversity </a:t>
            </a:r>
            <a:br>
              <a:rPr lang="en-US" sz="2600" dirty="0" smtClean="0">
                <a:solidFill>
                  <a:prstClr val="black"/>
                </a:solidFill>
                <a:ea typeface="Times New Roman"/>
                <a:cs typeface="Times New Roman"/>
              </a:rPr>
            </a:br>
            <a:r>
              <a:rPr lang="en-US" sz="2600" dirty="0" smtClean="0">
                <a:solidFill>
                  <a:prstClr val="black"/>
                </a:solidFill>
                <a:ea typeface="Times New Roman"/>
                <a:cs typeface="Times New Roman"/>
              </a:rPr>
              <a:t>(group led by UNEP)</a:t>
            </a:r>
          </a:p>
        </p:txBody>
      </p:sp>
    </p:spTree>
    <p:extLst>
      <p:ext uri="{BB962C8B-B14F-4D97-AF65-F5344CB8AC3E}">
        <p14:creationId xmlns:p14="http://schemas.microsoft.com/office/powerpoint/2010/main" val="1592292387"/>
      </p:ext>
    </p:extLst>
  </p:cSld>
  <p:clrMapOvr>
    <a:masterClrMapping/>
  </p:clrMapOvr>
  <p:transition advTm="20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96</a:t>
            </a:fld>
            <a:endParaRPr lang="en-US"/>
          </a:p>
        </p:txBody>
      </p:sp>
      <p:sp>
        <p:nvSpPr>
          <p:cNvPr id="3" name="Title 2"/>
          <p:cNvSpPr>
            <a:spLocks noGrp="1"/>
          </p:cNvSpPr>
          <p:nvPr>
            <p:ph type="title"/>
          </p:nvPr>
        </p:nvSpPr>
        <p:spPr>
          <a:xfrm>
            <a:off x="190500" y="216000"/>
            <a:ext cx="8763000" cy="709200"/>
          </a:xfrm>
        </p:spPr>
        <p:txBody>
          <a:bodyPr>
            <a:normAutofit/>
          </a:bodyPr>
          <a:lstStyle/>
          <a:p>
            <a:pPr>
              <a:defRPr/>
            </a:pPr>
            <a:r>
              <a:rPr lang="en-US" sz="4000" b="1" i="1" dirty="0" smtClean="0">
                <a:solidFill>
                  <a:srgbClr val="4676A6"/>
                </a:solidFill>
              </a:rPr>
              <a:t>SEEA Conceptual Framework</a:t>
            </a:r>
            <a:endParaRPr lang="en-US" sz="4000" b="1" i="1" dirty="0">
              <a:solidFill>
                <a:srgbClr val="4676A6"/>
              </a:solidFill>
            </a:endParaRPr>
          </a:p>
        </p:txBody>
      </p:sp>
      <p:sp>
        <p:nvSpPr>
          <p:cNvPr id="4" name="TextBox 3"/>
          <p:cNvSpPr txBox="1"/>
          <p:nvPr/>
        </p:nvSpPr>
        <p:spPr>
          <a:xfrm>
            <a:off x="1195499" y="6300000"/>
            <a:ext cx="6753003" cy="338554"/>
          </a:xfrm>
          <a:prstGeom prst="rect">
            <a:avLst/>
          </a:prstGeom>
          <a:noFill/>
        </p:spPr>
        <p:txBody>
          <a:bodyPr wrap="none" rtlCol="0">
            <a:spAutoFit/>
          </a:bodyPr>
          <a:lstStyle/>
          <a:p>
            <a:pPr algn="ctr"/>
            <a:r>
              <a:rPr lang="en-US" sz="1600" i="1" dirty="0" smtClean="0"/>
              <a:t>Source: SEEA conceptual framework report (EC, FAO, IMF, OECD, UN, WB 2012)</a:t>
            </a:r>
            <a:endParaRPr lang="en-US" sz="1600" i="1"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772400" cy="5229163"/>
          </a:xfrm>
          <a:prstGeom prst="rect">
            <a:avLst/>
          </a:prstGeom>
          <a:noFill/>
          <a:ln>
            <a:noFill/>
          </a:ln>
        </p:spPr>
      </p:pic>
    </p:spTree>
    <p:extLst>
      <p:ext uri="{BB962C8B-B14F-4D97-AF65-F5344CB8AC3E}">
        <p14:creationId xmlns:p14="http://schemas.microsoft.com/office/powerpoint/2010/main" val="3633816606"/>
      </p:ext>
    </p:extLst>
  </p:cSld>
  <p:clrMapOvr>
    <a:masterClrMapping/>
  </p:clrMapOvr>
  <p:transition advTm="20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0" y="1800000"/>
            <a:ext cx="8208000" cy="5181600"/>
          </a:xfrm>
        </p:spPr>
        <p:txBody>
          <a:bodyPr anchor="t">
            <a:normAutofit/>
          </a:bodyPr>
          <a:lstStyle/>
          <a:p>
            <a:pPr algn="l">
              <a:lnSpc>
                <a:spcPct val="80000"/>
              </a:lnSpc>
              <a:tabLst>
                <a:tab pos="465138" algn="l"/>
              </a:tabLst>
            </a:pPr>
            <a:r>
              <a:rPr lang="en-US" sz="2800" dirty="0" smtClean="0">
                <a:latin typeface="+mn-lt"/>
              </a:rPr>
              <a:t>For earth observation the work of the Group on Earth Observations (GEO) is essential to achieve the goal </a:t>
            </a:r>
            <a:r>
              <a:rPr lang="en-US" sz="2800" dirty="0">
                <a:latin typeface="+mn-lt"/>
              </a:rPr>
              <a:t>of </a:t>
            </a:r>
            <a:r>
              <a:rPr lang="en-US" sz="2800" dirty="0" smtClean="0">
                <a:latin typeface="+mn-lt"/>
              </a:rPr>
              <a:t>a Global </a:t>
            </a:r>
            <a:r>
              <a:rPr lang="en-US" sz="2800" dirty="0">
                <a:latin typeface="+mn-lt"/>
              </a:rPr>
              <a:t>Earth Observations System of Systems (GEOSS</a:t>
            </a:r>
            <a:r>
              <a:rPr lang="en-US" sz="2800" dirty="0" smtClean="0">
                <a:latin typeface="+mn-lt"/>
              </a:rPr>
              <a:t>), resulting in the shared GEO common infrastructure (GCI): </a:t>
            </a:r>
            <a:endParaRPr lang="en-US" sz="2800" dirty="0">
              <a:latin typeface="+mn-lt"/>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97</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Tree>
    <p:extLst>
      <p:ext uri="{BB962C8B-B14F-4D97-AF65-F5344CB8AC3E}">
        <p14:creationId xmlns:p14="http://schemas.microsoft.com/office/powerpoint/2010/main" val="926417517"/>
      </p:ext>
    </p:extLst>
  </p:cSld>
  <p:clrMapOvr>
    <a:masterClrMapping/>
  </p:clrMapOvr>
  <p:transition advTm="20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98</a:t>
            </a:fld>
            <a:endParaRPr lang="en-US"/>
          </a:p>
        </p:txBody>
      </p:sp>
      <p:sp>
        <p:nvSpPr>
          <p:cNvPr id="3" name="Title 2"/>
          <p:cNvSpPr>
            <a:spLocks noGrp="1"/>
          </p:cNvSpPr>
          <p:nvPr>
            <p:ph type="title"/>
          </p:nvPr>
        </p:nvSpPr>
        <p:spPr>
          <a:xfrm>
            <a:off x="190500" y="216000"/>
            <a:ext cx="8763000" cy="709200"/>
          </a:xfrm>
        </p:spPr>
        <p:txBody>
          <a:bodyPr>
            <a:normAutofit/>
          </a:bodyPr>
          <a:lstStyle/>
          <a:p>
            <a:pPr>
              <a:defRPr/>
            </a:pPr>
            <a:r>
              <a:rPr lang="en-US" sz="4000" b="1" i="1" dirty="0" smtClean="0">
                <a:solidFill>
                  <a:srgbClr val="4676A6"/>
                </a:solidFill>
              </a:rPr>
              <a:t>Group on Earth Observations</a:t>
            </a:r>
            <a:endParaRPr lang="en-US" sz="4000" b="1" i="1" dirty="0">
              <a:solidFill>
                <a:srgbClr val="4676A6"/>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500" y="1074448"/>
            <a:ext cx="7305001" cy="5478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 y="6012000"/>
            <a:ext cx="2743200" cy="549298"/>
          </a:xfrm>
          <a:prstGeom prst="rect">
            <a:avLst/>
          </a:prstGeom>
        </p:spPr>
      </p:pic>
    </p:spTree>
    <p:extLst>
      <p:ext uri="{BB962C8B-B14F-4D97-AF65-F5344CB8AC3E}">
        <p14:creationId xmlns:p14="http://schemas.microsoft.com/office/powerpoint/2010/main" val="1897469505"/>
      </p:ext>
    </p:extLst>
  </p:cSld>
  <p:clrMapOvr>
    <a:masterClrMapping/>
  </p:clrMapOvr>
  <p:transition advTm="20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AE59B96-4131-4DD5-A7F3-9C8969C240CC}" type="slidenum">
              <a:rPr lang="en-US" smtClean="0"/>
              <a:pPr/>
              <a:t>99</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 y="252000"/>
            <a:ext cx="2394585" cy="1228725"/>
          </a:xfrm>
          <a:prstGeom prst="rect">
            <a:avLst/>
          </a:prstGeom>
        </p:spPr>
      </p:pic>
      <p:sp>
        <p:nvSpPr>
          <p:cNvPr id="8" name="Title 1"/>
          <p:cNvSpPr txBox="1">
            <a:spLocks/>
          </p:cNvSpPr>
          <p:nvPr/>
        </p:nvSpPr>
        <p:spPr>
          <a:xfrm>
            <a:off x="378000" y="900000"/>
            <a:ext cx="8208000" cy="7092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b="1" i="1" noProof="0" dirty="0" smtClean="0">
                <a:solidFill>
                  <a:srgbClr val="4676A6"/>
                </a:solidFill>
                <a:latin typeface="+mj-lt"/>
                <a:ea typeface="+mj-ea"/>
                <a:cs typeface="+mj-cs"/>
              </a:rPr>
              <a:t>Marketing elements</a:t>
            </a:r>
            <a:endParaRPr kumimoji="0" lang="en-US" sz="4000" b="1" i="1" u="none" strike="noStrike" kern="1200" cap="none" spc="0" normalizeH="0" noProof="0" dirty="0">
              <a:ln>
                <a:noFill/>
              </a:ln>
              <a:solidFill>
                <a:srgbClr val="4676A6"/>
              </a:solidFill>
              <a:effectLst/>
              <a:uLnTx/>
              <a:uFillTx/>
              <a:latin typeface="+mj-lt"/>
              <a:ea typeface="+mj-ea"/>
              <a:cs typeface="+mj-cs"/>
            </a:endParaRPr>
          </a:p>
        </p:txBody>
      </p:sp>
      <p:sp>
        <p:nvSpPr>
          <p:cNvPr id="11" name="Content Placeholder 2"/>
          <p:cNvSpPr>
            <a:spLocks noGrp="1"/>
          </p:cNvSpPr>
          <p:nvPr>
            <p:ph idx="1"/>
          </p:nvPr>
        </p:nvSpPr>
        <p:spPr>
          <a:xfrm>
            <a:off x="378000" y="1800000"/>
            <a:ext cx="8208000" cy="4417707"/>
          </a:xfrm>
        </p:spPr>
        <p:txBody>
          <a:bodyPr>
            <a:noAutofit/>
          </a:bodyPr>
          <a:lstStyle/>
          <a:p>
            <a:pPr lvl="0">
              <a:spcBef>
                <a:spcPts val="0"/>
              </a:spcBef>
              <a:spcAft>
                <a:spcPts val="600"/>
              </a:spcAft>
            </a:pPr>
            <a:r>
              <a:rPr lang="nl-NL" sz="2800" dirty="0" smtClean="0"/>
              <a:t>Customer value propositions</a:t>
            </a:r>
            <a:endParaRPr lang="en-US" sz="2800" dirty="0"/>
          </a:p>
          <a:p>
            <a:pPr>
              <a:spcBef>
                <a:spcPts val="0"/>
              </a:spcBef>
              <a:spcAft>
                <a:spcPts val="600"/>
              </a:spcAft>
            </a:pPr>
            <a:r>
              <a:rPr lang="nl-NL" sz="2800" dirty="0" smtClean="0"/>
              <a:t>Crossing the technology chasm</a:t>
            </a:r>
          </a:p>
          <a:p>
            <a:pPr>
              <a:spcBef>
                <a:spcPts val="0"/>
              </a:spcBef>
              <a:spcAft>
                <a:spcPts val="600"/>
              </a:spcAft>
            </a:pPr>
            <a:r>
              <a:rPr lang="nl-NL" sz="2800" dirty="0" smtClean="0"/>
              <a:t>Creating shared value</a:t>
            </a:r>
          </a:p>
          <a:p>
            <a:pPr>
              <a:spcBef>
                <a:spcPts val="0"/>
              </a:spcBef>
              <a:spcAft>
                <a:spcPts val="600"/>
              </a:spcAft>
            </a:pPr>
            <a:r>
              <a:rPr lang="nl-NL" sz="2800" dirty="0" smtClean="0"/>
              <a:t>Promotion tools</a:t>
            </a:r>
            <a:r>
              <a:rPr lang="en-US" sz="2800" dirty="0" smtClean="0"/>
              <a:t/>
            </a:r>
            <a:br>
              <a:rPr lang="en-US" sz="2800" dirty="0" smtClean="0"/>
            </a:br>
            <a:endParaRPr lang="en-US" sz="2800" dirty="0" smtClean="0"/>
          </a:p>
        </p:txBody>
      </p:sp>
    </p:spTree>
    <p:extLst>
      <p:ext uri="{BB962C8B-B14F-4D97-AF65-F5344CB8AC3E}">
        <p14:creationId xmlns:p14="http://schemas.microsoft.com/office/powerpoint/2010/main" val="1184681602"/>
      </p:ext>
    </p:extLst>
  </p:cSld>
  <p:clrMapOvr>
    <a:masterClrMapping/>
  </p:clrMapOvr>
  <p:transition advTm="2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5.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6.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7.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8.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9.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0.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1.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2.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3.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4.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5.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6.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7.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8.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9.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0.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1.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10583</TotalTime>
  <Words>4670</Words>
  <Application>Microsoft Office PowerPoint</Application>
  <PresentationFormat>On-screen Show (4:3)</PresentationFormat>
  <Paragraphs>778</Paragraphs>
  <Slides>125</Slides>
  <Notes>1</Notes>
  <HiddenSlides>0</HiddenSlides>
  <MMClips>0</MMClips>
  <ScaleCrop>false</ScaleCrop>
  <HeadingPairs>
    <vt:vector size="4" baseType="variant">
      <vt:variant>
        <vt:lpstr>Theme</vt:lpstr>
      </vt:variant>
      <vt:variant>
        <vt:i4>31</vt:i4>
      </vt:variant>
      <vt:variant>
        <vt:lpstr>Slide Titles</vt:lpstr>
      </vt:variant>
      <vt:variant>
        <vt:i4>125</vt:i4>
      </vt:variant>
    </vt:vector>
  </HeadingPairs>
  <TitlesOfParts>
    <vt:vector size="156" baseType="lpstr">
      <vt:lpstr>Office Theme</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Earth Observation for  Agriculture </vt:lpstr>
      <vt:lpstr>PowerPoint Presentation</vt:lpstr>
      <vt:lpstr>PowerPoint Presentation</vt:lpstr>
      <vt:lpstr>Earth Observation helps you: save money save lives save the environment </vt:lpstr>
      <vt:lpstr>PowerPoint Presentation</vt:lpstr>
      <vt:lpstr>Life cycle of  products &amp; services</vt:lpstr>
      <vt:lpstr>PowerPoint Presentation</vt:lpstr>
      <vt:lpstr>Assessment of business &amp;  funding opportunities</vt:lpstr>
      <vt:lpstr>1. International trends &amp;     developments in      agriculture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Earth observation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Business development</vt:lpstr>
      <vt:lpstr>PowerPoint Presentation</vt:lpstr>
      <vt:lpstr>If public sector information is made available  free-of-charge, demand will increase and, in the end, government revenue also, as companies will derive income from value-added products and services, and consequently pay more taxes (see figures in following slides).</vt:lpstr>
      <vt:lpstr>Supply &amp; Demand Public Sector Information</vt:lpstr>
      <vt:lpstr>Cost-benefit Public Sector Information</vt:lpstr>
      <vt:lpstr>Re-use of Public Sector Information</vt:lpstr>
      <vt:lpstr>Most earth observation applications deal with so-called externalities, such as impact on the environment.  It is difficult to capture these in terms of conventional cost-benefit models.   To tackle this, the following framework for analysis of earth observation applications is developed: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Several attempts have been made to introduce environmental accounting and to enlarge the sphere of the conventional economy to include and quantify impact on ecosystems.   The following slides give some examples:</vt:lpstr>
      <vt:lpstr>PowerPoint Presentation</vt:lpstr>
      <vt:lpstr>SEEA Conceptual Framework</vt:lpstr>
      <vt:lpstr>For earth observation the work of the Group on Earth Observations (GEO) is essential to achieve the goal of a Global Earth Observations System of Systems (GEOSS), resulting in the shared GEO common infrastructure (GCI): </vt:lpstr>
      <vt:lpstr>Group on Earth Observations</vt:lpstr>
      <vt:lpstr>PowerPoint Presentation</vt:lpstr>
      <vt:lpstr>Customer value propositions capture the unique value of a product or services as perceived and appreciated by the customer.   Interestingly, they can differ completely from the features that the provider considers most important: </vt:lpstr>
      <vt:lpstr>Customer Value Propositions</vt:lpstr>
      <vt:lpstr>Buyer behaviour &amp; motivation</vt:lpstr>
      <vt:lpstr>Even when customer value propositions are well captured and formulated, introduction of solutions that involve new technology will have to overcome some hurdles.   This is called “crossing the technology chasm”: </vt:lpstr>
      <vt:lpstr>Crossing the technology chasm</vt:lpstr>
      <vt:lpstr>Crossing  the technology chasm</vt:lpstr>
      <vt:lpstr>PowerPoint Presentation</vt:lpstr>
      <vt:lpstr>Creating shared value is a key element of successful implementation of earth observation solutions.   To achieve this, in most cases earth observation applications have to be integrated into more general (business or organizational) processes: </vt:lpstr>
      <vt:lpstr>PowerPoint Presentation</vt:lpstr>
      <vt:lpstr>Based on all considerations dealt with in the previous slides, there are some practical approaches that can be applied in combination to promote earth observation applications: </vt:lpstr>
      <vt:lpstr>PowerPoint Presentation</vt:lpstr>
      <vt:lpstr>PowerPoint Presentation</vt:lpstr>
      <vt:lpstr>Proposal writing is an art in itself.   During the GEONetCab and EOPOWER projects templates have been developed for writing successful proposals: </vt:lpstr>
      <vt:lpstr>Proposal outline</vt:lpstr>
      <vt:lpstr>Other guides that may be useful:</vt:lpstr>
      <vt:lpstr>If you run a company, compete for assignments and manage projects, a structured approach towards responsibilities, tasks, implementation and documentation is needed.   The following business procedures may be helpful: </vt:lpstr>
      <vt:lpstr>Business procedures</vt:lpstr>
      <vt:lpstr>Again:</vt:lpstr>
      <vt:lpstr>4. Capacity Building</vt:lpstr>
      <vt:lpstr>General</vt:lpstr>
      <vt:lpstr>General references for capacity building, open data and success stories</vt:lpstr>
      <vt:lpstr>General references for capacity building, open data + call for proposals</vt:lpstr>
      <vt:lpstr>More references open data</vt:lpstr>
      <vt:lpstr>Capacity building resources for agriculture:</vt:lpstr>
      <vt:lpstr>Capacity building resources for agriculture (2):</vt:lpstr>
      <vt:lpstr>Further details:</vt:lpstr>
    </vt:vector>
  </TitlesOfParts>
  <Company>ITC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M.Noort</dc:creator>
  <cp:lastModifiedBy>Mark Noort</cp:lastModifiedBy>
  <cp:revision>494</cp:revision>
  <dcterms:created xsi:type="dcterms:W3CDTF">2011-01-20T13:25:32Z</dcterms:created>
  <dcterms:modified xsi:type="dcterms:W3CDTF">2016-02-16T12:09:21Z</dcterms:modified>
</cp:coreProperties>
</file>